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3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400" r:id="rId3"/>
    <p:sldId id="401" r:id="rId4"/>
    <p:sldId id="402" r:id="rId6"/>
    <p:sldId id="403" r:id="rId7"/>
    <p:sldId id="404" r:id="rId8"/>
    <p:sldId id="405" r:id="rId9"/>
    <p:sldId id="406" r:id="rId10"/>
    <p:sldId id="407" r:id="rId11"/>
    <p:sldId id="408" r:id="rId12"/>
    <p:sldId id="409" r:id="rId13"/>
    <p:sldId id="410" r:id="rId14"/>
    <p:sldId id="411" r:id="rId15"/>
    <p:sldId id="412" r:id="rId16"/>
    <p:sldId id="413" r:id="rId17"/>
    <p:sldId id="414" r:id="rId18"/>
    <p:sldId id="355" r:id="rId19"/>
    <p:sldId id="298" r:id="rId20"/>
    <p:sldId id="299" r:id="rId21"/>
    <p:sldId id="300" r:id="rId22"/>
    <p:sldId id="284" r:id="rId23"/>
    <p:sldId id="285" r:id="rId24"/>
    <p:sldId id="275" r:id="rId25"/>
    <p:sldId id="286" r:id="rId26"/>
    <p:sldId id="341" r:id="rId27"/>
    <p:sldId id="356" r:id="rId28"/>
    <p:sldId id="289" r:id="rId29"/>
    <p:sldId id="288" r:id="rId30"/>
    <p:sldId id="277" r:id="rId31"/>
    <p:sldId id="287" r:id="rId32"/>
    <p:sldId id="276" r:id="rId33"/>
    <p:sldId id="358" r:id="rId34"/>
    <p:sldId id="282" r:id="rId35"/>
    <p:sldId id="350" r:id="rId36"/>
    <p:sldId id="395" r:id="rId37"/>
    <p:sldId id="351" r:id="rId38"/>
    <p:sldId id="352" r:id="rId39"/>
    <p:sldId id="353" r:id="rId40"/>
    <p:sldId id="357" r:id="rId41"/>
  </p:sldIdLst>
  <p:sldSz cx="12192000" cy="6858000"/>
  <p:notesSz cx="6858000" cy="9144000"/>
  <p:custDataLst>
    <p:tags r:id="rId4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ng Jiaxu" initials="FJ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6092"/>
    <a:srgbClr val="C00000"/>
    <a:srgbClr val="BABABA"/>
    <a:srgbClr val="B19A95"/>
    <a:srgbClr val="476490"/>
    <a:srgbClr val="E7E6E6"/>
    <a:srgbClr val="1E4B74"/>
    <a:srgbClr val="2A5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94" autoAdjust="0"/>
    <p:restoredTop sz="94660"/>
  </p:normalViewPr>
  <p:slideViewPr>
    <p:cSldViewPr snapToGrid="0">
      <p:cViewPr varScale="1">
        <p:scale>
          <a:sx n="68" d="100"/>
          <a:sy n="68" d="100"/>
        </p:scale>
        <p:origin x="72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6" Type="http://schemas.openxmlformats.org/officeDocument/2006/relationships/tags" Target="tags/tag149.xml"/><Relationship Id="rId45" Type="http://schemas.openxmlformats.org/officeDocument/2006/relationships/commentAuthors" Target="commentAuthors.xml"/><Relationship Id="rId44" Type="http://schemas.openxmlformats.org/officeDocument/2006/relationships/tableStyles" Target="tableStyles.xml"/><Relationship Id="rId43" Type="http://schemas.openxmlformats.org/officeDocument/2006/relationships/viewProps" Target="viewProps.xml"/><Relationship Id="rId42" Type="http://schemas.openxmlformats.org/officeDocument/2006/relationships/presProps" Target="presProps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必做实验中有一些问题想进一步探究，包括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4A581A-3BC9-4623-A094-B9ABE9BB74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今天的分享围绕这些内容展开，我负责前两个部分，我的搭档</a:t>
            </a:r>
            <a:r>
              <a:rPr lang="en-US" altLang="zh-CN" dirty="0" err="1"/>
              <a:t>crh</a:t>
            </a:r>
            <a:r>
              <a:rPr lang="zh-CN" altLang="en-US" dirty="0"/>
              <a:t>负责后三个部分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4A581A-3BC9-4623-A094-B9ABE9BB74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这个实验大家都做过，所以这个基础原理我快速地掠过。我们知道氢原子核存在核磁矩，在外磁场的作用下能级分裂，同时核磁矩进行拉莫尔进动，定义磁化强度</a:t>
            </a:r>
            <a:r>
              <a:rPr lang="en-US" altLang="zh-CN" sz="1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M</a:t>
            </a:r>
            <a:r>
              <a:rPr lang="zh-CN" altLang="en-US" sz="1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是所有核磁矩的矢量和，此时只有纵向分量，但是纵向磁化矢量探测不到，怎么办？我们施加一个射频场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4A581A-3BC9-4623-A094-B9ABE9BB74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施加射频场发生核磁共振，此时微观上</a:t>
            </a:r>
            <a:r>
              <a:rPr lang="zh-CN" altLang="en-US" sz="1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部分低能级质子跃迁到高能级，宏观上对应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7649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𝑴纵向分量减小；同时微观上还使</a:t>
            </a:r>
            <a:r>
              <a:rPr lang="zh-CN" altLang="en-US" sz="1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部分质子进动相位相同，宏观上出现横向分量。如果</a:t>
            </a:r>
            <a:r>
              <a:rPr lang="en-US" altLang="zh-CN" sz="1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M</a:t>
            </a:r>
            <a:r>
              <a:rPr lang="zh-CN" altLang="en-US" sz="1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偏转</a:t>
            </a:r>
            <a:r>
              <a:rPr lang="en-US" altLang="zh-CN" sz="1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90°</a:t>
            </a:r>
            <a:r>
              <a:rPr lang="zh-CN" altLang="en-US" sz="1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，我们将其定义为</a:t>
            </a:r>
            <a:r>
              <a:rPr lang="en-US" altLang="zh-CN" sz="1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90°</a:t>
            </a:r>
            <a:r>
              <a:rPr lang="zh-CN" altLang="en-US" sz="1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脉冲。现在横向分量就可以通过电磁感应被探测到了。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476490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200" dirty="0">
              <a:solidFill>
                <a:srgbClr val="47649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4A581A-3BC9-4623-A094-B9ABE9BB74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当我们停止射频场后，。。。</a:t>
            </a:r>
            <a:endParaRPr lang="en-US" altLang="zh-CN" dirty="0"/>
          </a:p>
          <a:p>
            <a:r>
              <a:rPr lang="zh-CN" altLang="en-US" dirty="0"/>
              <a:t>我们可以根据弛豫快慢定义响应的横向和纵向弛豫时间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4A581A-3BC9-4623-A094-B9ABE9BB74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总结一下，施加</a:t>
            </a:r>
            <a:r>
              <a:rPr lang="en-US" altLang="zh-CN" dirty="0"/>
              <a:t>90°</a:t>
            </a:r>
            <a:r>
              <a:rPr lang="zh-CN" altLang="en-US" dirty="0"/>
              <a:t>脉冲后，磁化矢量偏转到</a:t>
            </a:r>
            <a:r>
              <a:rPr lang="en-US" altLang="zh-CN" dirty="0" err="1"/>
              <a:t>xy</a:t>
            </a:r>
            <a:r>
              <a:rPr lang="zh-CN" altLang="en-US" dirty="0"/>
              <a:t>平面上，在拉莫尔进动过程中，纵向分量不断减小，横向分量不断增大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4A581A-3BC9-4623-A094-B9ABE9BB74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第二个部分是关于加权成像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4A581A-3BC9-4623-A094-B9ABE9BB74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首先，我们来了解一下成像所需要的自旋回波脉冲序列，它由一个</a:t>
            </a:r>
            <a:r>
              <a:rPr lang="en-US" altLang="zh-CN" dirty="0"/>
              <a:t>90</a:t>
            </a:r>
            <a:r>
              <a:rPr lang="zh-CN" altLang="en-US" dirty="0"/>
              <a:t>脉冲和一个</a:t>
            </a:r>
            <a:r>
              <a:rPr lang="en-US" altLang="zh-CN" dirty="0"/>
              <a:t>180°</a:t>
            </a:r>
            <a:r>
              <a:rPr lang="zh-CN" altLang="en-US" dirty="0"/>
              <a:t>脉冲组成，我们现在旋转坐标系下看，</a:t>
            </a:r>
            <a:r>
              <a:rPr lang="en-US" altLang="zh-CN" dirty="0"/>
              <a:t>90°</a:t>
            </a:r>
            <a:r>
              <a:rPr lang="zh-CN" altLang="en-US" dirty="0"/>
              <a:t>脉冲使</a:t>
            </a:r>
            <a:r>
              <a:rPr lang="en-US" altLang="zh-CN" dirty="0"/>
              <a:t>M</a:t>
            </a:r>
            <a:r>
              <a:rPr lang="zh-CN" altLang="en-US" dirty="0"/>
              <a:t>偏转到</a:t>
            </a:r>
            <a:r>
              <a:rPr lang="en-US" altLang="zh-CN" dirty="0"/>
              <a:t>XY</a:t>
            </a:r>
            <a:r>
              <a:rPr lang="zh-CN" altLang="en-US" dirty="0"/>
              <a:t>平面上，然后质子逐渐散相，横向分量减小，纵向分量增加，然后一个</a:t>
            </a:r>
            <a:r>
              <a:rPr lang="en-US" altLang="zh-CN" dirty="0"/>
              <a:t>180°</a:t>
            </a:r>
            <a:r>
              <a:rPr lang="zh-CN" altLang="en-US" dirty="0"/>
              <a:t>脉冲使得所有质子相位精确反转，原来超前的现在等量地落后，使得横向分量逐渐增大，达到最大之后开始减小。我们采样就是在回波信号最强的时候。关于质子散相的原因，我们在实验室坐标系下看得更清楚，</a:t>
            </a:r>
            <a:r>
              <a:rPr lang="en-US" altLang="zh-CN" dirty="0"/>
              <a:t>90°</a:t>
            </a:r>
            <a:r>
              <a:rPr lang="zh-CN" altLang="en-US" dirty="0"/>
              <a:t>脉冲使磁化矢量旋转到</a:t>
            </a:r>
            <a:r>
              <a:rPr lang="en-US" altLang="zh-CN" dirty="0" err="1"/>
              <a:t>xy</a:t>
            </a:r>
            <a:r>
              <a:rPr lang="zh-CN" altLang="en-US" dirty="0"/>
              <a:t>平面上，因为自旋自旋相互作用以及磁场不均匀性影响，绿色箭头速度更快，</a:t>
            </a:r>
            <a:r>
              <a:rPr lang="en-US" altLang="zh-CN" dirty="0"/>
              <a:t>180°</a:t>
            </a:r>
            <a:r>
              <a:rPr lang="zh-CN" altLang="en-US" dirty="0"/>
              <a:t>脉冲之后原来超前的相位现在等量落后，使得横向分量逐渐增大，达到最大值后减小。</a:t>
            </a:r>
            <a:endParaRPr lang="en-US" altLang="zh-CN" dirty="0"/>
          </a:p>
          <a:p>
            <a:r>
              <a:rPr lang="zh-CN" altLang="en-US" dirty="0"/>
              <a:t>在这里我们定义回波产生的时间为</a:t>
            </a:r>
            <a:r>
              <a:rPr lang="en-US" altLang="zh-CN" dirty="0"/>
              <a:t>TE</a:t>
            </a:r>
            <a:r>
              <a:rPr lang="zh-CN" altLang="en-US" dirty="0"/>
              <a:t>，一个脉冲周期的时间为</a:t>
            </a:r>
            <a:r>
              <a:rPr lang="en-US" altLang="zh-CN" dirty="0"/>
              <a:t>TR</a:t>
            </a:r>
            <a:r>
              <a:rPr lang="zh-CN" altLang="en-US" dirty="0"/>
              <a:t>，这两个参数对成像有很大影响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4A581A-3BC9-4623-A094-B9ABE9BB74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4A581A-3BC9-4623-A094-B9ABE9BB74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我们先来看</a:t>
            </a:r>
            <a:r>
              <a:rPr lang="en-US" altLang="zh-CN" dirty="0"/>
              <a:t>T1</a:t>
            </a:r>
            <a:r>
              <a:rPr lang="zh-CN" altLang="en-US" dirty="0"/>
              <a:t>加权，左边这张原理图中我把</a:t>
            </a:r>
            <a:r>
              <a:rPr lang="en-US" altLang="zh-CN" dirty="0"/>
              <a:t>M</a:t>
            </a:r>
            <a:r>
              <a:rPr lang="zh-CN" altLang="en-US" dirty="0"/>
              <a:t>横向分量弛豫起点与</a:t>
            </a:r>
            <a:r>
              <a:rPr lang="en-US" altLang="zh-CN" dirty="0"/>
              <a:t>TR</a:t>
            </a:r>
            <a:r>
              <a:rPr lang="zh-CN" altLang="en-US" dirty="0"/>
              <a:t>时间后</a:t>
            </a:r>
            <a:r>
              <a:rPr lang="en-US" altLang="zh-CN" dirty="0"/>
              <a:t>M</a:t>
            </a:r>
            <a:r>
              <a:rPr lang="zh-CN" altLang="en-US" dirty="0"/>
              <a:t>纵向分量的大小重合，这正是因为刚才说的</a:t>
            </a:r>
            <a:r>
              <a:rPr lang="zh-CN" altLang="en-US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一个周期</a:t>
            </a:r>
            <a:r>
              <a:rPr lang="en-US" altLang="zh-CN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TR</a:t>
            </a:r>
            <a:r>
              <a:rPr lang="zh-CN" altLang="en-US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内纵向分量的恢复程度</a:t>
            </a:r>
            <a:r>
              <a:rPr lang="zh-CN" altLang="en-US" b="0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决定下一次</a:t>
            </a:r>
            <a:r>
              <a:rPr lang="en-US" altLang="zh-CN" b="0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90°</a:t>
            </a:r>
            <a:r>
              <a:rPr lang="zh-CN" altLang="en-US" b="0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脉冲打下来的横向分量的大小。我们设置</a:t>
            </a:r>
            <a:r>
              <a:rPr lang="en-US" altLang="zh-CN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TR</a:t>
            </a:r>
            <a:r>
              <a:rPr lang="zh-CN" altLang="en-US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较小，</a:t>
            </a:r>
            <a:r>
              <a:rPr lang="en-US" altLang="zh-CN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TE</a:t>
            </a:r>
            <a:r>
              <a:rPr lang="zh-CN" altLang="en-US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较小，减小了横向弛豫对信号的影响，现在主要和</a:t>
            </a:r>
            <a:r>
              <a:rPr lang="en-US" altLang="zh-CN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T1</a:t>
            </a:r>
            <a:r>
              <a:rPr lang="zh-CN" altLang="en-US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有关。</a:t>
            </a:r>
            <a:r>
              <a:rPr lang="en-US" altLang="zh-CN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T1</a:t>
            </a:r>
            <a:r>
              <a:rPr lang="zh-CN" altLang="en-US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越小，纵向恢复越快，物质越亮。当我们增加</a:t>
            </a:r>
            <a:r>
              <a:rPr lang="en-US" altLang="zh-CN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TR</a:t>
            </a:r>
            <a:r>
              <a:rPr lang="zh-CN" altLang="en-US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，也就是把横向分量的坐标轴向右平移，</a:t>
            </a:r>
            <a:r>
              <a:rPr lang="en-US" altLang="zh-CN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T1</a:t>
            </a:r>
            <a:r>
              <a:rPr lang="zh-CN" altLang="en-US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的加权程度就变小。在右边的实验结果中，前两张我们设置</a:t>
            </a:r>
            <a:r>
              <a:rPr lang="en-US" altLang="zh-CN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TE</a:t>
            </a:r>
            <a:r>
              <a:rPr lang="zh-CN" altLang="en-US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很小，</a:t>
            </a:r>
            <a:r>
              <a:rPr lang="en-US" altLang="zh-CN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TR</a:t>
            </a:r>
            <a:r>
              <a:rPr lang="zh-CN" altLang="en-US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也很小，可以看到油比水亮很多，这正是因为油的</a:t>
            </a:r>
            <a:r>
              <a:rPr lang="en-US" altLang="zh-CN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T1</a:t>
            </a:r>
            <a:r>
              <a:rPr lang="zh-CN" altLang="en-US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更小，信号强度更大。当我们不断增加</a:t>
            </a:r>
            <a:r>
              <a:rPr lang="en-US" altLang="zh-CN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TR</a:t>
            </a:r>
            <a:r>
              <a:rPr lang="zh-CN" altLang="en-US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r>
              <a:rPr lang="en-US" altLang="zh-CN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T1</a:t>
            </a:r>
            <a:r>
              <a:rPr lang="zh-CN" altLang="en-US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的影响减小，两者亮度差减小。当</a:t>
            </a:r>
            <a:r>
              <a:rPr lang="en-US" altLang="zh-CN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TR</a:t>
            </a:r>
            <a:r>
              <a:rPr lang="zh-CN" altLang="en-US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很大时，实际上过渡到了我们下一个质子密度加权成像。</a:t>
            </a:r>
            <a:endParaRPr lang="zh-CN" alt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4A581A-3BC9-4623-A094-B9ABE9BB74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现在</a:t>
            </a:r>
            <a:r>
              <a:rPr lang="en-US" altLang="zh-CN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TR</a:t>
            </a:r>
            <a:r>
              <a:rPr lang="zh-CN" altLang="en-US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较大，纵向分量基本完全弛豫，</a:t>
            </a:r>
            <a:r>
              <a:rPr lang="en-US" altLang="zh-CN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TE</a:t>
            </a:r>
            <a:r>
              <a:rPr lang="zh-CN" altLang="en-US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还是很小，此时起主要作用的就是质子密度了，质子密度越大，物质更亮。右边这幅图实际上就是上一页最后一幅图，可以看出油的质子密度比水大。</a:t>
            </a:r>
            <a:endParaRPr lang="zh-CN" altLang="en-US" dirty="0">
              <a:solidFill>
                <a:srgbClr val="47649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4A581A-3BC9-4623-A094-B9ABE9BB74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在</a:t>
            </a:r>
            <a:r>
              <a:rPr lang="en-US" altLang="zh-CN" dirty="0"/>
              <a:t>T2</a:t>
            </a:r>
            <a:r>
              <a:rPr lang="zh-CN" altLang="en-US" dirty="0"/>
              <a:t>加权中，我们也设置</a:t>
            </a:r>
            <a:r>
              <a:rPr lang="en-US" altLang="zh-CN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TR</a:t>
            </a:r>
            <a:r>
              <a:rPr lang="zh-CN" altLang="en-US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较大，纵向分量基本完全弛豫，同时设置</a:t>
            </a:r>
            <a:r>
              <a:rPr lang="en-US" altLang="zh-CN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TE</a:t>
            </a:r>
            <a:r>
              <a:rPr lang="zh-CN" altLang="en-US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较大，这时信号强度主要和</a:t>
            </a:r>
            <a:r>
              <a:rPr lang="en-US" altLang="zh-CN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T2</a:t>
            </a:r>
            <a:r>
              <a:rPr lang="zh-CN" altLang="en-US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有关，</a:t>
            </a:r>
            <a:r>
              <a:rPr lang="en-US" altLang="zh-CN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T2</a:t>
            </a:r>
            <a:r>
              <a:rPr lang="zh-CN" altLang="en-US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越大，横向弛豫越慢，物质越亮；同时如果减小</a:t>
            </a:r>
            <a:r>
              <a:rPr lang="en-US" altLang="zh-CN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TE</a:t>
            </a:r>
            <a:r>
              <a:rPr lang="zh-CN" altLang="en-US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，相当于采样的那条紫色的虚线向左移动，这时</a:t>
            </a:r>
            <a:r>
              <a:rPr lang="en-US" altLang="zh-CN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T2</a:t>
            </a:r>
            <a:r>
              <a:rPr lang="zh-CN" altLang="en-US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加权程度变小。在右边的结果中，我们看到</a:t>
            </a:r>
            <a:r>
              <a:rPr lang="en-US" altLang="zh-CN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TE</a:t>
            </a:r>
            <a:r>
              <a:rPr lang="zh-CN" altLang="en-US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很小时，还是质子密度加权，油更亮。增大</a:t>
            </a:r>
            <a:r>
              <a:rPr lang="en-US" altLang="zh-CN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TE</a:t>
            </a:r>
            <a:r>
              <a:rPr lang="zh-CN" altLang="en-US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，由于水的</a:t>
            </a:r>
            <a:r>
              <a:rPr lang="en-US" altLang="zh-CN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</a:t>
            </a:r>
            <a:r>
              <a:rPr lang="zh-CN" altLang="en-US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２更大，所以在</a:t>
            </a:r>
            <a:r>
              <a:rPr lang="en-US" altLang="zh-CN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TE</a:t>
            </a:r>
            <a:r>
              <a:rPr lang="zh-CN" altLang="en-US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较大时候水亮度更高。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4A581A-3BC9-4623-A094-B9ABE9BB74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里总结了一下各个加权的参数设置，同时也展示了在医学上的应用，比如在Ｔ１加权时，由于白质弛豫时间最短，所以成像中最亮是白色。后面几张图也是和前面介绍的内容相同多的原理。我的部分就到这里，下面请我的搭档ｃｒｈ继续分享。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4A581A-3BC9-4623-A094-B9ABE9BB74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今天的分享围绕这些内容展开，我负责前两个部分，我的搭档</a:t>
            </a:r>
            <a:r>
              <a:rPr lang="en-US" altLang="zh-CN" dirty="0" err="1"/>
              <a:t>crh</a:t>
            </a:r>
            <a:r>
              <a:rPr lang="zh-CN" altLang="en-US" dirty="0"/>
              <a:t>负责后三个部分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4A581A-3BC9-4623-A094-B9ABE9BB74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今天的分享围绕这些内容展开，我负责前两个部分，我的搭档</a:t>
            </a:r>
            <a:r>
              <a:rPr lang="en-US" altLang="zh-CN" dirty="0" err="1"/>
              <a:t>crh</a:t>
            </a:r>
            <a:r>
              <a:rPr lang="zh-CN" altLang="en-US" dirty="0"/>
              <a:t>负责后三个部分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4A581A-3BC9-4623-A094-B9ABE9BB74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今天的分享围绕这些内容展开，我负责前两个部分，我的搭档</a:t>
            </a:r>
            <a:r>
              <a:rPr lang="en-US" altLang="zh-CN" dirty="0" err="1"/>
              <a:t>crh</a:t>
            </a:r>
            <a:r>
              <a:rPr lang="zh-CN" altLang="en-US" dirty="0"/>
              <a:t>负责后三个部分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4A581A-3BC9-4623-A094-B9ABE9BB74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tags" Target="../tags/tag4.xml"/><Relationship Id="rId7" Type="http://schemas.openxmlformats.org/officeDocument/2006/relationships/tags" Target="../tags/tag3.xml"/><Relationship Id="rId6" Type="http://schemas.openxmlformats.org/officeDocument/2006/relationships/tags" Target="../tags/tag2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1" Type="http://schemas.openxmlformats.org/officeDocument/2006/relationships/vmlDrawing" Target="../drawings/vmlDrawing1.vml"/><Relationship Id="rId10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artnershi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286"/>
          </a:xfrm>
          <a:prstGeom prst="rect">
            <a:avLst/>
          </a:prstGeom>
        </p:spPr>
      </p:pic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9" name="think-cell Slide" r:id="rId4" imgW="10160" imgH="10160" progId="TCLayout.ActiveDocument.1">
                  <p:embed/>
                </p:oleObj>
              </mc:Choice>
              <mc:Fallback>
                <p:oleObj name="think-cell Slide" r:id="rId4" imgW="10160" imgH="10160" progId="TCLayout.ActiveDocument.1">
                  <p:embed/>
                  <p:pic>
                    <p:nvPicPr>
                      <p:cNvPr id="0" name="Object 8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/>
          <p:cNvSpPr/>
          <p:nvPr>
            <p:custDataLst>
              <p:tags r:id="rId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3" name="ClientLogo"/>
          <p:cNvSpPr>
            <a:spLocks noGrp="1"/>
          </p:cNvSpPr>
          <p:nvPr>
            <p:ph type="pic" sz="quarter" idx="14" hasCustomPrompt="1"/>
            <p:custDataLst>
              <p:tags r:id="rId7"/>
            </p:custDataLst>
          </p:nvPr>
        </p:nvSpPr>
        <p:spPr>
          <a:xfrm>
            <a:off x="551942" y="4984025"/>
            <a:ext cx="1901952" cy="96926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Client logo goes here.</a:t>
            </a:r>
            <a:endParaRPr lang="en-US" dirty="0"/>
          </a:p>
        </p:txBody>
      </p:sp>
      <p:sp>
        <p:nvSpPr>
          <p:cNvPr id="15" name="Documenttype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4736" y="4510168"/>
            <a:ext cx="6016752" cy="215444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buNone/>
              <a:defRPr sz="1400">
                <a:solidFill>
                  <a:schemeClr val="tx1"/>
                </a:solidFill>
              </a:defRPr>
            </a:lvl1pPr>
            <a:lvl2pPr marL="115570" indent="0">
              <a:buNone/>
              <a:defRPr>
                <a:solidFill>
                  <a:schemeClr val="bg1"/>
                </a:solidFill>
              </a:defRPr>
            </a:lvl2pPr>
            <a:lvl3pPr marL="466090" indent="0">
              <a:buNone/>
              <a:defRPr>
                <a:solidFill>
                  <a:schemeClr val="bg1"/>
                </a:solidFill>
              </a:defRPr>
            </a:lvl3pPr>
            <a:lvl4pPr marL="813435" indent="0">
              <a:buNone/>
              <a:defRPr>
                <a:solidFill>
                  <a:schemeClr val="bg1"/>
                </a:solidFill>
              </a:defRPr>
            </a:lvl4pPr>
            <a:lvl5pPr marL="116141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date or title/role</a:t>
            </a:r>
            <a:endParaRPr lang="en-US" dirty="0"/>
          </a:p>
        </p:txBody>
      </p:sp>
      <p:sp>
        <p:nvSpPr>
          <p:cNvPr id="14" name="Subtitle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51942" y="4092560"/>
            <a:ext cx="6016752" cy="307777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edit Master subtitle style</a:t>
            </a:r>
            <a:endParaRPr lang="en-US" dirty="0"/>
          </a:p>
        </p:txBody>
      </p:sp>
      <p:sp>
        <p:nvSpPr>
          <p:cNvPr id="13" name="Title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551942" y="2049805"/>
            <a:ext cx="6016752" cy="192170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aseline="0">
                <a:ln w="6350" cap="flat">
                  <a:noFill/>
                  <a:miter lim="800000"/>
                </a:ln>
                <a:solidFill>
                  <a:schemeClr val="tx1"/>
                </a:solidFill>
              </a:defRPr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7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9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microsoft.com/office/2007/relationships/media" Target="../media/media1.mp4"/><Relationship Id="rId2" Type="http://schemas.openxmlformats.org/officeDocument/2006/relationships/video" Target="NULL" TargetMode="Externa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0.xml"/><Relationship Id="rId3" Type="http://schemas.openxmlformats.org/officeDocument/2006/relationships/image" Target="../media/image9.png"/><Relationship Id="rId2" Type="http://schemas.microsoft.com/office/2007/relationships/media" Target="../media/media2.mp4"/><Relationship Id="rId1" Type="http://schemas.openxmlformats.org/officeDocument/2006/relationships/video" Target="NULL" TargetMode="Externa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1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microsoft.com/office/2007/relationships/media" Target="../media/media3.mp4"/><Relationship Id="rId1" Type="http://schemas.openxmlformats.org/officeDocument/2006/relationships/video" Target="NULL" TargetMode="Externa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14.xml"/><Relationship Id="rId5" Type="http://schemas.openxmlformats.org/officeDocument/2006/relationships/image" Target="../media/image16.png"/><Relationship Id="rId4" Type="http://schemas.microsoft.com/office/2007/relationships/media" Target="../media/media4.mp4"/><Relationship Id="rId3" Type="http://schemas.openxmlformats.org/officeDocument/2006/relationships/video" Target="NULL" TargetMode="Externa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15.xml"/><Relationship Id="rId7" Type="http://schemas.openxmlformats.org/officeDocument/2006/relationships/image" Target="../media/image21.pn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5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0" Type="http://schemas.openxmlformats.org/officeDocument/2006/relationships/notesSlide" Target="../notesSlides/notesSlide9.xml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16.xml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4.jpeg"/><Relationship Id="rId8" Type="http://schemas.openxmlformats.org/officeDocument/2006/relationships/image" Target="../media/image33.svg"/><Relationship Id="rId7" Type="http://schemas.openxmlformats.org/officeDocument/2006/relationships/image" Target="../media/image32.png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2" Type="http://schemas.openxmlformats.org/officeDocument/2006/relationships/notesSlide" Target="../notesSlides/notesSlide10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17.xml"/><Relationship Id="rId1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1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8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.svg"/><Relationship Id="rId8" Type="http://schemas.openxmlformats.org/officeDocument/2006/relationships/image" Target="../media/image32.png"/><Relationship Id="rId7" Type="http://schemas.openxmlformats.org/officeDocument/2006/relationships/image" Target="../media/image31.png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3" Type="http://schemas.openxmlformats.org/officeDocument/2006/relationships/image" Target="../media/image37.png"/><Relationship Id="rId2" Type="http://schemas.openxmlformats.org/officeDocument/2006/relationships/image" Target="../media/image26.png"/><Relationship Id="rId12" Type="http://schemas.openxmlformats.org/officeDocument/2006/relationships/notesSlide" Target="../notesSlides/notesSlide12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19.xml"/><Relationship Id="rId1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0.xml"/><Relationship Id="rId4" Type="http://schemas.openxmlformats.org/officeDocument/2006/relationships/image" Target="../media/image44.jpeg"/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0" Type="http://schemas.openxmlformats.org/officeDocument/2006/relationships/notesSlide" Target="../notesSlides/notesSlide15.xml"/><Relationship Id="rId1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32.xml"/><Relationship Id="rId8" Type="http://schemas.openxmlformats.org/officeDocument/2006/relationships/tags" Target="../tags/tag31.xml"/><Relationship Id="rId7" Type="http://schemas.openxmlformats.org/officeDocument/2006/relationships/image" Target="../media/image50.png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image" Target="../media/image49.png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5" Type="http://schemas.openxmlformats.org/officeDocument/2006/relationships/slideLayout" Target="../slideLayouts/slideLayout2.xml"/><Relationship Id="rId14" Type="http://schemas.openxmlformats.org/officeDocument/2006/relationships/tags" Target="../tags/tag36.xml"/><Relationship Id="rId13" Type="http://schemas.openxmlformats.org/officeDocument/2006/relationships/tags" Target="../tags/tag35.xml"/><Relationship Id="rId12" Type="http://schemas.openxmlformats.org/officeDocument/2006/relationships/tags" Target="../tags/tag34.xml"/><Relationship Id="rId11" Type="http://schemas.openxmlformats.org/officeDocument/2006/relationships/tags" Target="../tags/tag33.xml"/><Relationship Id="rId10" Type="http://schemas.openxmlformats.org/officeDocument/2006/relationships/image" Target="../media/image51.png"/><Relationship Id="rId1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8" Type="http://schemas.openxmlformats.org/officeDocument/2006/relationships/image" Target="../media/image51.png"/><Relationship Id="rId7" Type="http://schemas.openxmlformats.org/officeDocument/2006/relationships/tags" Target="../tags/tag41.xml"/><Relationship Id="rId6" Type="http://schemas.openxmlformats.org/officeDocument/2006/relationships/tags" Target="../tags/tag40.xml"/><Relationship Id="rId5" Type="http://schemas.openxmlformats.org/officeDocument/2006/relationships/image" Target="../media/image53.png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45.xml"/><Relationship Id="rId12" Type="http://schemas.openxmlformats.org/officeDocument/2006/relationships/image" Target="../media/image54.png"/><Relationship Id="rId11" Type="http://schemas.openxmlformats.org/officeDocument/2006/relationships/tags" Target="../tags/tag44.xml"/><Relationship Id="rId10" Type="http://schemas.openxmlformats.org/officeDocument/2006/relationships/tags" Target="../tags/tag43.xml"/><Relationship Id="rId1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59.png"/><Relationship Id="rId8" Type="http://schemas.openxmlformats.org/officeDocument/2006/relationships/tags" Target="../tags/tag49.xml"/><Relationship Id="rId7" Type="http://schemas.openxmlformats.org/officeDocument/2006/relationships/image" Target="../media/image58.png"/><Relationship Id="rId6" Type="http://schemas.openxmlformats.org/officeDocument/2006/relationships/tags" Target="../tags/tag48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3" Type="http://schemas.openxmlformats.org/officeDocument/2006/relationships/image" Target="../media/image55.png"/><Relationship Id="rId2" Type="http://schemas.openxmlformats.org/officeDocument/2006/relationships/tags" Target="../tags/tag47.xml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56.xml"/><Relationship Id="rId15" Type="http://schemas.openxmlformats.org/officeDocument/2006/relationships/tags" Target="../tags/tag55.xml"/><Relationship Id="rId14" Type="http://schemas.openxmlformats.org/officeDocument/2006/relationships/tags" Target="../tags/tag54.xml"/><Relationship Id="rId13" Type="http://schemas.openxmlformats.org/officeDocument/2006/relationships/tags" Target="../tags/tag53.xml"/><Relationship Id="rId12" Type="http://schemas.openxmlformats.org/officeDocument/2006/relationships/tags" Target="../tags/tag52.xml"/><Relationship Id="rId11" Type="http://schemas.openxmlformats.org/officeDocument/2006/relationships/tags" Target="../tags/tag51.xml"/><Relationship Id="rId10" Type="http://schemas.openxmlformats.org/officeDocument/2006/relationships/tags" Target="../tags/tag50.xml"/><Relationship Id="rId1" Type="http://schemas.openxmlformats.org/officeDocument/2006/relationships/tags" Target="../tags/tag46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62.xml"/><Relationship Id="rId8" Type="http://schemas.openxmlformats.org/officeDocument/2006/relationships/tags" Target="../tags/tag61.xml"/><Relationship Id="rId7" Type="http://schemas.openxmlformats.org/officeDocument/2006/relationships/tags" Target="../tags/tag60.xml"/><Relationship Id="rId6" Type="http://schemas.openxmlformats.org/officeDocument/2006/relationships/image" Target="../media/image58.png"/><Relationship Id="rId5" Type="http://schemas.openxmlformats.org/officeDocument/2006/relationships/tags" Target="../tags/tag59.xml"/><Relationship Id="rId4" Type="http://schemas.openxmlformats.org/officeDocument/2006/relationships/image" Target="../media/image61.png"/><Relationship Id="rId3" Type="http://schemas.openxmlformats.org/officeDocument/2006/relationships/image" Target="../media/image60.png"/><Relationship Id="rId2" Type="http://schemas.openxmlformats.org/officeDocument/2006/relationships/tags" Target="../tags/tag58.xml"/><Relationship Id="rId15" Type="http://schemas.openxmlformats.org/officeDocument/2006/relationships/slideLayout" Target="../slideLayouts/slideLayout2.xml"/><Relationship Id="rId14" Type="http://schemas.openxmlformats.org/officeDocument/2006/relationships/tags" Target="../tags/tag67.xml"/><Relationship Id="rId13" Type="http://schemas.openxmlformats.org/officeDocument/2006/relationships/tags" Target="../tags/tag66.xml"/><Relationship Id="rId12" Type="http://schemas.openxmlformats.org/officeDocument/2006/relationships/tags" Target="../tags/tag65.xml"/><Relationship Id="rId11" Type="http://schemas.openxmlformats.org/officeDocument/2006/relationships/tags" Target="../tags/tag64.xml"/><Relationship Id="rId10" Type="http://schemas.openxmlformats.org/officeDocument/2006/relationships/tags" Target="../tags/tag63.xml"/><Relationship Id="rId1" Type="http://schemas.openxmlformats.org/officeDocument/2006/relationships/tags" Target="../tags/tag57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71.xml"/><Relationship Id="rId8" Type="http://schemas.openxmlformats.org/officeDocument/2006/relationships/tags" Target="../tags/tag70.xml"/><Relationship Id="rId7" Type="http://schemas.openxmlformats.org/officeDocument/2006/relationships/image" Target="../media/image66.png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image" Target="../media/image65.png"/><Relationship Id="rId3" Type="http://schemas.openxmlformats.org/officeDocument/2006/relationships/image" Target="../media/image64.png"/><Relationship Id="rId22" Type="http://schemas.openxmlformats.org/officeDocument/2006/relationships/slideLayout" Target="../slideLayouts/slideLayout2.xml"/><Relationship Id="rId21" Type="http://schemas.openxmlformats.org/officeDocument/2006/relationships/tags" Target="../tags/tag77.xml"/><Relationship Id="rId20" Type="http://schemas.openxmlformats.org/officeDocument/2006/relationships/tags" Target="../tags/tag76.xml"/><Relationship Id="rId2" Type="http://schemas.openxmlformats.org/officeDocument/2006/relationships/image" Target="../media/image63.png"/><Relationship Id="rId19" Type="http://schemas.openxmlformats.org/officeDocument/2006/relationships/image" Target="../media/image61.png"/><Relationship Id="rId18" Type="http://schemas.openxmlformats.org/officeDocument/2006/relationships/tags" Target="../tags/tag75.xml"/><Relationship Id="rId17" Type="http://schemas.openxmlformats.org/officeDocument/2006/relationships/image" Target="../media/image58.png"/><Relationship Id="rId16" Type="http://schemas.openxmlformats.org/officeDocument/2006/relationships/tags" Target="../tags/tag74.xml"/><Relationship Id="rId15" Type="http://schemas.openxmlformats.org/officeDocument/2006/relationships/image" Target="../media/image70.png"/><Relationship Id="rId14" Type="http://schemas.openxmlformats.org/officeDocument/2006/relationships/image" Target="../media/image69.png"/><Relationship Id="rId13" Type="http://schemas.openxmlformats.org/officeDocument/2006/relationships/image" Target="../media/image68.png"/><Relationship Id="rId12" Type="http://schemas.openxmlformats.org/officeDocument/2006/relationships/tags" Target="../tags/tag73.xml"/><Relationship Id="rId11" Type="http://schemas.openxmlformats.org/officeDocument/2006/relationships/tags" Target="../tags/tag72.xml"/><Relationship Id="rId10" Type="http://schemas.openxmlformats.org/officeDocument/2006/relationships/image" Target="../media/image67.png"/><Relationship Id="rId1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83.xml"/><Relationship Id="rId8" Type="http://schemas.openxmlformats.org/officeDocument/2006/relationships/tags" Target="../tags/tag82.xml"/><Relationship Id="rId7" Type="http://schemas.openxmlformats.org/officeDocument/2006/relationships/image" Target="../media/image73.png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image" Target="../media/image72.png"/><Relationship Id="rId3" Type="http://schemas.openxmlformats.org/officeDocument/2006/relationships/tags" Target="../tags/tag79.xml"/><Relationship Id="rId25" Type="http://schemas.openxmlformats.org/officeDocument/2006/relationships/slideLayout" Target="../slideLayouts/slideLayout2.xml"/><Relationship Id="rId24" Type="http://schemas.openxmlformats.org/officeDocument/2006/relationships/tags" Target="../tags/tag90.xml"/><Relationship Id="rId23" Type="http://schemas.openxmlformats.org/officeDocument/2006/relationships/tags" Target="../tags/tag89.xml"/><Relationship Id="rId22" Type="http://schemas.openxmlformats.org/officeDocument/2006/relationships/image" Target="../media/image61.png"/><Relationship Id="rId21" Type="http://schemas.openxmlformats.org/officeDocument/2006/relationships/tags" Target="../tags/tag88.xml"/><Relationship Id="rId20" Type="http://schemas.openxmlformats.org/officeDocument/2006/relationships/tags" Target="../tags/tag87.xml"/><Relationship Id="rId2" Type="http://schemas.openxmlformats.org/officeDocument/2006/relationships/tags" Target="../tags/tag78.xml"/><Relationship Id="rId19" Type="http://schemas.openxmlformats.org/officeDocument/2006/relationships/image" Target="../media/image58.png"/><Relationship Id="rId18" Type="http://schemas.openxmlformats.org/officeDocument/2006/relationships/tags" Target="../tags/tag86.xml"/><Relationship Id="rId17" Type="http://schemas.openxmlformats.org/officeDocument/2006/relationships/image" Target="../media/image79.png"/><Relationship Id="rId16" Type="http://schemas.openxmlformats.org/officeDocument/2006/relationships/tags" Target="../tags/tag85.xml"/><Relationship Id="rId15" Type="http://schemas.openxmlformats.org/officeDocument/2006/relationships/tags" Target="../tags/tag84.xml"/><Relationship Id="rId14" Type="http://schemas.openxmlformats.org/officeDocument/2006/relationships/image" Target="../media/image78.png"/><Relationship Id="rId13" Type="http://schemas.openxmlformats.org/officeDocument/2006/relationships/image" Target="../media/image77.png"/><Relationship Id="rId12" Type="http://schemas.openxmlformats.org/officeDocument/2006/relationships/image" Target="../media/image76.png"/><Relationship Id="rId11" Type="http://schemas.openxmlformats.org/officeDocument/2006/relationships/image" Target="../media/image75.png"/><Relationship Id="rId10" Type="http://schemas.openxmlformats.org/officeDocument/2006/relationships/image" Target="../media/image74.png"/><Relationship Id="rId1" Type="http://schemas.openxmlformats.org/officeDocument/2006/relationships/image" Target="../media/image71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image" Target="../media/image80.png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9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9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3.png"/><Relationship Id="rId8" Type="http://schemas.openxmlformats.org/officeDocument/2006/relationships/tags" Target="../tags/tag104.xml"/><Relationship Id="rId7" Type="http://schemas.openxmlformats.org/officeDocument/2006/relationships/tags" Target="../tags/tag103.xml"/><Relationship Id="rId6" Type="http://schemas.openxmlformats.org/officeDocument/2006/relationships/image" Target="../media/image82.png"/><Relationship Id="rId5" Type="http://schemas.openxmlformats.org/officeDocument/2006/relationships/image" Target="../media/image15.png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image" Target="../media/image81.png"/><Relationship Id="rId17" Type="http://schemas.openxmlformats.org/officeDocument/2006/relationships/notesSlide" Target="../notesSlides/notesSlide17.xml"/><Relationship Id="rId16" Type="http://schemas.openxmlformats.org/officeDocument/2006/relationships/slideLayout" Target="../slideLayouts/slideLayout2.xml"/><Relationship Id="rId15" Type="http://schemas.openxmlformats.org/officeDocument/2006/relationships/tags" Target="../tags/tag109.xml"/><Relationship Id="rId14" Type="http://schemas.openxmlformats.org/officeDocument/2006/relationships/tags" Target="../tags/tag108.xml"/><Relationship Id="rId13" Type="http://schemas.openxmlformats.org/officeDocument/2006/relationships/tags" Target="../tags/tag107.xml"/><Relationship Id="rId12" Type="http://schemas.openxmlformats.org/officeDocument/2006/relationships/tags" Target="../tags/tag106.xml"/><Relationship Id="rId11" Type="http://schemas.openxmlformats.org/officeDocument/2006/relationships/tags" Target="../tags/tag105.xml"/><Relationship Id="rId10" Type="http://schemas.openxmlformats.org/officeDocument/2006/relationships/image" Target="../media/image84.png"/><Relationship Id="rId1" Type="http://schemas.openxmlformats.org/officeDocument/2006/relationships/tags" Target="../tags/tag100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image" Target="../media/image87.png"/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tags" Target="../tags/tag110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18.xml"/><Relationship Id="rId7" Type="http://schemas.openxmlformats.org/officeDocument/2006/relationships/tags" Target="../tags/tag117.xml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4" Type="http://schemas.openxmlformats.org/officeDocument/2006/relationships/image" Target="../media/image85.png"/><Relationship Id="rId3" Type="http://schemas.openxmlformats.org/officeDocument/2006/relationships/tags" Target="../tags/tag114.xml"/><Relationship Id="rId2" Type="http://schemas.openxmlformats.org/officeDocument/2006/relationships/image" Target="../media/image89.png"/><Relationship Id="rId1" Type="http://schemas.openxmlformats.org/officeDocument/2006/relationships/image" Target="../media/image88.pn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tags" Target="../tags/tag124.xml"/><Relationship Id="rId8" Type="http://schemas.openxmlformats.org/officeDocument/2006/relationships/tags" Target="../tags/tag123.xml"/><Relationship Id="rId7" Type="http://schemas.openxmlformats.org/officeDocument/2006/relationships/image" Target="../media/image86.png"/><Relationship Id="rId6" Type="http://schemas.openxmlformats.org/officeDocument/2006/relationships/tags" Target="../tags/tag122.xml"/><Relationship Id="rId5" Type="http://schemas.openxmlformats.org/officeDocument/2006/relationships/tags" Target="../tags/tag121.xml"/><Relationship Id="rId4" Type="http://schemas.openxmlformats.org/officeDocument/2006/relationships/image" Target="../media/image91.png"/><Relationship Id="rId3" Type="http://schemas.openxmlformats.org/officeDocument/2006/relationships/image" Target="../media/image90.png"/><Relationship Id="rId2" Type="http://schemas.openxmlformats.org/officeDocument/2006/relationships/tags" Target="../tags/tag120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126.xml"/><Relationship Id="rId10" Type="http://schemas.openxmlformats.org/officeDocument/2006/relationships/tags" Target="../tags/tag125.xml"/><Relationship Id="rId1" Type="http://schemas.openxmlformats.org/officeDocument/2006/relationships/tags" Target="../tags/tag119.xml"/></Relationships>
</file>

<file path=ppt/slides/_rels/slide3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image" Target="../media/image9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9.xml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32.xml"/><Relationship Id="rId3" Type="http://schemas.openxmlformats.org/officeDocument/2006/relationships/tags" Target="../tags/tag131.xml"/><Relationship Id="rId2" Type="http://schemas.openxmlformats.org/officeDocument/2006/relationships/image" Target="../media/image95.png"/><Relationship Id="rId1" Type="http://schemas.openxmlformats.org/officeDocument/2006/relationships/tags" Target="../tags/tag130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136.xml"/><Relationship Id="rId5" Type="http://schemas.openxmlformats.org/officeDocument/2006/relationships/tags" Target="../tags/tag135.xml"/><Relationship Id="rId4" Type="http://schemas.openxmlformats.org/officeDocument/2006/relationships/tags" Target="../tags/tag134.xml"/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tags" Target="../tags/tag1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8.xml"/><Relationship Id="rId1" Type="http://schemas.openxmlformats.org/officeDocument/2006/relationships/tags" Target="../tags/tag137.xml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6.jpeg"/><Relationship Id="rId8" Type="http://schemas.openxmlformats.org/officeDocument/2006/relationships/image" Target="../media/image105.jpeg"/><Relationship Id="rId7" Type="http://schemas.openxmlformats.org/officeDocument/2006/relationships/image" Target="../media/image104.jpeg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139.xml"/><Relationship Id="rId1" Type="http://schemas.openxmlformats.org/officeDocument/2006/relationships/image" Target="../media/image98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40.xml"/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image" Target="../media/image107.jpeg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tags" Target="../tags/tag145.xml"/><Relationship Id="rId8" Type="http://schemas.openxmlformats.org/officeDocument/2006/relationships/image" Target="../media/image112.png"/><Relationship Id="rId7" Type="http://schemas.openxmlformats.org/officeDocument/2006/relationships/tags" Target="../tags/tag144.xml"/><Relationship Id="rId6" Type="http://schemas.openxmlformats.org/officeDocument/2006/relationships/tags" Target="../tags/tag143.xml"/><Relationship Id="rId5" Type="http://schemas.openxmlformats.org/officeDocument/2006/relationships/image" Target="../media/image111.png"/><Relationship Id="rId4" Type="http://schemas.openxmlformats.org/officeDocument/2006/relationships/image" Target="../media/image110.png"/><Relationship Id="rId3" Type="http://schemas.openxmlformats.org/officeDocument/2006/relationships/image" Target="../media/image55.png"/><Relationship Id="rId2" Type="http://schemas.openxmlformats.org/officeDocument/2006/relationships/tags" Target="../tags/tag142.x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148.xml"/><Relationship Id="rId12" Type="http://schemas.openxmlformats.org/officeDocument/2006/relationships/tags" Target="../tags/tag147.xml"/><Relationship Id="rId11" Type="http://schemas.openxmlformats.org/officeDocument/2006/relationships/tags" Target="../tags/tag146.xml"/><Relationship Id="rId10" Type="http://schemas.openxmlformats.org/officeDocument/2006/relationships/image" Target="../media/image58.png"/><Relationship Id="rId1" Type="http://schemas.openxmlformats.org/officeDocument/2006/relationships/tags" Target="../tags/tag1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963037" y="3057673"/>
            <a:ext cx="4895537" cy="433372"/>
          </a:xfrm>
        </p:spPr>
        <p:txBody>
          <a:bodyPr/>
          <a:lstStyle/>
          <a:p>
            <a:pPr algn="ctr"/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近代物理实验期末汇报</a:t>
            </a:r>
            <a:endParaRPr lang="zh-CN" altLang="en-US" sz="28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96299" y="1536014"/>
            <a:ext cx="6016752" cy="1335317"/>
          </a:xfrm>
        </p:spPr>
        <p:txBody>
          <a:bodyPr>
            <a:normAutofit/>
          </a:bodyPr>
          <a:lstStyle/>
          <a:p>
            <a:r>
              <a:rPr lang="zh-CN" altLang="en-US" sz="5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核磁共振拓展实验</a:t>
            </a:r>
            <a:endParaRPr lang="zh-CN" altLang="en-US" sz="5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6" name="Picture 6" descr="See the source image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684" y="5134419"/>
            <a:ext cx="1321374" cy="1324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itle 3"/>
          <p:cNvSpPr txBox="1"/>
          <p:nvPr/>
        </p:nvSpPr>
        <p:spPr>
          <a:xfrm>
            <a:off x="956906" y="4311938"/>
            <a:ext cx="4895537" cy="433372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汇报人：冯嘉旭 陈瑞昊</a:t>
            </a:r>
            <a:endParaRPr lang="en-US" altLang="zh-CN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/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2022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年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12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月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21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日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951050" y="0"/>
            <a:ext cx="9975273" cy="6858000"/>
            <a:chOff x="4467333" y="0"/>
            <a:chExt cx="9975273" cy="68580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7333" y="0"/>
              <a:ext cx="9975273" cy="68580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67334" y="5631406"/>
              <a:ext cx="2634293" cy="1226593"/>
            </a:xfrm>
            <a:prstGeom prst="rect">
              <a:avLst/>
            </a:prstGeom>
          </p:spPr>
        </p:pic>
      </p:grpSp>
      <p:sp>
        <p:nvSpPr>
          <p:cNvPr id="70" name="Rectangle 69"/>
          <p:cNvSpPr/>
          <p:nvPr/>
        </p:nvSpPr>
        <p:spPr>
          <a:xfrm>
            <a:off x="-1" y="0"/>
            <a:ext cx="12926324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9" name="Freeform 14"/>
          <p:cNvSpPr/>
          <p:nvPr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76490"/>
          </a:solidFill>
          <a:ln w="10795" cap="flat" cmpd="sng" algn="ctr">
            <a:noFill/>
            <a:prstDash val="solid"/>
          </a:ln>
          <a:effectLst/>
        </p:spPr>
        <p:txBody>
          <a:bodyPr wrap="square" rtlCol="0" anchor="t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1" name="iconfont-10883-5200085"/>
          <p:cNvSpPr/>
          <p:nvPr/>
        </p:nvSpPr>
        <p:spPr>
          <a:xfrm>
            <a:off x="1656825" y="2232876"/>
            <a:ext cx="609685" cy="609685"/>
          </a:xfrm>
          <a:custGeom>
            <a:avLst/>
            <a:gdLst>
              <a:gd name="connsiteX0" fmla="*/ 89713 w 426660"/>
              <a:gd name="connsiteY0" fmla="*/ 269805 h 426660"/>
              <a:gd name="connsiteX1" fmla="*/ 145522 w 426660"/>
              <a:gd name="connsiteY1" fmla="*/ 381327 h 426660"/>
              <a:gd name="connsiteX2" fmla="*/ 201378 w 426660"/>
              <a:gd name="connsiteY2" fmla="*/ 269805 h 426660"/>
              <a:gd name="connsiteX3" fmla="*/ 228282 w 426660"/>
              <a:gd name="connsiteY3" fmla="*/ 275377 h 426660"/>
              <a:gd name="connsiteX4" fmla="*/ 291091 w 426660"/>
              <a:gd name="connsiteY4" fmla="*/ 350423 h 426660"/>
              <a:gd name="connsiteX5" fmla="*/ 291329 w 426660"/>
              <a:gd name="connsiteY5" fmla="*/ 426660 h 426660"/>
              <a:gd name="connsiteX6" fmla="*/ 0 w 426660"/>
              <a:gd name="connsiteY6" fmla="*/ 426660 h 426660"/>
              <a:gd name="connsiteX7" fmla="*/ 0 w 426660"/>
              <a:gd name="connsiteY7" fmla="*/ 350423 h 426660"/>
              <a:gd name="connsiteX8" fmla="*/ 62809 w 426660"/>
              <a:gd name="connsiteY8" fmla="*/ 275377 h 426660"/>
              <a:gd name="connsiteX9" fmla="*/ 315245 w 426660"/>
              <a:gd name="connsiteY9" fmla="*/ 122379 h 426660"/>
              <a:gd name="connsiteX10" fmla="*/ 301043 w 426660"/>
              <a:gd name="connsiteY10" fmla="*/ 137093 h 426660"/>
              <a:gd name="connsiteX11" fmla="*/ 329804 w 426660"/>
              <a:gd name="connsiteY11" fmla="*/ 137093 h 426660"/>
              <a:gd name="connsiteX12" fmla="*/ 315245 w 426660"/>
              <a:gd name="connsiteY12" fmla="*/ 122379 h 426660"/>
              <a:gd name="connsiteX13" fmla="*/ 141720 w 426660"/>
              <a:gd name="connsiteY13" fmla="*/ 102375 h 426660"/>
              <a:gd name="connsiteX14" fmla="*/ 203074 w 426660"/>
              <a:gd name="connsiteY14" fmla="*/ 166084 h 426660"/>
              <a:gd name="connsiteX15" fmla="*/ 212792 w 426660"/>
              <a:gd name="connsiteY15" fmla="*/ 191177 h 426660"/>
              <a:gd name="connsiteX16" fmla="*/ 196024 w 426660"/>
              <a:gd name="connsiteY16" fmla="*/ 217937 h 426660"/>
              <a:gd name="connsiteX17" fmla="*/ 85367 w 426660"/>
              <a:gd name="connsiteY17" fmla="*/ 217937 h 426660"/>
              <a:gd name="connsiteX18" fmla="*/ 68599 w 426660"/>
              <a:gd name="connsiteY18" fmla="*/ 191177 h 426660"/>
              <a:gd name="connsiteX19" fmla="*/ 78555 w 426660"/>
              <a:gd name="connsiteY19" fmla="*/ 166084 h 426660"/>
              <a:gd name="connsiteX20" fmla="*/ 141720 w 426660"/>
              <a:gd name="connsiteY20" fmla="*/ 102375 h 426660"/>
              <a:gd name="connsiteX21" fmla="*/ 326596 w 426660"/>
              <a:gd name="connsiteY21" fmla="*/ 40321 h 426660"/>
              <a:gd name="connsiteX22" fmla="*/ 290614 w 426660"/>
              <a:gd name="connsiteY22" fmla="*/ 45999 h 426660"/>
              <a:gd name="connsiteX23" fmla="*/ 296186 w 426660"/>
              <a:gd name="connsiteY23" fmla="*/ 63666 h 426660"/>
              <a:gd name="connsiteX24" fmla="*/ 314471 w 426660"/>
              <a:gd name="connsiteY24" fmla="*/ 85284 h 426660"/>
              <a:gd name="connsiteX25" fmla="*/ 305233 w 426660"/>
              <a:gd name="connsiteY25" fmla="*/ 114808 h 426660"/>
              <a:gd name="connsiteX26" fmla="*/ 326519 w 426660"/>
              <a:gd name="connsiteY26" fmla="*/ 114808 h 426660"/>
              <a:gd name="connsiteX27" fmla="*/ 348328 w 426660"/>
              <a:gd name="connsiteY27" fmla="*/ 64570 h 426660"/>
              <a:gd name="connsiteX28" fmla="*/ 326596 w 426660"/>
              <a:gd name="connsiteY28" fmla="*/ 40321 h 426660"/>
              <a:gd name="connsiteX29" fmla="*/ 319566 w 426660"/>
              <a:gd name="connsiteY29" fmla="*/ 0 h 426660"/>
              <a:gd name="connsiteX30" fmla="*/ 426660 w 426660"/>
              <a:gd name="connsiteY30" fmla="*/ 92237 h 426660"/>
              <a:gd name="connsiteX31" fmla="*/ 319566 w 426660"/>
              <a:gd name="connsiteY31" fmla="*/ 184521 h 426660"/>
              <a:gd name="connsiteX32" fmla="*/ 278091 w 426660"/>
              <a:gd name="connsiteY32" fmla="*/ 205663 h 426660"/>
              <a:gd name="connsiteX33" fmla="*/ 269043 w 426660"/>
              <a:gd name="connsiteY33" fmla="*/ 206140 h 426660"/>
              <a:gd name="connsiteX34" fmla="*/ 262805 w 426660"/>
              <a:gd name="connsiteY34" fmla="*/ 199378 h 426660"/>
              <a:gd name="connsiteX35" fmla="*/ 250758 w 426660"/>
              <a:gd name="connsiteY35" fmla="*/ 162902 h 426660"/>
              <a:gd name="connsiteX36" fmla="*/ 212520 w 426660"/>
              <a:gd name="connsiteY36" fmla="*/ 92237 h 426660"/>
              <a:gd name="connsiteX37" fmla="*/ 319566 w 426660"/>
              <a:gd name="connsiteY37" fmla="*/ 0 h 426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26660" h="426660">
                <a:moveTo>
                  <a:pt x="89713" y="269805"/>
                </a:moveTo>
                <a:lnTo>
                  <a:pt x="145522" y="381327"/>
                </a:lnTo>
                <a:lnTo>
                  <a:pt x="201378" y="269805"/>
                </a:lnTo>
                <a:lnTo>
                  <a:pt x="228282" y="275377"/>
                </a:lnTo>
                <a:cubicBezTo>
                  <a:pt x="264901" y="283043"/>
                  <a:pt x="291091" y="314186"/>
                  <a:pt x="291091" y="350423"/>
                </a:cubicBezTo>
                <a:lnTo>
                  <a:pt x="291329" y="426660"/>
                </a:lnTo>
                <a:lnTo>
                  <a:pt x="0" y="426660"/>
                </a:lnTo>
                <a:lnTo>
                  <a:pt x="0" y="350423"/>
                </a:lnTo>
                <a:cubicBezTo>
                  <a:pt x="0" y="314424"/>
                  <a:pt x="26190" y="283043"/>
                  <a:pt x="62809" y="275377"/>
                </a:cubicBezTo>
                <a:close/>
                <a:moveTo>
                  <a:pt x="315245" y="122379"/>
                </a:moveTo>
                <a:cubicBezTo>
                  <a:pt x="308114" y="122463"/>
                  <a:pt x="301043" y="127451"/>
                  <a:pt x="301043" y="137093"/>
                </a:cubicBezTo>
                <a:cubicBezTo>
                  <a:pt x="301043" y="156617"/>
                  <a:pt x="329566" y="156617"/>
                  <a:pt x="329804" y="137093"/>
                </a:cubicBezTo>
                <a:cubicBezTo>
                  <a:pt x="329566" y="127117"/>
                  <a:pt x="322376" y="122296"/>
                  <a:pt x="315245" y="122379"/>
                </a:cubicBezTo>
                <a:close/>
                <a:moveTo>
                  <a:pt x="141720" y="102375"/>
                </a:moveTo>
                <a:cubicBezTo>
                  <a:pt x="182924" y="102375"/>
                  <a:pt x="201026" y="131515"/>
                  <a:pt x="203074" y="166084"/>
                </a:cubicBezTo>
                <a:cubicBezTo>
                  <a:pt x="213458" y="166084"/>
                  <a:pt x="214173" y="180273"/>
                  <a:pt x="212792" y="191177"/>
                </a:cubicBezTo>
                <a:cubicBezTo>
                  <a:pt x="211410" y="201319"/>
                  <a:pt x="203503" y="213890"/>
                  <a:pt x="196024" y="217937"/>
                </a:cubicBezTo>
                <a:cubicBezTo>
                  <a:pt x="172968" y="291312"/>
                  <a:pt x="108422" y="291550"/>
                  <a:pt x="85367" y="217937"/>
                </a:cubicBezTo>
                <a:cubicBezTo>
                  <a:pt x="77650" y="213652"/>
                  <a:pt x="69933" y="201319"/>
                  <a:pt x="68599" y="191177"/>
                </a:cubicBezTo>
                <a:cubicBezTo>
                  <a:pt x="67456" y="180273"/>
                  <a:pt x="68123" y="166084"/>
                  <a:pt x="78555" y="166084"/>
                </a:cubicBezTo>
                <a:cubicBezTo>
                  <a:pt x="81032" y="127706"/>
                  <a:pt x="101658" y="102375"/>
                  <a:pt x="141720" y="102375"/>
                </a:cubicBezTo>
                <a:close/>
                <a:moveTo>
                  <a:pt x="326596" y="40321"/>
                </a:moveTo>
                <a:cubicBezTo>
                  <a:pt x="314542" y="37881"/>
                  <a:pt x="300114" y="40428"/>
                  <a:pt x="290614" y="45999"/>
                </a:cubicBezTo>
                <a:lnTo>
                  <a:pt x="296186" y="63666"/>
                </a:lnTo>
                <a:cubicBezTo>
                  <a:pt x="309614" y="54380"/>
                  <a:pt x="338138" y="57190"/>
                  <a:pt x="314471" y="85284"/>
                </a:cubicBezTo>
                <a:cubicBezTo>
                  <a:pt x="305233" y="96665"/>
                  <a:pt x="304757" y="103665"/>
                  <a:pt x="305233" y="114808"/>
                </a:cubicBezTo>
                <a:lnTo>
                  <a:pt x="326519" y="114808"/>
                </a:lnTo>
                <a:cubicBezTo>
                  <a:pt x="326519" y="86903"/>
                  <a:pt x="348328" y="89237"/>
                  <a:pt x="348328" y="64570"/>
                </a:cubicBezTo>
                <a:cubicBezTo>
                  <a:pt x="348328" y="50190"/>
                  <a:pt x="338649" y="42761"/>
                  <a:pt x="326596" y="40321"/>
                </a:cubicBezTo>
                <a:close/>
                <a:moveTo>
                  <a:pt x="319566" y="0"/>
                </a:moveTo>
                <a:cubicBezTo>
                  <a:pt x="378708" y="0"/>
                  <a:pt x="426660" y="41142"/>
                  <a:pt x="426660" y="92237"/>
                </a:cubicBezTo>
                <a:cubicBezTo>
                  <a:pt x="426660" y="143141"/>
                  <a:pt x="378708" y="184521"/>
                  <a:pt x="319566" y="184521"/>
                </a:cubicBezTo>
                <a:lnTo>
                  <a:pt x="278091" y="205663"/>
                </a:lnTo>
                <a:cubicBezTo>
                  <a:pt x="275329" y="207282"/>
                  <a:pt x="272091" y="207282"/>
                  <a:pt x="269043" y="206140"/>
                </a:cubicBezTo>
                <a:cubicBezTo>
                  <a:pt x="266043" y="204949"/>
                  <a:pt x="263758" y="202425"/>
                  <a:pt x="262805" y="199378"/>
                </a:cubicBezTo>
                <a:lnTo>
                  <a:pt x="250758" y="162902"/>
                </a:lnTo>
                <a:cubicBezTo>
                  <a:pt x="227330" y="145950"/>
                  <a:pt x="212520" y="120617"/>
                  <a:pt x="212520" y="92237"/>
                </a:cubicBezTo>
                <a:cubicBezTo>
                  <a:pt x="212520" y="41380"/>
                  <a:pt x="260472" y="0"/>
                  <a:pt x="3195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98220" y="3098867"/>
            <a:ext cx="26342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为什么选择</a:t>
            </a:r>
            <a:endParaRPr lang="en-US" altLang="zh-CN" sz="3200" b="1" dirty="0">
              <a:solidFill>
                <a:schemeClr val="bg1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这个实验</a:t>
            </a:r>
            <a:endParaRPr lang="zh-CN" altLang="en-US" sz="3200" b="1" dirty="0">
              <a:solidFill>
                <a:schemeClr val="bg1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772852" y="824961"/>
            <a:ext cx="7795530" cy="4806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核磁共振成像的原理是什么？</a:t>
            </a:r>
            <a:endParaRPr lang="en-US" altLang="zh-CN" sz="3200" b="1" dirty="0">
              <a:solidFill>
                <a:srgbClr val="47649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342900" indent="-3429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核磁共振成像如何有效区分不同成分？</a:t>
            </a:r>
            <a:endParaRPr lang="en-US" altLang="zh-CN" sz="3200" b="1" dirty="0">
              <a:solidFill>
                <a:srgbClr val="47649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342900" indent="-3429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核磁共振成像如何除去脂肪的干扰？</a:t>
            </a:r>
            <a:endParaRPr lang="en-US" altLang="zh-CN" sz="3200" b="1" dirty="0">
              <a:solidFill>
                <a:srgbClr val="47649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342900" indent="-3429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如何利用核磁共振测量芝麻含油量？</a:t>
            </a:r>
            <a:endParaRPr lang="en-US" altLang="zh-CN" sz="3200" b="1" dirty="0">
              <a:solidFill>
                <a:srgbClr val="47649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1"/>
          <p:cNvGrpSpPr/>
          <p:nvPr/>
        </p:nvGrpSpPr>
        <p:grpSpPr>
          <a:xfrm>
            <a:off x="621437" y="5458465"/>
            <a:ext cx="7647494" cy="766330"/>
            <a:chOff x="5746617" y="1260807"/>
            <a:chExt cx="10822633" cy="1177638"/>
          </a:xfrm>
        </p:grpSpPr>
        <p:sp>
          <p:nvSpPr>
            <p:cNvPr id="61" name="箭头: 五边形 7"/>
            <p:cNvSpPr/>
            <p:nvPr/>
          </p:nvSpPr>
          <p:spPr>
            <a:xfrm>
              <a:off x="6574009" y="1335552"/>
              <a:ext cx="9995241" cy="1060274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62" name="流程图: 接点 8"/>
            <p:cNvSpPr/>
            <p:nvPr/>
          </p:nvSpPr>
          <p:spPr>
            <a:xfrm>
              <a:off x="5746617" y="1260807"/>
              <a:ext cx="1119383" cy="1177638"/>
            </a:xfrm>
            <a:prstGeom prst="flowChartConnec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流程图: 接点 9"/>
            <p:cNvSpPr/>
            <p:nvPr/>
          </p:nvSpPr>
          <p:spPr>
            <a:xfrm>
              <a:off x="5930909" y="1503823"/>
              <a:ext cx="735684" cy="708253"/>
            </a:xfrm>
            <a:prstGeom prst="flowChartConnector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a typeface="华康俪金黑W8(P)" panose="020B0800000000000000" pitchFamily="34" charset="-122"/>
                </a:rPr>
                <a:t>5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3" name="组合 1"/>
          <p:cNvGrpSpPr/>
          <p:nvPr/>
        </p:nvGrpSpPr>
        <p:grpSpPr>
          <a:xfrm>
            <a:off x="621437" y="3346507"/>
            <a:ext cx="7647494" cy="766330"/>
            <a:chOff x="5746617" y="1260807"/>
            <a:chExt cx="10822633" cy="1177638"/>
          </a:xfrm>
        </p:grpSpPr>
        <p:sp>
          <p:nvSpPr>
            <p:cNvPr id="94" name="箭头: 五边形 7"/>
            <p:cNvSpPr/>
            <p:nvPr/>
          </p:nvSpPr>
          <p:spPr>
            <a:xfrm>
              <a:off x="6574009" y="1335552"/>
              <a:ext cx="9995241" cy="1060274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95" name="流程图: 接点 8"/>
            <p:cNvSpPr/>
            <p:nvPr/>
          </p:nvSpPr>
          <p:spPr>
            <a:xfrm>
              <a:off x="5746617" y="1260807"/>
              <a:ext cx="1119383" cy="1177638"/>
            </a:xfrm>
            <a:prstGeom prst="flowChartConnec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流程图: 接点 9"/>
            <p:cNvSpPr/>
            <p:nvPr/>
          </p:nvSpPr>
          <p:spPr>
            <a:xfrm>
              <a:off x="5930909" y="1503823"/>
              <a:ext cx="735684" cy="708253"/>
            </a:xfrm>
            <a:prstGeom prst="flowChartConnector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a typeface="华康俪金黑W8(P)" panose="020B0800000000000000" pitchFamily="34" charset="-122"/>
                </a:rPr>
                <a:t>3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2" name="组合 1"/>
          <p:cNvGrpSpPr/>
          <p:nvPr/>
        </p:nvGrpSpPr>
        <p:grpSpPr>
          <a:xfrm>
            <a:off x="621437" y="4402486"/>
            <a:ext cx="7647494" cy="766330"/>
            <a:chOff x="5746617" y="1260807"/>
            <a:chExt cx="10822633" cy="1177638"/>
          </a:xfrm>
        </p:grpSpPr>
        <p:sp>
          <p:nvSpPr>
            <p:cNvPr id="103" name="箭头: 五边形 7"/>
            <p:cNvSpPr/>
            <p:nvPr/>
          </p:nvSpPr>
          <p:spPr>
            <a:xfrm>
              <a:off x="6574009" y="1335552"/>
              <a:ext cx="9995241" cy="1060274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04" name="流程图: 接点 8"/>
            <p:cNvSpPr/>
            <p:nvPr/>
          </p:nvSpPr>
          <p:spPr>
            <a:xfrm>
              <a:off x="5746617" y="1260807"/>
              <a:ext cx="1119383" cy="1177638"/>
            </a:xfrm>
            <a:prstGeom prst="flowChartConnec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流程图: 接点 9"/>
            <p:cNvSpPr/>
            <p:nvPr/>
          </p:nvSpPr>
          <p:spPr>
            <a:xfrm>
              <a:off x="5930909" y="1503823"/>
              <a:ext cx="735684" cy="708253"/>
            </a:xfrm>
            <a:prstGeom prst="flowChartConnector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a typeface="华康俪金黑W8(P)" panose="020B0800000000000000" pitchFamily="34" charset="-122"/>
                </a:rPr>
                <a:t>4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9" name="组合 1"/>
          <p:cNvGrpSpPr/>
          <p:nvPr/>
        </p:nvGrpSpPr>
        <p:grpSpPr>
          <a:xfrm>
            <a:off x="621437" y="2290528"/>
            <a:ext cx="7647494" cy="766330"/>
            <a:chOff x="5746617" y="1260807"/>
            <a:chExt cx="10822633" cy="1177638"/>
          </a:xfrm>
        </p:grpSpPr>
        <p:sp>
          <p:nvSpPr>
            <p:cNvPr id="90" name="箭头: 五边形 7"/>
            <p:cNvSpPr/>
            <p:nvPr/>
          </p:nvSpPr>
          <p:spPr>
            <a:xfrm>
              <a:off x="6574009" y="1335552"/>
              <a:ext cx="9995241" cy="1060274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91" name="流程图: 接点 8"/>
            <p:cNvSpPr/>
            <p:nvPr/>
          </p:nvSpPr>
          <p:spPr>
            <a:xfrm>
              <a:off x="5746617" y="1260807"/>
              <a:ext cx="1119383" cy="1177638"/>
            </a:xfrm>
            <a:prstGeom prst="flowChartConnec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流程图: 接点 9"/>
            <p:cNvSpPr/>
            <p:nvPr/>
          </p:nvSpPr>
          <p:spPr>
            <a:xfrm>
              <a:off x="5930909" y="1503823"/>
              <a:ext cx="735684" cy="708253"/>
            </a:xfrm>
            <a:prstGeom prst="flowChartConnector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a typeface="华康俪金黑W8(P)" panose="020B0800000000000000" pitchFamily="34" charset="-122"/>
                </a:rPr>
                <a:t>2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组合 1"/>
          <p:cNvGrpSpPr/>
          <p:nvPr/>
        </p:nvGrpSpPr>
        <p:grpSpPr>
          <a:xfrm>
            <a:off x="621437" y="1234549"/>
            <a:ext cx="7647494" cy="766330"/>
            <a:chOff x="5746617" y="1260807"/>
            <a:chExt cx="10822633" cy="1177638"/>
          </a:xfrm>
        </p:grpSpPr>
        <p:sp>
          <p:nvSpPr>
            <p:cNvPr id="83" name="箭头: 五边形 7"/>
            <p:cNvSpPr/>
            <p:nvPr/>
          </p:nvSpPr>
          <p:spPr>
            <a:xfrm>
              <a:off x="6574009" y="1335552"/>
              <a:ext cx="9995241" cy="1060274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84" name="流程图: 接点 8"/>
            <p:cNvSpPr/>
            <p:nvPr/>
          </p:nvSpPr>
          <p:spPr>
            <a:xfrm>
              <a:off x="5746617" y="1260807"/>
              <a:ext cx="1119383" cy="1177638"/>
            </a:xfrm>
            <a:prstGeom prst="flowChartConnec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流程图: 接点 9"/>
            <p:cNvSpPr/>
            <p:nvPr/>
          </p:nvSpPr>
          <p:spPr>
            <a:xfrm>
              <a:off x="5930909" y="1503823"/>
              <a:ext cx="735684" cy="708253"/>
            </a:xfrm>
            <a:prstGeom prst="flowChartConnector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a typeface="华康俪金黑W8(P)" panose="020B0800000000000000" pitchFamily="34" charset="-122"/>
                </a:rPr>
                <a:t>1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766790" y="387204"/>
            <a:ext cx="3985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目录</a:t>
            </a:r>
            <a:endParaRPr lang="zh-CN" altLang="en-US" sz="3200" dirty="0">
              <a:solidFill>
                <a:srgbClr val="476490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business-presentation_66134"/>
          <p:cNvSpPr/>
          <p:nvPr/>
        </p:nvSpPr>
        <p:spPr>
          <a:xfrm>
            <a:off x="1040021" y="440472"/>
            <a:ext cx="473691" cy="469685"/>
          </a:xfrm>
          <a:custGeom>
            <a:avLst/>
            <a:gdLst>
              <a:gd name="connsiteX0" fmla="*/ 71957 w 578004"/>
              <a:gd name="connsiteY0" fmla="*/ 173984 h 577432"/>
              <a:gd name="connsiteX1" fmla="*/ 85808 w 578004"/>
              <a:gd name="connsiteY1" fmla="*/ 186884 h 577432"/>
              <a:gd name="connsiteX2" fmla="*/ 85808 w 578004"/>
              <a:gd name="connsiteY2" fmla="*/ 298378 h 577432"/>
              <a:gd name="connsiteX3" fmla="*/ 71957 w 578004"/>
              <a:gd name="connsiteY3" fmla="*/ 311278 h 577432"/>
              <a:gd name="connsiteX4" fmla="*/ 59030 w 578004"/>
              <a:gd name="connsiteY4" fmla="*/ 298378 h 577432"/>
              <a:gd name="connsiteX5" fmla="*/ 59030 w 578004"/>
              <a:gd name="connsiteY5" fmla="*/ 186884 h 577432"/>
              <a:gd name="connsiteX6" fmla="*/ 71957 w 578004"/>
              <a:gd name="connsiteY6" fmla="*/ 173984 h 577432"/>
              <a:gd name="connsiteX7" fmla="*/ 254571 w 578004"/>
              <a:gd name="connsiteY7" fmla="*/ 171273 h 577432"/>
              <a:gd name="connsiteX8" fmla="*/ 405859 w 578004"/>
              <a:gd name="connsiteY8" fmla="*/ 203508 h 577432"/>
              <a:gd name="connsiteX9" fmla="*/ 427999 w 578004"/>
              <a:gd name="connsiteY9" fmla="*/ 203508 h 577432"/>
              <a:gd name="connsiteX10" fmla="*/ 446448 w 578004"/>
              <a:gd name="connsiteY10" fmla="*/ 210876 h 577432"/>
              <a:gd name="connsiteX11" fmla="*/ 434456 w 578004"/>
              <a:gd name="connsiteY11" fmla="*/ 301133 h 577432"/>
              <a:gd name="connsiteX12" fmla="*/ 452906 w 578004"/>
              <a:gd name="connsiteY12" fmla="*/ 316790 h 577432"/>
              <a:gd name="connsiteX13" fmla="*/ 472278 w 578004"/>
              <a:gd name="connsiteY13" fmla="*/ 301133 h 577432"/>
              <a:gd name="connsiteX14" fmla="*/ 459363 w 578004"/>
              <a:gd name="connsiteY14" fmla="*/ 210876 h 577432"/>
              <a:gd name="connsiteX15" fmla="*/ 477813 w 578004"/>
              <a:gd name="connsiteY15" fmla="*/ 203508 h 577432"/>
              <a:gd name="connsiteX16" fmla="*/ 503642 w 578004"/>
              <a:gd name="connsiteY16" fmla="*/ 203508 h 577432"/>
              <a:gd name="connsiteX17" fmla="*/ 527627 w 578004"/>
              <a:gd name="connsiteY17" fmla="*/ 220086 h 577432"/>
              <a:gd name="connsiteX18" fmla="*/ 576519 w 578004"/>
              <a:gd name="connsiteY18" fmla="*/ 344420 h 577432"/>
              <a:gd name="connsiteX19" fmla="*/ 561759 w 578004"/>
              <a:gd name="connsiteY19" fmla="*/ 378497 h 577432"/>
              <a:gd name="connsiteX20" fmla="*/ 527627 w 578004"/>
              <a:gd name="connsiteY20" fmla="*/ 363761 h 577432"/>
              <a:gd name="connsiteX21" fmla="*/ 504565 w 578004"/>
              <a:gd name="connsiteY21" fmla="*/ 303896 h 577432"/>
              <a:gd name="connsiteX22" fmla="*/ 504565 w 578004"/>
              <a:gd name="connsiteY22" fmla="*/ 376655 h 577432"/>
              <a:gd name="connsiteX23" fmla="*/ 514712 w 578004"/>
              <a:gd name="connsiteY23" fmla="*/ 548881 h 577432"/>
              <a:gd name="connsiteX24" fmla="*/ 489805 w 578004"/>
              <a:gd name="connsiteY24" fmla="*/ 576511 h 577432"/>
              <a:gd name="connsiteX25" fmla="*/ 487960 w 578004"/>
              <a:gd name="connsiteY25" fmla="*/ 577432 h 577432"/>
              <a:gd name="connsiteX26" fmla="*/ 462131 w 578004"/>
              <a:gd name="connsiteY26" fmla="*/ 552565 h 577432"/>
              <a:gd name="connsiteX27" fmla="*/ 452906 w 578004"/>
              <a:gd name="connsiteY27" fmla="*/ 404285 h 577432"/>
              <a:gd name="connsiteX28" fmla="*/ 444603 w 578004"/>
              <a:gd name="connsiteY28" fmla="*/ 552565 h 577432"/>
              <a:gd name="connsiteX29" fmla="*/ 418774 w 578004"/>
              <a:gd name="connsiteY29" fmla="*/ 577432 h 577432"/>
              <a:gd name="connsiteX30" fmla="*/ 416929 w 578004"/>
              <a:gd name="connsiteY30" fmla="*/ 576511 h 577432"/>
              <a:gd name="connsiteX31" fmla="*/ 392022 w 578004"/>
              <a:gd name="connsiteY31" fmla="*/ 548881 h 577432"/>
              <a:gd name="connsiteX32" fmla="*/ 402169 w 578004"/>
              <a:gd name="connsiteY32" fmla="*/ 376655 h 577432"/>
              <a:gd name="connsiteX33" fmla="*/ 402169 w 578004"/>
              <a:gd name="connsiteY33" fmla="*/ 256005 h 577432"/>
              <a:gd name="connsiteX34" fmla="*/ 397557 w 578004"/>
              <a:gd name="connsiteY34" fmla="*/ 255084 h 577432"/>
              <a:gd name="connsiteX35" fmla="*/ 244424 w 578004"/>
              <a:gd name="connsiteY35" fmla="*/ 222849 h 577432"/>
              <a:gd name="connsiteX36" fmla="*/ 224129 w 578004"/>
              <a:gd name="connsiteY36" fmla="*/ 191535 h 577432"/>
              <a:gd name="connsiteX37" fmla="*/ 254571 w 578004"/>
              <a:gd name="connsiteY37" fmla="*/ 171273 h 577432"/>
              <a:gd name="connsiteX38" fmla="*/ 190019 w 578004"/>
              <a:gd name="connsiteY38" fmla="*/ 134483 h 577432"/>
              <a:gd name="connsiteX39" fmla="*/ 203869 w 578004"/>
              <a:gd name="connsiteY39" fmla="*/ 147374 h 577432"/>
              <a:gd name="connsiteX40" fmla="*/ 203869 w 578004"/>
              <a:gd name="connsiteY40" fmla="*/ 298387 h 577432"/>
              <a:gd name="connsiteX41" fmla="*/ 190019 w 578004"/>
              <a:gd name="connsiteY41" fmla="*/ 311278 h 577432"/>
              <a:gd name="connsiteX42" fmla="*/ 177091 w 578004"/>
              <a:gd name="connsiteY42" fmla="*/ 298387 h 577432"/>
              <a:gd name="connsiteX43" fmla="*/ 177091 w 578004"/>
              <a:gd name="connsiteY43" fmla="*/ 147374 h 577432"/>
              <a:gd name="connsiteX44" fmla="*/ 190019 w 578004"/>
              <a:gd name="connsiteY44" fmla="*/ 134483 h 577432"/>
              <a:gd name="connsiteX45" fmla="*/ 453380 w 578004"/>
              <a:gd name="connsiteY45" fmla="*/ 97644 h 577432"/>
              <a:gd name="connsiteX46" fmla="*/ 499909 w 578004"/>
              <a:gd name="connsiteY46" fmla="*/ 144099 h 577432"/>
              <a:gd name="connsiteX47" fmla="*/ 453380 w 578004"/>
              <a:gd name="connsiteY47" fmla="*/ 190554 h 577432"/>
              <a:gd name="connsiteX48" fmla="*/ 406851 w 578004"/>
              <a:gd name="connsiteY48" fmla="*/ 144099 h 577432"/>
              <a:gd name="connsiteX49" fmla="*/ 453380 w 578004"/>
              <a:gd name="connsiteY49" fmla="*/ 97644 h 577432"/>
              <a:gd name="connsiteX50" fmla="*/ 130988 w 578004"/>
              <a:gd name="connsiteY50" fmla="*/ 81962 h 577432"/>
              <a:gd name="connsiteX51" fmla="*/ 144839 w 578004"/>
              <a:gd name="connsiteY51" fmla="*/ 94855 h 577432"/>
              <a:gd name="connsiteX52" fmla="*/ 144839 w 578004"/>
              <a:gd name="connsiteY52" fmla="*/ 298385 h 577432"/>
              <a:gd name="connsiteX53" fmla="*/ 130988 w 578004"/>
              <a:gd name="connsiteY53" fmla="*/ 311278 h 577432"/>
              <a:gd name="connsiteX54" fmla="*/ 118061 w 578004"/>
              <a:gd name="connsiteY54" fmla="*/ 298385 h 577432"/>
              <a:gd name="connsiteX55" fmla="*/ 118061 w 578004"/>
              <a:gd name="connsiteY55" fmla="*/ 94855 h 577432"/>
              <a:gd name="connsiteX56" fmla="*/ 130988 w 578004"/>
              <a:gd name="connsiteY56" fmla="*/ 81962 h 577432"/>
              <a:gd name="connsiteX57" fmla="*/ 25828 w 578004"/>
              <a:gd name="connsiteY57" fmla="*/ 0 h 577432"/>
              <a:gd name="connsiteX58" fmla="*/ 354210 w 578004"/>
              <a:gd name="connsiteY58" fmla="*/ 0 h 577432"/>
              <a:gd name="connsiteX59" fmla="*/ 380960 w 578004"/>
              <a:gd name="connsiteY59" fmla="*/ 26707 h 577432"/>
              <a:gd name="connsiteX60" fmla="*/ 368046 w 578004"/>
              <a:gd name="connsiteY60" fmla="*/ 48810 h 577432"/>
              <a:gd name="connsiteX61" fmla="*/ 368046 w 578004"/>
              <a:gd name="connsiteY61" fmla="*/ 168533 h 577432"/>
              <a:gd name="connsiteX62" fmla="*/ 341296 w 578004"/>
              <a:gd name="connsiteY62" fmla="*/ 163007 h 577432"/>
              <a:gd name="connsiteX63" fmla="*/ 341296 w 578004"/>
              <a:gd name="connsiteY63" fmla="*/ 52494 h 577432"/>
              <a:gd name="connsiteX64" fmla="*/ 39664 w 578004"/>
              <a:gd name="connsiteY64" fmla="*/ 52494 h 577432"/>
              <a:gd name="connsiteX65" fmla="*/ 39664 w 578004"/>
              <a:gd name="connsiteY65" fmla="*/ 340749 h 577432"/>
              <a:gd name="connsiteX66" fmla="*/ 341296 w 578004"/>
              <a:gd name="connsiteY66" fmla="*/ 340749 h 577432"/>
              <a:gd name="connsiteX67" fmla="*/ 341296 w 578004"/>
              <a:gd name="connsiteY67" fmla="*/ 269837 h 577432"/>
              <a:gd name="connsiteX68" fmla="*/ 368046 w 578004"/>
              <a:gd name="connsiteY68" fmla="*/ 275362 h 577432"/>
              <a:gd name="connsiteX69" fmla="*/ 368046 w 578004"/>
              <a:gd name="connsiteY69" fmla="*/ 354563 h 577432"/>
              <a:gd name="connsiteX70" fmla="*/ 354210 w 578004"/>
              <a:gd name="connsiteY70" fmla="*/ 367457 h 577432"/>
              <a:gd name="connsiteX71" fmla="*/ 273959 w 578004"/>
              <a:gd name="connsiteY71" fmla="*/ 367457 h 577432"/>
              <a:gd name="connsiteX72" fmla="*/ 321003 w 578004"/>
              <a:gd name="connsiteY72" fmla="*/ 544278 h 577432"/>
              <a:gd name="connsiteX73" fmla="*/ 302554 w 578004"/>
              <a:gd name="connsiteY73" fmla="*/ 576511 h 577432"/>
              <a:gd name="connsiteX74" fmla="*/ 295175 w 578004"/>
              <a:gd name="connsiteY74" fmla="*/ 577432 h 577432"/>
              <a:gd name="connsiteX75" fmla="*/ 270270 w 578004"/>
              <a:gd name="connsiteY75" fmla="*/ 557171 h 577432"/>
              <a:gd name="connsiteX76" fmla="*/ 219537 w 578004"/>
              <a:gd name="connsiteY76" fmla="*/ 367457 h 577432"/>
              <a:gd name="connsiteX77" fmla="*/ 161423 w 578004"/>
              <a:gd name="connsiteY77" fmla="*/ 367457 h 577432"/>
              <a:gd name="connsiteX78" fmla="*/ 110690 w 578004"/>
              <a:gd name="connsiteY78" fmla="*/ 557171 h 577432"/>
              <a:gd name="connsiteX79" fmla="*/ 85785 w 578004"/>
              <a:gd name="connsiteY79" fmla="*/ 577432 h 577432"/>
              <a:gd name="connsiteX80" fmla="*/ 78406 w 578004"/>
              <a:gd name="connsiteY80" fmla="*/ 576511 h 577432"/>
              <a:gd name="connsiteX81" fmla="*/ 59957 w 578004"/>
              <a:gd name="connsiteY81" fmla="*/ 544278 h 577432"/>
              <a:gd name="connsiteX82" fmla="*/ 107001 w 578004"/>
              <a:gd name="connsiteY82" fmla="*/ 367457 h 577432"/>
              <a:gd name="connsiteX83" fmla="*/ 25828 w 578004"/>
              <a:gd name="connsiteY83" fmla="*/ 367457 h 577432"/>
              <a:gd name="connsiteX84" fmla="*/ 12914 w 578004"/>
              <a:gd name="connsiteY84" fmla="*/ 354563 h 577432"/>
              <a:gd name="connsiteX85" fmla="*/ 12914 w 578004"/>
              <a:gd name="connsiteY85" fmla="*/ 48810 h 577432"/>
              <a:gd name="connsiteX86" fmla="*/ 0 w 578004"/>
              <a:gd name="connsiteY86" fmla="*/ 26707 h 577432"/>
              <a:gd name="connsiteX87" fmla="*/ 25828 w 578004"/>
              <a:gd name="connsiteY87" fmla="*/ 0 h 57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78004" h="577432">
                <a:moveTo>
                  <a:pt x="71957" y="173984"/>
                </a:moveTo>
                <a:cubicBezTo>
                  <a:pt x="79344" y="173984"/>
                  <a:pt x="85808" y="179513"/>
                  <a:pt x="85808" y="186884"/>
                </a:cubicBezTo>
                <a:lnTo>
                  <a:pt x="85808" y="298378"/>
                </a:lnTo>
                <a:cubicBezTo>
                  <a:pt x="85808" y="305749"/>
                  <a:pt x="79344" y="311278"/>
                  <a:pt x="71957" y="311278"/>
                </a:cubicBezTo>
                <a:cubicBezTo>
                  <a:pt x="64570" y="311278"/>
                  <a:pt x="59030" y="305749"/>
                  <a:pt x="59030" y="298378"/>
                </a:cubicBezTo>
                <a:lnTo>
                  <a:pt x="59030" y="186884"/>
                </a:lnTo>
                <a:cubicBezTo>
                  <a:pt x="59030" y="179513"/>
                  <a:pt x="64570" y="173984"/>
                  <a:pt x="71957" y="173984"/>
                </a:cubicBezTo>
                <a:close/>
                <a:moveTo>
                  <a:pt x="254571" y="171273"/>
                </a:moveTo>
                <a:lnTo>
                  <a:pt x="405859" y="203508"/>
                </a:lnTo>
                <a:lnTo>
                  <a:pt x="427999" y="203508"/>
                </a:lnTo>
                <a:cubicBezTo>
                  <a:pt x="435378" y="203508"/>
                  <a:pt x="441836" y="206271"/>
                  <a:pt x="446448" y="210876"/>
                </a:cubicBezTo>
                <a:lnTo>
                  <a:pt x="434456" y="301133"/>
                </a:lnTo>
                <a:lnTo>
                  <a:pt x="452906" y="316790"/>
                </a:lnTo>
                <a:lnTo>
                  <a:pt x="472278" y="301133"/>
                </a:lnTo>
                <a:lnTo>
                  <a:pt x="459363" y="210876"/>
                </a:lnTo>
                <a:cubicBezTo>
                  <a:pt x="463976" y="206271"/>
                  <a:pt x="470433" y="203508"/>
                  <a:pt x="477813" y="203508"/>
                </a:cubicBezTo>
                <a:lnTo>
                  <a:pt x="503642" y="203508"/>
                </a:lnTo>
                <a:cubicBezTo>
                  <a:pt x="514712" y="203508"/>
                  <a:pt x="523937" y="209955"/>
                  <a:pt x="527627" y="220086"/>
                </a:cubicBezTo>
                <a:lnTo>
                  <a:pt x="576519" y="344420"/>
                </a:lnTo>
                <a:cubicBezTo>
                  <a:pt x="581131" y="358235"/>
                  <a:pt x="574674" y="372971"/>
                  <a:pt x="561759" y="378497"/>
                </a:cubicBezTo>
                <a:cubicBezTo>
                  <a:pt x="547922" y="384023"/>
                  <a:pt x="532239" y="377576"/>
                  <a:pt x="527627" y="363761"/>
                </a:cubicBezTo>
                <a:lnTo>
                  <a:pt x="504565" y="303896"/>
                </a:lnTo>
                <a:lnTo>
                  <a:pt x="504565" y="376655"/>
                </a:lnTo>
                <a:lnTo>
                  <a:pt x="514712" y="548881"/>
                </a:lnTo>
                <a:cubicBezTo>
                  <a:pt x="514712" y="563617"/>
                  <a:pt x="503642" y="576511"/>
                  <a:pt x="489805" y="576511"/>
                </a:cubicBezTo>
                <a:cubicBezTo>
                  <a:pt x="488883" y="577432"/>
                  <a:pt x="488883" y="577432"/>
                  <a:pt x="487960" y="577432"/>
                </a:cubicBezTo>
                <a:cubicBezTo>
                  <a:pt x="474123" y="577432"/>
                  <a:pt x="463053" y="566380"/>
                  <a:pt x="462131" y="552565"/>
                </a:cubicBezTo>
                <a:lnTo>
                  <a:pt x="452906" y="404285"/>
                </a:lnTo>
                <a:lnTo>
                  <a:pt x="444603" y="552565"/>
                </a:lnTo>
                <a:cubicBezTo>
                  <a:pt x="443681" y="566380"/>
                  <a:pt x="432611" y="577432"/>
                  <a:pt x="418774" y="577432"/>
                </a:cubicBezTo>
                <a:cubicBezTo>
                  <a:pt x="417851" y="577432"/>
                  <a:pt x="416929" y="577432"/>
                  <a:pt x="416929" y="576511"/>
                </a:cubicBezTo>
                <a:cubicBezTo>
                  <a:pt x="402169" y="576511"/>
                  <a:pt x="391099" y="563617"/>
                  <a:pt x="392022" y="548881"/>
                </a:cubicBezTo>
                <a:lnTo>
                  <a:pt x="402169" y="376655"/>
                </a:lnTo>
                <a:lnTo>
                  <a:pt x="402169" y="256005"/>
                </a:lnTo>
                <a:cubicBezTo>
                  <a:pt x="400324" y="256005"/>
                  <a:pt x="398479" y="255084"/>
                  <a:pt x="397557" y="255084"/>
                </a:cubicBezTo>
                <a:lnTo>
                  <a:pt x="244424" y="222849"/>
                </a:lnTo>
                <a:cubicBezTo>
                  <a:pt x="229664" y="219165"/>
                  <a:pt x="220439" y="205350"/>
                  <a:pt x="224129" y="191535"/>
                </a:cubicBezTo>
                <a:cubicBezTo>
                  <a:pt x="226897" y="176799"/>
                  <a:pt x="240734" y="168510"/>
                  <a:pt x="254571" y="171273"/>
                </a:cubicBezTo>
                <a:close/>
                <a:moveTo>
                  <a:pt x="190019" y="134483"/>
                </a:moveTo>
                <a:cubicBezTo>
                  <a:pt x="197406" y="134483"/>
                  <a:pt x="203869" y="140008"/>
                  <a:pt x="203869" y="147374"/>
                </a:cubicBezTo>
                <a:lnTo>
                  <a:pt x="203869" y="298387"/>
                </a:lnTo>
                <a:cubicBezTo>
                  <a:pt x="203869" y="305753"/>
                  <a:pt x="197406" y="311278"/>
                  <a:pt x="190019" y="311278"/>
                </a:cubicBezTo>
                <a:cubicBezTo>
                  <a:pt x="183555" y="311278"/>
                  <a:pt x="177091" y="305753"/>
                  <a:pt x="177091" y="298387"/>
                </a:cubicBezTo>
                <a:lnTo>
                  <a:pt x="177091" y="147374"/>
                </a:lnTo>
                <a:cubicBezTo>
                  <a:pt x="177091" y="140008"/>
                  <a:pt x="183555" y="134483"/>
                  <a:pt x="190019" y="134483"/>
                </a:cubicBezTo>
                <a:close/>
                <a:moveTo>
                  <a:pt x="453380" y="97644"/>
                </a:moveTo>
                <a:cubicBezTo>
                  <a:pt x="479077" y="97644"/>
                  <a:pt x="499909" y="118443"/>
                  <a:pt x="499909" y="144099"/>
                </a:cubicBezTo>
                <a:cubicBezTo>
                  <a:pt x="499909" y="169755"/>
                  <a:pt x="479077" y="190554"/>
                  <a:pt x="453380" y="190554"/>
                </a:cubicBezTo>
                <a:cubicBezTo>
                  <a:pt x="427683" y="190554"/>
                  <a:pt x="406851" y="169755"/>
                  <a:pt x="406851" y="144099"/>
                </a:cubicBezTo>
                <a:cubicBezTo>
                  <a:pt x="406851" y="118443"/>
                  <a:pt x="427683" y="97644"/>
                  <a:pt x="453380" y="97644"/>
                </a:cubicBezTo>
                <a:close/>
                <a:moveTo>
                  <a:pt x="130988" y="81962"/>
                </a:moveTo>
                <a:cubicBezTo>
                  <a:pt x="138375" y="81962"/>
                  <a:pt x="144839" y="87488"/>
                  <a:pt x="144839" y="94855"/>
                </a:cubicBezTo>
                <a:lnTo>
                  <a:pt x="144839" y="298385"/>
                </a:lnTo>
                <a:cubicBezTo>
                  <a:pt x="144839" y="305752"/>
                  <a:pt x="138375" y="311278"/>
                  <a:pt x="130988" y="311278"/>
                </a:cubicBezTo>
                <a:cubicBezTo>
                  <a:pt x="124524" y="311278"/>
                  <a:pt x="118061" y="305752"/>
                  <a:pt x="118061" y="298385"/>
                </a:cubicBezTo>
                <a:lnTo>
                  <a:pt x="118061" y="94855"/>
                </a:lnTo>
                <a:cubicBezTo>
                  <a:pt x="118061" y="87488"/>
                  <a:pt x="124524" y="81962"/>
                  <a:pt x="130988" y="81962"/>
                </a:cubicBezTo>
                <a:close/>
                <a:moveTo>
                  <a:pt x="25828" y="0"/>
                </a:moveTo>
                <a:lnTo>
                  <a:pt x="354210" y="0"/>
                </a:lnTo>
                <a:cubicBezTo>
                  <a:pt x="368969" y="0"/>
                  <a:pt x="380960" y="11972"/>
                  <a:pt x="380960" y="26707"/>
                </a:cubicBezTo>
                <a:cubicBezTo>
                  <a:pt x="380960" y="35917"/>
                  <a:pt x="375426" y="44205"/>
                  <a:pt x="368046" y="48810"/>
                </a:cubicBezTo>
                <a:lnTo>
                  <a:pt x="368046" y="168533"/>
                </a:lnTo>
                <a:lnTo>
                  <a:pt x="341296" y="163007"/>
                </a:lnTo>
                <a:lnTo>
                  <a:pt x="341296" y="52494"/>
                </a:lnTo>
                <a:lnTo>
                  <a:pt x="39664" y="52494"/>
                </a:lnTo>
                <a:lnTo>
                  <a:pt x="39664" y="340749"/>
                </a:lnTo>
                <a:lnTo>
                  <a:pt x="341296" y="340749"/>
                </a:lnTo>
                <a:lnTo>
                  <a:pt x="341296" y="269837"/>
                </a:lnTo>
                <a:lnTo>
                  <a:pt x="368046" y="275362"/>
                </a:lnTo>
                <a:lnTo>
                  <a:pt x="368046" y="354563"/>
                </a:lnTo>
                <a:cubicBezTo>
                  <a:pt x="368046" y="361010"/>
                  <a:pt x="361589" y="367457"/>
                  <a:pt x="354210" y="367457"/>
                </a:cubicBezTo>
                <a:lnTo>
                  <a:pt x="273959" y="367457"/>
                </a:lnTo>
                <a:lnTo>
                  <a:pt x="321003" y="544278"/>
                </a:lnTo>
                <a:cubicBezTo>
                  <a:pt x="324693" y="558092"/>
                  <a:pt x="316391" y="572827"/>
                  <a:pt x="302554" y="576511"/>
                </a:cubicBezTo>
                <a:cubicBezTo>
                  <a:pt x="299787" y="576511"/>
                  <a:pt x="297942" y="577432"/>
                  <a:pt x="295175" y="577432"/>
                </a:cubicBezTo>
                <a:cubicBezTo>
                  <a:pt x="284106" y="577432"/>
                  <a:pt x="273037" y="569143"/>
                  <a:pt x="270270" y="557171"/>
                </a:cubicBezTo>
                <a:lnTo>
                  <a:pt x="219537" y="367457"/>
                </a:lnTo>
                <a:lnTo>
                  <a:pt x="161423" y="367457"/>
                </a:lnTo>
                <a:lnTo>
                  <a:pt x="110690" y="557171"/>
                </a:lnTo>
                <a:cubicBezTo>
                  <a:pt x="107923" y="569143"/>
                  <a:pt x="96854" y="577432"/>
                  <a:pt x="85785" y="577432"/>
                </a:cubicBezTo>
                <a:cubicBezTo>
                  <a:pt x="83018" y="577432"/>
                  <a:pt x="81173" y="576511"/>
                  <a:pt x="78406" y="576511"/>
                </a:cubicBezTo>
                <a:cubicBezTo>
                  <a:pt x="64569" y="572827"/>
                  <a:pt x="56267" y="558092"/>
                  <a:pt x="59957" y="544278"/>
                </a:cubicBezTo>
                <a:lnTo>
                  <a:pt x="107001" y="367457"/>
                </a:lnTo>
                <a:lnTo>
                  <a:pt x="25828" y="367457"/>
                </a:lnTo>
                <a:cubicBezTo>
                  <a:pt x="19371" y="367457"/>
                  <a:pt x="12914" y="361010"/>
                  <a:pt x="12914" y="354563"/>
                </a:cubicBezTo>
                <a:lnTo>
                  <a:pt x="12914" y="48810"/>
                </a:lnTo>
                <a:cubicBezTo>
                  <a:pt x="5534" y="44205"/>
                  <a:pt x="0" y="35917"/>
                  <a:pt x="0" y="26707"/>
                </a:cubicBezTo>
                <a:cubicBezTo>
                  <a:pt x="0" y="11972"/>
                  <a:pt x="11991" y="0"/>
                  <a:pt x="25828" y="0"/>
                </a:cubicBezTo>
                <a:close/>
              </a:path>
            </a:pathLst>
          </a:cu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" name="组合 16"/>
          <p:cNvGrpSpPr/>
          <p:nvPr/>
        </p:nvGrpSpPr>
        <p:grpSpPr>
          <a:xfrm flipH="1">
            <a:off x="8995996" y="1083148"/>
            <a:ext cx="2601720" cy="5375860"/>
            <a:chOff x="4679139" y="741909"/>
            <a:chExt cx="2837286" cy="5375860"/>
          </a:xfrm>
        </p:grpSpPr>
        <p:sp>
          <p:nvSpPr>
            <p:cNvPr id="18" name="任意多边形: 形状 17"/>
            <p:cNvSpPr/>
            <p:nvPr/>
          </p:nvSpPr>
          <p:spPr>
            <a:xfrm>
              <a:off x="5703123" y="5197403"/>
              <a:ext cx="525968" cy="578985"/>
            </a:xfrm>
            <a:custGeom>
              <a:avLst/>
              <a:gdLst>
                <a:gd name="connsiteX0" fmla="*/ 208560 w 525968"/>
                <a:gd name="connsiteY0" fmla="*/ -74 h 578985"/>
                <a:gd name="connsiteX1" fmla="*/ 423920 w 525968"/>
                <a:gd name="connsiteY1" fmla="*/ 202123 h 578985"/>
                <a:gd name="connsiteX2" fmla="*/ 525384 w 525968"/>
                <a:gd name="connsiteY2" fmla="*/ 578912 h 578985"/>
                <a:gd name="connsiteX3" fmla="*/ -584 w 525968"/>
                <a:gd name="connsiteY3" fmla="*/ 436497 h 578985"/>
                <a:gd name="connsiteX4" fmla="*/ -584 w 525968"/>
                <a:gd name="connsiteY4" fmla="*/ -74 h 578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968" h="578985">
                  <a:moveTo>
                    <a:pt x="208560" y="-74"/>
                  </a:moveTo>
                  <a:cubicBezTo>
                    <a:pt x="208560" y="-74"/>
                    <a:pt x="427942" y="175066"/>
                    <a:pt x="423920" y="202123"/>
                  </a:cubicBezTo>
                  <a:cubicBezTo>
                    <a:pt x="419898" y="229180"/>
                    <a:pt x="525384" y="578912"/>
                    <a:pt x="525384" y="578912"/>
                  </a:cubicBezTo>
                  <a:lnTo>
                    <a:pt x="-584" y="436497"/>
                  </a:lnTo>
                  <a:lnTo>
                    <a:pt x="-584" y="-74"/>
                  </a:lnTo>
                  <a:close/>
                </a:path>
              </a:pathLst>
            </a:custGeom>
            <a:solidFill>
              <a:srgbClr val="E86546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" name="任意多边形: 形状 18"/>
            <p:cNvSpPr/>
            <p:nvPr/>
          </p:nvSpPr>
          <p:spPr>
            <a:xfrm>
              <a:off x="5358693" y="5264314"/>
              <a:ext cx="500739" cy="271119"/>
            </a:xfrm>
            <a:custGeom>
              <a:avLst/>
              <a:gdLst>
                <a:gd name="connsiteX0" fmla="*/ 0 w 500739"/>
                <a:gd name="connsiteY0" fmla="*/ 16088 h 271119"/>
                <a:gd name="connsiteX1" fmla="*/ 0 w 500739"/>
                <a:gd name="connsiteY1" fmla="*/ 271120 h 271119"/>
                <a:gd name="connsiteX2" fmla="*/ 500740 w 500739"/>
                <a:gd name="connsiteY2" fmla="*/ 243697 h 271119"/>
                <a:gd name="connsiteX3" fmla="*/ 500740 w 500739"/>
                <a:gd name="connsiteY3" fmla="*/ 0 h 271119"/>
                <a:gd name="connsiteX4" fmla="*/ 0 w 500739"/>
                <a:gd name="connsiteY4" fmla="*/ 16088 h 27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739" h="271119">
                  <a:moveTo>
                    <a:pt x="0" y="16088"/>
                  </a:moveTo>
                  <a:lnTo>
                    <a:pt x="0" y="271120"/>
                  </a:lnTo>
                  <a:lnTo>
                    <a:pt x="500740" y="243697"/>
                  </a:lnTo>
                  <a:lnTo>
                    <a:pt x="500740" y="0"/>
                  </a:lnTo>
                  <a:lnTo>
                    <a:pt x="0" y="16088"/>
                  </a:ln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" name="任意多边形: 形状 19"/>
            <p:cNvSpPr/>
            <p:nvPr/>
          </p:nvSpPr>
          <p:spPr>
            <a:xfrm>
              <a:off x="4679139" y="1952923"/>
              <a:ext cx="789397" cy="1241160"/>
            </a:xfrm>
            <a:custGeom>
              <a:avLst/>
              <a:gdLst>
                <a:gd name="connsiteX0" fmla="*/ 340756 w 789397"/>
                <a:gd name="connsiteY0" fmla="*/ 24424 h 1241160"/>
                <a:gd name="connsiteX1" fmla="*/ 11682 w 789397"/>
                <a:gd name="connsiteY1" fmla="*/ 892994 h 1241160"/>
                <a:gd name="connsiteX2" fmla="*/ 730708 w 789397"/>
                <a:gd name="connsiteY2" fmla="*/ 1123163 h 1241160"/>
                <a:gd name="connsiteX3" fmla="*/ 788661 w 789397"/>
                <a:gd name="connsiteY3" fmla="*/ 562824 h 1241160"/>
                <a:gd name="connsiteX4" fmla="*/ 526682 w 789397"/>
                <a:gd name="connsiteY4" fmla="*/ -74 h 1241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9397" h="1241160">
                  <a:moveTo>
                    <a:pt x="340756" y="24424"/>
                  </a:moveTo>
                  <a:cubicBezTo>
                    <a:pt x="340756" y="24424"/>
                    <a:pt x="-76619" y="377994"/>
                    <a:pt x="11682" y="892994"/>
                  </a:cubicBezTo>
                  <a:cubicBezTo>
                    <a:pt x="99984" y="1407994"/>
                    <a:pt x="666721" y="1228466"/>
                    <a:pt x="730708" y="1123163"/>
                  </a:cubicBezTo>
                  <a:cubicBezTo>
                    <a:pt x="794694" y="1017859"/>
                    <a:pt x="788661" y="562824"/>
                    <a:pt x="788661" y="562824"/>
                  </a:cubicBezTo>
                  <a:lnTo>
                    <a:pt x="526682" y="-74"/>
                  </a:lnTo>
                  <a:close/>
                </a:path>
              </a:pathLst>
            </a:custGeom>
            <a:solidFill>
              <a:srgbClr val="46467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5225601" y="2503599"/>
              <a:ext cx="1515399" cy="2848105"/>
            </a:xfrm>
            <a:custGeom>
              <a:avLst/>
              <a:gdLst>
                <a:gd name="connsiteX0" fmla="*/ 1019178 w 1515399"/>
                <a:gd name="connsiteY0" fmla="*/ 64983 h 2848105"/>
                <a:gd name="connsiteX1" fmla="*/ 1514799 w 1515399"/>
                <a:gd name="connsiteY1" fmla="*/ 1286211 h 2848105"/>
                <a:gd name="connsiteX2" fmla="*/ 806560 w 1515399"/>
                <a:gd name="connsiteY2" fmla="*/ 2777096 h 2848105"/>
                <a:gd name="connsiteX3" fmla="*/ 328489 w 1515399"/>
                <a:gd name="connsiteY3" fmla="*/ 2847298 h 2848105"/>
                <a:gd name="connsiteX4" fmla="*/ -584 w 1515399"/>
                <a:gd name="connsiteY4" fmla="*/ 2805615 h 2848105"/>
                <a:gd name="connsiteX5" fmla="*/ 161942 w 1515399"/>
                <a:gd name="connsiteY5" fmla="*/ 118183 h 2848105"/>
                <a:gd name="connsiteX6" fmla="*/ 1019178 w 1515399"/>
                <a:gd name="connsiteY6" fmla="*/ 64983 h 284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5399" h="2848105">
                  <a:moveTo>
                    <a:pt x="1019178" y="64983"/>
                  </a:moveTo>
                  <a:cubicBezTo>
                    <a:pt x="1019178" y="64983"/>
                    <a:pt x="1510777" y="940867"/>
                    <a:pt x="1514799" y="1286211"/>
                  </a:cubicBezTo>
                  <a:cubicBezTo>
                    <a:pt x="1518821" y="1631555"/>
                    <a:pt x="806560" y="2777096"/>
                    <a:pt x="806560" y="2777096"/>
                  </a:cubicBezTo>
                  <a:cubicBezTo>
                    <a:pt x="806560" y="2777096"/>
                    <a:pt x="612956" y="2856439"/>
                    <a:pt x="328489" y="2847298"/>
                  </a:cubicBezTo>
                  <a:cubicBezTo>
                    <a:pt x="44023" y="2838157"/>
                    <a:pt x="-584" y="2805615"/>
                    <a:pt x="-584" y="2805615"/>
                  </a:cubicBezTo>
                  <a:cubicBezTo>
                    <a:pt x="-584" y="2805615"/>
                    <a:pt x="48229" y="348534"/>
                    <a:pt x="161942" y="118183"/>
                  </a:cubicBezTo>
                  <a:cubicBezTo>
                    <a:pt x="275655" y="-112168"/>
                    <a:pt x="1019178" y="64983"/>
                    <a:pt x="1019178" y="64983"/>
                  </a:cubicBezTo>
                  <a:close/>
                </a:path>
              </a:pathLst>
            </a:custGeom>
            <a:solidFill>
              <a:srgbClr val="7C6053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6391618" y="1386003"/>
              <a:ext cx="783012" cy="852222"/>
            </a:xfrm>
            <a:custGeom>
              <a:avLst/>
              <a:gdLst>
                <a:gd name="connsiteX0" fmla="*/ 224831 w 783012"/>
                <a:gd name="connsiteY0" fmla="*/ 276530 h 852222"/>
                <a:gd name="connsiteX1" fmla="*/ 392475 w 783012"/>
                <a:gd name="connsiteY1" fmla="*/ 182744 h 852222"/>
                <a:gd name="connsiteX2" fmla="*/ 514415 w 783012"/>
                <a:gd name="connsiteY2" fmla="*/ -74 h 852222"/>
                <a:gd name="connsiteX3" fmla="*/ 782428 w 783012"/>
                <a:gd name="connsiteY3" fmla="*/ 69945 h 852222"/>
                <a:gd name="connsiteX4" fmla="*/ 503629 w 783012"/>
                <a:gd name="connsiteY4" fmla="*/ 729189 h 852222"/>
                <a:gd name="connsiteX5" fmla="*/ -584 w 783012"/>
                <a:gd name="connsiteY5" fmla="*/ 840160 h 85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3012" h="852222">
                  <a:moveTo>
                    <a:pt x="224831" y="276530"/>
                  </a:moveTo>
                  <a:cubicBezTo>
                    <a:pt x="224831" y="276530"/>
                    <a:pt x="334522" y="239967"/>
                    <a:pt x="392475" y="182744"/>
                  </a:cubicBezTo>
                  <a:cubicBezTo>
                    <a:pt x="450429" y="125522"/>
                    <a:pt x="514415" y="-74"/>
                    <a:pt x="514415" y="-74"/>
                  </a:cubicBezTo>
                  <a:lnTo>
                    <a:pt x="782428" y="69945"/>
                  </a:lnTo>
                  <a:cubicBezTo>
                    <a:pt x="782428" y="69945"/>
                    <a:pt x="782428" y="543263"/>
                    <a:pt x="503629" y="729189"/>
                  </a:cubicBezTo>
                  <a:cubicBezTo>
                    <a:pt x="238360" y="905974"/>
                    <a:pt x="-584" y="840160"/>
                    <a:pt x="-584" y="840160"/>
                  </a:cubicBez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5344442" y="1416768"/>
              <a:ext cx="968021" cy="1268139"/>
            </a:xfrm>
            <a:custGeom>
              <a:avLst/>
              <a:gdLst>
                <a:gd name="connsiteX0" fmla="*/ 453528 w 968021"/>
                <a:gd name="connsiteY0" fmla="*/ 57 h 1268139"/>
                <a:gd name="connsiteX1" fmla="*/ 71620 w 968021"/>
                <a:gd name="connsiteY1" fmla="*/ 109748 h 1268139"/>
                <a:gd name="connsiteX2" fmla="*/ 26829 w 968021"/>
                <a:gd name="connsiteY2" fmla="*/ 1255471 h 1268139"/>
                <a:gd name="connsiteX3" fmla="*/ 608740 w 968021"/>
                <a:gd name="connsiteY3" fmla="*/ 1255471 h 1268139"/>
                <a:gd name="connsiteX4" fmla="*/ 961215 w 968021"/>
                <a:gd name="connsiteY4" fmla="*/ 1188377 h 1268139"/>
                <a:gd name="connsiteX5" fmla="*/ 924651 w 968021"/>
                <a:gd name="connsiteY5" fmla="*/ 129858 h 1268139"/>
                <a:gd name="connsiteX6" fmla="*/ 453528 w 968021"/>
                <a:gd name="connsiteY6" fmla="*/ 57 h 1268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8021" h="1268139">
                  <a:moveTo>
                    <a:pt x="453528" y="57"/>
                  </a:moveTo>
                  <a:cubicBezTo>
                    <a:pt x="453528" y="57"/>
                    <a:pt x="201604" y="-8353"/>
                    <a:pt x="71620" y="109748"/>
                  </a:cubicBezTo>
                  <a:cubicBezTo>
                    <a:pt x="-58364" y="227848"/>
                    <a:pt x="26829" y="1255471"/>
                    <a:pt x="26829" y="1255471"/>
                  </a:cubicBezTo>
                  <a:cubicBezTo>
                    <a:pt x="26829" y="1255471"/>
                    <a:pt x="365958" y="1283808"/>
                    <a:pt x="608740" y="1255471"/>
                  </a:cubicBezTo>
                  <a:cubicBezTo>
                    <a:pt x="851524" y="1227134"/>
                    <a:pt x="961215" y="1188377"/>
                    <a:pt x="961215" y="1188377"/>
                  </a:cubicBezTo>
                  <a:cubicBezTo>
                    <a:pt x="961215" y="1188377"/>
                    <a:pt x="989735" y="243571"/>
                    <a:pt x="924651" y="129858"/>
                  </a:cubicBezTo>
                  <a:cubicBezTo>
                    <a:pt x="859568" y="16145"/>
                    <a:pt x="453528" y="57"/>
                    <a:pt x="453528" y="57"/>
                  </a:cubicBezTo>
                  <a:close/>
                </a:path>
              </a:pathLst>
            </a:custGeom>
            <a:solidFill>
              <a:srgbClr val="F7734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" name="任意多边形: 形状 23"/>
            <p:cNvSpPr/>
            <p:nvPr/>
          </p:nvSpPr>
          <p:spPr>
            <a:xfrm>
              <a:off x="4855942" y="1468271"/>
              <a:ext cx="654490" cy="737489"/>
            </a:xfrm>
            <a:custGeom>
              <a:avLst/>
              <a:gdLst>
                <a:gd name="connsiteX0" fmla="*/ 653906 w 654490"/>
                <a:gd name="connsiteY0" fmla="*/ -74 h 737489"/>
                <a:gd name="connsiteX1" fmla="*/ 212765 w 654490"/>
                <a:gd name="connsiteY1" fmla="*/ 278724 h 737489"/>
                <a:gd name="connsiteX2" fmla="*/ -584 w 654490"/>
                <a:gd name="connsiteY2" fmla="*/ 737416 h 737489"/>
                <a:gd name="connsiteX3" fmla="*/ 299420 w 654490"/>
                <a:gd name="connsiteY3" fmla="*/ 672515 h 737489"/>
                <a:gd name="connsiteX4" fmla="*/ 550979 w 654490"/>
                <a:gd name="connsiteY4" fmla="*/ 722425 h 737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90" h="737489">
                  <a:moveTo>
                    <a:pt x="653906" y="-74"/>
                  </a:moveTo>
                  <a:cubicBezTo>
                    <a:pt x="481911" y="45795"/>
                    <a:pt x="328014" y="143073"/>
                    <a:pt x="212765" y="278724"/>
                  </a:cubicBezTo>
                  <a:cubicBezTo>
                    <a:pt x="40916" y="485126"/>
                    <a:pt x="-584" y="737416"/>
                    <a:pt x="-584" y="737416"/>
                  </a:cubicBezTo>
                  <a:cubicBezTo>
                    <a:pt x="-584" y="737416"/>
                    <a:pt x="191009" y="671418"/>
                    <a:pt x="299420" y="672515"/>
                  </a:cubicBezTo>
                  <a:cubicBezTo>
                    <a:pt x="407833" y="673612"/>
                    <a:pt x="550979" y="722425"/>
                    <a:pt x="550979" y="722425"/>
                  </a:cubicBezTo>
                  <a:close/>
                </a:path>
              </a:pathLst>
            </a:custGeom>
            <a:solidFill>
              <a:srgbClr val="F7734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" name="任意多边形: 形状 24"/>
            <p:cNvSpPr/>
            <p:nvPr/>
          </p:nvSpPr>
          <p:spPr>
            <a:xfrm>
              <a:off x="5584919" y="741909"/>
              <a:ext cx="542699" cy="493817"/>
            </a:xfrm>
            <a:custGeom>
              <a:avLst/>
              <a:gdLst>
                <a:gd name="connsiteX0" fmla="*/ 483257 w 542699"/>
                <a:gd name="connsiteY0" fmla="*/ 236152 h 493817"/>
                <a:gd name="connsiteX1" fmla="*/ 507206 w 542699"/>
                <a:gd name="connsiteY1" fmla="*/ 10554 h 493817"/>
                <a:gd name="connsiteX2" fmla="*/ 304826 w 542699"/>
                <a:gd name="connsiteY2" fmla="*/ 67959 h 493817"/>
                <a:gd name="connsiteX3" fmla="*/ 19445 w 542699"/>
                <a:gd name="connsiteY3" fmla="*/ 189350 h 493817"/>
                <a:gd name="connsiteX4" fmla="*/ 126029 w 542699"/>
                <a:gd name="connsiteY4" fmla="*/ 493743 h 493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699" h="493817">
                  <a:moveTo>
                    <a:pt x="483257" y="236152"/>
                  </a:moveTo>
                  <a:cubicBezTo>
                    <a:pt x="483257" y="236152"/>
                    <a:pt x="597884" y="53333"/>
                    <a:pt x="507206" y="10554"/>
                  </a:cubicBezTo>
                  <a:cubicBezTo>
                    <a:pt x="416528" y="-32226"/>
                    <a:pt x="304826" y="67959"/>
                    <a:pt x="304826" y="67959"/>
                  </a:cubicBezTo>
                  <a:cubicBezTo>
                    <a:pt x="304826" y="67959"/>
                    <a:pt x="99703" y="81487"/>
                    <a:pt x="19445" y="189350"/>
                  </a:cubicBezTo>
                  <a:cubicBezTo>
                    <a:pt x="-60811" y="297213"/>
                    <a:pt x="126029" y="493743"/>
                    <a:pt x="126029" y="493743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" name="任意多边形: 形状 25"/>
            <p:cNvSpPr/>
            <p:nvPr/>
          </p:nvSpPr>
          <p:spPr>
            <a:xfrm>
              <a:off x="5730911" y="1277591"/>
              <a:ext cx="250827" cy="269157"/>
            </a:xfrm>
            <a:custGeom>
              <a:avLst/>
              <a:gdLst>
                <a:gd name="connsiteX0" fmla="*/ 15504 w 250827"/>
                <a:gd name="connsiteY0" fmla="*/ -74 h 269157"/>
                <a:gd name="connsiteX1" fmla="*/ -584 w 250827"/>
                <a:gd name="connsiteY1" fmla="*/ 188229 h 269157"/>
                <a:gd name="connsiteX2" fmla="*/ 138358 w 250827"/>
                <a:gd name="connsiteY2" fmla="*/ 263550 h 269157"/>
                <a:gd name="connsiteX3" fmla="*/ 250243 w 250827"/>
                <a:gd name="connsiteY3" fmla="*/ 261174 h 269157"/>
                <a:gd name="connsiteX4" fmla="*/ 246953 w 250827"/>
                <a:gd name="connsiteY4" fmla="*/ 164828 h 269157"/>
                <a:gd name="connsiteX5" fmla="*/ 243479 w 250827"/>
                <a:gd name="connsiteY5" fmla="*/ 70860 h 269157"/>
                <a:gd name="connsiteX6" fmla="*/ 48229 w 250827"/>
                <a:gd name="connsiteY6" fmla="*/ 10164 h 269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0827" h="269157">
                  <a:moveTo>
                    <a:pt x="15504" y="-74"/>
                  </a:moveTo>
                  <a:lnTo>
                    <a:pt x="-584" y="188229"/>
                  </a:lnTo>
                  <a:cubicBezTo>
                    <a:pt x="-584" y="188229"/>
                    <a:pt x="28849" y="245268"/>
                    <a:pt x="138358" y="263550"/>
                  </a:cubicBezTo>
                  <a:cubicBezTo>
                    <a:pt x="219895" y="277262"/>
                    <a:pt x="250243" y="261174"/>
                    <a:pt x="250243" y="261174"/>
                  </a:cubicBezTo>
                  <a:lnTo>
                    <a:pt x="246953" y="164828"/>
                  </a:lnTo>
                  <a:lnTo>
                    <a:pt x="243479" y="70860"/>
                  </a:lnTo>
                  <a:lnTo>
                    <a:pt x="48229" y="10164"/>
                  </a:ln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" name="任意多边形: 形状 26"/>
            <p:cNvSpPr/>
            <p:nvPr/>
          </p:nvSpPr>
          <p:spPr>
            <a:xfrm>
              <a:off x="5779725" y="1287829"/>
              <a:ext cx="198723" cy="154298"/>
            </a:xfrm>
            <a:custGeom>
              <a:avLst/>
              <a:gdLst>
                <a:gd name="connsiteX0" fmla="*/ -584 w 198723"/>
                <a:gd name="connsiteY0" fmla="*/ -74 h 154298"/>
                <a:gd name="connsiteX1" fmla="*/ 3437 w 198723"/>
                <a:gd name="connsiteY1" fmla="*/ 18208 h 154298"/>
                <a:gd name="connsiteX2" fmla="*/ 198139 w 198723"/>
                <a:gd name="connsiteY2" fmla="*/ 154225 h 154298"/>
                <a:gd name="connsiteX3" fmla="*/ 194666 w 198723"/>
                <a:gd name="connsiteY3" fmla="*/ 60256 h 154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723" h="154298">
                  <a:moveTo>
                    <a:pt x="-584" y="-74"/>
                  </a:moveTo>
                  <a:cubicBezTo>
                    <a:pt x="-219" y="6197"/>
                    <a:pt x="1134" y="12358"/>
                    <a:pt x="3437" y="18208"/>
                  </a:cubicBezTo>
                  <a:cubicBezTo>
                    <a:pt x="37441" y="115833"/>
                    <a:pt x="150972" y="146181"/>
                    <a:pt x="198139" y="154225"/>
                  </a:cubicBezTo>
                  <a:lnTo>
                    <a:pt x="194666" y="60256"/>
                  </a:ln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" name="任意多边形: 形状 27"/>
            <p:cNvSpPr/>
            <p:nvPr/>
          </p:nvSpPr>
          <p:spPr>
            <a:xfrm>
              <a:off x="5621832" y="843490"/>
              <a:ext cx="476940" cy="544367"/>
            </a:xfrm>
            <a:custGeom>
              <a:avLst/>
              <a:gdLst>
                <a:gd name="connsiteX0" fmla="*/ 430987 w 476940"/>
                <a:gd name="connsiteY0" fmla="*/ 79725 h 544367"/>
                <a:gd name="connsiteX1" fmla="*/ 459690 w 476940"/>
                <a:gd name="connsiteY1" fmla="*/ 452309 h 544367"/>
                <a:gd name="connsiteX2" fmla="*/ 222026 w 476940"/>
                <a:gd name="connsiteY2" fmla="*/ 514833 h 544367"/>
                <a:gd name="connsiteX3" fmla="*/ 124035 w 476940"/>
                <a:gd name="connsiteY3" fmla="*/ 434758 h 544367"/>
                <a:gd name="connsiteX4" fmla="*/ 16172 w 476940"/>
                <a:gd name="connsiteY4" fmla="*/ 383935 h 544367"/>
                <a:gd name="connsiteX5" fmla="*/ 52736 w 476940"/>
                <a:gd name="connsiteY5" fmla="*/ 235852 h 544367"/>
                <a:gd name="connsiteX6" fmla="*/ 135370 w 476940"/>
                <a:gd name="connsiteY6" fmla="*/ 255413 h 544367"/>
                <a:gd name="connsiteX7" fmla="*/ 106667 w 476940"/>
                <a:gd name="connsiteY7" fmla="*/ 183749 h 544367"/>
                <a:gd name="connsiteX8" fmla="*/ 430987 w 476940"/>
                <a:gd name="connsiteY8" fmla="*/ 79725 h 54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940" h="544367">
                  <a:moveTo>
                    <a:pt x="430987" y="79725"/>
                  </a:moveTo>
                  <a:cubicBezTo>
                    <a:pt x="430987" y="79725"/>
                    <a:pt x="509782" y="324336"/>
                    <a:pt x="459690" y="452309"/>
                  </a:cubicBezTo>
                  <a:cubicBezTo>
                    <a:pt x="409598" y="580282"/>
                    <a:pt x="291863" y="547375"/>
                    <a:pt x="222026" y="514833"/>
                  </a:cubicBezTo>
                  <a:cubicBezTo>
                    <a:pt x="182756" y="497429"/>
                    <a:pt x="148916" y="469768"/>
                    <a:pt x="124035" y="434758"/>
                  </a:cubicBezTo>
                  <a:cubicBezTo>
                    <a:pt x="80871" y="442967"/>
                    <a:pt x="37324" y="422437"/>
                    <a:pt x="16172" y="383935"/>
                  </a:cubicBezTo>
                  <a:cubicBezTo>
                    <a:pt x="-22402" y="317206"/>
                    <a:pt x="12332" y="248284"/>
                    <a:pt x="52736" y="235852"/>
                  </a:cubicBezTo>
                  <a:cubicBezTo>
                    <a:pt x="93139" y="223420"/>
                    <a:pt x="135370" y="255413"/>
                    <a:pt x="135370" y="255413"/>
                  </a:cubicBezTo>
                  <a:lnTo>
                    <a:pt x="106667" y="183749"/>
                  </a:lnTo>
                  <a:cubicBezTo>
                    <a:pt x="106667" y="183749"/>
                    <a:pt x="291314" y="-147884"/>
                    <a:pt x="430987" y="79725"/>
                  </a:cubicBez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9" name="任意多边形: 形状 28"/>
            <p:cNvSpPr/>
            <p:nvPr/>
          </p:nvSpPr>
          <p:spPr>
            <a:xfrm>
              <a:off x="5656751" y="1117303"/>
              <a:ext cx="93384" cy="81532"/>
            </a:xfrm>
            <a:custGeom>
              <a:avLst/>
              <a:gdLst>
                <a:gd name="connsiteX0" fmla="*/ 85642 w 93384"/>
                <a:gd name="connsiteY0" fmla="*/ 81420 h 81532"/>
                <a:gd name="connsiteX1" fmla="*/ 81072 w 93384"/>
                <a:gd name="connsiteY1" fmla="*/ 79774 h 81532"/>
                <a:gd name="connsiteX2" fmla="*/ 1362 w 93384"/>
                <a:gd name="connsiteY2" fmla="*/ 11400 h 81532"/>
                <a:gd name="connsiteX3" fmla="*/ 1362 w 93384"/>
                <a:gd name="connsiteY3" fmla="*/ 1894 h 81532"/>
                <a:gd name="connsiteX4" fmla="*/ 11052 w 93384"/>
                <a:gd name="connsiteY4" fmla="*/ 1894 h 81532"/>
                <a:gd name="connsiteX5" fmla="*/ 90761 w 93384"/>
                <a:gd name="connsiteY5" fmla="*/ 70268 h 81532"/>
                <a:gd name="connsiteX6" fmla="*/ 90889 w 93384"/>
                <a:gd name="connsiteY6" fmla="*/ 79833 h 81532"/>
                <a:gd name="connsiteX7" fmla="*/ 90761 w 93384"/>
                <a:gd name="connsiteY7" fmla="*/ 79957 h 81532"/>
                <a:gd name="connsiteX8" fmla="*/ 85642 w 93384"/>
                <a:gd name="connsiteY8" fmla="*/ 81420 h 81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384" h="81532">
                  <a:moveTo>
                    <a:pt x="85642" y="81420"/>
                  </a:moveTo>
                  <a:cubicBezTo>
                    <a:pt x="83979" y="81440"/>
                    <a:pt x="82352" y="80855"/>
                    <a:pt x="81072" y="79774"/>
                  </a:cubicBezTo>
                  <a:lnTo>
                    <a:pt x="1362" y="11400"/>
                  </a:lnTo>
                  <a:cubicBezTo>
                    <a:pt x="-1233" y="8766"/>
                    <a:pt x="-1233" y="4528"/>
                    <a:pt x="1362" y="1894"/>
                  </a:cubicBezTo>
                  <a:cubicBezTo>
                    <a:pt x="4050" y="-730"/>
                    <a:pt x="8346" y="-730"/>
                    <a:pt x="11052" y="1894"/>
                  </a:cubicBezTo>
                  <a:lnTo>
                    <a:pt x="90761" y="70268"/>
                  </a:lnTo>
                  <a:cubicBezTo>
                    <a:pt x="93430" y="72875"/>
                    <a:pt x="93485" y="77158"/>
                    <a:pt x="90889" y="79833"/>
                  </a:cubicBezTo>
                  <a:cubicBezTo>
                    <a:pt x="90852" y="79875"/>
                    <a:pt x="90798" y="79917"/>
                    <a:pt x="90761" y="79957"/>
                  </a:cubicBezTo>
                  <a:cubicBezTo>
                    <a:pt x="89298" y="81087"/>
                    <a:pt x="87470" y="81611"/>
                    <a:pt x="85642" y="81420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" name="任意多边形: 形状 29"/>
            <p:cNvSpPr/>
            <p:nvPr/>
          </p:nvSpPr>
          <p:spPr>
            <a:xfrm>
              <a:off x="5658745" y="1167764"/>
              <a:ext cx="70812" cy="23354"/>
            </a:xfrm>
            <a:custGeom>
              <a:avLst/>
              <a:gdLst>
                <a:gd name="connsiteX0" fmla="*/ 6316 w 70812"/>
                <a:gd name="connsiteY0" fmla="*/ 23280 h 23354"/>
                <a:gd name="connsiteX1" fmla="*/ -448 w 70812"/>
                <a:gd name="connsiteY1" fmla="*/ 17613 h 23354"/>
                <a:gd name="connsiteX2" fmla="*/ 4671 w 70812"/>
                <a:gd name="connsiteY2" fmla="*/ 9842 h 23354"/>
                <a:gd name="connsiteX3" fmla="*/ 5219 w 70812"/>
                <a:gd name="connsiteY3" fmla="*/ 9752 h 23354"/>
                <a:gd name="connsiteX4" fmla="*/ 62258 w 70812"/>
                <a:gd name="connsiteY4" fmla="*/ 62 h 23354"/>
                <a:gd name="connsiteX5" fmla="*/ 70029 w 70812"/>
                <a:gd name="connsiteY5" fmla="*/ 5183 h 23354"/>
                <a:gd name="connsiteX6" fmla="*/ 70121 w 70812"/>
                <a:gd name="connsiteY6" fmla="*/ 5730 h 23354"/>
                <a:gd name="connsiteX7" fmla="*/ 64654 w 70812"/>
                <a:gd name="connsiteY7" fmla="*/ 13586 h 23354"/>
                <a:gd name="connsiteX8" fmla="*/ 64635 w 70812"/>
                <a:gd name="connsiteY8" fmla="*/ 13591 h 23354"/>
                <a:gd name="connsiteX9" fmla="*/ 7413 w 70812"/>
                <a:gd name="connsiteY9" fmla="*/ 23280 h 23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812" h="23354">
                  <a:moveTo>
                    <a:pt x="6316" y="23280"/>
                  </a:moveTo>
                  <a:cubicBezTo>
                    <a:pt x="2989" y="23249"/>
                    <a:pt x="155" y="20876"/>
                    <a:pt x="-448" y="17613"/>
                  </a:cubicBezTo>
                  <a:cubicBezTo>
                    <a:pt x="-1179" y="14054"/>
                    <a:pt x="1106" y="10573"/>
                    <a:pt x="4671" y="9842"/>
                  </a:cubicBezTo>
                  <a:cubicBezTo>
                    <a:pt x="4854" y="9803"/>
                    <a:pt x="5036" y="9774"/>
                    <a:pt x="5219" y="9752"/>
                  </a:cubicBezTo>
                  <a:lnTo>
                    <a:pt x="62258" y="62"/>
                  </a:lnTo>
                  <a:cubicBezTo>
                    <a:pt x="65823" y="-671"/>
                    <a:pt x="69297" y="1622"/>
                    <a:pt x="70029" y="5183"/>
                  </a:cubicBezTo>
                  <a:cubicBezTo>
                    <a:pt x="70065" y="5364"/>
                    <a:pt x="70102" y="5547"/>
                    <a:pt x="70121" y="5730"/>
                  </a:cubicBezTo>
                  <a:cubicBezTo>
                    <a:pt x="70778" y="9406"/>
                    <a:pt x="68346" y="12924"/>
                    <a:pt x="64654" y="13586"/>
                  </a:cubicBezTo>
                  <a:cubicBezTo>
                    <a:pt x="64654" y="13587"/>
                    <a:pt x="64635" y="13589"/>
                    <a:pt x="64635" y="13591"/>
                  </a:cubicBezTo>
                  <a:lnTo>
                    <a:pt x="7413" y="23280"/>
                  </a:ln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1" name="任意多边形: 形状 30"/>
            <p:cNvSpPr/>
            <p:nvPr/>
          </p:nvSpPr>
          <p:spPr>
            <a:xfrm>
              <a:off x="5881225" y="975195"/>
              <a:ext cx="79088" cy="32750"/>
            </a:xfrm>
            <a:custGeom>
              <a:avLst/>
              <a:gdLst>
                <a:gd name="connsiteX0" fmla="*/ 5960 w 79088"/>
                <a:gd name="connsiteY0" fmla="*/ 32665 h 32750"/>
                <a:gd name="connsiteX1" fmla="*/ 1390 w 79088"/>
                <a:gd name="connsiteY1" fmla="*/ 30837 h 32750"/>
                <a:gd name="connsiteX2" fmla="*/ 1390 w 79088"/>
                <a:gd name="connsiteY2" fmla="*/ 21148 h 32750"/>
                <a:gd name="connsiteX3" fmla="*/ 76163 w 79088"/>
                <a:gd name="connsiteY3" fmla="*/ 8350 h 32750"/>
                <a:gd name="connsiteX4" fmla="*/ 76748 w 79088"/>
                <a:gd name="connsiteY4" fmla="*/ 18157 h 32750"/>
                <a:gd name="connsiteX5" fmla="*/ 68667 w 79088"/>
                <a:gd name="connsiteY5" fmla="*/ 19868 h 32750"/>
                <a:gd name="connsiteX6" fmla="*/ 11445 w 79088"/>
                <a:gd name="connsiteY6" fmla="*/ 30471 h 32750"/>
                <a:gd name="connsiteX7" fmla="*/ 5960 w 79088"/>
                <a:gd name="connsiteY7" fmla="*/ 32665 h 32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088" h="32750">
                  <a:moveTo>
                    <a:pt x="5960" y="32665"/>
                  </a:moveTo>
                  <a:cubicBezTo>
                    <a:pt x="4260" y="32689"/>
                    <a:pt x="2615" y="32031"/>
                    <a:pt x="1390" y="30837"/>
                  </a:cubicBezTo>
                  <a:cubicBezTo>
                    <a:pt x="-1242" y="28140"/>
                    <a:pt x="-1242" y="23844"/>
                    <a:pt x="1390" y="21148"/>
                  </a:cubicBezTo>
                  <a:cubicBezTo>
                    <a:pt x="19635" y="-1176"/>
                    <a:pt x="51537" y="-6637"/>
                    <a:pt x="76163" y="8350"/>
                  </a:cubicBezTo>
                  <a:cubicBezTo>
                    <a:pt x="79033" y="10895"/>
                    <a:pt x="79308" y="15286"/>
                    <a:pt x="76748" y="18157"/>
                  </a:cubicBezTo>
                  <a:cubicBezTo>
                    <a:pt x="74737" y="20444"/>
                    <a:pt x="71445" y="21138"/>
                    <a:pt x="68667" y="19868"/>
                  </a:cubicBezTo>
                  <a:cubicBezTo>
                    <a:pt x="49617" y="8595"/>
                    <a:pt x="25193" y="13124"/>
                    <a:pt x="11445" y="30471"/>
                  </a:cubicBezTo>
                  <a:cubicBezTo>
                    <a:pt x="10038" y="31983"/>
                    <a:pt x="8026" y="32786"/>
                    <a:pt x="5960" y="32665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2" name="任意多边形: 形状 31"/>
            <p:cNvSpPr/>
            <p:nvPr/>
          </p:nvSpPr>
          <p:spPr>
            <a:xfrm>
              <a:off x="6015577" y="987908"/>
              <a:ext cx="62469" cy="26789"/>
            </a:xfrm>
            <a:custGeom>
              <a:avLst/>
              <a:gdLst>
                <a:gd name="connsiteX0" fmla="*/ 55158 w 62469"/>
                <a:gd name="connsiteY0" fmla="*/ 26716 h 26789"/>
                <a:gd name="connsiteX1" fmla="*/ 50404 w 62469"/>
                <a:gd name="connsiteY1" fmla="*/ 24705 h 26789"/>
                <a:gd name="connsiteX2" fmla="*/ 8356 w 62469"/>
                <a:gd name="connsiteY2" fmla="*/ 16844 h 26789"/>
                <a:gd name="connsiteX3" fmla="*/ -290 w 62469"/>
                <a:gd name="connsiteY3" fmla="*/ 12176 h 26789"/>
                <a:gd name="connsiteX4" fmla="*/ 2506 w 62469"/>
                <a:gd name="connsiteY4" fmla="*/ 4412 h 26789"/>
                <a:gd name="connsiteX5" fmla="*/ 59911 w 62469"/>
                <a:gd name="connsiteY5" fmla="*/ 14833 h 26789"/>
                <a:gd name="connsiteX6" fmla="*/ 59911 w 62469"/>
                <a:gd name="connsiteY6" fmla="*/ 24522 h 26789"/>
                <a:gd name="connsiteX7" fmla="*/ 55158 w 62469"/>
                <a:gd name="connsiteY7" fmla="*/ 26716 h 26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2469" h="26789">
                  <a:moveTo>
                    <a:pt x="55158" y="26716"/>
                  </a:moveTo>
                  <a:cubicBezTo>
                    <a:pt x="53367" y="26721"/>
                    <a:pt x="51649" y="25994"/>
                    <a:pt x="50404" y="24705"/>
                  </a:cubicBezTo>
                  <a:cubicBezTo>
                    <a:pt x="39307" y="13749"/>
                    <a:pt x="22671" y="10637"/>
                    <a:pt x="8356" y="16844"/>
                  </a:cubicBezTo>
                  <a:cubicBezTo>
                    <a:pt x="4682" y="17942"/>
                    <a:pt x="807" y="15853"/>
                    <a:pt x="-290" y="12176"/>
                  </a:cubicBezTo>
                  <a:cubicBezTo>
                    <a:pt x="-1168" y="9255"/>
                    <a:pt x="-35" y="6107"/>
                    <a:pt x="2506" y="4412"/>
                  </a:cubicBezTo>
                  <a:cubicBezTo>
                    <a:pt x="21958" y="-4263"/>
                    <a:pt x="44737" y="-127"/>
                    <a:pt x="59911" y="14833"/>
                  </a:cubicBezTo>
                  <a:cubicBezTo>
                    <a:pt x="62544" y="17529"/>
                    <a:pt x="62544" y="21825"/>
                    <a:pt x="59911" y="24522"/>
                  </a:cubicBezTo>
                  <a:cubicBezTo>
                    <a:pt x="58686" y="25862"/>
                    <a:pt x="56968" y="26652"/>
                    <a:pt x="55158" y="26716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" name="任意多边形: 形状 32"/>
            <p:cNvSpPr/>
            <p:nvPr/>
          </p:nvSpPr>
          <p:spPr>
            <a:xfrm>
              <a:off x="5994200" y="1080702"/>
              <a:ext cx="45285" cy="110542"/>
            </a:xfrm>
            <a:custGeom>
              <a:avLst/>
              <a:gdLst>
                <a:gd name="connsiteX0" fmla="*/ 29550 w 45285"/>
                <a:gd name="connsiteY0" fmla="*/ 110342 h 110542"/>
                <a:gd name="connsiteX1" fmla="*/ 27175 w 45285"/>
                <a:gd name="connsiteY1" fmla="*/ 110342 h 110542"/>
                <a:gd name="connsiteX2" fmla="*/ 23115 w 45285"/>
                <a:gd name="connsiteY2" fmla="*/ 101682 h 110542"/>
                <a:gd name="connsiteX3" fmla="*/ 23152 w 45285"/>
                <a:gd name="connsiteY3" fmla="*/ 101567 h 110542"/>
                <a:gd name="connsiteX4" fmla="*/ 3043 w 45285"/>
                <a:gd name="connsiteY4" fmla="*/ 12900 h 110542"/>
                <a:gd name="connsiteX5" fmla="*/ 117 w 45285"/>
                <a:gd name="connsiteY5" fmla="*/ 3759 h 110542"/>
                <a:gd name="connsiteX6" fmla="*/ 9148 w 45285"/>
                <a:gd name="connsiteY6" fmla="*/ 597 h 110542"/>
                <a:gd name="connsiteX7" fmla="*/ 9258 w 45285"/>
                <a:gd name="connsiteY7" fmla="*/ 651 h 110542"/>
                <a:gd name="connsiteX8" fmla="*/ 35950 w 45285"/>
                <a:gd name="connsiteY8" fmla="*/ 106503 h 110542"/>
                <a:gd name="connsiteX9" fmla="*/ 29550 w 45285"/>
                <a:gd name="connsiteY9" fmla="*/ 110342 h 110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285" h="110542">
                  <a:moveTo>
                    <a:pt x="29550" y="110342"/>
                  </a:moveTo>
                  <a:cubicBezTo>
                    <a:pt x="28765" y="110511"/>
                    <a:pt x="27960" y="110511"/>
                    <a:pt x="27175" y="110342"/>
                  </a:cubicBezTo>
                  <a:cubicBezTo>
                    <a:pt x="23664" y="109074"/>
                    <a:pt x="21835" y="105196"/>
                    <a:pt x="23115" y="101682"/>
                  </a:cubicBezTo>
                  <a:cubicBezTo>
                    <a:pt x="23115" y="101644"/>
                    <a:pt x="23134" y="101605"/>
                    <a:pt x="23152" y="101567"/>
                  </a:cubicBezTo>
                  <a:cubicBezTo>
                    <a:pt x="48381" y="37398"/>
                    <a:pt x="4870" y="13997"/>
                    <a:pt x="3043" y="12900"/>
                  </a:cubicBezTo>
                  <a:cubicBezTo>
                    <a:pt x="-212" y="11125"/>
                    <a:pt x="-1510" y="7098"/>
                    <a:pt x="117" y="3759"/>
                  </a:cubicBezTo>
                  <a:cubicBezTo>
                    <a:pt x="1744" y="392"/>
                    <a:pt x="5784" y="-1023"/>
                    <a:pt x="9148" y="597"/>
                  </a:cubicBezTo>
                  <a:cubicBezTo>
                    <a:pt x="9185" y="615"/>
                    <a:pt x="9221" y="633"/>
                    <a:pt x="9258" y="651"/>
                  </a:cubicBezTo>
                  <a:cubicBezTo>
                    <a:pt x="9258" y="651"/>
                    <a:pt x="65932" y="30451"/>
                    <a:pt x="35950" y="106503"/>
                  </a:cubicBezTo>
                  <a:cubicBezTo>
                    <a:pt x="34742" y="108916"/>
                    <a:pt x="32256" y="110414"/>
                    <a:pt x="29550" y="110342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" name="任意多边形: 形状 33"/>
            <p:cNvSpPr/>
            <p:nvPr/>
          </p:nvSpPr>
          <p:spPr>
            <a:xfrm>
              <a:off x="6047380" y="1046139"/>
              <a:ext cx="22040" cy="58872"/>
            </a:xfrm>
            <a:custGeom>
              <a:avLst/>
              <a:gdLst>
                <a:gd name="connsiteX0" fmla="*/ 14580 w 22040"/>
                <a:gd name="connsiteY0" fmla="*/ 58797 h 58872"/>
                <a:gd name="connsiteX1" fmla="*/ 7816 w 22040"/>
                <a:gd name="connsiteY1" fmla="*/ 53130 h 58872"/>
                <a:gd name="connsiteX2" fmla="*/ -228 w 22040"/>
                <a:gd name="connsiteY2" fmla="*/ 9071 h 58872"/>
                <a:gd name="connsiteX3" fmla="*/ 4159 w 22040"/>
                <a:gd name="connsiteY3" fmla="*/ 284 h 58872"/>
                <a:gd name="connsiteX4" fmla="*/ 12953 w 22040"/>
                <a:gd name="connsiteY4" fmla="*/ 4679 h 58872"/>
                <a:gd name="connsiteX5" fmla="*/ 13300 w 22040"/>
                <a:gd name="connsiteY5" fmla="*/ 6511 h 58872"/>
                <a:gd name="connsiteX6" fmla="*/ 21344 w 22040"/>
                <a:gd name="connsiteY6" fmla="*/ 50753 h 58872"/>
                <a:gd name="connsiteX7" fmla="*/ 15860 w 22040"/>
                <a:gd name="connsiteY7" fmla="*/ 58797 h 58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40" h="58872">
                  <a:moveTo>
                    <a:pt x="14580" y="58797"/>
                  </a:moveTo>
                  <a:cubicBezTo>
                    <a:pt x="11235" y="58841"/>
                    <a:pt x="8364" y="56432"/>
                    <a:pt x="7816" y="53130"/>
                  </a:cubicBezTo>
                  <a:lnTo>
                    <a:pt x="-228" y="9071"/>
                  </a:lnTo>
                  <a:cubicBezTo>
                    <a:pt x="-1434" y="5431"/>
                    <a:pt x="522" y="1497"/>
                    <a:pt x="4159" y="284"/>
                  </a:cubicBezTo>
                  <a:cubicBezTo>
                    <a:pt x="7816" y="-930"/>
                    <a:pt x="11746" y="1039"/>
                    <a:pt x="12953" y="4679"/>
                  </a:cubicBezTo>
                  <a:cubicBezTo>
                    <a:pt x="13154" y="5272"/>
                    <a:pt x="13263" y="5888"/>
                    <a:pt x="13300" y="6511"/>
                  </a:cubicBezTo>
                  <a:lnTo>
                    <a:pt x="21344" y="50753"/>
                  </a:lnTo>
                  <a:cubicBezTo>
                    <a:pt x="22020" y="54481"/>
                    <a:pt x="19571" y="58061"/>
                    <a:pt x="15860" y="58797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" name="任意多边形: 形状 34"/>
            <p:cNvSpPr/>
            <p:nvPr/>
          </p:nvSpPr>
          <p:spPr>
            <a:xfrm>
              <a:off x="5928173" y="1038255"/>
              <a:ext cx="22049" cy="59077"/>
            </a:xfrm>
            <a:custGeom>
              <a:avLst/>
              <a:gdLst>
                <a:gd name="connsiteX0" fmla="*/ 14589 w 22049"/>
                <a:gd name="connsiteY0" fmla="*/ 59003 h 59077"/>
                <a:gd name="connsiteX1" fmla="*/ 7825 w 22049"/>
                <a:gd name="connsiteY1" fmla="*/ 53336 h 59077"/>
                <a:gd name="connsiteX2" fmla="*/ -219 w 22049"/>
                <a:gd name="connsiteY2" fmla="*/ 9094 h 59077"/>
                <a:gd name="connsiteX3" fmla="*/ 4150 w 22049"/>
                <a:gd name="connsiteY3" fmla="*/ 291 h 59077"/>
                <a:gd name="connsiteX4" fmla="*/ 12944 w 22049"/>
                <a:gd name="connsiteY4" fmla="*/ 4657 h 59077"/>
                <a:gd name="connsiteX5" fmla="*/ 13309 w 22049"/>
                <a:gd name="connsiteY5" fmla="*/ 6718 h 59077"/>
                <a:gd name="connsiteX6" fmla="*/ 21353 w 22049"/>
                <a:gd name="connsiteY6" fmla="*/ 50777 h 59077"/>
                <a:gd name="connsiteX7" fmla="*/ 15869 w 22049"/>
                <a:gd name="connsiteY7" fmla="*/ 58821 h 59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49" h="59077">
                  <a:moveTo>
                    <a:pt x="14589" y="59003"/>
                  </a:moveTo>
                  <a:cubicBezTo>
                    <a:pt x="11261" y="58973"/>
                    <a:pt x="8428" y="56599"/>
                    <a:pt x="7825" y="53336"/>
                  </a:cubicBezTo>
                  <a:lnTo>
                    <a:pt x="-219" y="9094"/>
                  </a:lnTo>
                  <a:cubicBezTo>
                    <a:pt x="-1444" y="5458"/>
                    <a:pt x="513" y="1518"/>
                    <a:pt x="4150" y="291"/>
                  </a:cubicBezTo>
                  <a:cubicBezTo>
                    <a:pt x="7788" y="-934"/>
                    <a:pt x="11719" y="1021"/>
                    <a:pt x="12944" y="4657"/>
                  </a:cubicBezTo>
                  <a:cubicBezTo>
                    <a:pt x="13163" y="5321"/>
                    <a:pt x="13291" y="6015"/>
                    <a:pt x="13309" y="6718"/>
                  </a:cubicBezTo>
                  <a:lnTo>
                    <a:pt x="21353" y="50777"/>
                  </a:lnTo>
                  <a:cubicBezTo>
                    <a:pt x="22030" y="54504"/>
                    <a:pt x="19580" y="58084"/>
                    <a:pt x="15869" y="58821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6" name="任意多边形: 形状 35"/>
            <p:cNvSpPr/>
            <p:nvPr/>
          </p:nvSpPr>
          <p:spPr>
            <a:xfrm>
              <a:off x="5684659" y="796961"/>
              <a:ext cx="409147" cy="304544"/>
            </a:xfrm>
            <a:custGeom>
              <a:avLst/>
              <a:gdLst>
                <a:gd name="connsiteX0" fmla="*/ 383518 w 409147"/>
                <a:gd name="connsiteY0" fmla="*/ 181099 h 304544"/>
                <a:gd name="connsiteX1" fmla="*/ 319348 w 409147"/>
                <a:gd name="connsiteY1" fmla="*/ 137223 h 304544"/>
                <a:gd name="connsiteX2" fmla="*/ 242015 w 409147"/>
                <a:gd name="connsiteY2" fmla="*/ 162817 h 304544"/>
                <a:gd name="connsiteX3" fmla="*/ 188449 w 409147"/>
                <a:gd name="connsiteY3" fmla="*/ 280370 h 304544"/>
                <a:gd name="connsiteX4" fmla="*/ 72543 w 409147"/>
                <a:gd name="connsiteY4" fmla="*/ 301028 h 304544"/>
                <a:gd name="connsiteX5" fmla="*/ 27569 w 409147"/>
                <a:gd name="connsiteY5" fmla="*/ 280552 h 304544"/>
                <a:gd name="connsiteX6" fmla="*/ -584 w 409147"/>
                <a:gd name="connsiteY6" fmla="*/ 209985 h 304544"/>
                <a:gd name="connsiteX7" fmla="*/ 145670 w 409147"/>
                <a:gd name="connsiteY7" fmla="*/ 76893 h 304544"/>
                <a:gd name="connsiteX8" fmla="*/ 327026 w 409147"/>
                <a:gd name="connsiteY8" fmla="*/ -74 h 304544"/>
                <a:gd name="connsiteX9" fmla="*/ 408564 w 409147"/>
                <a:gd name="connsiteY9" fmla="*/ 87679 h 304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9147" h="304544">
                  <a:moveTo>
                    <a:pt x="383518" y="181099"/>
                  </a:moveTo>
                  <a:cubicBezTo>
                    <a:pt x="371159" y="156351"/>
                    <a:pt x="346898" y="139755"/>
                    <a:pt x="319348" y="137223"/>
                  </a:cubicBezTo>
                  <a:cubicBezTo>
                    <a:pt x="291139" y="134669"/>
                    <a:pt x="263131" y="143938"/>
                    <a:pt x="242015" y="162817"/>
                  </a:cubicBezTo>
                  <a:cubicBezTo>
                    <a:pt x="242015" y="162817"/>
                    <a:pt x="255909" y="243806"/>
                    <a:pt x="188449" y="280370"/>
                  </a:cubicBezTo>
                  <a:cubicBezTo>
                    <a:pt x="120989" y="316933"/>
                    <a:pt x="72543" y="301028"/>
                    <a:pt x="72543" y="301028"/>
                  </a:cubicBezTo>
                  <a:lnTo>
                    <a:pt x="27569" y="280552"/>
                  </a:lnTo>
                  <a:lnTo>
                    <a:pt x="-584" y="209985"/>
                  </a:lnTo>
                  <a:lnTo>
                    <a:pt x="145670" y="76893"/>
                  </a:lnTo>
                  <a:lnTo>
                    <a:pt x="327026" y="-74"/>
                  </a:lnTo>
                  <a:lnTo>
                    <a:pt x="408564" y="87679"/>
                  </a:ln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7" name="任意多边形: 形状 36"/>
            <p:cNvSpPr/>
            <p:nvPr/>
          </p:nvSpPr>
          <p:spPr>
            <a:xfrm>
              <a:off x="5905289" y="1208222"/>
              <a:ext cx="72609" cy="54743"/>
            </a:xfrm>
            <a:custGeom>
              <a:avLst/>
              <a:gdLst>
                <a:gd name="connsiteX0" fmla="*/ 65261 w 72609"/>
                <a:gd name="connsiteY0" fmla="*/ 53939 h 54743"/>
                <a:gd name="connsiteX1" fmla="*/ -188 w 72609"/>
                <a:gd name="connsiteY1" fmla="*/ 9148 h 54743"/>
                <a:gd name="connsiteX2" fmla="*/ 3835 w 72609"/>
                <a:gd name="connsiteY2" fmla="*/ 373 h 54743"/>
                <a:gd name="connsiteX3" fmla="*/ 12573 w 72609"/>
                <a:gd name="connsiteY3" fmla="*/ 4280 h 54743"/>
                <a:gd name="connsiteX4" fmla="*/ 12610 w 72609"/>
                <a:gd name="connsiteY4" fmla="*/ 4395 h 54743"/>
                <a:gd name="connsiteX5" fmla="*/ 65078 w 72609"/>
                <a:gd name="connsiteY5" fmla="*/ 40958 h 54743"/>
                <a:gd name="connsiteX6" fmla="*/ 72026 w 72609"/>
                <a:gd name="connsiteY6" fmla="*/ 47540 h 54743"/>
                <a:gd name="connsiteX7" fmla="*/ 72026 w 72609"/>
                <a:gd name="connsiteY7" fmla="*/ 47723 h 54743"/>
                <a:gd name="connsiteX8" fmla="*/ 65261 w 72609"/>
                <a:gd name="connsiteY8" fmla="*/ 54670 h 54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609" h="54743">
                  <a:moveTo>
                    <a:pt x="65261" y="53939"/>
                  </a:moveTo>
                  <a:cubicBezTo>
                    <a:pt x="36430" y="53500"/>
                    <a:pt x="10671" y="35858"/>
                    <a:pt x="-188" y="9148"/>
                  </a:cubicBezTo>
                  <a:cubicBezTo>
                    <a:pt x="-1431" y="5618"/>
                    <a:pt x="342" y="1737"/>
                    <a:pt x="3835" y="373"/>
                  </a:cubicBezTo>
                  <a:cubicBezTo>
                    <a:pt x="7326" y="-960"/>
                    <a:pt x="11238" y="790"/>
                    <a:pt x="12573" y="4280"/>
                  </a:cubicBezTo>
                  <a:cubicBezTo>
                    <a:pt x="12573" y="4318"/>
                    <a:pt x="12592" y="4356"/>
                    <a:pt x="12610" y="4395"/>
                  </a:cubicBezTo>
                  <a:cubicBezTo>
                    <a:pt x="21055" y="26095"/>
                    <a:pt x="41788" y="40538"/>
                    <a:pt x="65078" y="40958"/>
                  </a:cubicBezTo>
                  <a:cubicBezTo>
                    <a:pt x="68808" y="40849"/>
                    <a:pt x="71916" y="43810"/>
                    <a:pt x="72026" y="47540"/>
                  </a:cubicBezTo>
                  <a:cubicBezTo>
                    <a:pt x="72026" y="47595"/>
                    <a:pt x="72026" y="47668"/>
                    <a:pt x="72026" y="47723"/>
                  </a:cubicBezTo>
                  <a:cubicBezTo>
                    <a:pt x="72026" y="51489"/>
                    <a:pt x="69027" y="54578"/>
                    <a:pt x="65261" y="54670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" name="任意多边形: 形状 37"/>
            <p:cNvSpPr/>
            <p:nvPr/>
          </p:nvSpPr>
          <p:spPr>
            <a:xfrm>
              <a:off x="5297814" y="1427685"/>
              <a:ext cx="341139" cy="1050475"/>
            </a:xfrm>
            <a:custGeom>
              <a:avLst/>
              <a:gdLst>
                <a:gd name="connsiteX0" fmla="*/ 137079 w 341139"/>
                <a:gd name="connsiteY0" fmla="*/ 63730 h 1050475"/>
                <a:gd name="connsiteX1" fmla="*/ 141283 w 341139"/>
                <a:gd name="connsiteY1" fmla="*/ 501032 h 1050475"/>
                <a:gd name="connsiteX2" fmla="*/ -584 w 341139"/>
                <a:gd name="connsiteY2" fmla="*/ 956067 h 1050475"/>
                <a:gd name="connsiteX3" fmla="*/ 60295 w 341139"/>
                <a:gd name="connsiteY3" fmla="*/ 1050401 h 1050475"/>
                <a:gd name="connsiteX4" fmla="*/ 179857 w 341139"/>
                <a:gd name="connsiteY4" fmla="*/ 951679 h 1050475"/>
                <a:gd name="connsiteX5" fmla="*/ 340556 w 341139"/>
                <a:gd name="connsiteY5" fmla="*/ 351669 h 1050475"/>
                <a:gd name="connsiteX6" fmla="*/ 320445 w 341139"/>
                <a:gd name="connsiteY6" fmla="*/ -74 h 1050475"/>
                <a:gd name="connsiteX7" fmla="*/ 137079 w 341139"/>
                <a:gd name="connsiteY7" fmla="*/ 63730 h 1050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1139" h="1050475">
                  <a:moveTo>
                    <a:pt x="137079" y="63730"/>
                  </a:moveTo>
                  <a:cubicBezTo>
                    <a:pt x="137079" y="63730"/>
                    <a:pt x="172362" y="319676"/>
                    <a:pt x="141283" y="501032"/>
                  </a:cubicBezTo>
                  <a:cubicBezTo>
                    <a:pt x="108193" y="695185"/>
                    <a:pt x="-584" y="956067"/>
                    <a:pt x="-584" y="956067"/>
                  </a:cubicBezTo>
                  <a:lnTo>
                    <a:pt x="60295" y="1050401"/>
                  </a:lnTo>
                  <a:cubicBezTo>
                    <a:pt x="106841" y="1026562"/>
                    <a:pt x="147646" y="992868"/>
                    <a:pt x="179857" y="951679"/>
                  </a:cubicBezTo>
                  <a:cubicBezTo>
                    <a:pt x="234703" y="875261"/>
                    <a:pt x="340556" y="640888"/>
                    <a:pt x="340556" y="351669"/>
                  </a:cubicBezTo>
                  <a:cubicBezTo>
                    <a:pt x="340556" y="62450"/>
                    <a:pt x="320445" y="-74"/>
                    <a:pt x="320445" y="-74"/>
                  </a:cubicBezTo>
                  <a:cubicBezTo>
                    <a:pt x="320445" y="-74"/>
                    <a:pt x="175287" y="26800"/>
                    <a:pt x="137079" y="63730"/>
                  </a:cubicBezTo>
                  <a:close/>
                </a:path>
              </a:pathLst>
            </a:custGeom>
            <a:solidFill>
              <a:srgbClr val="46467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9" name="任意多边形: 形状 38"/>
            <p:cNvSpPr/>
            <p:nvPr/>
          </p:nvSpPr>
          <p:spPr>
            <a:xfrm>
              <a:off x="6197607" y="1496791"/>
              <a:ext cx="477379" cy="791932"/>
            </a:xfrm>
            <a:custGeom>
              <a:avLst/>
              <a:gdLst>
                <a:gd name="connsiteX0" fmla="*/ 12070 w 477379"/>
                <a:gd name="connsiteY0" fmla="*/ -74 h 791932"/>
                <a:gd name="connsiteX1" fmla="*/ 266553 w 477379"/>
                <a:gd name="connsiteY1" fmla="*/ 94443 h 791932"/>
                <a:gd name="connsiteX2" fmla="*/ 458513 w 477379"/>
                <a:gd name="connsiteY2" fmla="*/ 124060 h 791932"/>
                <a:gd name="connsiteX3" fmla="*/ 458513 w 477379"/>
                <a:gd name="connsiteY3" fmla="*/ 597377 h 791932"/>
                <a:gd name="connsiteX4" fmla="*/ 476795 w 477379"/>
                <a:gd name="connsiteY4" fmla="*/ 782389 h 791932"/>
                <a:gd name="connsiteX5" fmla="*/ 53204 w 477379"/>
                <a:gd name="connsiteY5" fmla="*/ 709262 h 791932"/>
                <a:gd name="connsiteX6" fmla="*/ 12070 w 477379"/>
                <a:gd name="connsiteY6" fmla="*/ -74 h 791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379" h="791932">
                  <a:moveTo>
                    <a:pt x="12070" y="-74"/>
                  </a:moveTo>
                  <a:cubicBezTo>
                    <a:pt x="12070" y="-74"/>
                    <a:pt x="147721" y="73053"/>
                    <a:pt x="266553" y="94443"/>
                  </a:cubicBezTo>
                  <a:cubicBezTo>
                    <a:pt x="385385" y="115833"/>
                    <a:pt x="458513" y="124060"/>
                    <a:pt x="458513" y="124060"/>
                  </a:cubicBezTo>
                  <a:cubicBezTo>
                    <a:pt x="458513" y="124060"/>
                    <a:pt x="446264" y="439787"/>
                    <a:pt x="458513" y="597377"/>
                  </a:cubicBezTo>
                  <a:cubicBezTo>
                    <a:pt x="470761" y="754966"/>
                    <a:pt x="476795" y="782389"/>
                    <a:pt x="476795" y="782389"/>
                  </a:cubicBezTo>
                  <a:cubicBezTo>
                    <a:pt x="476795" y="782389"/>
                    <a:pt x="141688" y="830653"/>
                    <a:pt x="53204" y="709262"/>
                  </a:cubicBezTo>
                  <a:cubicBezTo>
                    <a:pt x="-35280" y="587870"/>
                    <a:pt x="12070" y="-74"/>
                    <a:pt x="12070" y="-74"/>
                  </a:cubicBezTo>
                  <a:close/>
                </a:path>
              </a:pathLst>
            </a:custGeom>
            <a:solidFill>
              <a:srgbClr val="F7734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/>
            </a:p>
          </p:txBody>
        </p:sp>
        <p:sp>
          <p:nvSpPr>
            <p:cNvPr id="40" name="任意多边形: 形状 39"/>
            <p:cNvSpPr/>
            <p:nvPr/>
          </p:nvSpPr>
          <p:spPr>
            <a:xfrm>
              <a:off x="4824659" y="2069013"/>
              <a:ext cx="652865" cy="701630"/>
            </a:xfrm>
            <a:custGeom>
              <a:avLst/>
              <a:gdLst>
                <a:gd name="connsiteX0" fmla="*/ 53368 w 652865"/>
                <a:gd name="connsiteY0" fmla="*/ 129361 h 701630"/>
                <a:gd name="connsiteX1" fmla="*/ 173846 w 652865"/>
                <a:gd name="connsiteY1" fmla="*/ 697561 h 701630"/>
                <a:gd name="connsiteX2" fmla="*/ 652281 w 652865"/>
                <a:gd name="connsiteY2" fmla="*/ 103401 h 701630"/>
                <a:gd name="connsiteX3" fmla="*/ 442040 w 652865"/>
                <a:gd name="connsiteY3" fmla="*/ -74 h 701630"/>
                <a:gd name="connsiteX4" fmla="*/ 330703 w 652865"/>
                <a:gd name="connsiteY4" fmla="*/ 71774 h 701630"/>
                <a:gd name="connsiteX5" fmla="*/ 53368 w 652865"/>
                <a:gd name="connsiteY5" fmla="*/ 129361 h 70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2865" h="701630">
                  <a:moveTo>
                    <a:pt x="53368" y="129361"/>
                  </a:moveTo>
                  <a:cubicBezTo>
                    <a:pt x="53368" y="129361"/>
                    <a:pt x="-127805" y="636683"/>
                    <a:pt x="173846" y="697561"/>
                  </a:cubicBezTo>
                  <a:cubicBezTo>
                    <a:pt x="475496" y="758440"/>
                    <a:pt x="652281" y="103401"/>
                    <a:pt x="652281" y="103401"/>
                  </a:cubicBezTo>
                  <a:lnTo>
                    <a:pt x="442040" y="-74"/>
                  </a:lnTo>
                  <a:lnTo>
                    <a:pt x="330703" y="71774"/>
                  </a:lnTo>
                  <a:cubicBezTo>
                    <a:pt x="330703" y="71774"/>
                    <a:pt x="131249" y="85119"/>
                    <a:pt x="53368" y="129361"/>
                  </a:cubicBez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1" name="任意多边形: 形状 40"/>
            <p:cNvSpPr/>
            <p:nvPr/>
          </p:nvSpPr>
          <p:spPr>
            <a:xfrm>
              <a:off x="5267278" y="1728047"/>
              <a:ext cx="421968" cy="498812"/>
            </a:xfrm>
            <a:custGeom>
              <a:avLst/>
              <a:gdLst>
                <a:gd name="connsiteX0" fmla="*/ -578 w 421968"/>
                <a:gd name="connsiteY0" fmla="*/ 340892 h 498812"/>
                <a:gd name="connsiteX1" fmla="*/ 23737 w 421968"/>
                <a:gd name="connsiteY1" fmla="*/ 164655 h 498812"/>
                <a:gd name="connsiteX2" fmla="*/ 90831 w 421968"/>
                <a:gd name="connsiteY2" fmla="*/ 66664 h 498812"/>
                <a:gd name="connsiteX3" fmla="*/ 179132 w 421968"/>
                <a:gd name="connsiteY3" fmla="*/ -65 h 498812"/>
                <a:gd name="connsiteX4" fmla="*/ 227945 w 421968"/>
                <a:gd name="connsiteY4" fmla="*/ 42166 h 498812"/>
                <a:gd name="connsiteX5" fmla="*/ 371092 w 421968"/>
                <a:gd name="connsiteY5" fmla="*/ 128457 h 498812"/>
                <a:gd name="connsiteX6" fmla="*/ 416797 w 421968"/>
                <a:gd name="connsiteY6" fmla="*/ 279830 h 498812"/>
                <a:gd name="connsiteX7" fmla="*/ 337636 w 421968"/>
                <a:gd name="connsiteY7" fmla="*/ 366121 h 498812"/>
                <a:gd name="connsiteX8" fmla="*/ 317160 w 421968"/>
                <a:gd name="connsiteY8" fmla="*/ 294090 h 498812"/>
                <a:gd name="connsiteX9" fmla="*/ 121361 w 421968"/>
                <a:gd name="connsiteY9" fmla="*/ 497567 h 498812"/>
                <a:gd name="connsiteX10" fmla="*/ -578 w 421968"/>
                <a:gd name="connsiteY10" fmla="*/ 340892 h 498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1968" h="498812">
                  <a:moveTo>
                    <a:pt x="-578" y="340892"/>
                  </a:moveTo>
                  <a:cubicBezTo>
                    <a:pt x="-578" y="340892"/>
                    <a:pt x="11670" y="220049"/>
                    <a:pt x="23737" y="164655"/>
                  </a:cubicBezTo>
                  <a:cubicBezTo>
                    <a:pt x="35802" y="109261"/>
                    <a:pt x="90831" y="66664"/>
                    <a:pt x="90831" y="66664"/>
                  </a:cubicBezTo>
                  <a:cubicBezTo>
                    <a:pt x="90831" y="66664"/>
                    <a:pt x="152624" y="666"/>
                    <a:pt x="179132" y="-65"/>
                  </a:cubicBezTo>
                  <a:cubicBezTo>
                    <a:pt x="205641" y="-796"/>
                    <a:pt x="227945" y="42166"/>
                    <a:pt x="227945" y="42166"/>
                  </a:cubicBezTo>
                  <a:cubicBezTo>
                    <a:pt x="227945" y="42166"/>
                    <a:pt x="334528" y="95915"/>
                    <a:pt x="371092" y="128457"/>
                  </a:cubicBezTo>
                  <a:cubicBezTo>
                    <a:pt x="407656" y="160998"/>
                    <a:pt x="431970" y="243267"/>
                    <a:pt x="416797" y="279830"/>
                  </a:cubicBezTo>
                  <a:cubicBezTo>
                    <a:pt x="401622" y="316394"/>
                    <a:pt x="361951" y="382208"/>
                    <a:pt x="337636" y="366121"/>
                  </a:cubicBezTo>
                  <a:cubicBezTo>
                    <a:pt x="313321" y="350033"/>
                    <a:pt x="317160" y="294090"/>
                    <a:pt x="317160" y="294090"/>
                  </a:cubicBezTo>
                  <a:cubicBezTo>
                    <a:pt x="317160" y="294090"/>
                    <a:pt x="246227" y="480565"/>
                    <a:pt x="121361" y="497567"/>
                  </a:cubicBezTo>
                  <a:cubicBezTo>
                    <a:pt x="-3503" y="514569"/>
                    <a:pt x="-578" y="340892"/>
                    <a:pt x="-578" y="340892"/>
                  </a:cubicBez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2" name="任意多边形: 形状 41"/>
            <p:cNvSpPr/>
            <p:nvPr/>
          </p:nvSpPr>
          <p:spPr>
            <a:xfrm>
              <a:off x="6032745" y="1443408"/>
              <a:ext cx="279739" cy="835846"/>
            </a:xfrm>
            <a:custGeom>
              <a:avLst/>
              <a:gdLst>
                <a:gd name="connsiteX0" fmla="*/ -584 w 279739"/>
                <a:gd name="connsiteY0" fmla="*/ -74 h 835846"/>
                <a:gd name="connsiteX1" fmla="*/ 151155 w 279739"/>
                <a:gd name="connsiteY1" fmla="*/ 284392 h 835846"/>
                <a:gd name="connsiteX2" fmla="*/ 279128 w 279739"/>
                <a:gd name="connsiteY2" fmla="*/ 835772 h 835846"/>
                <a:gd name="connsiteX3" fmla="*/ 250791 w 279739"/>
                <a:gd name="connsiteY3" fmla="*/ 147826 h 835846"/>
                <a:gd name="connsiteX4" fmla="*/ -584 w 279739"/>
                <a:gd name="connsiteY4" fmla="*/ -74 h 835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9739" h="835846">
                  <a:moveTo>
                    <a:pt x="-584" y="-74"/>
                  </a:moveTo>
                  <a:cubicBezTo>
                    <a:pt x="-584" y="-74"/>
                    <a:pt x="80953" y="92798"/>
                    <a:pt x="151155" y="284392"/>
                  </a:cubicBezTo>
                  <a:cubicBezTo>
                    <a:pt x="221358" y="475985"/>
                    <a:pt x="279128" y="835772"/>
                    <a:pt x="279128" y="835772"/>
                  </a:cubicBezTo>
                  <a:cubicBezTo>
                    <a:pt x="279128" y="835772"/>
                    <a:pt x="281140" y="278541"/>
                    <a:pt x="250791" y="147826"/>
                  </a:cubicBezTo>
                  <a:cubicBezTo>
                    <a:pt x="220444" y="17111"/>
                    <a:pt x="-584" y="-74"/>
                    <a:pt x="-584" y="-74"/>
                  </a:cubicBezTo>
                  <a:close/>
                </a:path>
              </a:pathLst>
            </a:custGeom>
            <a:solidFill>
              <a:srgbClr val="46467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3" name="任意多边形: 形状 42"/>
            <p:cNvSpPr/>
            <p:nvPr/>
          </p:nvSpPr>
          <p:spPr>
            <a:xfrm>
              <a:off x="6891667" y="1026136"/>
              <a:ext cx="624758" cy="511579"/>
            </a:xfrm>
            <a:custGeom>
              <a:avLst/>
              <a:gdLst>
                <a:gd name="connsiteX0" fmla="*/ 31734 w 624758"/>
                <a:gd name="connsiteY0" fmla="*/ 220850 h 511579"/>
                <a:gd name="connsiteX1" fmla="*/ 139780 w 624758"/>
                <a:gd name="connsiteY1" fmla="*/ 5 h 511579"/>
                <a:gd name="connsiteX2" fmla="*/ 152577 w 624758"/>
                <a:gd name="connsiteY2" fmla="*/ 174232 h 511579"/>
                <a:gd name="connsiteX3" fmla="*/ 313823 w 624758"/>
                <a:gd name="connsiteY3" fmla="*/ 112622 h 511579"/>
                <a:gd name="connsiteX4" fmla="*/ 533205 w 624758"/>
                <a:gd name="connsiteY4" fmla="*/ 77338 h 511579"/>
                <a:gd name="connsiteX5" fmla="*/ 509988 w 624758"/>
                <a:gd name="connsiteY5" fmla="*/ 153025 h 511579"/>
                <a:gd name="connsiteX6" fmla="*/ 622420 w 624758"/>
                <a:gd name="connsiteY6" fmla="*/ 177522 h 511579"/>
                <a:gd name="connsiteX7" fmla="*/ 514558 w 624758"/>
                <a:gd name="connsiteY7" fmla="*/ 277707 h 511579"/>
                <a:gd name="connsiteX8" fmla="*/ 613463 w 624758"/>
                <a:gd name="connsiteY8" fmla="*/ 307141 h 511579"/>
                <a:gd name="connsiteX9" fmla="*/ 127897 w 624758"/>
                <a:gd name="connsiteY9" fmla="*/ 511349 h 511579"/>
                <a:gd name="connsiteX10" fmla="*/ 14366 w 624758"/>
                <a:gd name="connsiteY10" fmla="*/ 359427 h 511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4758" h="511579">
                  <a:moveTo>
                    <a:pt x="31734" y="220850"/>
                  </a:moveTo>
                  <a:cubicBezTo>
                    <a:pt x="31734" y="220850"/>
                    <a:pt x="80181" y="4393"/>
                    <a:pt x="139780" y="5"/>
                  </a:cubicBezTo>
                  <a:cubicBezTo>
                    <a:pt x="199378" y="-4382"/>
                    <a:pt x="152577" y="174232"/>
                    <a:pt x="152577" y="174232"/>
                  </a:cubicBezTo>
                  <a:lnTo>
                    <a:pt x="313823" y="112622"/>
                  </a:lnTo>
                  <a:cubicBezTo>
                    <a:pt x="313823" y="112622"/>
                    <a:pt x="496641" y="61433"/>
                    <a:pt x="533205" y="77338"/>
                  </a:cubicBezTo>
                  <a:cubicBezTo>
                    <a:pt x="569769" y="93243"/>
                    <a:pt x="509988" y="153025"/>
                    <a:pt x="509988" y="153025"/>
                  </a:cubicBezTo>
                  <a:cubicBezTo>
                    <a:pt x="509988" y="153025"/>
                    <a:pt x="640702" y="113719"/>
                    <a:pt x="622420" y="177522"/>
                  </a:cubicBezTo>
                  <a:cubicBezTo>
                    <a:pt x="604139" y="241326"/>
                    <a:pt x="514558" y="277707"/>
                    <a:pt x="514558" y="277707"/>
                  </a:cubicBezTo>
                  <a:cubicBezTo>
                    <a:pt x="514558" y="277707"/>
                    <a:pt x="642531" y="232551"/>
                    <a:pt x="613463" y="307141"/>
                  </a:cubicBezTo>
                  <a:cubicBezTo>
                    <a:pt x="597923" y="347544"/>
                    <a:pt x="317113" y="517382"/>
                    <a:pt x="127897" y="511349"/>
                  </a:cubicBezTo>
                  <a:cubicBezTo>
                    <a:pt x="-61320" y="505316"/>
                    <a:pt x="14366" y="359427"/>
                    <a:pt x="14366" y="359427"/>
                  </a:cubicBez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4" name="任意多边形: 形状 43"/>
            <p:cNvSpPr/>
            <p:nvPr/>
          </p:nvSpPr>
          <p:spPr>
            <a:xfrm>
              <a:off x="7168551" y="1193707"/>
              <a:ext cx="171424" cy="148791"/>
            </a:xfrm>
            <a:custGeom>
              <a:avLst/>
              <a:gdLst>
                <a:gd name="connsiteX0" fmla="*/ 164364 w 171424"/>
                <a:gd name="connsiteY0" fmla="*/ 148711 h 148791"/>
                <a:gd name="connsiteX1" fmla="*/ 159976 w 171424"/>
                <a:gd name="connsiteY1" fmla="*/ 147066 h 148791"/>
                <a:gd name="connsiteX2" fmla="*/ 1107 w 171424"/>
                <a:gd name="connsiteY2" fmla="*/ 11414 h 148791"/>
                <a:gd name="connsiteX3" fmla="*/ 1820 w 171424"/>
                <a:gd name="connsiteY3" fmla="*/ 1615 h 148791"/>
                <a:gd name="connsiteX4" fmla="*/ 10065 w 171424"/>
                <a:gd name="connsiteY4" fmla="*/ 994 h 148791"/>
                <a:gd name="connsiteX5" fmla="*/ 168934 w 171424"/>
                <a:gd name="connsiteY5" fmla="*/ 136645 h 148791"/>
                <a:gd name="connsiteX6" fmla="*/ 168934 w 171424"/>
                <a:gd name="connsiteY6" fmla="*/ 146334 h 148791"/>
                <a:gd name="connsiteX7" fmla="*/ 164364 w 171424"/>
                <a:gd name="connsiteY7" fmla="*/ 148711 h 148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424" h="148791">
                  <a:moveTo>
                    <a:pt x="164364" y="148711"/>
                  </a:moveTo>
                  <a:cubicBezTo>
                    <a:pt x="162737" y="148784"/>
                    <a:pt x="161164" y="148181"/>
                    <a:pt x="159976" y="147066"/>
                  </a:cubicBezTo>
                  <a:lnTo>
                    <a:pt x="1107" y="11414"/>
                  </a:lnTo>
                  <a:cubicBezTo>
                    <a:pt x="-1398" y="8511"/>
                    <a:pt x="-1088" y="4124"/>
                    <a:pt x="1820" y="1615"/>
                  </a:cubicBezTo>
                  <a:cubicBezTo>
                    <a:pt x="4141" y="-381"/>
                    <a:pt x="7487" y="-633"/>
                    <a:pt x="10065" y="994"/>
                  </a:cubicBezTo>
                  <a:lnTo>
                    <a:pt x="168934" y="136645"/>
                  </a:lnTo>
                  <a:cubicBezTo>
                    <a:pt x="171475" y="139387"/>
                    <a:pt x="171475" y="143592"/>
                    <a:pt x="168934" y="146334"/>
                  </a:cubicBezTo>
                  <a:cubicBezTo>
                    <a:pt x="167782" y="147706"/>
                    <a:pt x="166137" y="148546"/>
                    <a:pt x="164364" y="148711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6" name="任意多边形: 形状 45"/>
            <p:cNvSpPr/>
            <p:nvPr/>
          </p:nvSpPr>
          <p:spPr>
            <a:xfrm>
              <a:off x="7016499" y="1193545"/>
              <a:ext cx="83419" cy="212385"/>
            </a:xfrm>
            <a:custGeom>
              <a:avLst/>
              <a:gdLst>
                <a:gd name="connsiteX0" fmla="*/ 5989 w 83419"/>
                <a:gd name="connsiteY0" fmla="*/ 212311 h 212385"/>
                <a:gd name="connsiteX1" fmla="*/ -573 w 83419"/>
                <a:gd name="connsiteY1" fmla="*/ 204998 h 212385"/>
                <a:gd name="connsiteX2" fmla="*/ 4162 w 83419"/>
                <a:gd name="connsiteY2" fmla="*/ 198783 h 212385"/>
                <a:gd name="connsiteX3" fmla="*/ 65041 w 83419"/>
                <a:gd name="connsiteY3" fmla="*/ 145034 h 212385"/>
                <a:gd name="connsiteX4" fmla="*/ 22261 w 83419"/>
                <a:gd name="connsiteY4" fmla="*/ 10845 h 212385"/>
                <a:gd name="connsiteX5" fmla="*/ 23504 w 83419"/>
                <a:gd name="connsiteY5" fmla="*/ 1360 h 212385"/>
                <a:gd name="connsiteX6" fmla="*/ 23540 w 83419"/>
                <a:gd name="connsiteY6" fmla="*/ 1338 h 212385"/>
                <a:gd name="connsiteX7" fmla="*/ 33230 w 83419"/>
                <a:gd name="connsiteY7" fmla="*/ 2618 h 212385"/>
                <a:gd name="connsiteX8" fmla="*/ 78020 w 83419"/>
                <a:gd name="connsiteY8" fmla="*/ 148873 h 212385"/>
                <a:gd name="connsiteX9" fmla="*/ 7635 w 83419"/>
                <a:gd name="connsiteY9" fmla="*/ 211214 h 21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419" h="212385">
                  <a:moveTo>
                    <a:pt x="5989" y="212311"/>
                  </a:moveTo>
                  <a:cubicBezTo>
                    <a:pt x="2151" y="212110"/>
                    <a:pt x="-793" y="208837"/>
                    <a:pt x="-573" y="204998"/>
                  </a:cubicBezTo>
                  <a:cubicBezTo>
                    <a:pt x="-427" y="202146"/>
                    <a:pt x="1456" y="199678"/>
                    <a:pt x="4162" y="198783"/>
                  </a:cubicBezTo>
                  <a:cubicBezTo>
                    <a:pt x="31365" y="190684"/>
                    <a:pt x="53632" y="171031"/>
                    <a:pt x="65041" y="145034"/>
                  </a:cubicBezTo>
                  <a:cubicBezTo>
                    <a:pt x="77106" y="110115"/>
                    <a:pt x="62664" y="64959"/>
                    <a:pt x="22261" y="10845"/>
                  </a:cubicBezTo>
                  <a:cubicBezTo>
                    <a:pt x="19994" y="7882"/>
                    <a:pt x="20542" y="3635"/>
                    <a:pt x="23504" y="1360"/>
                  </a:cubicBezTo>
                  <a:cubicBezTo>
                    <a:pt x="23523" y="1353"/>
                    <a:pt x="23523" y="1346"/>
                    <a:pt x="23540" y="1338"/>
                  </a:cubicBezTo>
                  <a:cubicBezTo>
                    <a:pt x="26576" y="-963"/>
                    <a:pt x="30889" y="-393"/>
                    <a:pt x="33230" y="2618"/>
                  </a:cubicBezTo>
                  <a:cubicBezTo>
                    <a:pt x="76558" y="60572"/>
                    <a:pt x="91548" y="110115"/>
                    <a:pt x="78020" y="148873"/>
                  </a:cubicBezTo>
                  <a:cubicBezTo>
                    <a:pt x="65333" y="179331"/>
                    <a:pt x="39391" y="202293"/>
                    <a:pt x="7635" y="211214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7" name="任意多边形: 形状 46"/>
            <p:cNvSpPr/>
            <p:nvPr/>
          </p:nvSpPr>
          <p:spPr>
            <a:xfrm>
              <a:off x="5320368" y="1788270"/>
              <a:ext cx="45193" cy="93719"/>
            </a:xfrm>
            <a:custGeom>
              <a:avLst/>
              <a:gdLst>
                <a:gd name="connsiteX0" fmla="*/ 6297 w 45193"/>
                <a:gd name="connsiteY0" fmla="*/ 93645 h 93719"/>
                <a:gd name="connsiteX1" fmla="*/ 3737 w 45193"/>
                <a:gd name="connsiteY1" fmla="*/ 93645 h 93719"/>
                <a:gd name="connsiteX2" fmla="*/ -103 w 45193"/>
                <a:gd name="connsiteY2" fmla="*/ 84687 h 93719"/>
                <a:gd name="connsiteX3" fmla="*/ 31343 w 45193"/>
                <a:gd name="connsiteY3" fmla="*/ 4247 h 93719"/>
                <a:gd name="connsiteX4" fmla="*/ 40301 w 45193"/>
                <a:gd name="connsiteY4" fmla="*/ 408 h 93719"/>
                <a:gd name="connsiteX5" fmla="*/ 44139 w 45193"/>
                <a:gd name="connsiteY5" fmla="*/ 9165 h 93719"/>
                <a:gd name="connsiteX6" fmla="*/ 44139 w 45193"/>
                <a:gd name="connsiteY6" fmla="*/ 9183 h 93719"/>
                <a:gd name="connsiteX7" fmla="*/ 12695 w 45193"/>
                <a:gd name="connsiteY7" fmla="*/ 89623 h 93719"/>
                <a:gd name="connsiteX8" fmla="*/ 6297 w 45193"/>
                <a:gd name="connsiteY8" fmla="*/ 93645 h 93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193" h="93719">
                  <a:moveTo>
                    <a:pt x="6297" y="93645"/>
                  </a:moveTo>
                  <a:lnTo>
                    <a:pt x="3737" y="93645"/>
                  </a:lnTo>
                  <a:cubicBezTo>
                    <a:pt x="226" y="92201"/>
                    <a:pt x="-1492" y="88215"/>
                    <a:pt x="-103" y="84687"/>
                  </a:cubicBezTo>
                  <a:lnTo>
                    <a:pt x="31343" y="4247"/>
                  </a:lnTo>
                  <a:cubicBezTo>
                    <a:pt x="32787" y="737"/>
                    <a:pt x="36772" y="-982"/>
                    <a:pt x="40301" y="408"/>
                  </a:cubicBezTo>
                  <a:cubicBezTo>
                    <a:pt x="43774" y="1761"/>
                    <a:pt x="45510" y="5691"/>
                    <a:pt x="44139" y="9165"/>
                  </a:cubicBezTo>
                  <a:cubicBezTo>
                    <a:pt x="44139" y="9165"/>
                    <a:pt x="44139" y="9183"/>
                    <a:pt x="44139" y="9183"/>
                  </a:cubicBezTo>
                  <a:lnTo>
                    <a:pt x="12695" y="89623"/>
                  </a:lnTo>
                  <a:cubicBezTo>
                    <a:pt x="11543" y="92109"/>
                    <a:pt x="9038" y="93682"/>
                    <a:pt x="6297" y="93645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8" name="任意多边形: 形状 47"/>
            <p:cNvSpPr/>
            <p:nvPr/>
          </p:nvSpPr>
          <p:spPr>
            <a:xfrm>
              <a:off x="5577982" y="1969905"/>
              <a:ext cx="51045" cy="59390"/>
            </a:xfrm>
            <a:custGeom>
              <a:avLst/>
              <a:gdLst>
                <a:gd name="connsiteX0" fmla="*/ 6456 w 51045"/>
                <a:gd name="connsiteY0" fmla="*/ 59179 h 59390"/>
                <a:gd name="connsiteX1" fmla="*/ 4079 w 51045"/>
                <a:gd name="connsiteY1" fmla="*/ 59179 h 59390"/>
                <a:gd name="connsiteX2" fmla="*/ -491 w 51045"/>
                <a:gd name="connsiteY2" fmla="*/ 52780 h 59390"/>
                <a:gd name="connsiteX3" fmla="*/ -491 w 51045"/>
                <a:gd name="connsiteY3" fmla="*/ 7990 h 59390"/>
                <a:gd name="connsiteX4" fmla="*/ 5250 w 51045"/>
                <a:gd name="connsiteY4" fmla="*/ 19 h 59390"/>
                <a:gd name="connsiteX5" fmla="*/ 13220 w 51045"/>
                <a:gd name="connsiteY5" fmla="*/ 5741 h 59390"/>
                <a:gd name="connsiteX6" fmla="*/ 13220 w 51045"/>
                <a:gd name="connsiteY6" fmla="*/ 7990 h 59390"/>
                <a:gd name="connsiteX7" fmla="*/ 13220 w 51045"/>
                <a:gd name="connsiteY7" fmla="*/ 33950 h 59390"/>
                <a:gd name="connsiteX8" fmla="*/ 38815 w 51045"/>
                <a:gd name="connsiteY8" fmla="*/ 3602 h 59390"/>
                <a:gd name="connsiteX9" fmla="*/ 48632 w 51045"/>
                <a:gd name="connsiteY9" fmla="*/ 4023 h 59390"/>
                <a:gd name="connsiteX10" fmla="*/ 49418 w 51045"/>
                <a:gd name="connsiteY10" fmla="*/ 12377 h 59390"/>
                <a:gd name="connsiteX11" fmla="*/ 11574 w 51045"/>
                <a:gd name="connsiteY11" fmla="*/ 57168 h 59390"/>
                <a:gd name="connsiteX12" fmla="*/ 6456 w 51045"/>
                <a:gd name="connsiteY12" fmla="*/ 59179 h 59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045" h="59390">
                  <a:moveTo>
                    <a:pt x="6456" y="59179"/>
                  </a:moveTo>
                  <a:cubicBezTo>
                    <a:pt x="5669" y="59362"/>
                    <a:pt x="4866" y="59362"/>
                    <a:pt x="4079" y="59179"/>
                  </a:cubicBezTo>
                  <a:cubicBezTo>
                    <a:pt x="1336" y="58247"/>
                    <a:pt x="-491" y="55669"/>
                    <a:pt x="-491" y="52780"/>
                  </a:cubicBezTo>
                  <a:lnTo>
                    <a:pt x="-491" y="7990"/>
                  </a:lnTo>
                  <a:cubicBezTo>
                    <a:pt x="-1113" y="4206"/>
                    <a:pt x="1447" y="622"/>
                    <a:pt x="5250" y="19"/>
                  </a:cubicBezTo>
                  <a:cubicBezTo>
                    <a:pt x="9033" y="-603"/>
                    <a:pt x="12599" y="1957"/>
                    <a:pt x="13220" y="5741"/>
                  </a:cubicBezTo>
                  <a:cubicBezTo>
                    <a:pt x="13348" y="6491"/>
                    <a:pt x="13348" y="7240"/>
                    <a:pt x="13220" y="7990"/>
                  </a:cubicBezTo>
                  <a:lnTo>
                    <a:pt x="13220" y="33950"/>
                  </a:lnTo>
                  <a:lnTo>
                    <a:pt x="38815" y="3602"/>
                  </a:lnTo>
                  <a:cubicBezTo>
                    <a:pt x="41648" y="1006"/>
                    <a:pt x="46036" y="1189"/>
                    <a:pt x="48632" y="4023"/>
                  </a:cubicBezTo>
                  <a:cubicBezTo>
                    <a:pt x="50734" y="6326"/>
                    <a:pt x="51064" y="9727"/>
                    <a:pt x="49418" y="12377"/>
                  </a:cubicBezTo>
                  <a:lnTo>
                    <a:pt x="11574" y="57168"/>
                  </a:lnTo>
                  <a:cubicBezTo>
                    <a:pt x="10222" y="58539"/>
                    <a:pt x="8375" y="59270"/>
                    <a:pt x="6456" y="59179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9" name="任意多边形: 形状 48"/>
            <p:cNvSpPr/>
            <p:nvPr/>
          </p:nvSpPr>
          <p:spPr>
            <a:xfrm>
              <a:off x="5723294" y="1458214"/>
              <a:ext cx="266381" cy="94884"/>
            </a:xfrm>
            <a:custGeom>
              <a:avLst/>
              <a:gdLst>
                <a:gd name="connsiteX0" fmla="*/ 197164 w 266381"/>
                <a:gd name="connsiteY0" fmla="*/ 94811 h 94884"/>
                <a:gd name="connsiteX1" fmla="*/ 2097 w 266381"/>
                <a:gd name="connsiteY1" fmla="*/ 12360 h 94884"/>
                <a:gd name="connsiteX2" fmla="*/ 872 w 266381"/>
                <a:gd name="connsiteY2" fmla="*/ 2615 h 94884"/>
                <a:gd name="connsiteX3" fmla="*/ 10635 w 266381"/>
                <a:gd name="connsiteY3" fmla="*/ 1390 h 94884"/>
                <a:gd name="connsiteX4" fmla="*/ 12152 w 266381"/>
                <a:gd name="connsiteY4" fmla="*/ 3036 h 94884"/>
                <a:gd name="connsiteX5" fmla="*/ 256214 w 266381"/>
                <a:gd name="connsiteY5" fmla="*/ 73787 h 94884"/>
                <a:gd name="connsiteX6" fmla="*/ 265283 w 266381"/>
                <a:gd name="connsiteY6" fmla="*/ 77589 h 94884"/>
                <a:gd name="connsiteX7" fmla="*/ 261480 w 266381"/>
                <a:gd name="connsiteY7" fmla="*/ 86639 h 94884"/>
                <a:gd name="connsiteX8" fmla="*/ 259505 w 266381"/>
                <a:gd name="connsiteY8" fmla="*/ 87132 h 94884"/>
                <a:gd name="connsiteX9" fmla="*/ 197164 w 266381"/>
                <a:gd name="connsiteY9" fmla="*/ 94811 h 94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6381" h="94884">
                  <a:moveTo>
                    <a:pt x="197164" y="94811"/>
                  </a:moveTo>
                  <a:cubicBezTo>
                    <a:pt x="124037" y="93074"/>
                    <a:pt x="54310" y="63585"/>
                    <a:pt x="2097" y="12360"/>
                  </a:cubicBezTo>
                  <a:cubicBezTo>
                    <a:pt x="-938" y="10001"/>
                    <a:pt x="-1468" y="5632"/>
                    <a:pt x="872" y="2615"/>
                  </a:cubicBezTo>
                  <a:cubicBezTo>
                    <a:pt x="3230" y="-420"/>
                    <a:pt x="7600" y="-968"/>
                    <a:pt x="10635" y="1390"/>
                  </a:cubicBezTo>
                  <a:cubicBezTo>
                    <a:pt x="11219" y="1847"/>
                    <a:pt x="11732" y="2414"/>
                    <a:pt x="12152" y="3036"/>
                  </a:cubicBezTo>
                  <a:cubicBezTo>
                    <a:pt x="13066" y="4133"/>
                    <a:pt x="112153" y="109071"/>
                    <a:pt x="256214" y="73787"/>
                  </a:cubicBezTo>
                  <a:cubicBezTo>
                    <a:pt x="259762" y="72342"/>
                    <a:pt x="263820" y="74043"/>
                    <a:pt x="265283" y="77589"/>
                  </a:cubicBezTo>
                  <a:cubicBezTo>
                    <a:pt x="266727" y="81136"/>
                    <a:pt x="265026" y="85194"/>
                    <a:pt x="261480" y="86639"/>
                  </a:cubicBezTo>
                  <a:cubicBezTo>
                    <a:pt x="260840" y="86913"/>
                    <a:pt x="260181" y="87059"/>
                    <a:pt x="259505" y="87132"/>
                  </a:cubicBezTo>
                  <a:cubicBezTo>
                    <a:pt x="239103" y="92178"/>
                    <a:pt x="218170" y="94756"/>
                    <a:pt x="197164" y="94811"/>
                  </a:cubicBezTo>
                  <a:close/>
                </a:path>
              </a:pathLst>
            </a:custGeom>
            <a:solidFill>
              <a:srgbClr val="7772D3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0" name="任意多边形: 形状 49"/>
            <p:cNvSpPr/>
            <p:nvPr/>
          </p:nvSpPr>
          <p:spPr>
            <a:xfrm>
              <a:off x="6025780" y="3004245"/>
              <a:ext cx="293609" cy="2282921"/>
            </a:xfrm>
            <a:custGeom>
              <a:avLst/>
              <a:gdLst>
                <a:gd name="connsiteX0" fmla="*/ 6381 w 293609"/>
                <a:gd name="connsiteY0" fmla="*/ 2282848 h 2282921"/>
                <a:gd name="connsiteX1" fmla="*/ -584 w 293609"/>
                <a:gd name="connsiteY1" fmla="*/ 2275919 h 2282921"/>
                <a:gd name="connsiteX2" fmla="*/ -566 w 293609"/>
                <a:gd name="connsiteY2" fmla="*/ 2275534 h 2282921"/>
                <a:gd name="connsiteX3" fmla="*/ 29599 w 293609"/>
                <a:gd name="connsiteY3" fmla="*/ 154840 h 2282921"/>
                <a:gd name="connsiteX4" fmla="*/ 32890 w 293609"/>
                <a:gd name="connsiteY4" fmla="*/ 148807 h 2282921"/>
                <a:gd name="connsiteX5" fmla="*/ 282619 w 293609"/>
                <a:gd name="connsiteY5" fmla="*/ 907 h 2282921"/>
                <a:gd name="connsiteX6" fmla="*/ 292126 w 293609"/>
                <a:gd name="connsiteY6" fmla="*/ 3283 h 2282921"/>
                <a:gd name="connsiteX7" fmla="*/ 289749 w 293609"/>
                <a:gd name="connsiteY7" fmla="*/ 12607 h 2282921"/>
                <a:gd name="connsiteX8" fmla="*/ 43310 w 293609"/>
                <a:gd name="connsiteY8" fmla="*/ 158862 h 2282921"/>
                <a:gd name="connsiteX9" fmla="*/ 13145 w 293609"/>
                <a:gd name="connsiteY9" fmla="*/ 2276083 h 2282921"/>
                <a:gd name="connsiteX10" fmla="*/ 6381 w 293609"/>
                <a:gd name="connsiteY10" fmla="*/ 2282848 h 228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3609" h="2282921">
                  <a:moveTo>
                    <a:pt x="6381" y="2282848"/>
                  </a:moveTo>
                  <a:cubicBezTo>
                    <a:pt x="2541" y="2282848"/>
                    <a:pt x="-566" y="2279740"/>
                    <a:pt x="-584" y="2275919"/>
                  </a:cubicBezTo>
                  <a:cubicBezTo>
                    <a:pt x="-584" y="2275791"/>
                    <a:pt x="-566" y="2275663"/>
                    <a:pt x="-566" y="2275534"/>
                  </a:cubicBezTo>
                  <a:cubicBezTo>
                    <a:pt x="46235" y="1472596"/>
                    <a:pt x="29782" y="168551"/>
                    <a:pt x="29599" y="154840"/>
                  </a:cubicBezTo>
                  <a:cubicBezTo>
                    <a:pt x="29599" y="152390"/>
                    <a:pt x="30823" y="150123"/>
                    <a:pt x="32890" y="148807"/>
                  </a:cubicBezTo>
                  <a:lnTo>
                    <a:pt x="282619" y="907"/>
                  </a:lnTo>
                  <a:cubicBezTo>
                    <a:pt x="285910" y="-1049"/>
                    <a:pt x="290152" y="11"/>
                    <a:pt x="292126" y="3283"/>
                  </a:cubicBezTo>
                  <a:cubicBezTo>
                    <a:pt x="293954" y="6519"/>
                    <a:pt x="292913" y="10633"/>
                    <a:pt x="289749" y="12607"/>
                  </a:cubicBezTo>
                  <a:lnTo>
                    <a:pt x="43310" y="158862"/>
                  </a:lnTo>
                  <a:cubicBezTo>
                    <a:pt x="44224" y="239302"/>
                    <a:pt x="58667" y="1494534"/>
                    <a:pt x="13145" y="2276083"/>
                  </a:cubicBezTo>
                  <a:cubicBezTo>
                    <a:pt x="13145" y="2279813"/>
                    <a:pt x="10110" y="2282848"/>
                    <a:pt x="6381" y="2282848"/>
                  </a:cubicBezTo>
                  <a:close/>
                </a:path>
              </a:pathLst>
            </a:custGeom>
            <a:solidFill>
              <a:srgbClr val="FFFFF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1" name="任意多边形: 形状 50"/>
            <p:cNvSpPr/>
            <p:nvPr/>
          </p:nvSpPr>
          <p:spPr>
            <a:xfrm>
              <a:off x="6058148" y="3815825"/>
              <a:ext cx="271309" cy="195817"/>
            </a:xfrm>
            <a:custGeom>
              <a:avLst/>
              <a:gdLst>
                <a:gd name="connsiteX0" fmla="*/ 6372 w 271309"/>
                <a:gd name="connsiteY0" fmla="*/ 195743 h 195817"/>
                <a:gd name="connsiteX1" fmla="*/ 704 w 271309"/>
                <a:gd name="connsiteY1" fmla="*/ 192818 h 195817"/>
                <a:gd name="connsiteX2" fmla="*/ 704 w 271309"/>
                <a:gd name="connsiteY2" fmla="*/ 184774 h 195817"/>
                <a:gd name="connsiteX3" fmla="*/ 217710 w 271309"/>
                <a:gd name="connsiteY3" fmla="*/ 310 h 195817"/>
                <a:gd name="connsiteX4" fmla="*/ 258295 w 271309"/>
                <a:gd name="connsiteY4" fmla="*/ 13290 h 195817"/>
                <a:gd name="connsiteX5" fmla="*/ 269996 w 271309"/>
                <a:gd name="connsiteY5" fmla="*/ 45832 h 195817"/>
                <a:gd name="connsiteX6" fmla="*/ 8383 w 271309"/>
                <a:gd name="connsiteY6" fmla="*/ 195378 h 195817"/>
                <a:gd name="connsiteX7" fmla="*/ 223194 w 271309"/>
                <a:gd name="connsiteY7" fmla="*/ 14204 h 195817"/>
                <a:gd name="connsiteX8" fmla="*/ 218441 w 271309"/>
                <a:gd name="connsiteY8" fmla="*/ 14204 h 195817"/>
                <a:gd name="connsiteX9" fmla="*/ 25385 w 271309"/>
                <a:gd name="connsiteY9" fmla="*/ 175085 h 195817"/>
                <a:gd name="connsiteX10" fmla="*/ 256101 w 271309"/>
                <a:gd name="connsiteY10" fmla="*/ 43090 h 195817"/>
                <a:gd name="connsiteX11" fmla="*/ 248423 w 271309"/>
                <a:gd name="connsiteY11" fmla="*/ 23528 h 195817"/>
                <a:gd name="connsiteX12" fmla="*/ 223194 w 271309"/>
                <a:gd name="connsiteY12" fmla="*/ 14204 h 195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1309" h="195817">
                  <a:moveTo>
                    <a:pt x="6372" y="195743"/>
                  </a:moveTo>
                  <a:cubicBezTo>
                    <a:pt x="4141" y="195688"/>
                    <a:pt x="2039" y="194610"/>
                    <a:pt x="704" y="192818"/>
                  </a:cubicBezTo>
                  <a:cubicBezTo>
                    <a:pt x="-1014" y="190405"/>
                    <a:pt x="-1014" y="187187"/>
                    <a:pt x="704" y="184774"/>
                  </a:cubicBezTo>
                  <a:cubicBezTo>
                    <a:pt x="6006" y="177644"/>
                    <a:pt x="133796" y="8171"/>
                    <a:pt x="217710" y="310"/>
                  </a:cubicBezTo>
                  <a:cubicBezTo>
                    <a:pt x="232481" y="-1518"/>
                    <a:pt x="247326" y="3235"/>
                    <a:pt x="258295" y="13290"/>
                  </a:cubicBezTo>
                  <a:cubicBezTo>
                    <a:pt x="268077" y="21024"/>
                    <a:pt x="272610" y="33638"/>
                    <a:pt x="269996" y="45832"/>
                  </a:cubicBezTo>
                  <a:cubicBezTo>
                    <a:pt x="255918" y="111464"/>
                    <a:pt x="33612" y="186968"/>
                    <a:pt x="8383" y="195378"/>
                  </a:cubicBezTo>
                  <a:close/>
                  <a:moveTo>
                    <a:pt x="223194" y="14204"/>
                  </a:moveTo>
                  <a:lnTo>
                    <a:pt x="218441" y="14204"/>
                  </a:lnTo>
                  <a:cubicBezTo>
                    <a:pt x="155917" y="20055"/>
                    <a:pt x="61034" y="130660"/>
                    <a:pt x="25385" y="175085"/>
                  </a:cubicBezTo>
                  <a:cubicBezTo>
                    <a:pt x="102169" y="147479"/>
                    <a:pt x="246596" y="87515"/>
                    <a:pt x="256101" y="43090"/>
                  </a:cubicBezTo>
                  <a:cubicBezTo>
                    <a:pt x="257510" y="35631"/>
                    <a:pt x="254529" y="28025"/>
                    <a:pt x="248423" y="23528"/>
                  </a:cubicBezTo>
                  <a:cubicBezTo>
                    <a:pt x="241513" y="17331"/>
                    <a:pt x="232481" y="13985"/>
                    <a:pt x="223194" y="14204"/>
                  </a:cubicBezTo>
                  <a:close/>
                </a:path>
              </a:pathLst>
            </a:custGeom>
            <a:solidFill>
              <a:srgbClr val="FFFFF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2" name="任意多边形: 形状 51"/>
            <p:cNvSpPr/>
            <p:nvPr/>
          </p:nvSpPr>
          <p:spPr>
            <a:xfrm>
              <a:off x="5406103" y="2766532"/>
              <a:ext cx="208725" cy="200850"/>
            </a:xfrm>
            <a:custGeom>
              <a:avLst/>
              <a:gdLst>
                <a:gd name="connsiteX0" fmla="*/ 6302 w 208725"/>
                <a:gd name="connsiteY0" fmla="*/ 200777 h 200850"/>
                <a:gd name="connsiteX1" fmla="*/ -462 w 208725"/>
                <a:gd name="connsiteY1" fmla="*/ 195292 h 200850"/>
                <a:gd name="connsiteX2" fmla="*/ 4841 w 208725"/>
                <a:gd name="connsiteY2" fmla="*/ 187065 h 200850"/>
                <a:gd name="connsiteX3" fmla="*/ 194971 w 208725"/>
                <a:gd name="connsiteY3" fmla="*/ 4247 h 200850"/>
                <a:gd name="connsiteX4" fmla="*/ 203930 w 208725"/>
                <a:gd name="connsiteY4" fmla="*/ 408 h 200850"/>
                <a:gd name="connsiteX5" fmla="*/ 207640 w 208725"/>
                <a:gd name="connsiteY5" fmla="*/ 9219 h 200850"/>
                <a:gd name="connsiteX6" fmla="*/ 207586 w 208725"/>
                <a:gd name="connsiteY6" fmla="*/ 9366 h 200850"/>
                <a:gd name="connsiteX7" fmla="*/ 7582 w 208725"/>
                <a:gd name="connsiteY7" fmla="*/ 200777 h 200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725" h="200850">
                  <a:moveTo>
                    <a:pt x="6302" y="200777"/>
                  </a:moveTo>
                  <a:cubicBezTo>
                    <a:pt x="3049" y="200759"/>
                    <a:pt x="233" y="198473"/>
                    <a:pt x="-462" y="195292"/>
                  </a:cubicBezTo>
                  <a:cubicBezTo>
                    <a:pt x="-1156" y="191581"/>
                    <a:pt x="1166" y="187961"/>
                    <a:pt x="4841" y="187065"/>
                  </a:cubicBezTo>
                  <a:cubicBezTo>
                    <a:pt x="128791" y="162202"/>
                    <a:pt x="194240" y="5527"/>
                    <a:pt x="194971" y="4247"/>
                  </a:cubicBezTo>
                  <a:cubicBezTo>
                    <a:pt x="196416" y="737"/>
                    <a:pt x="200401" y="-982"/>
                    <a:pt x="203930" y="408"/>
                  </a:cubicBezTo>
                  <a:cubicBezTo>
                    <a:pt x="207385" y="1815"/>
                    <a:pt x="209049" y="5764"/>
                    <a:pt x="207640" y="9219"/>
                  </a:cubicBezTo>
                  <a:cubicBezTo>
                    <a:pt x="207623" y="9274"/>
                    <a:pt x="207605" y="9311"/>
                    <a:pt x="207586" y="9366"/>
                  </a:cubicBezTo>
                  <a:cubicBezTo>
                    <a:pt x="204844" y="16130"/>
                    <a:pt x="138664" y="173902"/>
                    <a:pt x="7582" y="200777"/>
                  </a:cubicBezTo>
                  <a:close/>
                </a:path>
              </a:pathLst>
            </a:custGeom>
            <a:solidFill>
              <a:srgbClr val="FFFFF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3" name="任意多边形: 形状 52"/>
            <p:cNvSpPr/>
            <p:nvPr/>
          </p:nvSpPr>
          <p:spPr>
            <a:xfrm>
              <a:off x="5297474" y="5408914"/>
              <a:ext cx="1333897" cy="708855"/>
            </a:xfrm>
            <a:custGeom>
              <a:avLst/>
              <a:gdLst>
                <a:gd name="connsiteX0" fmla="*/ 14930 w 1333897"/>
                <a:gd name="connsiteY0" fmla="*/ 14196 h 708855"/>
                <a:gd name="connsiteX1" fmla="*/ 581667 w 1333897"/>
                <a:gd name="connsiteY1" fmla="*/ 5421 h 708855"/>
                <a:gd name="connsiteX2" fmla="*/ 597938 w 1333897"/>
                <a:gd name="connsiteY2" fmla="*/ 133394 h 708855"/>
                <a:gd name="connsiteX3" fmla="*/ 1142371 w 1333897"/>
                <a:gd name="connsiteY3" fmla="*/ 433765 h 708855"/>
                <a:gd name="connsiteX4" fmla="*/ 1333234 w 1333897"/>
                <a:gd name="connsiteY4" fmla="*/ 582579 h 708855"/>
                <a:gd name="connsiteX5" fmla="*/ 1138167 w 1333897"/>
                <a:gd name="connsiteY5" fmla="*/ 702690 h 708855"/>
                <a:gd name="connsiteX6" fmla="*/ 39976 w 1333897"/>
                <a:gd name="connsiteY6" fmla="*/ 688065 h 708855"/>
                <a:gd name="connsiteX7" fmla="*/ 14930 w 1333897"/>
                <a:gd name="connsiteY7" fmla="*/ 14196 h 708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3897" h="708855">
                  <a:moveTo>
                    <a:pt x="14930" y="14196"/>
                  </a:moveTo>
                  <a:cubicBezTo>
                    <a:pt x="14930" y="14196"/>
                    <a:pt x="576914" y="-10850"/>
                    <a:pt x="581667" y="5421"/>
                  </a:cubicBezTo>
                  <a:cubicBezTo>
                    <a:pt x="586421" y="21691"/>
                    <a:pt x="597938" y="133394"/>
                    <a:pt x="597938" y="133394"/>
                  </a:cubicBezTo>
                  <a:lnTo>
                    <a:pt x="1142371" y="433765"/>
                  </a:lnTo>
                  <a:cubicBezTo>
                    <a:pt x="1142371" y="433765"/>
                    <a:pt x="1329212" y="488610"/>
                    <a:pt x="1333234" y="582579"/>
                  </a:cubicBezTo>
                  <a:cubicBezTo>
                    <a:pt x="1337256" y="676547"/>
                    <a:pt x="1186979" y="688614"/>
                    <a:pt x="1138167" y="702690"/>
                  </a:cubicBezTo>
                  <a:cubicBezTo>
                    <a:pt x="1089355" y="716768"/>
                    <a:pt x="136505" y="704153"/>
                    <a:pt x="39976" y="688065"/>
                  </a:cubicBezTo>
                  <a:cubicBezTo>
                    <a:pt x="-33152" y="675634"/>
                    <a:pt x="14930" y="14196"/>
                    <a:pt x="14930" y="14196"/>
                  </a:cubicBezTo>
                  <a:close/>
                </a:path>
              </a:pathLst>
            </a:custGeom>
            <a:solidFill>
              <a:srgbClr val="F7734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4" name="任意多边形: 形状 53"/>
            <p:cNvSpPr/>
            <p:nvPr/>
          </p:nvSpPr>
          <p:spPr>
            <a:xfrm>
              <a:off x="5849410" y="5609902"/>
              <a:ext cx="453915" cy="173433"/>
            </a:xfrm>
            <a:custGeom>
              <a:avLst/>
              <a:gdLst>
                <a:gd name="connsiteX0" fmla="*/ 171598 w 453915"/>
                <a:gd name="connsiteY0" fmla="*/ 173360 h 173433"/>
                <a:gd name="connsiteX1" fmla="*/ 164889 w 453915"/>
                <a:gd name="connsiteY1" fmla="*/ 166175 h 173433"/>
                <a:gd name="connsiteX2" fmla="*/ 167576 w 453915"/>
                <a:gd name="connsiteY2" fmla="*/ 160928 h 173433"/>
                <a:gd name="connsiteX3" fmla="*/ 253318 w 453915"/>
                <a:gd name="connsiteY3" fmla="*/ 100049 h 173433"/>
                <a:gd name="connsiteX4" fmla="*/ 6879 w 453915"/>
                <a:gd name="connsiteY4" fmla="*/ 119794 h 173433"/>
                <a:gd name="connsiteX5" fmla="*/ -69 w 453915"/>
                <a:gd name="connsiteY5" fmla="*/ 115589 h 173433"/>
                <a:gd name="connsiteX6" fmla="*/ 1942 w 453915"/>
                <a:gd name="connsiteY6" fmla="*/ 107728 h 173433"/>
                <a:gd name="connsiteX7" fmla="*/ 129001 w 453915"/>
                <a:gd name="connsiteY7" fmla="*/ 962 h 173433"/>
                <a:gd name="connsiteX8" fmla="*/ 138563 w 453915"/>
                <a:gd name="connsiteY8" fmla="*/ 3210 h 173433"/>
                <a:gd name="connsiteX9" fmla="*/ 137776 w 453915"/>
                <a:gd name="connsiteY9" fmla="*/ 11565 h 173433"/>
                <a:gd name="connsiteX10" fmla="*/ 28085 w 453915"/>
                <a:gd name="connsiteY10" fmla="*/ 104437 h 173433"/>
                <a:gd name="connsiteX11" fmla="*/ 277999 w 453915"/>
                <a:gd name="connsiteY11" fmla="*/ 84327 h 173433"/>
                <a:gd name="connsiteX12" fmla="*/ 284946 w 453915"/>
                <a:gd name="connsiteY12" fmla="*/ 88898 h 173433"/>
                <a:gd name="connsiteX13" fmla="*/ 282569 w 453915"/>
                <a:gd name="connsiteY13" fmla="*/ 96759 h 173433"/>
                <a:gd name="connsiteX14" fmla="*/ 194268 w 453915"/>
                <a:gd name="connsiteY14" fmla="*/ 158003 h 173433"/>
                <a:gd name="connsiteX15" fmla="*/ 446009 w 453915"/>
                <a:gd name="connsiteY15" fmla="*/ 145754 h 173433"/>
                <a:gd name="connsiteX16" fmla="*/ 453321 w 453915"/>
                <a:gd name="connsiteY16" fmla="*/ 152336 h 173433"/>
                <a:gd name="connsiteX17" fmla="*/ 446941 w 453915"/>
                <a:gd name="connsiteY17" fmla="*/ 159465 h 173433"/>
                <a:gd name="connsiteX18" fmla="*/ 446740 w 453915"/>
                <a:gd name="connsiteY18" fmla="*/ 159465 h 173433"/>
                <a:gd name="connsiteX19" fmla="*/ 171598 w 453915"/>
                <a:gd name="connsiteY19" fmla="*/ 172811 h 173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53915" h="173433">
                  <a:moveTo>
                    <a:pt x="171598" y="173360"/>
                  </a:moveTo>
                  <a:cubicBezTo>
                    <a:pt x="167759" y="173232"/>
                    <a:pt x="164760" y="170014"/>
                    <a:pt x="164889" y="166175"/>
                  </a:cubicBezTo>
                  <a:cubicBezTo>
                    <a:pt x="164961" y="164109"/>
                    <a:pt x="165949" y="162190"/>
                    <a:pt x="167576" y="160928"/>
                  </a:cubicBezTo>
                  <a:lnTo>
                    <a:pt x="253318" y="100049"/>
                  </a:lnTo>
                  <a:lnTo>
                    <a:pt x="6879" y="119794"/>
                  </a:lnTo>
                  <a:cubicBezTo>
                    <a:pt x="3880" y="120159"/>
                    <a:pt x="1010" y="118423"/>
                    <a:pt x="-69" y="115589"/>
                  </a:cubicBezTo>
                  <a:cubicBezTo>
                    <a:pt x="-1220" y="112811"/>
                    <a:pt x="-398" y="109611"/>
                    <a:pt x="1942" y="107728"/>
                  </a:cubicBezTo>
                  <a:lnTo>
                    <a:pt x="129001" y="962"/>
                  </a:lnTo>
                  <a:cubicBezTo>
                    <a:pt x="132255" y="-1049"/>
                    <a:pt x="136552" y="-43"/>
                    <a:pt x="138563" y="3210"/>
                  </a:cubicBezTo>
                  <a:cubicBezTo>
                    <a:pt x="140209" y="5862"/>
                    <a:pt x="139880" y="9280"/>
                    <a:pt x="137776" y="11565"/>
                  </a:cubicBezTo>
                  <a:lnTo>
                    <a:pt x="28085" y="104437"/>
                  </a:lnTo>
                  <a:lnTo>
                    <a:pt x="277999" y="84327"/>
                  </a:lnTo>
                  <a:cubicBezTo>
                    <a:pt x="281106" y="84016"/>
                    <a:pt x="284013" y="85918"/>
                    <a:pt x="284946" y="88898"/>
                  </a:cubicBezTo>
                  <a:cubicBezTo>
                    <a:pt x="286024" y="91750"/>
                    <a:pt x="285038" y="94967"/>
                    <a:pt x="282569" y="96759"/>
                  </a:cubicBezTo>
                  <a:lnTo>
                    <a:pt x="194268" y="158003"/>
                  </a:lnTo>
                  <a:lnTo>
                    <a:pt x="446009" y="145754"/>
                  </a:lnTo>
                  <a:cubicBezTo>
                    <a:pt x="449812" y="145645"/>
                    <a:pt x="453029" y="148533"/>
                    <a:pt x="453321" y="152336"/>
                  </a:cubicBezTo>
                  <a:cubicBezTo>
                    <a:pt x="453523" y="156065"/>
                    <a:pt x="450671" y="159246"/>
                    <a:pt x="446941" y="159465"/>
                  </a:cubicBezTo>
                  <a:cubicBezTo>
                    <a:pt x="446868" y="159465"/>
                    <a:pt x="446814" y="159465"/>
                    <a:pt x="446740" y="159465"/>
                  </a:cubicBezTo>
                  <a:lnTo>
                    <a:pt x="171598" y="172811"/>
                  </a:lnTo>
                  <a:close/>
                </a:path>
              </a:pathLst>
            </a:custGeom>
            <a:solidFill>
              <a:srgbClr val="333372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5" name="任意多边形: 形状 54"/>
            <p:cNvSpPr/>
            <p:nvPr/>
          </p:nvSpPr>
          <p:spPr>
            <a:xfrm>
              <a:off x="4818223" y="2954376"/>
              <a:ext cx="413413" cy="150258"/>
            </a:xfrm>
            <a:custGeom>
              <a:avLst/>
              <a:gdLst>
                <a:gd name="connsiteX0" fmla="*/ 271143 w 413413"/>
                <a:gd name="connsiteY0" fmla="*/ 150047 h 150258"/>
                <a:gd name="connsiteX1" fmla="*/ -159 w 413413"/>
                <a:gd name="connsiteY1" fmla="*/ 9277 h 150258"/>
                <a:gd name="connsiteX2" fmla="*/ 3954 w 413413"/>
                <a:gd name="connsiteY2" fmla="*/ 355 h 150258"/>
                <a:gd name="connsiteX3" fmla="*/ 11906 w 413413"/>
                <a:gd name="connsiteY3" fmla="*/ 2695 h 150258"/>
                <a:gd name="connsiteX4" fmla="*/ 404783 w 413413"/>
                <a:gd name="connsiteY4" fmla="*/ 115129 h 150258"/>
                <a:gd name="connsiteX5" fmla="*/ 412735 w 413413"/>
                <a:gd name="connsiteY5" fmla="*/ 120887 h 150258"/>
                <a:gd name="connsiteX6" fmla="*/ 408806 w 413413"/>
                <a:gd name="connsiteY6" fmla="*/ 128292 h 150258"/>
                <a:gd name="connsiteX7" fmla="*/ 271143 w 413413"/>
                <a:gd name="connsiteY7" fmla="*/ 150047 h 150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3413" h="150258">
                  <a:moveTo>
                    <a:pt x="271143" y="150047"/>
                  </a:moveTo>
                  <a:cubicBezTo>
                    <a:pt x="162439" y="153264"/>
                    <a:pt x="59804" y="100010"/>
                    <a:pt x="-159" y="9277"/>
                  </a:cubicBezTo>
                  <a:cubicBezTo>
                    <a:pt x="-1476" y="5675"/>
                    <a:pt x="371" y="1690"/>
                    <a:pt x="3954" y="355"/>
                  </a:cubicBezTo>
                  <a:cubicBezTo>
                    <a:pt x="6842" y="-705"/>
                    <a:pt x="10059" y="245"/>
                    <a:pt x="11906" y="2695"/>
                  </a:cubicBezTo>
                  <a:cubicBezTo>
                    <a:pt x="16294" y="10739"/>
                    <a:pt x="125437" y="199408"/>
                    <a:pt x="404783" y="115129"/>
                  </a:cubicBezTo>
                  <a:cubicBezTo>
                    <a:pt x="408568" y="114525"/>
                    <a:pt x="412133" y="117103"/>
                    <a:pt x="412735" y="120887"/>
                  </a:cubicBezTo>
                  <a:cubicBezTo>
                    <a:pt x="413248" y="123959"/>
                    <a:pt x="411621" y="126975"/>
                    <a:pt x="408806" y="128292"/>
                  </a:cubicBezTo>
                  <a:cubicBezTo>
                    <a:pt x="364216" y="142204"/>
                    <a:pt x="317853" y="149535"/>
                    <a:pt x="271143" y="150047"/>
                  </a:cubicBezTo>
                  <a:close/>
                </a:path>
              </a:pathLst>
            </a:custGeom>
            <a:solidFill>
              <a:srgbClr val="7772D3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132" name="文本框 11"/>
          <p:cNvSpPr txBox="1"/>
          <p:nvPr/>
        </p:nvSpPr>
        <p:spPr>
          <a:xfrm>
            <a:off x="1405917" y="888123"/>
            <a:ext cx="6587810" cy="5294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28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核磁共振成像的原理</a:t>
            </a:r>
            <a:endParaRPr lang="en-US" altLang="zh-CN" sz="2800" dirty="0">
              <a:solidFill>
                <a:srgbClr val="47649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250000"/>
              </a:lnSpc>
            </a:pPr>
            <a:r>
              <a:rPr lang="en-US" altLang="zh-CN" sz="28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T1</a:t>
            </a:r>
            <a:r>
              <a:rPr lang="zh-CN" altLang="en-US" sz="28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加权、</a:t>
            </a:r>
            <a:r>
              <a:rPr lang="en-US" altLang="zh-CN" sz="28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T2</a:t>
            </a:r>
            <a:r>
              <a:rPr lang="zh-CN" altLang="en-US" sz="28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加权、质子密度加权成像</a:t>
            </a:r>
            <a:endParaRPr lang="en-US" altLang="zh-CN" sz="2800" dirty="0">
              <a:solidFill>
                <a:srgbClr val="47649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28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反转恢复序列成像</a:t>
            </a:r>
            <a:r>
              <a:rPr lang="en-US" altLang="zh-CN" sz="28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zh-CN" altLang="en-US" sz="28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压脂肪技术</a:t>
            </a:r>
            <a:endParaRPr lang="en-US" altLang="zh-CN" sz="2800" dirty="0">
              <a:solidFill>
                <a:srgbClr val="47649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28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测量芝麻的含油量</a:t>
            </a:r>
            <a:endParaRPr lang="en-US" altLang="zh-CN" sz="2800" dirty="0">
              <a:solidFill>
                <a:srgbClr val="47649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28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核磁共振成像前景与展望</a:t>
            </a:r>
            <a:endParaRPr lang="en-US" altLang="zh-CN" sz="2800" dirty="0">
              <a:solidFill>
                <a:srgbClr val="47649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文本框 44"/>
          <p:cNvSpPr txBox="1"/>
          <p:nvPr/>
        </p:nvSpPr>
        <p:spPr>
          <a:xfrm>
            <a:off x="1514697" y="382926"/>
            <a:ext cx="74695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核磁共振成像原理：核磁矩与磁化强度</a:t>
            </a:r>
            <a:endParaRPr lang="zh-CN" altLang="en-US" sz="3200" dirty="0">
              <a:solidFill>
                <a:srgbClr val="476490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5" name="business-presentation_66134"/>
          <p:cNvSpPr/>
          <p:nvPr/>
        </p:nvSpPr>
        <p:spPr>
          <a:xfrm>
            <a:off x="1053438" y="438469"/>
            <a:ext cx="446858" cy="473691"/>
          </a:xfrm>
          <a:custGeom>
            <a:avLst/>
            <a:gdLst>
              <a:gd name="T0" fmla="*/ 583 w 748"/>
              <a:gd name="T1" fmla="*/ 140 h 794"/>
              <a:gd name="T2" fmla="*/ 374 w 748"/>
              <a:gd name="T3" fmla="*/ 0 h 794"/>
              <a:gd name="T4" fmla="*/ 166 w 748"/>
              <a:gd name="T5" fmla="*/ 140 h 794"/>
              <a:gd name="T6" fmla="*/ 83 w 748"/>
              <a:gd name="T7" fmla="*/ 397 h 794"/>
              <a:gd name="T8" fmla="*/ 166 w 748"/>
              <a:gd name="T9" fmla="*/ 654 h 794"/>
              <a:gd name="T10" fmla="*/ 374 w 748"/>
              <a:gd name="T11" fmla="*/ 794 h 794"/>
              <a:gd name="T12" fmla="*/ 583 w 748"/>
              <a:gd name="T13" fmla="*/ 654 h 794"/>
              <a:gd name="T14" fmla="*/ 665 w 748"/>
              <a:gd name="T15" fmla="*/ 397 h 794"/>
              <a:gd name="T16" fmla="*/ 583 w 748"/>
              <a:gd name="T17" fmla="*/ 171 h 794"/>
              <a:gd name="T18" fmla="*/ 644 w 748"/>
              <a:gd name="T19" fmla="*/ 373 h 794"/>
              <a:gd name="T20" fmla="*/ 530 w 748"/>
              <a:gd name="T21" fmla="*/ 175 h 794"/>
              <a:gd name="T22" fmla="*/ 452 w 748"/>
              <a:gd name="T23" fmla="*/ 532 h 794"/>
              <a:gd name="T24" fmla="*/ 296 w 748"/>
              <a:gd name="T25" fmla="*/ 532 h 794"/>
              <a:gd name="T26" fmla="*/ 218 w 748"/>
              <a:gd name="T27" fmla="*/ 397 h 794"/>
              <a:gd name="T28" fmla="*/ 296 w 748"/>
              <a:gd name="T29" fmla="*/ 262 h 794"/>
              <a:gd name="T30" fmla="*/ 452 w 748"/>
              <a:gd name="T31" fmla="*/ 262 h 794"/>
              <a:gd name="T32" fmla="*/ 530 w 748"/>
              <a:gd name="T33" fmla="*/ 397 h 794"/>
              <a:gd name="T34" fmla="*/ 452 w 748"/>
              <a:gd name="T35" fmla="*/ 532 h 794"/>
              <a:gd name="T36" fmla="*/ 499 w 748"/>
              <a:gd name="T37" fmla="*/ 613 h 794"/>
              <a:gd name="T38" fmla="*/ 468 w 748"/>
              <a:gd name="T39" fmla="*/ 559 h 794"/>
              <a:gd name="T40" fmla="*/ 335 w 748"/>
              <a:gd name="T41" fmla="*/ 588 h 794"/>
              <a:gd name="T42" fmla="*/ 229 w 748"/>
              <a:gd name="T43" fmla="*/ 526 h 794"/>
              <a:gd name="T44" fmla="*/ 335 w 748"/>
              <a:gd name="T45" fmla="*/ 588 h 794"/>
              <a:gd name="T46" fmla="*/ 125 w 748"/>
              <a:gd name="T47" fmla="*/ 397 h 794"/>
              <a:gd name="T48" fmla="*/ 187 w 748"/>
              <a:gd name="T49" fmla="*/ 397 h 794"/>
              <a:gd name="T50" fmla="*/ 229 w 748"/>
              <a:gd name="T51" fmla="*/ 268 h 794"/>
              <a:gd name="T52" fmla="*/ 335 w 748"/>
              <a:gd name="T53" fmla="*/ 207 h 794"/>
              <a:gd name="T54" fmla="*/ 229 w 748"/>
              <a:gd name="T55" fmla="*/ 268 h 794"/>
              <a:gd name="T56" fmla="*/ 499 w 748"/>
              <a:gd name="T57" fmla="*/ 181 h 794"/>
              <a:gd name="T58" fmla="*/ 468 w 748"/>
              <a:gd name="T59" fmla="*/ 235 h 794"/>
              <a:gd name="T60" fmla="*/ 559 w 748"/>
              <a:gd name="T61" fmla="*/ 336 h 794"/>
              <a:gd name="T62" fmla="*/ 559 w 748"/>
              <a:gd name="T63" fmla="*/ 458 h 794"/>
              <a:gd name="T64" fmla="*/ 559 w 748"/>
              <a:gd name="T65" fmla="*/ 336 h 794"/>
              <a:gd name="T66" fmla="*/ 488 w 748"/>
              <a:gd name="T67" fmla="*/ 152 h 794"/>
              <a:gd name="T68" fmla="*/ 260 w 748"/>
              <a:gd name="T69" fmla="*/ 152 h 794"/>
              <a:gd name="T70" fmla="*/ 57 w 748"/>
              <a:gd name="T71" fmla="*/ 214 h 794"/>
              <a:gd name="T72" fmla="*/ 218 w 748"/>
              <a:gd name="T73" fmla="*/ 175 h 794"/>
              <a:gd name="T74" fmla="*/ 104 w 748"/>
              <a:gd name="T75" fmla="*/ 373 h 794"/>
              <a:gd name="T76" fmla="*/ 166 w 748"/>
              <a:gd name="T77" fmla="*/ 623 h 794"/>
              <a:gd name="T78" fmla="*/ 104 w 748"/>
              <a:gd name="T79" fmla="*/ 421 h 794"/>
              <a:gd name="T80" fmla="*/ 218 w 748"/>
              <a:gd name="T81" fmla="*/ 619 h 794"/>
              <a:gd name="T82" fmla="*/ 374 w 748"/>
              <a:gd name="T83" fmla="*/ 763 h 794"/>
              <a:gd name="T84" fmla="*/ 374 w 748"/>
              <a:gd name="T85" fmla="*/ 605 h 794"/>
              <a:gd name="T86" fmla="*/ 374 w 748"/>
              <a:gd name="T87" fmla="*/ 763 h 794"/>
              <a:gd name="T88" fmla="*/ 583 w 748"/>
              <a:gd name="T89" fmla="*/ 623 h 794"/>
              <a:gd name="T90" fmla="*/ 555 w 748"/>
              <a:gd name="T91" fmla="*/ 501 h 794"/>
              <a:gd name="T92" fmla="*/ 691 w 748"/>
              <a:gd name="T93" fmla="*/ 580 h 794"/>
              <a:gd name="T94" fmla="*/ 374 w 748"/>
              <a:gd name="T95" fmla="*/ 471 h 794"/>
              <a:gd name="T96" fmla="*/ 374 w 748"/>
              <a:gd name="T97" fmla="*/ 323 h 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48" h="794">
                <a:moveTo>
                  <a:pt x="718" y="199"/>
                </a:moveTo>
                <a:cubicBezTo>
                  <a:pt x="696" y="160"/>
                  <a:pt x="649" y="140"/>
                  <a:pt x="583" y="140"/>
                </a:cubicBezTo>
                <a:cubicBezTo>
                  <a:pt x="563" y="140"/>
                  <a:pt x="542" y="142"/>
                  <a:pt x="520" y="145"/>
                </a:cubicBezTo>
                <a:cubicBezTo>
                  <a:pt x="486" y="56"/>
                  <a:pt x="434" y="0"/>
                  <a:pt x="374" y="0"/>
                </a:cubicBezTo>
                <a:cubicBezTo>
                  <a:pt x="315" y="0"/>
                  <a:pt x="263" y="56"/>
                  <a:pt x="229" y="145"/>
                </a:cubicBezTo>
                <a:cubicBezTo>
                  <a:pt x="207" y="142"/>
                  <a:pt x="185" y="140"/>
                  <a:pt x="166" y="140"/>
                </a:cubicBezTo>
                <a:cubicBezTo>
                  <a:pt x="99" y="140"/>
                  <a:pt x="52" y="160"/>
                  <a:pt x="30" y="199"/>
                </a:cubicBezTo>
                <a:cubicBezTo>
                  <a:pt x="0" y="250"/>
                  <a:pt x="23" y="323"/>
                  <a:pt x="83" y="397"/>
                </a:cubicBezTo>
                <a:cubicBezTo>
                  <a:pt x="23" y="471"/>
                  <a:pt x="0" y="544"/>
                  <a:pt x="30" y="596"/>
                </a:cubicBezTo>
                <a:cubicBezTo>
                  <a:pt x="52" y="634"/>
                  <a:pt x="99" y="654"/>
                  <a:pt x="166" y="654"/>
                </a:cubicBezTo>
                <a:cubicBezTo>
                  <a:pt x="185" y="654"/>
                  <a:pt x="207" y="652"/>
                  <a:pt x="229" y="649"/>
                </a:cubicBezTo>
                <a:cubicBezTo>
                  <a:pt x="263" y="738"/>
                  <a:pt x="315" y="794"/>
                  <a:pt x="374" y="794"/>
                </a:cubicBezTo>
                <a:cubicBezTo>
                  <a:pt x="434" y="794"/>
                  <a:pt x="486" y="738"/>
                  <a:pt x="520" y="649"/>
                </a:cubicBezTo>
                <a:cubicBezTo>
                  <a:pt x="542" y="652"/>
                  <a:pt x="563" y="654"/>
                  <a:pt x="583" y="654"/>
                </a:cubicBezTo>
                <a:cubicBezTo>
                  <a:pt x="649" y="654"/>
                  <a:pt x="696" y="634"/>
                  <a:pt x="718" y="596"/>
                </a:cubicBezTo>
                <a:cubicBezTo>
                  <a:pt x="748" y="544"/>
                  <a:pt x="725" y="471"/>
                  <a:pt x="665" y="397"/>
                </a:cubicBezTo>
                <a:cubicBezTo>
                  <a:pt x="725" y="323"/>
                  <a:pt x="748" y="250"/>
                  <a:pt x="718" y="199"/>
                </a:cubicBezTo>
                <a:close/>
                <a:moveTo>
                  <a:pt x="583" y="171"/>
                </a:moveTo>
                <a:cubicBezTo>
                  <a:pt x="636" y="171"/>
                  <a:pt x="675" y="186"/>
                  <a:pt x="691" y="214"/>
                </a:cubicBezTo>
                <a:cubicBezTo>
                  <a:pt x="713" y="253"/>
                  <a:pt x="693" y="311"/>
                  <a:pt x="644" y="373"/>
                </a:cubicBezTo>
                <a:cubicBezTo>
                  <a:pt x="619" y="346"/>
                  <a:pt x="589" y="319"/>
                  <a:pt x="554" y="293"/>
                </a:cubicBezTo>
                <a:cubicBezTo>
                  <a:pt x="549" y="250"/>
                  <a:pt x="541" y="211"/>
                  <a:pt x="530" y="175"/>
                </a:cubicBezTo>
                <a:cubicBezTo>
                  <a:pt x="548" y="173"/>
                  <a:pt x="566" y="171"/>
                  <a:pt x="583" y="171"/>
                </a:cubicBezTo>
                <a:close/>
                <a:moveTo>
                  <a:pt x="452" y="532"/>
                </a:moveTo>
                <a:cubicBezTo>
                  <a:pt x="426" y="547"/>
                  <a:pt x="400" y="560"/>
                  <a:pt x="374" y="572"/>
                </a:cubicBezTo>
                <a:cubicBezTo>
                  <a:pt x="348" y="560"/>
                  <a:pt x="322" y="547"/>
                  <a:pt x="296" y="532"/>
                </a:cubicBezTo>
                <a:cubicBezTo>
                  <a:pt x="270" y="517"/>
                  <a:pt x="246" y="501"/>
                  <a:pt x="223" y="484"/>
                </a:cubicBezTo>
                <a:cubicBezTo>
                  <a:pt x="220" y="456"/>
                  <a:pt x="218" y="427"/>
                  <a:pt x="218" y="397"/>
                </a:cubicBezTo>
                <a:cubicBezTo>
                  <a:pt x="218" y="367"/>
                  <a:pt x="220" y="338"/>
                  <a:pt x="223" y="310"/>
                </a:cubicBezTo>
                <a:cubicBezTo>
                  <a:pt x="246" y="293"/>
                  <a:pt x="270" y="277"/>
                  <a:pt x="296" y="262"/>
                </a:cubicBezTo>
                <a:cubicBezTo>
                  <a:pt x="322" y="247"/>
                  <a:pt x="348" y="234"/>
                  <a:pt x="374" y="223"/>
                </a:cubicBezTo>
                <a:cubicBezTo>
                  <a:pt x="400" y="234"/>
                  <a:pt x="426" y="247"/>
                  <a:pt x="452" y="262"/>
                </a:cubicBezTo>
                <a:cubicBezTo>
                  <a:pt x="478" y="277"/>
                  <a:pt x="502" y="293"/>
                  <a:pt x="525" y="310"/>
                </a:cubicBezTo>
                <a:cubicBezTo>
                  <a:pt x="528" y="338"/>
                  <a:pt x="530" y="367"/>
                  <a:pt x="530" y="397"/>
                </a:cubicBezTo>
                <a:cubicBezTo>
                  <a:pt x="530" y="427"/>
                  <a:pt x="528" y="456"/>
                  <a:pt x="525" y="484"/>
                </a:cubicBezTo>
                <a:cubicBezTo>
                  <a:pt x="502" y="501"/>
                  <a:pt x="478" y="517"/>
                  <a:pt x="452" y="532"/>
                </a:cubicBezTo>
                <a:close/>
                <a:moveTo>
                  <a:pt x="519" y="526"/>
                </a:moveTo>
                <a:cubicBezTo>
                  <a:pt x="514" y="557"/>
                  <a:pt x="507" y="587"/>
                  <a:pt x="499" y="613"/>
                </a:cubicBezTo>
                <a:cubicBezTo>
                  <a:pt x="471" y="607"/>
                  <a:pt x="442" y="599"/>
                  <a:pt x="413" y="588"/>
                </a:cubicBezTo>
                <a:cubicBezTo>
                  <a:pt x="431" y="579"/>
                  <a:pt x="449" y="569"/>
                  <a:pt x="468" y="559"/>
                </a:cubicBezTo>
                <a:cubicBezTo>
                  <a:pt x="486" y="548"/>
                  <a:pt x="503" y="538"/>
                  <a:pt x="519" y="526"/>
                </a:cubicBezTo>
                <a:close/>
                <a:moveTo>
                  <a:pt x="335" y="588"/>
                </a:moveTo>
                <a:cubicBezTo>
                  <a:pt x="306" y="599"/>
                  <a:pt x="277" y="607"/>
                  <a:pt x="250" y="613"/>
                </a:cubicBezTo>
                <a:cubicBezTo>
                  <a:pt x="241" y="587"/>
                  <a:pt x="234" y="557"/>
                  <a:pt x="229" y="526"/>
                </a:cubicBezTo>
                <a:cubicBezTo>
                  <a:pt x="246" y="538"/>
                  <a:pt x="263" y="548"/>
                  <a:pt x="281" y="559"/>
                </a:cubicBezTo>
                <a:cubicBezTo>
                  <a:pt x="299" y="569"/>
                  <a:pt x="317" y="579"/>
                  <a:pt x="335" y="588"/>
                </a:cubicBezTo>
                <a:close/>
                <a:moveTo>
                  <a:pt x="190" y="458"/>
                </a:moveTo>
                <a:cubicBezTo>
                  <a:pt x="165" y="438"/>
                  <a:pt x="144" y="418"/>
                  <a:pt x="125" y="397"/>
                </a:cubicBezTo>
                <a:cubicBezTo>
                  <a:pt x="144" y="377"/>
                  <a:pt x="165" y="356"/>
                  <a:pt x="190" y="336"/>
                </a:cubicBezTo>
                <a:cubicBezTo>
                  <a:pt x="188" y="356"/>
                  <a:pt x="187" y="376"/>
                  <a:pt x="187" y="397"/>
                </a:cubicBezTo>
                <a:cubicBezTo>
                  <a:pt x="187" y="418"/>
                  <a:pt x="188" y="438"/>
                  <a:pt x="190" y="458"/>
                </a:cubicBezTo>
                <a:close/>
                <a:moveTo>
                  <a:pt x="229" y="268"/>
                </a:moveTo>
                <a:cubicBezTo>
                  <a:pt x="234" y="237"/>
                  <a:pt x="241" y="208"/>
                  <a:pt x="250" y="181"/>
                </a:cubicBezTo>
                <a:cubicBezTo>
                  <a:pt x="277" y="187"/>
                  <a:pt x="306" y="196"/>
                  <a:pt x="335" y="207"/>
                </a:cubicBezTo>
                <a:cubicBezTo>
                  <a:pt x="317" y="215"/>
                  <a:pt x="299" y="225"/>
                  <a:pt x="281" y="235"/>
                </a:cubicBezTo>
                <a:cubicBezTo>
                  <a:pt x="263" y="246"/>
                  <a:pt x="246" y="257"/>
                  <a:pt x="229" y="268"/>
                </a:cubicBezTo>
                <a:close/>
                <a:moveTo>
                  <a:pt x="413" y="207"/>
                </a:moveTo>
                <a:cubicBezTo>
                  <a:pt x="442" y="196"/>
                  <a:pt x="471" y="187"/>
                  <a:pt x="499" y="181"/>
                </a:cubicBezTo>
                <a:cubicBezTo>
                  <a:pt x="507" y="208"/>
                  <a:pt x="514" y="237"/>
                  <a:pt x="519" y="268"/>
                </a:cubicBezTo>
                <a:cubicBezTo>
                  <a:pt x="503" y="257"/>
                  <a:pt x="486" y="246"/>
                  <a:pt x="468" y="235"/>
                </a:cubicBezTo>
                <a:cubicBezTo>
                  <a:pt x="449" y="225"/>
                  <a:pt x="431" y="215"/>
                  <a:pt x="413" y="207"/>
                </a:cubicBezTo>
                <a:close/>
                <a:moveTo>
                  <a:pt x="559" y="336"/>
                </a:moveTo>
                <a:cubicBezTo>
                  <a:pt x="583" y="356"/>
                  <a:pt x="605" y="377"/>
                  <a:pt x="623" y="397"/>
                </a:cubicBezTo>
                <a:cubicBezTo>
                  <a:pt x="605" y="418"/>
                  <a:pt x="583" y="438"/>
                  <a:pt x="559" y="458"/>
                </a:cubicBezTo>
                <a:cubicBezTo>
                  <a:pt x="560" y="438"/>
                  <a:pt x="561" y="418"/>
                  <a:pt x="561" y="397"/>
                </a:cubicBezTo>
                <a:cubicBezTo>
                  <a:pt x="561" y="376"/>
                  <a:pt x="560" y="356"/>
                  <a:pt x="559" y="336"/>
                </a:cubicBezTo>
                <a:close/>
                <a:moveTo>
                  <a:pt x="374" y="31"/>
                </a:moveTo>
                <a:cubicBezTo>
                  <a:pt x="419" y="31"/>
                  <a:pt x="460" y="78"/>
                  <a:pt x="488" y="152"/>
                </a:cubicBezTo>
                <a:cubicBezTo>
                  <a:pt x="452" y="160"/>
                  <a:pt x="413" y="172"/>
                  <a:pt x="374" y="189"/>
                </a:cubicBezTo>
                <a:cubicBezTo>
                  <a:pt x="335" y="172"/>
                  <a:pt x="297" y="160"/>
                  <a:pt x="260" y="152"/>
                </a:cubicBezTo>
                <a:cubicBezTo>
                  <a:pt x="289" y="78"/>
                  <a:pt x="330" y="31"/>
                  <a:pt x="374" y="31"/>
                </a:cubicBezTo>
                <a:close/>
                <a:moveTo>
                  <a:pt x="57" y="214"/>
                </a:moveTo>
                <a:cubicBezTo>
                  <a:pt x="73" y="186"/>
                  <a:pt x="112" y="171"/>
                  <a:pt x="166" y="171"/>
                </a:cubicBezTo>
                <a:cubicBezTo>
                  <a:pt x="182" y="171"/>
                  <a:pt x="200" y="173"/>
                  <a:pt x="218" y="175"/>
                </a:cubicBezTo>
                <a:cubicBezTo>
                  <a:pt x="207" y="211"/>
                  <a:pt x="199" y="250"/>
                  <a:pt x="194" y="293"/>
                </a:cubicBezTo>
                <a:cubicBezTo>
                  <a:pt x="160" y="319"/>
                  <a:pt x="129" y="346"/>
                  <a:pt x="104" y="373"/>
                </a:cubicBezTo>
                <a:cubicBezTo>
                  <a:pt x="55" y="311"/>
                  <a:pt x="35" y="253"/>
                  <a:pt x="57" y="214"/>
                </a:cubicBezTo>
                <a:close/>
                <a:moveTo>
                  <a:pt x="166" y="623"/>
                </a:moveTo>
                <a:cubicBezTo>
                  <a:pt x="112" y="623"/>
                  <a:pt x="73" y="608"/>
                  <a:pt x="57" y="580"/>
                </a:cubicBezTo>
                <a:cubicBezTo>
                  <a:pt x="35" y="541"/>
                  <a:pt x="55" y="483"/>
                  <a:pt x="104" y="421"/>
                </a:cubicBezTo>
                <a:cubicBezTo>
                  <a:pt x="129" y="448"/>
                  <a:pt x="160" y="475"/>
                  <a:pt x="194" y="501"/>
                </a:cubicBezTo>
                <a:cubicBezTo>
                  <a:pt x="199" y="544"/>
                  <a:pt x="207" y="583"/>
                  <a:pt x="218" y="619"/>
                </a:cubicBezTo>
                <a:cubicBezTo>
                  <a:pt x="200" y="621"/>
                  <a:pt x="182" y="623"/>
                  <a:pt x="166" y="623"/>
                </a:cubicBezTo>
                <a:close/>
                <a:moveTo>
                  <a:pt x="374" y="763"/>
                </a:moveTo>
                <a:cubicBezTo>
                  <a:pt x="330" y="763"/>
                  <a:pt x="289" y="716"/>
                  <a:pt x="260" y="643"/>
                </a:cubicBezTo>
                <a:cubicBezTo>
                  <a:pt x="297" y="634"/>
                  <a:pt x="335" y="622"/>
                  <a:pt x="374" y="605"/>
                </a:cubicBezTo>
                <a:cubicBezTo>
                  <a:pt x="413" y="622"/>
                  <a:pt x="452" y="634"/>
                  <a:pt x="488" y="643"/>
                </a:cubicBezTo>
                <a:cubicBezTo>
                  <a:pt x="460" y="716"/>
                  <a:pt x="419" y="763"/>
                  <a:pt x="374" y="763"/>
                </a:cubicBezTo>
                <a:close/>
                <a:moveTo>
                  <a:pt x="691" y="580"/>
                </a:moveTo>
                <a:cubicBezTo>
                  <a:pt x="675" y="608"/>
                  <a:pt x="636" y="623"/>
                  <a:pt x="583" y="623"/>
                </a:cubicBezTo>
                <a:cubicBezTo>
                  <a:pt x="566" y="623"/>
                  <a:pt x="548" y="621"/>
                  <a:pt x="530" y="619"/>
                </a:cubicBezTo>
                <a:cubicBezTo>
                  <a:pt x="541" y="583"/>
                  <a:pt x="549" y="544"/>
                  <a:pt x="555" y="501"/>
                </a:cubicBezTo>
                <a:cubicBezTo>
                  <a:pt x="589" y="475"/>
                  <a:pt x="619" y="449"/>
                  <a:pt x="644" y="421"/>
                </a:cubicBezTo>
                <a:cubicBezTo>
                  <a:pt x="693" y="483"/>
                  <a:pt x="713" y="541"/>
                  <a:pt x="691" y="580"/>
                </a:cubicBezTo>
                <a:close/>
                <a:moveTo>
                  <a:pt x="448" y="397"/>
                </a:moveTo>
                <a:cubicBezTo>
                  <a:pt x="448" y="438"/>
                  <a:pt x="415" y="471"/>
                  <a:pt x="374" y="471"/>
                </a:cubicBezTo>
                <a:cubicBezTo>
                  <a:pt x="333" y="471"/>
                  <a:pt x="300" y="438"/>
                  <a:pt x="300" y="397"/>
                </a:cubicBezTo>
                <a:cubicBezTo>
                  <a:pt x="300" y="356"/>
                  <a:pt x="333" y="323"/>
                  <a:pt x="374" y="323"/>
                </a:cubicBezTo>
                <a:cubicBezTo>
                  <a:pt x="415" y="323"/>
                  <a:pt x="448" y="356"/>
                  <a:pt x="448" y="397"/>
                </a:cubicBezTo>
                <a:close/>
              </a:path>
            </a:pathLst>
          </a:cu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TextBox 66"/>
              <p:cNvSpPr txBox="1"/>
              <p:nvPr/>
            </p:nvSpPr>
            <p:spPr>
              <a:xfrm>
                <a:off x="621437" y="1868921"/>
                <a:ext cx="7469520" cy="37264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just">
                  <a:lnSpc>
                    <a:spcPct val="200000"/>
                  </a:lnSpc>
                  <a:buFont typeface="Wingdings" panose="05000000000000000000" pitchFamily="2" charset="2"/>
                  <a:buChar char="Ø"/>
                </a:pPr>
                <a:r>
                  <a:rPr lang="zh-CN" altLang="en-US" sz="2000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氢原子核存在核磁矩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solidFill>
                          <a:srgbClr val="476490"/>
                        </a:solidFill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𝜇</m:t>
                    </m:r>
                  </m:oMath>
                </a14:m>
                <a:r>
                  <a:rPr lang="zh-CN" altLang="en-US" sz="2000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，无外磁场时候杂乱无章</a:t>
                </a:r>
                <a:endParaRPr lang="en-US" altLang="zh-CN" sz="2000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  <a:p>
                <a:pPr marL="342900" indent="-342900" algn="just">
                  <a:lnSpc>
                    <a:spcPct val="200000"/>
                  </a:lnSpc>
                  <a:buFont typeface="Wingdings" panose="05000000000000000000" pitchFamily="2" charset="2"/>
                  <a:buChar char="Ø"/>
                </a:pPr>
                <a:r>
                  <a:rPr lang="zh-CN" altLang="en-US" sz="2000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在外磁场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zh-CN" altLang="en-US" sz="2000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的作用下简并能级分裂为两个能级，处在两个能级上的核磁矩绕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000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zh-CN" altLang="en-US" sz="2000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进行拉莫尔进动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000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000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2000">
                        <a:solidFill>
                          <a:srgbClr val="47649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sz="2000" i="1">
                        <a:solidFill>
                          <a:srgbClr val="47649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𝛾</m:t>
                    </m:r>
                    <m:sSub>
                      <m:sSubPr>
                        <m:ctrlPr>
                          <a:rPr lang="zh-CN" altLang="zh-CN" sz="2000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𝑧</m:t>
                        </m:r>
                      </m:sub>
                    </m:sSub>
                    <m:r>
                      <a:rPr lang="en-US" altLang="zh-CN" sz="2000" i="1">
                        <a:solidFill>
                          <a:srgbClr val="47649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lang="en-US" altLang="zh-CN" sz="2000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  <a:p>
                <a:pPr marL="342900" indent="-342900" algn="just">
                  <a:lnSpc>
                    <a:spcPct val="200000"/>
                  </a:lnSpc>
                  <a:buFont typeface="Wingdings" panose="05000000000000000000" pitchFamily="2" charset="2"/>
                  <a:buChar char="Ø"/>
                </a:pPr>
                <a:r>
                  <a:rPr lang="zh-CN" altLang="en-US" sz="2000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定义磁化强度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rgbClr val="476490"/>
                        </a:solidFill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𝑴</m:t>
                    </m:r>
                    <m:r>
                      <a:rPr lang="en-US" altLang="zh-CN" sz="2000">
                        <a:solidFill>
                          <a:srgbClr val="476490"/>
                        </a:solidFill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=</m:t>
                    </m:r>
                    <m:sSubSup>
                      <m:sSubSupPr>
                        <m:ctrlPr>
                          <a:rPr lang="zh-CN" altLang="zh-CN" sz="2000" i="1">
                            <a:solidFill>
                              <a:srgbClr val="47649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000">
                            <a:solidFill>
                              <a:srgbClr val="476490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∑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rgbClr val="476490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a:rPr lang="en-US" altLang="zh-CN" sz="2000">
                            <a:solidFill>
                              <a:srgbClr val="476490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=</m:t>
                        </m:r>
                        <m:r>
                          <a:rPr lang="en-US" altLang="zh-CN" sz="2000">
                            <a:solidFill>
                              <a:srgbClr val="476490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  <m:sup>
                        <m:r>
                          <a:rPr lang="en-US" altLang="zh-CN" sz="2000" i="1">
                            <a:solidFill>
                              <a:srgbClr val="476490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𝑁</m:t>
                        </m:r>
                      </m:sup>
                    </m:sSubSup>
                    <m:r>
                      <a:rPr lang="en-US" altLang="zh-CN" sz="2000">
                        <a:solidFill>
                          <a:srgbClr val="476490"/>
                        </a:solidFill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 </m:t>
                    </m:r>
                    <m:sSub>
                      <m:sSubPr>
                        <m:ctrlPr>
                          <a:rPr lang="zh-CN" altLang="zh-CN" sz="2000" i="1">
                            <a:solidFill>
                              <a:srgbClr val="47649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solidFill>
                              <a:srgbClr val="476490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𝝁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000">
                            <a:solidFill>
                              <a:srgbClr val="476490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i</m:t>
                        </m:r>
                      </m:sub>
                    </m:sSub>
                  </m:oMath>
                </a14:m>
                <a:r>
                  <a:rPr lang="zh-CN" altLang="en-US" sz="2000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，仅在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zh-CN" altLang="en-US" sz="2000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的作用下</a:t>
                </a:r>
                <a14:m>
                  <m:oMath xmlns:m="http://schemas.openxmlformats.org/officeDocument/2006/math">
                    <m:r>
                      <a:rPr lang="zh-CN" altLang="en-US" sz="2000" b="1" i="1" dirty="0">
                        <a:solidFill>
                          <a:srgbClr val="47649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，</m:t>
                    </m:r>
                    <m:r>
                      <a:rPr lang="en-US" altLang="zh-CN" sz="2000" b="1" i="1">
                        <a:solidFill>
                          <a:srgbClr val="47649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𝑴</m:t>
                    </m:r>
                  </m:oMath>
                </a14:m>
                <a:r>
                  <a:rPr lang="zh-CN" altLang="en-US" sz="2000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横向分量为</a:t>
                </a:r>
                <a:r>
                  <a:rPr lang="en-US" altLang="zh-CN" sz="2000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0</a:t>
                </a:r>
                <a:r>
                  <a:rPr lang="zh-CN" altLang="en-US" sz="2000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，只存在纵向分量</a:t>
                </a:r>
                <a:endParaRPr lang="zh-CN" altLang="en-US" sz="2000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  <a:p>
                <a:pPr marL="342900" indent="-342900" algn="just">
                  <a:lnSpc>
                    <a:spcPct val="200000"/>
                  </a:lnSpc>
                  <a:buFont typeface="Wingdings" panose="05000000000000000000" pitchFamily="2" charset="2"/>
                  <a:buChar char="p"/>
                </a:pPr>
                <a:r>
                  <a:rPr lang="zh-CN" altLang="en-US" sz="2000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但是纵向磁化矢量探测不到，怎么办？</a:t>
                </a:r>
                <a:endParaRPr lang="zh-CN" altLang="en-US" sz="2000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mc:Choice>
        <mc:Fallback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437" y="1868921"/>
                <a:ext cx="7469520" cy="3726405"/>
              </a:xfrm>
              <a:prstGeom prst="rect">
                <a:avLst/>
              </a:prstGeom>
              <a:blipFill rotWithShape="1">
                <a:blip r:embed="rId1"/>
                <a:stretch>
                  <a:fillRect l="-5" t="-3" r="6" b="-12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20221218_201218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st="786.000000" end="4628.000000"/>
                </p14:media>
              </p:ext>
            </p:extLst>
          </p:nvPr>
        </p:nvPicPr>
        <p:blipFill rotWithShape="1">
          <a:blip r:embed="rId4"/>
          <a:srcRect l="42122" t="24011" r="40267" b="37937"/>
          <a:stretch>
            <a:fillRect/>
          </a:stretch>
        </p:blipFill>
        <p:spPr>
          <a:xfrm>
            <a:off x="8992430" y="1509840"/>
            <a:ext cx="3184839" cy="387106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992430" y="0"/>
            <a:ext cx="3184839" cy="150984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4" name="Rectangle 273"/>
          <p:cNvSpPr/>
          <p:nvPr/>
        </p:nvSpPr>
        <p:spPr>
          <a:xfrm>
            <a:off x="8984216" y="5348159"/>
            <a:ext cx="3216949" cy="1542581"/>
          </a:xfrm>
          <a:prstGeom prst="rect">
            <a:avLst/>
          </a:prstGeom>
          <a:solidFill>
            <a:srgbClr val="FBFB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10584849" y="28031"/>
            <a:ext cx="0" cy="139660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75" name="TextBox 274"/>
              <p:cNvSpPr txBox="1"/>
              <p:nvPr/>
            </p:nvSpPr>
            <p:spPr>
              <a:xfrm>
                <a:off x="10677303" y="329379"/>
                <a:ext cx="161544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000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外磁场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endParaRPr lang="zh-CN" altLang="en-US" dirty="0"/>
              </a:p>
            </p:txBody>
          </p:sp>
        </mc:Choice>
        <mc:Fallback>
          <p:sp>
            <p:nvSpPr>
              <p:cNvPr id="275" name="TextBox 2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7303" y="329379"/>
                <a:ext cx="1615440" cy="400110"/>
              </a:xfrm>
              <a:prstGeom prst="rect">
                <a:avLst/>
              </a:prstGeom>
              <a:blipFill rotWithShape="1">
                <a:blip r:embed="rId5"/>
                <a:stretch>
                  <a:fillRect l="-26" t="-112" r="26" b="1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6" name="Straight Arrow Connector 275"/>
          <p:cNvCxnSpPr/>
          <p:nvPr/>
        </p:nvCxnSpPr>
        <p:spPr>
          <a:xfrm flipV="1">
            <a:off x="10584849" y="967701"/>
            <a:ext cx="7841" cy="2591928"/>
          </a:xfrm>
          <a:prstGeom prst="straightConnector1">
            <a:avLst/>
          </a:prstGeom>
          <a:ln w="69850">
            <a:solidFill>
              <a:srgbClr val="85858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7" name="TextBox 276"/>
          <p:cNvSpPr txBox="1"/>
          <p:nvPr/>
        </p:nvSpPr>
        <p:spPr>
          <a:xfrm>
            <a:off x="10762843" y="967701"/>
            <a:ext cx="16154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85858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磁化强度</a:t>
            </a:r>
            <a:r>
              <a:rPr lang="en-US" altLang="zh-CN" sz="2000" dirty="0">
                <a:solidFill>
                  <a:srgbClr val="85858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M</a:t>
            </a:r>
            <a:endParaRPr lang="zh-CN" altLang="en-US" dirty="0">
              <a:solidFill>
                <a:srgbClr val="858585"/>
              </a:solidFill>
            </a:endParaRPr>
          </a:p>
        </p:txBody>
      </p:sp>
      <p:sp>
        <p:nvSpPr>
          <p:cNvPr id="13" name="Rectangle: Rounded Corners 12"/>
          <p:cNvSpPr/>
          <p:nvPr/>
        </p:nvSpPr>
        <p:spPr>
          <a:xfrm>
            <a:off x="9092708" y="997038"/>
            <a:ext cx="1291127" cy="47020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低能级</a:t>
            </a:r>
            <a:endParaRPr lang="zh-CN" altLang="en-US" sz="24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4" name="Rectangle: Rounded Corners 13"/>
          <p:cNvSpPr/>
          <p:nvPr/>
        </p:nvSpPr>
        <p:spPr>
          <a:xfrm>
            <a:off x="9092708" y="5595326"/>
            <a:ext cx="1291127" cy="47020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高能级</a:t>
            </a:r>
            <a:endParaRPr lang="zh-CN" altLang="en-US" sz="24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Rectangle 273"/>
          <p:cNvSpPr/>
          <p:nvPr/>
        </p:nvSpPr>
        <p:spPr>
          <a:xfrm>
            <a:off x="8992430" y="0"/>
            <a:ext cx="3184839" cy="150984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5" name="文本框 44"/>
          <p:cNvSpPr txBox="1"/>
          <p:nvPr/>
        </p:nvSpPr>
        <p:spPr>
          <a:xfrm>
            <a:off x="1766789" y="387204"/>
            <a:ext cx="6898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核磁共振成像原理：核磁共振</a:t>
            </a:r>
            <a:endParaRPr lang="zh-CN" altLang="en-US" sz="3200" dirty="0">
              <a:solidFill>
                <a:srgbClr val="476490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5" name="business-presentation_66134"/>
          <p:cNvSpPr/>
          <p:nvPr/>
        </p:nvSpPr>
        <p:spPr>
          <a:xfrm>
            <a:off x="1053438" y="438469"/>
            <a:ext cx="446858" cy="473691"/>
          </a:xfrm>
          <a:custGeom>
            <a:avLst/>
            <a:gdLst>
              <a:gd name="T0" fmla="*/ 583 w 748"/>
              <a:gd name="T1" fmla="*/ 140 h 794"/>
              <a:gd name="T2" fmla="*/ 374 w 748"/>
              <a:gd name="T3" fmla="*/ 0 h 794"/>
              <a:gd name="T4" fmla="*/ 166 w 748"/>
              <a:gd name="T5" fmla="*/ 140 h 794"/>
              <a:gd name="T6" fmla="*/ 83 w 748"/>
              <a:gd name="T7" fmla="*/ 397 h 794"/>
              <a:gd name="T8" fmla="*/ 166 w 748"/>
              <a:gd name="T9" fmla="*/ 654 h 794"/>
              <a:gd name="T10" fmla="*/ 374 w 748"/>
              <a:gd name="T11" fmla="*/ 794 h 794"/>
              <a:gd name="T12" fmla="*/ 583 w 748"/>
              <a:gd name="T13" fmla="*/ 654 h 794"/>
              <a:gd name="T14" fmla="*/ 665 w 748"/>
              <a:gd name="T15" fmla="*/ 397 h 794"/>
              <a:gd name="T16" fmla="*/ 583 w 748"/>
              <a:gd name="T17" fmla="*/ 171 h 794"/>
              <a:gd name="T18" fmla="*/ 644 w 748"/>
              <a:gd name="T19" fmla="*/ 373 h 794"/>
              <a:gd name="T20" fmla="*/ 530 w 748"/>
              <a:gd name="T21" fmla="*/ 175 h 794"/>
              <a:gd name="T22" fmla="*/ 452 w 748"/>
              <a:gd name="T23" fmla="*/ 532 h 794"/>
              <a:gd name="T24" fmla="*/ 296 w 748"/>
              <a:gd name="T25" fmla="*/ 532 h 794"/>
              <a:gd name="T26" fmla="*/ 218 w 748"/>
              <a:gd name="T27" fmla="*/ 397 h 794"/>
              <a:gd name="T28" fmla="*/ 296 w 748"/>
              <a:gd name="T29" fmla="*/ 262 h 794"/>
              <a:gd name="T30" fmla="*/ 452 w 748"/>
              <a:gd name="T31" fmla="*/ 262 h 794"/>
              <a:gd name="T32" fmla="*/ 530 w 748"/>
              <a:gd name="T33" fmla="*/ 397 h 794"/>
              <a:gd name="T34" fmla="*/ 452 w 748"/>
              <a:gd name="T35" fmla="*/ 532 h 794"/>
              <a:gd name="T36" fmla="*/ 499 w 748"/>
              <a:gd name="T37" fmla="*/ 613 h 794"/>
              <a:gd name="T38" fmla="*/ 468 w 748"/>
              <a:gd name="T39" fmla="*/ 559 h 794"/>
              <a:gd name="T40" fmla="*/ 335 w 748"/>
              <a:gd name="T41" fmla="*/ 588 h 794"/>
              <a:gd name="T42" fmla="*/ 229 w 748"/>
              <a:gd name="T43" fmla="*/ 526 h 794"/>
              <a:gd name="T44" fmla="*/ 335 w 748"/>
              <a:gd name="T45" fmla="*/ 588 h 794"/>
              <a:gd name="T46" fmla="*/ 125 w 748"/>
              <a:gd name="T47" fmla="*/ 397 h 794"/>
              <a:gd name="T48" fmla="*/ 187 w 748"/>
              <a:gd name="T49" fmla="*/ 397 h 794"/>
              <a:gd name="T50" fmla="*/ 229 w 748"/>
              <a:gd name="T51" fmla="*/ 268 h 794"/>
              <a:gd name="T52" fmla="*/ 335 w 748"/>
              <a:gd name="T53" fmla="*/ 207 h 794"/>
              <a:gd name="T54" fmla="*/ 229 w 748"/>
              <a:gd name="T55" fmla="*/ 268 h 794"/>
              <a:gd name="T56" fmla="*/ 499 w 748"/>
              <a:gd name="T57" fmla="*/ 181 h 794"/>
              <a:gd name="T58" fmla="*/ 468 w 748"/>
              <a:gd name="T59" fmla="*/ 235 h 794"/>
              <a:gd name="T60" fmla="*/ 559 w 748"/>
              <a:gd name="T61" fmla="*/ 336 h 794"/>
              <a:gd name="T62" fmla="*/ 559 w 748"/>
              <a:gd name="T63" fmla="*/ 458 h 794"/>
              <a:gd name="T64" fmla="*/ 559 w 748"/>
              <a:gd name="T65" fmla="*/ 336 h 794"/>
              <a:gd name="T66" fmla="*/ 488 w 748"/>
              <a:gd name="T67" fmla="*/ 152 h 794"/>
              <a:gd name="T68" fmla="*/ 260 w 748"/>
              <a:gd name="T69" fmla="*/ 152 h 794"/>
              <a:gd name="T70" fmla="*/ 57 w 748"/>
              <a:gd name="T71" fmla="*/ 214 h 794"/>
              <a:gd name="T72" fmla="*/ 218 w 748"/>
              <a:gd name="T73" fmla="*/ 175 h 794"/>
              <a:gd name="T74" fmla="*/ 104 w 748"/>
              <a:gd name="T75" fmla="*/ 373 h 794"/>
              <a:gd name="T76" fmla="*/ 166 w 748"/>
              <a:gd name="T77" fmla="*/ 623 h 794"/>
              <a:gd name="T78" fmla="*/ 104 w 748"/>
              <a:gd name="T79" fmla="*/ 421 h 794"/>
              <a:gd name="T80" fmla="*/ 218 w 748"/>
              <a:gd name="T81" fmla="*/ 619 h 794"/>
              <a:gd name="T82" fmla="*/ 374 w 748"/>
              <a:gd name="T83" fmla="*/ 763 h 794"/>
              <a:gd name="T84" fmla="*/ 374 w 748"/>
              <a:gd name="T85" fmla="*/ 605 h 794"/>
              <a:gd name="T86" fmla="*/ 374 w 748"/>
              <a:gd name="T87" fmla="*/ 763 h 794"/>
              <a:gd name="T88" fmla="*/ 583 w 748"/>
              <a:gd name="T89" fmla="*/ 623 h 794"/>
              <a:gd name="T90" fmla="*/ 555 w 748"/>
              <a:gd name="T91" fmla="*/ 501 h 794"/>
              <a:gd name="T92" fmla="*/ 691 w 748"/>
              <a:gd name="T93" fmla="*/ 580 h 794"/>
              <a:gd name="T94" fmla="*/ 374 w 748"/>
              <a:gd name="T95" fmla="*/ 471 h 794"/>
              <a:gd name="T96" fmla="*/ 374 w 748"/>
              <a:gd name="T97" fmla="*/ 323 h 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48" h="794">
                <a:moveTo>
                  <a:pt x="718" y="199"/>
                </a:moveTo>
                <a:cubicBezTo>
                  <a:pt x="696" y="160"/>
                  <a:pt x="649" y="140"/>
                  <a:pt x="583" y="140"/>
                </a:cubicBezTo>
                <a:cubicBezTo>
                  <a:pt x="563" y="140"/>
                  <a:pt x="542" y="142"/>
                  <a:pt x="520" y="145"/>
                </a:cubicBezTo>
                <a:cubicBezTo>
                  <a:pt x="486" y="56"/>
                  <a:pt x="434" y="0"/>
                  <a:pt x="374" y="0"/>
                </a:cubicBezTo>
                <a:cubicBezTo>
                  <a:pt x="315" y="0"/>
                  <a:pt x="263" y="56"/>
                  <a:pt x="229" y="145"/>
                </a:cubicBezTo>
                <a:cubicBezTo>
                  <a:pt x="207" y="142"/>
                  <a:pt x="185" y="140"/>
                  <a:pt x="166" y="140"/>
                </a:cubicBezTo>
                <a:cubicBezTo>
                  <a:pt x="99" y="140"/>
                  <a:pt x="52" y="160"/>
                  <a:pt x="30" y="199"/>
                </a:cubicBezTo>
                <a:cubicBezTo>
                  <a:pt x="0" y="250"/>
                  <a:pt x="23" y="323"/>
                  <a:pt x="83" y="397"/>
                </a:cubicBezTo>
                <a:cubicBezTo>
                  <a:pt x="23" y="471"/>
                  <a:pt x="0" y="544"/>
                  <a:pt x="30" y="596"/>
                </a:cubicBezTo>
                <a:cubicBezTo>
                  <a:pt x="52" y="634"/>
                  <a:pt x="99" y="654"/>
                  <a:pt x="166" y="654"/>
                </a:cubicBezTo>
                <a:cubicBezTo>
                  <a:pt x="185" y="654"/>
                  <a:pt x="207" y="652"/>
                  <a:pt x="229" y="649"/>
                </a:cubicBezTo>
                <a:cubicBezTo>
                  <a:pt x="263" y="738"/>
                  <a:pt x="315" y="794"/>
                  <a:pt x="374" y="794"/>
                </a:cubicBezTo>
                <a:cubicBezTo>
                  <a:pt x="434" y="794"/>
                  <a:pt x="486" y="738"/>
                  <a:pt x="520" y="649"/>
                </a:cubicBezTo>
                <a:cubicBezTo>
                  <a:pt x="542" y="652"/>
                  <a:pt x="563" y="654"/>
                  <a:pt x="583" y="654"/>
                </a:cubicBezTo>
                <a:cubicBezTo>
                  <a:pt x="649" y="654"/>
                  <a:pt x="696" y="634"/>
                  <a:pt x="718" y="596"/>
                </a:cubicBezTo>
                <a:cubicBezTo>
                  <a:pt x="748" y="544"/>
                  <a:pt x="725" y="471"/>
                  <a:pt x="665" y="397"/>
                </a:cubicBezTo>
                <a:cubicBezTo>
                  <a:pt x="725" y="323"/>
                  <a:pt x="748" y="250"/>
                  <a:pt x="718" y="199"/>
                </a:cubicBezTo>
                <a:close/>
                <a:moveTo>
                  <a:pt x="583" y="171"/>
                </a:moveTo>
                <a:cubicBezTo>
                  <a:pt x="636" y="171"/>
                  <a:pt x="675" y="186"/>
                  <a:pt x="691" y="214"/>
                </a:cubicBezTo>
                <a:cubicBezTo>
                  <a:pt x="713" y="253"/>
                  <a:pt x="693" y="311"/>
                  <a:pt x="644" y="373"/>
                </a:cubicBezTo>
                <a:cubicBezTo>
                  <a:pt x="619" y="346"/>
                  <a:pt x="589" y="319"/>
                  <a:pt x="554" y="293"/>
                </a:cubicBezTo>
                <a:cubicBezTo>
                  <a:pt x="549" y="250"/>
                  <a:pt x="541" y="211"/>
                  <a:pt x="530" y="175"/>
                </a:cubicBezTo>
                <a:cubicBezTo>
                  <a:pt x="548" y="173"/>
                  <a:pt x="566" y="171"/>
                  <a:pt x="583" y="171"/>
                </a:cubicBezTo>
                <a:close/>
                <a:moveTo>
                  <a:pt x="452" y="532"/>
                </a:moveTo>
                <a:cubicBezTo>
                  <a:pt x="426" y="547"/>
                  <a:pt x="400" y="560"/>
                  <a:pt x="374" y="572"/>
                </a:cubicBezTo>
                <a:cubicBezTo>
                  <a:pt x="348" y="560"/>
                  <a:pt x="322" y="547"/>
                  <a:pt x="296" y="532"/>
                </a:cubicBezTo>
                <a:cubicBezTo>
                  <a:pt x="270" y="517"/>
                  <a:pt x="246" y="501"/>
                  <a:pt x="223" y="484"/>
                </a:cubicBezTo>
                <a:cubicBezTo>
                  <a:pt x="220" y="456"/>
                  <a:pt x="218" y="427"/>
                  <a:pt x="218" y="397"/>
                </a:cubicBezTo>
                <a:cubicBezTo>
                  <a:pt x="218" y="367"/>
                  <a:pt x="220" y="338"/>
                  <a:pt x="223" y="310"/>
                </a:cubicBezTo>
                <a:cubicBezTo>
                  <a:pt x="246" y="293"/>
                  <a:pt x="270" y="277"/>
                  <a:pt x="296" y="262"/>
                </a:cubicBezTo>
                <a:cubicBezTo>
                  <a:pt x="322" y="247"/>
                  <a:pt x="348" y="234"/>
                  <a:pt x="374" y="223"/>
                </a:cubicBezTo>
                <a:cubicBezTo>
                  <a:pt x="400" y="234"/>
                  <a:pt x="426" y="247"/>
                  <a:pt x="452" y="262"/>
                </a:cubicBezTo>
                <a:cubicBezTo>
                  <a:pt x="478" y="277"/>
                  <a:pt x="502" y="293"/>
                  <a:pt x="525" y="310"/>
                </a:cubicBezTo>
                <a:cubicBezTo>
                  <a:pt x="528" y="338"/>
                  <a:pt x="530" y="367"/>
                  <a:pt x="530" y="397"/>
                </a:cubicBezTo>
                <a:cubicBezTo>
                  <a:pt x="530" y="427"/>
                  <a:pt x="528" y="456"/>
                  <a:pt x="525" y="484"/>
                </a:cubicBezTo>
                <a:cubicBezTo>
                  <a:pt x="502" y="501"/>
                  <a:pt x="478" y="517"/>
                  <a:pt x="452" y="532"/>
                </a:cubicBezTo>
                <a:close/>
                <a:moveTo>
                  <a:pt x="519" y="526"/>
                </a:moveTo>
                <a:cubicBezTo>
                  <a:pt x="514" y="557"/>
                  <a:pt x="507" y="587"/>
                  <a:pt x="499" y="613"/>
                </a:cubicBezTo>
                <a:cubicBezTo>
                  <a:pt x="471" y="607"/>
                  <a:pt x="442" y="599"/>
                  <a:pt x="413" y="588"/>
                </a:cubicBezTo>
                <a:cubicBezTo>
                  <a:pt x="431" y="579"/>
                  <a:pt x="449" y="569"/>
                  <a:pt x="468" y="559"/>
                </a:cubicBezTo>
                <a:cubicBezTo>
                  <a:pt x="486" y="548"/>
                  <a:pt x="503" y="538"/>
                  <a:pt x="519" y="526"/>
                </a:cubicBezTo>
                <a:close/>
                <a:moveTo>
                  <a:pt x="335" y="588"/>
                </a:moveTo>
                <a:cubicBezTo>
                  <a:pt x="306" y="599"/>
                  <a:pt x="277" y="607"/>
                  <a:pt x="250" y="613"/>
                </a:cubicBezTo>
                <a:cubicBezTo>
                  <a:pt x="241" y="587"/>
                  <a:pt x="234" y="557"/>
                  <a:pt x="229" y="526"/>
                </a:cubicBezTo>
                <a:cubicBezTo>
                  <a:pt x="246" y="538"/>
                  <a:pt x="263" y="548"/>
                  <a:pt x="281" y="559"/>
                </a:cubicBezTo>
                <a:cubicBezTo>
                  <a:pt x="299" y="569"/>
                  <a:pt x="317" y="579"/>
                  <a:pt x="335" y="588"/>
                </a:cubicBezTo>
                <a:close/>
                <a:moveTo>
                  <a:pt x="190" y="458"/>
                </a:moveTo>
                <a:cubicBezTo>
                  <a:pt x="165" y="438"/>
                  <a:pt x="144" y="418"/>
                  <a:pt x="125" y="397"/>
                </a:cubicBezTo>
                <a:cubicBezTo>
                  <a:pt x="144" y="377"/>
                  <a:pt x="165" y="356"/>
                  <a:pt x="190" y="336"/>
                </a:cubicBezTo>
                <a:cubicBezTo>
                  <a:pt x="188" y="356"/>
                  <a:pt x="187" y="376"/>
                  <a:pt x="187" y="397"/>
                </a:cubicBezTo>
                <a:cubicBezTo>
                  <a:pt x="187" y="418"/>
                  <a:pt x="188" y="438"/>
                  <a:pt x="190" y="458"/>
                </a:cubicBezTo>
                <a:close/>
                <a:moveTo>
                  <a:pt x="229" y="268"/>
                </a:moveTo>
                <a:cubicBezTo>
                  <a:pt x="234" y="237"/>
                  <a:pt x="241" y="208"/>
                  <a:pt x="250" y="181"/>
                </a:cubicBezTo>
                <a:cubicBezTo>
                  <a:pt x="277" y="187"/>
                  <a:pt x="306" y="196"/>
                  <a:pt x="335" y="207"/>
                </a:cubicBezTo>
                <a:cubicBezTo>
                  <a:pt x="317" y="215"/>
                  <a:pt x="299" y="225"/>
                  <a:pt x="281" y="235"/>
                </a:cubicBezTo>
                <a:cubicBezTo>
                  <a:pt x="263" y="246"/>
                  <a:pt x="246" y="257"/>
                  <a:pt x="229" y="268"/>
                </a:cubicBezTo>
                <a:close/>
                <a:moveTo>
                  <a:pt x="413" y="207"/>
                </a:moveTo>
                <a:cubicBezTo>
                  <a:pt x="442" y="196"/>
                  <a:pt x="471" y="187"/>
                  <a:pt x="499" y="181"/>
                </a:cubicBezTo>
                <a:cubicBezTo>
                  <a:pt x="507" y="208"/>
                  <a:pt x="514" y="237"/>
                  <a:pt x="519" y="268"/>
                </a:cubicBezTo>
                <a:cubicBezTo>
                  <a:pt x="503" y="257"/>
                  <a:pt x="486" y="246"/>
                  <a:pt x="468" y="235"/>
                </a:cubicBezTo>
                <a:cubicBezTo>
                  <a:pt x="449" y="225"/>
                  <a:pt x="431" y="215"/>
                  <a:pt x="413" y="207"/>
                </a:cubicBezTo>
                <a:close/>
                <a:moveTo>
                  <a:pt x="559" y="336"/>
                </a:moveTo>
                <a:cubicBezTo>
                  <a:pt x="583" y="356"/>
                  <a:pt x="605" y="377"/>
                  <a:pt x="623" y="397"/>
                </a:cubicBezTo>
                <a:cubicBezTo>
                  <a:pt x="605" y="418"/>
                  <a:pt x="583" y="438"/>
                  <a:pt x="559" y="458"/>
                </a:cubicBezTo>
                <a:cubicBezTo>
                  <a:pt x="560" y="438"/>
                  <a:pt x="561" y="418"/>
                  <a:pt x="561" y="397"/>
                </a:cubicBezTo>
                <a:cubicBezTo>
                  <a:pt x="561" y="376"/>
                  <a:pt x="560" y="356"/>
                  <a:pt x="559" y="336"/>
                </a:cubicBezTo>
                <a:close/>
                <a:moveTo>
                  <a:pt x="374" y="31"/>
                </a:moveTo>
                <a:cubicBezTo>
                  <a:pt x="419" y="31"/>
                  <a:pt x="460" y="78"/>
                  <a:pt x="488" y="152"/>
                </a:cubicBezTo>
                <a:cubicBezTo>
                  <a:pt x="452" y="160"/>
                  <a:pt x="413" y="172"/>
                  <a:pt x="374" y="189"/>
                </a:cubicBezTo>
                <a:cubicBezTo>
                  <a:pt x="335" y="172"/>
                  <a:pt x="297" y="160"/>
                  <a:pt x="260" y="152"/>
                </a:cubicBezTo>
                <a:cubicBezTo>
                  <a:pt x="289" y="78"/>
                  <a:pt x="330" y="31"/>
                  <a:pt x="374" y="31"/>
                </a:cubicBezTo>
                <a:close/>
                <a:moveTo>
                  <a:pt x="57" y="214"/>
                </a:moveTo>
                <a:cubicBezTo>
                  <a:pt x="73" y="186"/>
                  <a:pt x="112" y="171"/>
                  <a:pt x="166" y="171"/>
                </a:cubicBezTo>
                <a:cubicBezTo>
                  <a:pt x="182" y="171"/>
                  <a:pt x="200" y="173"/>
                  <a:pt x="218" y="175"/>
                </a:cubicBezTo>
                <a:cubicBezTo>
                  <a:pt x="207" y="211"/>
                  <a:pt x="199" y="250"/>
                  <a:pt x="194" y="293"/>
                </a:cubicBezTo>
                <a:cubicBezTo>
                  <a:pt x="160" y="319"/>
                  <a:pt x="129" y="346"/>
                  <a:pt x="104" y="373"/>
                </a:cubicBezTo>
                <a:cubicBezTo>
                  <a:pt x="55" y="311"/>
                  <a:pt x="35" y="253"/>
                  <a:pt x="57" y="214"/>
                </a:cubicBezTo>
                <a:close/>
                <a:moveTo>
                  <a:pt x="166" y="623"/>
                </a:moveTo>
                <a:cubicBezTo>
                  <a:pt x="112" y="623"/>
                  <a:pt x="73" y="608"/>
                  <a:pt x="57" y="580"/>
                </a:cubicBezTo>
                <a:cubicBezTo>
                  <a:pt x="35" y="541"/>
                  <a:pt x="55" y="483"/>
                  <a:pt x="104" y="421"/>
                </a:cubicBezTo>
                <a:cubicBezTo>
                  <a:pt x="129" y="448"/>
                  <a:pt x="160" y="475"/>
                  <a:pt x="194" y="501"/>
                </a:cubicBezTo>
                <a:cubicBezTo>
                  <a:pt x="199" y="544"/>
                  <a:pt x="207" y="583"/>
                  <a:pt x="218" y="619"/>
                </a:cubicBezTo>
                <a:cubicBezTo>
                  <a:pt x="200" y="621"/>
                  <a:pt x="182" y="623"/>
                  <a:pt x="166" y="623"/>
                </a:cubicBezTo>
                <a:close/>
                <a:moveTo>
                  <a:pt x="374" y="763"/>
                </a:moveTo>
                <a:cubicBezTo>
                  <a:pt x="330" y="763"/>
                  <a:pt x="289" y="716"/>
                  <a:pt x="260" y="643"/>
                </a:cubicBezTo>
                <a:cubicBezTo>
                  <a:pt x="297" y="634"/>
                  <a:pt x="335" y="622"/>
                  <a:pt x="374" y="605"/>
                </a:cubicBezTo>
                <a:cubicBezTo>
                  <a:pt x="413" y="622"/>
                  <a:pt x="452" y="634"/>
                  <a:pt x="488" y="643"/>
                </a:cubicBezTo>
                <a:cubicBezTo>
                  <a:pt x="460" y="716"/>
                  <a:pt x="419" y="763"/>
                  <a:pt x="374" y="763"/>
                </a:cubicBezTo>
                <a:close/>
                <a:moveTo>
                  <a:pt x="691" y="580"/>
                </a:moveTo>
                <a:cubicBezTo>
                  <a:pt x="675" y="608"/>
                  <a:pt x="636" y="623"/>
                  <a:pt x="583" y="623"/>
                </a:cubicBezTo>
                <a:cubicBezTo>
                  <a:pt x="566" y="623"/>
                  <a:pt x="548" y="621"/>
                  <a:pt x="530" y="619"/>
                </a:cubicBezTo>
                <a:cubicBezTo>
                  <a:pt x="541" y="583"/>
                  <a:pt x="549" y="544"/>
                  <a:pt x="555" y="501"/>
                </a:cubicBezTo>
                <a:cubicBezTo>
                  <a:pt x="589" y="475"/>
                  <a:pt x="619" y="449"/>
                  <a:pt x="644" y="421"/>
                </a:cubicBezTo>
                <a:cubicBezTo>
                  <a:pt x="693" y="483"/>
                  <a:pt x="713" y="541"/>
                  <a:pt x="691" y="580"/>
                </a:cubicBezTo>
                <a:close/>
                <a:moveTo>
                  <a:pt x="448" y="397"/>
                </a:moveTo>
                <a:cubicBezTo>
                  <a:pt x="448" y="438"/>
                  <a:pt x="415" y="471"/>
                  <a:pt x="374" y="471"/>
                </a:cubicBezTo>
                <a:cubicBezTo>
                  <a:pt x="333" y="471"/>
                  <a:pt x="300" y="438"/>
                  <a:pt x="300" y="397"/>
                </a:cubicBezTo>
                <a:cubicBezTo>
                  <a:pt x="300" y="356"/>
                  <a:pt x="333" y="323"/>
                  <a:pt x="374" y="323"/>
                </a:cubicBezTo>
                <a:cubicBezTo>
                  <a:pt x="415" y="323"/>
                  <a:pt x="448" y="356"/>
                  <a:pt x="448" y="397"/>
                </a:cubicBezTo>
                <a:close/>
              </a:path>
            </a:pathLst>
          </a:cu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67" name="TextBox 66"/>
          <p:cNvSpPr txBox="1"/>
          <p:nvPr/>
        </p:nvSpPr>
        <p:spPr>
          <a:xfrm>
            <a:off x="621437" y="1330149"/>
            <a:ext cx="7354016" cy="96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在横轴方向施加与拉莫尔进动频率相同的射频场，发生能量传递：核磁共振</a:t>
            </a:r>
            <a:endParaRPr lang="en-US" altLang="zh-CN" sz="2000" dirty="0">
              <a:solidFill>
                <a:srgbClr val="47649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75" name="Rectangle 274"/>
          <p:cNvSpPr/>
          <p:nvPr/>
        </p:nvSpPr>
        <p:spPr>
          <a:xfrm>
            <a:off x="8992430" y="5708660"/>
            <a:ext cx="3216949" cy="1132197"/>
          </a:xfrm>
          <a:prstGeom prst="rect">
            <a:avLst/>
          </a:prstGeom>
          <a:solidFill>
            <a:srgbClr val="FBFB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20221220_17135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2643.000000"/>
                </p14:media>
              </p:ext>
            </p:extLst>
          </p:nvPr>
        </p:nvPicPr>
        <p:blipFill rotWithShape="1">
          <a:blip r:embed="rId3"/>
          <a:srcRect l="36975" t="25042" r="50000" b="37231"/>
          <a:stretch>
            <a:fillRect/>
          </a:stretch>
        </p:blipFill>
        <p:spPr>
          <a:xfrm>
            <a:off x="8984216" y="1061671"/>
            <a:ext cx="3199570" cy="521308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21437" y="5724481"/>
            <a:ext cx="8159632" cy="614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7649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𝑴横向分量可以通过电磁感应产生正弦电动势被探测到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476490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61109" y="2555910"/>
            <a:ext cx="8581276" cy="2908187"/>
            <a:chOff x="261109" y="2555910"/>
            <a:chExt cx="8581276" cy="2908187"/>
          </a:xfrm>
        </p:grpSpPr>
        <p:sp>
          <p:nvSpPr>
            <p:cNvPr id="10" name="Rectangle: Rounded Corners 9"/>
            <p:cNvSpPr/>
            <p:nvPr/>
          </p:nvSpPr>
          <p:spPr>
            <a:xfrm>
              <a:off x="1862327" y="2771852"/>
              <a:ext cx="1291127" cy="470202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微观上</a:t>
              </a:r>
              <a:endPara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1" name="Rectangle: Rounded Corners 10"/>
            <p:cNvSpPr/>
            <p:nvPr/>
          </p:nvSpPr>
          <p:spPr>
            <a:xfrm>
              <a:off x="6027751" y="2771852"/>
              <a:ext cx="1291127" cy="470202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宏观上</a:t>
              </a:r>
              <a:endPara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80458" y="3344511"/>
              <a:ext cx="4500556" cy="9611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indent="-457200" algn="just">
                <a:lnSpc>
                  <a:spcPct val="150000"/>
                </a:lnSpc>
                <a:buFont typeface="+mj-lt"/>
                <a:buAutoNum type="arabicPeriod"/>
              </a:pPr>
              <a:r>
                <a:rPr lang="zh-CN" altLang="en-US" sz="2000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部分低能级质子跃迁到高能级</a:t>
              </a:r>
              <a:endParaRPr lang="en-US" altLang="zh-CN" sz="20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  <a:p>
              <a:pPr marL="457200" indent="-457200" algn="just">
                <a:lnSpc>
                  <a:spcPct val="150000"/>
                </a:lnSpc>
                <a:buFont typeface="+mj-lt"/>
                <a:buAutoNum type="arabicPeriod"/>
              </a:pPr>
              <a:r>
                <a:rPr lang="zh-CN" altLang="en-US" sz="2000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使部分质子进动相位相同</a:t>
              </a:r>
              <a:endParaRPr lang="en-US" altLang="zh-CN" sz="20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555234" y="3350238"/>
              <a:ext cx="2896530" cy="9611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indent="-457200" algn="just">
                <a:lnSpc>
                  <a:spcPct val="150000"/>
                </a:lnSpc>
                <a:buFont typeface="+mj-lt"/>
                <a:buAutoNum type="arabicPeriod"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76490"/>
                  </a:solidFill>
                  <a:effectLst/>
                  <a:uLnTx/>
                  <a:uFillTx/>
                  <a:latin typeface="华文中宋" panose="02010600040101010101" pitchFamily="2" charset="-122"/>
                  <a:ea typeface="华文中宋" panose="02010600040101010101" pitchFamily="2" charset="-122"/>
                  <a:cs typeface="+mn-cs"/>
                </a:rPr>
                <a:t>𝑴纵向分量减小</a:t>
              </a: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47649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endParaRPr>
            </a:p>
            <a:p>
              <a:pPr marL="457200" indent="-457200" algn="just">
                <a:lnSpc>
                  <a:spcPct val="150000"/>
                </a:lnSpc>
                <a:buFont typeface="+mj-lt"/>
                <a:buAutoNum type="arabicPeriod"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76490"/>
                  </a:solidFill>
                  <a:effectLst/>
                  <a:uLnTx/>
                  <a:uFillTx/>
                  <a:latin typeface="华文中宋" panose="02010600040101010101" pitchFamily="2" charset="-122"/>
                  <a:ea typeface="华文中宋" panose="02010600040101010101" pitchFamily="2" charset="-122"/>
                  <a:cs typeface="+mn-cs"/>
                </a:rPr>
                <a:t>出现横向分量</a:t>
              </a: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47649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16244" y="4856899"/>
              <a:ext cx="432614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76490"/>
                  </a:solidFill>
                  <a:effectLst/>
                  <a:uLnTx/>
                  <a:uFillTx/>
                  <a:latin typeface="华文中宋" panose="02010600040101010101" pitchFamily="2" charset="-122"/>
                  <a:ea typeface="华文中宋" panose="02010600040101010101" pitchFamily="2" charset="-122"/>
                  <a:cs typeface="+mn-cs"/>
                </a:rPr>
                <a:t>𝑴</a:t>
              </a:r>
              <a:r>
                <a:rPr lang="zh-CN" altLang="en-US" sz="2000" b="1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向</a:t>
              </a:r>
              <a:r>
                <a:rPr lang="en-US" altLang="zh-CN" sz="2000" b="1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XY</a:t>
              </a:r>
              <a:r>
                <a:rPr lang="zh-CN" altLang="en-US" sz="2000" b="1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平面偏转</a:t>
              </a:r>
              <a:r>
                <a:rPr lang="en-US" altLang="zh-CN" sz="2000" b="1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90° </a:t>
              </a:r>
              <a:r>
                <a:rPr lang="zh-CN" altLang="en-US" sz="2000" b="1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：</a:t>
              </a:r>
              <a:r>
                <a:rPr lang="en-US" altLang="zh-CN" sz="2000" b="1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90°</a:t>
              </a:r>
              <a:r>
                <a:rPr lang="zh-CN" altLang="en-US" sz="2000" b="1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脉冲</a:t>
              </a:r>
              <a:endParaRPr lang="zh-CN" altLang="en-US" sz="2000" b="1" dirty="0"/>
            </a:p>
          </p:txBody>
        </p:sp>
        <p:grpSp>
          <p:nvGrpSpPr>
            <p:cNvPr id="20" name="Group 19"/>
            <p:cNvGrpSpPr/>
            <p:nvPr/>
          </p:nvGrpSpPr>
          <p:grpSpPr>
            <a:xfrm rot="10800000" flipH="1">
              <a:off x="4844008" y="3264062"/>
              <a:ext cx="546640" cy="480039"/>
              <a:chOff x="1768566" y="1517784"/>
              <a:chExt cx="452601" cy="448810"/>
            </a:xfrm>
          </p:grpSpPr>
          <p:sp>
            <p:nvSpPr>
              <p:cNvPr id="21" name="Chevron 70"/>
              <p:cNvSpPr/>
              <p:nvPr/>
            </p:nvSpPr>
            <p:spPr>
              <a:xfrm>
                <a:off x="1852681" y="1517784"/>
                <a:ext cx="368486" cy="448810"/>
              </a:xfrm>
              <a:prstGeom prst="chevron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楷体" panose="02010609060101010101" charset="-122"/>
                  <a:cs typeface="+mn-cs"/>
                </a:endParaRPr>
              </a:p>
            </p:txBody>
          </p:sp>
          <p:sp>
            <p:nvSpPr>
              <p:cNvPr id="22" name="Chevron 71"/>
              <p:cNvSpPr/>
              <p:nvPr/>
            </p:nvSpPr>
            <p:spPr>
              <a:xfrm>
                <a:off x="1768566" y="1608591"/>
                <a:ext cx="219375" cy="267195"/>
              </a:xfrm>
              <a:prstGeom prst="chevron">
                <a:avLst/>
              </a:prstGeom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楷体" panose="02010609060101010101" charset="-122"/>
                  <a:cs typeface="+mn-cs"/>
                </a:endParaRP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 rot="16200000" flipH="1">
              <a:off x="6637281" y="4426038"/>
              <a:ext cx="400111" cy="343324"/>
              <a:chOff x="2073252" y="890939"/>
              <a:chExt cx="452580" cy="448810"/>
            </a:xfrm>
          </p:grpSpPr>
          <p:sp>
            <p:nvSpPr>
              <p:cNvPr id="24" name="Chevron 70"/>
              <p:cNvSpPr/>
              <p:nvPr/>
            </p:nvSpPr>
            <p:spPr>
              <a:xfrm>
                <a:off x="2157346" y="890939"/>
                <a:ext cx="368486" cy="448810"/>
              </a:xfrm>
              <a:prstGeom prst="chevron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楷体" panose="02010609060101010101" charset="-122"/>
                  <a:cs typeface="+mn-cs"/>
                </a:endParaRPr>
              </a:p>
            </p:txBody>
          </p:sp>
          <p:sp>
            <p:nvSpPr>
              <p:cNvPr id="25" name="Chevron 71"/>
              <p:cNvSpPr/>
              <p:nvPr/>
            </p:nvSpPr>
            <p:spPr>
              <a:xfrm>
                <a:off x="2073252" y="981753"/>
                <a:ext cx="219375" cy="267195"/>
              </a:xfrm>
              <a:prstGeom prst="chevron">
                <a:avLst/>
              </a:prstGeom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楷体" panose="02010609060101010101" charset="-122"/>
                  <a:cs typeface="+mn-cs"/>
                </a:endParaRPr>
              </a:p>
            </p:txBody>
          </p:sp>
        </p:grpSp>
        <p:sp>
          <p:nvSpPr>
            <p:cNvPr id="30" name="矩形: 圆角 9"/>
            <p:cNvSpPr/>
            <p:nvPr/>
          </p:nvSpPr>
          <p:spPr>
            <a:xfrm>
              <a:off x="261109" y="2555910"/>
              <a:ext cx="8514901" cy="2908187"/>
            </a:xfrm>
            <a:prstGeom prst="roundRect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Rectangle: Rounded Corners 31"/>
          <p:cNvSpPr/>
          <p:nvPr/>
        </p:nvSpPr>
        <p:spPr>
          <a:xfrm>
            <a:off x="9912492" y="689841"/>
            <a:ext cx="1291127" cy="47020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低能级</a:t>
            </a:r>
            <a:endParaRPr lang="zh-CN" altLang="en-US" sz="24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3" name="Rectangle: Rounded Corners 32"/>
          <p:cNvSpPr/>
          <p:nvPr/>
        </p:nvSpPr>
        <p:spPr>
          <a:xfrm>
            <a:off x="9912492" y="6014360"/>
            <a:ext cx="1291127" cy="47020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高能级</a:t>
            </a:r>
            <a:endParaRPr lang="zh-CN" altLang="en-US" sz="24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文本框 44"/>
          <p:cNvSpPr txBox="1"/>
          <p:nvPr/>
        </p:nvSpPr>
        <p:spPr>
          <a:xfrm>
            <a:off x="1766789" y="387204"/>
            <a:ext cx="7225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核磁共振成像原理：弛豫时间</a:t>
            </a:r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T1</a:t>
            </a:r>
            <a:r>
              <a:rPr lang="zh-CN" altLang="en-US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T2</a:t>
            </a:r>
            <a:endParaRPr lang="zh-CN" altLang="en-US" sz="3200" dirty="0">
              <a:solidFill>
                <a:srgbClr val="476490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5" name="business-presentation_66134"/>
          <p:cNvSpPr/>
          <p:nvPr/>
        </p:nvSpPr>
        <p:spPr>
          <a:xfrm>
            <a:off x="1053438" y="438469"/>
            <a:ext cx="446858" cy="473691"/>
          </a:xfrm>
          <a:custGeom>
            <a:avLst/>
            <a:gdLst>
              <a:gd name="T0" fmla="*/ 583 w 748"/>
              <a:gd name="T1" fmla="*/ 140 h 794"/>
              <a:gd name="T2" fmla="*/ 374 w 748"/>
              <a:gd name="T3" fmla="*/ 0 h 794"/>
              <a:gd name="T4" fmla="*/ 166 w 748"/>
              <a:gd name="T5" fmla="*/ 140 h 794"/>
              <a:gd name="T6" fmla="*/ 83 w 748"/>
              <a:gd name="T7" fmla="*/ 397 h 794"/>
              <a:gd name="T8" fmla="*/ 166 w 748"/>
              <a:gd name="T9" fmla="*/ 654 h 794"/>
              <a:gd name="T10" fmla="*/ 374 w 748"/>
              <a:gd name="T11" fmla="*/ 794 h 794"/>
              <a:gd name="T12" fmla="*/ 583 w 748"/>
              <a:gd name="T13" fmla="*/ 654 h 794"/>
              <a:gd name="T14" fmla="*/ 665 w 748"/>
              <a:gd name="T15" fmla="*/ 397 h 794"/>
              <a:gd name="T16" fmla="*/ 583 w 748"/>
              <a:gd name="T17" fmla="*/ 171 h 794"/>
              <a:gd name="T18" fmla="*/ 644 w 748"/>
              <a:gd name="T19" fmla="*/ 373 h 794"/>
              <a:gd name="T20" fmla="*/ 530 w 748"/>
              <a:gd name="T21" fmla="*/ 175 h 794"/>
              <a:gd name="T22" fmla="*/ 452 w 748"/>
              <a:gd name="T23" fmla="*/ 532 h 794"/>
              <a:gd name="T24" fmla="*/ 296 w 748"/>
              <a:gd name="T25" fmla="*/ 532 h 794"/>
              <a:gd name="T26" fmla="*/ 218 w 748"/>
              <a:gd name="T27" fmla="*/ 397 h 794"/>
              <a:gd name="T28" fmla="*/ 296 w 748"/>
              <a:gd name="T29" fmla="*/ 262 h 794"/>
              <a:gd name="T30" fmla="*/ 452 w 748"/>
              <a:gd name="T31" fmla="*/ 262 h 794"/>
              <a:gd name="T32" fmla="*/ 530 w 748"/>
              <a:gd name="T33" fmla="*/ 397 h 794"/>
              <a:gd name="T34" fmla="*/ 452 w 748"/>
              <a:gd name="T35" fmla="*/ 532 h 794"/>
              <a:gd name="T36" fmla="*/ 499 w 748"/>
              <a:gd name="T37" fmla="*/ 613 h 794"/>
              <a:gd name="T38" fmla="*/ 468 w 748"/>
              <a:gd name="T39" fmla="*/ 559 h 794"/>
              <a:gd name="T40" fmla="*/ 335 w 748"/>
              <a:gd name="T41" fmla="*/ 588 h 794"/>
              <a:gd name="T42" fmla="*/ 229 w 748"/>
              <a:gd name="T43" fmla="*/ 526 h 794"/>
              <a:gd name="T44" fmla="*/ 335 w 748"/>
              <a:gd name="T45" fmla="*/ 588 h 794"/>
              <a:gd name="T46" fmla="*/ 125 w 748"/>
              <a:gd name="T47" fmla="*/ 397 h 794"/>
              <a:gd name="T48" fmla="*/ 187 w 748"/>
              <a:gd name="T49" fmla="*/ 397 h 794"/>
              <a:gd name="T50" fmla="*/ 229 w 748"/>
              <a:gd name="T51" fmla="*/ 268 h 794"/>
              <a:gd name="T52" fmla="*/ 335 w 748"/>
              <a:gd name="T53" fmla="*/ 207 h 794"/>
              <a:gd name="T54" fmla="*/ 229 w 748"/>
              <a:gd name="T55" fmla="*/ 268 h 794"/>
              <a:gd name="T56" fmla="*/ 499 w 748"/>
              <a:gd name="T57" fmla="*/ 181 h 794"/>
              <a:gd name="T58" fmla="*/ 468 w 748"/>
              <a:gd name="T59" fmla="*/ 235 h 794"/>
              <a:gd name="T60" fmla="*/ 559 w 748"/>
              <a:gd name="T61" fmla="*/ 336 h 794"/>
              <a:gd name="T62" fmla="*/ 559 w 748"/>
              <a:gd name="T63" fmla="*/ 458 h 794"/>
              <a:gd name="T64" fmla="*/ 559 w 748"/>
              <a:gd name="T65" fmla="*/ 336 h 794"/>
              <a:gd name="T66" fmla="*/ 488 w 748"/>
              <a:gd name="T67" fmla="*/ 152 h 794"/>
              <a:gd name="T68" fmla="*/ 260 w 748"/>
              <a:gd name="T69" fmla="*/ 152 h 794"/>
              <a:gd name="T70" fmla="*/ 57 w 748"/>
              <a:gd name="T71" fmla="*/ 214 h 794"/>
              <a:gd name="T72" fmla="*/ 218 w 748"/>
              <a:gd name="T73" fmla="*/ 175 h 794"/>
              <a:gd name="T74" fmla="*/ 104 w 748"/>
              <a:gd name="T75" fmla="*/ 373 h 794"/>
              <a:gd name="T76" fmla="*/ 166 w 748"/>
              <a:gd name="T77" fmla="*/ 623 h 794"/>
              <a:gd name="T78" fmla="*/ 104 w 748"/>
              <a:gd name="T79" fmla="*/ 421 h 794"/>
              <a:gd name="T80" fmla="*/ 218 w 748"/>
              <a:gd name="T81" fmla="*/ 619 h 794"/>
              <a:gd name="T82" fmla="*/ 374 w 748"/>
              <a:gd name="T83" fmla="*/ 763 h 794"/>
              <a:gd name="T84" fmla="*/ 374 w 748"/>
              <a:gd name="T85" fmla="*/ 605 h 794"/>
              <a:gd name="T86" fmla="*/ 374 w 748"/>
              <a:gd name="T87" fmla="*/ 763 h 794"/>
              <a:gd name="T88" fmla="*/ 583 w 748"/>
              <a:gd name="T89" fmla="*/ 623 h 794"/>
              <a:gd name="T90" fmla="*/ 555 w 748"/>
              <a:gd name="T91" fmla="*/ 501 h 794"/>
              <a:gd name="T92" fmla="*/ 691 w 748"/>
              <a:gd name="T93" fmla="*/ 580 h 794"/>
              <a:gd name="T94" fmla="*/ 374 w 748"/>
              <a:gd name="T95" fmla="*/ 471 h 794"/>
              <a:gd name="T96" fmla="*/ 374 w 748"/>
              <a:gd name="T97" fmla="*/ 323 h 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48" h="794">
                <a:moveTo>
                  <a:pt x="718" y="199"/>
                </a:moveTo>
                <a:cubicBezTo>
                  <a:pt x="696" y="160"/>
                  <a:pt x="649" y="140"/>
                  <a:pt x="583" y="140"/>
                </a:cubicBezTo>
                <a:cubicBezTo>
                  <a:pt x="563" y="140"/>
                  <a:pt x="542" y="142"/>
                  <a:pt x="520" y="145"/>
                </a:cubicBezTo>
                <a:cubicBezTo>
                  <a:pt x="486" y="56"/>
                  <a:pt x="434" y="0"/>
                  <a:pt x="374" y="0"/>
                </a:cubicBezTo>
                <a:cubicBezTo>
                  <a:pt x="315" y="0"/>
                  <a:pt x="263" y="56"/>
                  <a:pt x="229" y="145"/>
                </a:cubicBezTo>
                <a:cubicBezTo>
                  <a:pt x="207" y="142"/>
                  <a:pt x="185" y="140"/>
                  <a:pt x="166" y="140"/>
                </a:cubicBezTo>
                <a:cubicBezTo>
                  <a:pt x="99" y="140"/>
                  <a:pt x="52" y="160"/>
                  <a:pt x="30" y="199"/>
                </a:cubicBezTo>
                <a:cubicBezTo>
                  <a:pt x="0" y="250"/>
                  <a:pt x="23" y="323"/>
                  <a:pt x="83" y="397"/>
                </a:cubicBezTo>
                <a:cubicBezTo>
                  <a:pt x="23" y="471"/>
                  <a:pt x="0" y="544"/>
                  <a:pt x="30" y="596"/>
                </a:cubicBezTo>
                <a:cubicBezTo>
                  <a:pt x="52" y="634"/>
                  <a:pt x="99" y="654"/>
                  <a:pt x="166" y="654"/>
                </a:cubicBezTo>
                <a:cubicBezTo>
                  <a:pt x="185" y="654"/>
                  <a:pt x="207" y="652"/>
                  <a:pt x="229" y="649"/>
                </a:cubicBezTo>
                <a:cubicBezTo>
                  <a:pt x="263" y="738"/>
                  <a:pt x="315" y="794"/>
                  <a:pt x="374" y="794"/>
                </a:cubicBezTo>
                <a:cubicBezTo>
                  <a:pt x="434" y="794"/>
                  <a:pt x="486" y="738"/>
                  <a:pt x="520" y="649"/>
                </a:cubicBezTo>
                <a:cubicBezTo>
                  <a:pt x="542" y="652"/>
                  <a:pt x="563" y="654"/>
                  <a:pt x="583" y="654"/>
                </a:cubicBezTo>
                <a:cubicBezTo>
                  <a:pt x="649" y="654"/>
                  <a:pt x="696" y="634"/>
                  <a:pt x="718" y="596"/>
                </a:cubicBezTo>
                <a:cubicBezTo>
                  <a:pt x="748" y="544"/>
                  <a:pt x="725" y="471"/>
                  <a:pt x="665" y="397"/>
                </a:cubicBezTo>
                <a:cubicBezTo>
                  <a:pt x="725" y="323"/>
                  <a:pt x="748" y="250"/>
                  <a:pt x="718" y="199"/>
                </a:cubicBezTo>
                <a:close/>
                <a:moveTo>
                  <a:pt x="583" y="171"/>
                </a:moveTo>
                <a:cubicBezTo>
                  <a:pt x="636" y="171"/>
                  <a:pt x="675" y="186"/>
                  <a:pt x="691" y="214"/>
                </a:cubicBezTo>
                <a:cubicBezTo>
                  <a:pt x="713" y="253"/>
                  <a:pt x="693" y="311"/>
                  <a:pt x="644" y="373"/>
                </a:cubicBezTo>
                <a:cubicBezTo>
                  <a:pt x="619" y="346"/>
                  <a:pt x="589" y="319"/>
                  <a:pt x="554" y="293"/>
                </a:cubicBezTo>
                <a:cubicBezTo>
                  <a:pt x="549" y="250"/>
                  <a:pt x="541" y="211"/>
                  <a:pt x="530" y="175"/>
                </a:cubicBezTo>
                <a:cubicBezTo>
                  <a:pt x="548" y="173"/>
                  <a:pt x="566" y="171"/>
                  <a:pt x="583" y="171"/>
                </a:cubicBezTo>
                <a:close/>
                <a:moveTo>
                  <a:pt x="452" y="532"/>
                </a:moveTo>
                <a:cubicBezTo>
                  <a:pt x="426" y="547"/>
                  <a:pt x="400" y="560"/>
                  <a:pt x="374" y="572"/>
                </a:cubicBezTo>
                <a:cubicBezTo>
                  <a:pt x="348" y="560"/>
                  <a:pt x="322" y="547"/>
                  <a:pt x="296" y="532"/>
                </a:cubicBezTo>
                <a:cubicBezTo>
                  <a:pt x="270" y="517"/>
                  <a:pt x="246" y="501"/>
                  <a:pt x="223" y="484"/>
                </a:cubicBezTo>
                <a:cubicBezTo>
                  <a:pt x="220" y="456"/>
                  <a:pt x="218" y="427"/>
                  <a:pt x="218" y="397"/>
                </a:cubicBezTo>
                <a:cubicBezTo>
                  <a:pt x="218" y="367"/>
                  <a:pt x="220" y="338"/>
                  <a:pt x="223" y="310"/>
                </a:cubicBezTo>
                <a:cubicBezTo>
                  <a:pt x="246" y="293"/>
                  <a:pt x="270" y="277"/>
                  <a:pt x="296" y="262"/>
                </a:cubicBezTo>
                <a:cubicBezTo>
                  <a:pt x="322" y="247"/>
                  <a:pt x="348" y="234"/>
                  <a:pt x="374" y="223"/>
                </a:cubicBezTo>
                <a:cubicBezTo>
                  <a:pt x="400" y="234"/>
                  <a:pt x="426" y="247"/>
                  <a:pt x="452" y="262"/>
                </a:cubicBezTo>
                <a:cubicBezTo>
                  <a:pt x="478" y="277"/>
                  <a:pt x="502" y="293"/>
                  <a:pt x="525" y="310"/>
                </a:cubicBezTo>
                <a:cubicBezTo>
                  <a:pt x="528" y="338"/>
                  <a:pt x="530" y="367"/>
                  <a:pt x="530" y="397"/>
                </a:cubicBezTo>
                <a:cubicBezTo>
                  <a:pt x="530" y="427"/>
                  <a:pt x="528" y="456"/>
                  <a:pt x="525" y="484"/>
                </a:cubicBezTo>
                <a:cubicBezTo>
                  <a:pt x="502" y="501"/>
                  <a:pt x="478" y="517"/>
                  <a:pt x="452" y="532"/>
                </a:cubicBezTo>
                <a:close/>
                <a:moveTo>
                  <a:pt x="519" y="526"/>
                </a:moveTo>
                <a:cubicBezTo>
                  <a:pt x="514" y="557"/>
                  <a:pt x="507" y="587"/>
                  <a:pt x="499" y="613"/>
                </a:cubicBezTo>
                <a:cubicBezTo>
                  <a:pt x="471" y="607"/>
                  <a:pt x="442" y="599"/>
                  <a:pt x="413" y="588"/>
                </a:cubicBezTo>
                <a:cubicBezTo>
                  <a:pt x="431" y="579"/>
                  <a:pt x="449" y="569"/>
                  <a:pt x="468" y="559"/>
                </a:cubicBezTo>
                <a:cubicBezTo>
                  <a:pt x="486" y="548"/>
                  <a:pt x="503" y="538"/>
                  <a:pt x="519" y="526"/>
                </a:cubicBezTo>
                <a:close/>
                <a:moveTo>
                  <a:pt x="335" y="588"/>
                </a:moveTo>
                <a:cubicBezTo>
                  <a:pt x="306" y="599"/>
                  <a:pt x="277" y="607"/>
                  <a:pt x="250" y="613"/>
                </a:cubicBezTo>
                <a:cubicBezTo>
                  <a:pt x="241" y="587"/>
                  <a:pt x="234" y="557"/>
                  <a:pt x="229" y="526"/>
                </a:cubicBezTo>
                <a:cubicBezTo>
                  <a:pt x="246" y="538"/>
                  <a:pt x="263" y="548"/>
                  <a:pt x="281" y="559"/>
                </a:cubicBezTo>
                <a:cubicBezTo>
                  <a:pt x="299" y="569"/>
                  <a:pt x="317" y="579"/>
                  <a:pt x="335" y="588"/>
                </a:cubicBezTo>
                <a:close/>
                <a:moveTo>
                  <a:pt x="190" y="458"/>
                </a:moveTo>
                <a:cubicBezTo>
                  <a:pt x="165" y="438"/>
                  <a:pt x="144" y="418"/>
                  <a:pt x="125" y="397"/>
                </a:cubicBezTo>
                <a:cubicBezTo>
                  <a:pt x="144" y="377"/>
                  <a:pt x="165" y="356"/>
                  <a:pt x="190" y="336"/>
                </a:cubicBezTo>
                <a:cubicBezTo>
                  <a:pt x="188" y="356"/>
                  <a:pt x="187" y="376"/>
                  <a:pt x="187" y="397"/>
                </a:cubicBezTo>
                <a:cubicBezTo>
                  <a:pt x="187" y="418"/>
                  <a:pt x="188" y="438"/>
                  <a:pt x="190" y="458"/>
                </a:cubicBezTo>
                <a:close/>
                <a:moveTo>
                  <a:pt x="229" y="268"/>
                </a:moveTo>
                <a:cubicBezTo>
                  <a:pt x="234" y="237"/>
                  <a:pt x="241" y="208"/>
                  <a:pt x="250" y="181"/>
                </a:cubicBezTo>
                <a:cubicBezTo>
                  <a:pt x="277" y="187"/>
                  <a:pt x="306" y="196"/>
                  <a:pt x="335" y="207"/>
                </a:cubicBezTo>
                <a:cubicBezTo>
                  <a:pt x="317" y="215"/>
                  <a:pt x="299" y="225"/>
                  <a:pt x="281" y="235"/>
                </a:cubicBezTo>
                <a:cubicBezTo>
                  <a:pt x="263" y="246"/>
                  <a:pt x="246" y="257"/>
                  <a:pt x="229" y="268"/>
                </a:cubicBezTo>
                <a:close/>
                <a:moveTo>
                  <a:pt x="413" y="207"/>
                </a:moveTo>
                <a:cubicBezTo>
                  <a:pt x="442" y="196"/>
                  <a:pt x="471" y="187"/>
                  <a:pt x="499" y="181"/>
                </a:cubicBezTo>
                <a:cubicBezTo>
                  <a:pt x="507" y="208"/>
                  <a:pt x="514" y="237"/>
                  <a:pt x="519" y="268"/>
                </a:cubicBezTo>
                <a:cubicBezTo>
                  <a:pt x="503" y="257"/>
                  <a:pt x="486" y="246"/>
                  <a:pt x="468" y="235"/>
                </a:cubicBezTo>
                <a:cubicBezTo>
                  <a:pt x="449" y="225"/>
                  <a:pt x="431" y="215"/>
                  <a:pt x="413" y="207"/>
                </a:cubicBezTo>
                <a:close/>
                <a:moveTo>
                  <a:pt x="559" y="336"/>
                </a:moveTo>
                <a:cubicBezTo>
                  <a:pt x="583" y="356"/>
                  <a:pt x="605" y="377"/>
                  <a:pt x="623" y="397"/>
                </a:cubicBezTo>
                <a:cubicBezTo>
                  <a:pt x="605" y="418"/>
                  <a:pt x="583" y="438"/>
                  <a:pt x="559" y="458"/>
                </a:cubicBezTo>
                <a:cubicBezTo>
                  <a:pt x="560" y="438"/>
                  <a:pt x="561" y="418"/>
                  <a:pt x="561" y="397"/>
                </a:cubicBezTo>
                <a:cubicBezTo>
                  <a:pt x="561" y="376"/>
                  <a:pt x="560" y="356"/>
                  <a:pt x="559" y="336"/>
                </a:cubicBezTo>
                <a:close/>
                <a:moveTo>
                  <a:pt x="374" y="31"/>
                </a:moveTo>
                <a:cubicBezTo>
                  <a:pt x="419" y="31"/>
                  <a:pt x="460" y="78"/>
                  <a:pt x="488" y="152"/>
                </a:cubicBezTo>
                <a:cubicBezTo>
                  <a:pt x="452" y="160"/>
                  <a:pt x="413" y="172"/>
                  <a:pt x="374" y="189"/>
                </a:cubicBezTo>
                <a:cubicBezTo>
                  <a:pt x="335" y="172"/>
                  <a:pt x="297" y="160"/>
                  <a:pt x="260" y="152"/>
                </a:cubicBezTo>
                <a:cubicBezTo>
                  <a:pt x="289" y="78"/>
                  <a:pt x="330" y="31"/>
                  <a:pt x="374" y="31"/>
                </a:cubicBezTo>
                <a:close/>
                <a:moveTo>
                  <a:pt x="57" y="214"/>
                </a:moveTo>
                <a:cubicBezTo>
                  <a:pt x="73" y="186"/>
                  <a:pt x="112" y="171"/>
                  <a:pt x="166" y="171"/>
                </a:cubicBezTo>
                <a:cubicBezTo>
                  <a:pt x="182" y="171"/>
                  <a:pt x="200" y="173"/>
                  <a:pt x="218" y="175"/>
                </a:cubicBezTo>
                <a:cubicBezTo>
                  <a:pt x="207" y="211"/>
                  <a:pt x="199" y="250"/>
                  <a:pt x="194" y="293"/>
                </a:cubicBezTo>
                <a:cubicBezTo>
                  <a:pt x="160" y="319"/>
                  <a:pt x="129" y="346"/>
                  <a:pt x="104" y="373"/>
                </a:cubicBezTo>
                <a:cubicBezTo>
                  <a:pt x="55" y="311"/>
                  <a:pt x="35" y="253"/>
                  <a:pt x="57" y="214"/>
                </a:cubicBezTo>
                <a:close/>
                <a:moveTo>
                  <a:pt x="166" y="623"/>
                </a:moveTo>
                <a:cubicBezTo>
                  <a:pt x="112" y="623"/>
                  <a:pt x="73" y="608"/>
                  <a:pt x="57" y="580"/>
                </a:cubicBezTo>
                <a:cubicBezTo>
                  <a:pt x="35" y="541"/>
                  <a:pt x="55" y="483"/>
                  <a:pt x="104" y="421"/>
                </a:cubicBezTo>
                <a:cubicBezTo>
                  <a:pt x="129" y="448"/>
                  <a:pt x="160" y="475"/>
                  <a:pt x="194" y="501"/>
                </a:cubicBezTo>
                <a:cubicBezTo>
                  <a:pt x="199" y="544"/>
                  <a:pt x="207" y="583"/>
                  <a:pt x="218" y="619"/>
                </a:cubicBezTo>
                <a:cubicBezTo>
                  <a:pt x="200" y="621"/>
                  <a:pt x="182" y="623"/>
                  <a:pt x="166" y="623"/>
                </a:cubicBezTo>
                <a:close/>
                <a:moveTo>
                  <a:pt x="374" y="763"/>
                </a:moveTo>
                <a:cubicBezTo>
                  <a:pt x="330" y="763"/>
                  <a:pt x="289" y="716"/>
                  <a:pt x="260" y="643"/>
                </a:cubicBezTo>
                <a:cubicBezTo>
                  <a:pt x="297" y="634"/>
                  <a:pt x="335" y="622"/>
                  <a:pt x="374" y="605"/>
                </a:cubicBezTo>
                <a:cubicBezTo>
                  <a:pt x="413" y="622"/>
                  <a:pt x="452" y="634"/>
                  <a:pt x="488" y="643"/>
                </a:cubicBezTo>
                <a:cubicBezTo>
                  <a:pt x="460" y="716"/>
                  <a:pt x="419" y="763"/>
                  <a:pt x="374" y="763"/>
                </a:cubicBezTo>
                <a:close/>
                <a:moveTo>
                  <a:pt x="691" y="580"/>
                </a:moveTo>
                <a:cubicBezTo>
                  <a:pt x="675" y="608"/>
                  <a:pt x="636" y="623"/>
                  <a:pt x="583" y="623"/>
                </a:cubicBezTo>
                <a:cubicBezTo>
                  <a:pt x="566" y="623"/>
                  <a:pt x="548" y="621"/>
                  <a:pt x="530" y="619"/>
                </a:cubicBezTo>
                <a:cubicBezTo>
                  <a:pt x="541" y="583"/>
                  <a:pt x="549" y="544"/>
                  <a:pt x="555" y="501"/>
                </a:cubicBezTo>
                <a:cubicBezTo>
                  <a:pt x="589" y="475"/>
                  <a:pt x="619" y="449"/>
                  <a:pt x="644" y="421"/>
                </a:cubicBezTo>
                <a:cubicBezTo>
                  <a:pt x="693" y="483"/>
                  <a:pt x="713" y="541"/>
                  <a:pt x="691" y="580"/>
                </a:cubicBezTo>
                <a:close/>
                <a:moveTo>
                  <a:pt x="448" y="397"/>
                </a:moveTo>
                <a:cubicBezTo>
                  <a:pt x="448" y="438"/>
                  <a:pt x="415" y="471"/>
                  <a:pt x="374" y="471"/>
                </a:cubicBezTo>
                <a:cubicBezTo>
                  <a:pt x="333" y="471"/>
                  <a:pt x="300" y="438"/>
                  <a:pt x="300" y="397"/>
                </a:cubicBezTo>
                <a:cubicBezTo>
                  <a:pt x="300" y="356"/>
                  <a:pt x="333" y="323"/>
                  <a:pt x="374" y="323"/>
                </a:cubicBezTo>
                <a:cubicBezTo>
                  <a:pt x="415" y="323"/>
                  <a:pt x="448" y="356"/>
                  <a:pt x="448" y="397"/>
                </a:cubicBezTo>
                <a:close/>
              </a:path>
            </a:pathLst>
          </a:cu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3" name="20221218_22300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4720.000000"/>
                </p14:media>
              </p:ext>
            </p:extLst>
          </p:nvPr>
        </p:nvPicPr>
        <p:blipFill rotWithShape="1">
          <a:blip r:embed="rId3"/>
          <a:srcRect l="27204" t="24419" r="51650" b="32565"/>
          <a:stretch>
            <a:fillRect/>
          </a:stretch>
        </p:blipFill>
        <p:spPr>
          <a:xfrm>
            <a:off x="8992430" y="1509840"/>
            <a:ext cx="3218392" cy="368264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8992430" y="0"/>
            <a:ext cx="3184839" cy="150984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Rectangle 15"/>
          <p:cNvSpPr/>
          <p:nvPr/>
        </p:nvSpPr>
        <p:spPr>
          <a:xfrm>
            <a:off x="8993873" y="5159745"/>
            <a:ext cx="3216949" cy="1698255"/>
          </a:xfrm>
          <a:prstGeom prst="rect">
            <a:avLst/>
          </a:prstGeom>
          <a:solidFill>
            <a:srgbClr val="FBFB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22860" y="1271535"/>
            <a:ext cx="8654210" cy="3400991"/>
            <a:chOff x="-7544744" y="2226794"/>
            <a:chExt cx="8654210" cy="3400991"/>
          </a:xfrm>
        </p:grpSpPr>
        <p:sp>
          <p:nvSpPr>
            <p:cNvPr id="10" name="Rectangle: Rounded Corners 9"/>
            <p:cNvSpPr/>
            <p:nvPr/>
          </p:nvSpPr>
          <p:spPr>
            <a:xfrm>
              <a:off x="-5943526" y="2442737"/>
              <a:ext cx="1291127" cy="470202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微观上</a:t>
              </a:r>
              <a:endPara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1" name="Rectangle: Rounded Corners 10"/>
            <p:cNvSpPr/>
            <p:nvPr/>
          </p:nvSpPr>
          <p:spPr>
            <a:xfrm>
              <a:off x="-1298603" y="2442737"/>
              <a:ext cx="1291127" cy="470202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宏观上</a:t>
              </a:r>
              <a:endPara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-7522697" y="2869374"/>
              <a:ext cx="5172430" cy="18844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defRPr/>
              </a:pPr>
              <a:r>
                <a: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76490"/>
                  </a:solidFill>
                  <a:effectLst/>
                  <a:uLnTx/>
                  <a:uFillTx/>
                  <a:latin typeface="华文中宋" panose="02010600040101010101" pitchFamily="2" charset="-122"/>
                  <a:ea typeface="华文中宋" panose="02010600040101010101" pitchFamily="2" charset="-122"/>
                  <a:cs typeface="+mn-cs"/>
                </a:rPr>
                <a:t>1. </a:t>
              </a: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76490"/>
                  </a:solidFill>
                  <a:effectLst/>
                  <a:uLnTx/>
                  <a:uFillTx/>
                  <a:latin typeface="华文中宋" panose="02010600040101010101" pitchFamily="2" charset="-122"/>
                  <a:ea typeface="华文中宋" panose="02010600040101010101" pitchFamily="2" charset="-122"/>
                  <a:cs typeface="+mn-cs"/>
                </a:rPr>
                <a:t>质子进动相位散相</a:t>
              </a: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47649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endParaRPr>
            </a:p>
            <a:p>
              <a:pPr algn="just">
                <a:lnSpc>
                  <a:spcPct val="150000"/>
                </a:lnSpc>
                <a:defRPr/>
              </a:pPr>
              <a:r>
                <a:rPr lang="en-US" altLang="zh-CN" sz="2000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	-</a:t>
              </a: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76490"/>
                  </a:solidFill>
                  <a:effectLst/>
                  <a:uLnTx/>
                  <a:uFillTx/>
                  <a:latin typeface="华文中宋" panose="02010600040101010101" pitchFamily="2" charset="-122"/>
                  <a:ea typeface="华文中宋" panose="02010600040101010101" pitchFamily="2" charset="-122"/>
                  <a:cs typeface="+mn-cs"/>
                </a:rPr>
                <a:t>来自自旋</a:t>
              </a:r>
              <a:r>
                <a: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76490"/>
                  </a:solidFill>
                  <a:effectLst/>
                  <a:uLnTx/>
                  <a:uFillTx/>
                  <a:latin typeface="华文中宋" panose="02010600040101010101" pitchFamily="2" charset="-122"/>
                  <a:ea typeface="华文中宋" panose="02010600040101010101" pitchFamily="2" charset="-122"/>
                  <a:cs typeface="+mn-cs"/>
                </a:rPr>
                <a:t>-</a:t>
              </a: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76490"/>
                  </a:solidFill>
                  <a:effectLst/>
                  <a:uLnTx/>
                  <a:uFillTx/>
                  <a:latin typeface="华文中宋" panose="02010600040101010101" pitchFamily="2" charset="-122"/>
                  <a:ea typeface="华文中宋" panose="02010600040101010101" pitchFamily="2" charset="-122"/>
                  <a:cs typeface="+mn-cs"/>
                </a:rPr>
                <a:t>自旋相互作用和磁场不均匀性</a:t>
              </a: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47649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altLang="zh-CN" sz="2000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2. </a:t>
              </a:r>
              <a:r>
                <a:rPr lang="zh-CN" altLang="en-US" sz="2000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部分高能级氢原子回到低能级</a:t>
              </a:r>
              <a:endParaRPr lang="en-US" altLang="zh-CN" sz="20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altLang="zh-CN" sz="2000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	-</a:t>
              </a:r>
              <a:r>
                <a:rPr lang="zh-CN" altLang="en-US" sz="2000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来自自旋</a:t>
              </a:r>
              <a:r>
                <a:rPr lang="en-US" altLang="zh-CN" sz="2000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-</a:t>
              </a:r>
              <a:r>
                <a:rPr lang="zh-CN" altLang="en-US" sz="2000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晶格相互作用</a:t>
              </a:r>
              <a:r>
                <a:rPr lang="en-US" altLang="zh-CN" sz="2000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	</a:t>
              </a:r>
              <a:endParaRPr lang="en-US" altLang="zh-CN" sz="20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-1787064" y="2818154"/>
              <a:ext cx="2896530" cy="18844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2000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1.</a:t>
              </a: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76490"/>
                  </a:solidFill>
                  <a:effectLst/>
                  <a:uLnTx/>
                  <a:uFillTx/>
                  <a:latin typeface="华文中宋" panose="02010600040101010101" pitchFamily="2" charset="-122"/>
                  <a:ea typeface="华文中宋" panose="02010600040101010101" pitchFamily="2" charset="-122"/>
                  <a:cs typeface="+mn-cs"/>
                </a:rPr>
                <a:t>𝑴</a:t>
              </a:r>
              <a:r>
                <a:rPr lang="zh-CN" altLang="en-US" sz="2000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横向分量减小</a:t>
              </a:r>
              <a:endParaRPr lang="en-US" altLang="zh-CN" sz="20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altLang="zh-CN" sz="2000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	-</a:t>
              </a:r>
              <a:r>
                <a:rPr lang="zh-CN" altLang="en-US" sz="2000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横向弛豫</a:t>
              </a:r>
              <a:endParaRPr lang="en-US" altLang="zh-CN" sz="20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altLang="zh-CN" sz="2000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2.</a:t>
              </a: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76490"/>
                  </a:solidFill>
                  <a:effectLst/>
                  <a:uLnTx/>
                  <a:uFillTx/>
                  <a:latin typeface="华文中宋" panose="02010600040101010101" pitchFamily="2" charset="-122"/>
                  <a:ea typeface="华文中宋" panose="02010600040101010101" pitchFamily="2" charset="-122"/>
                  <a:cs typeface="+mn-cs"/>
                </a:rPr>
                <a:t>𝑴纵向分量</a:t>
              </a:r>
              <a:r>
                <a:rPr lang="zh-CN" altLang="en-US" sz="2000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增大</a:t>
              </a:r>
              <a:endParaRPr lang="en-US" altLang="zh-CN" sz="20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altLang="zh-CN" sz="2000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	-</a:t>
              </a:r>
              <a:r>
                <a:rPr lang="zh-CN" altLang="en-US" sz="2000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纵向弛豫</a:t>
              </a:r>
              <a:endParaRPr lang="en-US" altLang="zh-CN" sz="20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-1665592" y="5140994"/>
              <a:ext cx="254585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磁化矢量向</a:t>
              </a:r>
              <a:r>
                <a:rPr lang="en-US" altLang="zh-CN" sz="2000" b="1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Z</a:t>
              </a:r>
              <a:r>
                <a:rPr lang="zh-CN" altLang="en-US" sz="2000" b="1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轴恢复</a:t>
              </a:r>
              <a:endParaRPr lang="zh-CN" altLang="en-US" sz="2000" b="1" dirty="0"/>
            </a:p>
          </p:txBody>
        </p:sp>
        <p:grpSp>
          <p:nvGrpSpPr>
            <p:cNvPr id="17" name="Group 16"/>
            <p:cNvGrpSpPr/>
            <p:nvPr/>
          </p:nvGrpSpPr>
          <p:grpSpPr>
            <a:xfrm rot="10800000" flipH="1">
              <a:off x="-2453352" y="3565984"/>
              <a:ext cx="546617" cy="480039"/>
              <a:chOff x="2189564" y="927799"/>
              <a:chExt cx="452578" cy="448810"/>
            </a:xfrm>
          </p:grpSpPr>
          <p:sp>
            <p:nvSpPr>
              <p:cNvPr id="18" name="Chevron 70"/>
              <p:cNvSpPr/>
              <p:nvPr/>
            </p:nvSpPr>
            <p:spPr>
              <a:xfrm>
                <a:off x="2273656" y="927799"/>
                <a:ext cx="368486" cy="448810"/>
              </a:xfrm>
              <a:prstGeom prst="chevron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楷体" panose="02010609060101010101" charset="-122"/>
                  <a:cs typeface="+mn-cs"/>
                </a:endParaRPr>
              </a:p>
            </p:txBody>
          </p:sp>
          <p:sp>
            <p:nvSpPr>
              <p:cNvPr id="19" name="Chevron 71"/>
              <p:cNvSpPr/>
              <p:nvPr/>
            </p:nvSpPr>
            <p:spPr>
              <a:xfrm>
                <a:off x="2189564" y="1018607"/>
                <a:ext cx="219375" cy="267195"/>
              </a:xfrm>
              <a:prstGeom prst="chevron">
                <a:avLst/>
              </a:prstGeom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楷体" panose="02010609060101010101" charset="-122"/>
                  <a:cs typeface="+mn-cs"/>
                </a:endParaRP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 rot="16200000" flipH="1">
              <a:off x="-694923" y="4756159"/>
              <a:ext cx="400118" cy="343324"/>
              <a:chOff x="2818961" y="1510117"/>
              <a:chExt cx="452592" cy="448810"/>
            </a:xfrm>
          </p:grpSpPr>
          <p:sp>
            <p:nvSpPr>
              <p:cNvPr id="21" name="Chevron 70"/>
              <p:cNvSpPr/>
              <p:nvPr/>
            </p:nvSpPr>
            <p:spPr>
              <a:xfrm>
                <a:off x="2903068" y="1510117"/>
                <a:ext cx="368485" cy="448810"/>
              </a:xfrm>
              <a:prstGeom prst="chevron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楷体" panose="02010609060101010101" charset="-122"/>
                  <a:cs typeface="+mn-cs"/>
                </a:endParaRPr>
              </a:p>
            </p:txBody>
          </p:sp>
          <p:sp>
            <p:nvSpPr>
              <p:cNvPr id="22" name="Chevron 71"/>
              <p:cNvSpPr/>
              <p:nvPr/>
            </p:nvSpPr>
            <p:spPr>
              <a:xfrm>
                <a:off x="2818961" y="1600922"/>
                <a:ext cx="219375" cy="267195"/>
              </a:xfrm>
              <a:prstGeom prst="chevron">
                <a:avLst/>
              </a:prstGeom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楷体" panose="02010609060101010101" charset="-122"/>
                  <a:cs typeface="+mn-cs"/>
                </a:endParaRPr>
              </a:p>
            </p:txBody>
          </p:sp>
        </p:grpSp>
        <p:sp>
          <p:nvSpPr>
            <p:cNvPr id="23" name="矩形: 圆角 9"/>
            <p:cNvSpPr/>
            <p:nvPr/>
          </p:nvSpPr>
          <p:spPr>
            <a:xfrm>
              <a:off x="-7544744" y="2226794"/>
              <a:ext cx="8514901" cy="3400991"/>
            </a:xfrm>
            <a:prstGeom prst="roundRect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251518" y="4769653"/>
                <a:ext cx="8740912" cy="18081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000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在</a:t>
                </a:r>
                <a:r>
                  <a:rPr lang="en-US" altLang="zh-CN" sz="2000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90°</a:t>
                </a:r>
                <a:r>
                  <a:rPr lang="zh-CN" altLang="en-US" sz="2000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脉冲后，横向分量增加为原来的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i="1" smtClean="0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fPr>
                      <m:num>
                        <m:r>
                          <a:rPr lang="en-US" altLang="zh-CN" sz="2000" b="0" i="1" smtClean="0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zh-CN" sz="2000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e</m:t>
                        </m:r>
                      </m:den>
                    </m:f>
                    <m:r>
                      <a:rPr lang="zh-CN" altLang="en-US" sz="2000" i="1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所需</m:t>
                    </m:r>
                  </m:oMath>
                </a14:m>
                <a:r>
                  <a:rPr lang="zh-CN" altLang="en-US" sz="2000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时间定义为横向弛豫时间</a:t>
                </a:r>
                <a:r>
                  <a:rPr lang="en-US" altLang="zh-CN" sz="2000" dirty="0">
                    <a:solidFill>
                      <a:srgbClr val="476490"/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T2</a:t>
                </a:r>
                <a:endParaRPr lang="en-US" altLang="zh-CN" sz="2000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000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在</a:t>
                </a:r>
                <a:r>
                  <a:rPr lang="en-US" altLang="zh-CN" sz="2000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90°</a:t>
                </a:r>
                <a:r>
                  <a:rPr lang="zh-CN" altLang="en-US" sz="2000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脉冲后，纵向分量变为原来的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2000" dirty="0">
                        <a:solidFill>
                          <a:srgbClr val="476490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rPr>
                      <m:t>1</m:t>
                    </m:r>
                    <m:r>
                      <m:rPr>
                        <m:nor/>
                      </m:rPr>
                      <a:rPr lang="en-US" altLang="zh-CN" sz="2000" dirty="0">
                        <a:solidFill>
                          <a:srgbClr val="476490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rPr>
                      <m:t>−</m:t>
                    </m:r>
                    <m:f>
                      <m:fPr>
                        <m:ctrlPr>
                          <a:rPr lang="en-US" altLang="zh-CN" sz="2000" i="1" smtClean="0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fPr>
                      <m:num>
                        <m:r>
                          <a:rPr lang="en-US" altLang="zh-CN" sz="2000" b="0" i="1" smtClean="0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zh-CN" sz="2000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e</m:t>
                        </m:r>
                      </m:den>
                    </m:f>
                    <m:r>
                      <a:rPr lang="zh-CN" altLang="en-US" sz="2000" i="1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所需</m:t>
                    </m:r>
                  </m:oMath>
                </a14:m>
                <a:r>
                  <a:rPr lang="zh-CN" altLang="en-US" sz="2000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时间定义为纵向弛豫时间</a:t>
                </a:r>
                <a:r>
                  <a:rPr lang="en-US" altLang="zh-CN" sz="2000" dirty="0">
                    <a:solidFill>
                      <a:srgbClr val="476490"/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T1</a:t>
                </a:r>
                <a:endParaRPr lang="en-US" altLang="zh-CN" sz="2000" dirty="0">
                  <a:solidFill>
                    <a:srgbClr val="476490"/>
                  </a:solidFill>
                  <a:latin typeface="Times New Roman" panose="02020603050405020304" pitchFamily="18" charset="0"/>
                  <a:ea typeface="华文中宋" panose="02010600040101010101" pitchFamily="2" charset="-122"/>
                  <a:cs typeface="Times New Roman" panose="02020603050405020304" pitchFamily="18" charset="0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Wingdings" panose="05000000000000000000" pitchFamily="2" charset="2"/>
                  <a:buChar char="p"/>
                </a:pPr>
                <a:r>
                  <a:rPr lang="zh-CN" altLang="en-US" sz="2000" dirty="0">
                    <a:solidFill>
                      <a:srgbClr val="476490"/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弛豫时间对成像有影响！</a:t>
                </a:r>
                <a:endParaRPr lang="en-US" altLang="zh-CN" sz="2000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18" y="4769653"/>
                <a:ext cx="8740912" cy="1808187"/>
              </a:xfrm>
              <a:prstGeom prst="rect">
                <a:avLst/>
              </a:prstGeom>
              <a:blipFill rotWithShape="1">
                <a:blip r:embed="rId4"/>
                <a:stretch>
                  <a:fillRect l="-1" t="-9" r="2" b="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: Rounded Corners 24"/>
          <p:cNvSpPr/>
          <p:nvPr/>
        </p:nvSpPr>
        <p:spPr>
          <a:xfrm>
            <a:off x="9912492" y="689841"/>
            <a:ext cx="1291127" cy="47020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低能级</a:t>
            </a:r>
            <a:endParaRPr lang="zh-CN" altLang="en-US" sz="24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6" name="Rectangle: Rounded Corners 25"/>
          <p:cNvSpPr/>
          <p:nvPr/>
        </p:nvSpPr>
        <p:spPr>
          <a:xfrm>
            <a:off x="9912492" y="6014360"/>
            <a:ext cx="1291127" cy="47020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高能级</a:t>
            </a:r>
            <a:endParaRPr lang="zh-CN" altLang="en-US" sz="24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文本框 44"/>
          <p:cNvSpPr txBox="1"/>
          <p:nvPr/>
        </p:nvSpPr>
        <p:spPr>
          <a:xfrm>
            <a:off x="1766789" y="387204"/>
            <a:ext cx="7225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核磁共振成像原理：弛豫时间</a:t>
            </a:r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T1</a:t>
            </a:r>
            <a:r>
              <a:rPr lang="zh-CN" altLang="en-US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T2</a:t>
            </a:r>
            <a:endParaRPr lang="zh-CN" altLang="en-US" sz="3200" dirty="0">
              <a:solidFill>
                <a:srgbClr val="476490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5" name="business-presentation_66134"/>
          <p:cNvSpPr/>
          <p:nvPr/>
        </p:nvSpPr>
        <p:spPr>
          <a:xfrm>
            <a:off x="1053438" y="438469"/>
            <a:ext cx="446858" cy="473691"/>
          </a:xfrm>
          <a:custGeom>
            <a:avLst/>
            <a:gdLst>
              <a:gd name="T0" fmla="*/ 583 w 748"/>
              <a:gd name="T1" fmla="*/ 140 h 794"/>
              <a:gd name="T2" fmla="*/ 374 w 748"/>
              <a:gd name="T3" fmla="*/ 0 h 794"/>
              <a:gd name="T4" fmla="*/ 166 w 748"/>
              <a:gd name="T5" fmla="*/ 140 h 794"/>
              <a:gd name="T6" fmla="*/ 83 w 748"/>
              <a:gd name="T7" fmla="*/ 397 h 794"/>
              <a:gd name="T8" fmla="*/ 166 w 748"/>
              <a:gd name="T9" fmla="*/ 654 h 794"/>
              <a:gd name="T10" fmla="*/ 374 w 748"/>
              <a:gd name="T11" fmla="*/ 794 h 794"/>
              <a:gd name="T12" fmla="*/ 583 w 748"/>
              <a:gd name="T13" fmla="*/ 654 h 794"/>
              <a:gd name="T14" fmla="*/ 665 w 748"/>
              <a:gd name="T15" fmla="*/ 397 h 794"/>
              <a:gd name="T16" fmla="*/ 583 w 748"/>
              <a:gd name="T17" fmla="*/ 171 h 794"/>
              <a:gd name="T18" fmla="*/ 644 w 748"/>
              <a:gd name="T19" fmla="*/ 373 h 794"/>
              <a:gd name="T20" fmla="*/ 530 w 748"/>
              <a:gd name="T21" fmla="*/ 175 h 794"/>
              <a:gd name="T22" fmla="*/ 452 w 748"/>
              <a:gd name="T23" fmla="*/ 532 h 794"/>
              <a:gd name="T24" fmla="*/ 296 w 748"/>
              <a:gd name="T25" fmla="*/ 532 h 794"/>
              <a:gd name="T26" fmla="*/ 218 w 748"/>
              <a:gd name="T27" fmla="*/ 397 h 794"/>
              <a:gd name="T28" fmla="*/ 296 w 748"/>
              <a:gd name="T29" fmla="*/ 262 h 794"/>
              <a:gd name="T30" fmla="*/ 452 w 748"/>
              <a:gd name="T31" fmla="*/ 262 h 794"/>
              <a:gd name="T32" fmla="*/ 530 w 748"/>
              <a:gd name="T33" fmla="*/ 397 h 794"/>
              <a:gd name="T34" fmla="*/ 452 w 748"/>
              <a:gd name="T35" fmla="*/ 532 h 794"/>
              <a:gd name="T36" fmla="*/ 499 w 748"/>
              <a:gd name="T37" fmla="*/ 613 h 794"/>
              <a:gd name="T38" fmla="*/ 468 w 748"/>
              <a:gd name="T39" fmla="*/ 559 h 794"/>
              <a:gd name="T40" fmla="*/ 335 w 748"/>
              <a:gd name="T41" fmla="*/ 588 h 794"/>
              <a:gd name="T42" fmla="*/ 229 w 748"/>
              <a:gd name="T43" fmla="*/ 526 h 794"/>
              <a:gd name="T44" fmla="*/ 335 w 748"/>
              <a:gd name="T45" fmla="*/ 588 h 794"/>
              <a:gd name="T46" fmla="*/ 125 w 748"/>
              <a:gd name="T47" fmla="*/ 397 h 794"/>
              <a:gd name="T48" fmla="*/ 187 w 748"/>
              <a:gd name="T49" fmla="*/ 397 h 794"/>
              <a:gd name="T50" fmla="*/ 229 w 748"/>
              <a:gd name="T51" fmla="*/ 268 h 794"/>
              <a:gd name="T52" fmla="*/ 335 w 748"/>
              <a:gd name="T53" fmla="*/ 207 h 794"/>
              <a:gd name="T54" fmla="*/ 229 w 748"/>
              <a:gd name="T55" fmla="*/ 268 h 794"/>
              <a:gd name="T56" fmla="*/ 499 w 748"/>
              <a:gd name="T57" fmla="*/ 181 h 794"/>
              <a:gd name="T58" fmla="*/ 468 w 748"/>
              <a:gd name="T59" fmla="*/ 235 h 794"/>
              <a:gd name="T60" fmla="*/ 559 w 748"/>
              <a:gd name="T61" fmla="*/ 336 h 794"/>
              <a:gd name="T62" fmla="*/ 559 w 748"/>
              <a:gd name="T63" fmla="*/ 458 h 794"/>
              <a:gd name="T64" fmla="*/ 559 w 748"/>
              <a:gd name="T65" fmla="*/ 336 h 794"/>
              <a:gd name="T66" fmla="*/ 488 w 748"/>
              <a:gd name="T67" fmla="*/ 152 h 794"/>
              <a:gd name="T68" fmla="*/ 260 w 748"/>
              <a:gd name="T69" fmla="*/ 152 h 794"/>
              <a:gd name="T70" fmla="*/ 57 w 748"/>
              <a:gd name="T71" fmla="*/ 214 h 794"/>
              <a:gd name="T72" fmla="*/ 218 w 748"/>
              <a:gd name="T73" fmla="*/ 175 h 794"/>
              <a:gd name="T74" fmla="*/ 104 w 748"/>
              <a:gd name="T75" fmla="*/ 373 h 794"/>
              <a:gd name="T76" fmla="*/ 166 w 748"/>
              <a:gd name="T77" fmla="*/ 623 h 794"/>
              <a:gd name="T78" fmla="*/ 104 w 748"/>
              <a:gd name="T79" fmla="*/ 421 h 794"/>
              <a:gd name="T80" fmla="*/ 218 w 748"/>
              <a:gd name="T81" fmla="*/ 619 h 794"/>
              <a:gd name="T82" fmla="*/ 374 w 748"/>
              <a:gd name="T83" fmla="*/ 763 h 794"/>
              <a:gd name="T84" fmla="*/ 374 w 748"/>
              <a:gd name="T85" fmla="*/ 605 h 794"/>
              <a:gd name="T86" fmla="*/ 374 w 748"/>
              <a:gd name="T87" fmla="*/ 763 h 794"/>
              <a:gd name="T88" fmla="*/ 583 w 748"/>
              <a:gd name="T89" fmla="*/ 623 h 794"/>
              <a:gd name="T90" fmla="*/ 555 w 748"/>
              <a:gd name="T91" fmla="*/ 501 h 794"/>
              <a:gd name="T92" fmla="*/ 691 w 748"/>
              <a:gd name="T93" fmla="*/ 580 h 794"/>
              <a:gd name="T94" fmla="*/ 374 w 748"/>
              <a:gd name="T95" fmla="*/ 471 h 794"/>
              <a:gd name="T96" fmla="*/ 374 w 748"/>
              <a:gd name="T97" fmla="*/ 323 h 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48" h="794">
                <a:moveTo>
                  <a:pt x="718" y="199"/>
                </a:moveTo>
                <a:cubicBezTo>
                  <a:pt x="696" y="160"/>
                  <a:pt x="649" y="140"/>
                  <a:pt x="583" y="140"/>
                </a:cubicBezTo>
                <a:cubicBezTo>
                  <a:pt x="563" y="140"/>
                  <a:pt x="542" y="142"/>
                  <a:pt x="520" y="145"/>
                </a:cubicBezTo>
                <a:cubicBezTo>
                  <a:pt x="486" y="56"/>
                  <a:pt x="434" y="0"/>
                  <a:pt x="374" y="0"/>
                </a:cubicBezTo>
                <a:cubicBezTo>
                  <a:pt x="315" y="0"/>
                  <a:pt x="263" y="56"/>
                  <a:pt x="229" y="145"/>
                </a:cubicBezTo>
                <a:cubicBezTo>
                  <a:pt x="207" y="142"/>
                  <a:pt x="185" y="140"/>
                  <a:pt x="166" y="140"/>
                </a:cubicBezTo>
                <a:cubicBezTo>
                  <a:pt x="99" y="140"/>
                  <a:pt x="52" y="160"/>
                  <a:pt x="30" y="199"/>
                </a:cubicBezTo>
                <a:cubicBezTo>
                  <a:pt x="0" y="250"/>
                  <a:pt x="23" y="323"/>
                  <a:pt x="83" y="397"/>
                </a:cubicBezTo>
                <a:cubicBezTo>
                  <a:pt x="23" y="471"/>
                  <a:pt x="0" y="544"/>
                  <a:pt x="30" y="596"/>
                </a:cubicBezTo>
                <a:cubicBezTo>
                  <a:pt x="52" y="634"/>
                  <a:pt x="99" y="654"/>
                  <a:pt x="166" y="654"/>
                </a:cubicBezTo>
                <a:cubicBezTo>
                  <a:pt x="185" y="654"/>
                  <a:pt x="207" y="652"/>
                  <a:pt x="229" y="649"/>
                </a:cubicBezTo>
                <a:cubicBezTo>
                  <a:pt x="263" y="738"/>
                  <a:pt x="315" y="794"/>
                  <a:pt x="374" y="794"/>
                </a:cubicBezTo>
                <a:cubicBezTo>
                  <a:pt x="434" y="794"/>
                  <a:pt x="486" y="738"/>
                  <a:pt x="520" y="649"/>
                </a:cubicBezTo>
                <a:cubicBezTo>
                  <a:pt x="542" y="652"/>
                  <a:pt x="563" y="654"/>
                  <a:pt x="583" y="654"/>
                </a:cubicBezTo>
                <a:cubicBezTo>
                  <a:pt x="649" y="654"/>
                  <a:pt x="696" y="634"/>
                  <a:pt x="718" y="596"/>
                </a:cubicBezTo>
                <a:cubicBezTo>
                  <a:pt x="748" y="544"/>
                  <a:pt x="725" y="471"/>
                  <a:pt x="665" y="397"/>
                </a:cubicBezTo>
                <a:cubicBezTo>
                  <a:pt x="725" y="323"/>
                  <a:pt x="748" y="250"/>
                  <a:pt x="718" y="199"/>
                </a:cubicBezTo>
                <a:close/>
                <a:moveTo>
                  <a:pt x="583" y="171"/>
                </a:moveTo>
                <a:cubicBezTo>
                  <a:pt x="636" y="171"/>
                  <a:pt x="675" y="186"/>
                  <a:pt x="691" y="214"/>
                </a:cubicBezTo>
                <a:cubicBezTo>
                  <a:pt x="713" y="253"/>
                  <a:pt x="693" y="311"/>
                  <a:pt x="644" y="373"/>
                </a:cubicBezTo>
                <a:cubicBezTo>
                  <a:pt x="619" y="346"/>
                  <a:pt x="589" y="319"/>
                  <a:pt x="554" y="293"/>
                </a:cubicBezTo>
                <a:cubicBezTo>
                  <a:pt x="549" y="250"/>
                  <a:pt x="541" y="211"/>
                  <a:pt x="530" y="175"/>
                </a:cubicBezTo>
                <a:cubicBezTo>
                  <a:pt x="548" y="173"/>
                  <a:pt x="566" y="171"/>
                  <a:pt x="583" y="171"/>
                </a:cubicBezTo>
                <a:close/>
                <a:moveTo>
                  <a:pt x="452" y="532"/>
                </a:moveTo>
                <a:cubicBezTo>
                  <a:pt x="426" y="547"/>
                  <a:pt x="400" y="560"/>
                  <a:pt x="374" y="572"/>
                </a:cubicBezTo>
                <a:cubicBezTo>
                  <a:pt x="348" y="560"/>
                  <a:pt x="322" y="547"/>
                  <a:pt x="296" y="532"/>
                </a:cubicBezTo>
                <a:cubicBezTo>
                  <a:pt x="270" y="517"/>
                  <a:pt x="246" y="501"/>
                  <a:pt x="223" y="484"/>
                </a:cubicBezTo>
                <a:cubicBezTo>
                  <a:pt x="220" y="456"/>
                  <a:pt x="218" y="427"/>
                  <a:pt x="218" y="397"/>
                </a:cubicBezTo>
                <a:cubicBezTo>
                  <a:pt x="218" y="367"/>
                  <a:pt x="220" y="338"/>
                  <a:pt x="223" y="310"/>
                </a:cubicBezTo>
                <a:cubicBezTo>
                  <a:pt x="246" y="293"/>
                  <a:pt x="270" y="277"/>
                  <a:pt x="296" y="262"/>
                </a:cubicBezTo>
                <a:cubicBezTo>
                  <a:pt x="322" y="247"/>
                  <a:pt x="348" y="234"/>
                  <a:pt x="374" y="223"/>
                </a:cubicBezTo>
                <a:cubicBezTo>
                  <a:pt x="400" y="234"/>
                  <a:pt x="426" y="247"/>
                  <a:pt x="452" y="262"/>
                </a:cubicBezTo>
                <a:cubicBezTo>
                  <a:pt x="478" y="277"/>
                  <a:pt x="502" y="293"/>
                  <a:pt x="525" y="310"/>
                </a:cubicBezTo>
                <a:cubicBezTo>
                  <a:pt x="528" y="338"/>
                  <a:pt x="530" y="367"/>
                  <a:pt x="530" y="397"/>
                </a:cubicBezTo>
                <a:cubicBezTo>
                  <a:pt x="530" y="427"/>
                  <a:pt x="528" y="456"/>
                  <a:pt x="525" y="484"/>
                </a:cubicBezTo>
                <a:cubicBezTo>
                  <a:pt x="502" y="501"/>
                  <a:pt x="478" y="517"/>
                  <a:pt x="452" y="532"/>
                </a:cubicBezTo>
                <a:close/>
                <a:moveTo>
                  <a:pt x="519" y="526"/>
                </a:moveTo>
                <a:cubicBezTo>
                  <a:pt x="514" y="557"/>
                  <a:pt x="507" y="587"/>
                  <a:pt x="499" y="613"/>
                </a:cubicBezTo>
                <a:cubicBezTo>
                  <a:pt x="471" y="607"/>
                  <a:pt x="442" y="599"/>
                  <a:pt x="413" y="588"/>
                </a:cubicBezTo>
                <a:cubicBezTo>
                  <a:pt x="431" y="579"/>
                  <a:pt x="449" y="569"/>
                  <a:pt x="468" y="559"/>
                </a:cubicBezTo>
                <a:cubicBezTo>
                  <a:pt x="486" y="548"/>
                  <a:pt x="503" y="538"/>
                  <a:pt x="519" y="526"/>
                </a:cubicBezTo>
                <a:close/>
                <a:moveTo>
                  <a:pt x="335" y="588"/>
                </a:moveTo>
                <a:cubicBezTo>
                  <a:pt x="306" y="599"/>
                  <a:pt x="277" y="607"/>
                  <a:pt x="250" y="613"/>
                </a:cubicBezTo>
                <a:cubicBezTo>
                  <a:pt x="241" y="587"/>
                  <a:pt x="234" y="557"/>
                  <a:pt x="229" y="526"/>
                </a:cubicBezTo>
                <a:cubicBezTo>
                  <a:pt x="246" y="538"/>
                  <a:pt x="263" y="548"/>
                  <a:pt x="281" y="559"/>
                </a:cubicBezTo>
                <a:cubicBezTo>
                  <a:pt x="299" y="569"/>
                  <a:pt x="317" y="579"/>
                  <a:pt x="335" y="588"/>
                </a:cubicBezTo>
                <a:close/>
                <a:moveTo>
                  <a:pt x="190" y="458"/>
                </a:moveTo>
                <a:cubicBezTo>
                  <a:pt x="165" y="438"/>
                  <a:pt x="144" y="418"/>
                  <a:pt x="125" y="397"/>
                </a:cubicBezTo>
                <a:cubicBezTo>
                  <a:pt x="144" y="377"/>
                  <a:pt x="165" y="356"/>
                  <a:pt x="190" y="336"/>
                </a:cubicBezTo>
                <a:cubicBezTo>
                  <a:pt x="188" y="356"/>
                  <a:pt x="187" y="376"/>
                  <a:pt x="187" y="397"/>
                </a:cubicBezTo>
                <a:cubicBezTo>
                  <a:pt x="187" y="418"/>
                  <a:pt x="188" y="438"/>
                  <a:pt x="190" y="458"/>
                </a:cubicBezTo>
                <a:close/>
                <a:moveTo>
                  <a:pt x="229" y="268"/>
                </a:moveTo>
                <a:cubicBezTo>
                  <a:pt x="234" y="237"/>
                  <a:pt x="241" y="208"/>
                  <a:pt x="250" y="181"/>
                </a:cubicBezTo>
                <a:cubicBezTo>
                  <a:pt x="277" y="187"/>
                  <a:pt x="306" y="196"/>
                  <a:pt x="335" y="207"/>
                </a:cubicBezTo>
                <a:cubicBezTo>
                  <a:pt x="317" y="215"/>
                  <a:pt x="299" y="225"/>
                  <a:pt x="281" y="235"/>
                </a:cubicBezTo>
                <a:cubicBezTo>
                  <a:pt x="263" y="246"/>
                  <a:pt x="246" y="257"/>
                  <a:pt x="229" y="268"/>
                </a:cubicBezTo>
                <a:close/>
                <a:moveTo>
                  <a:pt x="413" y="207"/>
                </a:moveTo>
                <a:cubicBezTo>
                  <a:pt x="442" y="196"/>
                  <a:pt x="471" y="187"/>
                  <a:pt x="499" y="181"/>
                </a:cubicBezTo>
                <a:cubicBezTo>
                  <a:pt x="507" y="208"/>
                  <a:pt x="514" y="237"/>
                  <a:pt x="519" y="268"/>
                </a:cubicBezTo>
                <a:cubicBezTo>
                  <a:pt x="503" y="257"/>
                  <a:pt x="486" y="246"/>
                  <a:pt x="468" y="235"/>
                </a:cubicBezTo>
                <a:cubicBezTo>
                  <a:pt x="449" y="225"/>
                  <a:pt x="431" y="215"/>
                  <a:pt x="413" y="207"/>
                </a:cubicBezTo>
                <a:close/>
                <a:moveTo>
                  <a:pt x="559" y="336"/>
                </a:moveTo>
                <a:cubicBezTo>
                  <a:pt x="583" y="356"/>
                  <a:pt x="605" y="377"/>
                  <a:pt x="623" y="397"/>
                </a:cubicBezTo>
                <a:cubicBezTo>
                  <a:pt x="605" y="418"/>
                  <a:pt x="583" y="438"/>
                  <a:pt x="559" y="458"/>
                </a:cubicBezTo>
                <a:cubicBezTo>
                  <a:pt x="560" y="438"/>
                  <a:pt x="561" y="418"/>
                  <a:pt x="561" y="397"/>
                </a:cubicBezTo>
                <a:cubicBezTo>
                  <a:pt x="561" y="376"/>
                  <a:pt x="560" y="356"/>
                  <a:pt x="559" y="336"/>
                </a:cubicBezTo>
                <a:close/>
                <a:moveTo>
                  <a:pt x="374" y="31"/>
                </a:moveTo>
                <a:cubicBezTo>
                  <a:pt x="419" y="31"/>
                  <a:pt x="460" y="78"/>
                  <a:pt x="488" y="152"/>
                </a:cubicBezTo>
                <a:cubicBezTo>
                  <a:pt x="452" y="160"/>
                  <a:pt x="413" y="172"/>
                  <a:pt x="374" y="189"/>
                </a:cubicBezTo>
                <a:cubicBezTo>
                  <a:pt x="335" y="172"/>
                  <a:pt x="297" y="160"/>
                  <a:pt x="260" y="152"/>
                </a:cubicBezTo>
                <a:cubicBezTo>
                  <a:pt x="289" y="78"/>
                  <a:pt x="330" y="31"/>
                  <a:pt x="374" y="31"/>
                </a:cubicBezTo>
                <a:close/>
                <a:moveTo>
                  <a:pt x="57" y="214"/>
                </a:moveTo>
                <a:cubicBezTo>
                  <a:pt x="73" y="186"/>
                  <a:pt x="112" y="171"/>
                  <a:pt x="166" y="171"/>
                </a:cubicBezTo>
                <a:cubicBezTo>
                  <a:pt x="182" y="171"/>
                  <a:pt x="200" y="173"/>
                  <a:pt x="218" y="175"/>
                </a:cubicBezTo>
                <a:cubicBezTo>
                  <a:pt x="207" y="211"/>
                  <a:pt x="199" y="250"/>
                  <a:pt x="194" y="293"/>
                </a:cubicBezTo>
                <a:cubicBezTo>
                  <a:pt x="160" y="319"/>
                  <a:pt x="129" y="346"/>
                  <a:pt x="104" y="373"/>
                </a:cubicBezTo>
                <a:cubicBezTo>
                  <a:pt x="55" y="311"/>
                  <a:pt x="35" y="253"/>
                  <a:pt x="57" y="214"/>
                </a:cubicBezTo>
                <a:close/>
                <a:moveTo>
                  <a:pt x="166" y="623"/>
                </a:moveTo>
                <a:cubicBezTo>
                  <a:pt x="112" y="623"/>
                  <a:pt x="73" y="608"/>
                  <a:pt x="57" y="580"/>
                </a:cubicBezTo>
                <a:cubicBezTo>
                  <a:pt x="35" y="541"/>
                  <a:pt x="55" y="483"/>
                  <a:pt x="104" y="421"/>
                </a:cubicBezTo>
                <a:cubicBezTo>
                  <a:pt x="129" y="448"/>
                  <a:pt x="160" y="475"/>
                  <a:pt x="194" y="501"/>
                </a:cubicBezTo>
                <a:cubicBezTo>
                  <a:pt x="199" y="544"/>
                  <a:pt x="207" y="583"/>
                  <a:pt x="218" y="619"/>
                </a:cubicBezTo>
                <a:cubicBezTo>
                  <a:pt x="200" y="621"/>
                  <a:pt x="182" y="623"/>
                  <a:pt x="166" y="623"/>
                </a:cubicBezTo>
                <a:close/>
                <a:moveTo>
                  <a:pt x="374" y="763"/>
                </a:moveTo>
                <a:cubicBezTo>
                  <a:pt x="330" y="763"/>
                  <a:pt x="289" y="716"/>
                  <a:pt x="260" y="643"/>
                </a:cubicBezTo>
                <a:cubicBezTo>
                  <a:pt x="297" y="634"/>
                  <a:pt x="335" y="622"/>
                  <a:pt x="374" y="605"/>
                </a:cubicBezTo>
                <a:cubicBezTo>
                  <a:pt x="413" y="622"/>
                  <a:pt x="452" y="634"/>
                  <a:pt x="488" y="643"/>
                </a:cubicBezTo>
                <a:cubicBezTo>
                  <a:pt x="460" y="716"/>
                  <a:pt x="419" y="763"/>
                  <a:pt x="374" y="763"/>
                </a:cubicBezTo>
                <a:close/>
                <a:moveTo>
                  <a:pt x="691" y="580"/>
                </a:moveTo>
                <a:cubicBezTo>
                  <a:pt x="675" y="608"/>
                  <a:pt x="636" y="623"/>
                  <a:pt x="583" y="623"/>
                </a:cubicBezTo>
                <a:cubicBezTo>
                  <a:pt x="566" y="623"/>
                  <a:pt x="548" y="621"/>
                  <a:pt x="530" y="619"/>
                </a:cubicBezTo>
                <a:cubicBezTo>
                  <a:pt x="541" y="583"/>
                  <a:pt x="549" y="544"/>
                  <a:pt x="555" y="501"/>
                </a:cubicBezTo>
                <a:cubicBezTo>
                  <a:pt x="589" y="475"/>
                  <a:pt x="619" y="449"/>
                  <a:pt x="644" y="421"/>
                </a:cubicBezTo>
                <a:cubicBezTo>
                  <a:pt x="693" y="483"/>
                  <a:pt x="713" y="541"/>
                  <a:pt x="691" y="580"/>
                </a:cubicBezTo>
                <a:close/>
                <a:moveTo>
                  <a:pt x="448" y="397"/>
                </a:moveTo>
                <a:cubicBezTo>
                  <a:pt x="448" y="438"/>
                  <a:pt x="415" y="471"/>
                  <a:pt x="374" y="471"/>
                </a:cubicBezTo>
                <a:cubicBezTo>
                  <a:pt x="333" y="471"/>
                  <a:pt x="300" y="438"/>
                  <a:pt x="300" y="397"/>
                </a:cubicBezTo>
                <a:cubicBezTo>
                  <a:pt x="300" y="356"/>
                  <a:pt x="333" y="323"/>
                  <a:pt x="374" y="323"/>
                </a:cubicBezTo>
                <a:cubicBezTo>
                  <a:pt x="415" y="323"/>
                  <a:pt x="448" y="356"/>
                  <a:pt x="448" y="397"/>
                </a:cubicBezTo>
                <a:close/>
              </a:path>
            </a:pathLst>
          </a:cu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486785" y="5519057"/>
            <a:ext cx="790082" cy="805543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276867" y="5519057"/>
            <a:ext cx="1161533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1276867" y="4125686"/>
            <a:ext cx="0" cy="1393372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61630" y="5919106"/>
            <a:ext cx="249963" cy="3693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X</a:t>
            </a:r>
            <a:endParaRPr lang="zh-CN" altLang="en-US" dirty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019153" y="5578876"/>
            <a:ext cx="24996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Y</a:t>
            </a:r>
            <a:endParaRPr lang="zh-CN" altLang="en-US" dirty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98991" y="4125686"/>
            <a:ext cx="24996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Z</a:t>
            </a:r>
            <a:endParaRPr lang="zh-CN" altLang="en-US" dirty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H="1">
            <a:off x="2829935" y="5519056"/>
            <a:ext cx="790082" cy="805543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3620017" y="5519056"/>
            <a:ext cx="1161533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3620017" y="4125685"/>
            <a:ext cx="0" cy="1393372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504780" y="5919105"/>
            <a:ext cx="249963" cy="3693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X</a:t>
            </a:r>
            <a:endParaRPr lang="zh-CN" altLang="en-US" dirty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362303" y="5578875"/>
            <a:ext cx="24996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Y</a:t>
            </a:r>
            <a:endParaRPr lang="zh-CN" altLang="en-US" dirty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142141" y="4125685"/>
            <a:ext cx="24996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Z</a:t>
            </a:r>
            <a:endParaRPr lang="zh-CN" altLang="en-US" dirty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flipH="1">
            <a:off x="5305918" y="5519056"/>
            <a:ext cx="790082" cy="805543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6096000" y="5519056"/>
            <a:ext cx="1161533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6096000" y="4125685"/>
            <a:ext cx="0" cy="1393372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980763" y="5919105"/>
            <a:ext cx="249963" cy="3693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X</a:t>
            </a:r>
            <a:endParaRPr lang="zh-CN" altLang="en-US" dirty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38286" y="5578875"/>
            <a:ext cx="24996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Y</a:t>
            </a:r>
            <a:endParaRPr lang="zh-CN" altLang="en-US" dirty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618124" y="4125685"/>
            <a:ext cx="24996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Z</a:t>
            </a:r>
            <a:endParaRPr lang="zh-CN" altLang="en-US" dirty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 flipH="1">
            <a:off x="7738633" y="5519056"/>
            <a:ext cx="790082" cy="805543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8528715" y="5519056"/>
            <a:ext cx="1161533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8528715" y="4125685"/>
            <a:ext cx="0" cy="1393372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7413478" y="5919105"/>
            <a:ext cx="249963" cy="3693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X</a:t>
            </a:r>
            <a:endParaRPr lang="zh-CN" altLang="en-US" dirty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271001" y="5578875"/>
            <a:ext cx="24996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Y</a:t>
            </a:r>
            <a:endParaRPr lang="zh-CN" altLang="en-US" dirty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050839" y="4125685"/>
            <a:ext cx="24996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Z</a:t>
            </a:r>
            <a:endParaRPr lang="zh-CN" altLang="en-US" dirty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 flipH="1">
            <a:off x="9946462" y="5519056"/>
            <a:ext cx="790082" cy="805543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10736544" y="5519056"/>
            <a:ext cx="1161533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10736544" y="4125685"/>
            <a:ext cx="0" cy="1393372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9621307" y="5919105"/>
            <a:ext cx="249963" cy="3693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X</a:t>
            </a:r>
            <a:endParaRPr lang="zh-CN" altLang="en-US" dirty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1478830" y="5578875"/>
            <a:ext cx="24996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Y</a:t>
            </a:r>
            <a:endParaRPr lang="zh-CN" altLang="en-US" dirty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258668" y="4125685"/>
            <a:ext cx="24996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Z</a:t>
            </a:r>
            <a:endParaRPr lang="zh-CN" altLang="en-US" dirty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 flipV="1">
            <a:off x="1276867" y="4310351"/>
            <a:ext cx="26581" cy="1198400"/>
          </a:xfrm>
          <a:prstGeom prst="straightConnector1">
            <a:avLst/>
          </a:prstGeom>
          <a:ln w="95250">
            <a:solidFill>
              <a:srgbClr val="47649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329172" y="4093153"/>
            <a:ext cx="161811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施加</a:t>
            </a:r>
            <a:r>
              <a:rPr lang="en-US" altLang="zh-CN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90°</a:t>
            </a:r>
            <a:endParaRPr lang="en-US" altLang="zh-CN" dirty="0">
              <a:solidFill>
                <a:schemeClr val="tx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/>
            <a:r>
              <a:rPr lang="zh-CN" altLang="en-US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射频脉冲</a:t>
            </a:r>
            <a:endParaRPr lang="zh-CN" altLang="en-US" dirty="0">
              <a:solidFill>
                <a:schemeClr val="tx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56" name="Straight Arrow Connector 55"/>
          <p:cNvCxnSpPr/>
          <p:nvPr/>
        </p:nvCxnSpPr>
        <p:spPr>
          <a:xfrm flipV="1">
            <a:off x="3624657" y="5510760"/>
            <a:ext cx="880395" cy="1"/>
          </a:xfrm>
          <a:prstGeom prst="straightConnector1">
            <a:avLst/>
          </a:prstGeom>
          <a:ln w="95250">
            <a:solidFill>
              <a:srgbClr val="47649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2919499" y="5314951"/>
            <a:ext cx="1617552" cy="407818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Isosceles Triangle 53"/>
          <p:cNvSpPr/>
          <p:nvPr/>
        </p:nvSpPr>
        <p:spPr>
          <a:xfrm rot="15335478">
            <a:off x="3315068" y="5319494"/>
            <a:ext cx="103142" cy="66675"/>
          </a:xfrm>
          <a:prstGeom prst="triangl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Isosceles Triangle 59"/>
          <p:cNvSpPr/>
          <p:nvPr/>
        </p:nvSpPr>
        <p:spPr>
          <a:xfrm rot="4441351">
            <a:off x="3681536" y="5689432"/>
            <a:ext cx="103142" cy="66675"/>
          </a:xfrm>
          <a:prstGeom prst="triangl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10733516" y="4320460"/>
            <a:ext cx="26581" cy="1198400"/>
          </a:xfrm>
          <a:prstGeom prst="straightConnector1">
            <a:avLst/>
          </a:prstGeom>
          <a:ln w="95250">
            <a:solidFill>
              <a:srgbClr val="47649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6096000" y="5508751"/>
            <a:ext cx="615003" cy="0"/>
          </a:xfrm>
          <a:prstGeom prst="straightConnector1">
            <a:avLst/>
          </a:prstGeom>
          <a:ln w="76200">
            <a:solidFill>
              <a:srgbClr val="47649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V="1">
            <a:off x="6106005" y="4822371"/>
            <a:ext cx="13291" cy="696489"/>
          </a:xfrm>
          <a:prstGeom prst="straightConnector1">
            <a:avLst/>
          </a:prstGeom>
          <a:ln w="76200">
            <a:solidFill>
              <a:srgbClr val="47649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V="1">
            <a:off x="6135242" y="4873106"/>
            <a:ext cx="484797" cy="621357"/>
          </a:xfrm>
          <a:prstGeom prst="straightConnector1">
            <a:avLst/>
          </a:prstGeom>
          <a:ln w="762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val 73"/>
          <p:cNvSpPr/>
          <p:nvPr/>
        </p:nvSpPr>
        <p:spPr>
          <a:xfrm>
            <a:off x="5528694" y="4654909"/>
            <a:ext cx="1104900" cy="369316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Isosceles Triangle 74"/>
          <p:cNvSpPr/>
          <p:nvPr/>
        </p:nvSpPr>
        <p:spPr>
          <a:xfrm rot="15335478">
            <a:off x="5868248" y="4661104"/>
            <a:ext cx="93404" cy="45719"/>
          </a:xfrm>
          <a:prstGeom prst="triangl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Isosceles Triangle 75"/>
          <p:cNvSpPr/>
          <p:nvPr/>
        </p:nvSpPr>
        <p:spPr>
          <a:xfrm rot="4441351">
            <a:off x="6274138" y="4972042"/>
            <a:ext cx="93404" cy="45719"/>
          </a:xfrm>
          <a:prstGeom prst="triangl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8" name="Straight Arrow Connector 77"/>
          <p:cNvCxnSpPr/>
          <p:nvPr/>
        </p:nvCxnSpPr>
        <p:spPr>
          <a:xfrm flipV="1">
            <a:off x="8516063" y="5535963"/>
            <a:ext cx="341739" cy="3301"/>
          </a:xfrm>
          <a:prstGeom prst="straightConnector1">
            <a:avLst/>
          </a:prstGeom>
          <a:ln w="76200">
            <a:solidFill>
              <a:srgbClr val="47649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flipV="1">
            <a:off x="8535624" y="4633042"/>
            <a:ext cx="6646" cy="904955"/>
          </a:xfrm>
          <a:prstGeom prst="straightConnector1">
            <a:avLst/>
          </a:prstGeom>
          <a:ln w="76200">
            <a:solidFill>
              <a:srgbClr val="47649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V="1">
            <a:off x="8563501" y="4654909"/>
            <a:ext cx="212926" cy="880142"/>
          </a:xfrm>
          <a:prstGeom prst="straightConnector1">
            <a:avLst/>
          </a:prstGeom>
          <a:ln w="762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Oval 85"/>
          <p:cNvSpPr/>
          <p:nvPr/>
        </p:nvSpPr>
        <p:spPr>
          <a:xfrm>
            <a:off x="8259831" y="4631775"/>
            <a:ext cx="551453" cy="232558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Isosceles Triangle 86"/>
          <p:cNvSpPr/>
          <p:nvPr/>
        </p:nvSpPr>
        <p:spPr>
          <a:xfrm rot="15335478">
            <a:off x="8335320" y="4614223"/>
            <a:ext cx="93404" cy="45719"/>
          </a:xfrm>
          <a:prstGeom prst="triangl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Isosceles Triangle 87"/>
          <p:cNvSpPr/>
          <p:nvPr/>
        </p:nvSpPr>
        <p:spPr>
          <a:xfrm rot="4441351">
            <a:off x="8494799" y="4848157"/>
            <a:ext cx="93404" cy="45719"/>
          </a:xfrm>
          <a:prstGeom prst="triangl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9" name="Picture 88"/>
          <p:cNvPicPr>
            <a:picLocks noChangeAspect="1"/>
          </p:cNvPicPr>
          <p:nvPr/>
        </p:nvPicPr>
        <p:blipFill rotWithShape="1">
          <a:blip r:embed="rId1"/>
          <a:srcRect t="7631" r="18242"/>
          <a:stretch>
            <a:fillRect/>
          </a:stretch>
        </p:blipFill>
        <p:spPr>
          <a:xfrm>
            <a:off x="2985727" y="1158121"/>
            <a:ext cx="3415712" cy="2748889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 rotWithShape="1">
          <a:blip r:embed="rId2"/>
          <a:srcRect r="17106"/>
          <a:stretch>
            <a:fillRect/>
          </a:stretch>
        </p:blipFill>
        <p:spPr>
          <a:xfrm>
            <a:off x="7387421" y="1077355"/>
            <a:ext cx="3415714" cy="2742893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633056" y="2264135"/>
            <a:ext cx="18717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90°</a:t>
            </a:r>
            <a:r>
              <a:rPr lang="zh-CN" altLang="en-US" sz="24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脉冲后</a:t>
            </a:r>
            <a:endParaRPr lang="zh-CN" altLang="en-US" sz="2400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1"/>
          <p:cNvGrpSpPr/>
          <p:nvPr/>
        </p:nvGrpSpPr>
        <p:grpSpPr>
          <a:xfrm>
            <a:off x="621437" y="5458465"/>
            <a:ext cx="7647494" cy="766330"/>
            <a:chOff x="5746617" y="1260807"/>
            <a:chExt cx="10822633" cy="1177638"/>
          </a:xfrm>
        </p:grpSpPr>
        <p:sp>
          <p:nvSpPr>
            <p:cNvPr id="61" name="箭头: 五边形 7"/>
            <p:cNvSpPr/>
            <p:nvPr/>
          </p:nvSpPr>
          <p:spPr>
            <a:xfrm>
              <a:off x="6574009" y="1335552"/>
              <a:ext cx="9995241" cy="1060274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62" name="流程图: 接点 8"/>
            <p:cNvSpPr/>
            <p:nvPr/>
          </p:nvSpPr>
          <p:spPr>
            <a:xfrm>
              <a:off x="5746617" y="1260807"/>
              <a:ext cx="1119383" cy="1177638"/>
            </a:xfrm>
            <a:prstGeom prst="flowChartConnec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流程图: 接点 9"/>
            <p:cNvSpPr/>
            <p:nvPr/>
          </p:nvSpPr>
          <p:spPr>
            <a:xfrm>
              <a:off x="5930909" y="1503823"/>
              <a:ext cx="735684" cy="708253"/>
            </a:xfrm>
            <a:prstGeom prst="flowChartConnector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a typeface="华康俪金黑W8(P)" panose="020B0800000000000000" pitchFamily="34" charset="-122"/>
                </a:rPr>
                <a:t>5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3" name="组合 1"/>
          <p:cNvGrpSpPr/>
          <p:nvPr/>
        </p:nvGrpSpPr>
        <p:grpSpPr>
          <a:xfrm>
            <a:off x="621437" y="3346507"/>
            <a:ext cx="7647494" cy="766330"/>
            <a:chOff x="5746617" y="1260807"/>
            <a:chExt cx="10822633" cy="1177638"/>
          </a:xfrm>
        </p:grpSpPr>
        <p:sp>
          <p:nvSpPr>
            <p:cNvPr id="94" name="箭头: 五边形 7"/>
            <p:cNvSpPr/>
            <p:nvPr/>
          </p:nvSpPr>
          <p:spPr>
            <a:xfrm>
              <a:off x="6574009" y="1335552"/>
              <a:ext cx="9995241" cy="1060274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95" name="流程图: 接点 8"/>
            <p:cNvSpPr/>
            <p:nvPr/>
          </p:nvSpPr>
          <p:spPr>
            <a:xfrm>
              <a:off x="5746617" y="1260807"/>
              <a:ext cx="1119383" cy="1177638"/>
            </a:xfrm>
            <a:prstGeom prst="flowChartConnec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流程图: 接点 9"/>
            <p:cNvSpPr/>
            <p:nvPr/>
          </p:nvSpPr>
          <p:spPr>
            <a:xfrm>
              <a:off x="5930909" y="1503823"/>
              <a:ext cx="735684" cy="708253"/>
            </a:xfrm>
            <a:prstGeom prst="flowChartConnector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a typeface="华康俪金黑W8(P)" panose="020B0800000000000000" pitchFamily="34" charset="-122"/>
                </a:rPr>
                <a:t>3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2" name="组合 1"/>
          <p:cNvGrpSpPr/>
          <p:nvPr/>
        </p:nvGrpSpPr>
        <p:grpSpPr>
          <a:xfrm>
            <a:off x="621437" y="4402486"/>
            <a:ext cx="7647494" cy="766330"/>
            <a:chOff x="5746617" y="1260807"/>
            <a:chExt cx="10822633" cy="1177638"/>
          </a:xfrm>
        </p:grpSpPr>
        <p:sp>
          <p:nvSpPr>
            <p:cNvPr id="103" name="箭头: 五边形 7"/>
            <p:cNvSpPr/>
            <p:nvPr/>
          </p:nvSpPr>
          <p:spPr>
            <a:xfrm>
              <a:off x="6574009" y="1335552"/>
              <a:ext cx="9995241" cy="1060274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04" name="流程图: 接点 8"/>
            <p:cNvSpPr/>
            <p:nvPr/>
          </p:nvSpPr>
          <p:spPr>
            <a:xfrm>
              <a:off x="5746617" y="1260807"/>
              <a:ext cx="1119383" cy="1177638"/>
            </a:xfrm>
            <a:prstGeom prst="flowChartConnec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流程图: 接点 9"/>
            <p:cNvSpPr/>
            <p:nvPr/>
          </p:nvSpPr>
          <p:spPr>
            <a:xfrm>
              <a:off x="5930909" y="1503823"/>
              <a:ext cx="735684" cy="708253"/>
            </a:xfrm>
            <a:prstGeom prst="flowChartConnector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a typeface="华康俪金黑W8(P)" panose="020B0800000000000000" pitchFamily="34" charset="-122"/>
                </a:rPr>
                <a:t>4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9" name="组合 1"/>
          <p:cNvGrpSpPr/>
          <p:nvPr/>
        </p:nvGrpSpPr>
        <p:grpSpPr>
          <a:xfrm>
            <a:off x="621437" y="2290528"/>
            <a:ext cx="7647494" cy="766330"/>
            <a:chOff x="5746617" y="1260807"/>
            <a:chExt cx="10822633" cy="1177638"/>
          </a:xfrm>
        </p:grpSpPr>
        <p:sp>
          <p:nvSpPr>
            <p:cNvPr id="90" name="箭头: 五边形 7"/>
            <p:cNvSpPr/>
            <p:nvPr/>
          </p:nvSpPr>
          <p:spPr>
            <a:xfrm>
              <a:off x="6574009" y="1335552"/>
              <a:ext cx="9995241" cy="1060274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91" name="流程图: 接点 8"/>
            <p:cNvSpPr/>
            <p:nvPr/>
          </p:nvSpPr>
          <p:spPr>
            <a:xfrm>
              <a:off x="5746617" y="1260807"/>
              <a:ext cx="1119383" cy="1177638"/>
            </a:xfrm>
            <a:prstGeom prst="flowChartConnec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流程图: 接点 9"/>
            <p:cNvSpPr/>
            <p:nvPr/>
          </p:nvSpPr>
          <p:spPr>
            <a:xfrm>
              <a:off x="5930909" y="1503823"/>
              <a:ext cx="735684" cy="708253"/>
            </a:xfrm>
            <a:prstGeom prst="flowChartConnector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a typeface="华康俪金黑W8(P)" panose="020B0800000000000000" pitchFamily="34" charset="-122"/>
                </a:rPr>
                <a:t>2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组合 1"/>
          <p:cNvGrpSpPr/>
          <p:nvPr/>
        </p:nvGrpSpPr>
        <p:grpSpPr>
          <a:xfrm>
            <a:off x="621437" y="1234549"/>
            <a:ext cx="7647494" cy="766330"/>
            <a:chOff x="5746617" y="1260807"/>
            <a:chExt cx="10822633" cy="1177638"/>
          </a:xfrm>
        </p:grpSpPr>
        <p:sp>
          <p:nvSpPr>
            <p:cNvPr id="83" name="箭头: 五边形 7"/>
            <p:cNvSpPr/>
            <p:nvPr/>
          </p:nvSpPr>
          <p:spPr>
            <a:xfrm>
              <a:off x="6574009" y="1335552"/>
              <a:ext cx="9995241" cy="1060274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84" name="流程图: 接点 8"/>
            <p:cNvSpPr/>
            <p:nvPr/>
          </p:nvSpPr>
          <p:spPr>
            <a:xfrm>
              <a:off x="5746617" y="1260807"/>
              <a:ext cx="1119383" cy="1177638"/>
            </a:xfrm>
            <a:prstGeom prst="flowChartConnec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流程图: 接点 9"/>
            <p:cNvSpPr/>
            <p:nvPr/>
          </p:nvSpPr>
          <p:spPr>
            <a:xfrm>
              <a:off x="5930909" y="1503823"/>
              <a:ext cx="735684" cy="708253"/>
            </a:xfrm>
            <a:prstGeom prst="flowChartConnector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a typeface="华康俪金黑W8(P)" panose="020B0800000000000000" pitchFamily="34" charset="-122"/>
                </a:rPr>
                <a:t>1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766790" y="387204"/>
            <a:ext cx="3985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目录</a:t>
            </a:r>
            <a:endParaRPr lang="zh-CN" altLang="en-US" sz="3200" dirty="0">
              <a:solidFill>
                <a:srgbClr val="476490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business-presentation_66134"/>
          <p:cNvSpPr/>
          <p:nvPr/>
        </p:nvSpPr>
        <p:spPr>
          <a:xfrm>
            <a:off x="1040021" y="440472"/>
            <a:ext cx="473691" cy="469685"/>
          </a:xfrm>
          <a:custGeom>
            <a:avLst/>
            <a:gdLst>
              <a:gd name="connsiteX0" fmla="*/ 71957 w 578004"/>
              <a:gd name="connsiteY0" fmla="*/ 173984 h 577432"/>
              <a:gd name="connsiteX1" fmla="*/ 85808 w 578004"/>
              <a:gd name="connsiteY1" fmla="*/ 186884 h 577432"/>
              <a:gd name="connsiteX2" fmla="*/ 85808 w 578004"/>
              <a:gd name="connsiteY2" fmla="*/ 298378 h 577432"/>
              <a:gd name="connsiteX3" fmla="*/ 71957 w 578004"/>
              <a:gd name="connsiteY3" fmla="*/ 311278 h 577432"/>
              <a:gd name="connsiteX4" fmla="*/ 59030 w 578004"/>
              <a:gd name="connsiteY4" fmla="*/ 298378 h 577432"/>
              <a:gd name="connsiteX5" fmla="*/ 59030 w 578004"/>
              <a:gd name="connsiteY5" fmla="*/ 186884 h 577432"/>
              <a:gd name="connsiteX6" fmla="*/ 71957 w 578004"/>
              <a:gd name="connsiteY6" fmla="*/ 173984 h 577432"/>
              <a:gd name="connsiteX7" fmla="*/ 254571 w 578004"/>
              <a:gd name="connsiteY7" fmla="*/ 171273 h 577432"/>
              <a:gd name="connsiteX8" fmla="*/ 405859 w 578004"/>
              <a:gd name="connsiteY8" fmla="*/ 203508 h 577432"/>
              <a:gd name="connsiteX9" fmla="*/ 427999 w 578004"/>
              <a:gd name="connsiteY9" fmla="*/ 203508 h 577432"/>
              <a:gd name="connsiteX10" fmla="*/ 446448 w 578004"/>
              <a:gd name="connsiteY10" fmla="*/ 210876 h 577432"/>
              <a:gd name="connsiteX11" fmla="*/ 434456 w 578004"/>
              <a:gd name="connsiteY11" fmla="*/ 301133 h 577432"/>
              <a:gd name="connsiteX12" fmla="*/ 452906 w 578004"/>
              <a:gd name="connsiteY12" fmla="*/ 316790 h 577432"/>
              <a:gd name="connsiteX13" fmla="*/ 472278 w 578004"/>
              <a:gd name="connsiteY13" fmla="*/ 301133 h 577432"/>
              <a:gd name="connsiteX14" fmla="*/ 459363 w 578004"/>
              <a:gd name="connsiteY14" fmla="*/ 210876 h 577432"/>
              <a:gd name="connsiteX15" fmla="*/ 477813 w 578004"/>
              <a:gd name="connsiteY15" fmla="*/ 203508 h 577432"/>
              <a:gd name="connsiteX16" fmla="*/ 503642 w 578004"/>
              <a:gd name="connsiteY16" fmla="*/ 203508 h 577432"/>
              <a:gd name="connsiteX17" fmla="*/ 527627 w 578004"/>
              <a:gd name="connsiteY17" fmla="*/ 220086 h 577432"/>
              <a:gd name="connsiteX18" fmla="*/ 576519 w 578004"/>
              <a:gd name="connsiteY18" fmla="*/ 344420 h 577432"/>
              <a:gd name="connsiteX19" fmla="*/ 561759 w 578004"/>
              <a:gd name="connsiteY19" fmla="*/ 378497 h 577432"/>
              <a:gd name="connsiteX20" fmla="*/ 527627 w 578004"/>
              <a:gd name="connsiteY20" fmla="*/ 363761 h 577432"/>
              <a:gd name="connsiteX21" fmla="*/ 504565 w 578004"/>
              <a:gd name="connsiteY21" fmla="*/ 303896 h 577432"/>
              <a:gd name="connsiteX22" fmla="*/ 504565 w 578004"/>
              <a:gd name="connsiteY22" fmla="*/ 376655 h 577432"/>
              <a:gd name="connsiteX23" fmla="*/ 514712 w 578004"/>
              <a:gd name="connsiteY23" fmla="*/ 548881 h 577432"/>
              <a:gd name="connsiteX24" fmla="*/ 489805 w 578004"/>
              <a:gd name="connsiteY24" fmla="*/ 576511 h 577432"/>
              <a:gd name="connsiteX25" fmla="*/ 487960 w 578004"/>
              <a:gd name="connsiteY25" fmla="*/ 577432 h 577432"/>
              <a:gd name="connsiteX26" fmla="*/ 462131 w 578004"/>
              <a:gd name="connsiteY26" fmla="*/ 552565 h 577432"/>
              <a:gd name="connsiteX27" fmla="*/ 452906 w 578004"/>
              <a:gd name="connsiteY27" fmla="*/ 404285 h 577432"/>
              <a:gd name="connsiteX28" fmla="*/ 444603 w 578004"/>
              <a:gd name="connsiteY28" fmla="*/ 552565 h 577432"/>
              <a:gd name="connsiteX29" fmla="*/ 418774 w 578004"/>
              <a:gd name="connsiteY29" fmla="*/ 577432 h 577432"/>
              <a:gd name="connsiteX30" fmla="*/ 416929 w 578004"/>
              <a:gd name="connsiteY30" fmla="*/ 576511 h 577432"/>
              <a:gd name="connsiteX31" fmla="*/ 392022 w 578004"/>
              <a:gd name="connsiteY31" fmla="*/ 548881 h 577432"/>
              <a:gd name="connsiteX32" fmla="*/ 402169 w 578004"/>
              <a:gd name="connsiteY32" fmla="*/ 376655 h 577432"/>
              <a:gd name="connsiteX33" fmla="*/ 402169 w 578004"/>
              <a:gd name="connsiteY33" fmla="*/ 256005 h 577432"/>
              <a:gd name="connsiteX34" fmla="*/ 397557 w 578004"/>
              <a:gd name="connsiteY34" fmla="*/ 255084 h 577432"/>
              <a:gd name="connsiteX35" fmla="*/ 244424 w 578004"/>
              <a:gd name="connsiteY35" fmla="*/ 222849 h 577432"/>
              <a:gd name="connsiteX36" fmla="*/ 224129 w 578004"/>
              <a:gd name="connsiteY36" fmla="*/ 191535 h 577432"/>
              <a:gd name="connsiteX37" fmla="*/ 254571 w 578004"/>
              <a:gd name="connsiteY37" fmla="*/ 171273 h 577432"/>
              <a:gd name="connsiteX38" fmla="*/ 190019 w 578004"/>
              <a:gd name="connsiteY38" fmla="*/ 134483 h 577432"/>
              <a:gd name="connsiteX39" fmla="*/ 203869 w 578004"/>
              <a:gd name="connsiteY39" fmla="*/ 147374 h 577432"/>
              <a:gd name="connsiteX40" fmla="*/ 203869 w 578004"/>
              <a:gd name="connsiteY40" fmla="*/ 298387 h 577432"/>
              <a:gd name="connsiteX41" fmla="*/ 190019 w 578004"/>
              <a:gd name="connsiteY41" fmla="*/ 311278 h 577432"/>
              <a:gd name="connsiteX42" fmla="*/ 177091 w 578004"/>
              <a:gd name="connsiteY42" fmla="*/ 298387 h 577432"/>
              <a:gd name="connsiteX43" fmla="*/ 177091 w 578004"/>
              <a:gd name="connsiteY43" fmla="*/ 147374 h 577432"/>
              <a:gd name="connsiteX44" fmla="*/ 190019 w 578004"/>
              <a:gd name="connsiteY44" fmla="*/ 134483 h 577432"/>
              <a:gd name="connsiteX45" fmla="*/ 453380 w 578004"/>
              <a:gd name="connsiteY45" fmla="*/ 97644 h 577432"/>
              <a:gd name="connsiteX46" fmla="*/ 499909 w 578004"/>
              <a:gd name="connsiteY46" fmla="*/ 144099 h 577432"/>
              <a:gd name="connsiteX47" fmla="*/ 453380 w 578004"/>
              <a:gd name="connsiteY47" fmla="*/ 190554 h 577432"/>
              <a:gd name="connsiteX48" fmla="*/ 406851 w 578004"/>
              <a:gd name="connsiteY48" fmla="*/ 144099 h 577432"/>
              <a:gd name="connsiteX49" fmla="*/ 453380 w 578004"/>
              <a:gd name="connsiteY49" fmla="*/ 97644 h 577432"/>
              <a:gd name="connsiteX50" fmla="*/ 130988 w 578004"/>
              <a:gd name="connsiteY50" fmla="*/ 81962 h 577432"/>
              <a:gd name="connsiteX51" fmla="*/ 144839 w 578004"/>
              <a:gd name="connsiteY51" fmla="*/ 94855 h 577432"/>
              <a:gd name="connsiteX52" fmla="*/ 144839 w 578004"/>
              <a:gd name="connsiteY52" fmla="*/ 298385 h 577432"/>
              <a:gd name="connsiteX53" fmla="*/ 130988 w 578004"/>
              <a:gd name="connsiteY53" fmla="*/ 311278 h 577432"/>
              <a:gd name="connsiteX54" fmla="*/ 118061 w 578004"/>
              <a:gd name="connsiteY54" fmla="*/ 298385 h 577432"/>
              <a:gd name="connsiteX55" fmla="*/ 118061 w 578004"/>
              <a:gd name="connsiteY55" fmla="*/ 94855 h 577432"/>
              <a:gd name="connsiteX56" fmla="*/ 130988 w 578004"/>
              <a:gd name="connsiteY56" fmla="*/ 81962 h 577432"/>
              <a:gd name="connsiteX57" fmla="*/ 25828 w 578004"/>
              <a:gd name="connsiteY57" fmla="*/ 0 h 577432"/>
              <a:gd name="connsiteX58" fmla="*/ 354210 w 578004"/>
              <a:gd name="connsiteY58" fmla="*/ 0 h 577432"/>
              <a:gd name="connsiteX59" fmla="*/ 380960 w 578004"/>
              <a:gd name="connsiteY59" fmla="*/ 26707 h 577432"/>
              <a:gd name="connsiteX60" fmla="*/ 368046 w 578004"/>
              <a:gd name="connsiteY60" fmla="*/ 48810 h 577432"/>
              <a:gd name="connsiteX61" fmla="*/ 368046 w 578004"/>
              <a:gd name="connsiteY61" fmla="*/ 168533 h 577432"/>
              <a:gd name="connsiteX62" fmla="*/ 341296 w 578004"/>
              <a:gd name="connsiteY62" fmla="*/ 163007 h 577432"/>
              <a:gd name="connsiteX63" fmla="*/ 341296 w 578004"/>
              <a:gd name="connsiteY63" fmla="*/ 52494 h 577432"/>
              <a:gd name="connsiteX64" fmla="*/ 39664 w 578004"/>
              <a:gd name="connsiteY64" fmla="*/ 52494 h 577432"/>
              <a:gd name="connsiteX65" fmla="*/ 39664 w 578004"/>
              <a:gd name="connsiteY65" fmla="*/ 340749 h 577432"/>
              <a:gd name="connsiteX66" fmla="*/ 341296 w 578004"/>
              <a:gd name="connsiteY66" fmla="*/ 340749 h 577432"/>
              <a:gd name="connsiteX67" fmla="*/ 341296 w 578004"/>
              <a:gd name="connsiteY67" fmla="*/ 269837 h 577432"/>
              <a:gd name="connsiteX68" fmla="*/ 368046 w 578004"/>
              <a:gd name="connsiteY68" fmla="*/ 275362 h 577432"/>
              <a:gd name="connsiteX69" fmla="*/ 368046 w 578004"/>
              <a:gd name="connsiteY69" fmla="*/ 354563 h 577432"/>
              <a:gd name="connsiteX70" fmla="*/ 354210 w 578004"/>
              <a:gd name="connsiteY70" fmla="*/ 367457 h 577432"/>
              <a:gd name="connsiteX71" fmla="*/ 273959 w 578004"/>
              <a:gd name="connsiteY71" fmla="*/ 367457 h 577432"/>
              <a:gd name="connsiteX72" fmla="*/ 321003 w 578004"/>
              <a:gd name="connsiteY72" fmla="*/ 544278 h 577432"/>
              <a:gd name="connsiteX73" fmla="*/ 302554 w 578004"/>
              <a:gd name="connsiteY73" fmla="*/ 576511 h 577432"/>
              <a:gd name="connsiteX74" fmla="*/ 295175 w 578004"/>
              <a:gd name="connsiteY74" fmla="*/ 577432 h 577432"/>
              <a:gd name="connsiteX75" fmla="*/ 270270 w 578004"/>
              <a:gd name="connsiteY75" fmla="*/ 557171 h 577432"/>
              <a:gd name="connsiteX76" fmla="*/ 219537 w 578004"/>
              <a:gd name="connsiteY76" fmla="*/ 367457 h 577432"/>
              <a:gd name="connsiteX77" fmla="*/ 161423 w 578004"/>
              <a:gd name="connsiteY77" fmla="*/ 367457 h 577432"/>
              <a:gd name="connsiteX78" fmla="*/ 110690 w 578004"/>
              <a:gd name="connsiteY78" fmla="*/ 557171 h 577432"/>
              <a:gd name="connsiteX79" fmla="*/ 85785 w 578004"/>
              <a:gd name="connsiteY79" fmla="*/ 577432 h 577432"/>
              <a:gd name="connsiteX80" fmla="*/ 78406 w 578004"/>
              <a:gd name="connsiteY80" fmla="*/ 576511 h 577432"/>
              <a:gd name="connsiteX81" fmla="*/ 59957 w 578004"/>
              <a:gd name="connsiteY81" fmla="*/ 544278 h 577432"/>
              <a:gd name="connsiteX82" fmla="*/ 107001 w 578004"/>
              <a:gd name="connsiteY82" fmla="*/ 367457 h 577432"/>
              <a:gd name="connsiteX83" fmla="*/ 25828 w 578004"/>
              <a:gd name="connsiteY83" fmla="*/ 367457 h 577432"/>
              <a:gd name="connsiteX84" fmla="*/ 12914 w 578004"/>
              <a:gd name="connsiteY84" fmla="*/ 354563 h 577432"/>
              <a:gd name="connsiteX85" fmla="*/ 12914 w 578004"/>
              <a:gd name="connsiteY85" fmla="*/ 48810 h 577432"/>
              <a:gd name="connsiteX86" fmla="*/ 0 w 578004"/>
              <a:gd name="connsiteY86" fmla="*/ 26707 h 577432"/>
              <a:gd name="connsiteX87" fmla="*/ 25828 w 578004"/>
              <a:gd name="connsiteY87" fmla="*/ 0 h 57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78004" h="577432">
                <a:moveTo>
                  <a:pt x="71957" y="173984"/>
                </a:moveTo>
                <a:cubicBezTo>
                  <a:pt x="79344" y="173984"/>
                  <a:pt x="85808" y="179513"/>
                  <a:pt x="85808" y="186884"/>
                </a:cubicBezTo>
                <a:lnTo>
                  <a:pt x="85808" y="298378"/>
                </a:lnTo>
                <a:cubicBezTo>
                  <a:pt x="85808" y="305749"/>
                  <a:pt x="79344" y="311278"/>
                  <a:pt x="71957" y="311278"/>
                </a:cubicBezTo>
                <a:cubicBezTo>
                  <a:pt x="64570" y="311278"/>
                  <a:pt x="59030" y="305749"/>
                  <a:pt x="59030" y="298378"/>
                </a:cubicBezTo>
                <a:lnTo>
                  <a:pt x="59030" y="186884"/>
                </a:lnTo>
                <a:cubicBezTo>
                  <a:pt x="59030" y="179513"/>
                  <a:pt x="64570" y="173984"/>
                  <a:pt x="71957" y="173984"/>
                </a:cubicBezTo>
                <a:close/>
                <a:moveTo>
                  <a:pt x="254571" y="171273"/>
                </a:moveTo>
                <a:lnTo>
                  <a:pt x="405859" y="203508"/>
                </a:lnTo>
                <a:lnTo>
                  <a:pt x="427999" y="203508"/>
                </a:lnTo>
                <a:cubicBezTo>
                  <a:pt x="435378" y="203508"/>
                  <a:pt x="441836" y="206271"/>
                  <a:pt x="446448" y="210876"/>
                </a:cubicBezTo>
                <a:lnTo>
                  <a:pt x="434456" y="301133"/>
                </a:lnTo>
                <a:lnTo>
                  <a:pt x="452906" y="316790"/>
                </a:lnTo>
                <a:lnTo>
                  <a:pt x="472278" y="301133"/>
                </a:lnTo>
                <a:lnTo>
                  <a:pt x="459363" y="210876"/>
                </a:lnTo>
                <a:cubicBezTo>
                  <a:pt x="463976" y="206271"/>
                  <a:pt x="470433" y="203508"/>
                  <a:pt x="477813" y="203508"/>
                </a:cubicBezTo>
                <a:lnTo>
                  <a:pt x="503642" y="203508"/>
                </a:lnTo>
                <a:cubicBezTo>
                  <a:pt x="514712" y="203508"/>
                  <a:pt x="523937" y="209955"/>
                  <a:pt x="527627" y="220086"/>
                </a:cubicBezTo>
                <a:lnTo>
                  <a:pt x="576519" y="344420"/>
                </a:lnTo>
                <a:cubicBezTo>
                  <a:pt x="581131" y="358235"/>
                  <a:pt x="574674" y="372971"/>
                  <a:pt x="561759" y="378497"/>
                </a:cubicBezTo>
                <a:cubicBezTo>
                  <a:pt x="547922" y="384023"/>
                  <a:pt x="532239" y="377576"/>
                  <a:pt x="527627" y="363761"/>
                </a:cubicBezTo>
                <a:lnTo>
                  <a:pt x="504565" y="303896"/>
                </a:lnTo>
                <a:lnTo>
                  <a:pt x="504565" y="376655"/>
                </a:lnTo>
                <a:lnTo>
                  <a:pt x="514712" y="548881"/>
                </a:lnTo>
                <a:cubicBezTo>
                  <a:pt x="514712" y="563617"/>
                  <a:pt x="503642" y="576511"/>
                  <a:pt x="489805" y="576511"/>
                </a:cubicBezTo>
                <a:cubicBezTo>
                  <a:pt x="488883" y="577432"/>
                  <a:pt x="488883" y="577432"/>
                  <a:pt x="487960" y="577432"/>
                </a:cubicBezTo>
                <a:cubicBezTo>
                  <a:pt x="474123" y="577432"/>
                  <a:pt x="463053" y="566380"/>
                  <a:pt x="462131" y="552565"/>
                </a:cubicBezTo>
                <a:lnTo>
                  <a:pt x="452906" y="404285"/>
                </a:lnTo>
                <a:lnTo>
                  <a:pt x="444603" y="552565"/>
                </a:lnTo>
                <a:cubicBezTo>
                  <a:pt x="443681" y="566380"/>
                  <a:pt x="432611" y="577432"/>
                  <a:pt x="418774" y="577432"/>
                </a:cubicBezTo>
                <a:cubicBezTo>
                  <a:pt x="417851" y="577432"/>
                  <a:pt x="416929" y="577432"/>
                  <a:pt x="416929" y="576511"/>
                </a:cubicBezTo>
                <a:cubicBezTo>
                  <a:pt x="402169" y="576511"/>
                  <a:pt x="391099" y="563617"/>
                  <a:pt x="392022" y="548881"/>
                </a:cubicBezTo>
                <a:lnTo>
                  <a:pt x="402169" y="376655"/>
                </a:lnTo>
                <a:lnTo>
                  <a:pt x="402169" y="256005"/>
                </a:lnTo>
                <a:cubicBezTo>
                  <a:pt x="400324" y="256005"/>
                  <a:pt x="398479" y="255084"/>
                  <a:pt x="397557" y="255084"/>
                </a:cubicBezTo>
                <a:lnTo>
                  <a:pt x="244424" y="222849"/>
                </a:lnTo>
                <a:cubicBezTo>
                  <a:pt x="229664" y="219165"/>
                  <a:pt x="220439" y="205350"/>
                  <a:pt x="224129" y="191535"/>
                </a:cubicBezTo>
                <a:cubicBezTo>
                  <a:pt x="226897" y="176799"/>
                  <a:pt x="240734" y="168510"/>
                  <a:pt x="254571" y="171273"/>
                </a:cubicBezTo>
                <a:close/>
                <a:moveTo>
                  <a:pt x="190019" y="134483"/>
                </a:moveTo>
                <a:cubicBezTo>
                  <a:pt x="197406" y="134483"/>
                  <a:pt x="203869" y="140008"/>
                  <a:pt x="203869" y="147374"/>
                </a:cubicBezTo>
                <a:lnTo>
                  <a:pt x="203869" y="298387"/>
                </a:lnTo>
                <a:cubicBezTo>
                  <a:pt x="203869" y="305753"/>
                  <a:pt x="197406" y="311278"/>
                  <a:pt x="190019" y="311278"/>
                </a:cubicBezTo>
                <a:cubicBezTo>
                  <a:pt x="183555" y="311278"/>
                  <a:pt x="177091" y="305753"/>
                  <a:pt x="177091" y="298387"/>
                </a:cubicBezTo>
                <a:lnTo>
                  <a:pt x="177091" y="147374"/>
                </a:lnTo>
                <a:cubicBezTo>
                  <a:pt x="177091" y="140008"/>
                  <a:pt x="183555" y="134483"/>
                  <a:pt x="190019" y="134483"/>
                </a:cubicBezTo>
                <a:close/>
                <a:moveTo>
                  <a:pt x="453380" y="97644"/>
                </a:moveTo>
                <a:cubicBezTo>
                  <a:pt x="479077" y="97644"/>
                  <a:pt x="499909" y="118443"/>
                  <a:pt x="499909" y="144099"/>
                </a:cubicBezTo>
                <a:cubicBezTo>
                  <a:pt x="499909" y="169755"/>
                  <a:pt x="479077" y="190554"/>
                  <a:pt x="453380" y="190554"/>
                </a:cubicBezTo>
                <a:cubicBezTo>
                  <a:pt x="427683" y="190554"/>
                  <a:pt x="406851" y="169755"/>
                  <a:pt x="406851" y="144099"/>
                </a:cubicBezTo>
                <a:cubicBezTo>
                  <a:pt x="406851" y="118443"/>
                  <a:pt x="427683" y="97644"/>
                  <a:pt x="453380" y="97644"/>
                </a:cubicBezTo>
                <a:close/>
                <a:moveTo>
                  <a:pt x="130988" y="81962"/>
                </a:moveTo>
                <a:cubicBezTo>
                  <a:pt x="138375" y="81962"/>
                  <a:pt x="144839" y="87488"/>
                  <a:pt x="144839" y="94855"/>
                </a:cubicBezTo>
                <a:lnTo>
                  <a:pt x="144839" y="298385"/>
                </a:lnTo>
                <a:cubicBezTo>
                  <a:pt x="144839" y="305752"/>
                  <a:pt x="138375" y="311278"/>
                  <a:pt x="130988" y="311278"/>
                </a:cubicBezTo>
                <a:cubicBezTo>
                  <a:pt x="124524" y="311278"/>
                  <a:pt x="118061" y="305752"/>
                  <a:pt x="118061" y="298385"/>
                </a:cubicBezTo>
                <a:lnTo>
                  <a:pt x="118061" y="94855"/>
                </a:lnTo>
                <a:cubicBezTo>
                  <a:pt x="118061" y="87488"/>
                  <a:pt x="124524" y="81962"/>
                  <a:pt x="130988" y="81962"/>
                </a:cubicBezTo>
                <a:close/>
                <a:moveTo>
                  <a:pt x="25828" y="0"/>
                </a:moveTo>
                <a:lnTo>
                  <a:pt x="354210" y="0"/>
                </a:lnTo>
                <a:cubicBezTo>
                  <a:pt x="368969" y="0"/>
                  <a:pt x="380960" y="11972"/>
                  <a:pt x="380960" y="26707"/>
                </a:cubicBezTo>
                <a:cubicBezTo>
                  <a:pt x="380960" y="35917"/>
                  <a:pt x="375426" y="44205"/>
                  <a:pt x="368046" y="48810"/>
                </a:cubicBezTo>
                <a:lnTo>
                  <a:pt x="368046" y="168533"/>
                </a:lnTo>
                <a:lnTo>
                  <a:pt x="341296" y="163007"/>
                </a:lnTo>
                <a:lnTo>
                  <a:pt x="341296" y="52494"/>
                </a:lnTo>
                <a:lnTo>
                  <a:pt x="39664" y="52494"/>
                </a:lnTo>
                <a:lnTo>
                  <a:pt x="39664" y="340749"/>
                </a:lnTo>
                <a:lnTo>
                  <a:pt x="341296" y="340749"/>
                </a:lnTo>
                <a:lnTo>
                  <a:pt x="341296" y="269837"/>
                </a:lnTo>
                <a:lnTo>
                  <a:pt x="368046" y="275362"/>
                </a:lnTo>
                <a:lnTo>
                  <a:pt x="368046" y="354563"/>
                </a:lnTo>
                <a:cubicBezTo>
                  <a:pt x="368046" y="361010"/>
                  <a:pt x="361589" y="367457"/>
                  <a:pt x="354210" y="367457"/>
                </a:cubicBezTo>
                <a:lnTo>
                  <a:pt x="273959" y="367457"/>
                </a:lnTo>
                <a:lnTo>
                  <a:pt x="321003" y="544278"/>
                </a:lnTo>
                <a:cubicBezTo>
                  <a:pt x="324693" y="558092"/>
                  <a:pt x="316391" y="572827"/>
                  <a:pt x="302554" y="576511"/>
                </a:cubicBezTo>
                <a:cubicBezTo>
                  <a:pt x="299787" y="576511"/>
                  <a:pt x="297942" y="577432"/>
                  <a:pt x="295175" y="577432"/>
                </a:cubicBezTo>
                <a:cubicBezTo>
                  <a:pt x="284106" y="577432"/>
                  <a:pt x="273037" y="569143"/>
                  <a:pt x="270270" y="557171"/>
                </a:cubicBezTo>
                <a:lnTo>
                  <a:pt x="219537" y="367457"/>
                </a:lnTo>
                <a:lnTo>
                  <a:pt x="161423" y="367457"/>
                </a:lnTo>
                <a:lnTo>
                  <a:pt x="110690" y="557171"/>
                </a:lnTo>
                <a:cubicBezTo>
                  <a:pt x="107923" y="569143"/>
                  <a:pt x="96854" y="577432"/>
                  <a:pt x="85785" y="577432"/>
                </a:cubicBezTo>
                <a:cubicBezTo>
                  <a:pt x="83018" y="577432"/>
                  <a:pt x="81173" y="576511"/>
                  <a:pt x="78406" y="576511"/>
                </a:cubicBezTo>
                <a:cubicBezTo>
                  <a:pt x="64569" y="572827"/>
                  <a:pt x="56267" y="558092"/>
                  <a:pt x="59957" y="544278"/>
                </a:cubicBezTo>
                <a:lnTo>
                  <a:pt x="107001" y="367457"/>
                </a:lnTo>
                <a:lnTo>
                  <a:pt x="25828" y="367457"/>
                </a:lnTo>
                <a:cubicBezTo>
                  <a:pt x="19371" y="367457"/>
                  <a:pt x="12914" y="361010"/>
                  <a:pt x="12914" y="354563"/>
                </a:cubicBezTo>
                <a:lnTo>
                  <a:pt x="12914" y="48810"/>
                </a:lnTo>
                <a:cubicBezTo>
                  <a:pt x="5534" y="44205"/>
                  <a:pt x="0" y="35917"/>
                  <a:pt x="0" y="26707"/>
                </a:cubicBezTo>
                <a:cubicBezTo>
                  <a:pt x="0" y="11972"/>
                  <a:pt x="11991" y="0"/>
                  <a:pt x="25828" y="0"/>
                </a:cubicBezTo>
                <a:close/>
              </a:path>
            </a:pathLst>
          </a:cu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" name="组合 16"/>
          <p:cNvGrpSpPr/>
          <p:nvPr/>
        </p:nvGrpSpPr>
        <p:grpSpPr>
          <a:xfrm flipH="1">
            <a:off x="8995996" y="1083148"/>
            <a:ext cx="2601720" cy="5375860"/>
            <a:chOff x="4679139" y="741909"/>
            <a:chExt cx="2837286" cy="5375860"/>
          </a:xfrm>
        </p:grpSpPr>
        <p:sp>
          <p:nvSpPr>
            <p:cNvPr id="18" name="任意多边形: 形状 17"/>
            <p:cNvSpPr/>
            <p:nvPr/>
          </p:nvSpPr>
          <p:spPr>
            <a:xfrm>
              <a:off x="5703123" y="5197403"/>
              <a:ext cx="525968" cy="578985"/>
            </a:xfrm>
            <a:custGeom>
              <a:avLst/>
              <a:gdLst>
                <a:gd name="connsiteX0" fmla="*/ 208560 w 525968"/>
                <a:gd name="connsiteY0" fmla="*/ -74 h 578985"/>
                <a:gd name="connsiteX1" fmla="*/ 423920 w 525968"/>
                <a:gd name="connsiteY1" fmla="*/ 202123 h 578985"/>
                <a:gd name="connsiteX2" fmla="*/ 525384 w 525968"/>
                <a:gd name="connsiteY2" fmla="*/ 578912 h 578985"/>
                <a:gd name="connsiteX3" fmla="*/ -584 w 525968"/>
                <a:gd name="connsiteY3" fmla="*/ 436497 h 578985"/>
                <a:gd name="connsiteX4" fmla="*/ -584 w 525968"/>
                <a:gd name="connsiteY4" fmla="*/ -74 h 578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968" h="578985">
                  <a:moveTo>
                    <a:pt x="208560" y="-74"/>
                  </a:moveTo>
                  <a:cubicBezTo>
                    <a:pt x="208560" y="-74"/>
                    <a:pt x="427942" y="175066"/>
                    <a:pt x="423920" y="202123"/>
                  </a:cubicBezTo>
                  <a:cubicBezTo>
                    <a:pt x="419898" y="229180"/>
                    <a:pt x="525384" y="578912"/>
                    <a:pt x="525384" y="578912"/>
                  </a:cubicBezTo>
                  <a:lnTo>
                    <a:pt x="-584" y="436497"/>
                  </a:lnTo>
                  <a:lnTo>
                    <a:pt x="-584" y="-74"/>
                  </a:lnTo>
                  <a:close/>
                </a:path>
              </a:pathLst>
            </a:custGeom>
            <a:solidFill>
              <a:srgbClr val="E86546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" name="任意多边形: 形状 18"/>
            <p:cNvSpPr/>
            <p:nvPr/>
          </p:nvSpPr>
          <p:spPr>
            <a:xfrm>
              <a:off x="5358693" y="5264314"/>
              <a:ext cx="500739" cy="271119"/>
            </a:xfrm>
            <a:custGeom>
              <a:avLst/>
              <a:gdLst>
                <a:gd name="connsiteX0" fmla="*/ 0 w 500739"/>
                <a:gd name="connsiteY0" fmla="*/ 16088 h 271119"/>
                <a:gd name="connsiteX1" fmla="*/ 0 w 500739"/>
                <a:gd name="connsiteY1" fmla="*/ 271120 h 271119"/>
                <a:gd name="connsiteX2" fmla="*/ 500740 w 500739"/>
                <a:gd name="connsiteY2" fmla="*/ 243697 h 271119"/>
                <a:gd name="connsiteX3" fmla="*/ 500740 w 500739"/>
                <a:gd name="connsiteY3" fmla="*/ 0 h 271119"/>
                <a:gd name="connsiteX4" fmla="*/ 0 w 500739"/>
                <a:gd name="connsiteY4" fmla="*/ 16088 h 27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739" h="271119">
                  <a:moveTo>
                    <a:pt x="0" y="16088"/>
                  </a:moveTo>
                  <a:lnTo>
                    <a:pt x="0" y="271120"/>
                  </a:lnTo>
                  <a:lnTo>
                    <a:pt x="500740" y="243697"/>
                  </a:lnTo>
                  <a:lnTo>
                    <a:pt x="500740" y="0"/>
                  </a:lnTo>
                  <a:lnTo>
                    <a:pt x="0" y="16088"/>
                  </a:ln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" name="任意多边形: 形状 19"/>
            <p:cNvSpPr/>
            <p:nvPr/>
          </p:nvSpPr>
          <p:spPr>
            <a:xfrm>
              <a:off x="4679139" y="1952923"/>
              <a:ext cx="789397" cy="1241160"/>
            </a:xfrm>
            <a:custGeom>
              <a:avLst/>
              <a:gdLst>
                <a:gd name="connsiteX0" fmla="*/ 340756 w 789397"/>
                <a:gd name="connsiteY0" fmla="*/ 24424 h 1241160"/>
                <a:gd name="connsiteX1" fmla="*/ 11682 w 789397"/>
                <a:gd name="connsiteY1" fmla="*/ 892994 h 1241160"/>
                <a:gd name="connsiteX2" fmla="*/ 730708 w 789397"/>
                <a:gd name="connsiteY2" fmla="*/ 1123163 h 1241160"/>
                <a:gd name="connsiteX3" fmla="*/ 788661 w 789397"/>
                <a:gd name="connsiteY3" fmla="*/ 562824 h 1241160"/>
                <a:gd name="connsiteX4" fmla="*/ 526682 w 789397"/>
                <a:gd name="connsiteY4" fmla="*/ -74 h 1241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9397" h="1241160">
                  <a:moveTo>
                    <a:pt x="340756" y="24424"/>
                  </a:moveTo>
                  <a:cubicBezTo>
                    <a:pt x="340756" y="24424"/>
                    <a:pt x="-76619" y="377994"/>
                    <a:pt x="11682" y="892994"/>
                  </a:cubicBezTo>
                  <a:cubicBezTo>
                    <a:pt x="99984" y="1407994"/>
                    <a:pt x="666721" y="1228466"/>
                    <a:pt x="730708" y="1123163"/>
                  </a:cubicBezTo>
                  <a:cubicBezTo>
                    <a:pt x="794694" y="1017859"/>
                    <a:pt x="788661" y="562824"/>
                    <a:pt x="788661" y="562824"/>
                  </a:cubicBezTo>
                  <a:lnTo>
                    <a:pt x="526682" y="-74"/>
                  </a:lnTo>
                  <a:close/>
                </a:path>
              </a:pathLst>
            </a:custGeom>
            <a:solidFill>
              <a:srgbClr val="46467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5225601" y="2503599"/>
              <a:ext cx="1515399" cy="2848105"/>
            </a:xfrm>
            <a:custGeom>
              <a:avLst/>
              <a:gdLst>
                <a:gd name="connsiteX0" fmla="*/ 1019178 w 1515399"/>
                <a:gd name="connsiteY0" fmla="*/ 64983 h 2848105"/>
                <a:gd name="connsiteX1" fmla="*/ 1514799 w 1515399"/>
                <a:gd name="connsiteY1" fmla="*/ 1286211 h 2848105"/>
                <a:gd name="connsiteX2" fmla="*/ 806560 w 1515399"/>
                <a:gd name="connsiteY2" fmla="*/ 2777096 h 2848105"/>
                <a:gd name="connsiteX3" fmla="*/ 328489 w 1515399"/>
                <a:gd name="connsiteY3" fmla="*/ 2847298 h 2848105"/>
                <a:gd name="connsiteX4" fmla="*/ -584 w 1515399"/>
                <a:gd name="connsiteY4" fmla="*/ 2805615 h 2848105"/>
                <a:gd name="connsiteX5" fmla="*/ 161942 w 1515399"/>
                <a:gd name="connsiteY5" fmla="*/ 118183 h 2848105"/>
                <a:gd name="connsiteX6" fmla="*/ 1019178 w 1515399"/>
                <a:gd name="connsiteY6" fmla="*/ 64983 h 284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5399" h="2848105">
                  <a:moveTo>
                    <a:pt x="1019178" y="64983"/>
                  </a:moveTo>
                  <a:cubicBezTo>
                    <a:pt x="1019178" y="64983"/>
                    <a:pt x="1510777" y="940867"/>
                    <a:pt x="1514799" y="1286211"/>
                  </a:cubicBezTo>
                  <a:cubicBezTo>
                    <a:pt x="1518821" y="1631555"/>
                    <a:pt x="806560" y="2777096"/>
                    <a:pt x="806560" y="2777096"/>
                  </a:cubicBezTo>
                  <a:cubicBezTo>
                    <a:pt x="806560" y="2777096"/>
                    <a:pt x="612956" y="2856439"/>
                    <a:pt x="328489" y="2847298"/>
                  </a:cubicBezTo>
                  <a:cubicBezTo>
                    <a:pt x="44023" y="2838157"/>
                    <a:pt x="-584" y="2805615"/>
                    <a:pt x="-584" y="2805615"/>
                  </a:cubicBezTo>
                  <a:cubicBezTo>
                    <a:pt x="-584" y="2805615"/>
                    <a:pt x="48229" y="348534"/>
                    <a:pt x="161942" y="118183"/>
                  </a:cubicBezTo>
                  <a:cubicBezTo>
                    <a:pt x="275655" y="-112168"/>
                    <a:pt x="1019178" y="64983"/>
                    <a:pt x="1019178" y="64983"/>
                  </a:cubicBezTo>
                  <a:close/>
                </a:path>
              </a:pathLst>
            </a:custGeom>
            <a:solidFill>
              <a:srgbClr val="7C6053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6391618" y="1386003"/>
              <a:ext cx="783012" cy="852222"/>
            </a:xfrm>
            <a:custGeom>
              <a:avLst/>
              <a:gdLst>
                <a:gd name="connsiteX0" fmla="*/ 224831 w 783012"/>
                <a:gd name="connsiteY0" fmla="*/ 276530 h 852222"/>
                <a:gd name="connsiteX1" fmla="*/ 392475 w 783012"/>
                <a:gd name="connsiteY1" fmla="*/ 182744 h 852222"/>
                <a:gd name="connsiteX2" fmla="*/ 514415 w 783012"/>
                <a:gd name="connsiteY2" fmla="*/ -74 h 852222"/>
                <a:gd name="connsiteX3" fmla="*/ 782428 w 783012"/>
                <a:gd name="connsiteY3" fmla="*/ 69945 h 852222"/>
                <a:gd name="connsiteX4" fmla="*/ 503629 w 783012"/>
                <a:gd name="connsiteY4" fmla="*/ 729189 h 852222"/>
                <a:gd name="connsiteX5" fmla="*/ -584 w 783012"/>
                <a:gd name="connsiteY5" fmla="*/ 840160 h 85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3012" h="852222">
                  <a:moveTo>
                    <a:pt x="224831" y="276530"/>
                  </a:moveTo>
                  <a:cubicBezTo>
                    <a:pt x="224831" y="276530"/>
                    <a:pt x="334522" y="239967"/>
                    <a:pt x="392475" y="182744"/>
                  </a:cubicBezTo>
                  <a:cubicBezTo>
                    <a:pt x="450429" y="125522"/>
                    <a:pt x="514415" y="-74"/>
                    <a:pt x="514415" y="-74"/>
                  </a:cubicBezTo>
                  <a:lnTo>
                    <a:pt x="782428" y="69945"/>
                  </a:lnTo>
                  <a:cubicBezTo>
                    <a:pt x="782428" y="69945"/>
                    <a:pt x="782428" y="543263"/>
                    <a:pt x="503629" y="729189"/>
                  </a:cubicBezTo>
                  <a:cubicBezTo>
                    <a:pt x="238360" y="905974"/>
                    <a:pt x="-584" y="840160"/>
                    <a:pt x="-584" y="840160"/>
                  </a:cubicBez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5344442" y="1416768"/>
              <a:ext cx="968021" cy="1268139"/>
            </a:xfrm>
            <a:custGeom>
              <a:avLst/>
              <a:gdLst>
                <a:gd name="connsiteX0" fmla="*/ 453528 w 968021"/>
                <a:gd name="connsiteY0" fmla="*/ 57 h 1268139"/>
                <a:gd name="connsiteX1" fmla="*/ 71620 w 968021"/>
                <a:gd name="connsiteY1" fmla="*/ 109748 h 1268139"/>
                <a:gd name="connsiteX2" fmla="*/ 26829 w 968021"/>
                <a:gd name="connsiteY2" fmla="*/ 1255471 h 1268139"/>
                <a:gd name="connsiteX3" fmla="*/ 608740 w 968021"/>
                <a:gd name="connsiteY3" fmla="*/ 1255471 h 1268139"/>
                <a:gd name="connsiteX4" fmla="*/ 961215 w 968021"/>
                <a:gd name="connsiteY4" fmla="*/ 1188377 h 1268139"/>
                <a:gd name="connsiteX5" fmla="*/ 924651 w 968021"/>
                <a:gd name="connsiteY5" fmla="*/ 129858 h 1268139"/>
                <a:gd name="connsiteX6" fmla="*/ 453528 w 968021"/>
                <a:gd name="connsiteY6" fmla="*/ 57 h 1268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8021" h="1268139">
                  <a:moveTo>
                    <a:pt x="453528" y="57"/>
                  </a:moveTo>
                  <a:cubicBezTo>
                    <a:pt x="453528" y="57"/>
                    <a:pt x="201604" y="-8353"/>
                    <a:pt x="71620" y="109748"/>
                  </a:cubicBezTo>
                  <a:cubicBezTo>
                    <a:pt x="-58364" y="227848"/>
                    <a:pt x="26829" y="1255471"/>
                    <a:pt x="26829" y="1255471"/>
                  </a:cubicBezTo>
                  <a:cubicBezTo>
                    <a:pt x="26829" y="1255471"/>
                    <a:pt x="365958" y="1283808"/>
                    <a:pt x="608740" y="1255471"/>
                  </a:cubicBezTo>
                  <a:cubicBezTo>
                    <a:pt x="851524" y="1227134"/>
                    <a:pt x="961215" y="1188377"/>
                    <a:pt x="961215" y="1188377"/>
                  </a:cubicBezTo>
                  <a:cubicBezTo>
                    <a:pt x="961215" y="1188377"/>
                    <a:pt x="989735" y="243571"/>
                    <a:pt x="924651" y="129858"/>
                  </a:cubicBezTo>
                  <a:cubicBezTo>
                    <a:pt x="859568" y="16145"/>
                    <a:pt x="453528" y="57"/>
                    <a:pt x="453528" y="57"/>
                  </a:cubicBezTo>
                  <a:close/>
                </a:path>
              </a:pathLst>
            </a:custGeom>
            <a:solidFill>
              <a:srgbClr val="F7734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" name="任意多边形: 形状 23"/>
            <p:cNvSpPr/>
            <p:nvPr/>
          </p:nvSpPr>
          <p:spPr>
            <a:xfrm>
              <a:off x="4855942" y="1468271"/>
              <a:ext cx="654490" cy="737489"/>
            </a:xfrm>
            <a:custGeom>
              <a:avLst/>
              <a:gdLst>
                <a:gd name="connsiteX0" fmla="*/ 653906 w 654490"/>
                <a:gd name="connsiteY0" fmla="*/ -74 h 737489"/>
                <a:gd name="connsiteX1" fmla="*/ 212765 w 654490"/>
                <a:gd name="connsiteY1" fmla="*/ 278724 h 737489"/>
                <a:gd name="connsiteX2" fmla="*/ -584 w 654490"/>
                <a:gd name="connsiteY2" fmla="*/ 737416 h 737489"/>
                <a:gd name="connsiteX3" fmla="*/ 299420 w 654490"/>
                <a:gd name="connsiteY3" fmla="*/ 672515 h 737489"/>
                <a:gd name="connsiteX4" fmla="*/ 550979 w 654490"/>
                <a:gd name="connsiteY4" fmla="*/ 722425 h 737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90" h="737489">
                  <a:moveTo>
                    <a:pt x="653906" y="-74"/>
                  </a:moveTo>
                  <a:cubicBezTo>
                    <a:pt x="481911" y="45795"/>
                    <a:pt x="328014" y="143073"/>
                    <a:pt x="212765" y="278724"/>
                  </a:cubicBezTo>
                  <a:cubicBezTo>
                    <a:pt x="40916" y="485126"/>
                    <a:pt x="-584" y="737416"/>
                    <a:pt x="-584" y="737416"/>
                  </a:cubicBezTo>
                  <a:cubicBezTo>
                    <a:pt x="-584" y="737416"/>
                    <a:pt x="191009" y="671418"/>
                    <a:pt x="299420" y="672515"/>
                  </a:cubicBezTo>
                  <a:cubicBezTo>
                    <a:pt x="407833" y="673612"/>
                    <a:pt x="550979" y="722425"/>
                    <a:pt x="550979" y="722425"/>
                  </a:cubicBezTo>
                  <a:close/>
                </a:path>
              </a:pathLst>
            </a:custGeom>
            <a:solidFill>
              <a:srgbClr val="F7734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" name="任意多边形: 形状 24"/>
            <p:cNvSpPr/>
            <p:nvPr/>
          </p:nvSpPr>
          <p:spPr>
            <a:xfrm>
              <a:off x="5584919" y="741909"/>
              <a:ext cx="542699" cy="493817"/>
            </a:xfrm>
            <a:custGeom>
              <a:avLst/>
              <a:gdLst>
                <a:gd name="connsiteX0" fmla="*/ 483257 w 542699"/>
                <a:gd name="connsiteY0" fmla="*/ 236152 h 493817"/>
                <a:gd name="connsiteX1" fmla="*/ 507206 w 542699"/>
                <a:gd name="connsiteY1" fmla="*/ 10554 h 493817"/>
                <a:gd name="connsiteX2" fmla="*/ 304826 w 542699"/>
                <a:gd name="connsiteY2" fmla="*/ 67959 h 493817"/>
                <a:gd name="connsiteX3" fmla="*/ 19445 w 542699"/>
                <a:gd name="connsiteY3" fmla="*/ 189350 h 493817"/>
                <a:gd name="connsiteX4" fmla="*/ 126029 w 542699"/>
                <a:gd name="connsiteY4" fmla="*/ 493743 h 493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699" h="493817">
                  <a:moveTo>
                    <a:pt x="483257" y="236152"/>
                  </a:moveTo>
                  <a:cubicBezTo>
                    <a:pt x="483257" y="236152"/>
                    <a:pt x="597884" y="53333"/>
                    <a:pt x="507206" y="10554"/>
                  </a:cubicBezTo>
                  <a:cubicBezTo>
                    <a:pt x="416528" y="-32226"/>
                    <a:pt x="304826" y="67959"/>
                    <a:pt x="304826" y="67959"/>
                  </a:cubicBezTo>
                  <a:cubicBezTo>
                    <a:pt x="304826" y="67959"/>
                    <a:pt x="99703" y="81487"/>
                    <a:pt x="19445" y="189350"/>
                  </a:cubicBezTo>
                  <a:cubicBezTo>
                    <a:pt x="-60811" y="297213"/>
                    <a:pt x="126029" y="493743"/>
                    <a:pt x="126029" y="493743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" name="任意多边形: 形状 25"/>
            <p:cNvSpPr/>
            <p:nvPr/>
          </p:nvSpPr>
          <p:spPr>
            <a:xfrm>
              <a:off x="5730911" y="1277591"/>
              <a:ext cx="250827" cy="269157"/>
            </a:xfrm>
            <a:custGeom>
              <a:avLst/>
              <a:gdLst>
                <a:gd name="connsiteX0" fmla="*/ 15504 w 250827"/>
                <a:gd name="connsiteY0" fmla="*/ -74 h 269157"/>
                <a:gd name="connsiteX1" fmla="*/ -584 w 250827"/>
                <a:gd name="connsiteY1" fmla="*/ 188229 h 269157"/>
                <a:gd name="connsiteX2" fmla="*/ 138358 w 250827"/>
                <a:gd name="connsiteY2" fmla="*/ 263550 h 269157"/>
                <a:gd name="connsiteX3" fmla="*/ 250243 w 250827"/>
                <a:gd name="connsiteY3" fmla="*/ 261174 h 269157"/>
                <a:gd name="connsiteX4" fmla="*/ 246953 w 250827"/>
                <a:gd name="connsiteY4" fmla="*/ 164828 h 269157"/>
                <a:gd name="connsiteX5" fmla="*/ 243479 w 250827"/>
                <a:gd name="connsiteY5" fmla="*/ 70860 h 269157"/>
                <a:gd name="connsiteX6" fmla="*/ 48229 w 250827"/>
                <a:gd name="connsiteY6" fmla="*/ 10164 h 269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0827" h="269157">
                  <a:moveTo>
                    <a:pt x="15504" y="-74"/>
                  </a:moveTo>
                  <a:lnTo>
                    <a:pt x="-584" y="188229"/>
                  </a:lnTo>
                  <a:cubicBezTo>
                    <a:pt x="-584" y="188229"/>
                    <a:pt x="28849" y="245268"/>
                    <a:pt x="138358" y="263550"/>
                  </a:cubicBezTo>
                  <a:cubicBezTo>
                    <a:pt x="219895" y="277262"/>
                    <a:pt x="250243" y="261174"/>
                    <a:pt x="250243" y="261174"/>
                  </a:cubicBezTo>
                  <a:lnTo>
                    <a:pt x="246953" y="164828"/>
                  </a:lnTo>
                  <a:lnTo>
                    <a:pt x="243479" y="70860"/>
                  </a:lnTo>
                  <a:lnTo>
                    <a:pt x="48229" y="10164"/>
                  </a:ln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" name="任意多边形: 形状 26"/>
            <p:cNvSpPr/>
            <p:nvPr/>
          </p:nvSpPr>
          <p:spPr>
            <a:xfrm>
              <a:off x="5779725" y="1287829"/>
              <a:ext cx="198723" cy="154298"/>
            </a:xfrm>
            <a:custGeom>
              <a:avLst/>
              <a:gdLst>
                <a:gd name="connsiteX0" fmla="*/ -584 w 198723"/>
                <a:gd name="connsiteY0" fmla="*/ -74 h 154298"/>
                <a:gd name="connsiteX1" fmla="*/ 3437 w 198723"/>
                <a:gd name="connsiteY1" fmla="*/ 18208 h 154298"/>
                <a:gd name="connsiteX2" fmla="*/ 198139 w 198723"/>
                <a:gd name="connsiteY2" fmla="*/ 154225 h 154298"/>
                <a:gd name="connsiteX3" fmla="*/ 194666 w 198723"/>
                <a:gd name="connsiteY3" fmla="*/ 60256 h 154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723" h="154298">
                  <a:moveTo>
                    <a:pt x="-584" y="-74"/>
                  </a:moveTo>
                  <a:cubicBezTo>
                    <a:pt x="-219" y="6197"/>
                    <a:pt x="1134" y="12358"/>
                    <a:pt x="3437" y="18208"/>
                  </a:cubicBezTo>
                  <a:cubicBezTo>
                    <a:pt x="37441" y="115833"/>
                    <a:pt x="150972" y="146181"/>
                    <a:pt x="198139" y="154225"/>
                  </a:cubicBezTo>
                  <a:lnTo>
                    <a:pt x="194666" y="60256"/>
                  </a:ln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" name="任意多边形: 形状 27"/>
            <p:cNvSpPr/>
            <p:nvPr/>
          </p:nvSpPr>
          <p:spPr>
            <a:xfrm>
              <a:off x="5621832" y="843490"/>
              <a:ext cx="476940" cy="544367"/>
            </a:xfrm>
            <a:custGeom>
              <a:avLst/>
              <a:gdLst>
                <a:gd name="connsiteX0" fmla="*/ 430987 w 476940"/>
                <a:gd name="connsiteY0" fmla="*/ 79725 h 544367"/>
                <a:gd name="connsiteX1" fmla="*/ 459690 w 476940"/>
                <a:gd name="connsiteY1" fmla="*/ 452309 h 544367"/>
                <a:gd name="connsiteX2" fmla="*/ 222026 w 476940"/>
                <a:gd name="connsiteY2" fmla="*/ 514833 h 544367"/>
                <a:gd name="connsiteX3" fmla="*/ 124035 w 476940"/>
                <a:gd name="connsiteY3" fmla="*/ 434758 h 544367"/>
                <a:gd name="connsiteX4" fmla="*/ 16172 w 476940"/>
                <a:gd name="connsiteY4" fmla="*/ 383935 h 544367"/>
                <a:gd name="connsiteX5" fmla="*/ 52736 w 476940"/>
                <a:gd name="connsiteY5" fmla="*/ 235852 h 544367"/>
                <a:gd name="connsiteX6" fmla="*/ 135370 w 476940"/>
                <a:gd name="connsiteY6" fmla="*/ 255413 h 544367"/>
                <a:gd name="connsiteX7" fmla="*/ 106667 w 476940"/>
                <a:gd name="connsiteY7" fmla="*/ 183749 h 544367"/>
                <a:gd name="connsiteX8" fmla="*/ 430987 w 476940"/>
                <a:gd name="connsiteY8" fmla="*/ 79725 h 54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940" h="544367">
                  <a:moveTo>
                    <a:pt x="430987" y="79725"/>
                  </a:moveTo>
                  <a:cubicBezTo>
                    <a:pt x="430987" y="79725"/>
                    <a:pt x="509782" y="324336"/>
                    <a:pt x="459690" y="452309"/>
                  </a:cubicBezTo>
                  <a:cubicBezTo>
                    <a:pt x="409598" y="580282"/>
                    <a:pt x="291863" y="547375"/>
                    <a:pt x="222026" y="514833"/>
                  </a:cubicBezTo>
                  <a:cubicBezTo>
                    <a:pt x="182756" y="497429"/>
                    <a:pt x="148916" y="469768"/>
                    <a:pt x="124035" y="434758"/>
                  </a:cubicBezTo>
                  <a:cubicBezTo>
                    <a:pt x="80871" y="442967"/>
                    <a:pt x="37324" y="422437"/>
                    <a:pt x="16172" y="383935"/>
                  </a:cubicBezTo>
                  <a:cubicBezTo>
                    <a:pt x="-22402" y="317206"/>
                    <a:pt x="12332" y="248284"/>
                    <a:pt x="52736" y="235852"/>
                  </a:cubicBezTo>
                  <a:cubicBezTo>
                    <a:pt x="93139" y="223420"/>
                    <a:pt x="135370" y="255413"/>
                    <a:pt x="135370" y="255413"/>
                  </a:cubicBezTo>
                  <a:lnTo>
                    <a:pt x="106667" y="183749"/>
                  </a:lnTo>
                  <a:cubicBezTo>
                    <a:pt x="106667" y="183749"/>
                    <a:pt x="291314" y="-147884"/>
                    <a:pt x="430987" y="79725"/>
                  </a:cubicBez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9" name="任意多边形: 形状 28"/>
            <p:cNvSpPr/>
            <p:nvPr/>
          </p:nvSpPr>
          <p:spPr>
            <a:xfrm>
              <a:off x="5656751" y="1117303"/>
              <a:ext cx="93384" cy="81532"/>
            </a:xfrm>
            <a:custGeom>
              <a:avLst/>
              <a:gdLst>
                <a:gd name="connsiteX0" fmla="*/ 85642 w 93384"/>
                <a:gd name="connsiteY0" fmla="*/ 81420 h 81532"/>
                <a:gd name="connsiteX1" fmla="*/ 81072 w 93384"/>
                <a:gd name="connsiteY1" fmla="*/ 79774 h 81532"/>
                <a:gd name="connsiteX2" fmla="*/ 1362 w 93384"/>
                <a:gd name="connsiteY2" fmla="*/ 11400 h 81532"/>
                <a:gd name="connsiteX3" fmla="*/ 1362 w 93384"/>
                <a:gd name="connsiteY3" fmla="*/ 1894 h 81532"/>
                <a:gd name="connsiteX4" fmla="*/ 11052 w 93384"/>
                <a:gd name="connsiteY4" fmla="*/ 1894 h 81532"/>
                <a:gd name="connsiteX5" fmla="*/ 90761 w 93384"/>
                <a:gd name="connsiteY5" fmla="*/ 70268 h 81532"/>
                <a:gd name="connsiteX6" fmla="*/ 90889 w 93384"/>
                <a:gd name="connsiteY6" fmla="*/ 79833 h 81532"/>
                <a:gd name="connsiteX7" fmla="*/ 90761 w 93384"/>
                <a:gd name="connsiteY7" fmla="*/ 79957 h 81532"/>
                <a:gd name="connsiteX8" fmla="*/ 85642 w 93384"/>
                <a:gd name="connsiteY8" fmla="*/ 81420 h 81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384" h="81532">
                  <a:moveTo>
                    <a:pt x="85642" y="81420"/>
                  </a:moveTo>
                  <a:cubicBezTo>
                    <a:pt x="83979" y="81440"/>
                    <a:pt x="82352" y="80855"/>
                    <a:pt x="81072" y="79774"/>
                  </a:cubicBezTo>
                  <a:lnTo>
                    <a:pt x="1362" y="11400"/>
                  </a:lnTo>
                  <a:cubicBezTo>
                    <a:pt x="-1233" y="8766"/>
                    <a:pt x="-1233" y="4528"/>
                    <a:pt x="1362" y="1894"/>
                  </a:cubicBezTo>
                  <a:cubicBezTo>
                    <a:pt x="4050" y="-730"/>
                    <a:pt x="8346" y="-730"/>
                    <a:pt x="11052" y="1894"/>
                  </a:cubicBezTo>
                  <a:lnTo>
                    <a:pt x="90761" y="70268"/>
                  </a:lnTo>
                  <a:cubicBezTo>
                    <a:pt x="93430" y="72875"/>
                    <a:pt x="93485" y="77158"/>
                    <a:pt x="90889" y="79833"/>
                  </a:cubicBezTo>
                  <a:cubicBezTo>
                    <a:pt x="90852" y="79875"/>
                    <a:pt x="90798" y="79917"/>
                    <a:pt x="90761" y="79957"/>
                  </a:cubicBezTo>
                  <a:cubicBezTo>
                    <a:pt x="89298" y="81087"/>
                    <a:pt x="87470" y="81611"/>
                    <a:pt x="85642" y="81420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" name="任意多边形: 形状 29"/>
            <p:cNvSpPr/>
            <p:nvPr/>
          </p:nvSpPr>
          <p:spPr>
            <a:xfrm>
              <a:off x="5658745" y="1167764"/>
              <a:ext cx="70812" cy="23354"/>
            </a:xfrm>
            <a:custGeom>
              <a:avLst/>
              <a:gdLst>
                <a:gd name="connsiteX0" fmla="*/ 6316 w 70812"/>
                <a:gd name="connsiteY0" fmla="*/ 23280 h 23354"/>
                <a:gd name="connsiteX1" fmla="*/ -448 w 70812"/>
                <a:gd name="connsiteY1" fmla="*/ 17613 h 23354"/>
                <a:gd name="connsiteX2" fmla="*/ 4671 w 70812"/>
                <a:gd name="connsiteY2" fmla="*/ 9842 h 23354"/>
                <a:gd name="connsiteX3" fmla="*/ 5219 w 70812"/>
                <a:gd name="connsiteY3" fmla="*/ 9752 h 23354"/>
                <a:gd name="connsiteX4" fmla="*/ 62258 w 70812"/>
                <a:gd name="connsiteY4" fmla="*/ 62 h 23354"/>
                <a:gd name="connsiteX5" fmla="*/ 70029 w 70812"/>
                <a:gd name="connsiteY5" fmla="*/ 5183 h 23354"/>
                <a:gd name="connsiteX6" fmla="*/ 70121 w 70812"/>
                <a:gd name="connsiteY6" fmla="*/ 5730 h 23354"/>
                <a:gd name="connsiteX7" fmla="*/ 64654 w 70812"/>
                <a:gd name="connsiteY7" fmla="*/ 13586 h 23354"/>
                <a:gd name="connsiteX8" fmla="*/ 64635 w 70812"/>
                <a:gd name="connsiteY8" fmla="*/ 13591 h 23354"/>
                <a:gd name="connsiteX9" fmla="*/ 7413 w 70812"/>
                <a:gd name="connsiteY9" fmla="*/ 23280 h 23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812" h="23354">
                  <a:moveTo>
                    <a:pt x="6316" y="23280"/>
                  </a:moveTo>
                  <a:cubicBezTo>
                    <a:pt x="2989" y="23249"/>
                    <a:pt x="155" y="20876"/>
                    <a:pt x="-448" y="17613"/>
                  </a:cubicBezTo>
                  <a:cubicBezTo>
                    <a:pt x="-1179" y="14054"/>
                    <a:pt x="1106" y="10573"/>
                    <a:pt x="4671" y="9842"/>
                  </a:cubicBezTo>
                  <a:cubicBezTo>
                    <a:pt x="4854" y="9803"/>
                    <a:pt x="5036" y="9774"/>
                    <a:pt x="5219" y="9752"/>
                  </a:cubicBezTo>
                  <a:lnTo>
                    <a:pt x="62258" y="62"/>
                  </a:lnTo>
                  <a:cubicBezTo>
                    <a:pt x="65823" y="-671"/>
                    <a:pt x="69297" y="1622"/>
                    <a:pt x="70029" y="5183"/>
                  </a:cubicBezTo>
                  <a:cubicBezTo>
                    <a:pt x="70065" y="5364"/>
                    <a:pt x="70102" y="5547"/>
                    <a:pt x="70121" y="5730"/>
                  </a:cubicBezTo>
                  <a:cubicBezTo>
                    <a:pt x="70778" y="9406"/>
                    <a:pt x="68346" y="12924"/>
                    <a:pt x="64654" y="13586"/>
                  </a:cubicBezTo>
                  <a:cubicBezTo>
                    <a:pt x="64654" y="13587"/>
                    <a:pt x="64635" y="13589"/>
                    <a:pt x="64635" y="13591"/>
                  </a:cubicBezTo>
                  <a:lnTo>
                    <a:pt x="7413" y="23280"/>
                  </a:ln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1" name="任意多边形: 形状 30"/>
            <p:cNvSpPr/>
            <p:nvPr/>
          </p:nvSpPr>
          <p:spPr>
            <a:xfrm>
              <a:off x="5881225" y="975195"/>
              <a:ext cx="79088" cy="32750"/>
            </a:xfrm>
            <a:custGeom>
              <a:avLst/>
              <a:gdLst>
                <a:gd name="connsiteX0" fmla="*/ 5960 w 79088"/>
                <a:gd name="connsiteY0" fmla="*/ 32665 h 32750"/>
                <a:gd name="connsiteX1" fmla="*/ 1390 w 79088"/>
                <a:gd name="connsiteY1" fmla="*/ 30837 h 32750"/>
                <a:gd name="connsiteX2" fmla="*/ 1390 w 79088"/>
                <a:gd name="connsiteY2" fmla="*/ 21148 h 32750"/>
                <a:gd name="connsiteX3" fmla="*/ 76163 w 79088"/>
                <a:gd name="connsiteY3" fmla="*/ 8350 h 32750"/>
                <a:gd name="connsiteX4" fmla="*/ 76748 w 79088"/>
                <a:gd name="connsiteY4" fmla="*/ 18157 h 32750"/>
                <a:gd name="connsiteX5" fmla="*/ 68667 w 79088"/>
                <a:gd name="connsiteY5" fmla="*/ 19868 h 32750"/>
                <a:gd name="connsiteX6" fmla="*/ 11445 w 79088"/>
                <a:gd name="connsiteY6" fmla="*/ 30471 h 32750"/>
                <a:gd name="connsiteX7" fmla="*/ 5960 w 79088"/>
                <a:gd name="connsiteY7" fmla="*/ 32665 h 32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088" h="32750">
                  <a:moveTo>
                    <a:pt x="5960" y="32665"/>
                  </a:moveTo>
                  <a:cubicBezTo>
                    <a:pt x="4260" y="32689"/>
                    <a:pt x="2615" y="32031"/>
                    <a:pt x="1390" y="30837"/>
                  </a:cubicBezTo>
                  <a:cubicBezTo>
                    <a:pt x="-1242" y="28140"/>
                    <a:pt x="-1242" y="23844"/>
                    <a:pt x="1390" y="21148"/>
                  </a:cubicBezTo>
                  <a:cubicBezTo>
                    <a:pt x="19635" y="-1176"/>
                    <a:pt x="51537" y="-6637"/>
                    <a:pt x="76163" y="8350"/>
                  </a:cubicBezTo>
                  <a:cubicBezTo>
                    <a:pt x="79033" y="10895"/>
                    <a:pt x="79308" y="15286"/>
                    <a:pt x="76748" y="18157"/>
                  </a:cubicBezTo>
                  <a:cubicBezTo>
                    <a:pt x="74737" y="20444"/>
                    <a:pt x="71445" y="21138"/>
                    <a:pt x="68667" y="19868"/>
                  </a:cubicBezTo>
                  <a:cubicBezTo>
                    <a:pt x="49617" y="8595"/>
                    <a:pt x="25193" y="13124"/>
                    <a:pt x="11445" y="30471"/>
                  </a:cubicBezTo>
                  <a:cubicBezTo>
                    <a:pt x="10038" y="31983"/>
                    <a:pt x="8026" y="32786"/>
                    <a:pt x="5960" y="32665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2" name="任意多边形: 形状 31"/>
            <p:cNvSpPr/>
            <p:nvPr/>
          </p:nvSpPr>
          <p:spPr>
            <a:xfrm>
              <a:off x="6015577" y="987908"/>
              <a:ext cx="62469" cy="26789"/>
            </a:xfrm>
            <a:custGeom>
              <a:avLst/>
              <a:gdLst>
                <a:gd name="connsiteX0" fmla="*/ 55158 w 62469"/>
                <a:gd name="connsiteY0" fmla="*/ 26716 h 26789"/>
                <a:gd name="connsiteX1" fmla="*/ 50404 w 62469"/>
                <a:gd name="connsiteY1" fmla="*/ 24705 h 26789"/>
                <a:gd name="connsiteX2" fmla="*/ 8356 w 62469"/>
                <a:gd name="connsiteY2" fmla="*/ 16844 h 26789"/>
                <a:gd name="connsiteX3" fmla="*/ -290 w 62469"/>
                <a:gd name="connsiteY3" fmla="*/ 12176 h 26789"/>
                <a:gd name="connsiteX4" fmla="*/ 2506 w 62469"/>
                <a:gd name="connsiteY4" fmla="*/ 4412 h 26789"/>
                <a:gd name="connsiteX5" fmla="*/ 59911 w 62469"/>
                <a:gd name="connsiteY5" fmla="*/ 14833 h 26789"/>
                <a:gd name="connsiteX6" fmla="*/ 59911 w 62469"/>
                <a:gd name="connsiteY6" fmla="*/ 24522 h 26789"/>
                <a:gd name="connsiteX7" fmla="*/ 55158 w 62469"/>
                <a:gd name="connsiteY7" fmla="*/ 26716 h 26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2469" h="26789">
                  <a:moveTo>
                    <a:pt x="55158" y="26716"/>
                  </a:moveTo>
                  <a:cubicBezTo>
                    <a:pt x="53367" y="26721"/>
                    <a:pt x="51649" y="25994"/>
                    <a:pt x="50404" y="24705"/>
                  </a:cubicBezTo>
                  <a:cubicBezTo>
                    <a:pt x="39307" y="13749"/>
                    <a:pt x="22671" y="10637"/>
                    <a:pt x="8356" y="16844"/>
                  </a:cubicBezTo>
                  <a:cubicBezTo>
                    <a:pt x="4682" y="17942"/>
                    <a:pt x="807" y="15853"/>
                    <a:pt x="-290" y="12176"/>
                  </a:cubicBezTo>
                  <a:cubicBezTo>
                    <a:pt x="-1168" y="9255"/>
                    <a:pt x="-35" y="6107"/>
                    <a:pt x="2506" y="4412"/>
                  </a:cubicBezTo>
                  <a:cubicBezTo>
                    <a:pt x="21958" y="-4263"/>
                    <a:pt x="44737" y="-127"/>
                    <a:pt x="59911" y="14833"/>
                  </a:cubicBezTo>
                  <a:cubicBezTo>
                    <a:pt x="62544" y="17529"/>
                    <a:pt x="62544" y="21825"/>
                    <a:pt x="59911" y="24522"/>
                  </a:cubicBezTo>
                  <a:cubicBezTo>
                    <a:pt x="58686" y="25862"/>
                    <a:pt x="56968" y="26652"/>
                    <a:pt x="55158" y="26716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" name="任意多边形: 形状 32"/>
            <p:cNvSpPr/>
            <p:nvPr/>
          </p:nvSpPr>
          <p:spPr>
            <a:xfrm>
              <a:off x="5994200" y="1080702"/>
              <a:ext cx="45285" cy="110542"/>
            </a:xfrm>
            <a:custGeom>
              <a:avLst/>
              <a:gdLst>
                <a:gd name="connsiteX0" fmla="*/ 29550 w 45285"/>
                <a:gd name="connsiteY0" fmla="*/ 110342 h 110542"/>
                <a:gd name="connsiteX1" fmla="*/ 27175 w 45285"/>
                <a:gd name="connsiteY1" fmla="*/ 110342 h 110542"/>
                <a:gd name="connsiteX2" fmla="*/ 23115 w 45285"/>
                <a:gd name="connsiteY2" fmla="*/ 101682 h 110542"/>
                <a:gd name="connsiteX3" fmla="*/ 23152 w 45285"/>
                <a:gd name="connsiteY3" fmla="*/ 101567 h 110542"/>
                <a:gd name="connsiteX4" fmla="*/ 3043 w 45285"/>
                <a:gd name="connsiteY4" fmla="*/ 12900 h 110542"/>
                <a:gd name="connsiteX5" fmla="*/ 117 w 45285"/>
                <a:gd name="connsiteY5" fmla="*/ 3759 h 110542"/>
                <a:gd name="connsiteX6" fmla="*/ 9148 w 45285"/>
                <a:gd name="connsiteY6" fmla="*/ 597 h 110542"/>
                <a:gd name="connsiteX7" fmla="*/ 9258 w 45285"/>
                <a:gd name="connsiteY7" fmla="*/ 651 h 110542"/>
                <a:gd name="connsiteX8" fmla="*/ 35950 w 45285"/>
                <a:gd name="connsiteY8" fmla="*/ 106503 h 110542"/>
                <a:gd name="connsiteX9" fmla="*/ 29550 w 45285"/>
                <a:gd name="connsiteY9" fmla="*/ 110342 h 110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285" h="110542">
                  <a:moveTo>
                    <a:pt x="29550" y="110342"/>
                  </a:moveTo>
                  <a:cubicBezTo>
                    <a:pt x="28765" y="110511"/>
                    <a:pt x="27960" y="110511"/>
                    <a:pt x="27175" y="110342"/>
                  </a:cubicBezTo>
                  <a:cubicBezTo>
                    <a:pt x="23664" y="109074"/>
                    <a:pt x="21835" y="105196"/>
                    <a:pt x="23115" y="101682"/>
                  </a:cubicBezTo>
                  <a:cubicBezTo>
                    <a:pt x="23115" y="101644"/>
                    <a:pt x="23134" y="101605"/>
                    <a:pt x="23152" y="101567"/>
                  </a:cubicBezTo>
                  <a:cubicBezTo>
                    <a:pt x="48381" y="37398"/>
                    <a:pt x="4870" y="13997"/>
                    <a:pt x="3043" y="12900"/>
                  </a:cubicBezTo>
                  <a:cubicBezTo>
                    <a:pt x="-212" y="11125"/>
                    <a:pt x="-1510" y="7098"/>
                    <a:pt x="117" y="3759"/>
                  </a:cubicBezTo>
                  <a:cubicBezTo>
                    <a:pt x="1744" y="392"/>
                    <a:pt x="5784" y="-1023"/>
                    <a:pt x="9148" y="597"/>
                  </a:cubicBezTo>
                  <a:cubicBezTo>
                    <a:pt x="9185" y="615"/>
                    <a:pt x="9221" y="633"/>
                    <a:pt x="9258" y="651"/>
                  </a:cubicBezTo>
                  <a:cubicBezTo>
                    <a:pt x="9258" y="651"/>
                    <a:pt x="65932" y="30451"/>
                    <a:pt x="35950" y="106503"/>
                  </a:cubicBezTo>
                  <a:cubicBezTo>
                    <a:pt x="34742" y="108916"/>
                    <a:pt x="32256" y="110414"/>
                    <a:pt x="29550" y="110342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" name="任意多边形: 形状 33"/>
            <p:cNvSpPr/>
            <p:nvPr/>
          </p:nvSpPr>
          <p:spPr>
            <a:xfrm>
              <a:off x="6047380" y="1046139"/>
              <a:ext cx="22040" cy="58872"/>
            </a:xfrm>
            <a:custGeom>
              <a:avLst/>
              <a:gdLst>
                <a:gd name="connsiteX0" fmla="*/ 14580 w 22040"/>
                <a:gd name="connsiteY0" fmla="*/ 58797 h 58872"/>
                <a:gd name="connsiteX1" fmla="*/ 7816 w 22040"/>
                <a:gd name="connsiteY1" fmla="*/ 53130 h 58872"/>
                <a:gd name="connsiteX2" fmla="*/ -228 w 22040"/>
                <a:gd name="connsiteY2" fmla="*/ 9071 h 58872"/>
                <a:gd name="connsiteX3" fmla="*/ 4159 w 22040"/>
                <a:gd name="connsiteY3" fmla="*/ 284 h 58872"/>
                <a:gd name="connsiteX4" fmla="*/ 12953 w 22040"/>
                <a:gd name="connsiteY4" fmla="*/ 4679 h 58872"/>
                <a:gd name="connsiteX5" fmla="*/ 13300 w 22040"/>
                <a:gd name="connsiteY5" fmla="*/ 6511 h 58872"/>
                <a:gd name="connsiteX6" fmla="*/ 21344 w 22040"/>
                <a:gd name="connsiteY6" fmla="*/ 50753 h 58872"/>
                <a:gd name="connsiteX7" fmla="*/ 15860 w 22040"/>
                <a:gd name="connsiteY7" fmla="*/ 58797 h 58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40" h="58872">
                  <a:moveTo>
                    <a:pt x="14580" y="58797"/>
                  </a:moveTo>
                  <a:cubicBezTo>
                    <a:pt x="11235" y="58841"/>
                    <a:pt x="8364" y="56432"/>
                    <a:pt x="7816" y="53130"/>
                  </a:cubicBezTo>
                  <a:lnTo>
                    <a:pt x="-228" y="9071"/>
                  </a:lnTo>
                  <a:cubicBezTo>
                    <a:pt x="-1434" y="5431"/>
                    <a:pt x="522" y="1497"/>
                    <a:pt x="4159" y="284"/>
                  </a:cubicBezTo>
                  <a:cubicBezTo>
                    <a:pt x="7816" y="-930"/>
                    <a:pt x="11746" y="1039"/>
                    <a:pt x="12953" y="4679"/>
                  </a:cubicBezTo>
                  <a:cubicBezTo>
                    <a:pt x="13154" y="5272"/>
                    <a:pt x="13263" y="5888"/>
                    <a:pt x="13300" y="6511"/>
                  </a:cubicBezTo>
                  <a:lnTo>
                    <a:pt x="21344" y="50753"/>
                  </a:lnTo>
                  <a:cubicBezTo>
                    <a:pt x="22020" y="54481"/>
                    <a:pt x="19571" y="58061"/>
                    <a:pt x="15860" y="58797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" name="任意多边形: 形状 34"/>
            <p:cNvSpPr/>
            <p:nvPr/>
          </p:nvSpPr>
          <p:spPr>
            <a:xfrm>
              <a:off x="5928173" y="1038255"/>
              <a:ext cx="22049" cy="59077"/>
            </a:xfrm>
            <a:custGeom>
              <a:avLst/>
              <a:gdLst>
                <a:gd name="connsiteX0" fmla="*/ 14589 w 22049"/>
                <a:gd name="connsiteY0" fmla="*/ 59003 h 59077"/>
                <a:gd name="connsiteX1" fmla="*/ 7825 w 22049"/>
                <a:gd name="connsiteY1" fmla="*/ 53336 h 59077"/>
                <a:gd name="connsiteX2" fmla="*/ -219 w 22049"/>
                <a:gd name="connsiteY2" fmla="*/ 9094 h 59077"/>
                <a:gd name="connsiteX3" fmla="*/ 4150 w 22049"/>
                <a:gd name="connsiteY3" fmla="*/ 291 h 59077"/>
                <a:gd name="connsiteX4" fmla="*/ 12944 w 22049"/>
                <a:gd name="connsiteY4" fmla="*/ 4657 h 59077"/>
                <a:gd name="connsiteX5" fmla="*/ 13309 w 22049"/>
                <a:gd name="connsiteY5" fmla="*/ 6718 h 59077"/>
                <a:gd name="connsiteX6" fmla="*/ 21353 w 22049"/>
                <a:gd name="connsiteY6" fmla="*/ 50777 h 59077"/>
                <a:gd name="connsiteX7" fmla="*/ 15869 w 22049"/>
                <a:gd name="connsiteY7" fmla="*/ 58821 h 59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49" h="59077">
                  <a:moveTo>
                    <a:pt x="14589" y="59003"/>
                  </a:moveTo>
                  <a:cubicBezTo>
                    <a:pt x="11261" y="58973"/>
                    <a:pt x="8428" y="56599"/>
                    <a:pt x="7825" y="53336"/>
                  </a:cubicBezTo>
                  <a:lnTo>
                    <a:pt x="-219" y="9094"/>
                  </a:lnTo>
                  <a:cubicBezTo>
                    <a:pt x="-1444" y="5458"/>
                    <a:pt x="513" y="1518"/>
                    <a:pt x="4150" y="291"/>
                  </a:cubicBezTo>
                  <a:cubicBezTo>
                    <a:pt x="7788" y="-934"/>
                    <a:pt x="11719" y="1021"/>
                    <a:pt x="12944" y="4657"/>
                  </a:cubicBezTo>
                  <a:cubicBezTo>
                    <a:pt x="13163" y="5321"/>
                    <a:pt x="13291" y="6015"/>
                    <a:pt x="13309" y="6718"/>
                  </a:cubicBezTo>
                  <a:lnTo>
                    <a:pt x="21353" y="50777"/>
                  </a:lnTo>
                  <a:cubicBezTo>
                    <a:pt x="22030" y="54504"/>
                    <a:pt x="19580" y="58084"/>
                    <a:pt x="15869" y="58821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6" name="任意多边形: 形状 35"/>
            <p:cNvSpPr/>
            <p:nvPr/>
          </p:nvSpPr>
          <p:spPr>
            <a:xfrm>
              <a:off x="5684659" y="796961"/>
              <a:ext cx="409147" cy="304544"/>
            </a:xfrm>
            <a:custGeom>
              <a:avLst/>
              <a:gdLst>
                <a:gd name="connsiteX0" fmla="*/ 383518 w 409147"/>
                <a:gd name="connsiteY0" fmla="*/ 181099 h 304544"/>
                <a:gd name="connsiteX1" fmla="*/ 319348 w 409147"/>
                <a:gd name="connsiteY1" fmla="*/ 137223 h 304544"/>
                <a:gd name="connsiteX2" fmla="*/ 242015 w 409147"/>
                <a:gd name="connsiteY2" fmla="*/ 162817 h 304544"/>
                <a:gd name="connsiteX3" fmla="*/ 188449 w 409147"/>
                <a:gd name="connsiteY3" fmla="*/ 280370 h 304544"/>
                <a:gd name="connsiteX4" fmla="*/ 72543 w 409147"/>
                <a:gd name="connsiteY4" fmla="*/ 301028 h 304544"/>
                <a:gd name="connsiteX5" fmla="*/ 27569 w 409147"/>
                <a:gd name="connsiteY5" fmla="*/ 280552 h 304544"/>
                <a:gd name="connsiteX6" fmla="*/ -584 w 409147"/>
                <a:gd name="connsiteY6" fmla="*/ 209985 h 304544"/>
                <a:gd name="connsiteX7" fmla="*/ 145670 w 409147"/>
                <a:gd name="connsiteY7" fmla="*/ 76893 h 304544"/>
                <a:gd name="connsiteX8" fmla="*/ 327026 w 409147"/>
                <a:gd name="connsiteY8" fmla="*/ -74 h 304544"/>
                <a:gd name="connsiteX9" fmla="*/ 408564 w 409147"/>
                <a:gd name="connsiteY9" fmla="*/ 87679 h 304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9147" h="304544">
                  <a:moveTo>
                    <a:pt x="383518" y="181099"/>
                  </a:moveTo>
                  <a:cubicBezTo>
                    <a:pt x="371159" y="156351"/>
                    <a:pt x="346898" y="139755"/>
                    <a:pt x="319348" y="137223"/>
                  </a:cubicBezTo>
                  <a:cubicBezTo>
                    <a:pt x="291139" y="134669"/>
                    <a:pt x="263131" y="143938"/>
                    <a:pt x="242015" y="162817"/>
                  </a:cubicBezTo>
                  <a:cubicBezTo>
                    <a:pt x="242015" y="162817"/>
                    <a:pt x="255909" y="243806"/>
                    <a:pt x="188449" y="280370"/>
                  </a:cubicBezTo>
                  <a:cubicBezTo>
                    <a:pt x="120989" y="316933"/>
                    <a:pt x="72543" y="301028"/>
                    <a:pt x="72543" y="301028"/>
                  </a:cubicBezTo>
                  <a:lnTo>
                    <a:pt x="27569" y="280552"/>
                  </a:lnTo>
                  <a:lnTo>
                    <a:pt x="-584" y="209985"/>
                  </a:lnTo>
                  <a:lnTo>
                    <a:pt x="145670" y="76893"/>
                  </a:lnTo>
                  <a:lnTo>
                    <a:pt x="327026" y="-74"/>
                  </a:lnTo>
                  <a:lnTo>
                    <a:pt x="408564" y="87679"/>
                  </a:ln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7" name="任意多边形: 形状 36"/>
            <p:cNvSpPr/>
            <p:nvPr/>
          </p:nvSpPr>
          <p:spPr>
            <a:xfrm>
              <a:off x="5905289" y="1208222"/>
              <a:ext cx="72609" cy="54743"/>
            </a:xfrm>
            <a:custGeom>
              <a:avLst/>
              <a:gdLst>
                <a:gd name="connsiteX0" fmla="*/ 65261 w 72609"/>
                <a:gd name="connsiteY0" fmla="*/ 53939 h 54743"/>
                <a:gd name="connsiteX1" fmla="*/ -188 w 72609"/>
                <a:gd name="connsiteY1" fmla="*/ 9148 h 54743"/>
                <a:gd name="connsiteX2" fmla="*/ 3835 w 72609"/>
                <a:gd name="connsiteY2" fmla="*/ 373 h 54743"/>
                <a:gd name="connsiteX3" fmla="*/ 12573 w 72609"/>
                <a:gd name="connsiteY3" fmla="*/ 4280 h 54743"/>
                <a:gd name="connsiteX4" fmla="*/ 12610 w 72609"/>
                <a:gd name="connsiteY4" fmla="*/ 4395 h 54743"/>
                <a:gd name="connsiteX5" fmla="*/ 65078 w 72609"/>
                <a:gd name="connsiteY5" fmla="*/ 40958 h 54743"/>
                <a:gd name="connsiteX6" fmla="*/ 72026 w 72609"/>
                <a:gd name="connsiteY6" fmla="*/ 47540 h 54743"/>
                <a:gd name="connsiteX7" fmla="*/ 72026 w 72609"/>
                <a:gd name="connsiteY7" fmla="*/ 47723 h 54743"/>
                <a:gd name="connsiteX8" fmla="*/ 65261 w 72609"/>
                <a:gd name="connsiteY8" fmla="*/ 54670 h 54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609" h="54743">
                  <a:moveTo>
                    <a:pt x="65261" y="53939"/>
                  </a:moveTo>
                  <a:cubicBezTo>
                    <a:pt x="36430" y="53500"/>
                    <a:pt x="10671" y="35858"/>
                    <a:pt x="-188" y="9148"/>
                  </a:cubicBezTo>
                  <a:cubicBezTo>
                    <a:pt x="-1431" y="5618"/>
                    <a:pt x="342" y="1737"/>
                    <a:pt x="3835" y="373"/>
                  </a:cubicBezTo>
                  <a:cubicBezTo>
                    <a:pt x="7326" y="-960"/>
                    <a:pt x="11238" y="790"/>
                    <a:pt x="12573" y="4280"/>
                  </a:cubicBezTo>
                  <a:cubicBezTo>
                    <a:pt x="12573" y="4318"/>
                    <a:pt x="12592" y="4356"/>
                    <a:pt x="12610" y="4395"/>
                  </a:cubicBezTo>
                  <a:cubicBezTo>
                    <a:pt x="21055" y="26095"/>
                    <a:pt x="41788" y="40538"/>
                    <a:pt x="65078" y="40958"/>
                  </a:cubicBezTo>
                  <a:cubicBezTo>
                    <a:pt x="68808" y="40849"/>
                    <a:pt x="71916" y="43810"/>
                    <a:pt x="72026" y="47540"/>
                  </a:cubicBezTo>
                  <a:cubicBezTo>
                    <a:pt x="72026" y="47595"/>
                    <a:pt x="72026" y="47668"/>
                    <a:pt x="72026" y="47723"/>
                  </a:cubicBezTo>
                  <a:cubicBezTo>
                    <a:pt x="72026" y="51489"/>
                    <a:pt x="69027" y="54578"/>
                    <a:pt x="65261" y="54670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" name="任意多边形: 形状 37"/>
            <p:cNvSpPr/>
            <p:nvPr/>
          </p:nvSpPr>
          <p:spPr>
            <a:xfrm>
              <a:off x="5297814" y="1427685"/>
              <a:ext cx="341139" cy="1050475"/>
            </a:xfrm>
            <a:custGeom>
              <a:avLst/>
              <a:gdLst>
                <a:gd name="connsiteX0" fmla="*/ 137079 w 341139"/>
                <a:gd name="connsiteY0" fmla="*/ 63730 h 1050475"/>
                <a:gd name="connsiteX1" fmla="*/ 141283 w 341139"/>
                <a:gd name="connsiteY1" fmla="*/ 501032 h 1050475"/>
                <a:gd name="connsiteX2" fmla="*/ -584 w 341139"/>
                <a:gd name="connsiteY2" fmla="*/ 956067 h 1050475"/>
                <a:gd name="connsiteX3" fmla="*/ 60295 w 341139"/>
                <a:gd name="connsiteY3" fmla="*/ 1050401 h 1050475"/>
                <a:gd name="connsiteX4" fmla="*/ 179857 w 341139"/>
                <a:gd name="connsiteY4" fmla="*/ 951679 h 1050475"/>
                <a:gd name="connsiteX5" fmla="*/ 340556 w 341139"/>
                <a:gd name="connsiteY5" fmla="*/ 351669 h 1050475"/>
                <a:gd name="connsiteX6" fmla="*/ 320445 w 341139"/>
                <a:gd name="connsiteY6" fmla="*/ -74 h 1050475"/>
                <a:gd name="connsiteX7" fmla="*/ 137079 w 341139"/>
                <a:gd name="connsiteY7" fmla="*/ 63730 h 1050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1139" h="1050475">
                  <a:moveTo>
                    <a:pt x="137079" y="63730"/>
                  </a:moveTo>
                  <a:cubicBezTo>
                    <a:pt x="137079" y="63730"/>
                    <a:pt x="172362" y="319676"/>
                    <a:pt x="141283" y="501032"/>
                  </a:cubicBezTo>
                  <a:cubicBezTo>
                    <a:pt x="108193" y="695185"/>
                    <a:pt x="-584" y="956067"/>
                    <a:pt x="-584" y="956067"/>
                  </a:cubicBezTo>
                  <a:lnTo>
                    <a:pt x="60295" y="1050401"/>
                  </a:lnTo>
                  <a:cubicBezTo>
                    <a:pt x="106841" y="1026562"/>
                    <a:pt x="147646" y="992868"/>
                    <a:pt x="179857" y="951679"/>
                  </a:cubicBezTo>
                  <a:cubicBezTo>
                    <a:pt x="234703" y="875261"/>
                    <a:pt x="340556" y="640888"/>
                    <a:pt x="340556" y="351669"/>
                  </a:cubicBezTo>
                  <a:cubicBezTo>
                    <a:pt x="340556" y="62450"/>
                    <a:pt x="320445" y="-74"/>
                    <a:pt x="320445" y="-74"/>
                  </a:cubicBezTo>
                  <a:cubicBezTo>
                    <a:pt x="320445" y="-74"/>
                    <a:pt x="175287" y="26800"/>
                    <a:pt x="137079" y="63730"/>
                  </a:cubicBezTo>
                  <a:close/>
                </a:path>
              </a:pathLst>
            </a:custGeom>
            <a:solidFill>
              <a:srgbClr val="46467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9" name="任意多边形: 形状 38"/>
            <p:cNvSpPr/>
            <p:nvPr/>
          </p:nvSpPr>
          <p:spPr>
            <a:xfrm>
              <a:off x="6197607" y="1496791"/>
              <a:ext cx="477379" cy="791932"/>
            </a:xfrm>
            <a:custGeom>
              <a:avLst/>
              <a:gdLst>
                <a:gd name="connsiteX0" fmla="*/ 12070 w 477379"/>
                <a:gd name="connsiteY0" fmla="*/ -74 h 791932"/>
                <a:gd name="connsiteX1" fmla="*/ 266553 w 477379"/>
                <a:gd name="connsiteY1" fmla="*/ 94443 h 791932"/>
                <a:gd name="connsiteX2" fmla="*/ 458513 w 477379"/>
                <a:gd name="connsiteY2" fmla="*/ 124060 h 791932"/>
                <a:gd name="connsiteX3" fmla="*/ 458513 w 477379"/>
                <a:gd name="connsiteY3" fmla="*/ 597377 h 791932"/>
                <a:gd name="connsiteX4" fmla="*/ 476795 w 477379"/>
                <a:gd name="connsiteY4" fmla="*/ 782389 h 791932"/>
                <a:gd name="connsiteX5" fmla="*/ 53204 w 477379"/>
                <a:gd name="connsiteY5" fmla="*/ 709262 h 791932"/>
                <a:gd name="connsiteX6" fmla="*/ 12070 w 477379"/>
                <a:gd name="connsiteY6" fmla="*/ -74 h 791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379" h="791932">
                  <a:moveTo>
                    <a:pt x="12070" y="-74"/>
                  </a:moveTo>
                  <a:cubicBezTo>
                    <a:pt x="12070" y="-74"/>
                    <a:pt x="147721" y="73053"/>
                    <a:pt x="266553" y="94443"/>
                  </a:cubicBezTo>
                  <a:cubicBezTo>
                    <a:pt x="385385" y="115833"/>
                    <a:pt x="458513" y="124060"/>
                    <a:pt x="458513" y="124060"/>
                  </a:cubicBezTo>
                  <a:cubicBezTo>
                    <a:pt x="458513" y="124060"/>
                    <a:pt x="446264" y="439787"/>
                    <a:pt x="458513" y="597377"/>
                  </a:cubicBezTo>
                  <a:cubicBezTo>
                    <a:pt x="470761" y="754966"/>
                    <a:pt x="476795" y="782389"/>
                    <a:pt x="476795" y="782389"/>
                  </a:cubicBezTo>
                  <a:cubicBezTo>
                    <a:pt x="476795" y="782389"/>
                    <a:pt x="141688" y="830653"/>
                    <a:pt x="53204" y="709262"/>
                  </a:cubicBezTo>
                  <a:cubicBezTo>
                    <a:pt x="-35280" y="587870"/>
                    <a:pt x="12070" y="-74"/>
                    <a:pt x="12070" y="-74"/>
                  </a:cubicBezTo>
                  <a:close/>
                </a:path>
              </a:pathLst>
            </a:custGeom>
            <a:solidFill>
              <a:srgbClr val="F7734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/>
            </a:p>
          </p:txBody>
        </p:sp>
        <p:sp>
          <p:nvSpPr>
            <p:cNvPr id="40" name="任意多边形: 形状 39"/>
            <p:cNvSpPr/>
            <p:nvPr/>
          </p:nvSpPr>
          <p:spPr>
            <a:xfrm>
              <a:off x="4824659" y="2069013"/>
              <a:ext cx="652865" cy="701630"/>
            </a:xfrm>
            <a:custGeom>
              <a:avLst/>
              <a:gdLst>
                <a:gd name="connsiteX0" fmla="*/ 53368 w 652865"/>
                <a:gd name="connsiteY0" fmla="*/ 129361 h 701630"/>
                <a:gd name="connsiteX1" fmla="*/ 173846 w 652865"/>
                <a:gd name="connsiteY1" fmla="*/ 697561 h 701630"/>
                <a:gd name="connsiteX2" fmla="*/ 652281 w 652865"/>
                <a:gd name="connsiteY2" fmla="*/ 103401 h 701630"/>
                <a:gd name="connsiteX3" fmla="*/ 442040 w 652865"/>
                <a:gd name="connsiteY3" fmla="*/ -74 h 701630"/>
                <a:gd name="connsiteX4" fmla="*/ 330703 w 652865"/>
                <a:gd name="connsiteY4" fmla="*/ 71774 h 701630"/>
                <a:gd name="connsiteX5" fmla="*/ 53368 w 652865"/>
                <a:gd name="connsiteY5" fmla="*/ 129361 h 70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2865" h="701630">
                  <a:moveTo>
                    <a:pt x="53368" y="129361"/>
                  </a:moveTo>
                  <a:cubicBezTo>
                    <a:pt x="53368" y="129361"/>
                    <a:pt x="-127805" y="636683"/>
                    <a:pt x="173846" y="697561"/>
                  </a:cubicBezTo>
                  <a:cubicBezTo>
                    <a:pt x="475496" y="758440"/>
                    <a:pt x="652281" y="103401"/>
                    <a:pt x="652281" y="103401"/>
                  </a:cubicBezTo>
                  <a:lnTo>
                    <a:pt x="442040" y="-74"/>
                  </a:lnTo>
                  <a:lnTo>
                    <a:pt x="330703" y="71774"/>
                  </a:lnTo>
                  <a:cubicBezTo>
                    <a:pt x="330703" y="71774"/>
                    <a:pt x="131249" y="85119"/>
                    <a:pt x="53368" y="129361"/>
                  </a:cubicBez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1" name="任意多边形: 形状 40"/>
            <p:cNvSpPr/>
            <p:nvPr/>
          </p:nvSpPr>
          <p:spPr>
            <a:xfrm>
              <a:off x="5267278" y="1728047"/>
              <a:ext cx="421968" cy="498812"/>
            </a:xfrm>
            <a:custGeom>
              <a:avLst/>
              <a:gdLst>
                <a:gd name="connsiteX0" fmla="*/ -578 w 421968"/>
                <a:gd name="connsiteY0" fmla="*/ 340892 h 498812"/>
                <a:gd name="connsiteX1" fmla="*/ 23737 w 421968"/>
                <a:gd name="connsiteY1" fmla="*/ 164655 h 498812"/>
                <a:gd name="connsiteX2" fmla="*/ 90831 w 421968"/>
                <a:gd name="connsiteY2" fmla="*/ 66664 h 498812"/>
                <a:gd name="connsiteX3" fmla="*/ 179132 w 421968"/>
                <a:gd name="connsiteY3" fmla="*/ -65 h 498812"/>
                <a:gd name="connsiteX4" fmla="*/ 227945 w 421968"/>
                <a:gd name="connsiteY4" fmla="*/ 42166 h 498812"/>
                <a:gd name="connsiteX5" fmla="*/ 371092 w 421968"/>
                <a:gd name="connsiteY5" fmla="*/ 128457 h 498812"/>
                <a:gd name="connsiteX6" fmla="*/ 416797 w 421968"/>
                <a:gd name="connsiteY6" fmla="*/ 279830 h 498812"/>
                <a:gd name="connsiteX7" fmla="*/ 337636 w 421968"/>
                <a:gd name="connsiteY7" fmla="*/ 366121 h 498812"/>
                <a:gd name="connsiteX8" fmla="*/ 317160 w 421968"/>
                <a:gd name="connsiteY8" fmla="*/ 294090 h 498812"/>
                <a:gd name="connsiteX9" fmla="*/ 121361 w 421968"/>
                <a:gd name="connsiteY9" fmla="*/ 497567 h 498812"/>
                <a:gd name="connsiteX10" fmla="*/ -578 w 421968"/>
                <a:gd name="connsiteY10" fmla="*/ 340892 h 498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1968" h="498812">
                  <a:moveTo>
                    <a:pt x="-578" y="340892"/>
                  </a:moveTo>
                  <a:cubicBezTo>
                    <a:pt x="-578" y="340892"/>
                    <a:pt x="11670" y="220049"/>
                    <a:pt x="23737" y="164655"/>
                  </a:cubicBezTo>
                  <a:cubicBezTo>
                    <a:pt x="35802" y="109261"/>
                    <a:pt x="90831" y="66664"/>
                    <a:pt x="90831" y="66664"/>
                  </a:cubicBezTo>
                  <a:cubicBezTo>
                    <a:pt x="90831" y="66664"/>
                    <a:pt x="152624" y="666"/>
                    <a:pt x="179132" y="-65"/>
                  </a:cubicBezTo>
                  <a:cubicBezTo>
                    <a:pt x="205641" y="-796"/>
                    <a:pt x="227945" y="42166"/>
                    <a:pt x="227945" y="42166"/>
                  </a:cubicBezTo>
                  <a:cubicBezTo>
                    <a:pt x="227945" y="42166"/>
                    <a:pt x="334528" y="95915"/>
                    <a:pt x="371092" y="128457"/>
                  </a:cubicBezTo>
                  <a:cubicBezTo>
                    <a:pt x="407656" y="160998"/>
                    <a:pt x="431970" y="243267"/>
                    <a:pt x="416797" y="279830"/>
                  </a:cubicBezTo>
                  <a:cubicBezTo>
                    <a:pt x="401622" y="316394"/>
                    <a:pt x="361951" y="382208"/>
                    <a:pt x="337636" y="366121"/>
                  </a:cubicBezTo>
                  <a:cubicBezTo>
                    <a:pt x="313321" y="350033"/>
                    <a:pt x="317160" y="294090"/>
                    <a:pt x="317160" y="294090"/>
                  </a:cubicBezTo>
                  <a:cubicBezTo>
                    <a:pt x="317160" y="294090"/>
                    <a:pt x="246227" y="480565"/>
                    <a:pt x="121361" y="497567"/>
                  </a:cubicBezTo>
                  <a:cubicBezTo>
                    <a:pt x="-3503" y="514569"/>
                    <a:pt x="-578" y="340892"/>
                    <a:pt x="-578" y="340892"/>
                  </a:cubicBez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2" name="任意多边形: 形状 41"/>
            <p:cNvSpPr/>
            <p:nvPr/>
          </p:nvSpPr>
          <p:spPr>
            <a:xfrm>
              <a:off x="6032745" y="1443408"/>
              <a:ext cx="279739" cy="835846"/>
            </a:xfrm>
            <a:custGeom>
              <a:avLst/>
              <a:gdLst>
                <a:gd name="connsiteX0" fmla="*/ -584 w 279739"/>
                <a:gd name="connsiteY0" fmla="*/ -74 h 835846"/>
                <a:gd name="connsiteX1" fmla="*/ 151155 w 279739"/>
                <a:gd name="connsiteY1" fmla="*/ 284392 h 835846"/>
                <a:gd name="connsiteX2" fmla="*/ 279128 w 279739"/>
                <a:gd name="connsiteY2" fmla="*/ 835772 h 835846"/>
                <a:gd name="connsiteX3" fmla="*/ 250791 w 279739"/>
                <a:gd name="connsiteY3" fmla="*/ 147826 h 835846"/>
                <a:gd name="connsiteX4" fmla="*/ -584 w 279739"/>
                <a:gd name="connsiteY4" fmla="*/ -74 h 835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9739" h="835846">
                  <a:moveTo>
                    <a:pt x="-584" y="-74"/>
                  </a:moveTo>
                  <a:cubicBezTo>
                    <a:pt x="-584" y="-74"/>
                    <a:pt x="80953" y="92798"/>
                    <a:pt x="151155" y="284392"/>
                  </a:cubicBezTo>
                  <a:cubicBezTo>
                    <a:pt x="221358" y="475985"/>
                    <a:pt x="279128" y="835772"/>
                    <a:pt x="279128" y="835772"/>
                  </a:cubicBezTo>
                  <a:cubicBezTo>
                    <a:pt x="279128" y="835772"/>
                    <a:pt x="281140" y="278541"/>
                    <a:pt x="250791" y="147826"/>
                  </a:cubicBezTo>
                  <a:cubicBezTo>
                    <a:pt x="220444" y="17111"/>
                    <a:pt x="-584" y="-74"/>
                    <a:pt x="-584" y="-74"/>
                  </a:cubicBezTo>
                  <a:close/>
                </a:path>
              </a:pathLst>
            </a:custGeom>
            <a:solidFill>
              <a:srgbClr val="46467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3" name="任意多边形: 形状 42"/>
            <p:cNvSpPr/>
            <p:nvPr/>
          </p:nvSpPr>
          <p:spPr>
            <a:xfrm>
              <a:off x="6891667" y="1026136"/>
              <a:ext cx="624758" cy="511579"/>
            </a:xfrm>
            <a:custGeom>
              <a:avLst/>
              <a:gdLst>
                <a:gd name="connsiteX0" fmla="*/ 31734 w 624758"/>
                <a:gd name="connsiteY0" fmla="*/ 220850 h 511579"/>
                <a:gd name="connsiteX1" fmla="*/ 139780 w 624758"/>
                <a:gd name="connsiteY1" fmla="*/ 5 h 511579"/>
                <a:gd name="connsiteX2" fmla="*/ 152577 w 624758"/>
                <a:gd name="connsiteY2" fmla="*/ 174232 h 511579"/>
                <a:gd name="connsiteX3" fmla="*/ 313823 w 624758"/>
                <a:gd name="connsiteY3" fmla="*/ 112622 h 511579"/>
                <a:gd name="connsiteX4" fmla="*/ 533205 w 624758"/>
                <a:gd name="connsiteY4" fmla="*/ 77338 h 511579"/>
                <a:gd name="connsiteX5" fmla="*/ 509988 w 624758"/>
                <a:gd name="connsiteY5" fmla="*/ 153025 h 511579"/>
                <a:gd name="connsiteX6" fmla="*/ 622420 w 624758"/>
                <a:gd name="connsiteY6" fmla="*/ 177522 h 511579"/>
                <a:gd name="connsiteX7" fmla="*/ 514558 w 624758"/>
                <a:gd name="connsiteY7" fmla="*/ 277707 h 511579"/>
                <a:gd name="connsiteX8" fmla="*/ 613463 w 624758"/>
                <a:gd name="connsiteY8" fmla="*/ 307141 h 511579"/>
                <a:gd name="connsiteX9" fmla="*/ 127897 w 624758"/>
                <a:gd name="connsiteY9" fmla="*/ 511349 h 511579"/>
                <a:gd name="connsiteX10" fmla="*/ 14366 w 624758"/>
                <a:gd name="connsiteY10" fmla="*/ 359427 h 511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4758" h="511579">
                  <a:moveTo>
                    <a:pt x="31734" y="220850"/>
                  </a:moveTo>
                  <a:cubicBezTo>
                    <a:pt x="31734" y="220850"/>
                    <a:pt x="80181" y="4393"/>
                    <a:pt x="139780" y="5"/>
                  </a:cubicBezTo>
                  <a:cubicBezTo>
                    <a:pt x="199378" y="-4382"/>
                    <a:pt x="152577" y="174232"/>
                    <a:pt x="152577" y="174232"/>
                  </a:cubicBezTo>
                  <a:lnTo>
                    <a:pt x="313823" y="112622"/>
                  </a:lnTo>
                  <a:cubicBezTo>
                    <a:pt x="313823" y="112622"/>
                    <a:pt x="496641" y="61433"/>
                    <a:pt x="533205" y="77338"/>
                  </a:cubicBezTo>
                  <a:cubicBezTo>
                    <a:pt x="569769" y="93243"/>
                    <a:pt x="509988" y="153025"/>
                    <a:pt x="509988" y="153025"/>
                  </a:cubicBezTo>
                  <a:cubicBezTo>
                    <a:pt x="509988" y="153025"/>
                    <a:pt x="640702" y="113719"/>
                    <a:pt x="622420" y="177522"/>
                  </a:cubicBezTo>
                  <a:cubicBezTo>
                    <a:pt x="604139" y="241326"/>
                    <a:pt x="514558" y="277707"/>
                    <a:pt x="514558" y="277707"/>
                  </a:cubicBezTo>
                  <a:cubicBezTo>
                    <a:pt x="514558" y="277707"/>
                    <a:pt x="642531" y="232551"/>
                    <a:pt x="613463" y="307141"/>
                  </a:cubicBezTo>
                  <a:cubicBezTo>
                    <a:pt x="597923" y="347544"/>
                    <a:pt x="317113" y="517382"/>
                    <a:pt x="127897" y="511349"/>
                  </a:cubicBezTo>
                  <a:cubicBezTo>
                    <a:pt x="-61320" y="505316"/>
                    <a:pt x="14366" y="359427"/>
                    <a:pt x="14366" y="359427"/>
                  </a:cubicBez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4" name="任意多边形: 形状 43"/>
            <p:cNvSpPr/>
            <p:nvPr/>
          </p:nvSpPr>
          <p:spPr>
            <a:xfrm>
              <a:off x="7168551" y="1193707"/>
              <a:ext cx="171424" cy="148791"/>
            </a:xfrm>
            <a:custGeom>
              <a:avLst/>
              <a:gdLst>
                <a:gd name="connsiteX0" fmla="*/ 164364 w 171424"/>
                <a:gd name="connsiteY0" fmla="*/ 148711 h 148791"/>
                <a:gd name="connsiteX1" fmla="*/ 159976 w 171424"/>
                <a:gd name="connsiteY1" fmla="*/ 147066 h 148791"/>
                <a:gd name="connsiteX2" fmla="*/ 1107 w 171424"/>
                <a:gd name="connsiteY2" fmla="*/ 11414 h 148791"/>
                <a:gd name="connsiteX3" fmla="*/ 1820 w 171424"/>
                <a:gd name="connsiteY3" fmla="*/ 1615 h 148791"/>
                <a:gd name="connsiteX4" fmla="*/ 10065 w 171424"/>
                <a:gd name="connsiteY4" fmla="*/ 994 h 148791"/>
                <a:gd name="connsiteX5" fmla="*/ 168934 w 171424"/>
                <a:gd name="connsiteY5" fmla="*/ 136645 h 148791"/>
                <a:gd name="connsiteX6" fmla="*/ 168934 w 171424"/>
                <a:gd name="connsiteY6" fmla="*/ 146334 h 148791"/>
                <a:gd name="connsiteX7" fmla="*/ 164364 w 171424"/>
                <a:gd name="connsiteY7" fmla="*/ 148711 h 148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424" h="148791">
                  <a:moveTo>
                    <a:pt x="164364" y="148711"/>
                  </a:moveTo>
                  <a:cubicBezTo>
                    <a:pt x="162737" y="148784"/>
                    <a:pt x="161164" y="148181"/>
                    <a:pt x="159976" y="147066"/>
                  </a:cubicBezTo>
                  <a:lnTo>
                    <a:pt x="1107" y="11414"/>
                  </a:lnTo>
                  <a:cubicBezTo>
                    <a:pt x="-1398" y="8511"/>
                    <a:pt x="-1088" y="4124"/>
                    <a:pt x="1820" y="1615"/>
                  </a:cubicBezTo>
                  <a:cubicBezTo>
                    <a:pt x="4141" y="-381"/>
                    <a:pt x="7487" y="-633"/>
                    <a:pt x="10065" y="994"/>
                  </a:cubicBezTo>
                  <a:lnTo>
                    <a:pt x="168934" y="136645"/>
                  </a:lnTo>
                  <a:cubicBezTo>
                    <a:pt x="171475" y="139387"/>
                    <a:pt x="171475" y="143592"/>
                    <a:pt x="168934" y="146334"/>
                  </a:cubicBezTo>
                  <a:cubicBezTo>
                    <a:pt x="167782" y="147706"/>
                    <a:pt x="166137" y="148546"/>
                    <a:pt x="164364" y="148711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6" name="任意多边形: 形状 45"/>
            <p:cNvSpPr/>
            <p:nvPr/>
          </p:nvSpPr>
          <p:spPr>
            <a:xfrm>
              <a:off x="7016499" y="1193545"/>
              <a:ext cx="83419" cy="212385"/>
            </a:xfrm>
            <a:custGeom>
              <a:avLst/>
              <a:gdLst>
                <a:gd name="connsiteX0" fmla="*/ 5989 w 83419"/>
                <a:gd name="connsiteY0" fmla="*/ 212311 h 212385"/>
                <a:gd name="connsiteX1" fmla="*/ -573 w 83419"/>
                <a:gd name="connsiteY1" fmla="*/ 204998 h 212385"/>
                <a:gd name="connsiteX2" fmla="*/ 4162 w 83419"/>
                <a:gd name="connsiteY2" fmla="*/ 198783 h 212385"/>
                <a:gd name="connsiteX3" fmla="*/ 65041 w 83419"/>
                <a:gd name="connsiteY3" fmla="*/ 145034 h 212385"/>
                <a:gd name="connsiteX4" fmla="*/ 22261 w 83419"/>
                <a:gd name="connsiteY4" fmla="*/ 10845 h 212385"/>
                <a:gd name="connsiteX5" fmla="*/ 23504 w 83419"/>
                <a:gd name="connsiteY5" fmla="*/ 1360 h 212385"/>
                <a:gd name="connsiteX6" fmla="*/ 23540 w 83419"/>
                <a:gd name="connsiteY6" fmla="*/ 1338 h 212385"/>
                <a:gd name="connsiteX7" fmla="*/ 33230 w 83419"/>
                <a:gd name="connsiteY7" fmla="*/ 2618 h 212385"/>
                <a:gd name="connsiteX8" fmla="*/ 78020 w 83419"/>
                <a:gd name="connsiteY8" fmla="*/ 148873 h 212385"/>
                <a:gd name="connsiteX9" fmla="*/ 7635 w 83419"/>
                <a:gd name="connsiteY9" fmla="*/ 211214 h 21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419" h="212385">
                  <a:moveTo>
                    <a:pt x="5989" y="212311"/>
                  </a:moveTo>
                  <a:cubicBezTo>
                    <a:pt x="2151" y="212110"/>
                    <a:pt x="-793" y="208837"/>
                    <a:pt x="-573" y="204998"/>
                  </a:cubicBezTo>
                  <a:cubicBezTo>
                    <a:pt x="-427" y="202146"/>
                    <a:pt x="1456" y="199678"/>
                    <a:pt x="4162" y="198783"/>
                  </a:cubicBezTo>
                  <a:cubicBezTo>
                    <a:pt x="31365" y="190684"/>
                    <a:pt x="53632" y="171031"/>
                    <a:pt x="65041" y="145034"/>
                  </a:cubicBezTo>
                  <a:cubicBezTo>
                    <a:pt x="77106" y="110115"/>
                    <a:pt x="62664" y="64959"/>
                    <a:pt x="22261" y="10845"/>
                  </a:cubicBezTo>
                  <a:cubicBezTo>
                    <a:pt x="19994" y="7882"/>
                    <a:pt x="20542" y="3635"/>
                    <a:pt x="23504" y="1360"/>
                  </a:cubicBezTo>
                  <a:cubicBezTo>
                    <a:pt x="23523" y="1353"/>
                    <a:pt x="23523" y="1346"/>
                    <a:pt x="23540" y="1338"/>
                  </a:cubicBezTo>
                  <a:cubicBezTo>
                    <a:pt x="26576" y="-963"/>
                    <a:pt x="30889" y="-393"/>
                    <a:pt x="33230" y="2618"/>
                  </a:cubicBezTo>
                  <a:cubicBezTo>
                    <a:pt x="76558" y="60572"/>
                    <a:pt x="91548" y="110115"/>
                    <a:pt x="78020" y="148873"/>
                  </a:cubicBezTo>
                  <a:cubicBezTo>
                    <a:pt x="65333" y="179331"/>
                    <a:pt x="39391" y="202293"/>
                    <a:pt x="7635" y="211214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7" name="任意多边形: 形状 46"/>
            <p:cNvSpPr/>
            <p:nvPr/>
          </p:nvSpPr>
          <p:spPr>
            <a:xfrm>
              <a:off x="5320368" y="1788270"/>
              <a:ext cx="45193" cy="93719"/>
            </a:xfrm>
            <a:custGeom>
              <a:avLst/>
              <a:gdLst>
                <a:gd name="connsiteX0" fmla="*/ 6297 w 45193"/>
                <a:gd name="connsiteY0" fmla="*/ 93645 h 93719"/>
                <a:gd name="connsiteX1" fmla="*/ 3737 w 45193"/>
                <a:gd name="connsiteY1" fmla="*/ 93645 h 93719"/>
                <a:gd name="connsiteX2" fmla="*/ -103 w 45193"/>
                <a:gd name="connsiteY2" fmla="*/ 84687 h 93719"/>
                <a:gd name="connsiteX3" fmla="*/ 31343 w 45193"/>
                <a:gd name="connsiteY3" fmla="*/ 4247 h 93719"/>
                <a:gd name="connsiteX4" fmla="*/ 40301 w 45193"/>
                <a:gd name="connsiteY4" fmla="*/ 408 h 93719"/>
                <a:gd name="connsiteX5" fmla="*/ 44139 w 45193"/>
                <a:gd name="connsiteY5" fmla="*/ 9165 h 93719"/>
                <a:gd name="connsiteX6" fmla="*/ 44139 w 45193"/>
                <a:gd name="connsiteY6" fmla="*/ 9183 h 93719"/>
                <a:gd name="connsiteX7" fmla="*/ 12695 w 45193"/>
                <a:gd name="connsiteY7" fmla="*/ 89623 h 93719"/>
                <a:gd name="connsiteX8" fmla="*/ 6297 w 45193"/>
                <a:gd name="connsiteY8" fmla="*/ 93645 h 93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193" h="93719">
                  <a:moveTo>
                    <a:pt x="6297" y="93645"/>
                  </a:moveTo>
                  <a:lnTo>
                    <a:pt x="3737" y="93645"/>
                  </a:lnTo>
                  <a:cubicBezTo>
                    <a:pt x="226" y="92201"/>
                    <a:pt x="-1492" y="88215"/>
                    <a:pt x="-103" y="84687"/>
                  </a:cubicBezTo>
                  <a:lnTo>
                    <a:pt x="31343" y="4247"/>
                  </a:lnTo>
                  <a:cubicBezTo>
                    <a:pt x="32787" y="737"/>
                    <a:pt x="36772" y="-982"/>
                    <a:pt x="40301" y="408"/>
                  </a:cubicBezTo>
                  <a:cubicBezTo>
                    <a:pt x="43774" y="1761"/>
                    <a:pt x="45510" y="5691"/>
                    <a:pt x="44139" y="9165"/>
                  </a:cubicBezTo>
                  <a:cubicBezTo>
                    <a:pt x="44139" y="9165"/>
                    <a:pt x="44139" y="9183"/>
                    <a:pt x="44139" y="9183"/>
                  </a:cubicBezTo>
                  <a:lnTo>
                    <a:pt x="12695" y="89623"/>
                  </a:lnTo>
                  <a:cubicBezTo>
                    <a:pt x="11543" y="92109"/>
                    <a:pt x="9038" y="93682"/>
                    <a:pt x="6297" y="93645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8" name="任意多边形: 形状 47"/>
            <p:cNvSpPr/>
            <p:nvPr/>
          </p:nvSpPr>
          <p:spPr>
            <a:xfrm>
              <a:off x="5577982" y="1969905"/>
              <a:ext cx="51045" cy="59390"/>
            </a:xfrm>
            <a:custGeom>
              <a:avLst/>
              <a:gdLst>
                <a:gd name="connsiteX0" fmla="*/ 6456 w 51045"/>
                <a:gd name="connsiteY0" fmla="*/ 59179 h 59390"/>
                <a:gd name="connsiteX1" fmla="*/ 4079 w 51045"/>
                <a:gd name="connsiteY1" fmla="*/ 59179 h 59390"/>
                <a:gd name="connsiteX2" fmla="*/ -491 w 51045"/>
                <a:gd name="connsiteY2" fmla="*/ 52780 h 59390"/>
                <a:gd name="connsiteX3" fmla="*/ -491 w 51045"/>
                <a:gd name="connsiteY3" fmla="*/ 7990 h 59390"/>
                <a:gd name="connsiteX4" fmla="*/ 5250 w 51045"/>
                <a:gd name="connsiteY4" fmla="*/ 19 h 59390"/>
                <a:gd name="connsiteX5" fmla="*/ 13220 w 51045"/>
                <a:gd name="connsiteY5" fmla="*/ 5741 h 59390"/>
                <a:gd name="connsiteX6" fmla="*/ 13220 w 51045"/>
                <a:gd name="connsiteY6" fmla="*/ 7990 h 59390"/>
                <a:gd name="connsiteX7" fmla="*/ 13220 w 51045"/>
                <a:gd name="connsiteY7" fmla="*/ 33950 h 59390"/>
                <a:gd name="connsiteX8" fmla="*/ 38815 w 51045"/>
                <a:gd name="connsiteY8" fmla="*/ 3602 h 59390"/>
                <a:gd name="connsiteX9" fmla="*/ 48632 w 51045"/>
                <a:gd name="connsiteY9" fmla="*/ 4023 h 59390"/>
                <a:gd name="connsiteX10" fmla="*/ 49418 w 51045"/>
                <a:gd name="connsiteY10" fmla="*/ 12377 h 59390"/>
                <a:gd name="connsiteX11" fmla="*/ 11574 w 51045"/>
                <a:gd name="connsiteY11" fmla="*/ 57168 h 59390"/>
                <a:gd name="connsiteX12" fmla="*/ 6456 w 51045"/>
                <a:gd name="connsiteY12" fmla="*/ 59179 h 59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045" h="59390">
                  <a:moveTo>
                    <a:pt x="6456" y="59179"/>
                  </a:moveTo>
                  <a:cubicBezTo>
                    <a:pt x="5669" y="59362"/>
                    <a:pt x="4866" y="59362"/>
                    <a:pt x="4079" y="59179"/>
                  </a:cubicBezTo>
                  <a:cubicBezTo>
                    <a:pt x="1336" y="58247"/>
                    <a:pt x="-491" y="55669"/>
                    <a:pt x="-491" y="52780"/>
                  </a:cubicBezTo>
                  <a:lnTo>
                    <a:pt x="-491" y="7990"/>
                  </a:lnTo>
                  <a:cubicBezTo>
                    <a:pt x="-1113" y="4206"/>
                    <a:pt x="1447" y="622"/>
                    <a:pt x="5250" y="19"/>
                  </a:cubicBezTo>
                  <a:cubicBezTo>
                    <a:pt x="9033" y="-603"/>
                    <a:pt x="12599" y="1957"/>
                    <a:pt x="13220" y="5741"/>
                  </a:cubicBezTo>
                  <a:cubicBezTo>
                    <a:pt x="13348" y="6491"/>
                    <a:pt x="13348" y="7240"/>
                    <a:pt x="13220" y="7990"/>
                  </a:cubicBezTo>
                  <a:lnTo>
                    <a:pt x="13220" y="33950"/>
                  </a:lnTo>
                  <a:lnTo>
                    <a:pt x="38815" y="3602"/>
                  </a:lnTo>
                  <a:cubicBezTo>
                    <a:pt x="41648" y="1006"/>
                    <a:pt x="46036" y="1189"/>
                    <a:pt x="48632" y="4023"/>
                  </a:cubicBezTo>
                  <a:cubicBezTo>
                    <a:pt x="50734" y="6326"/>
                    <a:pt x="51064" y="9727"/>
                    <a:pt x="49418" y="12377"/>
                  </a:cubicBezTo>
                  <a:lnTo>
                    <a:pt x="11574" y="57168"/>
                  </a:lnTo>
                  <a:cubicBezTo>
                    <a:pt x="10222" y="58539"/>
                    <a:pt x="8375" y="59270"/>
                    <a:pt x="6456" y="59179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9" name="任意多边形: 形状 48"/>
            <p:cNvSpPr/>
            <p:nvPr/>
          </p:nvSpPr>
          <p:spPr>
            <a:xfrm>
              <a:off x="5723294" y="1458214"/>
              <a:ext cx="266381" cy="94884"/>
            </a:xfrm>
            <a:custGeom>
              <a:avLst/>
              <a:gdLst>
                <a:gd name="connsiteX0" fmla="*/ 197164 w 266381"/>
                <a:gd name="connsiteY0" fmla="*/ 94811 h 94884"/>
                <a:gd name="connsiteX1" fmla="*/ 2097 w 266381"/>
                <a:gd name="connsiteY1" fmla="*/ 12360 h 94884"/>
                <a:gd name="connsiteX2" fmla="*/ 872 w 266381"/>
                <a:gd name="connsiteY2" fmla="*/ 2615 h 94884"/>
                <a:gd name="connsiteX3" fmla="*/ 10635 w 266381"/>
                <a:gd name="connsiteY3" fmla="*/ 1390 h 94884"/>
                <a:gd name="connsiteX4" fmla="*/ 12152 w 266381"/>
                <a:gd name="connsiteY4" fmla="*/ 3036 h 94884"/>
                <a:gd name="connsiteX5" fmla="*/ 256214 w 266381"/>
                <a:gd name="connsiteY5" fmla="*/ 73787 h 94884"/>
                <a:gd name="connsiteX6" fmla="*/ 265283 w 266381"/>
                <a:gd name="connsiteY6" fmla="*/ 77589 h 94884"/>
                <a:gd name="connsiteX7" fmla="*/ 261480 w 266381"/>
                <a:gd name="connsiteY7" fmla="*/ 86639 h 94884"/>
                <a:gd name="connsiteX8" fmla="*/ 259505 w 266381"/>
                <a:gd name="connsiteY8" fmla="*/ 87132 h 94884"/>
                <a:gd name="connsiteX9" fmla="*/ 197164 w 266381"/>
                <a:gd name="connsiteY9" fmla="*/ 94811 h 94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6381" h="94884">
                  <a:moveTo>
                    <a:pt x="197164" y="94811"/>
                  </a:moveTo>
                  <a:cubicBezTo>
                    <a:pt x="124037" y="93074"/>
                    <a:pt x="54310" y="63585"/>
                    <a:pt x="2097" y="12360"/>
                  </a:cubicBezTo>
                  <a:cubicBezTo>
                    <a:pt x="-938" y="10001"/>
                    <a:pt x="-1468" y="5632"/>
                    <a:pt x="872" y="2615"/>
                  </a:cubicBezTo>
                  <a:cubicBezTo>
                    <a:pt x="3230" y="-420"/>
                    <a:pt x="7600" y="-968"/>
                    <a:pt x="10635" y="1390"/>
                  </a:cubicBezTo>
                  <a:cubicBezTo>
                    <a:pt x="11219" y="1847"/>
                    <a:pt x="11732" y="2414"/>
                    <a:pt x="12152" y="3036"/>
                  </a:cubicBezTo>
                  <a:cubicBezTo>
                    <a:pt x="13066" y="4133"/>
                    <a:pt x="112153" y="109071"/>
                    <a:pt x="256214" y="73787"/>
                  </a:cubicBezTo>
                  <a:cubicBezTo>
                    <a:pt x="259762" y="72342"/>
                    <a:pt x="263820" y="74043"/>
                    <a:pt x="265283" y="77589"/>
                  </a:cubicBezTo>
                  <a:cubicBezTo>
                    <a:pt x="266727" y="81136"/>
                    <a:pt x="265026" y="85194"/>
                    <a:pt x="261480" y="86639"/>
                  </a:cubicBezTo>
                  <a:cubicBezTo>
                    <a:pt x="260840" y="86913"/>
                    <a:pt x="260181" y="87059"/>
                    <a:pt x="259505" y="87132"/>
                  </a:cubicBezTo>
                  <a:cubicBezTo>
                    <a:pt x="239103" y="92178"/>
                    <a:pt x="218170" y="94756"/>
                    <a:pt x="197164" y="94811"/>
                  </a:cubicBezTo>
                  <a:close/>
                </a:path>
              </a:pathLst>
            </a:custGeom>
            <a:solidFill>
              <a:srgbClr val="7772D3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0" name="任意多边形: 形状 49"/>
            <p:cNvSpPr/>
            <p:nvPr/>
          </p:nvSpPr>
          <p:spPr>
            <a:xfrm>
              <a:off x="6025780" y="3004245"/>
              <a:ext cx="293609" cy="2282921"/>
            </a:xfrm>
            <a:custGeom>
              <a:avLst/>
              <a:gdLst>
                <a:gd name="connsiteX0" fmla="*/ 6381 w 293609"/>
                <a:gd name="connsiteY0" fmla="*/ 2282848 h 2282921"/>
                <a:gd name="connsiteX1" fmla="*/ -584 w 293609"/>
                <a:gd name="connsiteY1" fmla="*/ 2275919 h 2282921"/>
                <a:gd name="connsiteX2" fmla="*/ -566 w 293609"/>
                <a:gd name="connsiteY2" fmla="*/ 2275534 h 2282921"/>
                <a:gd name="connsiteX3" fmla="*/ 29599 w 293609"/>
                <a:gd name="connsiteY3" fmla="*/ 154840 h 2282921"/>
                <a:gd name="connsiteX4" fmla="*/ 32890 w 293609"/>
                <a:gd name="connsiteY4" fmla="*/ 148807 h 2282921"/>
                <a:gd name="connsiteX5" fmla="*/ 282619 w 293609"/>
                <a:gd name="connsiteY5" fmla="*/ 907 h 2282921"/>
                <a:gd name="connsiteX6" fmla="*/ 292126 w 293609"/>
                <a:gd name="connsiteY6" fmla="*/ 3283 h 2282921"/>
                <a:gd name="connsiteX7" fmla="*/ 289749 w 293609"/>
                <a:gd name="connsiteY7" fmla="*/ 12607 h 2282921"/>
                <a:gd name="connsiteX8" fmla="*/ 43310 w 293609"/>
                <a:gd name="connsiteY8" fmla="*/ 158862 h 2282921"/>
                <a:gd name="connsiteX9" fmla="*/ 13145 w 293609"/>
                <a:gd name="connsiteY9" fmla="*/ 2276083 h 2282921"/>
                <a:gd name="connsiteX10" fmla="*/ 6381 w 293609"/>
                <a:gd name="connsiteY10" fmla="*/ 2282848 h 228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3609" h="2282921">
                  <a:moveTo>
                    <a:pt x="6381" y="2282848"/>
                  </a:moveTo>
                  <a:cubicBezTo>
                    <a:pt x="2541" y="2282848"/>
                    <a:pt x="-566" y="2279740"/>
                    <a:pt x="-584" y="2275919"/>
                  </a:cubicBezTo>
                  <a:cubicBezTo>
                    <a:pt x="-584" y="2275791"/>
                    <a:pt x="-566" y="2275663"/>
                    <a:pt x="-566" y="2275534"/>
                  </a:cubicBezTo>
                  <a:cubicBezTo>
                    <a:pt x="46235" y="1472596"/>
                    <a:pt x="29782" y="168551"/>
                    <a:pt x="29599" y="154840"/>
                  </a:cubicBezTo>
                  <a:cubicBezTo>
                    <a:pt x="29599" y="152390"/>
                    <a:pt x="30823" y="150123"/>
                    <a:pt x="32890" y="148807"/>
                  </a:cubicBezTo>
                  <a:lnTo>
                    <a:pt x="282619" y="907"/>
                  </a:lnTo>
                  <a:cubicBezTo>
                    <a:pt x="285910" y="-1049"/>
                    <a:pt x="290152" y="11"/>
                    <a:pt x="292126" y="3283"/>
                  </a:cubicBezTo>
                  <a:cubicBezTo>
                    <a:pt x="293954" y="6519"/>
                    <a:pt x="292913" y="10633"/>
                    <a:pt x="289749" y="12607"/>
                  </a:cubicBezTo>
                  <a:lnTo>
                    <a:pt x="43310" y="158862"/>
                  </a:lnTo>
                  <a:cubicBezTo>
                    <a:pt x="44224" y="239302"/>
                    <a:pt x="58667" y="1494534"/>
                    <a:pt x="13145" y="2276083"/>
                  </a:cubicBezTo>
                  <a:cubicBezTo>
                    <a:pt x="13145" y="2279813"/>
                    <a:pt x="10110" y="2282848"/>
                    <a:pt x="6381" y="2282848"/>
                  </a:cubicBezTo>
                  <a:close/>
                </a:path>
              </a:pathLst>
            </a:custGeom>
            <a:solidFill>
              <a:srgbClr val="FFFFF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1" name="任意多边形: 形状 50"/>
            <p:cNvSpPr/>
            <p:nvPr/>
          </p:nvSpPr>
          <p:spPr>
            <a:xfrm>
              <a:off x="6058148" y="3815825"/>
              <a:ext cx="271309" cy="195817"/>
            </a:xfrm>
            <a:custGeom>
              <a:avLst/>
              <a:gdLst>
                <a:gd name="connsiteX0" fmla="*/ 6372 w 271309"/>
                <a:gd name="connsiteY0" fmla="*/ 195743 h 195817"/>
                <a:gd name="connsiteX1" fmla="*/ 704 w 271309"/>
                <a:gd name="connsiteY1" fmla="*/ 192818 h 195817"/>
                <a:gd name="connsiteX2" fmla="*/ 704 w 271309"/>
                <a:gd name="connsiteY2" fmla="*/ 184774 h 195817"/>
                <a:gd name="connsiteX3" fmla="*/ 217710 w 271309"/>
                <a:gd name="connsiteY3" fmla="*/ 310 h 195817"/>
                <a:gd name="connsiteX4" fmla="*/ 258295 w 271309"/>
                <a:gd name="connsiteY4" fmla="*/ 13290 h 195817"/>
                <a:gd name="connsiteX5" fmla="*/ 269996 w 271309"/>
                <a:gd name="connsiteY5" fmla="*/ 45832 h 195817"/>
                <a:gd name="connsiteX6" fmla="*/ 8383 w 271309"/>
                <a:gd name="connsiteY6" fmla="*/ 195378 h 195817"/>
                <a:gd name="connsiteX7" fmla="*/ 223194 w 271309"/>
                <a:gd name="connsiteY7" fmla="*/ 14204 h 195817"/>
                <a:gd name="connsiteX8" fmla="*/ 218441 w 271309"/>
                <a:gd name="connsiteY8" fmla="*/ 14204 h 195817"/>
                <a:gd name="connsiteX9" fmla="*/ 25385 w 271309"/>
                <a:gd name="connsiteY9" fmla="*/ 175085 h 195817"/>
                <a:gd name="connsiteX10" fmla="*/ 256101 w 271309"/>
                <a:gd name="connsiteY10" fmla="*/ 43090 h 195817"/>
                <a:gd name="connsiteX11" fmla="*/ 248423 w 271309"/>
                <a:gd name="connsiteY11" fmla="*/ 23528 h 195817"/>
                <a:gd name="connsiteX12" fmla="*/ 223194 w 271309"/>
                <a:gd name="connsiteY12" fmla="*/ 14204 h 195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1309" h="195817">
                  <a:moveTo>
                    <a:pt x="6372" y="195743"/>
                  </a:moveTo>
                  <a:cubicBezTo>
                    <a:pt x="4141" y="195688"/>
                    <a:pt x="2039" y="194610"/>
                    <a:pt x="704" y="192818"/>
                  </a:cubicBezTo>
                  <a:cubicBezTo>
                    <a:pt x="-1014" y="190405"/>
                    <a:pt x="-1014" y="187187"/>
                    <a:pt x="704" y="184774"/>
                  </a:cubicBezTo>
                  <a:cubicBezTo>
                    <a:pt x="6006" y="177644"/>
                    <a:pt x="133796" y="8171"/>
                    <a:pt x="217710" y="310"/>
                  </a:cubicBezTo>
                  <a:cubicBezTo>
                    <a:pt x="232481" y="-1518"/>
                    <a:pt x="247326" y="3235"/>
                    <a:pt x="258295" y="13290"/>
                  </a:cubicBezTo>
                  <a:cubicBezTo>
                    <a:pt x="268077" y="21024"/>
                    <a:pt x="272610" y="33638"/>
                    <a:pt x="269996" y="45832"/>
                  </a:cubicBezTo>
                  <a:cubicBezTo>
                    <a:pt x="255918" y="111464"/>
                    <a:pt x="33612" y="186968"/>
                    <a:pt x="8383" y="195378"/>
                  </a:cubicBezTo>
                  <a:close/>
                  <a:moveTo>
                    <a:pt x="223194" y="14204"/>
                  </a:moveTo>
                  <a:lnTo>
                    <a:pt x="218441" y="14204"/>
                  </a:lnTo>
                  <a:cubicBezTo>
                    <a:pt x="155917" y="20055"/>
                    <a:pt x="61034" y="130660"/>
                    <a:pt x="25385" y="175085"/>
                  </a:cubicBezTo>
                  <a:cubicBezTo>
                    <a:pt x="102169" y="147479"/>
                    <a:pt x="246596" y="87515"/>
                    <a:pt x="256101" y="43090"/>
                  </a:cubicBezTo>
                  <a:cubicBezTo>
                    <a:pt x="257510" y="35631"/>
                    <a:pt x="254529" y="28025"/>
                    <a:pt x="248423" y="23528"/>
                  </a:cubicBezTo>
                  <a:cubicBezTo>
                    <a:pt x="241513" y="17331"/>
                    <a:pt x="232481" y="13985"/>
                    <a:pt x="223194" y="14204"/>
                  </a:cubicBezTo>
                  <a:close/>
                </a:path>
              </a:pathLst>
            </a:custGeom>
            <a:solidFill>
              <a:srgbClr val="FFFFF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2" name="任意多边形: 形状 51"/>
            <p:cNvSpPr/>
            <p:nvPr/>
          </p:nvSpPr>
          <p:spPr>
            <a:xfrm>
              <a:off x="5406103" y="2766532"/>
              <a:ext cx="208725" cy="200850"/>
            </a:xfrm>
            <a:custGeom>
              <a:avLst/>
              <a:gdLst>
                <a:gd name="connsiteX0" fmla="*/ 6302 w 208725"/>
                <a:gd name="connsiteY0" fmla="*/ 200777 h 200850"/>
                <a:gd name="connsiteX1" fmla="*/ -462 w 208725"/>
                <a:gd name="connsiteY1" fmla="*/ 195292 h 200850"/>
                <a:gd name="connsiteX2" fmla="*/ 4841 w 208725"/>
                <a:gd name="connsiteY2" fmla="*/ 187065 h 200850"/>
                <a:gd name="connsiteX3" fmla="*/ 194971 w 208725"/>
                <a:gd name="connsiteY3" fmla="*/ 4247 h 200850"/>
                <a:gd name="connsiteX4" fmla="*/ 203930 w 208725"/>
                <a:gd name="connsiteY4" fmla="*/ 408 h 200850"/>
                <a:gd name="connsiteX5" fmla="*/ 207640 w 208725"/>
                <a:gd name="connsiteY5" fmla="*/ 9219 h 200850"/>
                <a:gd name="connsiteX6" fmla="*/ 207586 w 208725"/>
                <a:gd name="connsiteY6" fmla="*/ 9366 h 200850"/>
                <a:gd name="connsiteX7" fmla="*/ 7582 w 208725"/>
                <a:gd name="connsiteY7" fmla="*/ 200777 h 200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725" h="200850">
                  <a:moveTo>
                    <a:pt x="6302" y="200777"/>
                  </a:moveTo>
                  <a:cubicBezTo>
                    <a:pt x="3049" y="200759"/>
                    <a:pt x="233" y="198473"/>
                    <a:pt x="-462" y="195292"/>
                  </a:cubicBezTo>
                  <a:cubicBezTo>
                    <a:pt x="-1156" y="191581"/>
                    <a:pt x="1166" y="187961"/>
                    <a:pt x="4841" y="187065"/>
                  </a:cubicBezTo>
                  <a:cubicBezTo>
                    <a:pt x="128791" y="162202"/>
                    <a:pt x="194240" y="5527"/>
                    <a:pt x="194971" y="4247"/>
                  </a:cubicBezTo>
                  <a:cubicBezTo>
                    <a:pt x="196416" y="737"/>
                    <a:pt x="200401" y="-982"/>
                    <a:pt x="203930" y="408"/>
                  </a:cubicBezTo>
                  <a:cubicBezTo>
                    <a:pt x="207385" y="1815"/>
                    <a:pt x="209049" y="5764"/>
                    <a:pt x="207640" y="9219"/>
                  </a:cubicBezTo>
                  <a:cubicBezTo>
                    <a:pt x="207623" y="9274"/>
                    <a:pt x="207605" y="9311"/>
                    <a:pt x="207586" y="9366"/>
                  </a:cubicBezTo>
                  <a:cubicBezTo>
                    <a:pt x="204844" y="16130"/>
                    <a:pt x="138664" y="173902"/>
                    <a:pt x="7582" y="200777"/>
                  </a:cubicBezTo>
                  <a:close/>
                </a:path>
              </a:pathLst>
            </a:custGeom>
            <a:solidFill>
              <a:srgbClr val="FFFFF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3" name="任意多边形: 形状 52"/>
            <p:cNvSpPr/>
            <p:nvPr/>
          </p:nvSpPr>
          <p:spPr>
            <a:xfrm>
              <a:off x="5297474" y="5408914"/>
              <a:ext cx="1333897" cy="708855"/>
            </a:xfrm>
            <a:custGeom>
              <a:avLst/>
              <a:gdLst>
                <a:gd name="connsiteX0" fmla="*/ 14930 w 1333897"/>
                <a:gd name="connsiteY0" fmla="*/ 14196 h 708855"/>
                <a:gd name="connsiteX1" fmla="*/ 581667 w 1333897"/>
                <a:gd name="connsiteY1" fmla="*/ 5421 h 708855"/>
                <a:gd name="connsiteX2" fmla="*/ 597938 w 1333897"/>
                <a:gd name="connsiteY2" fmla="*/ 133394 h 708855"/>
                <a:gd name="connsiteX3" fmla="*/ 1142371 w 1333897"/>
                <a:gd name="connsiteY3" fmla="*/ 433765 h 708855"/>
                <a:gd name="connsiteX4" fmla="*/ 1333234 w 1333897"/>
                <a:gd name="connsiteY4" fmla="*/ 582579 h 708855"/>
                <a:gd name="connsiteX5" fmla="*/ 1138167 w 1333897"/>
                <a:gd name="connsiteY5" fmla="*/ 702690 h 708855"/>
                <a:gd name="connsiteX6" fmla="*/ 39976 w 1333897"/>
                <a:gd name="connsiteY6" fmla="*/ 688065 h 708855"/>
                <a:gd name="connsiteX7" fmla="*/ 14930 w 1333897"/>
                <a:gd name="connsiteY7" fmla="*/ 14196 h 708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3897" h="708855">
                  <a:moveTo>
                    <a:pt x="14930" y="14196"/>
                  </a:moveTo>
                  <a:cubicBezTo>
                    <a:pt x="14930" y="14196"/>
                    <a:pt x="576914" y="-10850"/>
                    <a:pt x="581667" y="5421"/>
                  </a:cubicBezTo>
                  <a:cubicBezTo>
                    <a:pt x="586421" y="21691"/>
                    <a:pt x="597938" y="133394"/>
                    <a:pt x="597938" y="133394"/>
                  </a:cubicBezTo>
                  <a:lnTo>
                    <a:pt x="1142371" y="433765"/>
                  </a:lnTo>
                  <a:cubicBezTo>
                    <a:pt x="1142371" y="433765"/>
                    <a:pt x="1329212" y="488610"/>
                    <a:pt x="1333234" y="582579"/>
                  </a:cubicBezTo>
                  <a:cubicBezTo>
                    <a:pt x="1337256" y="676547"/>
                    <a:pt x="1186979" y="688614"/>
                    <a:pt x="1138167" y="702690"/>
                  </a:cubicBezTo>
                  <a:cubicBezTo>
                    <a:pt x="1089355" y="716768"/>
                    <a:pt x="136505" y="704153"/>
                    <a:pt x="39976" y="688065"/>
                  </a:cubicBezTo>
                  <a:cubicBezTo>
                    <a:pt x="-33152" y="675634"/>
                    <a:pt x="14930" y="14196"/>
                    <a:pt x="14930" y="14196"/>
                  </a:cubicBezTo>
                  <a:close/>
                </a:path>
              </a:pathLst>
            </a:custGeom>
            <a:solidFill>
              <a:srgbClr val="F7734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4" name="任意多边形: 形状 53"/>
            <p:cNvSpPr/>
            <p:nvPr/>
          </p:nvSpPr>
          <p:spPr>
            <a:xfrm>
              <a:off x="5849410" y="5609902"/>
              <a:ext cx="453915" cy="173433"/>
            </a:xfrm>
            <a:custGeom>
              <a:avLst/>
              <a:gdLst>
                <a:gd name="connsiteX0" fmla="*/ 171598 w 453915"/>
                <a:gd name="connsiteY0" fmla="*/ 173360 h 173433"/>
                <a:gd name="connsiteX1" fmla="*/ 164889 w 453915"/>
                <a:gd name="connsiteY1" fmla="*/ 166175 h 173433"/>
                <a:gd name="connsiteX2" fmla="*/ 167576 w 453915"/>
                <a:gd name="connsiteY2" fmla="*/ 160928 h 173433"/>
                <a:gd name="connsiteX3" fmla="*/ 253318 w 453915"/>
                <a:gd name="connsiteY3" fmla="*/ 100049 h 173433"/>
                <a:gd name="connsiteX4" fmla="*/ 6879 w 453915"/>
                <a:gd name="connsiteY4" fmla="*/ 119794 h 173433"/>
                <a:gd name="connsiteX5" fmla="*/ -69 w 453915"/>
                <a:gd name="connsiteY5" fmla="*/ 115589 h 173433"/>
                <a:gd name="connsiteX6" fmla="*/ 1942 w 453915"/>
                <a:gd name="connsiteY6" fmla="*/ 107728 h 173433"/>
                <a:gd name="connsiteX7" fmla="*/ 129001 w 453915"/>
                <a:gd name="connsiteY7" fmla="*/ 962 h 173433"/>
                <a:gd name="connsiteX8" fmla="*/ 138563 w 453915"/>
                <a:gd name="connsiteY8" fmla="*/ 3210 h 173433"/>
                <a:gd name="connsiteX9" fmla="*/ 137776 w 453915"/>
                <a:gd name="connsiteY9" fmla="*/ 11565 h 173433"/>
                <a:gd name="connsiteX10" fmla="*/ 28085 w 453915"/>
                <a:gd name="connsiteY10" fmla="*/ 104437 h 173433"/>
                <a:gd name="connsiteX11" fmla="*/ 277999 w 453915"/>
                <a:gd name="connsiteY11" fmla="*/ 84327 h 173433"/>
                <a:gd name="connsiteX12" fmla="*/ 284946 w 453915"/>
                <a:gd name="connsiteY12" fmla="*/ 88898 h 173433"/>
                <a:gd name="connsiteX13" fmla="*/ 282569 w 453915"/>
                <a:gd name="connsiteY13" fmla="*/ 96759 h 173433"/>
                <a:gd name="connsiteX14" fmla="*/ 194268 w 453915"/>
                <a:gd name="connsiteY14" fmla="*/ 158003 h 173433"/>
                <a:gd name="connsiteX15" fmla="*/ 446009 w 453915"/>
                <a:gd name="connsiteY15" fmla="*/ 145754 h 173433"/>
                <a:gd name="connsiteX16" fmla="*/ 453321 w 453915"/>
                <a:gd name="connsiteY16" fmla="*/ 152336 h 173433"/>
                <a:gd name="connsiteX17" fmla="*/ 446941 w 453915"/>
                <a:gd name="connsiteY17" fmla="*/ 159465 h 173433"/>
                <a:gd name="connsiteX18" fmla="*/ 446740 w 453915"/>
                <a:gd name="connsiteY18" fmla="*/ 159465 h 173433"/>
                <a:gd name="connsiteX19" fmla="*/ 171598 w 453915"/>
                <a:gd name="connsiteY19" fmla="*/ 172811 h 173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53915" h="173433">
                  <a:moveTo>
                    <a:pt x="171598" y="173360"/>
                  </a:moveTo>
                  <a:cubicBezTo>
                    <a:pt x="167759" y="173232"/>
                    <a:pt x="164760" y="170014"/>
                    <a:pt x="164889" y="166175"/>
                  </a:cubicBezTo>
                  <a:cubicBezTo>
                    <a:pt x="164961" y="164109"/>
                    <a:pt x="165949" y="162190"/>
                    <a:pt x="167576" y="160928"/>
                  </a:cubicBezTo>
                  <a:lnTo>
                    <a:pt x="253318" y="100049"/>
                  </a:lnTo>
                  <a:lnTo>
                    <a:pt x="6879" y="119794"/>
                  </a:lnTo>
                  <a:cubicBezTo>
                    <a:pt x="3880" y="120159"/>
                    <a:pt x="1010" y="118423"/>
                    <a:pt x="-69" y="115589"/>
                  </a:cubicBezTo>
                  <a:cubicBezTo>
                    <a:pt x="-1220" y="112811"/>
                    <a:pt x="-398" y="109611"/>
                    <a:pt x="1942" y="107728"/>
                  </a:cubicBezTo>
                  <a:lnTo>
                    <a:pt x="129001" y="962"/>
                  </a:lnTo>
                  <a:cubicBezTo>
                    <a:pt x="132255" y="-1049"/>
                    <a:pt x="136552" y="-43"/>
                    <a:pt x="138563" y="3210"/>
                  </a:cubicBezTo>
                  <a:cubicBezTo>
                    <a:pt x="140209" y="5862"/>
                    <a:pt x="139880" y="9280"/>
                    <a:pt x="137776" y="11565"/>
                  </a:cubicBezTo>
                  <a:lnTo>
                    <a:pt x="28085" y="104437"/>
                  </a:lnTo>
                  <a:lnTo>
                    <a:pt x="277999" y="84327"/>
                  </a:lnTo>
                  <a:cubicBezTo>
                    <a:pt x="281106" y="84016"/>
                    <a:pt x="284013" y="85918"/>
                    <a:pt x="284946" y="88898"/>
                  </a:cubicBezTo>
                  <a:cubicBezTo>
                    <a:pt x="286024" y="91750"/>
                    <a:pt x="285038" y="94967"/>
                    <a:pt x="282569" y="96759"/>
                  </a:cubicBezTo>
                  <a:lnTo>
                    <a:pt x="194268" y="158003"/>
                  </a:lnTo>
                  <a:lnTo>
                    <a:pt x="446009" y="145754"/>
                  </a:lnTo>
                  <a:cubicBezTo>
                    <a:pt x="449812" y="145645"/>
                    <a:pt x="453029" y="148533"/>
                    <a:pt x="453321" y="152336"/>
                  </a:cubicBezTo>
                  <a:cubicBezTo>
                    <a:pt x="453523" y="156065"/>
                    <a:pt x="450671" y="159246"/>
                    <a:pt x="446941" y="159465"/>
                  </a:cubicBezTo>
                  <a:cubicBezTo>
                    <a:pt x="446868" y="159465"/>
                    <a:pt x="446814" y="159465"/>
                    <a:pt x="446740" y="159465"/>
                  </a:cubicBezTo>
                  <a:lnTo>
                    <a:pt x="171598" y="172811"/>
                  </a:lnTo>
                  <a:close/>
                </a:path>
              </a:pathLst>
            </a:custGeom>
            <a:solidFill>
              <a:srgbClr val="333372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5" name="任意多边形: 形状 54"/>
            <p:cNvSpPr/>
            <p:nvPr/>
          </p:nvSpPr>
          <p:spPr>
            <a:xfrm>
              <a:off x="4818223" y="2954376"/>
              <a:ext cx="413413" cy="150258"/>
            </a:xfrm>
            <a:custGeom>
              <a:avLst/>
              <a:gdLst>
                <a:gd name="connsiteX0" fmla="*/ 271143 w 413413"/>
                <a:gd name="connsiteY0" fmla="*/ 150047 h 150258"/>
                <a:gd name="connsiteX1" fmla="*/ -159 w 413413"/>
                <a:gd name="connsiteY1" fmla="*/ 9277 h 150258"/>
                <a:gd name="connsiteX2" fmla="*/ 3954 w 413413"/>
                <a:gd name="connsiteY2" fmla="*/ 355 h 150258"/>
                <a:gd name="connsiteX3" fmla="*/ 11906 w 413413"/>
                <a:gd name="connsiteY3" fmla="*/ 2695 h 150258"/>
                <a:gd name="connsiteX4" fmla="*/ 404783 w 413413"/>
                <a:gd name="connsiteY4" fmla="*/ 115129 h 150258"/>
                <a:gd name="connsiteX5" fmla="*/ 412735 w 413413"/>
                <a:gd name="connsiteY5" fmla="*/ 120887 h 150258"/>
                <a:gd name="connsiteX6" fmla="*/ 408806 w 413413"/>
                <a:gd name="connsiteY6" fmla="*/ 128292 h 150258"/>
                <a:gd name="connsiteX7" fmla="*/ 271143 w 413413"/>
                <a:gd name="connsiteY7" fmla="*/ 150047 h 150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3413" h="150258">
                  <a:moveTo>
                    <a:pt x="271143" y="150047"/>
                  </a:moveTo>
                  <a:cubicBezTo>
                    <a:pt x="162439" y="153264"/>
                    <a:pt x="59804" y="100010"/>
                    <a:pt x="-159" y="9277"/>
                  </a:cubicBezTo>
                  <a:cubicBezTo>
                    <a:pt x="-1476" y="5675"/>
                    <a:pt x="371" y="1690"/>
                    <a:pt x="3954" y="355"/>
                  </a:cubicBezTo>
                  <a:cubicBezTo>
                    <a:pt x="6842" y="-705"/>
                    <a:pt x="10059" y="245"/>
                    <a:pt x="11906" y="2695"/>
                  </a:cubicBezTo>
                  <a:cubicBezTo>
                    <a:pt x="16294" y="10739"/>
                    <a:pt x="125437" y="199408"/>
                    <a:pt x="404783" y="115129"/>
                  </a:cubicBezTo>
                  <a:cubicBezTo>
                    <a:pt x="408568" y="114525"/>
                    <a:pt x="412133" y="117103"/>
                    <a:pt x="412735" y="120887"/>
                  </a:cubicBezTo>
                  <a:cubicBezTo>
                    <a:pt x="413248" y="123959"/>
                    <a:pt x="411621" y="126975"/>
                    <a:pt x="408806" y="128292"/>
                  </a:cubicBezTo>
                  <a:cubicBezTo>
                    <a:pt x="364216" y="142204"/>
                    <a:pt x="317853" y="149535"/>
                    <a:pt x="271143" y="150047"/>
                  </a:cubicBezTo>
                  <a:close/>
                </a:path>
              </a:pathLst>
            </a:custGeom>
            <a:solidFill>
              <a:srgbClr val="7772D3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132" name="文本框 11"/>
          <p:cNvSpPr txBox="1"/>
          <p:nvPr/>
        </p:nvSpPr>
        <p:spPr>
          <a:xfrm>
            <a:off x="1405917" y="888123"/>
            <a:ext cx="6587810" cy="5294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核磁共振成像的原理</a:t>
            </a:r>
            <a:endParaRPr lang="en-US" altLang="zh-CN" sz="2800" dirty="0">
              <a:solidFill>
                <a:schemeClr val="accent1">
                  <a:lumMod val="60000"/>
                  <a:lumOff val="4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250000"/>
              </a:lnSpc>
            </a:pPr>
            <a:r>
              <a:rPr lang="en-US" altLang="zh-CN" sz="28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T1</a:t>
            </a:r>
            <a:r>
              <a:rPr lang="zh-CN" altLang="en-US" sz="28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加权、</a:t>
            </a:r>
            <a:r>
              <a:rPr lang="en-US" altLang="zh-CN" sz="28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T2</a:t>
            </a:r>
            <a:r>
              <a:rPr lang="zh-CN" altLang="en-US" sz="28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加权、质子密度加权成像</a:t>
            </a:r>
            <a:endParaRPr lang="en-US" altLang="zh-CN" sz="2800" dirty="0">
              <a:solidFill>
                <a:srgbClr val="47649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反转恢复序列成像</a:t>
            </a:r>
            <a:r>
              <a:rPr lang="en-US" altLang="zh-CN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zh-CN" alt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压脂肪技术</a:t>
            </a:r>
            <a:endParaRPr lang="en-US" altLang="zh-CN" sz="2800" dirty="0">
              <a:solidFill>
                <a:schemeClr val="accent1">
                  <a:lumMod val="60000"/>
                  <a:lumOff val="4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测量芝麻的含油量</a:t>
            </a:r>
            <a:endParaRPr lang="en-US" altLang="zh-CN" sz="2800" dirty="0">
              <a:solidFill>
                <a:schemeClr val="accent1">
                  <a:lumMod val="60000"/>
                  <a:lumOff val="4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核磁共振成像前景与展望</a:t>
            </a:r>
            <a:endParaRPr lang="en-US" altLang="zh-CN" sz="2800" dirty="0">
              <a:solidFill>
                <a:schemeClr val="accent1">
                  <a:lumMod val="60000"/>
                  <a:lumOff val="4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0" t="52988" r="30497" b="3903"/>
          <a:stretch>
            <a:fillRect/>
          </a:stretch>
        </p:blipFill>
        <p:spPr>
          <a:xfrm>
            <a:off x="493560" y="3332513"/>
            <a:ext cx="7006516" cy="3429000"/>
          </a:xfrm>
          <a:prstGeom prst="rect">
            <a:avLst/>
          </a:prstGeom>
        </p:spPr>
      </p:pic>
      <p:sp>
        <p:nvSpPr>
          <p:cNvPr id="45" name="文本框 44"/>
          <p:cNvSpPr txBox="1"/>
          <p:nvPr/>
        </p:nvSpPr>
        <p:spPr>
          <a:xfrm>
            <a:off x="1766789" y="387204"/>
            <a:ext cx="8048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2.</a:t>
            </a:r>
            <a:r>
              <a:rPr lang="en-US" altLang="zh-CN" sz="3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en-US" sz="3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加权成像：自旋回波脉冲序列</a:t>
            </a:r>
            <a:endParaRPr lang="en-US" altLang="zh-CN" sz="3200" dirty="0">
              <a:solidFill>
                <a:srgbClr val="47649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add-arrow_74038"/>
          <p:cNvSpPr/>
          <p:nvPr/>
        </p:nvSpPr>
        <p:spPr>
          <a:xfrm>
            <a:off x="1022486" y="329379"/>
            <a:ext cx="520807" cy="609685"/>
          </a:xfrm>
          <a:custGeom>
            <a:avLst/>
            <a:gdLst>
              <a:gd name="connsiteX0" fmla="*/ 23306 w 518944"/>
              <a:gd name="connsiteY0" fmla="*/ 198366 h 607504"/>
              <a:gd name="connsiteX1" fmla="*/ 361629 w 518944"/>
              <a:gd name="connsiteY1" fmla="*/ 297590 h 607504"/>
              <a:gd name="connsiteX2" fmla="*/ 374535 w 518944"/>
              <a:gd name="connsiteY2" fmla="*/ 313054 h 607504"/>
              <a:gd name="connsiteX3" fmla="*/ 365224 w 518944"/>
              <a:gd name="connsiteY3" fmla="*/ 330910 h 607504"/>
              <a:gd name="connsiteX4" fmla="*/ 293135 w 518944"/>
              <a:gd name="connsiteY4" fmla="*/ 370673 h 607504"/>
              <a:gd name="connsiteX5" fmla="*/ 403205 w 518944"/>
              <a:gd name="connsiteY5" fmla="*/ 480575 h 607504"/>
              <a:gd name="connsiteX6" fmla="*/ 403205 w 518944"/>
              <a:gd name="connsiteY6" fmla="*/ 515459 h 607504"/>
              <a:gd name="connsiteX7" fmla="*/ 318301 w 518944"/>
              <a:gd name="connsiteY7" fmla="*/ 600325 h 607504"/>
              <a:gd name="connsiteX8" fmla="*/ 283363 w 518944"/>
              <a:gd name="connsiteY8" fmla="*/ 600325 h 607504"/>
              <a:gd name="connsiteX9" fmla="*/ 173293 w 518944"/>
              <a:gd name="connsiteY9" fmla="*/ 490331 h 607504"/>
              <a:gd name="connsiteX10" fmla="*/ 133561 w 518944"/>
              <a:gd name="connsiteY10" fmla="*/ 562310 h 607504"/>
              <a:gd name="connsiteX11" fmla="*/ 115677 w 518944"/>
              <a:gd name="connsiteY11" fmla="*/ 571607 h 607504"/>
              <a:gd name="connsiteX12" fmla="*/ 100189 w 518944"/>
              <a:gd name="connsiteY12" fmla="*/ 558628 h 607504"/>
              <a:gd name="connsiteX13" fmla="*/ 721 w 518944"/>
              <a:gd name="connsiteY13" fmla="*/ 220917 h 607504"/>
              <a:gd name="connsiteX14" fmla="*/ 5330 w 518944"/>
              <a:gd name="connsiteY14" fmla="*/ 202968 h 607504"/>
              <a:gd name="connsiteX15" fmla="*/ 23306 w 518944"/>
              <a:gd name="connsiteY15" fmla="*/ 198366 h 607504"/>
              <a:gd name="connsiteX16" fmla="*/ 410450 w 518944"/>
              <a:gd name="connsiteY16" fmla="*/ 0 h 607504"/>
              <a:gd name="connsiteX17" fmla="*/ 440776 w 518944"/>
              <a:gd name="connsiteY17" fmla="*/ 30372 h 607504"/>
              <a:gd name="connsiteX18" fmla="*/ 440776 w 518944"/>
              <a:gd name="connsiteY18" fmla="*/ 77956 h 607504"/>
              <a:gd name="connsiteX19" fmla="*/ 488525 w 518944"/>
              <a:gd name="connsiteY19" fmla="*/ 77956 h 607504"/>
              <a:gd name="connsiteX20" fmla="*/ 518944 w 518944"/>
              <a:gd name="connsiteY20" fmla="*/ 108328 h 607504"/>
              <a:gd name="connsiteX21" fmla="*/ 488525 w 518944"/>
              <a:gd name="connsiteY21" fmla="*/ 138609 h 607504"/>
              <a:gd name="connsiteX22" fmla="*/ 440776 w 518944"/>
              <a:gd name="connsiteY22" fmla="*/ 138609 h 607504"/>
              <a:gd name="connsiteX23" fmla="*/ 440776 w 518944"/>
              <a:gd name="connsiteY23" fmla="*/ 186192 h 607504"/>
              <a:gd name="connsiteX24" fmla="*/ 410450 w 518944"/>
              <a:gd name="connsiteY24" fmla="*/ 216565 h 607504"/>
              <a:gd name="connsiteX25" fmla="*/ 380031 w 518944"/>
              <a:gd name="connsiteY25" fmla="*/ 186192 h 607504"/>
              <a:gd name="connsiteX26" fmla="*/ 380031 w 518944"/>
              <a:gd name="connsiteY26" fmla="*/ 138609 h 607504"/>
              <a:gd name="connsiteX27" fmla="*/ 332374 w 518944"/>
              <a:gd name="connsiteY27" fmla="*/ 138609 h 607504"/>
              <a:gd name="connsiteX28" fmla="*/ 301955 w 518944"/>
              <a:gd name="connsiteY28" fmla="*/ 108328 h 607504"/>
              <a:gd name="connsiteX29" fmla="*/ 332374 w 518944"/>
              <a:gd name="connsiteY29" fmla="*/ 77956 h 607504"/>
              <a:gd name="connsiteX30" fmla="*/ 380031 w 518944"/>
              <a:gd name="connsiteY30" fmla="*/ 77956 h 607504"/>
              <a:gd name="connsiteX31" fmla="*/ 380031 w 518944"/>
              <a:gd name="connsiteY31" fmla="*/ 30372 h 607504"/>
              <a:gd name="connsiteX32" fmla="*/ 410450 w 518944"/>
              <a:gd name="connsiteY32" fmla="*/ 0 h 607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18944" h="607504">
                <a:moveTo>
                  <a:pt x="23306" y="198366"/>
                </a:moveTo>
                <a:lnTo>
                  <a:pt x="361629" y="297590"/>
                </a:lnTo>
                <a:cubicBezTo>
                  <a:pt x="368635" y="299707"/>
                  <a:pt x="373705" y="305782"/>
                  <a:pt x="374535" y="313054"/>
                </a:cubicBezTo>
                <a:cubicBezTo>
                  <a:pt x="375364" y="320325"/>
                  <a:pt x="371677" y="327412"/>
                  <a:pt x="365224" y="330910"/>
                </a:cubicBezTo>
                <a:lnTo>
                  <a:pt x="293135" y="370673"/>
                </a:lnTo>
                <a:lnTo>
                  <a:pt x="403205" y="480575"/>
                </a:lnTo>
                <a:cubicBezTo>
                  <a:pt x="412884" y="490239"/>
                  <a:pt x="412884" y="505887"/>
                  <a:pt x="403205" y="515459"/>
                </a:cubicBezTo>
                <a:lnTo>
                  <a:pt x="318301" y="600325"/>
                </a:lnTo>
                <a:cubicBezTo>
                  <a:pt x="308714" y="609897"/>
                  <a:pt x="293042" y="609897"/>
                  <a:pt x="283363" y="600325"/>
                </a:cubicBezTo>
                <a:lnTo>
                  <a:pt x="173293" y="490331"/>
                </a:lnTo>
                <a:lnTo>
                  <a:pt x="133561" y="562310"/>
                </a:lnTo>
                <a:cubicBezTo>
                  <a:pt x="129966" y="568753"/>
                  <a:pt x="122959" y="572343"/>
                  <a:pt x="115677" y="571607"/>
                </a:cubicBezTo>
                <a:cubicBezTo>
                  <a:pt x="108302" y="570778"/>
                  <a:pt x="102218" y="565716"/>
                  <a:pt x="100189" y="558628"/>
                </a:cubicBezTo>
                <a:lnTo>
                  <a:pt x="721" y="220917"/>
                </a:lnTo>
                <a:cubicBezTo>
                  <a:pt x="-1123" y="214566"/>
                  <a:pt x="629" y="207663"/>
                  <a:pt x="5330" y="202968"/>
                </a:cubicBezTo>
                <a:cubicBezTo>
                  <a:pt x="10032" y="198274"/>
                  <a:pt x="16946" y="196525"/>
                  <a:pt x="23306" y="198366"/>
                </a:cubicBezTo>
                <a:close/>
                <a:moveTo>
                  <a:pt x="410450" y="0"/>
                </a:moveTo>
                <a:cubicBezTo>
                  <a:pt x="427226" y="0"/>
                  <a:pt x="440776" y="13621"/>
                  <a:pt x="440776" y="30372"/>
                </a:cubicBezTo>
                <a:lnTo>
                  <a:pt x="440776" y="77956"/>
                </a:lnTo>
                <a:lnTo>
                  <a:pt x="488525" y="77956"/>
                </a:lnTo>
                <a:cubicBezTo>
                  <a:pt x="505302" y="77956"/>
                  <a:pt x="518944" y="91485"/>
                  <a:pt x="518944" y="108328"/>
                </a:cubicBezTo>
                <a:cubicBezTo>
                  <a:pt x="518944" y="125079"/>
                  <a:pt x="505302" y="138609"/>
                  <a:pt x="488525" y="138609"/>
                </a:cubicBezTo>
                <a:lnTo>
                  <a:pt x="440776" y="138609"/>
                </a:lnTo>
                <a:lnTo>
                  <a:pt x="440776" y="186192"/>
                </a:lnTo>
                <a:cubicBezTo>
                  <a:pt x="440776" y="202944"/>
                  <a:pt x="427226" y="216565"/>
                  <a:pt x="410450" y="216565"/>
                </a:cubicBezTo>
                <a:cubicBezTo>
                  <a:pt x="393673" y="216565"/>
                  <a:pt x="380031" y="202944"/>
                  <a:pt x="380031" y="186192"/>
                </a:cubicBezTo>
                <a:lnTo>
                  <a:pt x="380031" y="138609"/>
                </a:lnTo>
                <a:lnTo>
                  <a:pt x="332374" y="138609"/>
                </a:lnTo>
                <a:cubicBezTo>
                  <a:pt x="315598" y="138609"/>
                  <a:pt x="301955" y="125079"/>
                  <a:pt x="301955" y="108328"/>
                </a:cubicBezTo>
                <a:cubicBezTo>
                  <a:pt x="301955" y="91578"/>
                  <a:pt x="315598" y="77956"/>
                  <a:pt x="332374" y="77956"/>
                </a:cubicBezTo>
                <a:lnTo>
                  <a:pt x="380031" y="77956"/>
                </a:lnTo>
                <a:lnTo>
                  <a:pt x="380031" y="30372"/>
                </a:lnTo>
                <a:cubicBezTo>
                  <a:pt x="380031" y="13621"/>
                  <a:pt x="393673" y="0"/>
                  <a:pt x="41045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29" y="1207288"/>
            <a:ext cx="5902659" cy="1779437"/>
          </a:xfrm>
          <a:prstGeom prst="rect">
            <a:avLst/>
          </a:prstGeom>
        </p:spPr>
      </p:pic>
      <p:pic>
        <p:nvPicPr>
          <p:cNvPr id="13" name="20221219_124819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>
                  <p14:trim st="6947.000000" end="13889.000000"/>
                </p14:media>
              </p:ext>
            </p:extLst>
          </p:nvPr>
        </p:nvPicPr>
        <p:blipFill rotWithShape="1">
          <a:blip r:embed="rId5"/>
          <a:srcRect l="6957" t="2439" r="72709" b="50954"/>
          <a:stretch>
            <a:fillRect/>
          </a:stretch>
        </p:blipFill>
        <p:spPr>
          <a:xfrm>
            <a:off x="9815208" y="883873"/>
            <a:ext cx="2376792" cy="3064359"/>
          </a:xfrm>
          <a:prstGeom prst="rect">
            <a:avLst/>
          </a:prstGeom>
        </p:spPr>
      </p:pic>
      <p:pic>
        <p:nvPicPr>
          <p:cNvPr id="15" name="20221219_124819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>
                  <p14:trim st="6947.000000" end="13889.000000"/>
                </p14:media>
              </p:ext>
            </p:extLst>
          </p:nvPr>
        </p:nvPicPr>
        <p:blipFill rotWithShape="1">
          <a:blip r:embed="rId5"/>
          <a:srcRect l="38362" t="2439" r="39586" b="50954"/>
          <a:stretch>
            <a:fillRect/>
          </a:stretch>
        </p:blipFill>
        <p:spPr>
          <a:xfrm>
            <a:off x="9681530" y="3764895"/>
            <a:ext cx="2376792" cy="282563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060868" y="787313"/>
            <a:ext cx="161811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旋转坐标系</a:t>
            </a:r>
            <a:endParaRPr lang="zh-CN" altLang="en-US" dirty="0">
              <a:solidFill>
                <a:schemeClr val="tx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119236" y="3763566"/>
            <a:ext cx="161811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实验室坐标系</a:t>
            </a:r>
            <a:endParaRPr lang="zh-CN" altLang="en-US" dirty="0">
              <a:solidFill>
                <a:schemeClr val="tx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1425" y="1819701"/>
            <a:ext cx="2484185" cy="748892"/>
          </a:xfrm>
          <a:prstGeom prst="rect">
            <a:avLst/>
          </a:prstGeom>
        </p:spPr>
      </p:pic>
      <p:cxnSp>
        <p:nvCxnSpPr>
          <p:cNvPr id="21" name="Straight Connector 20"/>
          <p:cNvCxnSpPr/>
          <p:nvPr/>
        </p:nvCxnSpPr>
        <p:spPr>
          <a:xfrm>
            <a:off x="2665376" y="1391058"/>
            <a:ext cx="0" cy="5136204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656306" y="1156645"/>
            <a:ext cx="0" cy="530252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749128" y="3152095"/>
            <a:ext cx="894846" cy="0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592796" y="2987671"/>
            <a:ext cx="23491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Time of Echo (TE)</a:t>
            </a:r>
            <a:endParaRPr lang="zh-CN" altLang="en-US" dirty="0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3686783" y="3152095"/>
            <a:ext cx="969523" cy="0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783634" y="3429000"/>
            <a:ext cx="2144392" cy="0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913491" y="3265143"/>
            <a:ext cx="23491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Time of Repeat (TR)</a:t>
            </a:r>
            <a:endParaRPr lang="zh-CN" altLang="en-US" dirty="0"/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5217267" y="3449809"/>
            <a:ext cx="1773678" cy="0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Isosceles Triangle 43"/>
          <p:cNvSpPr/>
          <p:nvPr/>
        </p:nvSpPr>
        <p:spPr>
          <a:xfrm rot="10800000">
            <a:off x="4421223" y="1043003"/>
            <a:ext cx="470166" cy="279013"/>
          </a:xfrm>
          <a:prstGeom prst="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4858597" y="997843"/>
            <a:ext cx="8081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7030A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采样</a:t>
            </a:r>
            <a:endParaRPr lang="zh-CN" altLang="en-US" b="1" dirty="0">
              <a:solidFill>
                <a:srgbClr val="7030A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80302" y="3898396"/>
            <a:ext cx="23214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𝑴横向分量</a:t>
            </a:r>
            <a:endParaRPr lang="zh-CN" altLang="en-US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063397" y="5498314"/>
            <a:ext cx="1808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7649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𝑴纵向分量</a:t>
            </a:r>
            <a:endParaRPr lang="zh-CN" altLang="en-US" dirty="0">
              <a:solidFill>
                <a:schemeClr val="tx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5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65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11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0">
                <p:cTn id="2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0" t="52988" r="30497" b="3903"/>
          <a:stretch>
            <a:fillRect/>
          </a:stretch>
        </p:blipFill>
        <p:spPr>
          <a:xfrm>
            <a:off x="493560" y="3332513"/>
            <a:ext cx="7006516" cy="3429000"/>
          </a:xfrm>
          <a:prstGeom prst="rect">
            <a:avLst/>
          </a:prstGeom>
        </p:spPr>
      </p:pic>
      <p:sp>
        <p:nvSpPr>
          <p:cNvPr id="45" name="文本框 44"/>
          <p:cNvSpPr txBox="1"/>
          <p:nvPr/>
        </p:nvSpPr>
        <p:spPr>
          <a:xfrm>
            <a:off x="1766789" y="387204"/>
            <a:ext cx="8048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2.</a:t>
            </a:r>
            <a:r>
              <a:rPr lang="en-US" altLang="zh-CN" sz="3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en-US" sz="3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加权成像：自旋回波脉冲序列</a:t>
            </a:r>
            <a:endParaRPr lang="en-US" altLang="zh-CN" sz="3200" dirty="0">
              <a:solidFill>
                <a:srgbClr val="47649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add-arrow_74038"/>
          <p:cNvSpPr/>
          <p:nvPr/>
        </p:nvSpPr>
        <p:spPr>
          <a:xfrm>
            <a:off x="1022486" y="329379"/>
            <a:ext cx="520807" cy="609685"/>
          </a:xfrm>
          <a:custGeom>
            <a:avLst/>
            <a:gdLst>
              <a:gd name="connsiteX0" fmla="*/ 23306 w 518944"/>
              <a:gd name="connsiteY0" fmla="*/ 198366 h 607504"/>
              <a:gd name="connsiteX1" fmla="*/ 361629 w 518944"/>
              <a:gd name="connsiteY1" fmla="*/ 297590 h 607504"/>
              <a:gd name="connsiteX2" fmla="*/ 374535 w 518944"/>
              <a:gd name="connsiteY2" fmla="*/ 313054 h 607504"/>
              <a:gd name="connsiteX3" fmla="*/ 365224 w 518944"/>
              <a:gd name="connsiteY3" fmla="*/ 330910 h 607504"/>
              <a:gd name="connsiteX4" fmla="*/ 293135 w 518944"/>
              <a:gd name="connsiteY4" fmla="*/ 370673 h 607504"/>
              <a:gd name="connsiteX5" fmla="*/ 403205 w 518944"/>
              <a:gd name="connsiteY5" fmla="*/ 480575 h 607504"/>
              <a:gd name="connsiteX6" fmla="*/ 403205 w 518944"/>
              <a:gd name="connsiteY6" fmla="*/ 515459 h 607504"/>
              <a:gd name="connsiteX7" fmla="*/ 318301 w 518944"/>
              <a:gd name="connsiteY7" fmla="*/ 600325 h 607504"/>
              <a:gd name="connsiteX8" fmla="*/ 283363 w 518944"/>
              <a:gd name="connsiteY8" fmla="*/ 600325 h 607504"/>
              <a:gd name="connsiteX9" fmla="*/ 173293 w 518944"/>
              <a:gd name="connsiteY9" fmla="*/ 490331 h 607504"/>
              <a:gd name="connsiteX10" fmla="*/ 133561 w 518944"/>
              <a:gd name="connsiteY10" fmla="*/ 562310 h 607504"/>
              <a:gd name="connsiteX11" fmla="*/ 115677 w 518944"/>
              <a:gd name="connsiteY11" fmla="*/ 571607 h 607504"/>
              <a:gd name="connsiteX12" fmla="*/ 100189 w 518944"/>
              <a:gd name="connsiteY12" fmla="*/ 558628 h 607504"/>
              <a:gd name="connsiteX13" fmla="*/ 721 w 518944"/>
              <a:gd name="connsiteY13" fmla="*/ 220917 h 607504"/>
              <a:gd name="connsiteX14" fmla="*/ 5330 w 518944"/>
              <a:gd name="connsiteY14" fmla="*/ 202968 h 607504"/>
              <a:gd name="connsiteX15" fmla="*/ 23306 w 518944"/>
              <a:gd name="connsiteY15" fmla="*/ 198366 h 607504"/>
              <a:gd name="connsiteX16" fmla="*/ 410450 w 518944"/>
              <a:gd name="connsiteY16" fmla="*/ 0 h 607504"/>
              <a:gd name="connsiteX17" fmla="*/ 440776 w 518944"/>
              <a:gd name="connsiteY17" fmla="*/ 30372 h 607504"/>
              <a:gd name="connsiteX18" fmla="*/ 440776 w 518944"/>
              <a:gd name="connsiteY18" fmla="*/ 77956 h 607504"/>
              <a:gd name="connsiteX19" fmla="*/ 488525 w 518944"/>
              <a:gd name="connsiteY19" fmla="*/ 77956 h 607504"/>
              <a:gd name="connsiteX20" fmla="*/ 518944 w 518944"/>
              <a:gd name="connsiteY20" fmla="*/ 108328 h 607504"/>
              <a:gd name="connsiteX21" fmla="*/ 488525 w 518944"/>
              <a:gd name="connsiteY21" fmla="*/ 138609 h 607504"/>
              <a:gd name="connsiteX22" fmla="*/ 440776 w 518944"/>
              <a:gd name="connsiteY22" fmla="*/ 138609 h 607504"/>
              <a:gd name="connsiteX23" fmla="*/ 440776 w 518944"/>
              <a:gd name="connsiteY23" fmla="*/ 186192 h 607504"/>
              <a:gd name="connsiteX24" fmla="*/ 410450 w 518944"/>
              <a:gd name="connsiteY24" fmla="*/ 216565 h 607504"/>
              <a:gd name="connsiteX25" fmla="*/ 380031 w 518944"/>
              <a:gd name="connsiteY25" fmla="*/ 186192 h 607504"/>
              <a:gd name="connsiteX26" fmla="*/ 380031 w 518944"/>
              <a:gd name="connsiteY26" fmla="*/ 138609 h 607504"/>
              <a:gd name="connsiteX27" fmla="*/ 332374 w 518944"/>
              <a:gd name="connsiteY27" fmla="*/ 138609 h 607504"/>
              <a:gd name="connsiteX28" fmla="*/ 301955 w 518944"/>
              <a:gd name="connsiteY28" fmla="*/ 108328 h 607504"/>
              <a:gd name="connsiteX29" fmla="*/ 332374 w 518944"/>
              <a:gd name="connsiteY29" fmla="*/ 77956 h 607504"/>
              <a:gd name="connsiteX30" fmla="*/ 380031 w 518944"/>
              <a:gd name="connsiteY30" fmla="*/ 77956 h 607504"/>
              <a:gd name="connsiteX31" fmla="*/ 380031 w 518944"/>
              <a:gd name="connsiteY31" fmla="*/ 30372 h 607504"/>
              <a:gd name="connsiteX32" fmla="*/ 410450 w 518944"/>
              <a:gd name="connsiteY32" fmla="*/ 0 h 607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18944" h="607504">
                <a:moveTo>
                  <a:pt x="23306" y="198366"/>
                </a:moveTo>
                <a:lnTo>
                  <a:pt x="361629" y="297590"/>
                </a:lnTo>
                <a:cubicBezTo>
                  <a:pt x="368635" y="299707"/>
                  <a:pt x="373705" y="305782"/>
                  <a:pt x="374535" y="313054"/>
                </a:cubicBezTo>
                <a:cubicBezTo>
                  <a:pt x="375364" y="320325"/>
                  <a:pt x="371677" y="327412"/>
                  <a:pt x="365224" y="330910"/>
                </a:cubicBezTo>
                <a:lnTo>
                  <a:pt x="293135" y="370673"/>
                </a:lnTo>
                <a:lnTo>
                  <a:pt x="403205" y="480575"/>
                </a:lnTo>
                <a:cubicBezTo>
                  <a:pt x="412884" y="490239"/>
                  <a:pt x="412884" y="505887"/>
                  <a:pt x="403205" y="515459"/>
                </a:cubicBezTo>
                <a:lnTo>
                  <a:pt x="318301" y="600325"/>
                </a:lnTo>
                <a:cubicBezTo>
                  <a:pt x="308714" y="609897"/>
                  <a:pt x="293042" y="609897"/>
                  <a:pt x="283363" y="600325"/>
                </a:cubicBezTo>
                <a:lnTo>
                  <a:pt x="173293" y="490331"/>
                </a:lnTo>
                <a:lnTo>
                  <a:pt x="133561" y="562310"/>
                </a:lnTo>
                <a:cubicBezTo>
                  <a:pt x="129966" y="568753"/>
                  <a:pt x="122959" y="572343"/>
                  <a:pt x="115677" y="571607"/>
                </a:cubicBezTo>
                <a:cubicBezTo>
                  <a:pt x="108302" y="570778"/>
                  <a:pt x="102218" y="565716"/>
                  <a:pt x="100189" y="558628"/>
                </a:cubicBezTo>
                <a:lnTo>
                  <a:pt x="721" y="220917"/>
                </a:lnTo>
                <a:cubicBezTo>
                  <a:pt x="-1123" y="214566"/>
                  <a:pt x="629" y="207663"/>
                  <a:pt x="5330" y="202968"/>
                </a:cubicBezTo>
                <a:cubicBezTo>
                  <a:pt x="10032" y="198274"/>
                  <a:pt x="16946" y="196525"/>
                  <a:pt x="23306" y="198366"/>
                </a:cubicBezTo>
                <a:close/>
                <a:moveTo>
                  <a:pt x="410450" y="0"/>
                </a:moveTo>
                <a:cubicBezTo>
                  <a:pt x="427226" y="0"/>
                  <a:pt x="440776" y="13621"/>
                  <a:pt x="440776" y="30372"/>
                </a:cubicBezTo>
                <a:lnTo>
                  <a:pt x="440776" y="77956"/>
                </a:lnTo>
                <a:lnTo>
                  <a:pt x="488525" y="77956"/>
                </a:lnTo>
                <a:cubicBezTo>
                  <a:pt x="505302" y="77956"/>
                  <a:pt x="518944" y="91485"/>
                  <a:pt x="518944" y="108328"/>
                </a:cubicBezTo>
                <a:cubicBezTo>
                  <a:pt x="518944" y="125079"/>
                  <a:pt x="505302" y="138609"/>
                  <a:pt x="488525" y="138609"/>
                </a:cubicBezTo>
                <a:lnTo>
                  <a:pt x="440776" y="138609"/>
                </a:lnTo>
                <a:lnTo>
                  <a:pt x="440776" y="186192"/>
                </a:lnTo>
                <a:cubicBezTo>
                  <a:pt x="440776" y="202944"/>
                  <a:pt x="427226" y="216565"/>
                  <a:pt x="410450" y="216565"/>
                </a:cubicBezTo>
                <a:cubicBezTo>
                  <a:pt x="393673" y="216565"/>
                  <a:pt x="380031" y="202944"/>
                  <a:pt x="380031" y="186192"/>
                </a:cubicBezTo>
                <a:lnTo>
                  <a:pt x="380031" y="138609"/>
                </a:lnTo>
                <a:lnTo>
                  <a:pt x="332374" y="138609"/>
                </a:lnTo>
                <a:cubicBezTo>
                  <a:pt x="315598" y="138609"/>
                  <a:pt x="301955" y="125079"/>
                  <a:pt x="301955" y="108328"/>
                </a:cubicBezTo>
                <a:cubicBezTo>
                  <a:pt x="301955" y="91578"/>
                  <a:pt x="315598" y="77956"/>
                  <a:pt x="332374" y="77956"/>
                </a:cubicBezTo>
                <a:lnTo>
                  <a:pt x="380031" y="77956"/>
                </a:lnTo>
                <a:lnTo>
                  <a:pt x="380031" y="30372"/>
                </a:lnTo>
                <a:cubicBezTo>
                  <a:pt x="380031" y="13621"/>
                  <a:pt x="393673" y="0"/>
                  <a:pt x="41045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2289572" y="7836897"/>
            <a:ext cx="7391958" cy="4134256"/>
            <a:chOff x="3558657" y="1097611"/>
            <a:chExt cx="8309088" cy="4855717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12"/>
            <a:stretch>
              <a:fillRect/>
            </a:stretch>
          </p:blipFill>
          <p:spPr>
            <a:xfrm>
              <a:off x="3558657" y="1097611"/>
              <a:ext cx="8202103" cy="485571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r="27504" b="7229"/>
            <a:stretch>
              <a:fillRect/>
            </a:stretch>
          </p:blipFill>
          <p:spPr>
            <a:xfrm>
              <a:off x="9506152" y="5364342"/>
              <a:ext cx="2361593" cy="450656"/>
            </a:xfrm>
            <a:prstGeom prst="rect">
              <a:avLst/>
            </a:prstGeom>
          </p:spPr>
        </p:pic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429" y="1207288"/>
            <a:ext cx="5902659" cy="1779437"/>
          </a:xfrm>
          <a:prstGeom prst="rect">
            <a:avLst/>
          </a:prstGeom>
        </p:spPr>
      </p:pic>
      <p:cxnSp>
        <p:nvCxnSpPr>
          <p:cNvPr id="29" name="Straight Arrow Connector 28"/>
          <p:cNvCxnSpPr/>
          <p:nvPr/>
        </p:nvCxnSpPr>
        <p:spPr>
          <a:xfrm flipH="1">
            <a:off x="749128" y="3152095"/>
            <a:ext cx="894846" cy="0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592796" y="2987671"/>
            <a:ext cx="23491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Time of Echo (TE)</a:t>
            </a:r>
            <a:endParaRPr lang="zh-CN" altLang="en-US" dirty="0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3686783" y="3152095"/>
            <a:ext cx="969523" cy="0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783634" y="3429000"/>
            <a:ext cx="2144392" cy="0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913491" y="3265143"/>
            <a:ext cx="23491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Time of Repeat (TR)</a:t>
            </a:r>
            <a:endParaRPr lang="zh-CN" altLang="en-US" dirty="0"/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5217267" y="3449809"/>
            <a:ext cx="1773678" cy="0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Isosceles Triangle 43"/>
          <p:cNvSpPr/>
          <p:nvPr/>
        </p:nvSpPr>
        <p:spPr>
          <a:xfrm rot="10800000">
            <a:off x="4421223" y="1043003"/>
            <a:ext cx="470166" cy="279013"/>
          </a:xfrm>
          <a:prstGeom prst="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4858597" y="997843"/>
            <a:ext cx="8081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7030A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采样</a:t>
            </a:r>
            <a:endParaRPr lang="zh-CN" altLang="en-US" b="1" dirty="0">
              <a:solidFill>
                <a:srgbClr val="7030A0"/>
              </a:solidFill>
            </a:endParaRPr>
          </a:p>
        </p:txBody>
      </p:sp>
      <p:sp>
        <p:nvSpPr>
          <p:cNvPr id="14" name="Freeform: Shape 13"/>
          <p:cNvSpPr/>
          <p:nvPr/>
        </p:nvSpPr>
        <p:spPr>
          <a:xfrm>
            <a:off x="859829" y="3732543"/>
            <a:ext cx="3796477" cy="460379"/>
          </a:xfrm>
          <a:custGeom>
            <a:avLst/>
            <a:gdLst>
              <a:gd name="connsiteX0" fmla="*/ 0 w 3946481"/>
              <a:gd name="connsiteY0" fmla="*/ 0 h 460379"/>
              <a:gd name="connsiteX1" fmla="*/ 749030 w 3946481"/>
              <a:gd name="connsiteY1" fmla="*/ 243191 h 460379"/>
              <a:gd name="connsiteX2" fmla="*/ 2110902 w 3946481"/>
              <a:gd name="connsiteY2" fmla="*/ 398834 h 460379"/>
              <a:gd name="connsiteX3" fmla="*/ 3793788 w 3946481"/>
              <a:gd name="connsiteY3" fmla="*/ 457200 h 460379"/>
              <a:gd name="connsiteX4" fmla="*/ 3764605 w 3946481"/>
              <a:gd name="connsiteY4" fmla="*/ 447472 h 460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46481" h="460379">
                <a:moveTo>
                  <a:pt x="0" y="0"/>
                </a:moveTo>
                <a:cubicBezTo>
                  <a:pt x="198606" y="88359"/>
                  <a:pt x="397213" y="176719"/>
                  <a:pt x="749030" y="243191"/>
                </a:cubicBezTo>
                <a:cubicBezTo>
                  <a:pt x="1100847" y="309663"/>
                  <a:pt x="1603442" y="363166"/>
                  <a:pt x="2110902" y="398834"/>
                </a:cubicBezTo>
                <a:cubicBezTo>
                  <a:pt x="2618362" y="434502"/>
                  <a:pt x="3518171" y="449094"/>
                  <a:pt x="3793788" y="457200"/>
                </a:cubicBezTo>
                <a:cubicBezTo>
                  <a:pt x="4069405" y="465306"/>
                  <a:pt x="3917005" y="456389"/>
                  <a:pt x="3764605" y="447472"/>
                </a:cubicBez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883393" y="3634475"/>
            <a:ext cx="597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2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T2</a:t>
            </a:r>
            <a:endParaRPr lang="zh-CN" altLang="en-US" dirty="0">
              <a:solidFill>
                <a:schemeClr val="tx2"/>
              </a:solidFill>
              <a:latin typeface="Cambria Math" panose="02040503050406030204" pitchFamily="18" charset="0"/>
              <a:ea typeface="华文中宋" panose="0201060004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/>
              <p:cNvSpPr txBox="1"/>
              <p:nvPr/>
            </p:nvSpPr>
            <p:spPr>
              <a:xfrm>
                <a:off x="946133" y="4193749"/>
                <a:ext cx="5971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</m:ctrlPr>
                        </m:sSupPr>
                        <m:e>
                          <m:r>
                            <a:rPr lang="en-US" altLang="zh-CN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𝑇</m:t>
                          </m:r>
                          <m:r>
                            <a:rPr lang="en-US" altLang="zh-CN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2</m:t>
                          </m:r>
                        </m:e>
                        <m:sup>
                          <m:r>
                            <a:rPr lang="en-US" altLang="zh-CN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zh-CN" altLang="en-US" dirty="0">
                  <a:solidFill>
                    <a:srgbClr val="FF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133" y="4193749"/>
                <a:ext cx="597160" cy="369332"/>
              </a:xfrm>
              <a:prstGeom prst="rect">
                <a:avLst/>
              </a:prstGeom>
              <a:blipFill rotWithShape="1">
                <a:blip r:embed="rId5"/>
                <a:stretch>
                  <a:fillRect l="-103" t="-57" r="41" b="1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7367282" y="1134162"/>
            <a:ext cx="4447659" cy="2036167"/>
            <a:chOff x="7550934" y="3293110"/>
            <a:chExt cx="4447659" cy="2036167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7576173" y="3376200"/>
                  <a:ext cx="4422419" cy="183332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2400" dirty="0">
                      <a:solidFill>
                        <a:schemeClr val="tx2"/>
                      </a:solidFill>
                      <a:latin typeface="华文中宋" panose="02010600040101010101" pitchFamily="2" charset="-122"/>
                      <a:ea typeface="华文中宋" panose="02010600040101010101" pitchFamily="2" charset="-122"/>
                    </a:rPr>
                    <a:t>回波信号强度表达式</a:t>
                  </a:r>
                  <a:endParaRPr lang="en-US" altLang="zh-CN" sz="2400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endParaRPr>
                </a:p>
                <a:p>
                  <a:pPr algn="ct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zh-CN" altLang="en-US" sz="2400" i="1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𝑆𝐸</m:t>
                            </m:r>
                          </m:sub>
                        </m:sSub>
                        <m:d>
                          <m:dPr>
                            <m:ctrlPr>
                              <a:rPr lang="zh-CN" altLang="en-US" sz="2400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𝑇𝐸</m:t>
                            </m:r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𝑇𝑅</m:t>
                            </m:r>
                          </m:e>
                        </m:d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altLang="zh-CN" sz="2400" i="0" dirty="0">
                    <a:latin typeface="Cambria Math" panose="02040503050406030204" pitchFamily="18" charset="0"/>
                  </a:endParaRPr>
                </a:p>
                <a:p>
                  <a:pPr algn="ct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  <m:d>
                          <m:d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d>
                        <m:d>
                          <m:d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zh-CN" altLang="en-US" sz="2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zh-CN" altLang="en-US" sz="2400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f>
                                  <m:fPr>
                                    <m:type m:val="lin"/>
                                    <m:ctrlP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num>
                                  <m:den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den>
                                </m:f>
                                <m:r>
                                  <a:rPr lang="zh-CN" altLang="en-US" sz="24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p>
                            </m:sSup>
                          </m:e>
                        </m:d>
                        <m:sSup>
                          <m:sSupPr>
                            <m:ctrlPr>
                              <a:rPr lang="zh-CN" altLang="en-US" sz="2400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f>
                              <m:fPr>
                                <m:type m:val="lin"/>
                                <m:ctrlPr>
                                  <a:rPr lang="zh-CN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num>
                              <m:den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den>
                            </m:f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76173" y="3376200"/>
                  <a:ext cx="4422419" cy="1833322"/>
                </a:xfrm>
                <a:prstGeom prst="rect">
                  <a:avLst/>
                </a:prstGeom>
                <a:blipFill rotWithShape="1">
                  <a:blip r:embed="rId6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矩形: 圆角 9"/>
            <p:cNvSpPr/>
            <p:nvPr/>
          </p:nvSpPr>
          <p:spPr>
            <a:xfrm>
              <a:off x="7550934" y="3293110"/>
              <a:ext cx="4447659" cy="2036167"/>
            </a:xfrm>
            <a:prstGeom prst="roundRect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7580602" y="3336594"/>
                <a:ext cx="4447659" cy="33720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N(H)</a:t>
                </a:r>
                <a:r>
                  <a:rPr lang="zh-CN" altLang="en-US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为质子密度，</a:t>
                </a:r>
                <a:r>
                  <a:rPr lang="en-US" altLang="zh-CN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A</a:t>
                </a:r>
                <a:r>
                  <a:rPr lang="zh-CN" altLang="en-US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为系数</a:t>
                </a:r>
                <a:endParaRPr lang="en-US" altLang="zh-CN" dirty="0">
                  <a:solidFill>
                    <a:schemeClr val="tx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T1</a:t>
                </a:r>
                <a:r>
                  <a:rPr lang="zh-CN" altLang="en-US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的影响与</a:t>
                </a:r>
                <a:r>
                  <a:rPr lang="en-US" altLang="zh-CN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TR</a:t>
                </a:r>
                <a:r>
                  <a:rPr lang="zh-CN" altLang="en-US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相关：一个周期</a:t>
                </a:r>
                <a:r>
                  <a:rPr lang="en-US" altLang="zh-CN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TR</a:t>
                </a:r>
                <a:r>
                  <a:rPr lang="zh-CN" altLang="en-US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内纵向分量的恢复程度</a:t>
                </a:r>
                <a:r>
                  <a:rPr lang="zh-CN" altLang="en-US" b="1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决定下一次</a:t>
                </a:r>
                <a:r>
                  <a:rPr lang="en-US" altLang="zh-CN" b="1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90°</a:t>
                </a:r>
                <a:r>
                  <a:rPr lang="zh-CN" altLang="en-US" b="1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脉冲打下来的横向分量的大小</a:t>
                </a:r>
                <a:endParaRPr lang="en-US" altLang="zh-CN" b="1" dirty="0">
                  <a:solidFill>
                    <a:schemeClr val="tx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T2</a:t>
                </a:r>
                <a:r>
                  <a:rPr lang="zh-CN" altLang="en-US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的影响与</a:t>
                </a:r>
                <a:r>
                  <a:rPr lang="en-US" altLang="zh-CN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TE</a:t>
                </a:r>
                <a:r>
                  <a:rPr lang="zh-CN" altLang="en-US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相关：</a:t>
                </a:r>
                <a:r>
                  <a:rPr lang="en-US" altLang="zh-CN" sz="1800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 T2</a:t>
                </a:r>
                <a:r>
                  <a:rPr lang="zh-CN" altLang="en-US" sz="1800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体现在</a:t>
                </a:r>
                <a:r>
                  <a:rPr lang="en-US" altLang="zh-CN" sz="1800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TE</a:t>
                </a:r>
                <a:r>
                  <a:rPr lang="zh-CN" altLang="en-US" sz="1800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时间内</a:t>
                </a:r>
                <a:r>
                  <a:rPr lang="zh-CN" altLang="en-US" sz="1800" b="1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回波强度与初始强度的衰减关系</a:t>
                </a:r>
                <a:r>
                  <a:rPr lang="zh-CN" altLang="en-US" sz="1800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，（</a:t>
                </a:r>
                <a:r>
                  <a:rPr lang="en-US" altLang="zh-CN" sz="1800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90</a:t>
                </a:r>
                <a:r>
                  <a:rPr lang="en-US" altLang="zh-CN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 ° </a:t>
                </a:r>
                <a:r>
                  <a:rPr lang="zh-CN" altLang="en-US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脉冲</a:t>
                </a:r>
                <a:r>
                  <a:rPr lang="zh-CN" altLang="en-US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后横向分量</a:t>
                </a:r>
                <a:r>
                  <a:rPr lang="zh-CN" altLang="en-US" sz="1800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的衰减</a:t>
                </a:r>
                <a:r>
                  <a:rPr lang="zh-CN" altLang="en-US" sz="1800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包含了磁场不均匀性的影响，称</a:t>
                </a:r>
                <a:r>
                  <a:rPr lang="zh-CN" altLang="en-US" sz="1800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为</a:t>
                </a:r>
                <a:r>
                  <a:rPr lang="en-US" altLang="zh-CN" dirty="0">
                    <a:solidFill>
                      <a:srgbClr val="476490"/>
                    </a:solidFill>
                    <a:ea typeface="华文中宋" panose="02010600040101010101" pitchFamily="2" charset="-12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dirty="0" smtClean="0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sSupPr>
                      <m:e>
                        <m:r>
                          <a:rPr lang="en-US" altLang="zh-CN" i="1" dirty="0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𝑇</m:t>
                        </m:r>
                        <m:r>
                          <a:rPr lang="en-US" altLang="zh-CN" i="1" dirty="0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2</m:t>
                        </m:r>
                      </m:e>
                      <m:sup>
                        <m:r>
                          <a:rPr lang="en-US" altLang="zh-CN" b="0" i="1" dirty="0" smtClean="0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∗</m:t>
                        </m:r>
                      </m:sup>
                    </m:sSup>
                    <m:r>
                      <a:rPr lang="en-US" altLang="zh-CN" b="0" i="1" dirty="0" smtClean="0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 </m:t>
                    </m:r>
                    <m:r>
                      <a:rPr lang="zh-CN" altLang="en-US" i="1" dirty="0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）</m:t>
                    </m:r>
                  </m:oMath>
                </a14:m>
                <a:endParaRPr lang="zh-CN" altLang="en-US" dirty="0"/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0602" y="3336594"/>
                <a:ext cx="4447659" cy="3372077"/>
              </a:xfrm>
              <a:prstGeom prst="rect">
                <a:avLst/>
              </a:prstGeom>
              <a:blipFill rotWithShape="1">
                <a:blip r:embed="rId7"/>
                <a:stretch>
                  <a:fillRect l="-14" t="-9" r="2" b="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6258071" y="3936370"/>
            <a:ext cx="23214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𝑴横向分量</a:t>
            </a:r>
            <a:endParaRPr lang="zh-CN" altLang="en-US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241166" y="5536288"/>
            <a:ext cx="1808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7649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𝑴纵向分量</a:t>
            </a:r>
            <a:endParaRPr lang="zh-CN" altLang="en-US" dirty="0">
              <a:solidFill>
                <a:schemeClr val="tx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文本框 44"/>
          <p:cNvSpPr txBox="1"/>
          <p:nvPr/>
        </p:nvSpPr>
        <p:spPr>
          <a:xfrm>
            <a:off x="1766789" y="387204"/>
            <a:ext cx="8048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2.</a:t>
            </a:r>
            <a:r>
              <a:rPr lang="en-US" altLang="zh-CN" sz="3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en-US" sz="3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加权成像：准备工作</a:t>
            </a:r>
            <a:endParaRPr lang="en-US" altLang="zh-CN" sz="3200" dirty="0">
              <a:solidFill>
                <a:srgbClr val="47649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add-arrow_74038"/>
          <p:cNvSpPr/>
          <p:nvPr/>
        </p:nvSpPr>
        <p:spPr>
          <a:xfrm>
            <a:off x="1022486" y="329379"/>
            <a:ext cx="520807" cy="609685"/>
          </a:xfrm>
          <a:custGeom>
            <a:avLst/>
            <a:gdLst>
              <a:gd name="connsiteX0" fmla="*/ 23306 w 518944"/>
              <a:gd name="connsiteY0" fmla="*/ 198366 h 607504"/>
              <a:gd name="connsiteX1" fmla="*/ 361629 w 518944"/>
              <a:gd name="connsiteY1" fmla="*/ 297590 h 607504"/>
              <a:gd name="connsiteX2" fmla="*/ 374535 w 518944"/>
              <a:gd name="connsiteY2" fmla="*/ 313054 h 607504"/>
              <a:gd name="connsiteX3" fmla="*/ 365224 w 518944"/>
              <a:gd name="connsiteY3" fmla="*/ 330910 h 607504"/>
              <a:gd name="connsiteX4" fmla="*/ 293135 w 518944"/>
              <a:gd name="connsiteY4" fmla="*/ 370673 h 607504"/>
              <a:gd name="connsiteX5" fmla="*/ 403205 w 518944"/>
              <a:gd name="connsiteY5" fmla="*/ 480575 h 607504"/>
              <a:gd name="connsiteX6" fmla="*/ 403205 w 518944"/>
              <a:gd name="connsiteY6" fmla="*/ 515459 h 607504"/>
              <a:gd name="connsiteX7" fmla="*/ 318301 w 518944"/>
              <a:gd name="connsiteY7" fmla="*/ 600325 h 607504"/>
              <a:gd name="connsiteX8" fmla="*/ 283363 w 518944"/>
              <a:gd name="connsiteY8" fmla="*/ 600325 h 607504"/>
              <a:gd name="connsiteX9" fmla="*/ 173293 w 518944"/>
              <a:gd name="connsiteY9" fmla="*/ 490331 h 607504"/>
              <a:gd name="connsiteX10" fmla="*/ 133561 w 518944"/>
              <a:gd name="connsiteY10" fmla="*/ 562310 h 607504"/>
              <a:gd name="connsiteX11" fmla="*/ 115677 w 518944"/>
              <a:gd name="connsiteY11" fmla="*/ 571607 h 607504"/>
              <a:gd name="connsiteX12" fmla="*/ 100189 w 518944"/>
              <a:gd name="connsiteY12" fmla="*/ 558628 h 607504"/>
              <a:gd name="connsiteX13" fmla="*/ 721 w 518944"/>
              <a:gd name="connsiteY13" fmla="*/ 220917 h 607504"/>
              <a:gd name="connsiteX14" fmla="*/ 5330 w 518944"/>
              <a:gd name="connsiteY14" fmla="*/ 202968 h 607504"/>
              <a:gd name="connsiteX15" fmla="*/ 23306 w 518944"/>
              <a:gd name="connsiteY15" fmla="*/ 198366 h 607504"/>
              <a:gd name="connsiteX16" fmla="*/ 410450 w 518944"/>
              <a:gd name="connsiteY16" fmla="*/ 0 h 607504"/>
              <a:gd name="connsiteX17" fmla="*/ 440776 w 518944"/>
              <a:gd name="connsiteY17" fmla="*/ 30372 h 607504"/>
              <a:gd name="connsiteX18" fmla="*/ 440776 w 518944"/>
              <a:gd name="connsiteY18" fmla="*/ 77956 h 607504"/>
              <a:gd name="connsiteX19" fmla="*/ 488525 w 518944"/>
              <a:gd name="connsiteY19" fmla="*/ 77956 h 607504"/>
              <a:gd name="connsiteX20" fmla="*/ 518944 w 518944"/>
              <a:gd name="connsiteY20" fmla="*/ 108328 h 607504"/>
              <a:gd name="connsiteX21" fmla="*/ 488525 w 518944"/>
              <a:gd name="connsiteY21" fmla="*/ 138609 h 607504"/>
              <a:gd name="connsiteX22" fmla="*/ 440776 w 518944"/>
              <a:gd name="connsiteY22" fmla="*/ 138609 h 607504"/>
              <a:gd name="connsiteX23" fmla="*/ 440776 w 518944"/>
              <a:gd name="connsiteY23" fmla="*/ 186192 h 607504"/>
              <a:gd name="connsiteX24" fmla="*/ 410450 w 518944"/>
              <a:gd name="connsiteY24" fmla="*/ 216565 h 607504"/>
              <a:gd name="connsiteX25" fmla="*/ 380031 w 518944"/>
              <a:gd name="connsiteY25" fmla="*/ 186192 h 607504"/>
              <a:gd name="connsiteX26" fmla="*/ 380031 w 518944"/>
              <a:gd name="connsiteY26" fmla="*/ 138609 h 607504"/>
              <a:gd name="connsiteX27" fmla="*/ 332374 w 518944"/>
              <a:gd name="connsiteY27" fmla="*/ 138609 h 607504"/>
              <a:gd name="connsiteX28" fmla="*/ 301955 w 518944"/>
              <a:gd name="connsiteY28" fmla="*/ 108328 h 607504"/>
              <a:gd name="connsiteX29" fmla="*/ 332374 w 518944"/>
              <a:gd name="connsiteY29" fmla="*/ 77956 h 607504"/>
              <a:gd name="connsiteX30" fmla="*/ 380031 w 518944"/>
              <a:gd name="connsiteY30" fmla="*/ 77956 h 607504"/>
              <a:gd name="connsiteX31" fmla="*/ 380031 w 518944"/>
              <a:gd name="connsiteY31" fmla="*/ 30372 h 607504"/>
              <a:gd name="connsiteX32" fmla="*/ 410450 w 518944"/>
              <a:gd name="connsiteY32" fmla="*/ 0 h 607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18944" h="607504">
                <a:moveTo>
                  <a:pt x="23306" y="198366"/>
                </a:moveTo>
                <a:lnTo>
                  <a:pt x="361629" y="297590"/>
                </a:lnTo>
                <a:cubicBezTo>
                  <a:pt x="368635" y="299707"/>
                  <a:pt x="373705" y="305782"/>
                  <a:pt x="374535" y="313054"/>
                </a:cubicBezTo>
                <a:cubicBezTo>
                  <a:pt x="375364" y="320325"/>
                  <a:pt x="371677" y="327412"/>
                  <a:pt x="365224" y="330910"/>
                </a:cubicBezTo>
                <a:lnTo>
                  <a:pt x="293135" y="370673"/>
                </a:lnTo>
                <a:lnTo>
                  <a:pt x="403205" y="480575"/>
                </a:lnTo>
                <a:cubicBezTo>
                  <a:pt x="412884" y="490239"/>
                  <a:pt x="412884" y="505887"/>
                  <a:pt x="403205" y="515459"/>
                </a:cubicBezTo>
                <a:lnTo>
                  <a:pt x="318301" y="600325"/>
                </a:lnTo>
                <a:cubicBezTo>
                  <a:pt x="308714" y="609897"/>
                  <a:pt x="293042" y="609897"/>
                  <a:pt x="283363" y="600325"/>
                </a:cubicBezTo>
                <a:lnTo>
                  <a:pt x="173293" y="490331"/>
                </a:lnTo>
                <a:lnTo>
                  <a:pt x="133561" y="562310"/>
                </a:lnTo>
                <a:cubicBezTo>
                  <a:pt x="129966" y="568753"/>
                  <a:pt x="122959" y="572343"/>
                  <a:pt x="115677" y="571607"/>
                </a:cubicBezTo>
                <a:cubicBezTo>
                  <a:pt x="108302" y="570778"/>
                  <a:pt x="102218" y="565716"/>
                  <a:pt x="100189" y="558628"/>
                </a:cubicBezTo>
                <a:lnTo>
                  <a:pt x="721" y="220917"/>
                </a:lnTo>
                <a:cubicBezTo>
                  <a:pt x="-1123" y="214566"/>
                  <a:pt x="629" y="207663"/>
                  <a:pt x="5330" y="202968"/>
                </a:cubicBezTo>
                <a:cubicBezTo>
                  <a:pt x="10032" y="198274"/>
                  <a:pt x="16946" y="196525"/>
                  <a:pt x="23306" y="198366"/>
                </a:cubicBezTo>
                <a:close/>
                <a:moveTo>
                  <a:pt x="410450" y="0"/>
                </a:moveTo>
                <a:cubicBezTo>
                  <a:pt x="427226" y="0"/>
                  <a:pt x="440776" y="13621"/>
                  <a:pt x="440776" y="30372"/>
                </a:cubicBezTo>
                <a:lnTo>
                  <a:pt x="440776" y="77956"/>
                </a:lnTo>
                <a:lnTo>
                  <a:pt x="488525" y="77956"/>
                </a:lnTo>
                <a:cubicBezTo>
                  <a:pt x="505302" y="77956"/>
                  <a:pt x="518944" y="91485"/>
                  <a:pt x="518944" y="108328"/>
                </a:cubicBezTo>
                <a:cubicBezTo>
                  <a:pt x="518944" y="125079"/>
                  <a:pt x="505302" y="138609"/>
                  <a:pt x="488525" y="138609"/>
                </a:cubicBezTo>
                <a:lnTo>
                  <a:pt x="440776" y="138609"/>
                </a:lnTo>
                <a:lnTo>
                  <a:pt x="440776" y="186192"/>
                </a:lnTo>
                <a:cubicBezTo>
                  <a:pt x="440776" y="202944"/>
                  <a:pt x="427226" y="216565"/>
                  <a:pt x="410450" y="216565"/>
                </a:cubicBezTo>
                <a:cubicBezTo>
                  <a:pt x="393673" y="216565"/>
                  <a:pt x="380031" y="202944"/>
                  <a:pt x="380031" y="186192"/>
                </a:cubicBezTo>
                <a:lnTo>
                  <a:pt x="380031" y="138609"/>
                </a:lnTo>
                <a:lnTo>
                  <a:pt x="332374" y="138609"/>
                </a:lnTo>
                <a:cubicBezTo>
                  <a:pt x="315598" y="138609"/>
                  <a:pt x="301955" y="125079"/>
                  <a:pt x="301955" y="108328"/>
                </a:cubicBezTo>
                <a:cubicBezTo>
                  <a:pt x="301955" y="91578"/>
                  <a:pt x="315598" y="77956"/>
                  <a:pt x="332374" y="77956"/>
                </a:cubicBezTo>
                <a:lnTo>
                  <a:pt x="380031" y="77956"/>
                </a:lnTo>
                <a:lnTo>
                  <a:pt x="380031" y="30372"/>
                </a:lnTo>
                <a:cubicBezTo>
                  <a:pt x="380031" y="13621"/>
                  <a:pt x="393673" y="0"/>
                  <a:pt x="41045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710214" y="1283968"/>
                <a:ext cx="7081640" cy="18460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ct val="200000"/>
                  </a:lnSpc>
                  <a:buFont typeface="Wingdings" panose="05000000000000000000" pitchFamily="2" charset="2"/>
                  <a:buChar char="Ø"/>
                </a:pPr>
                <a:r>
                  <a:rPr lang="zh-CN" altLang="en-US" sz="2000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测定水和油的弛豫时间</a:t>
                </a:r>
                <a:endParaRPr lang="en-US" altLang="zh-CN" sz="2000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水的纵向弛豫</a:t>
                </a:r>
                <a14:m>
                  <m:oMath xmlns:m="http://schemas.openxmlformats.org/officeDocument/2006/math">
                    <m:r>
                      <a:rPr lang="en-US" altLang="zh-CN" sz="2000" i="1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𝑇</m:t>
                    </m:r>
                    <m:r>
                      <a:rPr lang="en-US" altLang="zh-CN" sz="2000" i="1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1</m:t>
                    </m:r>
                    <m:r>
                      <a:rPr lang="en-US" altLang="zh-CN" sz="2000" i="1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r>
                      <a:rPr lang="en-US" altLang="zh-CN" sz="2000" i="1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3274</m:t>
                    </m:r>
                    <m:r>
                      <a:rPr lang="en-US" altLang="zh-CN" sz="2000" i="1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.</m:t>
                    </m:r>
                    <m:r>
                      <a:rPr lang="en-US" altLang="zh-CN" sz="2000" i="1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549</m:t>
                    </m:r>
                    <m:r>
                      <m:rPr>
                        <m:sty m:val="p"/>
                      </m:rPr>
                      <a:rPr lang="en-US" altLang="zh-CN" sz="2000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ms</m:t>
                    </m:r>
                  </m:oMath>
                </a14:m>
                <a:r>
                  <a:rPr lang="zh-CN" altLang="en-US" sz="2000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，横向弛豫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𝑇</m:t>
                    </m:r>
                    <m:r>
                      <a:rPr lang="en-US" altLang="zh-CN" sz="2000" b="0" i="1" smtClean="0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2</m:t>
                    </m:r>
                    <m:r>
                      <a:rPr lang="en-US" altLang="zh-CN" sz="2000" b="0" i="1" smtClean="0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r>
                      <a:rPr lang="en-US" altLang="zh-CN" sz="2000" b="0" i="1" smtClean="0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2477</m:t>
                    </m:r>
                    <m:r>
                      <a:rPr lang="en-US" altLang="zh-CN" sz="2000" b="0" i="1" smtClean="0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.</m:t>
                    </m:r>
                    <m:r>
                      <a:rPr lang="en-US" altLang="zh-CN" sz="2000" b="0" i="1" smtClean="0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076</m:t>
                    </m:r>
                    <m:r>
                      <m:rPr>
                        <m:sty m:val="p"/>
                      </m:rPr>
                      <a:rPr lang="en-US" altLang="zh-CN" sz="2000" b="0" i="0" smtClean="0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ms</m:t>
                    </m:r>
                  </m:oMath>
                </a14:m>
                <a:endParaRPr lang="en-US" altLang="zh-CN" sz="2000" b="0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油的纵向弛豫</a:t>
                </a:r>
                <a14:m>
                  <m:oMath xmlns:m="http://schemas.openxmlformats.org/officeDocument/2006/math">
                    <m:r>
                      <a:rPr lang="en-US" altLang="zh-CN" sz="2000" i="1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𝑇</m:t>
                    </m:r>
                    <m:r>
                      <a:rPr lang="en-US" altLang="zh-CN" sz="2000" i="1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1</m:t>
                    </m:r>
                    <m:r>
                      <a:rPr lang="en-US" altLang="zh-CN" sz="2000" i="1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r>
                      <a:rPr lang="en-US" altLang="zh-CN" sz="2000" i="1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151</m:t>
                    </m:r>
                    <m:r>
                      <a:rPr lang="en-US" altLang="zh-CN" sz="2000" i="1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.</m:t>
                    </m:r>
                    <m:r>
                      <a:rPr lang="en-US" altLang="zh-CN" sz="2000" i="1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991</m:t>
                    </m:r>
                    <m:r>
                      <m:rPr>
                        <m:sty m:val="p"/>
                      </m:rPr>
                      <a:rPr lang="en-US" altLang="zh-CN" sz="2000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ms</m:t>
                    </m:r>
                  </m:oMath>
                </a14:m>
                <a:r>
                  <a:rPr lang="zh-CN" altLang="en-US" sz="2000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，横向弛豫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𝑇</m:t>
                    </m:r>
                    <m:r>
                      <a:rPr lang="en-US" altLang="zh-CN" sz="2000" b="0" i="1" smtClean="0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2</m:t>
                    </m:r>
                    <m:r>
                      <a:rPr lang="en-US" altLang="zh-CN" sz="2000" b="0" i="1" smtClean="0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r>
                      <a:rPr lang="en-US" altLang="zh-CN" sz="2000" b="0" i="1" smtClean="0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114</m:t>
                    </m:r>
                    <m:r>
                      <a:rPr lang="en-US" altLang="zh-CN" sz="2000" b="0" i="1" smtClean="0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.</m:t>
                    </m:r>
                    <m:r>
                      <a:rPr lang="en-US" altLang="zh-CN" sz="2000" b="0" i="1" smtClean="0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976</m:t>
                    </m:r>
                    <m:r>
                      <m:rPr>
                        <m:sty m:val="p"/>
                      </m:rPr>
                      <a:rPr lang="en-US" altLang="zh-CN" sz="2000" b="0" i="0" smtClean="0">
                        <a:solidFill>
                          <a:srgbClr val="47649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ms</m:t>
                    </m:r>
                  </m:oMath>
                </a14:m>
                <a:endParaRPr lang="en-US" altLang="zh-CN" sz="2000" b="0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214" y="1283968"/>
                <a:ext cx="7081640" cy="1846018"/>
              </a:xfrm>
              <a:prstGeom prst="rect">
                <a:avLst/>
              </a:prstGeom>
              <a:blipFill rotWithShape="1">
                <a:blip r:embed="rId1"/>
                <a:stretch>
                  <a:fillRect l="-4" t="-34" r="6" b="-15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9247267" y="2018058"/>
            <a:ext cx="2660370" cy="4088493"/>
            <a:chOff x="701715" y="1428053"/>
            <a:chExt cx="2660370" cy="4088493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63" t="-1" r="22231" b="35332"/>
            <a:stretch>
              <a:fillRect/>
            </a:stretch>
          </p:blipFill>
          <p:spPr>
            <a:xfrm>
              <a:off x="701715" y="1428053"/>
              <a:ext cx="2660370" cy="4088493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2489027" y="3998157"/>
              <a:ext cx="53627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800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油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489027" y="4560014"/>
              <a:ext cx="53627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800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水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29" t="12300" b="5326"/>
          <a:stretch>
            <a:fillRect/>
          </a:stretch>
        </p:blipFill>
        <p:spPr>
          <a:xfrm>
            <a:off x="284363" y="3562523"/>
            <a:ext cx="4036778" cy="247835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6" t="20142" r="825" b="5646"/>
          <a:stretch>
            <a:fillRect/>
          </a:stretch>
        </p:blipFill>
        <p:spPr>
          <a:xfrm>
            <a:off x="4415750" y="3562523"/>
            <a:ext cx="4476423" cy="247835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364248" y="1149530"/>
            <a:ext cx="2426408" cy="562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 sz="18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制备油水混合物</a:t>
            </a:r>
            <a:endParaRPr lang="en-US" altLang="zh-CN" sz="1800" dirty="0">
              <a:solidFill>
                <a:srgbClr val="47649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91014" y="6048284"/>
            <a:ext cx="21553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测量横向弛豫时间</a:t>
            </a:r>
            <a:endParaRPr lang="zh-CN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797857" y="6048284"/>
            <a:ext cx="21553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测量纵向弛豫时间</a:t>
            </a:r>
            <a:endParaRPr lang="zh-CN" altLang="en-US" dirty="0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文本框 44"/>
          <p:cNvSpPr txBox="1"/>
          <p:nvPr/>
        </p:nvSpPr>
        <p:spPr>
          <a:xfrm>
            <a:off x="1766789" y="387204"/>
            <a:ext cx="8048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2.</a:t>
            </a:r>
            <a:r>
              <a:rPr lang="en-US" altLang="zh-CN" sz="3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en-US" sz="3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加权成像：</a:t>
            </a:r>
            <a:r>
              <a:rPr lang="en-US" altLang="zh-CN" sz="3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T1</a:t>
            </a:r>
            <a:r>
              <a:rPr lang="zh-CN" altLang="en-US" sz="3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加权成像</a:t>
            </a:r>
            <a:endParaRPr lang="en-US" altLang="zh-CN" sz="3200" dirty="0">
              <a:solidFill>
                <a:srgbClr val="47649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add-arrow_74038"/>
          <p:cNvSpPr/>
          <p:nvPr/>
        </p:nvSpPr>
        <p:spPr>
          <a:xfrm>
            <a:off x="1022486" y="329379"/>
            <a:ext cx="520807" cy="609685"/>
          </a:xfrm>
          <a:custGeom>
            <a:avLst/>
            <a:gdLst>
              <a:gd name="connsiteX0" fmla="*/ 23306 w 518944"/>
              <a:gd name="connsiteY0" fmla="*/ 198366 h 607504"/>
              <a:gd name="connsiteX1" fmla="*/ 361629 w 518944"/>
              <a:gd name="connsiteY1" fmla="*/ 297590 h 607504"/>
              <a:gd name="connsiteX2" fmla="*/ 374535 w 518944"/>
              <a:gd name="connsiteY2" fmla="*/ 313054 h 607504"/>
              <a:gd name="connsiteX3" fmla="*/ 365224 w 518944"/>
              <a:gd name="connsiteY3" fmla="*/ 330910 h 607504"/>
              <a:gd name="connsiteX4" fmla="*/ 293135 w 518944"/>
              <a:gd name="connsiteY4" fmla="*/ 370673 h 607504"/>
              <a:gd name="connsiteX5" fmla="*/ 403205 w 518944"/>
              <a:gd name="connsiteY5" fmla="*/ 480575 h 607504"/>
              <a:gd name="connsiteX6" fmla="*/ 403205 w 518944"/>
              <a:gd name="connsiteY6" fmla="*/ 515459 h 607504"/>
              <a:gd name="connsiteX7" fmla="*/ 318301 w 518944"/>
              <a:gd name="connsiteY7" fmla="*/ 600325 h 607504"/>
              <a:gd name="connsiteX8" fmla="*/ 283363 w 518944"/>
              <a:gd name="connsiteY8" fmla="*/ 600325 h 607504"/>
              <a:gd name="connsiteX9" fmla="*/ 173293 w 518944"/>
              <a:gd name="connsiteY9" fmla="*/ 490331 h 607504"/>
              <a:gd name="connsiteX10" fmla="*/ 133561 w 518944"/>
              <a:gd name="connsiteY10" fmla="*/ 562310 h 607504"/>
              <a:gd name="connsiteX11" fmla="*/ 115677 w 518944"/>
              <a:gd name="connsiteY11" fmla="*/ 571607 h 607504"/>
              <a:gd name="connsiteX12" fmla="*/ 100189 w 518944"/>
              <a:gd name="connsiteY12" fmla="*/ 558628 h 607504"/>
              <a:gd name="connsiteX13" fmla="*/ 721 w 518944"/>
              <a:gd name="connsiteY13" fmla="*/ 220917 h 607504"/>
              <a:gd name="connsiteX14" fmla="*/ 5330 w 518944"/>
              <a:gd name="connsiteY14" fmla="*/ 202968 h 607504"/>
              <a:gd name="connsiteX15" fmla="*/ 23306 w 518944"/>
              <a:gd name="connsiteY15" fmla="*/ 198366 h 607504"/>
              <a:gd name="connsiteX16" fmla="*/ 410450 w 518944"/>
              <a:gd name="connsiteY16" fmla="*/ 0 h 607504"/>
              <a:gd name="connsiteX17" fmla="*/ 440776 w 518944"/>
              <a:gd name="connsiteY17" fmla="*/ 30372 h 607504"/>
              <a:gd name="connsiteX18" fmla="*/ 440776 w 518944"/>
              <a:gd name="connsiteY18" fmla="*/ 77956 h 607504"/>
              <a:gd name="connsiteX19" fmla="*/ 488525 w 518944"/>
              <a:gd name="connsiteY19" fmla="*/ 77956 h 607504"/>
              <a:gd name="connsiteX20" fmla="*/ 518944 w 518944"/>
              <a:gd name="connsiteY20" fmla="*/ 108328 h 607504"/>
              <a:gd name="connsiteX21" fmla="*/ 488525 w 518944"/>
              <a:gd name="connsiteY21" fmla="*/ 138609 h 607504"/>
              <a:gd name="connsiteX22" fmla="*/ 440776 w 518944"/>
              <a:gd name="connsiteY22" fmla="*/ 138609 h 607504"/>
              <a:gd name="connsiteX23" fmla="*/ 440776 w 518944"/>
              <a:gd name="connsiteY23" fmla="*/ 186192 h 607504"/>
              <a:gd name="connsiteX24" fmla="*/ 410450 w 518944"/>
              <a:gd name="connsiteY24" fmla="*/ 216565 h 607504"/>
              <a:gd name="connsiteX25" fmla="*/ 380031 w 518944"/>
              <a:gd name="connsiteY25" fmla="*/ 186192 h 607504"/>
              <a:gd name="connsiteX26" fmla="*/ 380031 w 518944"/>
              <a:gd name="connsiteY26" fmla="*/ 138609 h 607504"/>
              <a:gd name="connsiteX27" fmla="*/ 332374 w 518944"/>
              <a:gd name="connsiteY27" fmla="*/ 138609 h 607504"/>
              <a:gd name="connsiteX28" fmla="*/ 301955 w 518944"/>
              <a:gd name="connsiteY28" fmla="*/ 108328 h 607504"/>
              <a:gd name="connsiteX29" fmla="*/ 332374 w 518944"/>
              <a:gd name="connsiteY29" fmla="*/ 77956 h 607504"/>
              <a:gd name="connsiteX30" fmla="*/ 380031 w 518944"/>
              <a:gd name="connsiteY30" fmla="*/ 77956 h 607504"/>
              <a:gd name="connsiteX31" fmla="*/ 380031 w 518944"/>
              <a:gd name="connsiteY31" fmla="*/ 30372 h 607504"/>
              <a:gd name="connsiteX32" fmla="*/ 410450 w 518944"/>
              <a:gd name="connsiteY32" fmla="*/ 0 h 607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18944" h="607504">
                <a:moveTo>
                  <a:pt x="23306" y="198366"/>
                </a:moveTo>
                <a:lnTo>
                  <a:pt x="361629" y="297590"/>
                </a:lnTo>
                <a:cubicBezTo>
                  <a:pt x="368635" y="299707"/>
                  <a:pt x="373705" y="305782"/>
                  <a:pt x="374535" y="313054"/>
                </a:cubicBezTo>
                <a:cubicBezTo>
                  <a:pt x="375364" y="320325"/>
                  <a:pt x="371677" y="327412"/>
                  <a:pt x="365224" y="330910"/>
                </a:cubicBezTo>
                <a:lnTo>
                  <a:pt x="293135" y="370673"/>
                </a:lnTo>
                <a:lnTo>
                  <a:pt x="403205" y="480575"/>
                </a:lnTo>
                <a:cubicBezTo>
                  <a:pt x="412884" y="490239"/>
                  <a:pt x="412884" y="505887"/>
                  <a:pt x="403205" y="515459"/>
                </a:cubicBezTo>
                <a:lnTo>
                  <a:pt x="318301" y="600325"/>
                </a:lnTo>
                <a:cubicBezTo>
                  <a:pt x="308714" y="609897"/>
                  <a:pt x="293042" y="609897"/>
                  <a:pt x="283363" y="600325"/>
                </a:cubicBezTo>
                <a:lnTo>
                  <a:pt x="173293" y="490331"/>
                </a:lnTo>
                <a:lnTo>
                  <a:pt x="133561" y="562310"/>
                </a:lnTo>
                <a:cubicBezTo>
                  <a:pt x="129966" y="568753"/>
                  <a:pt x="122959" y="572343"/>
                  <a:pt x="115677" y="571607"/>
                </a:cubicBezTo>
                <a:cubicBezTo>
                  <a:pt x="108302" y="570778"/>
                  <a:pt x="102218" y="565716"/>
                  <a:pt x="100189" y="558628"/>
                </a:cubicBezTo>
                <a:lnTo>
                  <a:pt x="721" y="220917"/>
                </a:lnTo>
                <a:cubicBezTo>
                  <a:pt x="-1123" y="214566"/>
                  <a:pt x="629" y="207663"/>
                  <a:pt x="5330" y="202968"/>
                </a:cubicBezTo>
                <a:cubicBezTo>
                  <a:pt x="10032" y="198274"/>
                  <a:pt x="16946" y="196525"/>
                  <a:pt x="23306" y="198366"/>
                </a:cubicBezTo>
                <a:close/>
                <a:moveTo>
                  <a:pt x="410450" y="0"/>
                </a:moveTo>
                <a:cubicBezTo>
                  <a:pt x="427226" y="0"/>
                  <a:pt x="440776" y="13621"/>
                  <a:pt x="440776" y="30372"/>
                </a:cubicBezTo>
                <a:lnTo>
                  <a:pt x="440776" y="77956"/>
                </a:lnTo>
                <a:lnTo>
                  <a:pt x="488525" y="77956"/>
                </a:lnTo>
                <a:cubicBezTo>
                  <a:pt x="505302" y="77956"/>
                  <a:pt x="518944" y="91485"/>
                  <a:pt x="518944" y="108328"/>
                </a:cubicBezTo>
                <a:cubicBezTo>
                  <a:pt x="518944" y="125079"/>
                  <a:pt x="505302" y="138609"/>
                  <a:pt x="488525" y="138609"/>
                </a:cubicBezTo>
                <a:lnTo>
                  <a:pt x="440776" y="138609"/>
                </a:lnTo>
                <a:lnTo>
                  <a:pt x="440776" y="186192"/>
                </a:lnTo>
                <a:cubicBezTo>
                  <a:pt x="440776" y="202944"/>
                  <a:pt x="427226" y="216565"/>
                  <a:pt x="410450" y="216565"/>
                </a:cubicBezTo>
                <a:cubicBezTo>
                  <a:pt x="393673" y="216565"/>
                  <a:pt x="380031" y="202944"/>
                  <a:pt x="380031" y="186192"/>
                </a:cubicBezTo>
                <a:lnTo>
                  <a:pt x="380031" y="138609"/>
                </a:lnTo>
                <a:lnTo>
                  <a:pt x="332374" y="138609"/>
                </a:lnTo>
                <a:cubicBezTo>
                  <a:pt x="315598" y="138609"/>
                  <a:pt x="301955" y="125079"/>
                  <a:pt x="301955" y="108328"/>
                </a:cubicBezTo>
                <a:cubicBezTo>
                  <a:pt x="301955" y="91578"/>
                  <a:pt x="315598" y="77956"/>
                  <a:pt x="332374" y="77956"/>
                </a:cubicBezTo>
                <a:lnTo>
                  <a:pt x="380031" y="77956"/>
                </a:lnTo>
                <a:lnTo>
                  <a:pt x="380031" y="30372"/>
                </a:lnTo>
                <a:cubicBezTo>
                  <a:pt x="380031" y="13621"/>
                  <a:pt x="393673" y="0"/>
                  <a:pt x="41045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7696458" y="59408"/>
                <a:ext cx="4684492" cy="8790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水：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𝑇</m:t>
                    </m:r>
                    <m:r>
                      <a:rPr lang="en-US" altLang="zh-CN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1</m:t>
                    </m:r>
                    <m:r>
                      <a:rPr lang="en-US" altLang="zh-CN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r>
                      <a:rPr lang="en-US" altLang="zh-CN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3274</m:t>
                    </m:r>
                    <m:r>
                      <a:rPr lang="en-US" altLang="zh-CN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.</m:t>
                    </m:r>
                    <m:r>
                      <a:rPr lang="en-US" altLang="zh-CN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549</m:t>
                    </m:r>
                    <m:r>
                      <m:rPr>
                        <m:sty m:val="p"/>
                      </m:rPr>
                      <a:rPr lang="en-US" altLang="zh-CN" b="0" i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ms</m:t>
                    </m:r>
                  </m:oMath>
                </a14:m>
                <a:r>
                  <a:rPr lang="zh-CN" altLang="en-US" b="0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，</a:t>
                </a:r>
                <a:r>
                  <a:rPr lang="en-US" altLang="zh-CN" dirty="0">
                    <a:solidFill>
                      <a:schemeClr val="tx2"/>
                    </a:solidFill>
                    <a:ea typeface="华文中宋" panose="0201060004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𝑇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2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2477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.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076</m:t>
                    </m:r>
                    <m:r>
                      <m:rPr>
                        <m:sty m:val="p"/>
                      </m:rPr>
                      <a:rPr lang="en-US" altLang="zh-CN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ms</m:t>
                    </m:r>
                  </m:oMath>
                </a14:m>
                <a:endParaRPr lang="en-US" altLang="zh-CN" b="0" dirty="0">
                  <a:solidFill>
                    <a:schemeClr val="tx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油：</a:t>
                </a:r>
                <a:r>
                  <a:rPr lang="en-US" altLang="zh-CN" dirty="0">
                    <a:solidFill>
                      <a:schemeClr val="tx2"/>
                    </a:solidFill>
                    <a:ea typeface="华文中宋" panose="0201060004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𝑇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1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151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.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991</m:t>
                    </m:r>
                    <m:r>
                      <m:rPr>
                        <m:sty m:val="p"/>
                      </m:rPr>
                      <a:rPr lang="en-US" altLang="zh-CN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ms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 </m:t>
                    </m:r>
                    <m:r>
                      <a:rPr lang="zh-CN" altLang="en-US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，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𝑇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2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114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.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976</m:t>
                    </m:r>
                    <m:r>
                      <m:rPr>
                        <m:sty m:val="p"/>
                      </m:rPr>
                      <a:rPr lang="en-US" altLang="zh-CN" b="0" i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ms</m:t>
                    </m:r>
                  </m:oMath>
                </a14:m>
                <a:endParaRPr lang="en-US" altLang="zh-CN" b="0" dirty="0">
                  <a:solidFill>
                    <a:schemeClr val="tx2"/>
                  </a:solidFill>
                  <a:ea typeface="华文中宋" panose="02010600040101010101" pitchFamily="2" charset="-122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6458" y="59408"/>
                <a:ext cx="4684492" cy="879087"/>
              </a:xfrm>
              <a:prstGeom prst="rect">
                <a:avLst/>
              </a:prstGeom>
              <a:blipFill rotWithShape="1">
                <a:blip r:embed="rId1"/>
                <a:stretch>
                  <a:fillRect l="-6" t="-40" r="8" b="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: Rounded Corners 4"/>
          <p:cNvSpPr/>
          <p:nvPr/>
        </p:nvSpPr>
        <p:spPr>
          <a:xfrm>
            <a:off x="2416860" y="1292355"/>
            <a:ext cx="1264596" cy="47665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原理</a:t>
            </a:r>
            <a:endParaRPr lang="zh-CN" altLang="en-US" sz="24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0" name="Rectangle: Rounded Corners 19"/>
          <p:cNvSpPr/>
          <p:nvPr/>
        </p:nvSpPr>
        <p:spPr>
          <a:xfrm>
            <a:off x="8306215" y="1279581"/>
            <a:ext cx="1575880" cy="47665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实验结果</a:t>
            </a:r>
            <a:endParaRPr lang="zh-CN" altLang="en-US" sz="24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1022486" y="4826793"/>
                <a:ext cx="5629763" cy="17900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TR</a:t>
                </a:r>
                <a:r>
                  <a:rPr lang="zh-CN" altLang="en-US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较小（和</a:t>
                </a:r>
                <a:r>
                  <a:rPr lang="en-US" altLang="zh-CN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T1</a:t>
                </a:r>
                <a:r>
                  <a:rPr lang="zh-CN" altLang="en-US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数量级相近）</a:t>
                </a:r>
                <a:endParaRPr lang="en-US" altLang="zh-CN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TE</a:t>
                </a:r>
                <a:r>
                  <a:rPr lang="zh-CN" altLang="en-US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较小（与</a:t>
                </a:r>
                <a:r>
                  <a:rPr lang="en-US" altLang="zh-CN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T2</a:t>
                </a:r>
                <a:r>
                  <a:rPr lang="zh-CN" altLang="en-US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相比）：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en-US" sz="1800" i="1" smtClean="0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1800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zh-CN" altLang="en-US" sz="1800" i="0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zh-CN" altLang="en-US" sz="1800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f>
                          <m:fPr>
                            <m:type m:val="lin"/>
                            <m:ctrlPr>
                              <a:rPr lang="zh-CN" altLang="en-US" sz="1800" i="1">
                                <a:solidFill>
                                  <a:srgbClr val="47649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h-CN" altLang="en-US" sz="1800" i="1">
                                <a:solidFill>
                                  <a:srgbClr val="476490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num>
                          <m:den>
                            <m:r>
                              <a:rPr lang="zh-CN" altLang="en-US" sz="1800" i="1">
                                <a:solidFill>
                                  <a:srgbClr val="47649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  <m:r>
                          <a:rPr lang="zh-CN" altLang="en-US" sz="1800" i="0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zh-CN" altLang="en-US" sz="1800" i="1" smtClean="0">
                        <a:solidFill>
                          <a:srgbClr val="47649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sz="1800" b="0" i="1" smtClean="0">
                        <a:solidFill>
                          <a:srgbClr val="47649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altLang="zh-CN" sz="1800" b="0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1800" b="1" i="1" smtClean="0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1800" b="1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zh-CN" altLang="en-US" sz="1800" b="1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𝑺𝑬</m:t>
                        </m:r>
                      </m:sub>
                    </m:sSub>
                    <m:d>
                      <m:dPr>
                        <m:ctrlPr>
                          <a:rPr lang="zh-CN" altLang="en-US" sz="1800" b="1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sz="1800" b="1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𝑻𝑬</m:t>
                        </m:r>
                        <m:r>
                          <a:rPr lang="zh-CN" altLang="en-US" sz="1800" b="1" i="0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zh-CN" altLang="en-US" sz="1800" b="1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𝑻𝑹</m:t>
                        </m:r>
                      </m:e>
                    </m:d>
                    <m:r>
                      <a:rPr lang="zh-CN" altLang="en-US" sz="1800" b="1" i="1" smtClean="0">
                        <a:solidFill>
                          <a:srgbClr val="476490"/>
                        </a:solidFill>
                        <a:latin typeface="Cambria Math" panose="02040503050406030204" pitchFamily="18" charset="0"/>
                      </a:rPr>
                      <m:t>≈</m:t>
                    </m:r>
                    <m:r>
                      <a:rPr lang="zh-CN" altLang="en-US" sz="1800" b="1" i="1">
                        <a:solidFill>
                          <a:srgbClr val="476490"/>
                        </a:solidFill>
                        <a:latin typeface="Cambria Math" panose="02040503050406030204" pitchFamily="18" charset="0"/>
                      </a:rPr>
                      <m:t>𝑨𝑵</m:t>
                    </m:r>
                    <m:d>
                      <m:dPr>
                        <m:ctrlPr>
                          <a:rPr lang="zh-CN" altLang="en-US" sz="1800" b="1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sz="1800" b="1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</m:d>
                    <m:d>
                      <m:dPr>
                        <m:ctrlPr>
                          <a:rPr lang="zh-CN" altLang="en-US" sz="1800" b="1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sz="1800" b="1" i="0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zh-CN" altLang="en-US" sz="1800" b="1" i="0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zh-CN" altLang="en-US" sz="1800" b="1" i="1">
                                <a:solidFill>
                                  <a:srgbClr val="47649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1800" b="1" i="1">
                                <a:solidFill>
                                  <a:srgbClr val="476490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  <m:sup>
                            <m:r>
                              <a:rPr lang="zh-CN" altLang="en-US" sz="1800" b="1" i="0">
                                <a:solidFill>
                                  <a:srgbClr val="47649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zh-CN" altLang="en-US" sz="1800" b="1" i="1">
                                <a:solidFill>
                                  <a:srgbClr val="476490"/>
                                </a:solidFill>
                                <a:latin typeface="Cambria Math" panose="02040503050406030204" pitchFamily="18" charset="0"/>
                              </a:rPr>
                              <m:t>𝑻</m:t>
                            </m:r>
                            <m:f>
                              <m:fPr>
                                <m:type m:val="lin"/>
                                <m:ctrlPr>
                                  <a:rPr lang="zh-CN" altLang="en-US" sz="1800" b="1" i="1">
                                    <a:solidFill>
                                      <a:srgbClr val="47649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zh-CN" altLang="en-US" sz="1800" b="1" i="1">
                                    <a:solidFill>
                                      <a:srgbClr val="476490"/>
                                    </a:solidFill>
                                    <a:latin typeface="Cambria Math" panose="02040503050406030204" pitchFamily="18" charset="0"/>
                                  </a:rPr>
                                  <m:t>𝑹</m:t>
                                </m:r>
                              </m:num>
                              <m:den>
                                <m:r>
                                  <a:rPr lang="zh-CN" altLang="en-US" sz="1800" b="1" i="1">
                                    <a:solidFill>
                                      <a:srgbClr val="476490"/>
                                    </a:solidFill>
                                    <a:latin typeface="Cambria Math" panose="02040503050406030204" pitchFamily="18" charset="0"/>
                                  </a:rPr>
                                  <m:t>𝑻</m:t>
                                </m:r>
                              </m:den>
                            </m:f>
                            <m:r>
                              <a:rPr lang="zh-CN" altLang="en-US" sz="1800" b="1" i="0">
                                <a:solidFill>
                                  <a:srgbClr val="47649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p>
                        </m:sSup>
                      </m:e>
                    </m:d>
                  </m:oMath>
                </a14:m>
                <a:endParaRPr lang="en-US" altLang="zh-CN" b="1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T1</a:t>
                </a:r>
                <a:r>
                  <a:rPr lang="zh-CN" altLang="en-US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越小，物质越亮；</a:t>
                </a:r>
                <a:r>
                  <a:rPr lang="en-US" altLang="zh-CN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TR</a:t>
                </a:r>
                <a:r>
                  <a:rPr lang="zh-CN" altLang="en-US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越大，</a:t>
                </a:r>
                <a:r>
                  <a:rPr lang="en-US" altLang="zh-CN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 T1</a:t>
                </a:r>
                <a:r>
                  <a:rPr lang="zh-CN" altLang="en-US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加权程度越小</a:t>
                </a:r>
                <a:endParaRPr lang="en-US" altLang="zh-CN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486" y="4826793"/>
                <a:ext cx="5629763" cy="1790042"/>
              </a:xfrm>
              <a:prstGeom prst="rect">
                <a:avLst/>
              </a:prstGeom>
              <a:blipFill rotWithShape="1">
                <a:blip r:embed="rId2"/>
                <a:stretch>
                  <a:fillRect l="-2" t="-9" r="11" b="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83" t="25291" r="35878" b="30780"/>
          <a:stretch>
            <a:fillRect/>
          </a:stretch>
        </p:blipFill>
        <p:spPr>
          <a:xfrm>
            <a:off x="7196151" y="2650960"/>
            <a:ext cx="1898004" cy="184266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0" t="24552" r="36207" b="31773"/>
          <a:stretch>
            <a:fillRect/>
          </a:stretch>
        </p:blipFill>
        <p:spPr>
          <a:xfrm>
            <a:off x="9366530" y="2645084"/>
            <a:ext cx="1828800" cy="1840205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03" t="25886" r="36838" b="32309"/>
          <a:stretch>
            <a:fillRect/>
          </a:stretch>
        </p:blipFill>
        <p:spPr>
          <a:xfrm>
            <a:off x="7196151" y="4665401"/>
            <a:ext cx="1898004" cy="186637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66" t="28364" r="37974" b="33476"/>
          <a:stretch>
            <a:fillRect/>
          </a:stretch>
        </p:blipFill>
        <p:spPr>
          <a:xfrm>
            <a:off x="9366531" y="4712470"/>
            <a:ext cx="1828799" cy="1819301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 rot="10800000" flipH="1">
            <a:off x="5313338" y="3084117"/>
            <a:ext cx="699869" cy="689765"/>
            <a:chOff x="2073252" y="1517784"/>
            <a:chExt cx="452580" cy="448810"/>
          </a:xfrm>
        </p:grpSpPr>
        <p:sp>
          <p:nvSpPr>
            <p:cNvPr id="36" name="Chevron 70"/>
            <p:cNvSpPr/>
            <p:nvPr/>
          </p:nvSpPr>
          <p:spPr>
            <a:xfrm>
              <a:off x="2157346" y="1517784"/>
              <a:ext cx="368486" cy="448810"/>
            </a:xfrm>
            <a:prstGeom prst="chevron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楷体" panose="02010609060101010101" charset="-122"/>
                <a:cs typeface="+mn-cs"/>
              </a:endParaRPr>
            </a:p>
          </p:txBody>
        </p:sp>
        <p:sp>
          <p:nvSpPr>
            <p:cNvPr id="37" name="Chevron 71"/>
            <p:cNvSpPr/>
            <p:nvPr/>
          </p:nvSpPr>
          <p:spPr>
            <a:xfrm>
              <a:off x="2073252" y="1608592"/>
              <a:ext cx="219375" cy="267195"/>
            </a:xfrm>
            <a:prstGeom prst="chevron">
              <a:avLst/>
            </a:prstGeom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楷体" panose="02010609060101010101" charset="-122"/>
                <a:cs typeface="+mn-cs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7924406" y="1913161"/>
            <a:ext cx="25133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TE=20ms</a:t>
            </a:r>
            <a:r>
              <a:rPr lang="zh-CN" altLang="en-US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最小值不变</a:t>
            </a:r>
            <a:endParaRPr lang="zh-CN" alt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7411931" y="4124295"/>
            <a:ext cx="14664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TR=100ms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547708" y="4115957"/>
            <a:ext cx="14664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TR=300ms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373019" y="6162439"/>
            <a:ext cx="15764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TR=1200ms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492717" y="6162439"/>
            <a:ext cx="15764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TR=2500ms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6" name="矩形: 圆角 9"/>
          <p:cNvSpPr/>
          <p:nvPr/>
        </p:nvSpPr>
        <p:spPr>
          <a:xfrm>
            <a:off x="6984459" y="2497807"/>
            <a:ext cx="4357991" cy="2083924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7" name="Graphic 46" descr="Trophy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63504" y="2999872"/>
            <a:ext cx="694049" cy="694049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5969462" y="3731795"/>
            <a:ext cx="10821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FFC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T1</a:t>
            </a:r>
            <a:r>
              <a:rPr lang="zh-CN" altLang="en-US" sz="2000" b="1" dirty="0">
                <a:solidFill>
                  <a:srgbClr val="FFC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加权</a:t>
            </a:r>
            <a:endParaRPr lang="en-US" altLang="zh-CN" sz="2000" b="1" dirty="0">
              <a:solidFill>
                <a:srgbClr val="FFC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96670" y="1759280"/>
            <a:ext cx="4104977" cy="3261901"/>
            <a:chOff x="996670" y="1759280"/>
            <a:chExt cx="4104977" cy="326190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439" t="42979" r="3068" b="10921"/>
            <a:stretch>
              <a:fillRect/>
            </a:stretch>
          </p:blipFill>
          <p:spPr>
            <a:xfrm>
              <a:off x="996670" y="1759280"/>
              <a:ext cx="4104977" cy="3261901"/>
            </a:xfrm>
            <a:prstGeom prst="rect">
              <a:avLst/>
            </a:prstGeom>
          </p:spPr>
        </p:pic>
        <p:sp>
          <p:nvSpPr>
            <p:cNvPr id="49" name="Rectangle 48"/>
            <p:cNvSpPr/>
            <p:nvPr/>
          </p:nvSpPr>
          <p:spPr>
            <a:xfrm>
              <a:off x="2767056" y="2121409"/>
              <a:ext cx="564204" cy="4766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rgbClr val="D6554C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油</a:t>
              </a:r>
              <a:endParaRPr lang="zh-CN" altLang="en-US" dirty="0">
                <a:solidFill>
                  <a:srgbClr val="D6554C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117252" y="2999872"/>
              <a:ext cx="564204" cy="4766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rgbClr val="3175F9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水</a:t>
              </a:r>
              <a:endParaRPr lang="zh-CN" altLang="en-US" dirty="0">
                <a:solidFill>
                  <a:srgbClr val="3175F9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7919410" y="3162230"/>
            <a:ext cx="4758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油</a:t>
            </a:r>
            <a:endParaRPr lang="zh-CN" alt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7919410" y="3713128"/>
            <a:ext cx="4758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水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0040156" y="3167805"/>
            <a:ext cx="4758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油</a:t>
            </a:r>
            <a:endParaRPr lang="zh-CN" alt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10040156" y="3718703"/>
            <a:ext cx="4758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水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895517" y="5174464"/>
            <a:ext cx="4758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油</a:t>
            </a:r>
            <a:endParaRPr lang="zh-CN" alt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7895517" y="5725362"/>
            <a:ext cx="4758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水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040156" y="5174464"/>
            <a:ext cx="4758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油</a:t>
            </a:r>
            <a:endParaRPr lang="zh-CN" alt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10040156" y="5725362"/>
            <a:ext cx="4758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水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75640" y="1639422"/>
            <a:ext cx="4743547" cy="3215489"/>
            <a:chOff x="575640" y="1804798"/>
            <a:chExt cx="4743547" cy="321548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84" t="41135" r="27208" b="10212"/>
            <a:stretch>
              <a:fillRect/>
            </a:stretch>
          </p:blipFill>
          <p:spPr>
            <a:xfrm>
              <a:off x="575640" y="1804798"/>
              <a:ext cx="4743547" cy="3215489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1969388" y="2396416"/>
              <a:ext cx="564204" cy="4766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rgbClr val="D6554C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油</a:t>
              </a:r>
              <a:endParaRPr lang="zh-CN" altLang="en-US" dirty="0">
                <a:solidFill>
                  <a:srgbClr val="D6554C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009826" y="3397950"/>
              <a:ext cx="414643" cy="321877"/>
            </a:xfrm>
            <a:custGeom>
              <a:avLst/>
              <a:gdLst>
                <a:gd name="connsiteX0" fmla="*/ 0 w 414643"/>
                <a:gd name="connsiteY0" fmla="*/ 0 h 321877"/>
                <a:gd name="connsiteX1" fmla="*/ 414643 w 414643"/>
                <a:gd name="connsiteY1" fmla="*/ 0 h 321877"/>
                <a:gd name="connsiteX2" fmla="*/ 414643 w 414643"/>
                <a:gd name="connsiteY2" fmla="*/ 321877 h 321877"/>
                <a:gd name="connsiteX3" fmla="*/ 0 w 414643"/>
                <a:gd name="connsiteY3" fmla="*/ 321877 h 321877"/>
                <a:gd name="connsiteX4" fmla="*/ 0 w 414643"/>
                <a:gd name="connsiteY4" fmla="*/ 0 h 321877"/>
                <a:gd name="connsiteX0-1" fmla="*/ 0 w 414643"/>
                <a:gd name="connsiteY0-2" fmla="*/ 0 h 321877"/>
                <a:gd name="connsiteX1-3" fmla="*/ 414643 w 414643"/>
                <a:gd name="connsiteY1-4" fmla="*/ 0 h 321877"/>
                <a:gd name="connsiteX2-5" fmla="*/ 325434 w 414643"/>
                <a:gd name="connsiteY2-6" fmla="*/ 277272 h 321877"/>
                <a:gd name="connsiteX3-7" fmla="*/ 0 w 414643"/>
                <a:gd name="connsiteY3-8" fmla="*/ 321877 h 321877"/>
                <a:gd name="connsiteX4-9" fmla="*/ 0 w 414643"/>
                <a:gd name="connsiteY4-10" fmla="*/ 0 h 3218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14643" h="321877">
                  <a:moveTo>
                    <a:pt x="0" y="0"/>
                  </a:moveTo>
                  <a:lnTo>
                    <a:pt x="414643" y="0"/>
                  </a:lnTo>
                  <a:lnTo>
                    <a:pt x="325434" y="277272"/>
                  </a:lnTo>
                  <a:lnTo>
                    <a:pt x="0" y="3218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rgbClr val="3175F9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水</a:t>
              </a:r>
              <a:endParaRPr lang="zh-CN" altLang="en-US" dirty="0">
                <a:solidFill>
                  <a:srgbClr val="3175F9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add-arrow_74038"/>
          <p:cNvSpPr/>
          <p:nvPr/>
        </p:nvSpPr>
        <p:spPr>
          <a:xfrm>
            <a:off x="1022486" y="329379"/>
            <a:ext cx="520807" cy="609685"/>
          </a:xfrm>
          <a:custGeom>
            <a:avLst/>
            <a:gdLst>
              <a:gd name="connsiteX0" fmla="*/ 23306 w 518944"/>
              <a:gd name="connsiteY0" fmla="*/ 198366 h 607504"/>
              <a:gd name="connsiteX1" fmla="*/ 361629 w 518944"/>
              <a:gd name="connsiteY1" fmla="*/ 297590 h 607504"/>
              <a:gd name="connsiteX2" fmla="*/ 374535 w 518944"/>
              <a:gd name="connsiteY2" fmla="*/ 313054 h 607504"/>
              <a:gd name="connsiteX3" fmla="*/ 365224 w 518944"/>
              <a:gd name="connsiteY3" fmla="*/ 330910 h 607504"/>
              <a:gd name="connsiteX4" fmla="*/ 293135 w 518944"/>
              <a:gd name="connsiteY4" fmla="*/ 370673 h 607504"/>
              <a:gd name="connsiteX5" fmla="*/ 403205 w 518944"/>
              <a:gd name="connsiteY5" fmla="*/ 480575 h 607504"/>
              <a:gd name="connsiteX6" fmla="*/ 403205 w 518944"/>
              <a:gd name="connsiteY6" fmla="*/ 515459 h 607504"/>
              <a:gd name="connsiteX7" fmla="*/ 318301 w 518944"/>
              <a:gd name="connsiteY7" fmla="*/ 600325 h 607504"/>
              <a:gd name="connsiteX8" fmla="*/ 283363 w 518944"/>
              <a:gd name="connsiteY8" fmla="*/ 600325 h 607504"/>
              <a:gd name="connsiteX9" fmla="*/ 173293 w 518944"/>
              <a:gd name="connsiteY9" fmla="*/ 490331 h 607504"/>
              <a:gd name="connsiteX10" fmla="*/ 133561 w 518944"/>
              <a:gd name="connsiteY10" fmla="*/ 562310 h 607504"/>
              <a:gd name="connsiteX11" fmla="*/ 115677 w 518944"/>
              <a:gd name="connsiteY11" fmla="*/ 571607 h 607504"/>
              <a:gd name="connsiteX12" fmla="*/ 100189 w 518944"/>
              <a:gd name="connsiteY12" fmla="*/ 558628 h 607504"/>
              <a:gd name="connsiteX13" fmla="*/ 721 w 518944"/>
              <a:gd name="connsiteY13" fmla="*/ 220917 h 607504"/>
              <a:gd name="connsiteX14" fmla="*/ 5330 w 518944"/>
              <a:gd name="connsiteY14" fmla="*/ 202968 h 607504"/>
              <a:gd name="connsiteX15" fmla="*/ 23306 w 518944"/>
              <a:gd name="connsiteY15" fmla="*/ 198366 h 607504"/>
              <a:gd name="connsiteX16" fmla="*/ 410450 w 518944"/>
              <a:gd name="connsiteY16" fmla="*/ 0 h 607504"/>
              <a:gd name="connsiteX17" fmla="*/ 440776 w 518944"/>
              <a:gd name="connsiteY17" fmla="*/ 30372 h 607504"/>
              <a:gd name="connsiteX18" fmla="*/ 440776 w 518944"/>
              <a:gd name="connsiteY18" fmla="*/ 77956 h 607504"/>
              <a:gd name="connsiteX19" fmla="*/ 488525 w 518944"/>
              <a:gd name="connsiteY19" fmla="*/ 77956 h 607504"/>
              <a:gd name="connsiteX20" fmla="*/ 518944 w 518944"/>
              <a:gd name="connsiteY20" fmla="*/ 108328 h 607504"/>
              <a:gd name="connsiteX21" fmla="*/ 488525 w 518944"/>
              <a:gd name="connsiteY21" fmla="*/ 138609 h 607504"/>
              <a:gd name="connsiteX22" fmla="*/ 440776 w 518944"/>
              <a:gd name="connsiteY22" fmla="*/ 138609 h 607504"/>
              <a:gd name="connsiteX23" fmla="*/ 440776 w 518944"/>
              <a:gd name="connsiteY23" fmla="*/ 186192 h 607504"/>
              <a:gd name="connsiteX24" fmla="*/ 410450 w 518944"/>
              <a:gd name="connsiteY24" fmla="*/ 216565 h 607504"/>
              <a:gd name="connsiteX25" fmla="*/ 380031 w 518944"/>
              <a:gd name="connsiteY25" fmla="*/ 186192 h 607504"/>
              <a:gd name="connsiteX26" fmla="*/ 380031 w 518944"/>
              <a:gd name="connsiteY26" fmla="*/ 138609 h 607504"/>
              <a:gd name="connsiteX27" fmla="*/ 332374 w 518944"/>
              <a:gd name="connsiteY27" fmla="*/ 138609 h 607504"/>
              <a:gd name="connsiteX28" fmla="*/ 301955 w 518944"/>
              <a:gd name="connsiteY28" fmla="*/ 108328 h 607504"/>
              <a:gd name="connsiteX29" fmla="*/ 332374 w 518944"/>
              <a:gd name="connsiteY29" fmla="*/ 77956 h 607504"/>
              <a:gd name="connsiteX30" fmla="*/ 380031 w 518944"/>
              <a:gd name="connsiteY30" fmla="*/ 77956 h 607504"/>
              <a:gd name="connsiteX31" fmla="*/ 380031 w 518944"/>
              <a:gd name="connsiteY31" fmla="*/ 30372 h 607504"/>
              <a:gd name="connsiteX32" fmla="*/ 410450 w 518944"/>
              <a:gd name="connsiteY32" fmla="*/ 0 h 607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18944" h="607504">
                <a:moveTo>
                  <a:pt x="23306" y="198366"/>
                </a:moveTo>
                <a:lnTo>
                  <a:pt x="361629" y="297590"/>
                </a:lnTo>
                <a:cubicBezTo>
                  <a:pt x="368635" y="299707"/>
                  <a:pt x="373705" y="305782"/>
                  <a:pt x="374535" y="313054"/>
                </a:cubicBezTo>
                <a:cubicBezTo>
                  <a:pt x="375364" y="320325"/>
                  <a:pt x="371677" y="327412"/>
                  <a:pt x="365224" y="330910"/>
                </a:cubicBezTo>
                <a:lnTo>
                  <a:pt x="293135" y="370673"/>
                </a:lnTo>
                <a:lnTo>
                  <a:pt x="403205" y="480575"/>
                </a:lnTo>
                <a:cubicBezTo>
                  <a:pt x="412884" y="490239"/>
                  <a:pt x="412884" y="505887"/>
                  <a:pt x="403205" y="515459"/>
                </a:cubicBezTo>
                <a:lnTo>
                  <a:pt x="318301" y="600325"/>
                </a:lnTo>
                <a:cubicBezTo>
                  <a:pt x="308714" y="609897"/>
                  <a:pt x="293042" y="609897"/>
                  <a:pt x="283363" y="600325"/>
                </a:cubicBezTo>
                <a:lnTo>
                  <a:pt x="173293" y="490331"/>
                </a:lnTo>
                <a:lnTo>
                  <a:pt x="133561" y="562310"/>
                </a:lnTo>
                <a:cubicBezTo>
                  <a:pt x="129966" y="568753"/>
                  <a:pt x="122959" y="572343"/>
                  <a:pt x="115677" y="571607"/>
                </a:cubicBezTo>
                <a:cubicBezTo>
                  <a:pt x="108302" y="570778"/>
                  <a:pt x="102218" y="565716"/>
                  <a:pt x="100189" y="558628"/>
                </a:cubicBezTo>
                <a:lnTo>
                  <a:pt x="721" y="220917"/>
                </a:lnTo>
                <a:cubicBezTo>
                  <a:pt x="-1123" y="214566"/>
                  <a:pt x="629" y="207663"/>
                  <a:pt x="5330" y="202968"/>
                </a:cubicBezTo>
                <a:cubicBezTo>
                  <a:pt x="10032" y="198274"/>
                  <a:pt x="16946" y="196525"/>
                  <a:pt x="23306" y="198366"/>
                </a:cubicBezTo>
                <a:close/>
                <a:moveTo>
                  <a:pt x="410450" y="0"/>
                </a:moveTo>
                <a:cubicBezTo>
                  <a:pt x="427226" y="0"/>
                  <a:pt x="440776" y="13621"/>
                  <a:pt x="440776" y="30372"/>
                </a:cubicBezTo>
                <a:lnTo>
                  <a:pt x="440776" y="77956"/>
                </a:lnTo>
                <a:lnTo>
                  <a:pt x="488525" y="77956"/>
                </a:lnTo>
                <a:cubicBezTo>
                  <a:pt x="505302" y="77956"/>
                  <a:pt x="518944" y="91485"/>
                  <a:pt x="518944" y="108328"/>
                </a:cubicBezTo>
                <a:cubicBezTo>
                  <a:pt x="518944" y="125079"/>
                  <a:pt x="505302" y="138609"/>
                  <a:pt x="488525" y="138609"/>
                </a:cubicBezTo>
                <a:lnTo>
                  <a:pt x="440776" y="138609"/>
                </a:lnTo>
                <a:lnTo>
                  <a:pt x="440776" y="186192"/>
                </a:lnTo>
                <a:cubicBezTo>
                  <a:pt x="440776" y="202944"/>
                  <a:pt x="427226" y="216565"/>
                  <a:pt x="410450" y="216565"/>
                </a:cubicBezTo>
                <a:cubicBezTo>
                  <a:pt x="393673" y="216565"/>
                  <a:pt x="380031" y="202944"/>
                  <a:pt x="380031" y="186192"/>
                </a:cubicBezTo>
                <a:lnTo>
                  <a:pt x="380031" y="138609"/>
                </a:lnTo>
                <a:lnTo>
                  <a:pt x="332374" y="138609"/>
                </a:lnTo>
                <a:cubicBezTo>
                  <a:pt x="315598" y="138609"/>
                  <a:pt x="301955" y="125079"/>
                  <a:pt x="301955" y="108328"/>
                </a:cubicBezTo>
                <a:cubicBezTo>
                  <a:pt x="301955" y="91578"/>
                  <a:pt x="315598" y="77956"/>
                  <a:pt x="332374" y="77956"/>
                </a:cubicBezTo>
                <a:lnTo>
                  <a:pt x="380031" y="77956"/>
                </a:lnTo>
                <a:lnTo>
                  <a:pt x="380031" y="30372"/>
                </a:lnTo>
                <a:cubicBezTo>
                  <a:pt x="380031" y="13621"/>
                  <a:pt x="393673" y="0"/>
                  <a:pt x="41045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7696458" y="59408"/>
                <a:ext cx="4684492" cy="8790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水：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𝑇</m:t>
                    </m:r>
                    <m:r>
                      <a:rPr lang="en-US" altLang="zh-CN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1</m:t>
                    </m:r>
                    <m:r>
                      <a:rPr lang="en-US" altLang="zh-CN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r>
                      <a:rPr lang="en-US" altLang="zh-CN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3274</m:t>
                    </m:r>
                    <m:r>
                      <a:rPr lang="en-US" altLang="zh-CN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.</m:t>
                    </m:r>
                    <m:r>
                      <a:rPr lang="en-US" altLang="zh-CN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549</m:t>
                    </m:r>
                    <m:r>
                      <m:rPr>
                        <m:sty m:val="p"/>
                      </m:rPr>
                      <a:rPr lang="en-US" altLang="zh-CN" b="0" i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ms</m:t>
                    </m:r>
                  </m:oMath>
                </a14:m>
                <a:r>
                  <a:rPr lang="zh-CN" altLang="en-US" b="0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，</a:t>
                </a:r>
                <a:r>
                  <a:rPr lang="en-US" altLang="zh-CN" dirty="0">
                    <a:solidFill>
                      <a:schemeClr val="tx2"/>
                    </a:solidFill>
                    <a:ea typeface="华文中宋" panose="0201060004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𝑇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2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2477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.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076</m:t>
                    </m:r>
                    <m:r>
                      <m:rPr>
                        <m:sty m:val="p"/>
                      </m:rPr>
                      <a:rPr lang="en-US" altLang="zh-CN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ms</m:t>
                    </m:r>
                  </m:oMath>
                </a14:m>
                <a:endParaRPr lang="en-US" altLang="zh-CN" b="0" dirty="0">
                  <a:solidFill>
                    <a:schemeClr val="tx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油：</a:t>
                </a:r>
                <a:r>
                  <a:rPr lang="en-US" altLang="zh-CN" dirty="0">
                    <a:solidFill>
                      <a:schemeClr val="tx2"/>
                    </a:solidFill>
                    <a:ea typeface="华文中宋" panose="0201060004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𝑇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1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151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.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991</m:t>
                    </m:r>
                    <m:r>
                      <m:rPr>
                        <m:sty m:val="p"/>
                      </m:rPr>
                      <a:rPr lang="en-US" altLang="zh-CN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ms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 </m:t>
                    </m:r>
                    <m:r>
                      <a:rPr lang="zh-CN" altLang="en-US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，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𝑇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2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114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.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976</m:t>
                    </m:r>
                    <m:r>
                      <m:rPr>
                        <m:sty m:val="p"/>
                      </m:rPr>
                      <a:rPr lang="en-US" altLang="zh-CN" b="0" i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ms</m:t>
                    </m:r>
                  </m:oMath>
                </a14:m>
                <a:endParaRPr lang="en-US" altLang="zh-CN" b="0" dirty="0">
                  <a:solidFill>
                    <a:schemeClr val="tx2"/>
                  </a:solidFill>
                  <a:ea typeface="华文中宋" panose="02010600040101010101" pitchFamily="2" charset="-122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6458" y="59408"/>
                <a:ext cx="4684492" cy="879087"/>
              </a:xfrm>
              <a:prstGeom prst="rect">
                <a:avLst/>
              </a:prstGeom>
              <a:blipFill rotWithShape="1">
                <a:blip r:embed="rId2"/>
                <a:stretch>
                  <a:fillRect l="-6" t="-40" r="8" b="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: Rounded Corners 4"/>
          <p:cNvSpPr/>
          <p:nvPr/>
        </p:nvSpPr>
        <p:spPr>
          <a:xfrm>
            <a:off x="2416860" y="1292355"/>
            <a:ext cx="1264596" cy="47665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原理</a:t>
            </a:r>
            <a:endParaRPr lang="zh-CN" altLang="en-US" sz="24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0" name="Rectangle: Rounded Corners 19"/>
          <p:cNvSpPr/>
          <p:nvPr/>
        </p:nvSpPr>
        <p:spPr>
          <a:xfrm>
            <a:off x="8306215" y="1279581"/>
            <a:ext cx="1575880" cy="47665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实验结果</a:t>
            </a:r>
            <a:endParaRPr lang="zh-CN" altLang="en-US" sz="24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621437" y="4870519"/>
                <a:ext cx="4845508" cy="17566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TR</a:t>
                </a:r>
                <a:r>
                  <a:rPr lang="zh-CN" altLang="en-US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较大（大于等于</a:t>
                </a:r>
                <a:r>
                  <a:rPr lang="en-US" altLang="zh-CN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T1</a:t>
                </a:r>
                <a:r>
                  <a:rPr lang="zh-CN" altLang="en-US" sz="1800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 ）：</a:t>
                </a:r>
                <a14:m>
                  <m:oMath xmlns:m="http://schemas.openxmlformats.org/officeDocument/2006/math">
                    <m:r>
                      <a:rPr lang="zh-CN" altLang="en-US" sz="1800" i="0">
                        <a:solidFill>
                          <a:srgbClr val="47649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zh-CN" altLang="en-US" sz="1800" i="0">
                        <a:solidFill>
                          <a:srgbClr val="47649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zh-CN" altLang="en-US" sz="1800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1800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zh-CN" altLang="en-US" sz="1800" i="0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zh-CN" altLang="en-US" sz="1800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f>
                          <m:fPr>
                            <m:type m:val="lin"/>
                            <m:ctrlPr>
                              <a:rPr lang="zh-CN" altLang="en-US" sz="1800" i="1">
                                <a:solidFill>
                                  <a:srgbClr val="47649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h-CN" altLang="en-US" sz="1800" i="1">
                                <a:solidFill>
                                  <a:srgbClr val="47649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num>
                          <m:den>
                            <m:r>
                              <a:rPr lang="zh-CN" altLang="en-US" sz="1800" i="1">
                                <a:solidFill>
                                  <a:srgbClr val="47649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  <m:r>
                          <a:rPr lang="zh-CN" altLang="en-US" sz="1800" i="0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zh-CN" altLang="en-US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zh-CN" altLang="en-US" i="1">
                        <a:solidFill>
                          <a:srgbClr val="47649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i="1">
                        <a:solidFill>
                          <a:srgbClr val="47649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altLang="zh-CN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TE</a:t>
                </a:r>
                <a:r>
                  <a:rPr lang="zh-CN" altLang="en-US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较小（与</a:t>
                </a:r>
                <a:r>
                  <a:rPr lang="en-US" altLang="zh-CN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T2</a:t>
                </a:r>
                <a:r>
                  <a:rPr lang="zh-CN" altLang="en-US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相比）：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en-US" sz="1800" i="1" smtClean="0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1800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zh-CN" altLang="en-US" sz="1800" i="0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zh-CN" altLang="en-US" sz="1800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f>
                          <m:fPr>
                            <m:type m:val="lin"/>
                            <m:ctrlPr>
                              <a:rPr lang="zh-CN" altLang="en-US" sz="1800" i="1">
                                <a:solidFill>
                                  <a:srgbClr val="47649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h-CN" altLang="en-US" sz="1800" i="1">
                                <a:solidFill>
                                  <a:srgbClr val="476490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num>
                          <m:den>
                            <m:r>
                              <a:rPr lang="zh-CN" altLang="en-US" sz="1800" i="1">
                                <a:solidFill>
                                  <a:srgbClr val="47649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  <m:r>
                          <a:rPr lang="zh-CN" altLang="en-US" sz="1800" i="0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zh-CN" altLang="en-US" sz="1800" i="1" smtClean="0">
                        <a:solidFill>
                          <a:srgbClr val="47649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sz="1800" b="0" i="1" smtClean="0">
                        <a:solidFill>
                          <a:srgbClr val="47649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altLang="zh-CN" sz="1800" b="0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1800" b="1" i="1" smtClean="0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1800" b="1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zh-CN" altLang="en-US" sz="1800" b="1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𝑺𝑬</m:t>
                        </m:r>
                      </m:sub>
                    </m:sSub>
                    <m:d>
                      <m:dPr>
                        <m:ctrlPr>
                          <a:rPr lang="zh-CN" altLang="en-US" sz="1800" b="1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sz="1800" b="1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𝑻𝑬</m:t>
                        </m:r>
                        <m:r>
                          <a:rPr lang="zh-CN" altLang="en-US" sz="1800" b="1" i="0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zh-CN" altLang="en-US" sz="1800" b="1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𝑻𝑹</m:t>
                        </m:r>
                      </m:e>
                    </m:d>
                    <m:r>
                      <a:rPr lang="zh-CN" altLang="en-US" sz="1800" b="1" i="1" smtClean="0">
                        <a:solidFill>
                          <a:srgbClr val="476490"/>
                        </a:solidFill>
                        <a:latin typeface="Cambria Math" panose="02040503050406030204" pitchFamily="18" charset="0"/>
                      </a:rPr>
                      <m:t>≈</m:t>
                    </m:r>
                    <m:r>
                      <a:rPr lang="zh-CN" altLang="en-US" sz="1800" b="1" i="1">
                        <a:solidFill>
                          <a:srgbClr val="476490"/>
                        </a:solidFill>
                        <a:latin typeface="Cambria Math" panose="02040503050406030204" pitchFamily="18" charset="0"/>
                      </a:rPr>
                      <m:t>𝑨𝑵</m:t>
                    </m:r>
                    <m:d>
                      <m:dPr>
                        <m:ctrlPr>
                          <a:rPr lang="zh-CN" altLang="en-US" sz="1800" b="1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sz="1800" b="1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</m:d>
                  </m:oMath>
                </a14:m>
                <a:endParaRPr lang="en-US" altLang="zh-CN" b="1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zh-CN" altLang="en-US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质子密度越大，物质更亮</a:t>
                </a:r>
                <a:endParaRPr lang="zh-CN" altLang="en-US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437" y="4870519"/>
                <a:ext cx="4845508" cy="1756699"/>
              </a:xfrm>
              <a:prstGeom prst="rect">
                <a:avLst/>
              </a:prstGeom>
              <a:blipFill rotWithShape="1">
                <a:blip r:embed="rId3"/>
                <a:stretch>
                  <a:fillRect l="-8" t="-4" r="5" b="2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7514924" y="2509474"/>
            <a:ext cx="3383605" cy="3366032"/>
            <a:chOff x="7514924" y="2509474"/>
            <a:chExt cx="3383605" cy="3366032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866" t="28364" r="37974" b="33476"/>
            <a:stretch>
              <a:fillRect/>
            </a:stretch>
          </p:blipFill>
          <p:spPr>
            <a:xfrm>
              <a:off x="7514924" y="2509474"/>
              <a:ext cx="3383605" cy="3366032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7775398" y="5364570"/>
              <a:ext cx="305563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TE=20ms   TR=2500ms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文本框 44"/>
          <p:cNvSpPr txBox="1"/>
          <p:nvPr/>
        </p:nvSpPr>
        <p:spPr>
          <a:xfrm>
            <a:off x="1766789" y="387204"/>
            <a:ext cx="8048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2.</a:t>
            </a:r>
            <a:r>
              <a:rPr lang="en-US" altLang="zh-CN" sz="3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en-US" sz="3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加权成像：质子密度加权成像</a:t>
            </a:r>
            <a:endParaRPr lang="en-US" altLang="zh-CN" sz="3200" dirty="0">
              <a:solidFill>
                <a:srgbClr val="47649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7" name="矩形: 圆角 9"/>
          <p:cNvSpPr/>
          <p:nvPr/>
        </p:nvSpPr>
        <p:spPr>
          <a:xfrm>
            <a:off x="7208196" y="2217906"/>
            <a:ext cx="4017523" cy="3949430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Graphic 27" descr="Trophy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39393" y="1804798"/>
            <a:ext cx="694049" cy="694049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5466945" y="2571034"/>
            <a:ext cx="18010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FFC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质子密度加权</a:t>
            </a:r>
            <a:endParaRPr lang="zh-CN" altLang="en-US" sz="2000" b="1" dirty="0">
              <a:solidFill>
                <a:srgbClr val="FFC000"/>
              </a:solidFill>
            </a:endParaRPr>
          </a:p>
        </p:txBody>
      </p:sp>
      <p:grpSp>
        <p:nvGrpSpPr>
          <p:cNvPr id="35" name="Group 34"/>
          <p:cNvGrpSpPr/>
          <p:nvPr/>
        </p:nvGrpSpPr>
        <p:grpSpPr>
          <a:xfrm rot="10800000" flipH="1">
            <a:off x="5558819" y="3388223"/>
            <a:ext cx="699869" cy="689765"/>
            <a:chOff x="2073252" y="1517784"/>
            <a:chExt cx="452580" cy="448810"/>
          </a:xfrm>
        </p:grpSpPr>
        <p:sp>
          <p:nvSpPr>
            <p:cNvPr id="36" name="Chevron 70"/>
            <p:cNvSpPr/>
            <p:nvPr/>
          </p:nvSpPr>
          <p:spPr>
            <a:xfrm>
              <a:off x="2157346" y="1517784"/>
              <a:ext cx="368486" cy="448810"/>
            </a:xfrm>
            <a:prstGeom prst="chevron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楷体" panose="02010609060101010101" charset="-122"/>
                <a:cs typeface="+mn-cs"/>
              </a:endParaRPr>
            </a:p>
          </p:txBody>
        </p:sp>
        <p:sp>
          <p:nvSpPr>
            <p:cNvPr id="37" name="Chevron 71"/>
            <p:cNvSpPr/>
            <p:nvPr/>
          </p:nvSpPr>
          <p:spPr>
            <a:xfrm>
              <a:off x="2073252" y="1608592"/>
              <a:ext cx="219375" cy="267195"/>
            </a:xfrm>
            <a:prstGeom prst="chevron">
              <a:avLst/>
            </a:prstGeom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楷体" panose="02010609060101010101" charset="-122"/>
                <a:cs typeface="+mn-cs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8857769" y="3501203"/>
            <a:ext cx="4758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华文中宋" panose="02010600040101010101" pitchFamily="2" charset="-122"/>
                <a:ea typeface="华文中宋" panose="02010600040101010101" pitchFamily="2" charset="-122"/>
              </a:rPr>
              <a:t>油</a:t>
            </a:r>
            <a:endParaRPr lang="zh-CN" altLang="en-US" sz="3200" dirty="0"/>
          </a:p>
        </p:txBody>
      </p:sp>
      <p:sp>
        <p:nvSpPr>
          <p:cNvPr id="24" name="TextBox 23"/>
          <p:cNvSpPr txBox="1"/>
          <p:nvPr/>
        </p:nvSpPr>
        <p:spPr>
          <a:xfrm>
            <a:off x="8857769" y="4398655"/>
            <a:ext cx="4758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水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" t="40851" r="46109" b="7092"/>
          <a:stretch>
            <a:fillRect/>
          </a:stretch>
        </p:blipFill>
        <p:spPr>
          <a:xfrm>
            <a:off x="822675" y="1600593"/>
            <a:ext cx="4512792" cy="333275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add-arrow_74038"/>
          <p:cNvSpPr/>
          <p:nvPr/>
        </p:nvSpPr>
        <p:spPr>
          <a:xfrm>
            <a:off x="1022486" y="329379"/>
            <a:ext cx="520807" cy="609685"/>
          </a:xfrm>
          <a:custGeom>
            <a:avLst/>
            <a:gdLst>
              <a:gd name="connsiteX0" fmla="*/ 23306 w 518944"/>
              <a:gd name="connsiteY0" fmla="*/ 198366 h 607504"/>
              <a:gd name="connsiteX1" fmla="*/ 361629 w 518944"/>
              <a:gd name="connsiteY1" fmla="*/ 297590 h 607504"/>
              <a:gd name="connsiteX2" fmla="*/ 374535 w 518944"/>
              <a:gd name="connsiteY2" fmla="*/ 313054 h 607504"/>
              <a:gd name="connsiteX3" fmla="*/ 365224 w 518944"/>
              <a:gd name="connsiteY3" fmla="*/ 330910 h 607504"/>
              <a:gd name="connsiteX4" fmla="*/ 293135 w 518944"/>
              <a:gd name="connsiteY4" fmla="*/ 370673 h 607504"/>
              <a:gd name="connsiteX5" fmla="*/ 403205 w 518944"/>
              <a:gd name="connsiteY5" fmla="*/ 480575 h 607504"/>
              <a:gd name="connsiteX6" fmla="*/ 403205 w 518944"/>
              <a:gd name="connsiteY6" fmla="*/ 515459 h 607504"/>
              <a:gd name="connsiteX7" fmla="*/ 318301 w 518944"/>
              <a:gd name="connsiteY7" fmla="*/ 600325 h 607504"/>
              <a:gd name="connsiteX8" fmla="*/ 283363 w 518944"/>
              <a:gd name="connsiteY8" fmla="*/ 600325 h 607504"/>
              <a:gd name="connsiteX9" fmla="*/ 173293 w 518944"/>
              <a:gd name="connsiteY9" fmla="*/ 490331 h 607504"/>
              <a:gd name="connsiteX10" fmla="*/ 133561 w 518944"/>
              <a:gd name="connsiteY10" fmla="*/ 562310 h 607504"/>
              <a:gd name="connsiteX11" fmla="*/ 115677 w 518944"/>
              <a:gd name="connsiteY11" fmla="*/ 571607 h 607504"/>
              <a:gd name="connsiteX12" fmla="*/ 100189 w 518944"/>
              <a:gd name="connsiteY12" fmla="*/ 558628 h 607504"/>
              <a:gd name="connsiteX13" fmla="*/ 721 w 518944"/>
              <a:gd name="connsiteY13" fmla="*/ 220917 h 607504"/>
              <a:gd name="connsiteX14" fmla="*/ 5330 w 518944"/>
              <a:gd name="connsiteY14" fmla="*/ 202968 h 607504"/>
              <a:gd name="connsiteX15" fmla="*/ 23306 w 518944"/>
              <a:gd name="connsiteY15" fmla="*/ 198366 h 607504"/>
              <a:gd name="connsiteX16" fmla="*/ 410450 w 518944"/>
              <a:gd name="connsiteY16" fmla="*/ 0 h 607504"/>
              <a:gd name="connsiteX17" fmla="*/ 440776 w 518944"/>
              <a:gd name="connsiteY17" fmla="*/ 30372 h 607504"/>
              <a:gd name="connsiteX18" fmla="*/ 440776 w 518944"/>
              <a:gd name="connsiteY18" fmla="*/ 77956 h 607504"/>
              <a:gd name="connsiteX19" fmla="*/ 488525 w 518944"/>
              <a:gd name="connsiteY19" fmla="*/ 77956 h 607504"/>
              <a:gd name="connsiteX20" fmla="*/ 518944 w 518944"/>
              <a:gd name="connsiteY20" fmla="*/ 108328 h 607504"/>
              <a:gd name="connsiteX21" fmla="*/ 488525 w 518944"/>
              <a:gd name="connsiteY21" fmla="*/ 138609 h 607504"/>
              <a:gd name="connsiteX22" fmla="*/ 440776 w 518944"/>
              <a:gd name="connsiteY22" fmla="*/ 138609 h 607504"/>
              <a:gd name="connsiteX23" fmla="*/ 440776 w 518944"/>
              <a:gd name="connsiteY23" fmla="*/ 186192 h 607504"/>
              <a:gd name="connsiteX24" fmla="*/ 410450 w 518944"/>
              <a:gd name="connsiteY24" fmla="*/ 216565 h 607504"/>
              <a:gd name="connsiteX25" fmla="*/ 380031 w 518944"/>
              <a:gd name="connsiteY25" fmla="*/ 186192 h 607504"/>
              <a:gd name="connsiteX26" fmla="*/ 380031 w 518944"/>
              <a:gd name="connsiteY26" fmla="*/ 138609 h 607504"/>
              <a:gd name="connsiteX27" fmla="*/ 332374 w 518944"/>
              <a:gd name="connsiteY27" fmla="*/ 138609 h 607504"/>
              <a:gd name="connsiteX28" fmla="*/ 301955 w 518944"/>
              <a:gd name="connsiteY28" fmla="*/ 108328 h 607504"/>
              <a:gd name="connsiteX29" fmla="*/ 332374 w 518944"/>
              <a:gd name="connsiteY29" fmla="*/ 77956 h 607504"/>
              <a:gd name="connsiteX30" fmla="*/ 380031 w 518944"/>
              <a:gd name="connsiteY30" fmla="*/ 77956 h 607504"/>
              <a:gd name="connsiteX31" fmla="*/ 380031 w 518944"/>
              <a:gd name="connsiteY31" fmla="*/ 30372 h 607504"/>
              <a:gd name="connsiteX32" fmla="*/ 410450 w 518944"/>
              <a:gd name="connsiteY32" fmla="*/ 0 h 607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18944" h="607504">
                <a:moveTo>
                  <a:pt x="23306" y="198366"/>
                </a:moveTo>
                <a:lnTo>
                  <a:pt x="361629" y="297590"/>
                </a:lnTo>
                <a:cubicBezTo>
                  <a:pt x="368635" y="299707"/>
                  <a:pt x="373705" y="305782"/>
                  <a:pt x="374535" y="313054"/>
                </a:cubicBezTo>
                <a:cubicBezTo>
                  <a:pt x="375364" y="320325"/>
                  <a:pt x="371677" y="327412"/>
                  <a:pt x="365224" y="330910"/>
                </a:cubicBezTo>
                <a:lnTo>
                  <a:pt x="293135" y="370673"/>
                </a:lnTo>
                <a:lnTo>
                  <a:pt x="403205" y="480575"/>
                </a:lnTo>
                <a:cubicBezTo>
                  <a:pt x="412884" y="490239"/>
                  <a:pt x="412884" y="505887"/>
                  <a:pt x="403205" y="515459"/>
                </a:cubicBezTo>
                <a:lnTo>
                  <a:pt x="318301" y="600325"/>
                </a:lnTo>
                <a:cubicBezTo>
                  <a:pt x="308714" y="609897"/>
                  <a:pt x="293042" y="609897"/>
                  <a:pt x="283363" y="600325"/>
                </a:cubicBezTo>
                <a:lnTo>
                  <a:pt x="173293" y="490331"/>
                </a:lnTo>
                <a:lnTo>
                  <a:pt x="133561" y="562310"/>
                </a:lnTo>
                <a:cubicBezTo>
                  <a:pt x="129966" y="568753"/>
                  <a:pt x="122959" y="572343"/>
                  <a:pt x="115677" y="571607"/>
                </a:cubicBezTo>
                <a:cubicBezTo>
                  <a:pt x="108302" y="570778"/>
                  <a:pt x="102218" y="565716"/>
                  <a:pt x="100189" y="558628"/>
                </a:cubicBezTo>
                <a:lnTo>
                  <a:pt x="721" y="220917"/>
                </a:lnTo>
                <a:cubicBezTo>
                  <a:pt x="-1123" y="214566"/>
                  <a:pt x="629" y="207663"/>
                  <a:pt x="5330" y="202968"/>
                </a:cubicBezTo>
                <a:cubicBezTo>
                  <a:pt x="10032" y="198274"/>
                  <a:pt x="16946" y="196525"/>
                  <a:pt x="23306" y="198366"/>
                </a:cubicBezTo>
                <a:close/>
                <a:moveTo>
                  <a:pt x="410450" y="0"/>
                </a:moveTo>
                <a:cubicBezTo>
                  <a:pt x="427226" y="0"/>
                  <a:pt x="440776" y="13621"/>
                  <a:pt x="440776" y="30372"/>
                </a:cubicBezTo>
                <a:lnTo>
                  <a:pt x="440776" y="77956"/>
                </a:lnTo>
                <a:lnTo>
                  <a:pt x="488525" y="77956"/>
                </a:lnTo>
                <a:cubicBezTo>
                  <a:pt x="505302" y="77956"/>
                  <a:pt x="518944" y="91485"/>
                  <a:pt x="518944" y="108328"/>
                </a:cubicBezTo>
                <a:cubicBezTo>
                  <a:pt x="518944" y="125079"/>
                  <a:pt x="505302" y="138609"/>
                  <a:pt x="488525" y="138609"/>
                </a:cubicBezTo>
                <a:lnTo>
                  <a:pt x="440776" y="138609"/>
                </a:lnTo>
                <a:lnTo>
                  <a:pt x="440776" y="186192"/>
                </a:lnTo>
                <a:cubicBezTo>
                  <a:pt x="440776" y="202944"/>
                  <a:pt x="427226" y="216565"/>
                  <a:pt x="410450" y="216565"/>
                </a:cubicBezTo>
                <a:cubicBezTo>
                  <a:pt x="393673" y="216565"/>
                  <a:pt x="380031" y="202944"/>
                  <a:pt x="380031" y="186192"/>
                </a:cubicBezTo>
                <a:lnTo>
                  <a:pt x="380031" y="138609"/>
                </a:lnTo>
                <a:lnTo>
                  <a:pt x="332374" y="138609"/>
                </a:lnTo>
                <a:cubicBezTo>
                  <a:pt x="315598" y="138609"/>
                  <a:pt x="301955" y="125079"/>
                  <a:pt x="301955" y="108328"/>
                </a:cubicBezTo>
                <a:cubicBezTo>
                  <a:pt x="301955" y="91578"/>
                  <a:pt x="315598" y="77956"/>
                  <a:pt x="332374" y="77956"/>
                </a:cubicBezTo>
                <a:lnTo>
                  <a:pt x="380031" y="77956"/>
                </a:lnTo>
                <a:lnTo>
                  <a:pt x="380031" y="30372"/>
                </a:lnTo>
                <a:cubicBezTo>
                  <a:pt x="380031" y="13621"/>
                  <a:pt x="393673" y="0"/>
                  <a:pt x="41045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7696458" y="59408"/>
                <a:ext cx="4684492" cy="8790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水：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𝑇</m:t>
                    </m:r>
                    <m:r>
                      <a:rPr lang="en-US" altLang="zh-CN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1</m:t>
                    </m:r>
                    <m:r>
                      <a:rPr lang="en-US" altLang="zh-CN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r>
                      <a:rPr lang="en-US" altLang="zh-CN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3274</m:t>
                    </m:r>
                    <m:r>
                      <a:rPr lang="en-US" altLang="zh-CN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.</m:t>
                    </m:r>
                    <m:r>
                      <a:rPr lang="en-US" altLang="zh-CN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549</m:t>
                    </m:r>
                    <m:r>
                      <m:rPr>
                        <m:sty m:val="p"/>
                      </m:rPr>
                      <a:rPr lang="en-US" altLang="zh-CN" b="0" i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ms</m:t>
                    </m:r>
                  </m:oMath>
                </a14:m>
                <a:r>
                  <a:rPr lang="zh-CN" altLang="en-US" b="0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，</a:t>
                </a:r>
                <a:r>
                  <a:rPr lang="en-US" altLang="zh-CN" dirty="0">
                    <a:solidFill>
                      <a:schemeClr val="tx2"/>
                    </a:solidFill>
                    <a:ea typeface="华文中宋" panose="0201060004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𝑇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2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2477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.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076</m:t>
                    </m:r>
                    <m:r>
                      <m:rPr>
                        <m:sty m:val="p"/>
                      </m:rPr>
                      <a:rPr lang="en-US" altLang="zh-CN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ms</m:t>
                    </m:r>
                  </m:oMath>
                </a14:m>
                <a:endParaRPr lang="en-US" altLang="zh-CN" b="0" dirty="0">
                  <a:solidFill>
                    <a:schemeClr val="tx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油：</a:t>
                </a:r>
                <a:r>
                  <a:rPr lang="en-US" altLang="zh-CN" dirty="0">
                    <a:solidFill>
                      <a:schemeClr val="tx2"/>
                    </a:solidFill>
                    <a:ea typeface="华文中宋" panose="0201060004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𝑇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1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151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.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991</m:t>
                    </m:r>
                    <m:r>
                      <m:rPr>
                        <m:sty m:val="p"/>
                      </m:rPr>
                      <a:rPr lang="en-US" altLang="zh-CN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ms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 </m:t>
                    </m:r>
                    <m:r>
                      <a:rPr lang="zh-CN" altLang="en-US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，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𝑇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2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114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.</m:t>
                    </m:r>
                    <m:r>
                      <a:rPr lang="en-US" altLang="zh-CN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976</m:t>
                    </m:r>
                    <m:r>
                      <m:rPr>
                        <m:sty m:val="p"/>
                      </m:rPr>
                      <a:rPr lang="en-US" altLang="zh-CN" b="0" i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ms</m:t>
                    </m:r>
                  </m:oMath>
                </a14:m>
                <a:endParaRPr lang="en-US" altLang="zh-CN" b="0" dirty="0">
                  <a:solidFill>
                    <a:schemeClr val="tx2"/>
                  </a:solidFill>
                  <a:ea typeface="华文中宋" panose="02010600040101010101" pitchFamily="2" charset="-122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6458" y="59408"/>
                <a:ext cx="4684492" cy="879087"/>
              </a:xfrm>
              <a:prstGeom prst="rect">
                <a:avLst/>
              </a:prstGeom>
              <a:blipFill rotWithShape="1">
                <a:blip r:embed="rId2"/>
                <a:stretch>
                  <a:fillRect l="-6" t="-40" r="8" b="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: Rounded Corners 4"/>
          <p:cNvSpPr/>
          <p:nvPr/>
        </p:nvSpPr>
        <p:spPr>
          <a:xfrm>
            <a:off x="2416860" y="1292355"/>
            <a:ext cx="1264596" cy="47665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原理</a:t>
            </a:r>
            <a:endParaRPr lang="zh-CN" altLang="en-US" sz="24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0" name="Rectangle: Rounded Corners 19"/>
          <p:cNvSpPr/>
          <p:nvPr/>
        </p:nvSpPr>
        <p:spPr>
          <a:xfrm>
            <a:off x="8306215" y="1279581"/>
            <a:ext cx="1575880" cy="47665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实验结果</a:t>
            </a:r>
            <a:endParaRPr lang="zh-CN" altLang="en-US" sz="24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887575" y="4771922"/>
                <a:ext cx="5397529" cy="17566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TR</a:t>
                </a:r>
                <a:r>
                  <a:rPr lang="zh-CN" altLang="en-US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较大（大于等于</a:t>
                </a:r>
                <a:r>
                  <a:rPr lang="en-US" altLang="zh-CN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T1</a:t>
                </a:r>
                <a:r>
                  <a:rPr lang="zh-CN" altLang="en-US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 ） </a:t>
                </a:r>
                <a:r>
                  <a:rPr lang="zh-CN" altLang="en-US" sz="1800" dirty="0">
                    <a:solidFill>
                      <a:srgbClr val="476490"/>
                    </a:solidFill>
                  </a:rPr>
                  <a:t>：</a:t>
                </a:r>
                <a14:m>
                  <m:oMath xmlns:m="http://schemas.openxmlformats.org/officeDocument/2006/math">
                    <m:r>
                      <a:rPr lang="zh-CN" altLang="en-US" sz="1800" i="0">
                        <a:solidFill>
                          <a:srgbClr val="47649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zh-CN" altLang="en-US" sz="1800" i="0">
                        <a:solidFill>
                          <a:srgbClr val="47649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zh-CN" altLang="en-US" sz="1800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1800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zh-CN" altLang="en-US" sz="1800" i="0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zh-CN" altLang="en-US" sz="1800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f>
                          <m:fPr>
                            <m:type m:val="lin"/>
                            <m:ctrlPr>
                              <a:rPr lang="zh-CN" altLang="en-US" sz="1800" i="1">
                                <a:solidFill>
                                  <a:srgbClr val="47649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h-CN" altLang="en-US" sz="1800" i="1">
                                <a:solidFill>
                                  <a:srgbClr val="47649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num>
                          <m:den>
                            <m:r>
                              <a:rPr lang="zh-CN" altLang="en-US" sz="1800" i="1">
                                <a:solidFill>
                                  <a:srgbClr val="47649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  <m:r>
                          <a:rPr lang="zh-CN" altLang="en-US" sz="1800" i="0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zh-CN" altLang="en-US" dirty="0">
                    <a:solidFill>
                      <a:srgbClr val="47649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zh-CN" altLang="en-US" i="1">
                        <a:solidFill>
                          <a:srgbClr val="47649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i="1">
                        <a:solidFill>
                          <a:srgbClr val="47649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altLang="zh-CN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TE</a:t>
                </a:r>
                <a:r>
                  <a:rPr lang="zh-CN" altLang="en-US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较大（与</a:t>
                </a:r>
                <a:r>
                  <a:rPr lang="en-US" altLang="zh-CN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T2</a:t>
                </a:r>
                <a:r>
                  <a:rPr lang="zh-CN" altLang="en-US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数量级相近）</a:t>
                </a:r>
                <a:endParaRPr lang="en-US" altLang="zh-CN" sz="1800" b="0" dirty="0">
                  <a:solidFill>
                    <a:srgbClr val="476490"/>
                  </a:solidFill>
                  <a:latin typeface="华文中宋" panose="02010600040101010101" pitchFamily="2" charset="-122"/>
                </a:endParaRP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1800" b="1" i="1" smtClean="0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1800" b="1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zh-CN" altLang="en-US" sz="1800" b="1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𝑺𝑬</m:t>
                        </m:r>
                      </m:sub>
                    </m:sSub>
                    <m:d>
                      <m:dPr>
                        <m:ctrlPr>
                          <a:rPr lang="zh-CN" altLang="en-US" sz="1800" b="1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sz="1800" b="1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𝑻𝑬</m:t>
                        </m:r>
                        <m:r>
                          <a:rPr lang="zh-CN" altLang="en-US" sz="1800" b="1" i="0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zh-CN" altLang="en-US" sz="1800" b="1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𝑻𝑹</m:t>
                        </m:r>
                      </m:e>
                    </m:d>
                    <m:r>
                      <a:rPr lang="zh-CN" altLang="en-US" sz="1800" b="1" i="1" smtClean="0">
                        <a:solidFill>
                          <a:srgbClr val="476490"/>
                        </a:solidFill>
                        <a:latin typeface="Cambria Math" panose="02040503050406030204" pitchFamily="18" charset="0"/>
                      </a:rPr>
                      <m:t>≈</m:t>
                    </m:r>
                    <m:r>
                      <a:rPr lang="zh-CN" altLang="en-US" sz="1800" b="1" i="1">
                        <a:solidFill>
                          <a:srgbClr val="476490"/>
                        </a:solidFill>
                        <a:latin typeface="Cambria Math" panose="02040503050406030204" pitchFamily="18" charset="0"/>
                      </a:rPr>
                      <m:t>𝑨𝑵</m:t>
                    </m:r>
                    <m:d>
                      <m:dPr>
                        <m:ctrlPr>
                          <a:rPr lang="zh-CN" altLang="en-US" sz="1800" b="1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sz="1800" b="1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</m:d>
                  </m:oMath>
                </a14:m>
                <a:r>
                  <a:rPr lang="zh-CN" altLang="en-US" b="1" dirty="0">
                    <a:solidFill>
                      <a:srgbClr val="47649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en-US" b="1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b="1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lang="zh-CN" altLang="en-US" b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zh-CN" altLang="en-US" b="1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  <m:f>
                          <m:fPr>
                            <m:type m:val="lin"/>
                            <m:ctrlPr>
                              <a:rPr lang="zh-CN" altLang="en-US" b="1" i="1">
                                <a:solidFill>
                                  <a:srgbClr val="47649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h-CN" altLang="en-US" b="1" i="1">
                                <a:solidFill>
                                  <a:srgbClr val="47649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num>
                          <m:den>
                            <m:r>
                              <a:rPr lang="zh-CN" altLang="en-US" b="1" i="1">
                                <a:solidFill>
                                  <a:srgbClr val="476490"/>
                                </a:solidFill>
                                <a:latin typeface="Cambria Math" panose="02040503050406030204" pitchFamily="18" charset="0"/>
                              </a:rPr>
                              <m:t>𝑻</m:t>
                            </m:r>
                          </m:den>
                        </m:f>
                        <m:r>
                          <a:rPr lang="zh-CN" altLang="en-US" b="1" i="1">
                            <a:solidFill>
                              <a:srgbClr val="47649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altLang="zh-CN" b="1" dirty="0">
                  <a:solidFill>
                    <a:srgbClr val="476490"/>
                  </a:solidFill>
                </a:endParaRP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T2</a:t>
                </a:r>
                <a:r>
                  <a:rPr lang="zh-CN" altLang="en-US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越大，物质越亮；</a:t>
                </a:r>
                <a:r>
                  <a:rPr lang="en-US" altLang="zh-CN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TE</a:t>
                </a:r>
                <a:r>
                  <a:rPr lang="zh-CN" altLang="en-US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越小，</a:t>
                </a:r>
                <a:r>
                  <a:rPr lang="en-US" altLang="zh-CN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T2</a:t>
                </a:r>
                <a:r>
                  <a:rPr lang="zh-CN" altLang="en-US" dirty="0">
                    <a:solidFill>
                      <a:srgbClr val="47649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加权程度越小</a:t>
                </a:r>
                <a:endParaRPr lang="en-US" altLang="zh-CN" dirty="0">
                  <a:solidFill>
                    <a:srgbClr val="47649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575" y="4771922"/>
                <a:ext cx="5397529" cy="1756699"/>
              </a:xfrm>
              <a:prstGeom prst="rect">
                <a:avLst/>
              </a:prstGeom>
              <a:blipFill rotWithShape="1">
                <a:blip r:embed="rId3"/>
                <a:stretch>
                  <a:fillRect l="-9" t="-30" r="9" b="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/>
          <p:cNvGrpSpPr/>
          <p:nvPr/>
        </p:nvGrpSpPr>
        <p:grpSpPr>
          <a:xfrm rot="10800000" flipH="1">
            <a:off x="5585235" y="3084117"/>
            <a:ext cx="699869" cy="689765"/>
            <a:chOff x="2073252" y="1517784"/>
            <a:chExt cx="452580" cy="448810"/>
          </a:xfrm>
        </p:grpSpPr>
        <p:sp>
          <p:nvSpPr>
            <p:cNvPr id="36" name="Chevron 70"/>
            <p:cNvSpPr/>
            <p:nvPr/>
          </p:nvSpPr>
          <p:spPr>
            <a:xfrm>
              <a:off x="2157346" y="1517784"/>
              <a:ext cx="368486" cy="448810"/>
            </a:xfrm>
            <a:prstGeom prst="chevron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楷体" panose="02010609060101010101" charset="-122"/>
                <a:cs typeface="+mn-cs"/>
              </a:endParaRPr>
            </a:p>
          </p:txBody>
        </p:sp>
        <p:sp>
          <p:nvSpPr>
            <p:cNvPr id="37" name="Chevron 71"/>
            <p:cNvSpPr/>
            <p:nvPr/>
          </p:nvSpPr>
          <p:spPr>
            <a:xfrm>
              <a:off x="2073252" y="1608592"/>
              <a:ext cx="219375" cy="267195"/>
            </a:xfrm>
            <a:prstGeom prst="chevron">
              <a:avLst/>
            </a:prstGeom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楷体" panose="02010609060101010101" charset="-122"/>
                <a:cs typeface="+mn-cs"/>
              </a:endParaRPr>
            </a:p>
          </p:txBody>
        </p:sp>
      </p:grpSp>
      <p:sp>
        <p:nvSpPr>
          <p:cNvPr id="22" name="文本框 44"/>
          <p:cNvSpPr txBox="1"/>
          <p:nvPr/>
        </p:nvSpPr>
        <p:spPr>
          <a:xfrm>
            <a:off x="1766789" y="387204"/>
            <a:ext cx="8048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2.</a:t>
            </a:r>
            <a:r>
              <a:rPr lang="en-US" altLang="zh-CN" sz="3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en-US" sz="3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加权成像：</a:t>
            </a:r>
            <a:r>
              <a:rPr lang="en-US" altLang="zh-CN" sz="3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T2</a:t>
            </a:r>
            <a:r>
              <a:rPr lang="zh-CN" altLang="en-US" sz="3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加权成像</a:t>
            </a:r>
            <a:endParaRPr lang="en-US" altLang="zh-CN" sz="3200" dirty="0">
              <a:solidFill>
                <a:srgbClr val="47649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9408755" y="2350242"/>
            <a:ext cx="2075558" cy="2012567"/>
            <a:chOff x="7125065" y="2102949"/>
            <a:chExt cx="2075558" cy="2012567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474" t="26317" r="36519" b="30354"/>
            <a:stretch>
              <a:fillRect/>
            </a:stretch>
          </p:blipFill>
          <p:spPr>
            <a:xfrm>
              <a:off x="7125065" y="2102949"/>
              <a:ext cx="2075558" cy="2012567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7446306" y="3672671"/>
              <a:ext cx="131808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TE=50ms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090355" y="4561222"/>
            <a:ext cx="2023073" cy="1962332"/>
            <a:chOff x="9465013" y="2102951"/>
            <a:chExt cx="2023073" cy="1962332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392" t="27376" r="36519" b="30497"/>
            <a:stretch>
              <a:fillRect/>
            </a:stretch>
          </p:blipFill>
          <p:spPr>
            <a:xfrm>
              <a:off x="9465013" y="2102951"/>
              <a:ext cx="2023073" cy="1962332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9710181" y="3678409"/>
              <a:ext cx="154575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TE=100ms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9412527" y="4551046"/>
            <a:ext cx="2075559" cy="1972508"/>
            <a:chOff x="7010076" y="4242346"/>
            <a:chExt cx="2075559" cy="1972508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703" t="29078" r="37965" b="34184"/>
            <a:stretch>
              <a:fillRect/>
            </a:stretch>
          </p:blipFill>
          <p:spPr>
            <a:xfrm>
              <a:off x="7010076" y="4242346"/>
              <a:ext cx="2075559" cy="1972508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7382862" y="5831489"/>
              <a:ext cx="144843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TE=300ms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090355" y="2350243"/>
            <a:ext cx="2023073" cy="2012566"/>
            <a:chOff x="8121746" y="2571538"/>
            <a:chExt cx="2023073" cy="2012566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866" t="28364" r="37974" b="33476"/>
            <a:stretch>
              <a:fillRect/>
            </a:stretch>
          </p:blipFill>
          <p:spPr>
            <a:xfrm>
              <a:off x="8121746" y="2571538"/>
              <a:ext cx="2023073" cy="2012566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8482262" y="4185139"/>
              <a:ext cx="131505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TE=20ms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32" name="Graphic 31" descr="Trophy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29412" y="5051821"/>
            <a:ext cx="694049" cy="694049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735370" y="5783744"/>
            <a:ext cx="10821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FFC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T2</a:t>
            </a:r>
            <a:r>
              <a:rPr lang="zh-CN" altLang="en-US" sz="2000" b="1" dirty="0">
                <a:solidFill>
                  <a:srgbClr val="FFC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加权</a:t>
            </a:r>
            <a:endParaRPr lang="zh-CN" altLang="en-US" sz="2000" b="1" dirty="0">
              <a:solidFill>
                <a:srgbClr val="FFC000"/>
              </a:solidFill>
            </a:endParaRPr>
          </a:p>
        </p:txBody>
      </p:sp>
      <p:sp>
        <p:nvSpPr>
          <p:cNvPr id="38" name="矩形: 圆角 9"/>
          <p:cNvSpPr/>
          <p:nvPr/>
        </p:nvSpPr>
        <p:spPr>
          <a:xfrm>
            <a:off x="6856535" y="4455270"/>
            <a:ext cx="4884749" cy="2179700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8108019" y="1880070"/>
            <a:ext cx="22130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TR=2500ms</a:t>
            </a:r>
            <a:r>
              <a:rPr lang="zh-CN" altLang="en-US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不变</a:t>
            </a:r>
            <a:endParaRPr lang="zh-CN" altLang="en-US" dirty="0"/>
          </a:p>
        </p:txBody>
      </p:sp>
      <p:sp>
        <p:nvSpPr>
          <p:cNvPr id="33" name="Rectangle 32"/>
          <p:cNvSpPr/>
          <p:nvPr/>
        </p:nvSpPr>
        <p:spPr>
          <a:xfrm>
            <a:off x="1588849" y="2194446"/>
            <a:ext cx="564204" cy="476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D6554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油</a:t>
            </a:r>
            <a:endParaRPr lang="zh-CN" altLang="en-US" dirty="0">
              <a:solidFill>
                <a:srgbClr val="D6554C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134758" y="3118197"/>
            <a:ext cx="564204" cy="476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3175F9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水</a:t>
            </a:r>
            <a:endParaRPr lang="zh-CN" altLang="en-US" dirty="0">
              <a:solidFill>
                <a:srgbClr val="3175F9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870085" y="2942522"/>
            <a:ext cx="4758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油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870085" y="3493420"/>
            <a:ext cx="4758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水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0227712" y="2885230"/>
            <a:ext cx="4758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油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0227712" y="3436128"/>
            <a:ext cx="4758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水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860484" y="5028964"/>
            <a:ext cx="4758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油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860484" y="5579862"/>
            <a:ext cx="4758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水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227712" y="5091098"/>
            <a:ext cx="4758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油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227712" y="5641996"/>
            <a:ext cx="4758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水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add-arrow_74038"/>
          <p:cNvSpPr/>
          <p:nvPr/>
        </p:nvSpPr>
        <p:spPr>
          <a:xfrm>
            <a:off x="1022486" y="329379"/>
            <a:ext cx="520807" cy="609685"/>
          </a:xfrm>
          <a:custGeom>
            <a:avLst/>
            <a:gdLst>
              <a:gd name="connsiteX0" fmla="*/ 23306 w 518944"/>
              <a:gd name="connsiteY0" fmla="*/ 198366 h 607504"/>
              <a:gd name="connsiteX1" fmla="*/ 361629 w 518944"/>
              <a:gd name="connsiteY1" fmla="*/ 297590 h 607504"/>
              <a:gd name="connsiteX2" fmla="*/ 374535 w 518944"/>
              <a:gd name="connsiteY2" fmla="*/ 313054 h 607504"/>
              <a:gd name="connsiteX3" fmla="*/ 365224 w 518944"/>
              <a:gd name="connsiteY3" fmla="*/ 330910 h 607504"/>
              <a:gd name="connsiteX4" fmla="*/ 293135 w 518944"/>
              <a:gd name="connsiteY4" fmla="*/ 370673 h 607504"/>
              <a:gd name="connsiteX5" fmla="*/ 403205 w 518944"/>
              <a:gd name="connsiteY5" fmla="*/ 480575 h 607504"/>
              <a:gd name="connsiteX6" fmla="*/ 403205 w 518944"/>
              <a:gd name="connsiteY6" fmla="*/ 515459 h 607504"/>
              <a:gd name="connsiteX7" fmla="*/ 318301 w 518944"/>
              <a:gd name="connsiteY7" fmla="*/ 600325 h 607504"/>
              <a:gd name="connsiteX8" fmla="*/ 283363 w 518944"/>
              <a:gd name="connsiteY8" fmla="*/ 600325 h 607504"/>
              <a:gd name="connsiteX9" fmla="*/ 173293 w 518944"/>
              <a:gd name="connsiteY9" fmla="*/ 490331 h 607504"/>
              <a:gd name="connsiteX10" fmla="*/ 133561 w 518944"/>
              <a:gd name="connsiteY10" fmla="*/ 562310 h 607504"/>
              <a:gd name="connsiteX11" fmla="*/ 115677 w 518944"/>
              <a:gd name="connsiteY11" fmla="*/ 571607 h 607504"/>
              <a:gd name="connsiteX12" fmla="*/ 100189 w 518944"/>
              <a:gd name="connsiteY12" fmla="*/ 558628 h 607504"/>
              <a:gd name="connsiteX13" fmla="*/ 721 w 518944"/>
              <a:gd name="connsiteY13" fmla="*/ 220917 h 607504"/>
              <a:gd name="connsiteX14" fmla="*/ 5330 w 518944"/>
              <a:gd name="connsiteY14" fmla="*/ 202968 h 607504"/>
              <a:gd name="connsiteX15" fmla="*/ 23306 w 518944"/>
              <a:gd name="connsiteY15" fmla="*/ 198366 h 607504"/>
              <a:gd name="connsiteX16" fmla="*/ 410450 w 518944"/>
              <a:gd name="connsiteY16" fmla="*/ 0 h 607504"/>
              <a:gd name="connsiteX17" fmla="*/ 440776 w 518944"/>
              <a:gd name="connsiteY17" fmla="*/ 30372 h 607504"/>
              <a:gd name="connsiteX18" fmla="*/ 440776 w 518944"/>
              <a:gd name="connsiteY18" fmla="*/ 77956 h 607504"/>
              <a:gd name="connsiteX19" fmla="*/ 488525 w 518944"/>
              <a:gd name="connsiteY19" fmla="*/ 77956 h 607504"/>
              <a:gd name="connsiteX20" fmla="*/ 518944 w 518944"/>
              <a:gd name="connsiteY20" fmla="*/ 108328 h 607504"/>
              <a:gd name="connsiteX21" fmla="*/ 488525 w 518944"/>
              <a:gd name="connsiteY21" fmla="*/ 138609 h 607504"/>
              <a:gd name="connsiteX22" fmla="*/ 440776 w 518944"/>
              <a:gd name="connsiteY22" fmla="*/ 138609 h 607504"/>
              <a:gd name="connsiteX23" fmla="*/ 440776 w 518944"/>
              <a:gd name="connsiteY23" fmla="*/ 186192 h 607504"/>
              <a:gd name="connsiteX24" fmla="*/ 410450 w 518944"/>
              <a:gd name="connsiteY24" fmla="*/ 216565 h 607504"/>
              <a:gd name="connsiteX25" fmla="*/ 380031 w 518944"/>
              <a:gd name="connsiteY25" fmla="*/ 186192 h 607504"/>
              <a:gd name="connsiteX26" fmla="*/ 380031 w 518944"/>
              <a:gd name="connsiteY26" fmla="*/ 138609 h 607504"/>
              <a:gd name="connsiteX27" fmla="*/ 332374 w 518944"/>
              <a:gd name="connsiteY27" fmla="*/ 138609 h 607504"/>
              <a:gd name="connsiteX28" fmla="*/ 301955 w 518944"/>
              <a:gd name="connsiteY28" fmla="*/ 108328 h 607504"/>
              <a:gd name="connsiteX29" fmla="*/ 332374 w 518944"/>
              <a:gd name="connsiteY29" fmla="*/ 77956 h 607504"/>
              <a:gd name="connsiteX30" fmla="*/ 380031 w 518944"/>
              <a:gd name="connsiteY30" fmla="*/ 77956 h 607504"/>
              <a:gd name="connsiteX31" fmla="*/ 380031 w 518944"/>
              <a:gd name="connsiteY31" fmla="*/ 30372 h 607504"/>
              <a:gd name="connsiteX32" fmla="*/ 410450 w 518944"/>
              <a:gd name="connsiteY32" fmla="*/ 0 h 607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18944" h="607504">
                <a:moveTo>
                  <a:pt x="23306" y="198366"/>
                </a:moveTo>
                <a:lnTo>
                  <a:pt x="361629" y="297590"/>
                </a:lnTo>
                <a:cubicBezTo>
                  <a:pt x="368635" y="299707"/>
                  <a:pt x="373705" y="305782"/>
                  <a:pt x="374535" y="313054"/>
                </a:cubicBezTo>
                <a:cubicBezTo>
                  <a:pt x="375364" y="320325"/>
                  <a:pt x="371677" y="327412"/>
                  <a:pt x="365224" y="330910"/>
                </a:cubicBezTo>
                <a:lnTo>
                  <a:pt x="293135" y="370673"/>
                </a:lnTo>
                <a:lnTo>
                  <a:pt x="403205" y="480575"/>
                </a:lnTo>
                <a:cubicBezTo>
                  <a:pt x="412884" y="490239"/>
                  <a:pt x="412884" y="505887"/>
                  <a:pt x="403205" y="515459"/>
                </a:cubicBezTo>
                <a:lnTo>
                  <a:pt x="318301" y="600325"/>
                </a:lnTo>
                <a:cubicBezTo>
                  <a:pt x="308714" y="609897"/>
                  <a:pt x="293042" y="609897"/>
                  <a:pt x="283363" y="600325"/>
                </a:cubicBezTo>
                <a:lnTo>
                  <a:pt x="173293" y="490331"/>
                </a:lnTo>
                <a:lnTo>
                  <a:pt x="133561" y="562310"/>
                </a:lnTo>
                <a:cubicBezTo>
                  <a:pt x="129966" y="568753"/>
                  <a:pt x="122959" y="572343"/>
                  <a:pt x="115677" y="571607"/>
                </a:cubicBezTo>
                <a:cubicBezTo>
                  <a:pt x="108302" y="570778"/>
                  <a:pt x="102218" y="565716"/>
                  <a:pt x="100189" y="558628"/>
                </a:cubicBezTo>
                <a:lnTo>
                  <a:pt x="721" y="220917"/>
                </a:lnTo>
                <a:cubicBezTo>
                  <a:pt x="-1123" y="214566"/>
                  <a:pt x="629" y="207663"/>
                  <a:pt x="5330" y="202968"/>
                </a:cubicBezTo>
                <a:cubicBezTo>
                  <a:pt x="10032" y="198274"/>
                  <a:pt x="16946" y="196525"/>
                  <a:pt x="23306" y="198366"/>
                </a:cubicBezTo>
                <a:close/>
                <a:moveTo>
                  <a:pt x="410450" y="0"/>
                </a:moveTo>
                <a:cubicBezTo>
                  <a:pt x="427226" y="0"/>
                  <a:pt x="440776" y="13621"/>
                  <a:pt x="440776" y="30372"/>
                </a:cubicBezTo>
                <a:lnTo>
                  <a:pt x="440776" y="77956"/>
                </a:lnTo>
                <a:lnTo>
                  <a:pt x="488525" y="77956"/>
                </a:lnTo>
                <a:cubicBezTo>
                  <a:pt x="505302" y="77956"/>
                  <a:pt x="518944" y="91485"/>
                  <a:pt x="518944" y="108328"/>
                </a:cubicBezTo>
                <a:cubicBezTo>
                  <a:pt x="518944" y="125079"/>
                  <a:pt x="505302" y="138609"/>
                  <a:pt x="488525" y="138609"/>
                </a:cubicBezTo>
                <a:lnTo>
                  <a:pt x="440776" y="138609"/>
                </a:lnTo>
                <a:lnTo>
                  <a:pt x="440776" y="186192"/>
                </a:lnTo>
                <a:cubicBezTo>
                  <a:pt x="440776" y="202944"/>
                  <a:pt x="427226" y="216565"/>
                  <a:pt x="410450" y="216565"/>
                </a:cubicBezTo>
                <a:cubicBezTo>
                  <a:pt x="393673" y="216565"/>
                  <a:pt x="380031" y="202944"/>
                  <a:pt x="380031" y="186192"/>
                </a:cubicBezTo>
                <a:lnTo>
                  <a:pt x="380031" y="138609"/>
                </a:lnTo>
                <a:lnTo>
                  <a:pt x="332374" y="138609"/>
                </a:lnTo>
                <a:cubicBezTo>
                  <a:pt x="315598" y="138609"/>
                  <a:pt x="301955" y="125079"/>
                  <a:pt x="301955" y="108328"/>
                </a:cubicBezTo>
                <a:cubicBezTo>
                  <a:pt x="301955" y="91578"/>
                  <a:pt x="315598" y="77956"/>
                  <a:pt x="332374" y="77956"/>
                </a:cubicBezTo>
                <a:lnTo>
                  <a:pt x="380031" y="77956"/>
                </a:lnTo>
                <a:lnTo>
                  <a:pt x="380031" y="30372"/>
                </a:lnTo>
                <a:cubicBezTo>
                  <a:pt x="380031" y="13621"/>
                  <a:pt x="393673" y="0"/>
                  <a:pt x="41045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文本框 44"/>
          <p:cNvSpPr txBox="1"/>
          <p:nvPr/>
        </p:nvSpPr>
        <p:spPr>
          <a:xfrm>
            <a:off x="1766789" y="387204"/>
            <a:ext cx="8048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2.</a:t>
            </a:r>
            <a:r>
              <a:rPr lang="en-US" altLang="zh-CN" sz="3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en-US" sz="3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加权成像：医学应用</a:t>
            </a:r>
            <a:endParaRPr lang="en-US" altLang="zh-CN" sz="3200" dirty="0">
              <a:solidFill>
                <a:srgbClr val="47649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8" name="Rectangle: Rounded Corners 27"/>
          <p:cNvSpPr/>
          <p:nvPr/>
        </p:nvSpPr>
        <p:spPr>
          <a:xfrm>
            <a:off x="3270634" y="2281335"/>
            <a:ext cx="1264596" cy="47665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T1</a:t>
            </a:r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加权</a:t>
            </a:r>
            <a:endParaRPr lang="zh-CN" altLang="en-US" sz="24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3" name="Rectangle: Rounded Corners 32"/>
          <p:cNvSpPr/>
          <p:nvPr/>
        </p:nvSpPr>
        <p:spPr>
          <a:xfrm>
            <a:off x="6281704" y="2281335"/>
            <a:ext cx="1264596" cy="47665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T2</a:t>
            </a:r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加权</a:t>
            </a:r>
            <a:endParaRPr lang="zh-CN" altLang="en-US" sz="24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9" name="Rectangle: Rounded Corners 38"/>
          <p:cNvSpPr/>
          <p:nvPr/>
        </p:nvSpPr>
        <p:spPr>
          <a:xfrm>
            <a:off x="8804736" y="2281335"/>
            <a:ext cx="2062362" cy="47665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质子密度加权</a:t>
            </a:r>
            <a:endParaRPr lang="zh-CN" altLang="en-US" sz="24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779928" y="2986969"/>
            <a:ext cx="2246008" cy="4635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TR</a:t>
            </a:r>
            <a:r>
              <a:rPr lang="zh-CN" altLang="en-US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较小，</a:t>
            </a:r>
            <a:r>
              <a:rPr lang="en-US" altLang="zh-CN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TE</a:t>
            </a:r>
            <a:r>
              <a:rPr lang="zh-CN" altLang="en-US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较小</a:t>
            </a:r>
            <a:endParaRPr lang="zh-CN" alt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5921200" y="2986969"/>
            <a:ext cx="1985605" cy="4635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TR</a:t>
            </a:r>
            <a:r>
              <a:rPr lang="zh-CN" altLang="en-US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较大，</a:t>
            </a:r>
            <a:r>
              <a:rPr lang="en-US" altLang="zh-CN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TE</a:t>
            </a:r>
            <a:r>
              <a:rPr lang="zh-CN" altLang="en-US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较大</a:t>
            </a:r>
            <a:endParaRPr lang="zh-CN" alt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8880531" y="2986969"/>
            <a:ext cx="1985605" cy="4635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TR</a:t>
            </a:r>
            <a:r>
              <a:rPr lang="zh-CN" altLang="en-US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较大，</a:t>
            </a:r>
            <a:r>
              <a:rPr lang="en-US" altLang="zh-CN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TE</a:t>
            </a:r>
            <a:r>
              <a:rPr lang="zh-CN" altLang="en-US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较小</a:t>
            </a:r>
            <a:endParaRPr lang="zh-CN" alt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1110575" y="1196002"/>
            <a:ext cx="6094378" cy="874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b="1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弛豫时间快慢的对比</a:t>
            </a:r>
            <a:r>
              <a:rPr lang="zh-CN" altLang="en-US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：脑脊液</a:t>
            </a:r>
            <a:r>
              <a:rPr lang="en-US" altLang="zh-CN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&gt;</a:t>
            </a:r>
            <a:r>
              <a:rPr lang="zh-CN" altLang="en-US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灰质</a:t>
            </a:r>
            <a:r>
              <a:rPr lang="en-US" altLang="zh-CN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&gt;</a:t>
            </a:r>
            <a:r>
              <a:rPr lang="zh-CN" altLang="en-US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白质（由慢到快）</a:t>
            </a:r>
            <a:endParaRPr lang="zh-CN" altLang="en-US" b="0" i="0" dirty="0">
              <a:solidFill>
                <a:srgbClr val="476490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b="1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质子密度对比</a:t>
            </a:r>
            <a:r>
              <a:rPr lang="zh-CN" altLang="en-US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：脑脊液</a:t>
            </a:r>
            <a:r>
              <a:rPr lang="en-US" altLang="zh-CN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&gt;</a:t>
            </a:r>
            <a:r>
              <a:rPr lang="zh-CN" altLang="en-US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灰质</a:t>
            </a:r>
            <a:r>
              <a:rPr lang="en-US" altLang="zh-CN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&gt;</a:t>
            </a:r>
            <a:r>
              <a:rPr lang="zh-CN" altLang="en-US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白质（由大到小）</a:t>
            </a:r>
            <a:endParaRPr lang="zh-CN" altLang="en-US" b="0" i="0" dirty="0">
              <a:solidFill>
                <a:srgbClr val="476490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14554" y="2987931"/>
            <a:ext cx="14920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参数设置</a:t>
            </a:r>
            <a:endParaRPr lang="zh-CN" altLang="en-US" sz="24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2" r="14574" b="7975"/>
          <a:stretch>
            <a:fillRect/>
          </a:stretch>
        </p:blipFill>
        <p:spPr bwMode="auto">
          <a:xfrm>
            <a:off x="2842617" y="4386652"/>
            <a:ext cx="1843973" cy="2165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14554" y="5165774"/>
            <a:ext cx="14920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脑部图像</a:t>
            </a:r>
            <a:endParaRPr lang="zh-CN" altLang="en-US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14554" y="3713675"/>
            <a:ext cx="14920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信号强度</a:t>
            </a:r>
            <a:endParaRPr lang="zh-CN" altLang="en-US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728027" y="3759841"/>
            <a:ext cx="23498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白质</a:t>
            </a:r>
            <a:r>
              <a:rPr lang="en-US" altLang="zh-CN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&gt;</a:t>
            </a:r>
            <a:r>
              <a:rPr lang="zh-CN" altLang="en-US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灰质</a:t>
            </a:r>
            <a:r>
              <a:rPr lang="en-US" altLang="zh-CN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&gt;</a:t>
            </a:r>
            <a:r>
              <a:rPr lang="zh-CN" altLang="en-US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脑脊液</a:t>
            </a:r>
            <a:endParaRPr lang="zh-CN" alt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790998" y="3759841"/>
            <a:ext cx="22460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脑脊液</a:t>
            </a:r>
            <a:r>
              <a:rPr lang="en-US" altLang="zh-CN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&gt;</a:t>
            </a:r>
            <a:r>
              <a:rPr lang="zh-CN" altLang="en-US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灰质</a:t>
            </a:r>
            <a:r>
              <a:rPr lang="en-US" altLang="zh-CN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&gt;</a:t>
            </a:r>
            <a:r>
              <a:rPr lang="zh-CN" altLang="en-US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白质</a:t>
            </a:r>
            <a:endParaRPr lang="zh-CN" alt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5790998" y="4321080"/>
            <a:ext cx="2107397" cy="2544465"/>
            <a:chOff x="5790998" y="4321080"/>
            <a:chExt cx="2107397" cy="2544465"/>
          </a:xfrm>
        </p:grpSpPr>
        <p:pic>
          <p:nvPicPr>
            <p:cNvPr id="4100" name="Picture 4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292" b="4288"/>
            <a:stretch>
              <a:fillRect/>
            </a:stretch>
          </p:blipFill>
          <p:spPr bwMode="auto">
            <a:xfrm>
              <a:off x="5790998" y="4321080"/>
              <a:ext cx="2062363" cy="22447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86450" y="6399501"/>
              <a:ext cx="640810" cy="466044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79295" y="6443730"/>
              <a:ext cx="419100" cy="304800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9269530" y="4351368"/>
            <a:ext cx="1871268" cy="2441171"/>
            <a:chOff x="9269530" y="4351368"/>
            <a:chExt cx="1871268" cy="2441171"/>
          </a:xfrm>
        </p:grpSpPr>
        <p:pic>
          <p:nvPicPr>
            <p:cNvPr id="4102" name="Picture 6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09"/>
            <a:stretch>
              <a:fillRect/>
            </a:stretch>
          </p:blipFill>
          <p:spPr bwMode="auto">
            <a:xfrm>
              <a:off x="9269530" y="4351368"/>
              <a:ext cx="1871268" cy="22447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49383" y="6382409"/>
              <a:ext cx="535945" cy="389778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75484" y="6487739"/>
              <a:ext cx="419100" cy="304800"/>
            </a:xfrm>
            <a:prstGeom prst="rect">
              <a:avLst/>
            </a:prstGeom>
          </p:spPr>
        </p:pic>
      </p:grpSp>
      <p:sp>
        <p:nvSpPr>
          <p:cNvPr id="34" name="TextBox 33"/>
          <p:cNvSpPr txBox="1"/>
          <p:nvPr/>
        </p:nvSpPr>
        <p:spPr>
          <a:xfrm>
            <a:off x="8842152" y="3759841"/>
            <a:ext cx="20623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灰质</a:t>
            </a:r>
            <a:r>
              <a:rPr lang="en-US" altLang="zh-CN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&gt;</a:t>
            </a:r>
            <a:r>
              <a:rPr lang="zh-CN" altLang="en-US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白质</a:t>
            </a:r>
            <a:r>
              <a:rPr lang="en-US" altLang="zh-CN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&gt;</a:t>
            </a:r>
            <a:r>
              <a:rPr lang="zh-CN" altLang="en-US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脑脊液</a:t>
            </a:r>
            <a:endParaRPr lang="zh-CN" altLang="en-US" dirty="0">
              <a:solidFill>
                <a:srgbClr val="47649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1"/>
          <p:cNvGrpSpPr/>
          <p:nvPr/>
        </p:nvGrpSpPr>
        <p:grpSpPr>
          <a:xfrm>
            <a:off x="621437" y="5458465"/>
            <a:ext cx="7647494" cy="766330"/>
            <a:chOff x="5746617" y="1260807"/>
            <a:chExt cx="10822633" cy="1177638"/>
          </a:xfrm>
        </p:grpSpPr>
        <p:sp>
          <p:nvSpPr>
            <p:cNvPr id="61" name="箭头: 五边形 7"/>
            <p:cNvSpPr/>
            <p:nvPr/>
          </p:nvSpPr>
          <p:spPr>
            <a:xfrm>
              <a:off x="6574009" y="1335552"/>
              <a:ext cx="9995241" cy="1060274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62" name="流程图: 接点 8"/>
            <p:cNvSpPr/>
            <p:nvPr/>
          </p:nvSpPr>
          <p:spPr>
            <a:xfrm>
              <a:off x="5746617" y="1260807"/>
              <a:ext cx="1119383" cy="1177638"/>
            </a:xfrm>
            <a:prstGeom prst="flowChartConnec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流程图: 接点 9"/>
            <p:cNvSpPr/>
            <p:nvPr/>
          </p:nvSpPr>
          <p:spPr>
            <a:xfrm>
              <a:off x="5930909" y="1503823"/>
              <a:ext cx="735684" cy="708253"/>
            </a:xfrm>
            <a:prstGeom prst="flowChartConnector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a typeface="华康俪金黑W8(P)" panose="020B0800000000000000" pitchFamily="34" charset="-122"/>
                </a:rPr>
                <a:t>5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3" name="组合 1"/>
          <p:cNvGrpSpPr/>
          <p:nvPr/>
        </p:nvGrpSpPr>
        <p:grpSpPr>
          <a:xfrm>
            <a:off x="621437" y="3346507"/>
            <a:ext cx="7647494" cy="766330"/>
            <a:chOff x="5746617" y="1260807"/>
            <a:chExt cx="10822633" cy="1177638"/>
          </a:xfrm>
        </p:grpSpPr>
        <p:sp>
          <p:nvSpPr>
            <p:cNvPr id="94" name="箭头: 五边形 7"/>
            <p:cNvSpPr/>
            <p:nvPr/>
          </p:nvSpPr>
          <p:spPr>
            <a:xfrm>
              <a:off x="6574009" y="1335552"/>
              <a:ext cx="9995241" cy="1060274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95" name="流程图: 接点 8"/>
            <p:cNvSpPr/>
            <p:nvPr/>
          </p:nvSpPr>
          <p:spPr>
            <a:xfrm>
              <a:off x="5746617" y="1260807"/>
              <a:ext cx="1119383" cy="1177638"/>
            </a:xfrm>
            <a:prstGeom prst="flowChartConnec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流程图: 接点 9"/>
            <p:cNvSpPr/>
            <p:nvPr/>
          </p:nvSpPr>
          <p:spPr>
            <a:xfrm>
              <a:off x="5930909" y="1503823"/>
              <a:ext cx="735684" cy="708253"/>
            </a:xfrm>
            <a:prstGeom prst="flowChartConnector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a typeface="华康俪金黑W8(P)" panose="020B0800000000000000" pitchFamily="34" charset="-122"/>
                </a:rPr>
                <a:t>3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2" name="组合 1"/>
          <p:cNvGrpSpPr/>
          <p:nvPr/>
        </p:nvGrpSpPr>
        <p:grpSpPr>
          <a:xfrm>
            <a:off x="621437" y="4402486"/>
            <a:ext cx="7647494" cy="766330"/>
            <a:chOff x="5746617" y="1260807"/>
            <a:chExt cx="10822633" cy="1177638"/>
          </a:xfrm>
        </p:grpSpPr>
        <p:sp>
          <p:nvSpPr>
            <p:cNvPr id="103" name="箭头: 五边形 7"/>
            <p:cNvSpPr/>
            <p:nvPr/>
          </p:nvSpPr>
          <p:spPr>
            <a:xfrm>
              <a:off x="6574009" y="1335552"/>
              <a:ext cx="9995241" cy="1060274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04" name="流程图: 接点 8"/>
            <p:cNvSpPr/>
            <p:nvPr/>
          </p:nvSpPr>
          <p:spPr>
            <a:xfrm>
              <a:off x="5746617" y="1260807"/>
              <a:ext cx="1119383" cy="1177638"/>
            </a:xfrm>
            <a:prstGeom prst="flowChartConnec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流程图: 接点 9"/>
            <p:cNvSpPr/>
            <p:nvPr/>
          </p:nvSpPr>
          <p:spPr>
            <a:xfrm>
              <a:off x="5930909" y="1503823"/>
              <a:ext cx="735684" cy="708253"/>
            </a:xfrm>
            <a:prstGeom prst="flowChartConnector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a typeface="华康俪金黑W8(P)" panose="020B0800000000000000" pitchFamily="34" charset="-122"/>
                </a:rPr>
                <a:t>4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9" name="组合 1"/>
          <p:cNvGrpSpPr/>
          <p:nvPr/>
        </p:nvGrpSpPr>
        <p:grpSpPr>
          <a:xfrm>
            <a:off x="621437" y="2290528"/>
            <a:ext cx="7647494" cy="766330"/>
            <a:chOff x="5746617" y="1260807"/>
            <a:chExt cx="10822633" cy="1177638"/>
          </a:xfrm>
        </p:grpSpPr>
        <p:sp>
          <p:nvSpPr>
            <p:cNvPr id="90" name="箭头: 五边形 7"/>
            <p:cNvSpPr/>
            <p:nvPr/>
          </p:nvSpPr>
          <p:spPr>
            <a:xfrm>
              <a:off x="6574009" y="1335552"/>
              <a:ext cx="9995241" cy="1060274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91" name="流程图: 接点 8"/>
            <p:cNvSpPr/>
            <p:nvPr/>
          </p:nvSpPr>
          <p:spPr>
            <a:xfrm>
              <a:off x="5746617" y="1260807"/>
              <a:ext cx="1119383" cy="1177638"/>
            </a:xfrm>
            <a:prstGeom prst="flowChartConnec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流程图: 接点 9"/>
            <p:cNvSpPr/>
            <p:nvPr/>
          </p:nvSpPr>
          <p:spPr>
            <a:xfrm>
              <a:off x="5930909" y="1503823"/>
              <a:ext cx="735684" cy="708253"/>
            </a:xfrm>
            <a:prstGeom prst="flowChartConnector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a typeface="华康俪金黑W8(P)" panose="020B0800000000000000" pitchFamily="34" charset="-122"/>
                </a:rPr>
                <a:t>2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组合 1"/>
          <p:cNvGrpSpPr/>
          <p:nvPr/>
        </p:nvGrpSpPr>
        <p:grpSpPr>
          <a:xfrm>
            <a:off x="621437" y="1234549"/>
            <a:ext cx="7647494" cy="766330"/>
            <a:chOff x="5746617" y="1260807"/>
            <a:chExt cx="10822633" cy="1177638"/>
          </a:xfrm>
        </p:grpSpPr>
        <p:sp>
          <p:nvSpPr>
            <p:cNvPr id="83" name="箭头: 五边形 7"/>
            <p:cNvSpPr/>
            <p:nvPr/>
          </p:nvSpPr>
          <p:spPr>
            <a:xfrm>
              <a:off x="6574009" y="1335552"/>
              <a:ext cx="9995241" cy="1060274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84" name="流程图: 接点 8"/>
            <p:cNvSpPr/>
            <p:nvPr/>
          </p:nvSpPr>
          <p:spPr>
            <a:xfrm>
              <a:off x="5746617" y="1260807"/>
              <a:ext cx="1119383" cy="1177638"/>
            </a:xfrm>
            <a:prstGeom prst="flowChartConnec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流程图: 接点 9"/>
            <p:cNvSpPr/>
            <p:nvPr/>
          </p:nvSpPr>
          <p:spPr>
            <a:xfrm>
              <a:off x="5930909" y="1503823"/>
              <a:ext cx="735684" cy="708253"/>
            </a:xfrm>
            <a:prstGeom prst="flowChartConnector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a typeface="华康俪金黑W8(P)" panose="020B0800000000000000" pitchFamily="34" charset="-122"/>
                </a:rPr>
                <a:t>1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766790" y="387204"/>
            <a:ext cx="3985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目录</a:t>
            </a:r>
            <a:endParaRPr lang="zh-CN" altLang="en-US" sz="3200" dirty="0">
              <a:solidFill>
                <a:srgbClr val="476490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business-presentation_66134"/>
          <p:cNvSpPr/>
          <p:nvPr/>
        </p:nvSpPr>
        <p:spPr>
          <a:xfrm>
            <a:off x="1040021" y="440472"/>
            <a:ext cx="473691" cy="469685"/>
          </a:xfrm>
          <a:custGeom>
            <a:avLst/>
            <a:gdLst>
              <a:gd name="connsiteX0" fmla="*/ 71957 w 578004"/>
              <a:gd name="connsiteY0" fmla="*/ 173984 h 577432"/>
              <a:gd name="connsiteX1" fmla="*/ 85808 w 578004"/>
              <a:gd name="connsiteY1" fmla="*/ 186884 h 577432"/>
              <a:gd name="connsiteX2" fmla="*/ 85808 w 578004"/>
              <a:gd name="connsiteY2" fmla="*/ 298378 h 577432"/>
              <a:gd name="connsiteX3" fmla="*/ 71957 w 578004"/>
              <a:gd name="connsiteY3" fmla="*/ 311278 h 577432"/>
              <a:gd name="connsiteX4" fmla="*/ 59030 w 578004"/>
              <a:gd name="connsiteY4" fmla="*/ 298378 h 577432"/>
              <a:gd name="connsiteX5" fmla="*/ 59030 w 578004"/>
              <a:gd name="connsiteY5" fmla="*/ 186884 h 577432"/>
              <a:gd name="connsiteX6" fmla="*/ 71957 w 578004"/>
              <a:gd name="connsiteY6" fmla="*/ 173984 h 577432"/>
              <a:gd name="connsiteX7" fmla="*/ 254571 w 578004"/>
              <a:gd name="connsiteY7" fmla="*/ 171273 h 577432"/>
              <a:gd name="connsiteX8" fmla="*/ 405859 w 578004"/>
              <a:gd name="connsiteY8" fmla="*/ 203508 h 577432"/>
              <a:gd name="connsiteX9" fmla="*/ 427999 w 578004"/>
              <a:gd name="connsiteY9" fmla="*/ 203508 h 577432"/>
              <a:gd name="connsiteX10" fmla="*/ 446448 w 578004"/>
              <a:gd name="connsiteY10" fmla="*/ 210876 h 577432"/>
              <a:gd name="connsiteX11" fmla="*/ 434456 w 578004"/>
              <a:gd name="connsiteY11" fmla="*/ 301133 h 577432"/>
              <a:gd name="connsiteX12" fmla="*/ 452906 w 578004"/>
              <a:gd name="connsiteY12" fmla="*/ 316790 h 577432"/>
              <a:gd name="connsiteX13" fmla="*/ 472278 w 578004"/>
              <a:gd name="connsiteY13" fmla="*/ 301133 h 577432"/>
              <a:gd name="connsiteX14" fmla="*/ 459363 w 578004"/>
              <a:gd name="connsiteY14" fmla="*/ 210876 h 577432"/>
              <a:gd name="connsiteX15" fmla="*/ 477813 w 578004"/>
              <a:gd name="connsiteY15" fmla="*/ 203508 h 577432"/>
              <a:gd name="connsiteX16" fmla="*/ 503642 w 578004"/>
              <a:gd name="connsiteY16" fmla="*/ 203508 h 577432"/>
              <a:gd name="connsiteX17" fmla="*/ 527627 w 578004"/>
              <a:gd name="connsiteY17" fmla="*/ 220086 h 577432"/>
              <a:gd name="connsiteX18" fmla="*/ 576519 w 578004"/>
              <a:gd name="connsiteY18" fmla="*/ 344420 h 577432"/>
              <a:gd name="connsiteX19" fmla="*/ 561759 w 578004"/>
              <a:gd name="connsiteY19" fmla="*/ 378497 h 577432"/>
              <a:gd name="connsiteX20" fmla="*/ 527627 w 578004"/>
              <a:gd name="connsiteY20" fmla="*/ 363761 h 577432"/>
              <a:gd name="connsiteX21" fmla="*/ 504565 w 578004"/>
              <a:gd name="connsiteY21" fmla="*/ 303896 h 577432"/>
              <a:gd name="connsiteX22" fmla="*/ 504565 w 578004"/>
              <a:gd name="connsiteY22" fmla="*/ 376655 h 577432"/>
              <a:gd name="connsiteX23" fmla="*/ 514712 w 578004"/>
              <a:gd name="connsiteY23" fmla="*/ 548881 h 577432"/>
              <a:gd name="connsiteX24" fmla="*/ 489805 w 578004"/>
              <a:gd name="connsiteY24" fmla="*/ 576511 h 577432"/>
              <a:gd name="connsiteX25" fmla="*/ 487960 w 578004"/>
              <a:gd name="connsiteY25" fmla="*/ 577432 h 577432"/>
              <a:gd name="connsiteX26" fmla="*/ 462131 w 578004"/>
              <a:gd name="connsiteY26" fmla="*/ 552565 h 577432"/>
              <a:gd name="connsiteX27" fmla="*/ 452906 w 578004"/>
              <a:gd name="connsiteY27" fmla="*/ 404285 h 577432"/>
              <a:gd name="connsiteX28" fmla="*/ 444603 w 578004"/>
              <a:gd name="connsiteY28" fmla="*/ 552565 h 577432"/>
              <a:gd name="connsiteX29" fmla="*/ 418774 w 578004"/>
              <a:gd name="connsiteY29" fmla="*/ 577432 h 577432"/>
              <a:gd name="connsiteX30" fmla="*/ 416929 w 578004"/>
              <a:gd name="connsiteY30" fmla="*/ 576511 h 577432"/>
              <a:gd name="connsiteX31" fmla="*/ 392022 w 578004"/>
              <a:gd name="connsiteY31" fmla="*/ 548881 h 577432"/>
              <a:gd name="connsiteX32" fmla="*/ 402169 w 578004"/>
              <a:gd name="connsiteY32" fmla="*/ 376655 h 577432"/>
              <a:gd name="connsiteX33" fmla="*/ 402169 w 578004"/>
              <a:gd name="connsiteY33" fmla="*/ 256005 h 577432"/>
              <a:gd name="connsiteX34" fmla="*/ 397557 w 578004"/>
              <a:gd name="connsiteY34" fmla="*/ 255084 h 577432"/>
              <a:gd name="connsiteX35" fmla="*/ 244424 w 578004"/>
              <a:gd name="connsiteY35" fmla="*/ 222849 h 577432"/>
              <a:gd name="connsiteX36" fmla="*/ 224129 w 578004"/>
              <a:gd name="connsiteY36" fmla="*/ 191535 h 577432"/>
              <a:gd name="connsiteX37" fmla="*/ 254571 w 578004"/>
              <a:gd name="connsiteY37" fmla="*/ 171273 h 577432"/>
              <a:gd name="connsiteX38" fmla="*/ 190019 w 578004"/>
              <a:gd name="connsiteY38" fmla="*/ 134483 h 577432"/>
              <a:gd name="connsiteX39" fmla="*/ 203869 w 578004"/>
              <a:gd name="connsiteY39" fmla="*/ 147374 h 577432"/>
              <a:gd name="connsiteX40" fmla="*/ 203869 w 578004"/>
              <a:gd name="connsiteY40" fmla="*/ 298387 h 577432"/>
              <a:gd name="connsiteX41" fmla="*/ 190019 w 578004"/>
              <a:gd name="connsiteY41" fmla="*/ 311278 h 577432"/>
              <a:gd name="connsiteX42" fmla="*/ 177091 w 578004"/>
              <a:gd name="connsiteY42" fmla="*/ 298387 h 577432"/>
              <a:gd name="connsiteX43" fmla="*/ 177091 w 578004"/>
              <a:gd name="connsiteY43" fmla="*/ 147374 h 577432"/>
              <a:gd name="connsiteX44" fmla="*/ 190019 w 578004"/>
              <a:gd name="connsiteY44" fmla="*/ 134483 h 577432"/>
              <a:gd name="connsiteX45" fmla="*/ 453380 w 578004"/>
              <a:gd name="connsiteY45" fmla="*/ 97644 h 577432"/>
              <a:gd name="connsiteX46" fmla="*/ 499909 w 578004"/>
              <a:gd name="connsiteY46" fmla="*/ 144099 h 577432"/>
              <a:gd name="connsiteX47" fmla="*/ 453380 w 578004"/>
              <a:gd name="connsiteY47" fmla="*/ 190554 h 577432"/>
              <a:gd name="connsiteX48" fmla="*/ 406851 w 578004"/>
              <a:gd name="connsiteY48" fmla="*/ 144099 h 577432"/>
              <a:gd name="connsiteX49" fmla="*/ 453380 w 578004"/>
              <a:gd name="connsiteY49" fmla="*/ 97644 h 577432"/>
              <a:gd name="connsiteX50" fmla="*/ 130988 w 578004"/>
              <a:gd name="connsiteY50" fmla="*/ 81962 h 577432"/>
              <a:gd name="connsiteX51" fmla="*/ 144839 w 578004"/>
              <a:gd name="connsiteY51" fmla="*/ 94855 h 577432"/>
              <a:gd name="connsiteX52" fmla="*/ 144839 w 578004"/>
              <a:gd name="connsiteY52" fmla="*/ 298385 h 577432"/>
              <a:gd name="connsiteX53" fmla="*/ 130988 w 578004"/>
              <a:gd name="connsiteY53" fmla="*/ 311278 h 577432"/>
              <a:gd name="connsiteX54" fmla="*/ 118061 w 578004"/>
              <a:gd name="connsiteY54" fmla="*/ 298385 h 577432"/>
              <a:gd name="connsiteX55" fmla="*/ 118061 w 578004"/>
              <a:gd name="connsiteY55" fmla="*/ 94855 h 577432"/>
              <a:gd name="connsiteX56" fmla="*/ 130988 w 578004"/>
              <a:gd name="connsiteY56" fmla="*/ 81962 h 577432"/>
              <a:gd name="connsiteX57" fmla="*/ 25828 w 578004"/>
              <a:gd name="connsiteY57" fmla="*/ 0 h 577432"/>
              <a:gd name="connsiteX58" fmla="*/ 354210 w 578004"/>
              <a:gd name="connsiteY58" fmla="*/ 0 h 577432"/>
              <a:gd name="connsiteX59" fmla="*/ 380960 w 578004"/>
              <a:gd name="connsiteY59" fmla="*/ 26707 h 577432"/>
              <a:gd name="connsiteX60" fmla="*/ 368046 w 578004"/>
              <a:gd name="connsiteY60" fmla="*/ 48810 h 577432"/>
              <a:gd name="connsiteX61" fmla="*/ 368046 w 578004"/>
              <a:gd name="connsiteY61" fmla="*/ 168533 h 577432"/>
              <a:gd name="connsiteX62" fmla="*/ 341296 w 578004"/>
              <a:gd name="connsiteY62" fmla="*/ 163007 h 577432"/>
              <a:gd name="connsiteX63" fmla="*/ 341296 w 578004"/>
              <a:gd name="connsiteY63" fmla="*/ 52494 h 577432"/>
              <a:gd name="connsiteX64" fmla="*/ 39664 w 578004"/>
              <a:gd name="connsiteY64" fmla="*/ 52494 h 577432"/>
              <a:gd name="connsiteX65" fmla="*/ 39664 w 578004"/>
              <a:gd name="connsiteY65" fmla="*/ 340749 h 577432"/>
              <a:gd name="connsiteX66" fmla="*/ 341296 w 578004"/>
              <a:gd name="connsiteY66" fmla="*/ 340749 h 577432"/>
              <a:gd name="connsiteX67" fmla="*/ 341296 w 578004"/>
              <a:gd name="connsiteY67" fmla="*/ 269837 h 577432"/>
              <a:gd name="connsiteX68" fmla="*/ 368046 w 578004"/>
              <a:gd name="connsiteY68" fmla="*/ 275362 h 577432"/>
              <a:gd name="connsiteX69" fmla="*/ 368046 w 578004"/>
              <a:gd name="connsiteY69" fmla="*/ 354563 h 577432"/>
              <a:gd name="connsiteX70" fmla="*/ 354210 w 578004"/>
              <a:gd name="connsiteY70" fmla="*/ 367457 h 577432"/>
              <a:gd name="connsiteX71" fmla="*/ 273959 w 578004"/>
              <a:gd name="connsiteY71" fmla="*/ 367457 h 577432"/>
              <a:gd name="connsiteX72" fmla="*/ 321003 w 578004"/>
              <a:gd name="connsiteY72" fmla="*/ 544278 h 577432"/>
              <a:gd name="connsiteX73" fmla="*/ 302554 w 578004"/>
              <a:gd name="connsiteY73" fmla="*/ 576511 h 577432"/>
              <a:gd name="connsiteX74" fmla="*/ 295175 w 578004"/>
              <a:gd name="connsiteY74" fmla="*/ 577432 h 577432"/>
              <a:gd name="connsiteX75" fmla="*/ 270270 w 578004"/>
              <a:gd name="connsiteY75" fmla="*/ 557171 h 577432"/>
              <a:gd name="connsiteX76" fmla="*/ 219537 w 578004"/>
              <a:gd name="connsiteY76" fmla="*/ 367457 h 577432"/>
              <a:gd name="connsiteX77" fmla="*/ 161423 w 578004"/>
              <a:gd name="connsiteY77" fmla="*/ 367457 h 577432"/>
              <a:gd name="connsiteX78" fmla="*/ 110690 w 578004"/>
              <a:gd name="connsiteY78" fmla="*/ 557171 h 577432"/>
              <a:gd name="connsiteX79" fmla="*/ 85785 w 578004"/>
              <a:gd name="connsiteY79" fmla="*/ 577432 h 577432"/>
              <a:gd name="connsiteX80" fmla="*/ 78406 w 578004"/>
              <a:gd name="connsiteY80" fmla="*/ 576511 h 577432"/>
              <a:gd name="connsiteX81" fmla="*/ 59957 w 578004"/>
              <a:gd name="connsiteY81" fmla="*/ 544278 h 577432"/>
              <a:gd name="connsiteX82" fmla="*/ 107001 w 578004"/>
              <a:gd name="connsiteY82" fmla="*/ 367457 h 577432"/>
              <a:gd name="connsiteX83" fmla="*/ 25828 w 578004"/>
              <a:gd name="connsiteY83" fmla="*/ 367457 h 577432"/>
              <a:gd name="connsiteX84" fmla="*/ 12914 w 578004"/>
              <a:gd name="connsiteY84" fmla="*/ 354563 h 577432"/>
              <a:gd name="connsiteX85" fmla="*/ 12914 w 578004"/>
              <a:gd name="connsiteY85" fmla="*/ 48810 h 577432"/>
              <a:gd name="connsiteX86" fmla="*/ 0 w 578004"/>
              <a:gd name="connsiteY86" fmla="*/ 26707 h 577432"/>
              <a:gd name="connsiteX87" fmla="*/ 25828 w 578004"/>
              <a:gd name="connsiteY87" fmla="*/ 0 h 57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78004" h="577432">
                <a:moveTo>
                  <a:pt x="71957" y="173984"/>
                </a:moveTo>
                <a:cubicBezTo>
                  <a:pt x="79344" y="173984"/>
                  <a:pt x="85808" y="179513"/>
                  <a:pt x="85808" y="186884"/>
                </a:cubicBezTo>
                <a:lnTo>
                  <a:pt x="85808" y="298378"/>
                </a:lnTo>
                <a:cubicBezTo>
                  <a:pt x="85808" y="305749"/>
                  <a:pt x="79344" y="311278"/>
                  <a:pt x="71957" y="311278"/>
                </a:cubicBezTo>
                <a:cubicBezTo>
                  <a:pt x="64570" y="311278"/>
                  <a:pt x="59030" y="305749"/>
                  <a:pt x="59030" y="298378"/>
                </a:cubicBezTo>
                <a:lnTo>
                  <a:pt x="59030" y="186884"/>
                </a:lnTo>
                <a:cubicBezTo>
                  <a:pt x="59030" y="179513"/>
                  <a:pt x="64570" y="173984"/>
                  <a:pt x="71957" y="173984"/>
                </a:cubicBezTo>
                <a:close/>
                <a:moveTo>
                  <a:pt x="254571" y="171273"/>
                </a:moveTo>
                <a:lnTo>
                  <a:pt x="405859" y="203508"/>
                </a:lnTo>
                <a:lnTo>
                  <a:pt x="427999" y="203508"/>
                </a:lnTo>
                <a:cubicBezTo>
                  <a:pt x="435378" y="203508"/>
                  <a:pt x="441836" y="206271"/>
                  <a:pt x="446448" y="210876"/>
                </a:cubicBezTo>
                <a:lnTo>
                  <a:pt x="434456" y="301133"/>
                </a:lnTo>
                <a:lnTo>
                  <a:pt x="452906" y="316790"/>
                </a:lnTo>
                <a:lnTo>
                  <a:pt x="472278" y="301133"/>
                </a:lnTo>
                <a:lnTo>
                  <a:pt x="459363" y="210876"/>
                </a:lnTo>
                <a:cubicBezTo>
                  <a:pt x="463976" y="206271"/>
                  <a:pt x="470433" y="203508"/>
                  <a:pt x="477813" y="203508"/>
                </a:cubicBezTo>
                <a:lnTo>
                  <a:pt x="503642" y="203508"/>
                </a:lnTo>
                <a:cubicBezTo>
                  <a:pt x="514712" y="203508"/>
                  <a:pt x="523937" y="209955"/>
                  <a:pt x="527627" y="220086"/>
                </a:cubicBezTo>
                <a:lnTo>
                  <a:pt x="576519" y="344420"/>
                </a:lnTo>
                <a:cubicBezTo>
                  <a:pt x="581131" y="358235"/>
                  <a:pt x="574674" y="372971"/>
                  <a:pt x="561759" y="378497"/>
                </a:cubicBezTo>
                <a:cubicBezTo>
                  <a:pt x="547922" y="384023"/>
                  <a:pt x="532239" y="377576"/>
                  <a:pt x="527627" y="363761"/>
                </a:cubicBezTo>
                <a:lnTo>
                  <a:pt x="504565" y="303896"/>
                </a:lnTo>
                <a:lnTo>
                  <a:pt x="504565" y="376655"/>
                </a:lnTo>
                <a:lnTo>
                  <a:pt x="514712" y="548881"/>
                </a:lnTo>
                <a:cubicBezTo>
                  <a:pt x="514712" y="563617"/>
                  <a:pt x="503642" y="576511"/>
                  <a:pt x="489805" y="576511"/>
                </a:cubicBezTo>
                <a:cubicBezTo>
                  <a:pt x="488883" y="577432"/>
                  <a:pt x="488883" y="577432"/>
                  <a:pt x="487960" y="577432"/>
                </a:cubicBezTo>
                <a:cubicBezTo>
                  <a:pt x="474123" y="577432"/>
                  <a:pt x="463053" y="566380"/>
                  <a:pt x="462131" y="552565"/>
                </a:cubicBezTo>
                <a:lnTo>
                  <a:pt x="452906" y="404285"/>
                </a:lnTo>
                <a:lnTo>
                  <a:pt x="444603" y="552565"/>
                </a:lnTo>
                <a:cubicBezTo>
                  <a:pt x="443681" y="566380"/>
                  <a:pt x="432611" y="577432"/>
                  <a:pt x="418774" y="577432"/>
                </a:cubicBezTo>
                <a:cubicBezTo>
                  <a:pt x="417851" y="577432"/>
                  <a:pt x="416929" y="577432"/>
                  <a:pt x="416929" y="576511"/>
                </a:cubicBezTo>
                <a:cubicBezTo>
                  <a:pt x="402169" y="576511"/>
                  <a:pt x="391099" y="563617"/>
                  <a:pt x="392022" y="548881"/>
                </a:cubicBezTo>
                <a:lnTo>
                  <a:pt x="402169" y="376655"/>
                </a:lnTo>
                <a:lnTo>
                  <a:pt x="402169" y="256005"/>
                </a:lnTo>
                <a:cubicBezTo>
                  <a:pt x="400324" y="256005"/>
                  <a:pt x="398479" y="255084"/>
                  <a:pt x="397557" y="255084"/>
                </a:cubicBezTo>
                <a:lnTo>
                  <a:pt x="244424" y="222849"/>
                </a:lnTo>
                <a:cubicBezTo>
                  <a:pt x="229664" y="219165"/>
                  <a:pt x="220439" y="205350"/>
                  <a:pt x="224129" y="191535"/>
                </a:cubicBezTo>
                <a:cubicBezTo>
                  <a:pt x="226897" y="176799"/>
                  <a:pt x="240734" y="168510"/>
                  <a:pt x="254571" y="171273"/>
                </a:cubicBezTo>
                <a:close/>
                <a:moveTo>
                  <a:pt x="190019" y="134483"/>
                </a:moveTo>
                <a:cubicBezTo>
                  <a:pt x="197406" y="134483"/>
                  <a:pt x="203869" y="140008"/>
                  <a:pt x="203869" y="147374"/>
                </a:cubicBezTo>
                <a:lnTo>
                  <a:pt x="203869" y="298387"/>
                </a:lnTo>
                <a:cubicBezTo>
                  <a:pt x="203869" y="305753"/>
                  <a:pt x="197406" y="311278"/>
                  <a:pt x="190019" y="311278"/>
                </a:cubicBezTo>
                <a:cubicBezTo>
                  <a:pt x="183555" y="311278"/>
                  <a:pt x="177091" y="305753"/>
                  <a:pt x="177091" y="298387"/>
                </a:cubicBezTo>
                <a:lnTo>
                  <a:pt x="177091" y="147374"/>
                </a:lnTo>
                <a:cubicBezTo>
                  <a:pt x="177091" y="140008"/>
                  <a:pt x="183555" y="134483"/>
                  <a:pt x="190019" y="134483"/>
                </a:cubicBezTo>
                <a:close/>
                <a:moveTo>
                  <a:pt x="453380" y="97644"/>
                </a:moveTo>
                <a:cubicBezTo>
                  <a:pt x="479077" y="97644"/>
                  <a:pt x="499909" y="118443"/>
                  <a:pt x="499909" y="144099"/>
                </a:cubicBezTo>
                <a:cubicBezTo>
                  <a:pt x="499909" y="169755"/>
                  <a:pt x="479077" y="190554"/>
                  <a:pt x="453380" y="190554"/>
                </a:cubicBezTo>
                <a:cubicBezTo>
                  <a:pt x="427683" y="190554"/>
                  <a:pt x="406851" y="169755"/>
                  <a:pt x="406851" y="144099"/>
                </a:cubicBezTo>
                <a:cubicBezTo>
                  <a:pt x="406851" y="118443"/>
                  <a:pt x="427683" y="97644"/>
                  <a:pt x="453380" y="97644"/>
                </a:cubicBezTo>
                <a:close/>
                <a:moveTo>
                  <a:pt x="130988" y="81962"/>
                </a:moveTo>
                <a:cubicBezTo>
                  <a:pt x="138375" y="81962"/>
                  <a:pt x="144839" y="87488"/>
                  <a:pt x="144839" y="94855"/>
                </a:cubicBezTo>
                <a:lnTo>
                  <a:pt x="144839" y="298385"/>
                </a:lnTo>
                <a:cubicBezTo>
                  <a:pt x="144839" y="305752"/>
                  <a:pt x="138375" y="311278"/>
                  <a:pt x="130988" y="311278"/>
                </a:cubicBezTo>
                <a:cubicBezTo>
                  <a:pt x="124524" y="311278"/>
                  <a:pt x="118061" y="305752"/>
                  <a:pt x="118061" y="298385"/>
                </a:cubicBezTo>
                <a:lnTo>
                  <a:pt x="118061" y="94855"/>
                </a:lnTo>
                <a:cubicBezTo>
                  <a:pt x="118061" y="87488"/>
                  <a:pt x="124524" y="81962"/>
                  <a:pt x="130988" y="81962"/>
                </a:cubicBezTo>
                <a:close/>
                <a:moveTo>
                  <a:pt x="25828" y="0"/>
                </a:moveTo>
                <a:lnTo>
                  <a:pt x="354210" y="0"/>
                </a:lnTo>
                <a:cubicBezTo>
                  <a:pt x="368969" y="0"/>
                  <a:pt x="380960" y="11972"/>
                  <a:pt x="380960" y="26707"/>
                </a:cubicBezTo>
                <a:cubicBezTo>
                  <a:pt x="380960" y="35917"/>
                  <a:pt x="375426" y="44205"/>
                  <a:pt x="368046" y="48810"/>
                </a:cubicBezTo>
                <a:lnTo>
                  <a:pt x="368046" y="168533"/>
                </a:lnTo>
                <a:lnTo>
                  <a:pt x="341296" y="163007"/>
                </a:lnTo>
                <a:lnTo>
                  <a:pt x="341296" y="52494"/>
                </a:lnTo>
                <a:lnTo>
                  <a:pt x="39664" y="52494"/>
                </a:lnTo>
                <a:lnTo>
                  <a:pt x="39664" y="340749"/>
                </a:lnTo>
                <a:lnTo>
                  <a:pt x="341296" y="340749"/>
                </a:lnTo>
                <a:lnTo>
                  <a:pt x="341296" y="269837"/>
                </a:lnTo>
                <a:lnTo>
                  <a:pt x="368046" y="275362"/>
                </a:lnTo>
                <a:lnTo>
                  <a:pt x="368046" y="354563"/>
                </a:lnTo>
                <a:cubicBezTo>
                  <a:pt x="368046" y="361010"/>
                  <a:pt x="361589" y="367457"/>
                  <a:pt x="354210" y="367457"/>
                </a:cubicBezTo>
                <a:lnTo>
                  <a:pt x="273959" y="367457"/>
                </a:lnTo>
                <a:lnTo>
                  <a:pt x="321003" y="544278"/>
                </a:lnTo>
                <a:cubicBezTo>
                  <a:pt x="324693" y="558092"/>
                  <a:pt x="316391" y="572827"/>
                  <a:pt x="302554" y="576511"/>
                </a:cubicBezTo>
                <a:cubicBezTo>
                  <a:pt x="299787" y="576511"/>
                  <a:pt x="297942" y="577432"/>
                  <a:pt x="295175" y="577432"/>
                </a:cubicBezTo>
                <a:cubicBezTo>
                  <a:pt x="284106" y="577432"/>
                  <a:pt x="273037" y="569143"/>
                  <a:pt x="270270" y="557171"/>
                </a:cubicBezTo>
                <a:lnTo>
                  <a:pt x="219537" y="367457"/>
                </a:lnTo>
                <a:lnTo>
                  <a:pt x="161423" y="367457"/>
                </a:lnTo>
                <a:lnTo>
                  <a:pt x="110690" y="557171"/>
                </a:lnTo>
                <a:cubicBezTo>
                  <a:pt x="107923" y="569143"/>
                  <a:pt x="96854" y="577432"/>
                  <a:pt x="85785" y="577432"/>
                </a:cubicBezTo>
                <a:cubicBezTo>
                  <a:pt x="83018" y="577432"/>
                  <a:pt x="81173" y="576511"/>
                  <a:pt x="78406" y="576511"/>
                </a:cubicBezTo>
                <a:cubicBezTo>
                  <a:pt x="64569" y="572827"/>
                  <a:pt x="56267" y="558092"/>
                  <a:pt x="59957" y="544278"/>
                </a:cubicBezTo>
                <a:lnTo>
                  <a:pt x="107001" y="367457"/>
                </a:lnTo>
                <a:lnTo>
                  <a:pt x="25828" y="367457"/>
                </a:lnTo>
                <a:cubicBezTo>
                  <a:pt x="19371" y="367457"/>
                  <a:pt x="12914" y="361010"/>
                  <a:pt x="12914" y="354563"/>
                </a:cubicBezTo>
                <a:lnTo>
                  <a:pt x="12914" y="48810"/>
                </a:lnTo>
                <a:cubicBezTo>
                  <a:pt x="5534" y="44205"/>
                  <a:pt x="0" y="35917"/>
                  <a:pt x="0" y="26707"/>
                </a:cubicBezTo>
                <a:cubicBezTo>
                  <a:pt x="0" y="11972"/>
                  <a:pt x="11991" y="0"/>
                  <a:pt x="25828" y="0"/>
                </a:cubicBezTo>
                <a:close/>
              </a:path>
            </a:pathLst>
          </a:cu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" name="组合 16"/>
          <p:cNvGrpSpPr/>
          <p:nvPr/>
        </p:nvGrpSpPr>
        <p:grpSpPr>
          <a:xfrm flipH="1">
            <a:off x="8995996" y="1083148"/>
            <a:ext cx="2601720" cy="5375860"/>
            <a:chOff x="4679139" y="741909"/>
            <a:chExt cx="2837286" cy="5375860"/>
          </a:xfrm>
        </p:grpSpPr>
        <p:sp>
          <p:nvSpPr>
            <p:cNvPr id="18" name="任意多边形: 形状 17"/>
            <p:cNvSpPr/>
            <p:nvPr/>
          </p:nvSpPr>
          <p:spPr>
            <a:xfrm>
              <a:off x="5703123" y="5197403"/>
              <a:ext cx="525968" cy="578985"/>
            </a:xfrm>
            <a:custGeom>
              <a:avLst/>
              <a:gdLst>
                <a:gd name="connsiteX0" fmla="*/ 208560 w 525968"/>
                <a:gd name="connsiteY0" fmla="*/ -74 h 578985"/>
                <a:gd name="connsiteX1" fmla="*/ 423920 w 525968"/>
                <a:gd name="connsiteY1" fmla="*/ 202123 h 578985"/>
                <a:gd name="connsiteX2" fmla="*/ 525384 w 525968"/>
                <a:gd name="connsiteY2" fmla="*/ 578912 h 578985"/>
                <a:gd name="connsiteX3" fmla="*/ -584 w 525968"/>
                <a:gd name="connsiteY3" fmla="*/ 436497 h 578985"/>
                <a:gd name="connsiteX4" fmla="*/ -584 w 525968"/>
                <a:gd name="connsiteY4" fmla="*/ -74 h 578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968" h="578985">
                  <a:moveTo>
                    <a:pt x="208560" y="-74"/>
                  </a:moveTo>
                  <a:cubicBezTo>
                    <a:pt x="208560" y="-74"/>
                    <a:pt x="427942" y="175066"/>
                    <a:pt x="423920" y="202123"/>
                  </a:cubicBezTo>
                  <a:cubicBezTo>
                    <a:pt x="419898" y="229180"/>
                    <a:pt x="525384" y="578912"/>
                    <a:pt x="525384" y="578912"/>
                  </a:cubicBezTo>
                  <a:lnTo>
                    <a:pt x="-584" y="436497"/>
                  </a:lnTo>
                  <a:lnTo>
                    <a:pt x="-584" y="-74"/>
                  </a:lnTo>
                  <a:close/>
                </a:path>
              </a:pathLst>
            </a:custGeom>
            <a:solidFill>
              <a:srgbClr val="E86546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" name="任意多边形: 形状 18"/>
            <p:cNvSpPr/>
            <p:nvPr/>
          </p:nvSpPr>
          <p:spPr>
            <a:xfrm>
              <a:off x="5358693" y="5264314"/>
              <a:ext cx="500739" cy="271119"/>
            </a:xfrm>
            <a:custGeom>
              <a:avLst/>
              <a:gdLst>
                <a:gd name="connsiteX0" fmla="*/ 0 w 500739"/>
                <a:gd name="connsiteY0" fmla="*/ 16088 h 271119"/>
                <a:gd name="connsiteX1" fmla="*/ 0 w 500739"/>
                <a:gd name="connsiteY1" fmla="*/ 271120 h 271119"/>
                <a:gd name="connsiteX2" fmla="*/ 500740 w 500739"/>
                <a:gd name="connsiteY2" fmla="*/ 243697 h 271119"/>
                <a:gd name="connsiteX3" fmla="*/ 500740 w 500739"/>
                <a:gd name="connsiteY3" fmla="*/ 0 h 271119"/>
                <a:gd name="connsiteX4" fmla="*/ 0 w 500739"/>
                <a:gd name="connsiteY4" fmla="*/ 16088 h 27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739" h="271119">
                  <a:moveTo>
                    <a:pt x="0" y="16088"/>
                  </a:moveTo>
                  <a:lnTo>
                    <a:pt x="0" y="271120"/>
                  </a:lnTo>
                  <a:lnTo>
                    <a:pt x="500740" y="243697"/>
                  </a:lnTo>
                  <a:lnTo>
                    <a:pt x="500740" y="0"/>
                  </a:lnTo>
                  <a:lnTo>
                    <a:pt x="0" y="16088"/>
                  </a:ln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" name="任意多边形: 形状 19"/>
            <p:cNvSpPr/>
            <p:nvPr/>
          </p:nvSpPr>
          <p:spPr>
            <a:xfrm>
              <a:off x="4679139" y="1952923"/>
              <a:ext cx="789397" cy="1241160"/>
            </a:xfrm>
            <a:custGeom>
              <a:avLst/>
              <a:gdLst>
                <a:gd name="connsiteX0" fmla="*/ 340756 w 789397"/>
                <a:gd name="connsiteY0" fmla="*/ 24424 h 1241160"/>
                <a:gd name="connsiteX1" fmla="*/ 11682 w 789397"/>
                <a:gd name="connsiteY1" fmla="*/ 892994 h 1241160"/>
                <a:gd name="connsiteX2" fmla="*/ 730708 w 789397"/>
                <a:gd name="connsiteY2" fmla="*/ 1123163 h 1241160"/>
                <a:gd name="connsiteX3" fmla="*/ 788661 w 789397"/>
                <a:gd name="connsiteY3" fmla="*/ 562824 h 1241160"/>
                <a:gd name="connsiteX4" fmla="*/ 526682 w 789397"/>
                <a:gd name="connsiteY4" fmla="*/ -74 h 1241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9397" h="1241160">
                  <a:moveTo>
                    <a:pt x="340756" y="24424"/>
                  </a:moveTo>
                  <a:cubicBezTo>
                    <a:pt x="340756" y="24424"/>
                    <a:pt x="-76619" y="377994"/>
                    <a:pt x="11682" y="892994"/>
                  </a:cubicBezTo>
                  <a:cubicBezTo>
                    <a:pt x="99984" y="1407994"/>
                    <a:pt x="666721" y="1228466"/>
                    <a:pt x="730708" y="1123163"/>
                  </a:cubicBezTo>
                  <a:cubicBezTo>
                    <a:pt x="794694" y="1017859"/>
                    <a:pt x="788661" y="562824"/>
                    <a:pt x="788661" y="562824"/>
                  </a:cubicBezTo>
                  <a:lnTo>
                    <a:pt x="526682" y="-74"/>
                  </a:lnTo>
                  <a:close/>
                </a:path>
              </a:pathLst>
            </a:custGeom>
            <a:solidFill>
              <a:srgbClr val="46467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5225601" y="2503599"/>
              <a:ext cx="1515399" cy="2848105"/>
            </a:xfrm>
            <a:custGeom>
              <a:avLst/>
              <a:gdLst>
                <a:gd name="connsiteX0" fmla="*/ 1019178 w 1515399"/>
                <a:gd name="connsiteY0" fmla="*/ 64983 h 2848105"/>
                <a:gd name="connsiteX1" fmla="*/ 1514799 w 1515399"/>
                <a:gd name="connsiteY1" fmla="*/ 1286211 h 2848105"/>
                <a:gd name="connsiteX2" fmla="*/ 806560 w 1515399"/>
                <a:gd name="connsiteY2" fmla="*/ 2777096 h 2848105"/>
                <a:gd name="connsiteX3" fmla="*/ 328489 w 1515399"/>
                <a:gd name="connsiteY3" fmla="*/ 2847298 h 2848105"/>
                <a:gd name="connsiteX4" fmla="*/ -584 w 1515399"/>
                <a:gd name="connsiteY4" fmla="*/ 2805615 h 2848105"/>
                <a:gd name="connsiteX5" fmla="*/ 161942 w 1515399"/>
                <a:gd name="connsiteY5" fmla="*/ 118183 h 2848105"/>
                <a:gd name="connsiteX6" fmla="*/ 1019178 w 1515399"/>
                <a:gd name="connsiteY6" fmla="*/ 64983 h 284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5399" h="2848105">
                  <a:moveTo>
                    <a:pt x="1019178" y="64983"/>
                  </a:moveTo>
                  <a:cubicBezTo>
                    <a:pt x="1019178" y="64983"/>
                    <a:pt x="1510777" y="940867"/>
                    <a:pt x="1514799" y="1286211"/>
                  </a:cubicBezTo>
                  <a:cubicBezTo>
                    <a:pt x="1518821" y="1631555"/>
                    <a:pt x="806560" y="2777096"/>
                    <a:pt x="806560" y="2777096"/>
                  </a:cubicBezTo>
                  <a:cubicBezTo>
                    <a:pt x="806560" y="2777096"/>
                    <a:pt x="612956" y="2856439"/>
                    <a:pt x="328489" y="2847298"/>
                  </a:cubicBezTo>
                  <a:cubicBezTo>
                    <a:pt x="44023" y="2838157"/>
                    <a:pt x="-584" y="2805615"/>
                    <a:pt x="-584" y="2805615"/>
                  </a:cubicBezTo>
                  <a:cubicBezTo>
                    <a:pt x="-584" y="2805615"/>
                    <a:pt x="48229" y="348534"/>
                    <a:pt x="161942" y="118183"/>
                  </a:cubicBezTo>
                  <a:cubicBezTo>
                    <a:pt x="275655" y="-112168"/>
                    <a:pt x="1019178" y="64983"/>
                    <a:pt x="1019178" y="64983"/>
                  </a:cubicBezTo>
                  <a:close/>
                </a:path>
              </a:pathLst>
            </a:custGeom>
            <a:solidFill>
              <a:srgbClr val="7C6053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6391618" y="1386003"/>
              <a:ext cx="783012" cy="852222"/>
            </a:xfrm>
            <a:custGeom>
              <a:avLst/>
              <a:gdLst>
                <a:gd name="connsiteX0" fmla="*/ 224831 w 783012"/>
                <a:gd name="connsiteY0" fmla="*/ 276530 h 852222"/>
                <a:gd name="connsiteX1" fmla="*/ 392475 w 783012"/>
                <a:gd name="connsiteY1" fmla="*/ 182744 h 852222"/>
                <a:gd name="connsiteX2" fmla="*/ 514415 w 783012"/>
                <a:gd name="connsiteY2" fmla="*/ -74 h 852222"/>
                <a:gd name="connsiteX3" fmla="*/ 782428 w 783012"/>
                <a:gd name="connsiteY3" fmla="*/ 69945 h 852222"/>
                <a:gd name="connsiteX4" fmla="*/ 503629 w 783012"/>
                <a:gd name="connsiteY4" fmla="*/ 729189 h 852222"/>
                <a:gd name="connsiteX5" fmla="*/ -584 w 783012"/>
                <a:gd name="connsiteY5" fmla="*/ 840160 h 85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3012" h="852222">
                  <a:moveTo>
                    <a:pt x="224831" y="276530"/>
                  </a:moveTo>
                  <a:cubicBezTo>
                    <a:pt x="224831" y="276530"/>
                    <a:pt x="334522" y="239967"/>
                    <a:pt x="392475" y="182744"/>
                  </a:cubicBezTo>
                  <a:cubicBezTo>
                    <a:pt x="450429" y="125522"/>
                    <a:pt x="514415" y="-74"/>
                    <a:pt x="514415" y="-74"/>
                  </a:cubicBezTo>
                  <a:lnTo>
                    <a:pt x="782428" y="69945"/>
                  </a:lnTo>
                  <a:cubicBezTo>
                    <a:pt x="782428" y="69945"/>
                    <a:pt x="782428" y="543263"/>
                    <a:pt x="503629" y="729189"/>
                  </a:cubicBezTo>
                  <a:cubicBezTo>
                    <a:pt x="238360" y="905974"/>
                    <a:pt x="-584" y="840160"/>
                    <a:pt x="-584" y="840160"/>
                  </a:cubicBez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5344442" y="1416768"/>
              <a:ext cx="968021" cy="1268139"/>
            </a:xfrm>
            <a:custGeom>
              <a:avLst/>
              <a:gdLst>
                <a:gd name="connsiteX0" fmla="*/ 453528 w 968021"/>
                <a:gd name="connsiteY0" fmla="*/ 57 h 1268139"/>
                <a:gd name="connsiteX1" fmla="*/ 71620 w 968021"/>
                <a:gd name="connsiteY1" fmla="*/ 109748 h 1268139"/>
                <a:gd name="connsiteX2" fmla="*/ 26829 w 968021"/>
                <a:gd name="connsiteY2" fmla="*/ 1255471 h 1268139"/>
                <a:gd name="connsiteX3" fmla="*/ 608740 w 968021"/>
                <a:gd name="connsiteY3" fmla="*/ 1255471 h 1268139"/>
                <a:gd name="connsiteX4" fmla="*/ 961215 w 968021"/>
                <a:gd name="connsiteY4" fmla="*/ 1188377 h 1268139"/>
                <a:gd name="connsiteX5" fmla="*/ 924651 w 968021"/>
                <a:gd name="connsiteY5" fmla="*/ 129858 h 1268139"/>
                <a:gd name="connsiteX6" fmla="*/ 453528 w 968021"/>
                <a:gd name="connsiteY6" fmla="*/ 57 h 1268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8021" h="1268139">
                  <a:moveTo>
                    <a:pt x="453528" y="57"/>
                  </a:moveTo>
                  <a:cubicBezTo>
                    <a:pt x="453528" y="57"/>
                    <a:pt x="201604" y="-8353"/>
                    <a:pt x="71620" y="109748"/>
                  </a:cubicBezTo>
                  <a:cubicBezTo>
                    <a:pt x="-58364" y="227848"/>
                    <a:pt x="26829" y="1255471"/>
                    <a:pt x="26829" y="1255471"/>
                  </a:cubicBezTo>
                  <a:cubicBezTo>
                    <a:pt x="26829" y="1255471"/>
                    <a:pt x="365958" y="1283808"/>
                    <a:pt x="608740" y="1255471"/>
                  </a:cubicBezTo>
                  <a:cubicBezTo>
                    <a:pt x="851524" y="1227134"/>
                    <a:pt x="961215" y="1188377"/>
                    <a:pt x="961215" y="1188377"/>
                  </a:cubicBezTo>
                  <a:cubicBezTo>
                    <a:pt x="961215" y="1188377"/>
                    <a:pt x="989735" y="243571"/>
                    <a:pt x="924651" y="129858"/>
                  </a:cubicBezTo>
                  <a:cubicBezTo>
                    <a:pt x="859568" y="16145"/>
                    <a:pt x="453528" y="57"/>
                    <a:pt x="453528" y="57"/>
                  </a:cubicBezTo>
                  <a:close/>
                </a:path>
              </a:pathLst>
            </a:custGeom>
            <a:solidFill>
              <a:srgbClr val="F7734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" name="任意多边形: 形状 23"/>
            <p:cNvSpPr/>
            <p:nvPr/>
          </p:nvSpPr>
          <p:spPr>
            <a:xfrm>
              <a:off x="4855942" y="1468271"/>
              <a:ext cx="654490" cy="737489"/>
            </a:xfrm>
            <a:custGeom>
              <a:avLst/>
              <a:gdLst>
                <a:gd name="connsiteX0" fmla="*/ 653906 w 654490"/>
                <a:gd name="connsiteY0" fmla="*/ -74 h 737489"/>
                <a:gd name="connsiteX1" fmla="*/ 212765 w 654490"/>
                <a:gd name="connsiteY1" fmla="*/ 278724 h 737489"/>
                <a:gd name="connsiteX2" fmla="*/ -584 w 654490"/>
                <a:gd name="connsiteY2" fmla="*/ 737416 h 737489"/>
                <a:gd name="connsiteX3" fmla="*/ 299420 w 654490"/>
                <a:gd name="connsiteY3" fmla="*/ 672515 h 737489"/>
                <a:gd name="connsiteX4" fmla="*/ 550979 w 654490"/>
                <a:gd name="connsiteY4" fmla="*/ 722425 h 737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90" h="737489">
                  <a:moveTo>
                    <a:pt x="653906" y="-74"/>
                  </a:moveTo>
                  <a:cubicBezTo>
                    <a:pt x="481911" y="45795"/>
                    <a:pt x="328014" y="143073"/>
                    <a:pt x="212765" y="278724"/>
                  </a:cubicBezTo>
                  <a:cubicBezTo>
                    <a:pt x="40916" y="485126"/>
                    <a:pt x="-584" y="737416"/>
                    <a:pt x="-584" y="737416"/>
                  </a:cubicBezTo>
                  <a:cubicBezTo>
                    <a:pt x="-584" y="737416"/>
                    <a:pt x="191009" y="671418"/>
                    <a:pt x="299420" y="672515"/>
                  </a:cubicBezTo>
                  <a:cubicBezTo>
                    <a:pt x="407833" y="673612"/>
                    <a:pt x="550979" y="722425"/>
                    <a:pt x="550979" y="722425"/>
                  </a:cubicBezTo>
                  <a:close/>
                </a:path>
              </a:pathLst>
            </a:custGeom>
            <a:solidFill>
              <a:srgbClr val="F7734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" name="任意多边形: 形状 24"/>
            <p:cNvSpPr/>
            <p:nvPr/>
          </p:nvSpPr>
          <p:spPr>
            <a:xfrm>
              <a:off x="5584919" y="741909"/>
              <a:ext cx="542699" cy="493817"/>
            </a:xfrm>
            <a:custGeom>
              <a:avLst/>
              <a:gdLst>
                <a:gd name="connsiteX0" fmla="*/ 483257 w 542699"/>
                <a:gd name="connsiteY0" fmla="*/ 236152 h 493817"/>
                <a:gd name="connsiteX1" fmla="*/ 507206 w 542699"/>
                <a:gd name="connsiteY1" fmla="*/ 10554 h 493817"/>
                <a:gd name="connsiteX2" fmla="*/ 304826 w 542699"/>
                <a:gd name="connsiteY2" fmla="*/ 67959 h 493817"/>
                <a:gd name="connsiteX3" fmla="*/ 19445 w 542699"/>
                <a:gd name="connsiteY3" fmla="*/ 189350 h 493817"/>
                <a:gd name="connsiteX4" fmla="*/ 126029 w 542699"/>
                <a:gd name="connsiteY4" fmla="*/ 493743 h 493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699" h="493817">
                  <a:moveTo>
                    <a:pt x="483257" y="236152"/>
                  </a:moveTo>
                  <a:cubicBezTo>
                    <a:pt x="483257" y="236152"/>
                    <a:pt x="597884" y="53333"/>
                    <a:pt x="507206" y="10554"/>
                  </a:cubicBezTo>
                  <a:cubicBezTo>
                    <a:pt x="416528" y="-32226"/>
                    <a:pt x="304826" y="67959"/>
                    <a:pt x="304826" y="67959"/>
                  </a:cubicBezTo>
                  <a:cubicBezTo>
                    <a:pt x="304826" y="67959"/>
                    <a:pt x="99703" y="81487"/>
                    <a:pt x="19445" y="189350"/>
                  </a:cubicBezTo>
                  <a:cubicBezTo>
                    <a:pt x="-60811" y="297213"/>
                    <a:pt x="126029" y="493743"/>
                    <a:pt x="126029" y="493743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" name="任意多边形: 形状 25"/>
            <p:cNvSpPr/>
            <p:nvPr/>
          </p:nvSpPr>
          <p:spPr>
            <a:xfrm>
              <a:off x="5730911" y="1277591"/>
              <a:ext cx="250827" cy="269157"/>
            </a:xfrm>
            <a:custGeom>
              <a:avLst/>
              <a:gdLst>
                <a:gd name="connsiteX0" fmla="*/ 15504 w 250827"/>
                <a:gd name="connsiteY0" fmla="*/ -74 h 269157"/>
                <a:gd name="connsiteX1" fmla="*/ -584 w 250827"/>
                <a:gd name="connsiteY1" fmla="*/ 188229 h 269157"/>
                <a:gd name="connsiteX2" fmla="*/ 138358 w 250827"/>
                <a:gd name="connsiteY2" fmla="*/ 263550 h 269157"/>
                <a:gd name="connsiteX3" fmla="*/ 250243 w 250827"/>
                <a:gd name="connsiteY3" fmla="*/ 261174 h 269157"/>
                <a:gd name="connsiteX4" fmla="*/ 246953 w 250827"/>
                <a:gd name="connsiteY4" fmla="*/ 164828 h 269157"/>
                <a:gd name="connsiteX5" fmla="*/ 243479 w 250827"/>
                <a:gd name="connsiteY5" fmla="*/ 70860 h 269157"/>
                <a:gd name="connsiteX6" fmla="*/ 48229 w 250827"/>
                <a:gd name="connsiteY6" fmla="*/ 10164 h 269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0827" h="269157">
                  <a:moveTo>
                    <a:pt x="15504" y="-74"/>
                  </a:moveTo>
                  <a:lnTo>
                    <a:pt x="-584" y="188229"/>
                  </a:lnTo>
                  <a:cubicBezTo>
                    <a:pt x="-584" y="188229"/>
                    <a:pt x="28849" y="245268"/>
                    <a:pt x="138358" y="263550"/>
                  </a:cubicBezTo>
                  <a:cubicBezTo>
                    <a:pt x="219895" y="277262"/>
                    <a:pt x="250243" y="261174"/>
                    <a:pt x="250243" y="261174"/>
                  </a:cubicBezTo>
                  <a:lnTo>
                    <a:pt x="246953" y="164828"/>
                  </a:lnTo>
                  <a:lnTo>
                    <a:pt x="243479" y="70860"/>
                  </a:lnTo>
                  <a:lnTo>
                    <a:pt x="48229" y="10164"/>
                  </a:ln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" name="任意多边形: 形状 26"/>
            <p:cNvSpPr/>
            <p:nvPr/>
          </p:nvSpPr>
          <p:spPr>
            <a:xfrm>
              <a:off x="5779725" y="1287829"/>
              <a:ext cx="198723" cy="154298"/>
            </a:xfrm>
            <a:custGeom>
              <a:avLst/>
              <a:gdLst>
                <a:gd name="connsiteX0" fmla="*/ -584 w 198723"/>
                <a:gd name="connsiteY0" fmla="*/ -74 h 154298"/>
                <a:gd name="connsiteX1" fmla="*/ 3437 w 198723"/>
                <a:gd name="connsiteY1" fmla="*/ 18208 h 154298"/>
                <a:gd name="connsiteX2" fmla="*/ 198139 w 198723"/>
                <a:gd name="connsiteY2" fmla="*/ 154225 h 154298"/>
                <a:gd name="connsiteX3" fmla="*/ 194666 w 198723"/>
                <a:gd name="connsiteY3" fmla="*/ 60256 h 154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723" h="154298">
                  <a:moveTo>
                    <a:pt x="-584" y="-74"/>
                  </a:moveTo>
                  <a:cubicBezTo>
                    <a:pt x="-219" y="6197"/>
                    <a:pt x="1134" y="12358"/>
                    <a:pt x="3437" y="18208"/>
                  </a:cubicBezTo>
                  <a:cubicBezTo>
                    <a:pt x="37441" y="115833"/>
                    <a:pt x="150972" y="146181"/>
                    <a:pt x="198139" y="154225"/>
                  </a:cubicBezTo>
                  <a:lnTo>
                    <a:pt x="194666" y="60256"/>
                  </a:ln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" name="任意多边形: 形状 27"/>
            <p:cNvSpPr/>
            <p:nvPr/>
          </p:nvSpPr>
          <p:spPr>
            <a:xfrm>
              <a:off x="5621832" y="843490"/>
              <a:ext cx="476940" cy="544367"/>
            </a:xfrm>
            <a:custGeom>
              <a:avLst/>
              <a:gdLst>
                <a:gd name="connsiteX0" fmla="*/ 430987 w 476940"/>
                <a:gd name="connsiteY0" fmla="*/ 79725 h 544367"/>
                <a:gd name="connsiteX1" fmla="*/ 459690 w 476940"/>
                <a:gd name="connsiteY1" fmla="*/ 452309 h 544367"/>
                <a:gd name="connsiteX2" fmla="*/ 222026 w 476940"/>
                <a:gd name="connsiteY2" fmla="*/ 514833 h 544367"/>
                <a:gd name="connsiteX3" fmla="*/ 124035 w 476940"/>
                <a:gd name="connsiteY3" fmla="*/ 434758 h 544367"/>
                <a:gd name="connsiteX4" fmla="*/ 16172 w 476940"/>
                <a:gd name="connsiteY4" fmla="*/ 383935 h 544367"/>
                <a:gd name="connsiteX5" fmla="*/ 52736 w 476940"/>
                <a:gd name="connsiteY5" fmla="*/ 235852 h 544367"/>
                <a:gd name="connsiteX6" fmla="*/ 135370 w 476940"/>
                <a:gd name="connsiteY6" fmla="*/ 255413 h 544367"/>
                <a:gd name="connsiteX7" fmla="*/ 106667 w 476940"/>
                <a:gd name="connsiteY7" fmla="*/ 183749 h 544367"/>
                <a:gd name="connsiteX8" fmla="*/ 430987 w 476940"/>
                <a:gd name="connsiteY8" fmla="*/ 79725 h 54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940" h="544367">
                  <a:moveTo>
                    <a:pt x="430987" y="79725"/>
                  </a:moveTo>
                  <a:cubicBezTo>
                    <a:pt x="430987" y="79725"/>
                    <a:pt x="509782" y="324336"/>
                    <a:pt x="459690" y="452309"/>
                  </a:cubicBezTo>
                  <a:cubicBezTo>
                    <a:pt x="409598" y="580282"/>
                    <a:pt x="291863" y="547375"/>
                    <a:pt x="222026" y="514833"/>
                  </a:cubicBezTo>
                  <a:cubicBezTo>
                    <a:pt x="182756" y="497429"/>
                    <a:pt x="148916" y="469768"/>
                    <a:pt x="124035" y="434758"/>
                  </a:cubicBezTo>
                  <a:cubicBezTo>
                    <a:pt x="80871" y="442967"/>
                    <a:pt x="37324" y="422437"/>
                    <a:pt x="16172" y="383935"/>
                  </a:cubicBezTo>
                  <a:cubicBezTo>
                    <a:pt x="-22402" y="317206"/>
                    <a:pt x="12332" y="248284"/>
                    <a:pt x="52736" y="235852"/>
                  </a:cubicBezTo>
                  <a:cubicBezTo>
                    <a:pt x="93139" y="223420"/>
                    <a:pt x="135370" y="255413"/>
                    <a:pt x="135370" y="255413"/>
                  </a:cubicBezTo>
                  <a:lnTo>
                    <a:pt x="106667" y="183749"/>
                  </a:lnTo>
                  <a:cubicBezTo>
                    <a:pt x="106667" y="183749"/>
                    <a:pt x="291314" y="-147884"/>
                    <a:pt x="430987" y="79725"/>
                  </a:cubicBez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9" name="任意多边形: 形状 28"/>
            <p:cNvSpPr/>
            <p:nvPr/>
          </p:nvSpPr>
          <p:spPr>
            <a:xfrm>
              <a:off x="5656751" y="1117303"/>
              <a:ext cx="93384" cy="81532"/>
            </a:xfrm>
            <a:custGeom>
              <a:avLst/>
              <a:gdLst>
                <a:gd name="connsiteX0" fmla="*/ 85642 w 93384"/>
                <a:gd name="connsiteY0" fmla="*/ 81420 h 81532"/>
                <a:gd name="connsiteX1" fmla="*/ 81072 w 93384"/>
                <a:gd name="connsiteY1" fmla="*/ 79774 h 81532"/>
                <a:gd name="connsiteX2" fmla="*/ 1362 w 93384"/>
                <a:gd name="connsiteY2" fmla="*/ 11400 h 81532"/>
                <a:gd name="connsiteX3" fmla="*/ 1362 w 93384"/>
                <a:gd name="connsiteY3" fmla="*/ 1894 h 81532"/>
                <a:gd name="connsiteX4" fmla="*/ 11052 w 93384"/>
                <a:gd name="connsiteY4" fmla="*/ 1894 h 81532"/>
                <a:gd name="connsiteX5" fmla="*/ 90761 w 93384"/>
                <a:gd name="connsiteY5" fmla="*/ 70268 h 81532"/>
                <a:gd name="connsiteX6" fmla="*/ 90889 w 93384"/>
                <a:gd name="connsiteY6" fmla="*/ 79833 h 81532"/>
                <a:gd name="connsiteX7" fmla="*/ 90761 w 93384"/>
                <a:gd name="connsiteY7" fmla="*/ 79957 h 81532"/>
                <a:gd name="connsiteX8" fmla="*/ 85642 w 93384"/>
                <a:gd name="connsiteY8" fmla="*/ 81420 h 81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384" h="81532">
                  <a:moveTo>
                    <a:pt x="85642" y="81420"/>
                  </a:moveTo>
                  <a:cubicBezTo>
                    <a:pt x="83979" y="81440"/>
                    <a:pt x="82352" y="80855"/>
                    <a:pt x="81072" y="79774"/>
                  </a:cubicBezTo>
                  <a:lnTo>
                    <a:pt x="1362" y="11400"/>
                  </a:lnTo>
                  <a:cubicBezTo>
                    <a:pt x="-1233" y="8766"/>
                    <a:pt x="-1233" y="4528"/>
                    <a:pt x="1362" y="1894"/>
                  </a:cubicBezTo>
                  <a:cubicBezTo>
                    <a:pt x="4050" y="-730"/>
                    <a:pt x="8346" y="-730"/>
                    <a:pt x="11052" y="1894"/>
                  </a:cubicBezTo>
                  <a:lnTo>
                    <a:pt x="90761" y="70268"/>
                  </a:lnTo>
                  <a:cubicBezTo>
                    <a:pt x="93430" y="72875"/>
                    <a:pt x="93485" y="77158"/>
                    <a:pt x="90889" y="79833"/>
                  </a:cubicBezTo>
                  <a:cubicBezTo>
                    <a:pt x="90852" y="79875"/>
                    <a:pt x="90798" y="79917"/>
                    <a:pt x="90761" y="79957"/>
                  </a:cubicBezTo>
                  <a:cubicBezTo>
                    <a:pt x="89298" y="81087"/>
                    <a:pt x="87470" y="81611"/>
                    <a:pt x="85642" y="81420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" name="任意多边形: 形状 29"/>
            <p:cNvSpPr/>
            <p:nvPr/>
          </p:nvSpPr>
          <p:spPr>
            <a:xfrm>
              <a:off x="5658745" y="1167764"/>
              <a:ext cx="70812" cy="23354"/>
            </a:xfrm>
            <a:custGeom>
              <a:avLst/>
              <a:gdLst>
                <a:gd name="connsiteX0" fmla="*/ 6316 w 70812"/>
                <a:gd name="connsiteY0" fmla="*/ 23280 h 23354"/>
                <a:gd name="connsiteX1" fmla="*/ -448 w 70812"/>
                <a:gd name="connsiteY1" fmla="*/ 17613 h 23354"/>
                <a:gd name="connsiteX2" fmla="*/ 4671 w 70812"/>
                <a:gd name="connsiteY2" fmla="*/ 9842 h 23354"/>
                <a:gd name="connsiteX3" fmla="*/ 5219 w 70812"/>
                <a:gd name="connsiteY3" fmla="*/ 9752 h 23354"/>
                <a:gd name="connsiteX4" fmla="*/ 62258 w 70812"/>
                <a:gd name="connsiteY4" fmla="*/ 62 h 23354"/>
                <a:gd name="connsiteX5" fmla="*/ 70029 w 70812"/>
                <a:gd name="connsiteY5" fmla="*/ 5183 h 23354"/>
                <a:gd name="connsiteX6" fmla="*/ 70121 w 70812"/>
                <a:gd name="connsiteY6" fmla="*/ 5730 h 23354"/>
                <a:gd name="connsiteX7" fmla="*/ 64654 w 70812"/>
                <a:gd name="connsiteY7" fmla="*/ 13586 h 23354"/>
                <a:gd name="connsiteX8" fmla="*/ 64635 w 70812"/>
                <a:gd name="connsiteY8" fmla="*/ 13591 h 23354"/>
                <a:gd name="connsiteX9" fmla="*/ 7413 w 70812"/>
                <a:gd name="connsiteY9" fmla="*/ 23280 h 23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812" h="23354">
                  <a:moveTo>
                    <a:pt x="6316" y="23280"/>
                  </a:moveTo>
                  <a:cubicBezTo>
                    <a:pt x="2989" y="23249"/>
                    <a:pt x="155" y="20876"/>
                    <a:pt x="-448" y="17613"/>
                  </a:cubicBezTo>
                  <a:cubicBezTo>
                    <a:pt x="-1179" y="14054"/>
                    <a:pt x="1106" y="10573"/>
                    <a:pt x="4671" y="9842"/>
                  </a:cubicBezTo>
                  <a:cubicBezTo>
                    <a:pt x="4854" y="9803"/>
                    <a:pt x="5036" y="9774"/>
                    <a:pt x="5219" y="9752"/>
                  </a:cubicBezTo>
                  <a:lnTo>
                    <a:pt x="62258" y="62"/>
                  </a:lnTo>
                  <a:cubicBezTo>
                    <a:pt x="65823" y="-671"/>
                    <a:pt x="69297" y="1622"/>
                    <a:pt x="70029" y="5183"/>
                  </a:cubicBezTo>
                  <a:cubicBezTo>
                    <a:pt x="70065" y="5364"/>
                    <a:pt x="70102" y="5547"/>
                    <a:pt x="70121" y="5730"/>
                  </a:cubicBezTo>
                  <a:cubicBezTo>
                    <a:pt x="70778" y="9406"/>
                    <a:pt x="68346" y="12924"/>
                    <a:pt x="64654" y="13586"/>
                  </a:cubicBezTo>
                  <a:cubicBezTo>
                    <a:pt x="64654" y="13587"/>
                    <a:pt x="64635" y="13589"/>
                    <a:pt x="64635" y="13591"/>
                  </a:cubicBezTo>
                  <a:lnTo>
                    <a:pt x="7413" y="23280"/>
                  </a:ln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1" name="任意多边形: 形状 30"/>
            <p:cNvSpPr/>
            <p:nvPr/>
          </p:nvSpPr>
          <p:spPr>
            <a:xfrm>
              <a:off x="5881225" y="975195"/>
              <a:ext cx="79088" cy="32750"/>
            </a:xfrm>
            <a:custGeom>
              <a:avLst/>
              <a:gdLst>
                <a:gd name="connsiteX0" fmla="*/ 5960 w 79088"/>
                <a:gd name="connsiteY0" fmla="*/ 32665 h 32750"/>
                <a:gd name="connsiteX1" fmla="*/ 1390 w 79088"/>
                <a:gd name="connsiteY1" fmla="*/ 30837 h 32750"/>
                <a:gd name="connsiteX2" fmla="*/ 1390 w 79088"/>
                <a:gd name="connsiteY2" fmla="*/ 21148 h 32750"/>
                <a:gd name="connsiteX3" fmla="*/ 76163 w 79088"/>
                <a:gd name="connsiteY3" fmla="*/ 8350 h 32750"/>
                <a:gd name="connsiteX4" fmla="*/ 76748 w 79088"/>
                <a:gd name="connsiteY4" fmla="*/ 18157 h 32750"/>
                <a:gd name="connsiteX5" fmla="*/ 68667 w 79088"/>
                <a:gd name="connsiteY5" fmla="*/ 19868 h 32750"/>
                <a:gd name="connsiteX6" fmla="*/ 11445 w 79088"/>
                <a:gd name="connsiteY6" fmla="*/ 30471 h 32750"/>
                <a:gd name="connsiteX7" fmla="*/ 5960 w 79088"/>
                <a:gd name="connsiteY7" fmla="*/ 32665 h 32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088" h="32750">
                  <a:moveTo>
                    <a:pt x="5960" y="32665"/>
                  </a:moveTo>
                  <a:cubicBezTo>
                    <a:pt x="4260" y="32689"/>
                    <a:pt x="2615" y="32031"/>
                    <a:pt x="1390" y="30837"/>
                  </a:cubicBezTo>
                  <a:cubicBezTo>
                    <a:pt x="-1242" y="28140"/>
                    <a:pt x="-1242" y="23844"/>
                    <a:pt x="1390" y="21148"/>
                  </a:cubicBezTo>
                  <a:cubicBezTo>
                    <a:pt x="19635" y="-1176"/>
                    <a:pt x="51537" y="-6637"/>
                    <a:pt x="76163" y="8350"/>
                  </a:cubicBezTo>
                  <a:cubicBezTo>
                    <a:pt x="79033" y="10895"/>
                    <a:pt x="79308" y="15286"/>
                    <a:pt x="76748" y="18157"/>
                  </a:cubicBezTo>
                  <a:cubicBezTo>
                    <a:pt x="74737" y="20444"/>
                    <a:pt x="71445" y="21138"/>
                    <a:pt x="68667" y="19868"/>
                  </a:cubicBezTo>
                  <a:cubicBezTo>
                    <a:pt x="49617" y="8595"/>
                    <a:pt x="25193" y="13124"/>
                    <a:pt x="11445" y="30471"/>
                  </a:cubicBezTo>
                  <a:cubicBezTo>
                    <a:pt x="10038" y="31983"/>
                    <a:pt x="8026" y="32786"/>
                    <a:pt x="5960" y="32665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2" name="任意多边形: 形状 31"/>
            <p:cNvSpPr/>
            <p:nvPr/>
          </p:nvSpPr>
          <p:spPr>
            <a:xfrm>
              <a:off x="6015577" y="987908"/>
              <a:ext cx="62469" cy="26789"/>
            </a:xfrm>
            <a:custGeom>
              <a:avLst/>
              <a:gdLst>
                <a:gd name="connsiteX0" fmla="*/ 55158 w 62469"/>
                <a:gd name="connsiteY0" fmla="*/ 26716 h 26789"/>
                <a:gd name="connsiteX1" fmla="*/ 50404 w 62469"/>
                <a:gd name="connsiteY1" fmla="*/ 24705 h 26789"/>
                <a:gd name="connsiteX2" fmla="*/ 8356 w 62469"/>
                <a:gd name="connsiteY2" fmla="*/ 16844 h 26789"/>
                <a:gd name="connsiteX3" fmla="*/ -290 w 62469"/>
                <a:gd name="connsiteY3" fmla="*/ 12176 h 26789"/>
                <a:gd name="connsiteX4" fmla="*/ 2506 w 62469"/>
                <a:gd name="connsiteY4" fmla="*/ 4412 h 26789"/>
                <a:gd name="connsiteX5" fmla="*/ 59911 w 62469"/>
                <a:gd name="connsiteY5" fmla="*/ 14833 h 26789"/>
                <a:gd name="connsiteX6" fmla="*/ 59911 w 62469"/>
                <a:gd name="connsiteY6" fmla="*/ 24522 h 26789"/>
                <a:gd name="connsiteX7" fmla="*/ 55158 w 62469"/>
                <a:gd name="connsiteY7" fmla="*/ 26716 h 26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2469" h="26789">
                  <a:moveTo>
                    <a:pt x="55158" y="26716"/>
                  </a:moveTo>
                  <a:cubicBezTo>
                    <a:pt x="53367" y="26721"/>
                    <a:pt x="51649" y="25994"/>
                    <a:pt x="50404" y="24705"/>
                  </a:cubicBezTo>
                  <a:cubicBezTo>
                    <a:pt x="39307" y="13749"/>
                    <a:pt x="22671" y="10637"/>
                    <a:pt x="8356" y="16844"/>
                  </a:cubicBezTo>
                  <a:cubicBezTo>
                    <a:pt x="4682" y="17942"/>
                    <a:pt x="807" y="15853"/>
                    <a:pt x="-290" y="12176"/>
                  </a:cubicBezTo>
                  <a:cubicBezTo>
                    <a:pt x="-1168" y="9255"/>
                    <a:pt x="-35" y="6107"/>
                    <a:pt x="2506" y="4412"/>
                  </a:cubicBezTo>
                  <a:cubicBezTo>
                    <a:pt x="21958" y="-4263"/>
                    <a:pt x="44737" y="-127"/>
                    <a:pt x="59911" y="14833"/>
                  </a:cubicBezTo>
                  <a:cubicBezTo>
                    <a:pt x="62544" y="17529"/>
                    <a:pt x="62544" y="21825"/>
                    <a:pt x="59911" y="24522"/>
                  </a:cubicBezTo>
                  <a:cubicBezTo>
                    <a:pt x="58686" y="25862"/>
                    <a:pt x="56968" y="26652"/>
                    <a:pt x="55158" y="26716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" name="任意多边形: 形状 32"/>
            <p:cNvSpPr/>
            <p:nvPr/>
          </p:nvSpPr>
          <p:spPr>
            <a:xfrm>
              <a:off x="5994200" y="1080702"/>
              <a:ext cx="45285" cy="110542"/>
            </a:xfrm>
            <a:custGeom>
              <a:avLst/>
              <a:gdLst>
                <a:gd name="connsiteX0" fmla="*/ 29550 w 45285"/>
                <a:gd name="connsiteY0" fmla="*/ 110342 h 110542"/>
                <a:gd name="connsiteX1" fmla="*/ 27175 w 45285"/>
                <a:gd name="connsiteY1" fmla="*/ 110342 h 110542"/>
                <a:gd name="connsiteX2" fmla="*/ 23115 w 45285"/>
                <a:gd name="connsiteY2" fmla="*/ 101682 h 110542"/>
                <a:gd name="connsiteX3" fmla="*/ 23152 w 45285"/>
                <a:gd name="connsiteY3" fmla="*/ 101567 h 110542"/>
                <a:gd name="connsiteX4" fmla="*/ 3043 w 45285"/>
                <a:gd name="connsiteY4" fmla="*/ 12900 h 110542"/>
                <a:gd name="connsiteX5" fmla="*/ 117 w 45285"/>
                <a:gd name="connsiteY5" fmla="*/ 3759 h 110542"/>
                <a:gd name="connsiteX6" fmla="*/ 9148 w 45285"/>
                <a:gd name="connsiteY6" fmla="*/ 597 h 110542"/>
                <a:gd name="connsiteX7" fmla="*/ 9258 w 45285"/>
                <a:gd name="connsiteY7" fmla="*/ 651 h 110542"/>
                <a:gd name="connsiteX8" fmla="*/ 35950 w 45285"/>
                <a:gd name="connsiteY8" fmla="*/ 106503 h 110542"/>
                <a:gd name="connsiteX9" fmla="*/ 29550 w 45285"/>
                <a:gd name="connsiteY9" fmla="*/ 110342 h 110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285" h="110542">
                  <a:moveTo>
                    <a:pt x="29550" y="110342"/>
                  </a:moveTo>
                  <a:cubicBezTo>
                    <a:pt x="28765" y="110511"/>
                    <a:pt x="27960" y="110511"/>
                    <a:pt x="27175" y="110342"/>
                  </a:cubicBezTo>
                  <a:cubicBezTo>
                    <a:pt x="23664" y="109074"/>
                    <a:pt x="21835" y="105196"/>
                    <a:pt x="23115" y="101682"/>
                  </a:cubicBezTo>
                  <a:cubicBezTo>
                    <a:pt x="23115" y="101644"/>
                    <a:pt x="23134" y="101605"/>
                    <a:pt x="23152" y="101567"/>
                  </a:cubicBezTo>
                  <a:cubicBezTo>
                    <a:pt x="48381" y="37398"/>
                    <a:pt x="4870" y="13997"/>
                    <a:pt x="3043" y="12900"/>
                  </a:cubicBezTo>
                  <a:cubicBezTo>
                    <a:pt x="-212" y="11125"/>
                    <a:pt x="-1510" y="7098"/>
                    <a:pt x="117" y="3759"/>
                  </a:cubicBezTo>
                  <a:cubicBezTo>
                    <a:pt x="1744" y="392"/>
                    <a:pt x="5784" y="-1023"/>
                    <a:pt x="9148" y="597"/>
                  </a:cubicBezTo>
                  <a:cubicBezTo>
                    <a:pt x="9185" y="615"/>
                    <a:pt x="9221" y="633"/>
                    <a:pt x="9258" y="651"/>
                  </a:cubicBezTo>
                  <a:cubicBezTo>
                    <a:pt x="9258" y="651"/>
                    <a:pt x="65932" y="30451"/>
                    <a:pt x="35950" y="106503"/>
                  </a:cubicBezTo>
                  <a:cubicBezTo>
                    <a:pt x="34742" y="108916"/>
                    <a:pt x="32256" y="110414"/>
                    <a:pt x="29550" y="110342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" name="任意多边形: 形状 33"/>
            <p:cNvSpPr/>
            <p:nvPr/>
          </p:nvSpPr>
          <p:spPr>
            <a:xfrm>
              <a:off x="6047380" y="1046139"/>
              <a:ext cx="22040" cy="58872"/>
            </a:xfrm>
            <a:custGeom>
              <a:avLst/>
              <a:gdLst>
                <a:gd name="connsiteX0" fmla="*/ 14580 w 22040"/>
                <a:gd name="connsiteY0" fmla="*/ 58797 h 58872"/>
                <a:gd name="connsiteX1" fmla="*/ 7816 w 22040"/>
                <a:gd name="connsiteY1" fmla="*/ 53130 h 58872"/>
                <a:gd name="connsiteX2" fmla="*/ -228 w 22040"/>
                <a:gd name="connsiteY2" fmla="*/ 9071 h 58872"/>
                <a:gd name="connsiteX3" fmla="*/ 4159 w 22040"/>
                <a:gd name="connsiteY3" fmla="*/ 284 h 58872"/>
                <a:gd name="connsiteX4" fmla="*/ 12953 w 22040"/>
                <a:gd name="connsiteY4" fmla="*/ 4679 h 58872"/>
                <a:gd name="connsiteX5" fmla="*/ 13300 w 22040"/>
                <a:gd name="connsiteY5" fmla="*/ 6511 h 58872"/>
                <a:gd name="connsiteX6" fmla="*/ 21344 w 22040"/>
                <a:gd name="connsiteY6" fmla="*/ 50753 h 58872"/>
                <a:gd name="connsiteX7" fmla="*/ 15860 w 22040"/>
                <a:gd name="connsiteY7" fmla="*/ 58797 h 58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40" h="58872">
                  <a:moveTo>
                    <a:pt x="14580" y="58797"/>
                  </a:moveTo>
                  <a:cubicBezTo>
                    <a:pt x="11235" y="58841"/>
                    <a:pt x="8364" y="56432"/>
                    <a:pt x="7816" y="53130"/>
                  </a:cubicBezTo>
                  <a:lnTo>
                    <a:pt x="-228" y="9071"/>
                  </a:lnTo>
                  <a:cubicBezTo>
                    <a:pt x="-1434" y="5431"/>
                    <a:pt x="522" y="1497"/>
                    <a:pt x="4159" y="284"/>
                  </a:cubicBezTo>
                  <a:cubicBezTo>
                    <a:pt x="7816" y="-930"/>
                    <a:pt x="11746" y="1039"/>
                    <a:pt x="12953" y="4679"/>
                  </a:cubicBezTo>
                  <a:cubicBezTo>
                    <a:pt x="13154" y="5272"/>
                    <a:pt x="13263" y="5888"/>
                    <a:pt x="13300" y="6511"/>
                  </a:cubicBezTo>
                  <a:lnTo>
                    <a:pt x="21344" y="50753"/>
                  </a:lnTo>
                  <a:cubicBezTo>
                    <a:pt x="22020" y="54481"/>
                    <a:pt x="19571" y="58061"/>
                    <a:pt x="15860" y="58797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" name="任意多边形: 形状 34"/>
            <p:cNvSpPr/>
            <p:nvPr/>
          </p:nvSpPr>
          <p:spPr>
            <a:xfrm>
              <a:off x="5928173" y="1038255"/>
              <a:ext cx="22049" cy="59077"/>
            </a:xfrm>
            <a:custGeom>
              <a:avLst/>
              <a:gdLst>
                <a:gd name="connsiteX0" fmla="*/ 14589 w 22049"/>
                <a:gd name="connsiteY0" fmla="*/ 59003 h 59077"/>
                <a:gd name="connsiteX1" fmla="*/ 7825 w 22049"/>
                <a:gd name="connsiteY1" fmla="*/ 53336 h 59077"/>
                <a:gd name="connsiteX2" fmla="*/ -219 w 22049"/>
                <a:gd name="connsiteY2" fmla="*/ 9094 h 59077"/>
                <a:gd name="connsiteX3" fmla="*/ 4150 w 22049"/>
                <a:gd name="connsiteY3" fmla="*/ 291 h 59077"/>
                <a:gd name="connsiteX4" fmla="*/ 12944 w 22049"/>
                <a:gd name="connsiteY4" fmla="*/ 4657 h 59077"/>
                <a:gd name="connsiteX5" fmla="*/ 13309 w 22049"/>
                <a:gd name="connsiteY5" fmla="*/ 6718 h 59077"/>
                <a:gd name="connsiteX6" fmla="*/ 21353 w 22049"/>
                <a:gd name="connsiteY6" fmla="*/ 50777 h 59077"/>
                <a:gd name="connsiteX7" fmla="*/ 15869 w 22049"/>
                <a:gd name="connsiteY7" fmla="*/ 58821 h 59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49" h="59077">
                  <a:moveTo>
                    <a:pt x="14589" y="59003"/>
                  </a:moveTo>
                  <a:cubicBezTo>
                    <a:pt x="11261" y="58973"/>
                    <a:pt x="8428" y="56599"/>
                    <a:pt x="7825" y="53336"/>
                  </a:cubicBezTo>
                  <a:lnTo>
                    <a:pt x="-219" y="9094"/>
                  </a:lnTo>
                  <a:cubicBezTo>
                    <a:pt x="-1444" y="5458"/>
                    <a:pt x="513" y="1518"/>
                    <a:pt x="4150" y="291"/>
                  </a:cubicBezTo>
                  <a:cubicBezTo>
                    <a:pt x="7788" y="-934"/>
                    <a:pt x="11719" y="1021"/>
                    <a:pt x="12944" y="4657"/>
                  </a:cubicBezTo>
                  <a:cubicBezTo>
                    <a:pt x="13163" y="5321"/>
                    <a:pt x="13291" y="6015"/>
                    <a:pt x="13309" y="6718"/>
                  </a:cubicBezTo>
                  <a:lnTo>
                    <a:pt x="21353" y="50777"/>
                  </a:lnTo>
                  <a:cubicBezTo>
                    <a:pt x="22030" y="54504"/>
                    <a:pt x="19580" y="58084"/>
                    <a:pt x="15869" y="58821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6" name="任意多边形: 形状 35"/>
            <p:cNvSpPr/>
            <p:nvPr/>
          </p:nvSpPr>
          <p:spPr>
            <a:xfrm>
              <a:off x="5684659" y="796961"/>
              <a:ext cx="409147" cy="304544"/>
            </a:xfrm>
            <a:custGeom>
              <a:avLst/>
              <a:gdLst>
                <a:gd name="connsiteX0" fmla="*/ 383518 w 409147"/>
                <a:gd name="connsiteY0" fmla="*/ 181099 h 304544"/>
                <a:gd name="connsiteX1" fmla="*/ 319348 w 409147"/>
                <a:gd name="connsiteY1" fmla="*/ 137223 h 304544"/>
                <a:gd name="connsiteX2" fmla="*/ 242015 w 409147"/>
                <a:gd name="connsiteY2" fmla="*/ 162817 h 304544"/>
                <a:gd name="connsiteX3" fmla="*/ 188449 w 409147"/>
                <a:gd name="connsiteY3" fmla="*/ 280370 h 304544"/>
                <a:gd name="connsiteX4" fmla="*/ 72543 w 409147"/>
                <a:gd name="connsiteY4" fmla="*/ 301028 h 304544"/>
                <a:gd name="connsiteX5" fmla="*/ 27569 w 409147"/>
                <a:gd name="connsiteY5" fmla="*/ 280552 h 304544"/>
                <a:gd name="connsiteX6" fmla="*/ -584 w 409147"/>
                <a:gd name="connsiteY6" fmla="*/ 209985 h 304544"/>
                <a:gd name="connsiteX7" fmla="*/ 145670 w 409147"/>
                <a:gd name="connsiteY7" fmla="*/ 76893 h 304544"/>
                <a:gd name="connsiteX8" fmla="*/ 327026 w 409147"/>
                <a:gd name="connsiteY8" fmla="*/ -74 h 304544"/>
                <a:gd name="connsiteX9" fmla="*/ 408564 w 409147"/>
                <a:gd name="connsiteY9" fmla="*/ 87679 h 304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9147" h="304544">
                  <a:moveTo>
                    <a:pt x="383518" y="181099"/>
                  </a:moveTo>
                  <a:cubicBezTo>
                    <a:pt x="371159" y="156351"/>
                    <a:pt x="346898" y="139755"/>
                    <a:pt x="319348" y="137223"/>
                  </a:cubicBezTo>
                  <a:cubicBezTo>
                    <a:pt x="291139" y="134669"/>
                    <a:pt x="263131" y="143938"/>
                    <a:pt x="242015" y="162817"/>
                  </a:cubicBezTo>
                  <a:cubicBezTo>
                    <a:pt x="242015" y="162817"/>
                    <a:pt x="255909" y="243806"/>
                    <a:pt x="188449" y="280370"/>
                  </a:cubicBezTo>
                  <a:cubicBezTo>
                    <a:pt x="120989" y="316933"/>
                    <a:pt x="72543" y="301028"/>
                    <a:pt x="72543" y="301028"/>
                  </a:cubicBezTo>
                  <a:lnTo>
                    <a:pt x="27569" y="280552"/>
                  </a:lnTo>
                  <a:lnTo>
                    <a:pt x="-584" y="209985"/>
                  </a:lnTo>
                  <a:lnTo>
                    <a:pt x="145670" y="76893"/>
                  </a:lnTo>
                  <a:lnTo>
                    <a:pt x="327026" y="-74"/>
                  </a:lnTo>
                  <a:lnTo>
                    <a:pt x="408564" y="87679"/>
                  </a:ln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7" name="任意多边形: 形状 36"/>
            <p:cNvSpPr/>
            <p:nvPr/>
          </p:nvSpPr>
          <p:spPr>
            <a:xfrm>
              <a:off x="5905289" y="1208222"/>
              <a:ext cx="72609" cy="54743"/>
            </a:xfrm>
            <a:custGeom>
              <a:avLst/>
              <a:gdLst>
                <a:gd name="connsiteX0" fmla="*/ 65261 w 72609"/>
                <a:gd name="connsiteY0" fmla="*/ 53939 h 54743"/>
                <a:gd name="connsiteX1" fmla="*/ -188 w 72609"/>
                <a:gd name="connsiteY1" fmla="*/ 9148 h 54743"/>
                <a:gd name="connsiteX2" fmla="*/ 3835 w 72609"/>
                <a:gd name="connsiteY2" fmla="*/ 373 h 54743"/>
                <a:gd name="connsiteX3" fmla="*/ 12573 w 72609"/>
                <a:gd name="connsiteY3" fmla="*/ 4280 h 54743"/>
                <a:gd name="connsiteX4" fmla="*/ 12610 w 72609"/>
                <a:gd name="connsiteY4" fmla="*/ 4395 h 54743"/>
                <a:gd name="connsiteX5" fmla="*/ 65078 w 72609"/>
                <a:gd name="connsiteY5" fmla="*/ 40958 h 54743"/>
                <a:gd name="connsiteX6" fmla="*/ 72026 w 72609"/>
                <a:gd name="connsiteY6" fmla="*/ 47540 h 54743"/>
                <a:gd name="connsiteX7" fmla="*/ 72026 w 72609"/>
                <a:gd name="connsiteY7" fmla="*/ 47723 h 54743"/>
                <a:gd name="connsiteX8" fmla="*/ 65261 w 72609"/>
                <a:gd name="connsiteY8" fmla="*/ 54670 h 54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609" h="54743">
                  <a:moveTo>
                    <a:pt x="65261" y="53939"/>
                  </a:moveTo>
                  <a:cubicBezTo>
                    <a:pt x="36430" y="53500"/>
                    <a:pt x="10671" y="35858"/>
                    <a:pt x="-188" y="9148"/>
                  </a:cubicBezTo>
                  <a:cubicBezTo>
                    <a:pt x="-1431" y="5618"/>
                    <a:pt x="342" y="1737"/>
                    <a:pt x="3835" y="373"/>
                  </a:cubicBezTo>
                  <a:cubicBezTo>
                    <a:pt x="7326" y="-960"/>
                    <a:pt x="11238" y="790"/>
                    <a:pt x="12573" y="4280"/>
                  </a:cubicBezTo>
                  <a:cubicBezTo>
                    <a:pt x="12573" y="4318"/>
                    <a:pt x="12592" y="4356"/>
                    <a:pt x="12610" y="4395"/>
                  </a:cubicBezTo>
                  <a:cubicBezTo>
                    <a:pt x="21055" y="26095"/>
                    <a:pt x="41788" y="40538"/>
                    <a:pt x="65078" y="40958"/>
                  </a:cubicBezTo>
                  <a:cubicBezTo>
                    <a:pt x="68808" y="40849"/>
                    <a:pt x="71916" y="43810"/>
                    <a:pt x="72026" y="47540"/>
                  </a:cubicBezTo>
                  <a:cubicBezTo>
                    <a:pt x="72026" y="47595"/>
                    <a:pt x="72026" y="47668"/>
                    <a:pt x="72026" y="47723"/>
                  </a:cubicBezTo>
                  <a:cubicBezTo>
                    <a:pt x="72026" y="51489"/>
                    <a:pt x="69027" y="54578"/>
                    <a:pt x="65261" y="54670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" name="任意多边形: 形状 37"/>
            <p:cNvSpPr/>
            <p:nvPr/>
          </p:nvSpPr>
          <p:spPr>
            <a:xfrm>
              <a:off x="5297814" y="1427685"/>
              <a:ext cx="341139" cy="1050475"/>
            </a:xfrm>
            <a:custGeom>
              <a:avLst/>
              <a:gdLst>
                <a:gd name="connsiteX0" fmla="*/ 137079 w 341139"/>
                <a:gd name="connsiteY0" fmla="*/ 63730 h 1050475"/>
                <a:gd name="connsiteX1" fmla="*/ 141283 w 341139"/>
                <a:gd name="connsiteY1" fmla="*/ 501032 h 1050475"/>
                <a:gd name="connsiteX2" fmla="*/ -584 w 341139"/>
                <a:gd name="connsiteY2" fmla="*/ 956067 h 1050475"/>
                <a:gd name="connsiteX3" fmla="*/ 60295 w 341139"/>
                <a:gd name="connsiteY3" fmla="*/ 1050401 h 1050475"/>
                <a:gd name="connsiteX4" fmla="*/ 179857 w 341139"/>
                <a:gd name="connsiteY4" fmla="*/ 951679 h 1050475"/>
                <a:gd name="connsiteX5" fmla="*/ 340556 w 341139"/>
                <a:gd name="connsiteY5" fmla="*/ 351669 h 1050475"/>
                <a:gd name="connsiteX6" fmla="*/ 320445 w 341139"/>
                <a:gd name="connsiteY6" fmla="*/ -74 h 1050475"/>
                <a:gd name="connsiteX7" fmla="*/ 137079 w 341139"/>
                <a:gd name="connsiteY7" fmla="*/ 63730 h 1050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1139" h="1050475">
                  <a:moveTo>
                    <a:pt x="137079" y="63730"/>
                  </a:moveTo>
                  <a:cubicBezTo>
                    <a:pt x="137079" y="63730"/>
                    <a:pt x="172362" y="319676"/>
                    <a:pt x="141283" y="501032"/>
                  </a:cubicBezTo>
                  <a:cubicBezTo>
                    <a:pt x="108193" y="695185"/>
                    <a:pt x="-584" y="956067"/>
                    <a:pt x="-584" y="956067"/>
                  </a:cubicBezTo>
                  <a:lnTo>
                    <a:pt x="60295" y="1050401"/>
                  </a:lnTo>
                  <a:cubicBezTo>
                    <a:pt x="106841" y="1026562"/>
                    <a:pt x="147646" y="992868"/>
                    <a:pt x="179857" y="951679"/>
                  </a:cubicBezTo>
                  <a:cubicBezTo>
                    <a:pt x="234703" y="875261"/>
                    <a:pt x="340556" y="640888"/>
                    <a:pt x="340556" y="351669"/>
                  </a:cubicBezTo>
                  <a:cubicBezTo>
                    <a:pt x="340556" y="62450"/>
                    <a:pt x="320445" y="-74"/>
                    <a:pt x="320445" y="-74"/>
                  </a:cubicBezTo>
                  <a:cubicBezTo>
                    <a:pt x="320445" y="-74"/>
                    <a:pt x="175287" y="26800"/>
                    <a:pt x="137079" y="63730"/>
                  </a:cubicBezTo>
                  <a:close/>
                </a:path>
              </a:pathLst>
            </a:custGeom>
            <a:solidFill>
              <a:srgbClr val="46467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9" name="任意多边形: 形状 38"/>
            <p:cNvSpPr/>
            <p:nvPr/>
          </p:nvSpPr>
          <p:spPr>
            <a:xfrm>
              <a:off x="6197607" y="1496791"/>
              <a:ext cx="477379" cy="791932"/>
            </a:xfrm>
            <a:custGeom>
              <a:avLst/>
              <a:gdLst>
                <a:gd name="connsiteX0" fmla="*/ 12070 w 477379"/>
                <a:gd name="connsiteY0" fmla="*/ -74 h 791932"/>
                <a:gd name="connsiteX1" fmla="*/ 266553 w 477379"/>
                <a:gd name="connsiteY1" fmla="*/ 94443 h 791932"/>
                <a:gd name="connsiteX2" fmla="*/ 458513 w 477379"/>
                <a:gd name="connsiteY2" fmla="*/ 124060 h 791932"/>
                <a:gd name="connsiteX3" fmla="*/ 458513 w 477379"/>
                <a:gd name="connsiteY3" fmla="*/ 597377 h 791932"/>
                <a:gd name="connsiteX4" fmla="*/ 476795 w 477379"/>
                <a:gd name="connsiteY4" fmla="*/ 782389 h 791932"/>
                <a:gd name="connsiteX5" fmla="*/ 53204 w 477379"/>
                <a:gd name="connsiteY5" fmla="*/ 709262 h 791932"/>
                <a:gd name="connsiteX6" fmla="*/ 12070 w 477379"/>
                <a:gd name="connsiteY6" fmla="*/ -74 h 791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379" h="791932">
                  <a:moveTo>
                    <a:pt x="12070" y="-74"/>
                  </a:moveTo>
                  <a:cubicBezTo>
                    <a:pt x="12070" y="-74"/>
                    <a:pt x="147721" y="73053"/>
                    <a:pt x="266553" y="94443"/>
                  </a:cubicBezTo>
                  <a:cubicBezTo>
                    <a:pt x="385385" y="115833"/>
                    <a:pt x="458513" y="124060"/>
                    <a:pt x="458513" y="124060"/>
                  </a:cubicBezTo>
                  <a:cubicBezTo>
                    <a:pt x="458513" y="124060"/>
                    <a:pt x="446264" y="439787"/>
                    <a:pt x="458513" y="597377"/>
                  </a:cubicBezTo>
                  <a:cubicBezTo>
                    <a:pt x="470761" y="754966"/>
                    <a:pt x="476795" y="782389"/>
                    <a:pt x="476795" y="782389"/>
                  </a:cubicBezTo>
                  <a:cubicBezTo>
                    <a:pt x="476795" y="782389"/>
                    <a:pt x="141688" y="830653"/>
                    <a:pt x="53204" y="709262"/>
                  </a:cubicBezTo>
                  <a:cubicBezTo>
                    <a:pt x="-35280" y="587870"/>
                    <a:pt x="12070" y="-74"/>
                    <a:pt x="12070" y="-74"/>
                  </a:cubicBezTo>
                  <a:close/>
                </a:path>
              </a:pathLst>
            </a:custGeom>
            <a:solidFill>
              <a:srgbClr val="F7734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/>
            </a:p>
          </p:txBody>
        </p:sp>
        <p:sp>
          <p:nvSpPr>
            <p:cNvPr id="40" name="任意多边形: 形状 39"/>
            <p:cNvSpPr/>
            <p:nvPr/>
          </p:nvSpPr>
          <p:spPr>
            <a:xfrm>
              <a:off x="4824659" y="2069013"/>
              <a:ext cx="652865" cy="701630"/>
            </a:xfrm>
            <a:custGeom>
              <a:avLst/>
              <a:gdLst>
                <a:gd name="connsiteX0" fmla="*/ 53368 w 652865"/>
                <a:gd name="connsiteY0" fmla="*/ 129361 h 701630"/>
                <a:gd name="connsiteX1" fmla="*/ 173846 w 652865"/>
                <a:gd name="connsiteY1" fmla="*/ 697561 h 701630"/>
                <a:gd name="connsiteX2" fmla="*/ 652281 w 652865"/>
                <a:gd name="connsiteY2" fmla="*/ 103401 h 701630"/>
                <a:gd name="connsiteX3" fmla="*/ 442040 w 652865"/>
                <a:gd name="connsiteY3" fmla="*/ -74 h 701630"/>
                <a:gd name="connsiteX4" fmla="*/ 330703 w 652865"/>
                <a:gd name="connsiteY4" fmla="*/ 71774 h 701630"/>
                <a:gd name="connsiteX5" fmla="*/ 53368 w 652865"/>
                <a:gd name="connsiteY5" fmla="*/ 129361 h 70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2865" h="701630">
                  <a:moveTo>
                    <a:pt x="53368" y="129361"/>
                  </a:moveTo>
                  <a:cubicBezTo>
                    <a:pt x="53368" y="129361"/>
                    <a:pt x="-127805" y="636683"/>
                    <a:pt x="173846" y="697561"/>
                  </a:cubicBezTo>
                  <a:cubicBezTo>
                    <a:pt x="475496" y="758440"/>
                    <a:pt x="652281" y="103401"/>
                    <a:pt x="652281" y="103401"/>
                  </a:cubicBezTo>
                  <a:lnTo>
                    <a:pt x="442040" y="-74"/>
                  </a:lnTo>
                  <a:lnTo>
                    <a:pt x="330703" y="71774"/>
                  </a:lnTo>
                  <a:cubicBezTo>
                    <a:pt x="330703" y="71774"/>
                    <a:pt x="131249" y="85119"/>
                    <a:pt x="53368" y="129361"/>
                  </a:cubicBez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1" name="任意多边形: 形状 40"/>
            <p:cNvSpPr/>
            <p:nvPr/>
          </p:nvSpPr>
          <p:spPr>
            <a:xfrm>
              <a:off x="5267278" y="1728047"/>
              <a:ext cx="421968" cy="498812"/>
            </a:xfrm>
            <a:custGeom>
              <a:avLst/>
              <a:gdLst>
                <a:gd name="connsiteX0" fmla="*/ -578 w 421968"/>
                <a:gd name="connsiteY0" fmla="*/ 340892 h 498812"/>
                <a:gd name="connsiteX1" fmla="*/ 23737 w 421968"/>
                <a:gd name="connsiteY1" fmla="*/ 164655 h 498812"/>
                <a:gd name="connsiteX2" fmla="*/ 90831 w 421968"/>
                <a:gd name="connsiteY2" fmla="*/ 66664 h 498812"/>
                <a:gd name="connsiteX3" fmla="*/ 179132 w 421968"/>
                <a:gd name="connsiteY3" fmla="*/ -65 h 498812"/>
                <a:gd name="connsiteX4" fmla="*/ 227945 w 421968"/>
                <a:gd name="connsiteY4" fmla="*/ 42166 h 498812"/>
                <a:gd name="connsiteX5" fmla="*/ 371092 w 421968"/>
                <a:gd name="connsiteY5" fmla="*/ 128457 h 498812"/>
                <a:gd name="connsiteX6" fmla="*/ 416797 w 421968"/>
                <a:gd name="connsiteY6" fmla="*/ 279830 h 498812"/>
                <a:gd name="connsiteX7" fmla="*/ 337636 w 421968"/>
                <a:gd name="connsiteY7" fmla="*/ 366121 h 498812"/>
                <a:gd name="connsiteX8" fmla="*/ 317160 w 421968"/>
                <a:gd name="connsiteY8" fmla="*/ 294090 h 498812"/>
                <a:gd name="connsiteX9" fmla="*/ 121361 w 421968"/>
                <a:gd name="connsiteY9" fmla="*/ 497567 h 498812"/>
                <a:gd name="connsiteX10" fmla="*/ -578 w 421968"/>
                <a:gd name="connsiteY10" fmla="*/ 340892 h 498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1968" h="498812">
                  <a:moveTo>
                    <a:pt x="-578" y="340892"/>
                  </a:moveTo>
                  <a:cubicBezTo>
                    <a:pt x="-578" y="340892"/>
                    <a:pt x="11670" y="220049"/>
                    <a:pt x="23737" y="164655"/>
                  </a:cubicBezTo>
                  <a:cubicBezTo>
                    <a:pt x="35802" y="109261"/>
                    <a:pt x="90831" y="66664"/>
                    <a:pt x="90831" y="66664"/>
                  </a:cubicBezTo>
                  <a:cubicBezTo>
                    <a:pt x="90831" y="66664"/>
                    <a:pt x="152624" y="666"/>
                    <a:pt x="179132" y="-65"/>
                  </a:cubicBezTo>
                  <a:cubicBezTo>
                    <a:pt x="205641" y="-796"/>
                    <a:pt x="227945" y="42166"/>
                    <a:pt x="227945" y="42166"/>
                  </a:cubicBezTo>
                  <a:cubicBezTo>
                    <a:pt x="227945" y="42166"/>
                    <a:pt x="334528" y="95915"/>
                    <a:pt x="371092" y="128457"/>
                  </a:cubicBezTo>
                  <a:cubicBezTo>
                    <a:pt x="407656" y="160998"/>
                    <a:pt x="431970" y="243267"/>
                    <a:pt x="416797" y="279830"/>
                  </a:cubicBezTo>
                  <a:cubicBezTo>
                    <a:pt x="401622" y="316394"/>
                    <a:pt x="361951" y="382208"/>
                    <a:pt x="337636" y="366121"/>
                  </a:cubicBezTo>
                  <a:cubicBezTo>
                    <a:pt x="313321" y="350033"/>
                    <a:pt x="317160" y="294090"/>
                    <a:pt x="317160" y="294090"/>
                  </a:cubicBezTo>
                  <a:cubicBezTo>
                    <a:pt x="317160" y="294090"/>
                    <a:pt x="246227" y="480565"/>
                    <a:pt x="121361" y="497567"/>
                  </a:cubicBezTo>
                  <a:cubicBezTo>
                    <a:pt x="-3503" y="514569"/>
                    <a:pt x="-578" y="340892"/>
                    <a:pt x="-578" y="340892"/>
                  </a:cubicBez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2" name="任意多边形: 形状 41"/>
            <p:cNvSpPr/>
            <p:nvPr/>
          </p:nvSpPr>
          <p:spPr>
            <a:xfrm>
              <a:off x="6032745" y="1443408"/>
              <a:ext cx="279739" cy="835846"/>
            </a:xfrm>
            <a:custGeom>
              <a:avLst/>
              <a:gdLst>
                <a:gd name="connsiteX0" fmla="*/ -584 w 279739"/>
                <a:gd name="connsiteY0" fmla="*/ -74 h 835846"/>
                <a:gd name="connsiteX1" fmla="*/ 151155 w 279739"/>
                <a:gd name="connsiteY1" fmla="*/ 284392 h 835846"/>
                <a:gd name="connsiteX2" fmla="*/ 279128 w 279739"/>
                <a:gd name="connsiteY2" fmla="*/ 835772 h 835846"/>
                <a:gd name="connsiteX3" fmla="*/ 250791 w 279739"/>
                <a:gd name="connsiteY3" fmla="*/ 147826 h 835846"/>
                <a:gd name="connsiteX4" fmla="*/ -584 w 279739"/>
                <a:gd name="connsiteY4" fmla="*/ -74 h 835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9739" h="835846">
                  <a:moveTo>
                    <a:pt x="-584" y="-74"/>
                  </a:moveTo>
                  <a:cubicBezTo>
                    <a:pt x="-584" y="-74"/>
                    <a:pt x="80953" y="92798"/>
                    <a:pt x="151155" y="284392"/>
                  </a:cubicBezTo>
                  <a:cubicBezTo>
                    <a:pt x="221358" y="475985"/>
                    <a:pt x="279128" y="835772"/>
                    <a:pt x="279128" y="835772"/>
                  </a:cubicBezTo>
                  <a:cubicBezTo>
                    <a:pt x="279128" y="835772"/>
                    <a:pt x="281140" y="278541"/>
                    <a:pt x="250791" y="147826"/>
                  </a:cubicBezTo>
                  <a:cubicBezTo>
                    <a:pt x="220444" y="17111"/>
                    <a:pt x="-584" y="-74"/>
                    <a:pt x="-584" y="-74"/>
                  </a:cubicBezTo>
                  <a:close/>
                </a:path>
              </a:pathLst>
            </a:custGeom>
            <a:solidFill>
              <a:srgbClr val="46467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3" name="任意多边形: 形状 42"/>
            <p:cNvSpPr/>
            <p:nvPr/>
          </p:nvSpPr>
          <p:spPr>
            <a:xfrm>
              <a:off x="6891667" y="1026136"/>
              <a:ext cx="624758" cy="511579"/>
            </a:xfrm>
            <a:custGeom>
              <a:avLst/>
              <a:gdLst>
                <a:gd name="connsiteX0" fmla="*/ 31734 w 624758"/>
                <a:gd name="connsiteY0" fmla="*/ 220850 h 511579"/>
                <a:gd name="connsiteX1" fmla="*/ 139780 w 624758"/>
                <a:gd name="connsiteY1" fmla="*/ 5 h 511579"/>
                <a:gd name="connsiteX2" fmla="*/ 152577 w 624758"/>
                <a:gd name="connsiteY2" fmla="*/ 174232 h 511579"/>
                <a:gd name="connsiteX3" fmla="*/ 313823 w 624758"/>
                <a:gd name="connsiteY3" fmla="*/ 112622 h 511579"/>
                <a:gd name="connsiteX4" fmla="*/ 533205 w 624758"/>
                <a:gd name="connsiteY4" fmla="*/ 77338 h 511579"/>
                <a:gd name="connsiteX5" fmla="*/ 509988 w 624758"/>
                <a:gd name="connsiteY5" fmla="*/ 153025 h 511579"/>
                <a:gd name="connsiteX6" fmla="*/ 622420 w 624758"/>
                <a:gd name="connsiteY6" fmla="*/ 177522 h 511579"/>
                <a:gd name="connsiteX7" fmla="*/ 514558 w 624758"/>
                <a:gd name="connsiteY7" fmla="*/ 277707 h 511579"/>
                <a:gd name="connsiteX8" fmla="*/ 613463 w 624758"/>
                <a:gd name="connsiteY8" fmla="*/ 307141 h 511579"/>
                <a:gd name="connsiteX9" fmla="*/ 127897 w 624758"/>
                <a:gd name="connsiteY9" fmla="*/ 511349 h 511579"/>
                <a:gd name="connsiteX10" fmla="*/ 14366 w 624758"/>
                <a:gd name="connsiteY10" fmla="*/ 359427 h 511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4758" h="511579">
                  <a:moveTo>
                    <a:pt x="31734" y="220850"/>
                  </a:moveTo>
                  <a:cubicBezTo>
                    <a:pt x="31734" y="220850"/>
                    <a:pt x="80181" y="4393"/>
                    <a:pt x="139780" y="5"/>
                  </a:cubicBezTo>
                  <a:cubicBezTo>
                    <a:pt x="199378" y="-4382"/>
                    <a:pt x="152577" y="174232"/>
                    <a:pt x="152577" y="174232"/>
                  </a:cubicBezTo>
                  <a:lnTo>
                    <a:pt x="313823" y="112622"/>
                  </a:lnTo>
                  <a:cubicBezTo>
                    <a:pt x="313823" y="112622"/>
                    <a:pt x="496641" y="61433"/>
                    <a:pt x="533205" y="77338"/>
                  </a:cubicBezTo>
                  <a:cubicBezTo>
                    <a:pt x="569769" y="93243"/>
                    <a:pt x="509988" y="153025"/>
                    <a:pt x="509988" y="153025"/>
                  </a:cubicBezTo>
                  <a:cubicBezTo>
                    <a:pt x="509988" y="153025"/>
                    <a:pt x="640702" y="113719"/>
                    <a:pt x="622420" y="177522"/>
                  </a:cubicBezTo>
                  <a:cubicBezTo>
                    <a:pt x="604139" y="241326"/>
                    <a:pt x="514558" y="277707"/>
                    <a:pt x="514558" y="277707"/>
                  </a:cubicBezTo>
                  <a:cubicBezTo>
                    <a:pt x="514558" y="277707"/>
                    <a:pt x="642531" y="232551"/>
                    <a:pt x="613463" y="307141"/>
                  </a:cubicBezTo>
                  <a:cubicBezTo>
                    <a:pt x="597923" y="347544"/>
                    <a:pt x="317113" y="517382"/>
                    <a:pt x="127897" y="511349"/>
                  </a:cubicBezTo>
                  <a:cubicBezTo>
                    <a:pt x="-61320" y="505316"/>
                    <a:pt x="14366" y="359427"/>
                    <a:pt x="14366" y="359427"/>
                  </a:cubicBez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4" name="任意多边形: 形状 43"/>
            <p:cNvSpPr/>
            <p:nvPr/>
          </p:nvSpPr>
          <p:spPr>
            <a:xfrm>
              <a:off x="7168551" y="1193707"/>
              <a:ext cx="171424" cy="148791"/>
            </a:xfrm>
            <a:custGeom>
              <a:avLst/>
              <a:gdLst>
                <a:gd name="connsiteX0" fmla="*/ 164364 w 171424"/>
                <a:gd name="connsiteY0" fmla="*/ 148711 h 148791"/>
                <a:gd name="connsiteX1" fmla="*/ 159976 w 171424"/>
                <a:gd name="connsiteY1" fmla="*/ 147066 h 148791"/>
                <a:gd name="connsiteX2" fmla="*/ 1107 w 171424"/>
                <a:gd name="connsiteY2" fmla="*/ 11414 h 148791"/>
                <a:gd name="connsiteX3" fmla="*/ 1820 w 171424"/>
                <a:gd name="connsiteY3" fmla="*/ 1615 h 148791"/>
                <a:gd name="connsiteX4" fmla="*/ 10065 w 171424"/>
                <a:gd name="connsiteY4" fmla="*/ 994 h 148791"/>
                <a:gd name="connsiteX5" fmla="*/ 168934 w 171424"/>
                <a:gd name="connsiteY5" fmla="*/ 136645 h 148791"/>
                <a:gd name="connsiteX6" fmla="*/ 168934 w 171424"/>
                <a:gd name="connsiteY6" fmla="*/ 146334 h 148791"/>
                <a:gd name="connsiteX7" fmla="*/ 164364 w 171424"/>
                <a:gd name="connsiteY7" fmla="*/ 148711 h 148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424" h="148791">
                  <a:moveTo>
                    <a:pt x="164364" y="148711"/>
                  </a:moveTo>
                  <a:cubicBezTo>
                    <a:pt x="162737" y="148784"/>
                    <a:pt x="161164" y="148181"/>
                    <a:pt x="159976" y="147066"/>
                  </a:cubicBezTo>
                  <a:lnTo>
                    <a:pt x="1107" y="11414"/>
                  </a:lnTo>
                  <a:cubicBezTo>
                    <a:pt x="-1398" y="8511"/>
                    <a:pt x="-1088" y="4124"/>
                    <a:pt x="1820" y="1615"/>
                  </a:cubicBezTo>
                  <a:cubicBezTo>
                    <a:pt x="4141" y="-381"/>
                    <a:pt x="7487" y="-633"/>
                    <a:pt x="10065" y="994"/>
                  </a:cubicBezTo>
                  <a:lnTo>
                    <a:pt x="168934" y="136645"/>
                  </a:lnTo>
                  <a:cubicBezTo>
                    <a:pt x="171475" y="139387"/>
                    <a:pt x="171475" y="143592"/>
                    <a:pt x="168934" y="146334"/>
                  </a:cubicBezTo>
                  <a:cubicBezTo>
                    <a:pt x="167782" y="147706"/>
                    <a:pt x="166137" y="148546"/>
                    <a:pt x="164364" y="148711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6" name="任意多边形: 形状 45"/>
            <p:cNvSpPr/>
            <p:nvPr/>
          </p:nvSpPr>
          <p:spPr>
            <a:xfrm>
              <a:off x="7016499" y="1193545"/>
              <a:ext cx="83419" cy="212385"/>
            </a:xfrm>
            <a:custGeom>
              <a:avLst/>
              <a:gdLst>
                <a:gd name="connsiteX0" fmla="*/ 5989 w 83419"/>
                <a:gd name="connsiteY0" fmla="*/ 212311 h 212385"/>
                <a:gd name="connsiteX1" fmla="*/ -573 w 83419"/>
                <a:gd name="connsiteY1" fmla="*/ 204998 h 212385"/>
                <a:gd name="connsiteX2" fmla="*/ 4162 w 83419"/>
                <a:gd name="connsiteY2" fmla="*/ 198783 h 212385"/>
                <a:gd name="connsiteX3" fmla="*/ 65041 w 83419"/>
                <a:gd name="connsiteY3" fmla="*/ 145034 h 212385"/>
                <a:gd name="connsiteX4" fmla="*/ 22261 w 83419"/>
                <a:gd name="connsiteY4" fmla="*/ 10845 h 212385"/>
                <a:gd name="connsiteX5" fmla="*/ 23504 w 83419"/>
                <a:gd name="connsiteY5" fmla="*/ 1360 h 212385"/>
                <a:gd name="connsiteX6" fmla="*/ 23540 w 83419"/>
                <a:gd name="connsiteY6" fmla="*/ 1338 h 212385"/>
                <a:gd name="connsiteX7" fmla="*/ 33230 w 83419"/>
                <a:gd name="connsiteY7" fmla="*/ 2618 h 212385"/>
                <a:gd name="connsiteX8" fmla="*/ 78020 w 83419"/>
                <a:gd name="connsiteY8" fmla="*/ 148873 h 212385"/>
                <a:gd name="connsiteX9" fmla="*/ 7635 w 83419"/>
                <a:gd name="connsiteY9" fmla="*/ 211214 h 21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419" h="212385">
                  <a:moveTo>
                    <a:pt x="5989" y="212311"/>
                  </a:moveTo>
                  <a:cubicBezTo>
                    <a:pt x="2151" y="212110"/>
                    <a:pt x="-793" y="208837"/>
                    <a:pt x="-573" y="204998"/>
                  </a:cubicBezTo>
                  <a:cubicBezTo>
                    <a:pt x="-427" y="202146"/>
                    <a:pt x="1456" y="199678"/>
                    <a:pt x="4162" y="198783"/>
                  </a:cubicBezTo>
                  <a:cubicBezTo>
                    <a:pt x="31365" y="190684"/>
                    <a:pt x="53632" y="171031"/>
                    <a:pt x="65041" y="145034"/>
                  </a:cubicBezTo>
                  <a:cubicBezTo>
                    <a:pt x="77106" y="110115"/>
                    <a:pt x="62664" y="64959"/>
                    <a:pt x="22261" y="10845"/>
                  </a:cubicBezTo>
                  <a:cubicBezTo>
                    <a:pt x="19994" y="7882"/>
                    <a:pt x="20542" y="3635"/>
                    <a:pt x="23504" y="1360"/>
                  </a:cubicBezTo>
                  <a:cubicBezTo>
                    <a:pt x="23523" y="1353"/>
                    <a:pt x="23523" y="1346"/>
                    <a:pt x="23540" y="1338"/>
                  </a:cubicBezTo>
                  <a:cubicBezTo>
                    <a:pt x="26576" y="-963"/>
                    <a:pt x="30889" y="-393"/>
                    <a:pt x="33230" y="2618"/>
                  </a:cubicBezTo>
                  <a:cubicBezTo>
                    <a:pt x="76558" y="60572"/>
                    <a:pt x="91548" y="110115"/>
                    <a:pt x="78020" y="148873"/>
                  </a:cubicBezTo>
                  <a:cubicBezTo>
                    <a:pt x="65333" y="179331"/>
                    <a:pt x="39391" y="202293"/>
                    <a:pt x="7635" y="211214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7" name="任意多边形: 形状 46"/>
            <p:cNvSpPr/>
            <p:nvPr/>
          </p:nvSpPr>
          <p:spPr>
            <a:xfrm>
              <a:off x="5320368" y="1788270"/>
              <a:ext cx="45193" cy="93719"/>
            </a:xfrm>
            <a:custGeom>
              <a:avLst/>
              <a:gdLst>
                <a:gd name="connsiteX0" fmla="*/ 6297 w 45193"/>
                <a:gd name="connsiteY0" fmla="*/ 93645 h 93719"/>
                <a:gd name="connsiteX1" fmla="*/ 3737 w 45193"/>
                <a:gd name="connsiteY1" fmla="*/ 93645 h 93719"/>
                <a:gd name="connsiteX2" fmla="*/ -103 w 45193"/>
                <a:gd name="connsiteY2" fmla="*/ 84687 h 93719"/>
                <a:gd name="connsiteX3" fmla="*/ 31343 w 45193"/>
                <a:gd name="connsiteY3" fmla="*/ 4247 h 93719"/>
                <a:gd name="connsiteX4" fmla="*/ 40301 w 45193"/>
                <a:gd name="connsiteY4" fmla="*/ 408 h 93719"/>
                <a:gd name="connsiteX5" fmla="*/ 44139 w 45193"/>
                <a:gd name="connsiteY5" fmla="*/ 9165 h 93719"/>
                <a:gd name="connsiteX6" fmla="*/ 44139 w 45193"/>
                <a:gd name="connsiteY6" fmla="*/ 9183 h 93719"/>
                <a:gd name="connsiteX7" fmla="*/ 12695 w 45193"/>
                <a:gd name="connsiteY7" fmla="*/ 89623 h 93719"/>
                <a:gd name="connsiteX8" fmla="*/ 6297 w 45193"/>
                <a:gd name="connsiteY8" fmla="*/ 93645 h 93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193" h="93719">
                  <a:moveTo>
                    <a:pt x="6297" y="93645"/>
                  </a:moveTo>
                  <a:lnTo>
                    <a:pt x="3737" y="93645"/>
                  </a:lnTo>
                  <a:cubicBezTo>
                    <a:pt x="226" y="92201"/>
                    <a:pt x="-1492" y="88215"/>
                    <a:pt x="-103" y="84687"/>
                  </a:cubicBezTo>
                  <a:lnTo>
                    <a:pt x="31343" y="4247"/>
                  </a:lnTo>
                  <a:cubicBezTo>
                    <a:pt x="32787" y="737"/>
                    <a:pt x="36772" y="-982"/>
                    <a:pt x="40301" y="408"/>
                  </a:cubicBezTo>
                  <a:cubicBezTo>
                    <a:pt x="43774" y="1761"/>
                    <a:pt x="45510" y="5691"/>
                    <a:pt x="44139" y="9165"/>
                  </a:cubicBezTo>
                  <a:cubicBezTo>
                    <a:pt x="44139" y="9165"/>
                    <a:pt x="44139" y="9183"/>
                    <a:pt x="44139" y="9183"/>
                  </a:cubicBezTo>
                  <a:lnTo>
                    <a:pt x="12695" y="89623"/>
                  </a:lnTo>
                  <a:cubicBezTo>
                    <a:pt x="11543" y="92109"/>
                    <a:pt x="9038" y="93682"/>
                    <a:pt x="6297" y="93645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8" name="任意多边形: 形状 47"/>
            <p:cNvSpPr/>
            <p:nvPr/>
          </p:nvSpPr>
          <p:spPr>
            <a:xfrm>
              <a:off x="5577982" y="1969905"/>
              <a:ext cx="51045" cy="59390"/>
            </a:xfrm>
            <a:custGeom>
              <a:avLst/>
              <a:gdLst>
                <a:gd name="connsiteX0" fmla="*/ 6456 w 51045"/>
                <a:gd name="connsiteY0" fmla="*/ 59179 h 59390"/>
                <a:gd name="connsiteX1" fmla="*/ 4079 w 51045"/>
                <a:gd name="connsiteY1" fmla="*/ 59179 h 59390"/>
                <a:gd name="connsiteX2" fmla="*/ -491 w 51045"/>
                <a:gd name="connsiteY2" fmla="*/ 52780 h 59390"/>
                <a:gd name="connsiteX3" fmla="*/ -491 w 51045"/>
                <a:gd name="connsiteY3" fmla="*/ 7990 h 59390"/>
                <a:gd name="connsiteX4" fmla="*/ 5250 w 51045"/>
                <a:gd name="connsiteY4" fmla="*/ 19 h 59390"/>
                <a:gd name="connsiteX5" fmla="*/ 13220 w 51045"/>
                <a:gd name="connsiteY5" fmla="*/ 5741 h 59390"/>
                <a:gd name="connsiteX6" fmla="*/ 13220 w 51045"/>
                <a:gd name="connsiteY6" fmla="*/ 7990 h 59390"/>
                <a:gd name="connsiteX7" fmla="*/ 13220 w 51045"/>
                <a:gd name="connsiteY7" fmla="*/ 33950 h 59390"/>
                <a:gd name="connsiteX8" fmla="*/ 38815 w 51045"/>
                <a:gd name="connsiteY8" fmla="*/ 3602 h 59390"/>
                <a:gd name="connsiteX9" fmla="*/ 48632 w 51045"/>
                <a:gd name="connsiteY9" fmla="*/ 4023 h 59390"/>
                <a:gd name="connsiteX10" fmla="*/ 49418 w 51045"/>
                <a:gd name="connsiteY10" fmla="*/ 12377 h 59390"/>
                <a:gd name="connsiteX11" fmla="*/ 11574 w 51045"/>
                <a:gd name="connsiteY11" fmla="*/ 57168 h 59390"/>
                <a:gd name="connsiteX12" fmla="*/ 6456 w 51045"/>
                <a:gd name="connsiteY12" fmla="*/ 59179 h 59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045" h="59390">
                  <a:moveTo>
                    <a:pt x="6456" y="59179"/>
                  </a:moveTo>
                  <a:cubicBezTo>
                    <a:pt x="5669" y="59362"/>
                    <a:pt x="4866" y="59362"/>
                    <a:pt x="4079" y="59179"/>
                  </a:cubicBezTo>
                  <a:cubicBezTo>
                    <a:pt x="1336" y="58247"/>
                    <a:pt x="-491" y="55669"/>
                    <a:pt x="-491" y="52780"/>
                  </a:cubicBezTo>
                  <a:lnTo>
                    <a:pt x="-491" y="7990"/>
                  </a:lnTo>
                  <a:cubicBezTo>
                    <a:pt x="-1113" y="4206"/>
                    <a:pt x="1447" y="622"/>
                    <a:pt x="5250" y="19"/>
                  </a:cubicBezTo>
                  <a:cubicBezTo>
                    <a:pt x="9033" y="-603"/>
                    <a:pt x="12599" y="1957"/>
                    <a:pt x="13220" y="5741"/>
                  </a:cubicBezTo>
                  <a:cubicBezTo>
                    <a:pt x="13348" y="6491"/>
                    <a:pt x="13348" y="7240"/>
                    <a:pt x="13220" y="7990"/>
                  </a:cubicBezTo>
                  <a:lnTo>
                    <a:pt x="13220" y="33950"/>
                  </a:lnTo>
                  <a:lnTo>
                    <a:pt x="38815" y="3602"/>
                  </a:lnTo>
                  <a:cubicBezTo>
                    <a:pt x="41648" y="1006"/>
                    <a:pt x="46036" y="1189"/>
                    <a:pt x="48632" y="4023"/>
                  </a:cubicBezTo>
                  <a:cubicBezTo>
                    <a:pt x="50734" y="6326"/>
                    <a:pt x="51064" y="9727"/>
                    <a:pt x="49418" y="12377"/>
                  </a:cubicBezTo>
                  <a:lnTo>
                    <a:pt x="11574" y="57168"/>
                  </a:lnTo>
                  <a:cubicBezTo>
                    <a:pt x="10222" y="58539"/>
                    <a:pt x="8375" y="59270"/>
                    <a:pt x="6456" y="59179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9" name="任意多边形: 形状 48"/>
            <p:cNvSpPr/>
            <p:nvPr/>
          </p:nvSpPr>
          <p:spPr>
            <a:xfrm>
              <a:off x="5723294" y="1458214"/>
              <a:ext cx="266381" cy="94884"/>
            </a:xfrm>
            <a:custGeom>
              <a:avLst/>
              <a:gdLst>
                <a:gd name="connsiteX0" fmla="*/ 197164 w 266381"/>
                <a:gd name="connsiteY0" fmla="*/ 94811 h 94884"/>
                <a:gd name="connsiteX1" fmla="*/ 2097 w 266381"/>
                <a:gd name="connsiteY1" fmla="*/ 12360 h 94884"/>
                <a:gd name="connsiteX2" fmla="*/ 872 w 266381"/>
                <a:gd name="connsiteY2" fmla="*/ 2615 h 94884"/>
                <a:gd name="connsiteX3" fmla="*/ 10635 w 266381"/>
                <a:gd name="connsiteY3" fmla="*/ 1390 h 94884"/>
                <a:gd name="connsiteX4" fmla="*/ 12152 w 266381"/>
                <a:gd name="connsiteY4" fmla="*/ 3036 h 94884"/>
                <a:gd name="connsiteX5" fmla="*/ 256214 w 266381"/>
                <a:gd name="connsiteY5" fmla="*/ 73787 h 94884"/>
                <a:gd name="connsiteX6" fmla="*/ 265283 w 266381"/>
                <a:gd name="connsiteY6" fmla="*/ 77589 h 94884"/>
                <a:gd name="connsiteX7" fmla="*/ 261480 w 266381"/>
                <a:gd name="connsiteY7" fmla="*/ 86639 h 94884"/>
                <a:gd name="connsiteX8" fmla="*/ 259505 w 266381"/>
                <a:gd name="connsiteY8" fmla="*/ 87132 h 94884"/>
                <a:gd name="connsiteX9" fmla="*/ 197164 w 266381"/>
                <a:gd name="connsiteY9" fmla="*/ 94811 h 94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6381" h="94884">
                  <a:moveTo>
                    <a:pt x="197164" y="94811"/>
                  </a:moveTo>
                  <a:cubicBezTo>
                    <a:pt x="124037" y="93074"/>
                    <a:pt x="54310" y="63585"/>
                    <a:pt x="2097" y="12360"/>
                  </a:cubicBezTo>
                  <a:cubicBezTo>
                    <a:pt x="-938" y="10001"/>
                    <a:pt x="-1468" y="5632"/>
                    <a:pt x="872" y="2615"/>
                  </a:cubicBezTo>
                  <a:cubicBezTo>
                    <a:pt x="3230" y="-420"/>
                    <a:pt x="7600" y="-968"/>
                    <a:pt x="10635" y="1390"/>
                  </a:cubicBezTo>
                  <a:cubicBezTo>
                    <a:pt x="11219" y="1847"/>
                    <a:pt x="11732" y="2414"/>
                    <a:pt x="12152" y="3036"/>
                  </a:cubicBezTo>
                  <a:cubicBezTo>
                    <a:pt x="13066" y="4133"/>
                    <a:pt x="112153" y="109071"/>
                    <a:pt x="256214" y="73787"/>
                  </a:cubicBezTo>
                  <a:cubicBezTo>
                    <a:pt x="259762" y="72342"/>
                    <a:pt x="263820" y="74043"/>
                    <a:pt x="265283" y="77589"/>
                  </a:cubicBezTo>
                  <a:cubicBezTo>
                    <a:pt x="266727" y="81136"/>
                    <a:pt x="265026" y="85194"/>
                    <a:pt x="261480" y="86639"/>
                  </a:cubicBezTo>
                  <a:cubicBezTo>
                    <a:pt x="260840" y="86913"/>
                    <a:pt x="260181" y="87059"/>
                    <a:pt x="259505" y="87132"/>
                  </a:cubicBezTo>
                  <a:cubicBezTo>
                    <a:pt x="239103" y="92178"/>
                    <a:pt x="218170" y="94756"/>
                    <a:pt x="197164" y="94811"/>
                  </a:cubicBezTo>
                  <a:close/>
                </a:path>
              </a:pathLst>
            </a:custGeom>
            <a:solidFill>
              <a:srgbClr val="7772D3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0" name="任意多边形: 形状 49"/>
            <p:cNvSpPr/>
            <p:nvPr/>
          </p:nvSpPr>
          <p:spPr>
            <a:xfrm>
              <a:off x="6025780" y="3004245"/>
              <a:ext cx="293609" cy="2282921"/>
            </a:xfrm>
            <a:custGeom>
              <a:avLst/>
              <a:gdLst>
                <a:gd name="connsiteX0" fmla="*/ 6381 w 293609"/>
                <a:gd name="connsiteY0" fmla="*/ 2282848 h 2282921"/>
                <a:gd name="connsiteX1" fmla="*/ -584 w 293609"/>
                <a:gd name="connsiteY1" fmla="*/ 2275919 h 2282921"/>
                <a:gd name="connsiteX2" fmla="*/ -566 w 293609"/>
                <a:gd name="connsiteY2" fmla="*/ 2275534 h 2282921"/>
                <a:gd name="connsiteX3" fmla="*/ 29599 w 293609"/>
                <a:gd name="connsiteY3" fmla="*/ 154840 h 2282921"/>
                <a:gd name="connsiteX4" fmla="*/ 32890 w 293609"/>
                <a:gd name="connsiteY4" fmla="*/ 148807 h 2282921"/>
                <a:gd name="connsiteX5" fmla="*/ 282619 w 293609"/>
                <a:gd name="connsiteY5" fmla="*/ 907 h 2282921"/>
                <a:gd name="connsiteX6" fmla="*/ 292126 w 293609"/>
                <a:gd name="connsiteY6" fmla="*/ 3283 h 2282921"/>
                <a:gd name="connsiteX7" fmla="*/ 289749 w 293609"/>
                <a:gd name="connsiteY7" fmla="*/ 12607 h 2282921"/>
                <a:gd name="connsiteX8" fmla="*/ 43310 w 293609"/>
                <a:gd name="connsiteY8" fmla="*/ 158862 h 2282921"/>
                <a:gd name="connsiteX9" fmla="*/ 13145 w 293609"/>
                <a:gd name="connsiteY9" fmla="*/ 2276083 h 2282921"/>
                <a:gd name="connsiteX10" fmla="*/ 6381 w 293609"/>
                <a:gd name="connsiteY10" fmla="*/ 2282848 h 228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3609" h="2282921">
                  <a:moveTo>
                    <a:pt x="6381" y="2282848"/>
                  </a:moveTo>
                  <a:cubicBezTo>
                    <a:pt x="2541" y="2282848"/>
                    <a:pt x="-566" y="2279740"/>
                    <a:pt x="-584" y="2275919"/>
                  </a:cubicBezTo>
                  <a:cubicBezTo>
                    <a:pt x="-584" y="2275791"/>
                    <a:pt x="-566" y="2275663"/>
                    <a:pt x="-566" y="2275534"/>
                  </a:cubicBezTo>
                  <a:cubicBezTo>
                    <a:pt x="46235" y="1472596"/>
                    <a:pt x="29782" y="168551"/>
                    <a:pt x="29599" y="154840"/>
                  </a:cubicBezTo>
                  <a:cubicBezTo>
                    <a:pt x="29599" y="152390"/>
                    <a:pt x="30823" y="150123"/>
                    <a:pt x="32890" y="148807"/>
                  </a:cubicBezTo>
                  <a:lnTo>
                    <a:pt x="282619" y="907"/>
                  </a:lnTo>
                  <a:cubicBezTo>
                    <a:pt x="285910" y="-1049"/>
                    <a:pt x="290152" y="11"/>
                    <a:pt x="292126" y="3283"/>
                  </a:cubicBezTo>
                  <a:cubicBezTo>
                    <a:pt x="293954" y="6519"/>
                    <a:pt x="292913" y="10633"/>
                    <a:pt x="289749" y="12607"/>
                  </a:cubicBezTo>
                  <a:lnTo>
                    <a:pt x="43310" y="158862"/>
                  </a:lnTo>
                  <a:cubicBezTo>
                    <a:pt x="44224" y="239302"/>
                    <a:pt x="58667" y="1494534"/>
                    <a:pt x="13145" y="2276083"/>
                  </a:cubicBezTo>
                  <a:cubicBezTo>
                    <a:pt x="13145" y="2279813"/>
                    <a:pt x="10110" y="2282848"/>
                    <a:pt x="6381" y="2282848"/>
                  </a:cubicBezTo>
                  <a:close/>
                </a:path>
              </a:pathLst>
            </a:custGeom>
            <a:solidFill>
              <a:srgbClr val="FFFFF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1" name="任意多边形: 形状 50"/>
            <p:cNvSpPr/>
            <p:nvPr/>
          </p:nvSpPr>
          <p:spPr>
            <a:xfrm>
              <a:off x="6058148" y="3815825"/>
              <a:ext cx="271309" cy="195817"/>
            </a:xfrm>
            <a:custGeom>
              <a:avLst/>
              <a:gdLst>
                <a:gd name="connsiteX0" fmla="*/ 6372 w 271309"/>
                <a:gd name="connsiteY0" fmla="*/ 195743 h 195817"/>
                <a:gd name="connsiteX1" fmla="*/ 704 w 271309"/>
                <a:gd name="connsiteY1" fmla="*/ 192818 h 195817"/>
                <a:gd name="connsiteX2" fmla="*/ 704 w 271309"/>
                <a:gd name="connsiteY2" fmla="*/ 184774 h 195817"/>
                <a:gd name="connsiteX3" fmla="*/ 217710 w 271309"/>
                <a:gd name="connsiteY3" fmla="*/ 310 h 195817"/>
                <a:gd name="connsiteX4" fmla="*/ 258295 w 271309"/>
                <a:gd name="connsiteY4" fmla="*/ 13290 h 195817"/>
                <a:gd name="connsiteX5" fmla="*/ 269996 w 271309"/>
                <a:gd name="connsiteY5" fmla="*/ 45832 h 195817"/>
                <a:gd name="connsiteX6" fmla="*/ 8383 w 271309"/>
                <a:gd name="connsiteY6" fmla="*/ 195378 h 195817"/>
                <a:gd name="connsiteX7" fmla="*/ 223194 w 271309"/>
                <a:gd name="connsiteY7" fmla="*/ 14204 h 195817"/>
                <a:gd name="connsiteX8" fmla="*/ 218441 w 271309"/>
                <a:gd name="connsiteY8" fmla="*/ 14204 h 195817"/>
                <a:gd name="connsiteX9" fmla="*/ 25385 w 271309"/>
                <a:gd name="connsiteY9" fmla="*/ 175085 h 195817"/>
                <a:gd name="connsiteX10" fmla="*/ 256101 w 271309"/>
                <a:gd name="connsiteY10" fmla="*/ 43090 h 195817"/>
                <a:gd name="connsiteX11" fmla="*/ 248423 w 271309"/>
                <a:gd name="connsiteY11" fmla="*/ 23528 h 195817"/>
                <a:gd name="connsiteX12" fmla="*/ 223194 w 271309"/>
                <a:gd name="connsiteY12" fmla="*/ 14204 h 195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1309" h="195817">
                  <a:moveTo>
                    <a:pt x="6372" y="195743"/>
                  </a:moveTo>
                  <a:cubicBezTo>
                    <a:pt x="4141" y="195688"/>
                    <a:pt x="2039" y="194610"/>
                    <a:pt x="704" y="192818"/>
                  </a:cubicBezTo>
                  <a:cubicBezTo>
                    <a:pt x="-1014" y="190405"/>
                    <a:pt x="-1014" y="187187"/>
                    <a:pt x="704" y="184774"/>
                  </a:cubicBezTo>
                  <a:cubicBezTo>
                    <a:pt x="6006" y="177644"/>
                    <a:pt x="133796" y="8171"/>
                    <a:pt x="217710" y="310"/>
                  </a:cubicBezTo>
                  <a:cubicBezTo>
                    <a:pt x="232481" y="-1518"/>
                    <a:pt x="247326" y="3235"/>
                    <a:pt x="258295" y="13290"/>
                  </a:cubicBezTo>
                  <a:cubicBezTo>
                    <a:pt x="268077" y="21024"/>
                    <a:pt x="272610" y="33638"/>
                    <a:pt x="269996" y="45832"/>
                  </a:cubicBezTo>
                  <a:cubicBezTo>
                    <a:pt x="255918" y="111464"/>
                    <a:pt x="33612" y="186968"/>
                    <a:pt x="8383" y="195378"/>
                  </a:cubicBezTo>
                  <a:close/>
                  <a:moveTo>
                    <a:pt x="223194" y="14204"/>
                  </a:moveTo>
                  <a:lnTo>
                    <a:pt x="218441" y="14204"/>
                  </a:lnTo>
                  <a:cubicBezTo>
                    <a:pt x="155917" y="20055"/>
                    <a:pt x="61034" y="130660"/>
                    <a:pt x="25385" y="175085"/>
                  </a:cubicBezTo>
                  <a:cubicBezTo>
                    <a:pt x="102169" y="147479"/>
                    <a:pt x="246596" y="87515"/>
                    <a:pt x="256101" y="43090"/>
                  </a:cubicBezTo>
                  <a:cubicBezTo>
                    <a:pt x="257510" y="35631"/>
                    <a:pt x="254529" y="28025"/>
                    <a:pt x="248423" y="23528"/>
                  </a:cubicBezTo>
                  <a:cubicBezTo>
                    <a:pt x="241513" y="17331"/>
                    <a:pt x="232481" y="13985"/>
                    <a:pt x="223194" y="14204"/>
                  </a:cubicBezTo>
                  <a:close/>
                </a:path>
              </a:pathLst>
            </a:custGeom>
            <a:solidFill>
              <a:srgbClr val="FFFFF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2" name="任意多边形: 形状 51"/>
            <p:cNvSpPr/>
            <p:nvPr/>
          </p:nvSpPr>
          <p:spPr>
            <a:xfrm>
              <a:off x="5406103" y="2766532"/>
              <a:ext cx="208725" cy="200850"/>
            </a:xfrm>
            <a:custGeom>
              <a:avLst/>
              <a:gdLst>
                <a:gd name="connsiteX0" fmla="*/ 6302 w 208725"/>
                <a:gd name="connsiteY0" fmla="*/ 200777 h 200850"/>
                <a:gd name="connsiteX1" fmla="*/ -462 w 208725"/>
                <a:gd name="connsiteY1" fmla="*/ 195292 h 200850"/>
                <a:gd name="connsiteX2" fmla="*/ 4841 w 208725"/>
                <a:gd name="connsiteY2" fmla="*/ 187065 h 200850"/>
                <a:gd name="connsiteX3" fmla="*/ 194971 w 208725"/>
                <a:gd name="connsiteY3" fmla="*/ 4247 h 200850"/>
                <a:gd name="connsiteX4" fmla="*/ 203930 w 208725"/>
                <a:gd name="connsiteY4" fmla="*/ 408 h 200850"/>
                <a:gd name="connsiteX5" fmla="*/ 207640 w 208725"/>
                <a:gd name="connsiteY5" fmla="*/ 9219 h 200850"/>
                <a:gd name="connsiteX6" fmla="*/ 207586 w 208725"/>
                <a:gd name="connsiteY6" fmla="*/ 9366 h 200850"/>
                <a:gd name="connsiteX7" fmla="*/ 7582 w 208725"/>
                <a:gd name="connsiteY7" fmla="*/ 200777 h 200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725" h="200850">
                  <a:moveTo>
                    <a:pt x="6302" y="200777"/>
                  </a:moveTo>
                  <a:cubicBezTo>
                    <a:pt x="3049" y="200759"/>
                    <a:pt x="233" y="198473"/>
                    <a:pt x="-462" y="195292"/>
                  </a:cubicBezTo>
                  <a:cubicBezTo>
                    <a:pt x="-1156" y="191581"/>
                    <a:pt x="1166" y="187961"/>
                    <a:pt x="4841" y="187065"/>
                  </a:cubicBezTo>
                  <a:cubicBezTo>
                    <a:pt x="128791" y="162202"/>
                    <a:pt x="194240" y="5527"/>
                    <a:pt x="194971" y="4247"/>
                  </a:cubicBezTo>
                  <a:cubicBezTo>
                    <a:pt x="196416" y="737"/>
                    <a:pt x="200401" y="-982"/>
                    <a:pt x="203930" y="408"/>
                  </a:cubicBezTo>
                  <a:cubicBezTo>
                    <a:pt x="207385" y="1815"/>
                    <a:pt x="209049" y="5764"/>
                    <a:pt x="207640" y="9219"/>
                  </a:cubicBezTo>
                  <a:cubicBezTo>
                    <a:pt x="207623" y="9274"/>
                    <a:pt x="207605" y="9311"/>
                    <a:pt x="207586" y="9366"/>
                  </a:cubicBezTo>
                  <a:cubicBezTo>
                    <a:pt x="204844" y="16130"/>
                    <a:pt x="138664" y="173902"/>
                    <a:pt x="7582" y="200777"/>
                  </a:cubicBezTo>
                  <a:close/>
                </a:path>
              </a:pathLst>
            </a:custGeom>
            <a:solidFill>
              <a:srgbClr val="FFFFF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3" name="任意多边形: 形状 52"/>
            <p:cNvSpPr/>
            <p:nvPr/>
          </p:nvSpPr>
          <p:spPr>
            <a:xfrm>
              <a:off x="5297474" y="5408914"/>
              <a:ext cx="1333897" cy="708855"/>
            </a:xfrm>
            <a:custGeom>
              <a:avLst/>
              <a:gdLst>
                <a:gd name="connsiteX0" fmla="*/ 14930 w 1333897"/>
                <a:gd name="connsiteY0" fmla="*/ 14196 h 708855"/>
                <a:gd name="connsiteX1" fmla="*/ 581667 w 1333897"/>
                <a:gd name="connsiteY1" fmla="*/ 5421 h 708855"/>
                <a:gd name="connsiteX2" fmla="*/ 597938 w 1333897"/>
                <a:gd name="connsiteY2" fmla="*/ 133394 h 708855"/>
                <a:gd name="connsiteX3" fmla="*/ 1142371 w 1333897"/>
                <a:gd name="connsiteY3" fmla="*/ 433765 h 708855"/>
                <a:gd name="connsiteX4" fmla="*/ 1333234 w 1333897"/>
                <a:gd name="connsiteY4" fmla="*/ 582579 h 708855"/>
                <a:gd name="connsiteX5" fmla="*/ 1138167 w 1333897"/>
                <a:gd name="connsiteY5" fmla="*/ 702690 h 708855"/>
                <a:gd name="connsiteX6" fmla="*/ 39976 w 1333897"/>
                <a:gd name="connsiteY6" fmla="*/ 688065 h 708855"/>
                <a:gd name="connsiteX7" fmla="*/ 14930 w 1333897"/>
                <a:gd name="connsiteY7" fmla="*/ 14196 h 708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3897" h="708855">
                  <a:moveTo>
                    <a:pt x="14930" y="14196"/>
                  </a:moveTo>
                  <a:cubicBezTo>
                    <a:pt x="14930" y="14196"/>
                    <a:pt x="576914" y="-10850"/>
                    <a:pt x="581667" y="5421"/>
                  </a:cubicBezTo>
                  <a:cubicBezTo>
                    <a:pt x="586421" y="21691"/>
                    <a:pt x="597938" y="133394"/>
                    <a:pt x="597938" y="133394"/>
                  </a:cubicBezTo>
                  <a:lnTo>
                    <a:pt x="1142371" y="433765"/>
                  </a:lnTo>
                  <a:cubicBezTo>
                    <a:pt x="1142371" y="433765"/>
                    <a:pt x="1329212" y="488610"/>
                    <a:pt x="1333234" y="582579"/>
                  </a:cubicBezTo>
                  <a:cubicBezTo>
                    <a:pt x="1337256" y="676547"/>
                    <a:pt x="1186979" y="688614"/>
                    <a:pt x="1138167" y="702690"/>
                  </a:cubicBezTo>
                  <a:cubicBezTo>
                    <a:pt x="1089355" y="716768"/>
                    <a:pt x="136505" y="704153"/>
                    <a:pt x="39976" y="688065"/>
                  </a:cubicBezTo>
                  <a:cubicBezTo>
                    <a:pt x="-33152" y="675634"/>
                    <a:pt x="14930" y="14196"/>
                    <a:pt x="14930" y="14196"/>
                  </a:cubicBezTo>
                  <a:close/>
                </a:path>
              </a:pathLst>
            </a:custGeom>
            <a:solidFill>
              <a:srgbClr val="F7734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4" name="任意多边形: 形状 53"/>
            <p:cNvSpPr/>
            <p:nvPr/>
          </p:nvSpPr>
          <p:spPr>
            <a:xfrm>
              <a:off x="5849410" y="5609902"/>
              <a:ext cx="453915" cy="173433"/>
            </a:xfrm>
            <a:custGeom>
              <a:avLst/>
              <a:gdLst>
                <a:gd name="connsiteX0" fmla="*/ 171598 w 453915"/>
                <a:gd name="connsiteY0" fmla="*/ 173360 h 173433"/>
                <a:gd name="connsiteX1" fmla="*/ 164889 w 453915"/>
                <a:gd name="connsiteY1" fmla="*/ 166175 h 173433"/>
                <a:gd name="connsiteX2" fmla="*/ 167576 w 453915"/>
                <a:gd name="connsiteY2" fmla="*/ 160928 h 173433"/>
                <a:gd name="connsiteX3" fmla="*/ 253318 w 453915"/>
                <a:gd name="connsiteY3" fmla="*/ 100049 h 173433"/>
                <a:gd name="connsiteX4" fmla="*/ 6879 w 453915"/>
                <a:gd name="connsiteY4" fmla="*/ 119794 h 173433"/>
                <a:gd name="connsiteX5" fmla="*/ -69 w 453915"/>
                <a:gd name="connsiteY5" fmla="*/ 115589 h 173433"/>
                <a:gd name="connsiteX6" fmla="*/ 1942 w 453915"/>
                <a:gd name="connsiteY6" fmla="*/ 107728 h 173433"/>
                <a:gd name="connsiteX7" fmla="*/ 129001 w 453915"/>
                <a:gd name="connsiteY7" fmla="*/ 962 h 173433"/>
                <a:gd name="connsiteX8" fmla="*/ 138563 w 453915"/>
                <a:gd name="connsiteY8" fmla="*/ 3210 h 173433"/>
                <a:gd name="connsiteX9" fmla="*/ 137776 w 453915"/>
                <a:gd name="connsiteY9" fmla="*/ 11565 h 173433"/>
                <a:gd name="connsiteX10" fmla="*/ 28085 w 453915"/>
                <a:gd name="connsiteY10" fmla="*/ 104437 h 173433"/>
                <a:gd name="connsiteX11" fmla="*/ 277999 w 453915"/>
                <a:gd name="connsiteY11" fmla="*/ 84327 h 173433"/>
                <a:gd name="connsiteX12" fmla="*/ 284946 w 453915"/>
                <a:gd name="connsiteY12" fmla="*/ 88898 h 173433"/>
                <a:gd name="connsiteX13" fmla="*/ 282569 w 453915"/>
                <a:gd name="connsiteY13" fmla="*/ 96759 h 173433"/>
                <a:gd name="connsiteX14" fmla="*/ 194268 w 453915"/>
                <a:gd name="connsiteY14" fmla="*/ 158003 h 173433"/>
                <a:gd name="connsiteX15" fmla="*/ 446009 w 453915"/>
                <a:gd name="connsiteY15" fmla="*/ 145754 h 173433"/>
                <a:gd name="connsiteX16" fmla="*/ 453321 w 453915"/>
                <a:gd name="connsiteY16" fmla="*/ 152336 h 173433"/>
                <a:gd name="connsiteX17" fmla="*/ 446941 w 453915"/>
                <a:gd name="connsiteY17" fmla="*/ 159465 h 173433"/>
                <a:gd name="connsiteX18" fmla="*/ 446740 w 453915"/>
                <a:gd name="connsiteY18" fmla="*/ 159465 h 173433"/>
                <a:gd name="connsiteX19" fmla="*/ 171598 w 453915"/>
                <a:gd name="connsiteY19" fmla="*/ 172811 h 173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53915" h="173433">
                  <a:moveTo>
                    <a:pt x="171598" y="173360"/>
                  </a:moveTo>
                  <a:cubicBezTo>
                    <a:pt x="167759" y="173232"/>
                    <a:pt x="164760" y="170014"/>
                    <a:pt x="164889" y="166175"/>
                  </a:cubicBezTo>
                  <a:cubicBezTo>
                    <a:pt x="164961" y="164109"/>
                    <a:pt x="165949" y="162190"/>
                    <a:pt x="167576" y="160928"/>
                  </a:cubicBezTo>
                  <a:lnTo>
                    <a:pt x="253318" y="100049"/>
                  </a:lnTo>
                  <a:lnTo>
                    <a:pt x="6879" y="119794"/>
                  </a:lnTo>
                  <a:cubicBezTo>
                    <a:pt x="3880" y="120159"/>
                    <a:pt x="1010" y="118423"/>
                    <a:pt x="-69" y="115589"/>
                  </a:cubicBezTo>
                  <a:cubicBezTo>
                    <a:pt x="-1220" y="112811"/>
                    <a:pt x="-398" y="109611"/>
                    <a:pt x="1942" y="107728"/>
                  </a:cubicBezTo>
                  <a:lnTo>
                    <a:pt x="129001" y="962"/>
                  </a:lnTo>
                  <a:cubicBezTo>
                    <a:pt x="132255" y="-1049"/>
                    <a:pt x="136552" y="-43"/>
                    <a:pt x="138563" y="3210"/>
                  </a:cubicBezTo>
                  <a:cubicBezTo>
                    <a:pt x="140209" y="5862"/>
                    <a:pt x="139880" y="9280"/>
                    <a:pt x="137776" y="11565"/>
                  </a:cubicBezTo>
                  <a:lnTo>
                    <a:pt x="28085" y="104437"/>
                  </a:lnTo>
                  <a:lnTo>
                    <a:pt x="277999" y="84327"/>
                  </a:lnTo>
                  <a:cubicBezTo>
                    <a:pt x="281106" y="84016"/>
                    <a:pt x="284013" y="85918"/>
                    <a:pt x="284946" y="88898"/>
                  </a:cubicBezTo>
                  <a:cubicBezTo>
                    <a:pt x="286024" y="91750"/>
                    <a:pt x="285038" y="94967"/>
                    <a:pt x="282569" y="96759"/>
                  </a:cubicBezTo>
                  <a:lnTo>
                    <a:pt x="194268" y="158003"/>
                  </a:lnTo>
                  <a:lnTo>
                    <a:pt x="446009" y="145754"/>
                  </a:lnTo>
                  <a:cubicBezTo>
                    <a:pt x="449812" y="145645"/>
                    <a:pt x="453029" y="148533"/>
                    <a:pt x="453321" y="152336"/>
                  </a:cubicBezTo>
                  <a:cubicBezTo>
                    <a:pt x="453523" y="156065"/>
                    <a:pt x="450671" y="159246"/>
                    <a:pt x="446941" y="159465"/>
                  </a:cubicBezTo>
                  <a:cubicBezTo>
                    <a:pt x="446868" y="159465"/>
                    <a:pt x="446814" y="159465"/>
                    <a:pt x="446740" y="159465"/>
                  </a:cubicBezTo>
                  <a:lnTo>
                    <a:pt x="171598" y="172811"/>
                  </a:lnTo>
                  <a:close/>
                </a:path>
              </a:pathLst>
            </a:custGeom>
            <a:solidFill>
              <a:srgbClr val="333372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5" name="任意多边形: 形状 54"/>
            <p:cNvSpPr/>
            <p:nvPr/>
          </p:nvSpPr>
          <p:spPr>
            <a:xfrm>
              <a:off x="4818223" y="2954376"/>
              <a:ext cx="413413" cy="150258"/>
            </a:xfrm>
            <a:custGeom>
              <a:avLst/>
              <a:gdLst>
                <a:gd name="connsiteX0" fmla="*/ 271143 w 413413"/>
                <a:gd name="connsiteY0" fmla="*/ 150047 h 150258"/>
                <a:gd name="connsiteX1" fmla="*/ -159 w 413413"/>
                <a:gd name="connsiteY1" fmla="*/ 9277 h 150258"/>
                <a:gd name="connsiteX2" fmla="*/ 3954 w 413413"/>
                <a:gd name="connsiteY2" fmla="*/ 355 h 150258"/>
                <a:gd name="connsiteX3" fmla="*/ 11906 w 413413"/>
                <a:gd name="connsiteY3" fmla="*/ 2695 h 150258"/>
                <a:gd name="connsiteX4" fmla="*/ 404783 w 413413"/>
                <a:gd name="connsiteY4" fmla="*/ 115129 h 150258"/>
                <a:gd name="connsiteX5" fmla="*/ 412735 w 413413"/>
                <a:gd name="connsiteY5" fmla="*/ 120887 h 150258"/>
                <a:gd name="connsiteX6" fmla="*/ 408806 w 413413"/>
                <a:gd name="connsiteY6" fmla="*/ 128292 h 150258"/>
                <a:gd name="connsiteX7" fmla="*/ 271143 w 413413"/>
                <a:gd name="connsiteY7" fmla="*/ 150047 h 150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3413" h="150258">
                  <a:moveTo>
                    <a:pt x="271143" y="150047"/>
                  </a:moveTo>
                  <a:cubicBezTo>
                    <a:pt x="162439" y="153264"/>
                    <a:pt x="59804" y="100010"/>
                    <a:pt x="-159" y="9277"/>
                  </a:cubicBezTo>
                  <a:cubicBezTo>
                    <a:pt x="-1476" y="5675"/>
                    <a:pt x="371" y="1690"/>
                    <a:pt x="3954" y="355"/>
                  </a:cubicBezTo>
                  <a:cubicBezTo>
                    <a:pt x="6842" y="-705"/>
                    <a:pt x="10059" y="245"/>
                    <a:pt x="11906" y="2695"/>
                  </a:cubicBezTo>
                  <a:cubicBezTo>
                    <a:pt x="16294" y="10739"/>
                    <a:pt x="125437" y="199408"/>
                    <a:pt x="404783" y="115129"/>
                  </a:cubicBezTo>
                  <a:cubicBezTo>
                    <a:pt x="408568" y="114525"/>
                    <a:pt x="412133" y="117103"/>
                    <a:pt x="412735" y="120887"/>
                  </a:cubicBezTo>
                  <a:cubicBezTo>
                    <a:pt x="413248" y="123959"/>
                    <a:pt x="411621" y="126975"/>
                    <a:pt x="408806" y="128292"/>
                  </a:cubicBezTo>
                  <a:cubicBezTo>
                    <a:pt x="364216" y="142204"/>
                    <a:pt x="317853" y="149535"/>
                    <a:pt x="271143" y="150047"/>
                  </a:cubicBezTo>
                  <a:close/>
                </a:path>
              </a:pathLst>
            </a:custGeom>
            <a:solidFill>
              <a:srgbClr val="7772D3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132" name="文本框 11"/>
          <p:cNvSpPr txBox="1"/>
          <p:nvPr/>
        </p:nvSpPr>
        <p:spPr>
          <a:xfrm>
            <a:off x="1405917" y="888123"/>
            <a:ext cx="6587810" cy="54775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核磁共振成像的原理</a:t>
            </a:r>
            <a:endParaRPr lang="en-US" altLang="zh-CN" sz="2800" dirty="0">
              <a:solidFill>
                <a:schemeClr val="accent1">
                  <a:lumMod val="60000"/>
                  <a:lumOff val="4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T1加权、T2加权、质子密度加权成像</a:t>
            </a:r>
            <a:endParaRPr lang="zh-CN" altLang="en-US" sz="2800" dirty="0">
              <a:solidFill>
                <a:schemeClr val="accent1">
                  <a:lumMod val="60000"/>
                  <a:lumOff val="4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250000"/>
              </a:lnSpc>
            </a:pPr>
            <a:r>
              <a:rPr lang="en-US" altLang="zh-CN" sz="28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反转恢复序列成像-压脂肪技术</a:t>
            </a:r>
            <a:endParaRPr lang="en-US" altLang="zh-CN" sz="2800" dirty="0">
              <a:solidFill>
                <a:srgbClr val="47649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测量芝麻的含油量</a:t>
            </a:r>
            <a:endParaRPr lang="en-US" altLang="zh-CN" sz="2800" dirty="0">
              <a:solidFill>
                <a:schemeClr val="accent1">
                  <a:lumMod val="60000"/>
                  <a:lumOff val="4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核磁共振成像前景与展望</a:t>
            </a:r>
            <a:endParaRPr lang="en-US" altLang="zh-CN" sz="2800" dirty="0">
              <a:solidFill>
                <a:schemeClr val="accent1">
                  <a:lumMod val="60000"/>
                  <a:lumOff val="4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766790" y="387204"/>
            <a:ext cx="944716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反转恢复序列（</a:t>
            </a:r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IR</a:t>
            </a:r>
            <a:r>
              <a:rPr lang="zh-CN" altLang="en-US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）成像原理</a:t>
            </a:r>
            <a:endParaRPr lang="zh-CN" altLang="en-US" sz="3200" dirty="0">
              <a:solidFill>
                <a:srgbClr val="476490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/>
              <p:cNvSpPr txBox="1"/>
              <p:nvPr/>
            </p:nvSpPr>
            <p:spPr>
              <a:xfrm>
                <a:off x="621665" y="1187450"/>
                <a:ext cx="815086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b="1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反转恢复序列（IR，</a:t>
                </a:r>
                <a:r>
                  <a:rPr lang="zh-CN" altLang="en-US" b="1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inversion recovery</a:t>
                </a:r>
                <a:r>
                  <a:rPr lang="zh-CN" altLang="en-US" b="1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）由</a:t>
                </a:r>
                <a14:m>
                  <m:oMath xmlns:m="http://schemas.openxmlformats.org/officeDocument/2006/math">
                    <m:r>
                      <a:rPr lang="en-US" altLang="zh-CN" b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𝟏𝟖𝟎</m:t>
                    </m:r>
                    <m:r>
                      <a:rPr lang="en-US" altLang="zh-CN" b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°</m:t>
                    </m:r>
                    <m:r>
                      <a:rPr lang="en-US" altLang="zh-CN" b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CN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𝐓</m:t>
                        </m:r>
                      </m:e>
                      <m:sub>
                        <m:r>
                          <a:rPr lang="en-US" altLang="zh-CN" b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𝐈</m:t>
                        </m:r>
                      </m:sub>
                    </m:sSub>
                    <m:r>
                      <a:rPr lang="en-US" altLang="zh-CN" b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−  </m:t>
                    </m:r>
                    <m:r>
                      <a:rPr lang="en-US" altLang="zh-CN" b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𝟗𝟎</m:t>
                    </m:r>
                    <m:r>
                      <a:rPr lang="en-US" altLang="zh-CN" b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zh-CN" altLang="en-US" b="1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脉冲构成</a:t>
                </a:r>
                <a:endParaRPr lang="zh-CN" altLang="en-US" b="1">
                  <a:solidFill>
                    <a:schemeClr val="accent1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</p:txBody>
          </p:sp>
        </mc:Choice>
        <mc:Fallback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665" y="1187450"/>
                <a:ext cx="8150860" cy="368300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图片 9" descr="屏幕截图 2022-12-20 1306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560" y="1771015"/>
            <a:ext cx="3961130" cy="2216150"/>
          </a:xfrm>
          <a:prstGeom prst="rect">
            <a:avLst/>
          </a:prstGeom>
        </p:spPr>
      </p:pic>
      <p:pic>
        <p:nvPicPr>
          <p:cNvPr id="12" name="图片 11" descr="屏幕截图 2022-12-20 1309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895" y="4465320"/>
            <a:ext cx="4304665" cy="189293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432560" y="3987165"/>
            <a:ext cx="40640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反转恢复序列（</a:t>
            </a:r>
            <a:r>
              <a:rPr lang="en-US" altLang="zh-CN" sz="1400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IR</a:t>
            </a:r>
            <a:r>
              <a:rPr lang="zh-CN" altLang="en-US" sz="1400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）</a:t>
            </a:r>
            <a:endParaRPr lang="zh-CN" altLang="en-US" sz="1400"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432560" y="6381115"/>
            <a:ext cx="40640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实际应用的</a:t>
            </a:r>
            <a:r>
              <a:rPr lang="en-US" altLang="zh-CN" sz="1400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IRSE</a:t>
            </a:r>
            <a:r>
              <a:rPr lang="zh-CN" altLang="en-US" sz="1400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序列（即</a:t>
            </a:r>
            <a:r>
              <a:rPr lang="en-US" altLang="zh-CN" sz="1400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IR+SE</a:t>
            </a:r>
            <a:r>
              <a:rPr lang="zh-CN" altLang="en-US" sz="1400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）</a:t>
            </a:r>
            <a:endParaRPr lang="zh-CN" altLang="en-US" sz="1400"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823075" y="2008505"/>
            <a:ext cx="460819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IRSE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序列与</a:t>
            </a:r>
            <a:r>
              <a:rPr lang="en-US" altLang="zh-CN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SE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序列的区别：</a:t>
            </a:r>
            <a:endParaRPr lang="zh-CN" altLang="en-US">
              <a:solidFill>
                <a:schemeClr val="accent1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  <a:p>
            <a:endParaRPr lang="zh-CN" altLang="en-US"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  <a:p>
            <a:r>
              <a:rPr lang="en-US" altLang="zh-CN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IRSE</a:t>
            </a:r>
            <a:r>
              <a:rPr lang="zh-CN" altLang="en-US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序列</a:t>
            </a:r>
            <a:r>
              <a:rPr lang="zh-CN" altLang="en-US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在开始时多了一个</a:t>
            </a:r>
            <a:r>
              <a:rPr lang="en-US" altLang="zh-CN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180</a:t>
            </a:r>
            <a:r>
              <a:rPr lang="zh-CN" altLang="en-US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°脉冲</a:t>
            </a:r>
            <a:endParaRPr lang="zh-CN" altLang="en-US"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  <a:p>
            <a:endParaRPr lang="zh-CN" altLang="en-US"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  <a:p>
            <a:r>
              <a:rPr lang="zh-CN" altLang="en-US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从而可以</a:t>
            </a:r>
            <a:r>
              <a:rPr lang="zh-CN" altLang="en-US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控制初始的纵向磁化矢量大小</a:t>
            </a:r>
            <a:endParaRPr lang="zh-CN" altLang="en-US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783705" y="4804410"/>
            <a:ext cx="459740" cy="13392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可调参数</a:t>
            </a:r>
            <a:endParaRPr lang="zh-CN" altLang="en-US">
              <a:solidFill>
                <a:schemeClr val="accent1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9" name="左大括号 18"/>
          <p:cNvSpPr/>
          <p:nvPr/>
        </p:nvSpPr>
        <p:spPr>
          <a:xfrm>
            <a:off x="7243445" y="4618355"/>
            <a:ext cx="297180" cy="1525270"/>
          </a:xfrm>
          <a:prstGeom prst="leftBrac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678420" y="4436110"/>
            <a:ext cx="19704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T</a:t>
            </a:r>
            <a:r>
              <a:rPr lang="en-US" altLang="zh-CN" baseline="-2500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I</a:t>
            </a:r>
            <a:r>
              <a:rPr lang="en-US" altLang="zh-CN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  </a:t>
            </a:r>
            <a:r>
              <a:rPr lang="zh-CN" altLang="en-US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（反转时间）</a:t>
            </a:r>
            <a:endParaRPr lang="zh-CN" altLang="en-US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678420" y="5196840"/>
            <a:ext cx="21964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T</a:t>
            </a:r>
            <a:r>
              <a:rPr lang="en-US" altLang="zh-CN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E  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（回波时间）</a:t>
            </a:r>
            <a:endParaRPr lang="zh-CN" altLang="en-US" baseline="-25000">
              <a:solidFill>
                <a:schemeClr val="accent1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678420" y="5957570"/>
            <a:ext cx="25584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T</a:t>
            </a:r>
            <a:r>
              <a:rPr lang="en-US" altLang="zh-CN">
                <a:solidFill>
                  <a:srgbClr val="376092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R</a:t>
            </a:r>
            <a:r>
              <a:rPr lang="en-US" altLang="zh-CN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   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（重复时间间隔）</a:t>
            </a:r>
            <a:endParaRPr lang="zh-CN" altLang="en-US">
              <a:solidFill>
                <a:schemeClr val="accent1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1964055" y="4545330"/>
            <a:ext cx="1224280" cy="1134745"/>
          </a:xfrm>
          <a:prstGeom prst="round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>
            <p:custDataLst>
              <p:tags r:id="rId4"/>
            </p:custDataLst>
          </p:nvPr>
        </p:nvSpPr>
        <p:spPr>
          <a:xfrm>
            <a:off x="2437765" y="1813560"/>
            <a:ext cx="1591945" cy="1240790"/>
          </a:xfrm>
          <a:prstGeom prst="round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35" name="Group 34"/>
          <p:cNvGrpSpPr/>
          <p:nvPr/>
        </p:nvGrpSpPr>
        <p:grpSpPr>
          <a:xfrm rot="10800000" flipH="1">
            <a:off x="5820439" y="5066528"/>
            <a:ext cx="699869" cy="689765"/>
            <a:chOff x="2073252" y="1517784"/>
            <a:chExt cx="452580" cy="448810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36" name="Chevron 70"/>
            <p:cNvSpPr/>
            <p:nvPr>
              <p:custDataLst>
                <p:tags r:id="rId5"/>
              </p:custDataLst>
            </p:nvPr>
          </p:nvSpPr>
          <p:spPr>
            <a:xfrm>
              <a:off x="2157346" y="1517784"/>
              <a:ext cx="368486" cy="448810"/>
            </a:xfrm>
            <a:prstGeom prst="chevron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楷体" panose="02010609060101010101" charset="-122"/>
                <a:cs typeface="+mn-cs"/>
              </a:endParaRPr>
            </a:p>
          </p:txBody>
        </p:sp>
        <p:sp>
          <p:nvSpPr>
            <p:cNvPr id="37" name="Chevron 71"/>
            <p:cNvSpPr/>
            <p:nvPr>
              <p:custDataLst>
                <p:tags r:id="rId6"/>
              </p:custDataLst>
            </p:nvPr>
          </p:nvSpPr>
          <p:spPr>
            <a:xfrm>
              <a:off x="2073252" y="1608592"/>
              <a:ext cx="219375" cy="267195"/>
            </a:xfrm>
            <a:prstGeom prst="chevron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楷体" panose="02010609060101010101" charset="-122"/>
                <a:cs typeface="+mn-cs"/>
              </a:endParaRPr>
            </a:p>
          </p:txBody>
        </p:sp>
      </p:grpSp>
      <p:sp>
        <p:nvSpPr>
          <p:cNvPr id="27" name="矩形: 圆角 9"/>
          <p:cNvSpPr/>
          <p:nvPr/>
        </p:nvSpPr>
        <p:spPr>
          <a:xfrm>
            <a:off x="6520180" y="1880870"/>
            <a:ext cx="4613910" cy="1827530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7678420" y="4262755"/>
            <a:ext cx="1788795" cy="717550"/>
          </a:xfrm>
          <a:prstGeom prst="round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: 圆角 9"/>
          <p:cNvSpPr/>
          <p:nvPr/>
        </p:nvSpPr>
        <p:spPr>
          <a:xfrm>
            <a:off x="1031240" y="4403725"/>
            <a:ext cx="4655820" cy="2283460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iconfont-10026-582095"/>
          <p:cNvSpPr/>
          <p:nvPr>
            <p:custDataLst>
              <p:tags r:id="rId7"/>
            </p:custDataLst>
          </p:nvPr>
        </p:nvSpPr>
        <p:spPr>
          <a:xfrm rot="5400000" flipV="1">
            <a:off x="1102360" y="431800"/>
            <a:ext cx="504825" cy="490855"/>
          </a:xfrm>
          <a:custGeom>
            <a:avLst/>
            <a:gdLst>
              <a:gd name="T0" fmla="*/ 10400 w 12800"/>
              <a:gd name="T1" fmla="*/ 0 h 9662"/>
              <a:gd name="T2" fmla="*/ 12800 w 12800"/>
              <a:gd name="T3" fmla="*/ 2400 h 9662"/>
              <a:gd name="T4" fmla="*/ 12800 w 12800"/>
              <a:gd name="T5" fmla="*/ 5600 h 9662"/>
              <a:gd name="T6" fmla="*/ 10400 w 12800"/>
              <a:gd name="T7" fmla="*/ 8000 h 9662"/>
              <a:gd name="T8" fmla="*/ 3200 w 12800"/>
              <a:gd name="T9" fmla="*/ 8000 h 9662"/>
              <a:gd name="T10" fmla="*/ 3200 w 12800"/>
              <a:gd name="T11" fmla="*/ 8800 h 9662"/>
              <a:gd name="T12" fmla="*/ 2706 w 12800"/>
              <a:gd name="T13" fmla="*/ 9539 h 9662"/>
              <a:gd name="T14" fmla="*/ 1834 w 12800"/>
              <a:gd name="T15" fmla="*/ 9366 h 9662"/>
              <a:gd name="T16" fmla="*/ 234 w 12800"/>
              <a:gd name="T17" fmla="*/ 7766 h 9662"/>
              <a:gd name="T18" fmla="*/ 0 w 12800"/>
              <a:gd name="T19" fmla="*/ 7200 h 9662"/>
              <a:gd name="T20" fmla="*/ 234 w 12800"/>
              <a:gd name="T21" fmla="*/ 6634 h 9662"/>
              <a:gd name="T22" fmla="*/ 1834 w 12800"/>
              <a:gd name="T23" fmla="*/ 5034 h 9662"/>
              <a:gd name="T24" fmla="*/ 2706 w 12800"/>
              <a:gd name="T25" fmla="*/ 4861 h 9662"/>
              <a:gd name="T26" fmla="*/ 3200 w 12800"/>
              <a:gd name="T27" fmla="*/ 5600 h 9662"/>
              <a:gd name="T28" fmla="*/ 3200 w 12800"/>
              <a:gd name="T29" fmla="*/ 6400 h 9662"/>
              <a:gd name="T30" fmla="*/ 10400 w 12800"/>
              <a:gd name="T31" fmla="*/ 6400 h 9662"/>
              <a:gd name="T32" fmla="*/ 11200 w 12800"/>
              <a:gd name="T33" fmla="*/ 5600 h 9662"/>
              <a:gd name="T34" fmla="*/ 11200 w 12800"/>
              <a:gd name="T35" fmla="*/ 2400 h 9662"/>
              <a:gd name="T36" fmla="*/ 10400 w 12800"/>
              <a:gd name="T37" fmla="*/ 1600 h 9662"/>
              <a:gd name="T38" fmla="*/ 4000 w 12800"/>
              <a:gd name="T39" fmla="*/ 1600 h 9662"/>
              <a:gd name="T40" fmla="*/ 3220 w 12800"/>
              <a:gd name="T41" fmla="*/ 800 h 9662"/>
              <a:gd name="T42" fmla="*/ 4000 w 12800"/>
              <a:gd name="T43" fmla="*/ 0 h 9662"/>
              <a:gd name="T44" fmla="*/ 10400 w 12800"/>
              <a:gd name="T45" fmla="*/ 0 h 9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800" h="9662">
                <a:moveTo>
                  <a:pt x="10400" y="0"/>
                </a:moveTo>
                <a:cubicBezTo>
                  <a:pt x="11725" y="0"/>
                  <a:pt x="12800" y="1075"/>
                  <a:pt x="12800" y="2400"/>
                </a:cubicBezTo>
                <a:lnTo>
                  <a:pt x="12800" y="5600"/>
                </a:lnTo>
                <a:cubicBezTo>
                  <a:pt x="12800" y="6925"/>
                  <a:pt x="11725" y="8000"/>
                  <a:pt x="10400" y="8000"/>
                </a:cubicBezTo>
                <a:lnTo>
                  <a:pt x="3200" y="8000"/>
                </a:lnTo>
                <a:lnTo>
                  <a:pt x="3200" y="8800"/>
                </a:lnTo>
                <a:cubicBezTo>
                  <a:pt x="3200" y="9123"/>
                  <a:pt x="3005" y="9416"/>
                  <a:pt x="2706" y="9539"/>
                </a:cubicBezTo>
                <a:cubicBezTo>
                  <a:pt x="2407" y="9662"/>
                  <a:pt x="2064" y="9594"/>
                  <a:pt x="1834" y="9366"/>
                </a:cubicBezTo>
                <a:lnTo>
                  <a:pt x="234" y="7766"/>
                </a:lnTo>
                <a:cubicBezTo>
                  <a:pt x="84" y="7616"/>
                  <a:pt x="0" y="7412"/>
                  <a:pt x="0" y="7200"/>
                </a:cubicBezTo>
                <a:cubicBezTo>
                  <a:pt x="0" y="6995"/>
                  <a:pt x="78" y="6790"/>
                  <a:pt x="234" y="6634"/>
                </a:cubicBezTo>
                <a:lnTo>
                  <a:pt x="1834" y="5034"/>
                </a:lnTo>
                <a:cubicBezTo>
                  <a:pt x="2063" y="4806"/>
                  <a:pt x="2407" y="4737"/>
                  <a:pt x="2706" y="4861"/>
                </a:cubicBezTo>
                <a:cubicBezTo>
                  <a:pt x="3005" y="4985"/>
                  <a:pt x="3200" y="5277"/>
                  <a:pt x="3200" y="5600"/>
                </a:cubicBezTo>
                <a:lnTo>
                  <a:pt x="3200" y="6400"/>
                </a:lnTo>
                <a:lnTo>
                  <a:pt x="10400" y="6400"/>
                </a:lnTo>
                <a:cubicBezTo>
                  <a:pt x="10842" y="6400"/>
                  <a:pt x="11200" y="6042"/>
                  <a:pt x="11200" y="5600"/>
                </a:cubicBezTo>
                <a:lnTo>
                  <a:pt x="11200" y="2400"/>
                </a:lnTo>
                <a:cubicBezTo>
                  <a:pt x="11200" y="1958"/>
                  <a:pt x="10842" y="1600"/>
                  <a:pt x="10400" y="1600"/>
                </a:cubicBezTo>
                <a:lnTo>
                  <a:pt x="4000" y="1600"/>
                </a:lnTo>
                <a:cubicBezTo>
                  <a:pt x="3566" y="1589"/>
                  <a:pt x="3220" y="1234"/>
                  <a:pt x="3220" y="800"/>
                </a:cubicBezTo>
                <a:cubicBezTo>
                  <a:pt x="3220" y="366"/>
                  <a:pt x="3566" y="11"/>
                  <a:pt x="4000" y="0"/>
                </a:cubicBezTo>
                <a:lnTo>
                  <a:pt x="104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7" grpId="0" animBg="1"/>
      <p:bldP spid="17" grpId="1"/>
      <p:bldP spid="27" grpId="1" animBg="1"/>
      <p:bldP spid="16" grpId="0"/>
      <p:bldP spid="18" grpId="0"/>
      <p:bldP spid="19" grpId="0" animBg="1"/>
      <p:bldP spid="20" grpId="0"/>
      <p:bldP spid="21" grpId="0"/>
      <p:bldP spid="22" grpId="0"/>
      <p:bldP spid="25" grpId="0" animBg="1"/>
      <p:bldP spid="3" grpId="0" animBg="1"/>
      <p:bldP spid="6" grpId="0" animBg="1"/>
      <p:bldP spid="16" grpId="1"/>
      <p:bldP spid="18" grpId="1"/>
      <p:bldP spid="19" grpId="1" animBg="1"/>
      <p:bldP spid="20" grpId="1"/>
      <p:bldP spid="21" grpId="1"/>
      <p:bldP spid="22" grpId="1"/>
      <p:bldP spid="25" grpId="1" animBg="1"/>
      <p:bldP spid="3" grpId="1" animBg="1"/>
      <p:bldP spid="6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766790" y="387204"/>
            <a:ext cx="944716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反转恢复序列成像原理（第一步）</a:t>
            </a:r>
            <a:endParaRPr lang="zh-CN" altLang="en-US" sz="3200" dirty="0">
              <a:solidFill>
                <a:srgbClr val="476490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/>
              <p:cNvSpPr txBox="1"/>
              <p:nvPr/>
            </p:nvSpPr>
            <p:spPr>
              <a:xfrm>
                <a:off x="6587490" y="1891665"/>
                <a:ext cx="4826635" cy="1198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第一步，发射</a:t>
                </a:r>
                <a14:m>
                  <m:oMath xmlns:m="http://schemas.openxmlformats.org/officeDocument/2006/math">
                    <m:r>
                      <a:rPr lang="en-US" altLang="zh-CN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180</m:t>
                    </m:r>
                    <m:r>
                      <a:rPr lang="en-US" altLang="zh-CN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脉冲。</a:t>
                </a:r>
                <a:endParaRPr lang="zh-CN" altLang="en-US">
                  <a:solidFill>
                    <a:schemeClr val="accent1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endParaRPr lang="zh-CN" altLang="en-US">
                  <a:solidFill>
                    <a:schemeClr val="accent1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宏观核磁矩</a:t>
                </a:r>
                <a:r>
                  <a:rPr lang="en-US" altLang="zh-CN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M</a:t>
                </a:r>
                <a:r>
                  <a:rPr lang="en-US" altLang="zh-CN" baseline="-25000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0</a:t>
                </a:r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吸收</a:t>
                </a:r>
                <a14:m>
                  <m:oMath xmlns:m="http://schemas.openxmlformats.org/officeDocument/2006/math">
                    <m:r>
                      <a:rPr lang="en-US" altLang="zh-CN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180</m:t>
                    </m:r>
                    <m:r>
                      <a:rPr lang="en-US" altLang="zh-CN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脉冲能量，倒向-</a:t>
                </a:r>
                <a:r>
                  <a:rPr lang="en-US" altLang="zh-CN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Z</a:t>
                </a:r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轴，</a:t>
                </a:r>
                <a:endParaRPr lang="zh-CN" altLang="en-US">
                  <a:solidFill>
                    <a:schemeClr val="accent1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之后纵向磁化矢量M</a:t>
                </a:r>
                <a:r>
                  <a:rPr lang="en-US" altLang="zh-CN" baseline="-25000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Z</a:t>
                </a:r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逐渐恢复。</a:t>
                </a:r>
                <a:endParaRPr lang="zh-CN" altLang="en-US">
                  <a:solidFill>
                    <a:schemeClr val="accent1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7490" y="1891665"/>
                <a:ext cx="4826635" cy="1198880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文本框 14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6740525" y="3683000"/>
                <a:ext cx="5052695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376092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376092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376092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𝐼</m:t>
                        </m:r>
                      </m:sub>
                    </m:sSub>
                  </m:oMath>
                </a14:m>
                <a:r>
                  <a:rPr lang="zh-CN" altLang="en-US">
                    <a:solidFill>
                      <a:srgbClr val="37609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时间后，纵向磁化矢量恢复到：</a:t>
                </a:r>
                <a:endParaRPr lang="zh-CN" altLang="en-US">
                  <a:solidFill>
                    <a:srgbClr val="376092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</p:txBody>
          </p:sp>
        </mc:Choice>
        <mc:Fallback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"/>
                </p:custDataLst>
              </p:nvPr>
            </p:nvSpPr>
            <p:spPr>
              <a:xfrm>
                <a:off x="6740525" y="3683000"/>
                <a:ext cx="5052695" cy="36830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文本框 24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6740461" y="4283964"/>
                <a:ext cx="2293620" cy="424815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376092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376092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376092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US" altLang="zh-CN">
                    <a:solidFill>
                      <a:srgbClr val="376092"/>
                    </a:solidFill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376092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376092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376092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altLang="zh-CN" i="1">
                            <a:solidFill>
                              <a:srgbClr val="376092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solidFill>
                              <a:srgbClr val="376092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i="1">
                            <a:solidFill>
                              <a:srgbClr val="376092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i="1">
                            <a:solidFill>
                              <a:srgbClr val="376092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altLang="zh-CN" i="1">
                                <a:solidFill>
                                  <a:srgbClr val="376092"/>
                                </a:solidFill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solidFill>
                                  <a:srgbClr val="376092"/>
                                </a:solidFill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CN" i="1">
                                <a:solidFill>
                                  <a:srgbClr val="376092"/>
                                </a:solidFill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i="1">
                                    <a:solidFill>
                                      <a:srgbClr val="376092"/>
                                    </a:solidFill>
                                    <a:latin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rgbClr val="376092"/>
                                    </a:solidFill>
                                    <a:latin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rgbClr val="376092"/>
                                    </a:solidFill>
                                    <a:latin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  <m:t>𝐼</m:t>
                                </m:r>
                              </m:sub>
                            </m:sSub>
                            <m:r>
                              <a:rPr lang="en-US" altLang="zh-CN" i="1">
                                <a:solidFill>
                                  <a:srgbClr val="376092"/>
                                </a:solidFill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/</m:t>
                            </m:r>
                            <m:sSub>
                              <m:sSubPr>
                                <m:ctrlPr>
                                  <a:rPr lang="en-US" altLang="zh-CN" i="1">
                                    <a:solidFill>
                                      <a:srgbClr val="376092"/>
                                    </a:solidFill>
                                    <a:latin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rgbClr val="376092"/>
                                    </a:solidFill>
                                    <a:latin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rgbClr val="376092"/>
                                    </a:solidFill>
                                    <a:latin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p>
                        </m:sSup>
                      </m:e>
                    </m:d>
                  </m:oMath>
                </a14:m>
                <a:endParaRPr lang="en-US" altLang="zh-CN" i="1">
                  <a:solidFill>
                    <a:srgbClr val="376092"/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5" name="文本框 24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6"/>
                </p:custDataLst>
              </p:nvPr>
            </p:nvSpPr>
            <p:spPr>
              <a:xfrm>
                <a:off x="6740461" y="4283964"/>
                <a:ext cx="2293620" cy="424815"/>
              </a:xfrm>
              <a:prstGeom prst="rect">
                <a:avLst/>
              </a:prstGeom>
              <a:blipFill rotWithShape="1">
                <a:blip r:embed="rId7"/>
                <a:stretch>
                  <a:fillRect l="-25" t="-60" r="25" b="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矩形: 圆角 9"/>
          <p:cNvSpPr/>
          <p:nvPr>
            <p:custDataLst>
              <p:tags r:id="rId8"/>
            </p:custDataLst>
          </p:nvPr>
        </p:nvSpPr>
        <p:spPr>
          <a:xfrm>
            <a:off x="6587490" y="3429000"/>
            <a:ext cx="3806190" cy="1637030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21665" y="1419225"/>
            <a:ext cx="5852160" cy="4020185"/>
          </a:xfrm>
          <a:prstGeom prst="rect">
            <a:avLst/>
          </a:prstGeom>
        </p:spPr>
      </p:pic>
      <p:sp>
        <p:nvSpPr>
          <p:cNvPr id="10" name="左大括号 9"/>
          <p:cNvSpPr/>
          <p:nvPr>
            <p:custDataLst>
              <p:tags r:id="rId11"/>
            </p:custDataLst>
          </p:nvPr>
        </p:nvSpPr>
        <p:spPr>
          <a:xfrm rot="16200000">
            <a:off x="2006600" y="4584700"/>
            <a:ext cx="524510" cy="2233930"/>
          </a:xfrm>
          <a:prstGeom prst="leftBrace">
            <a:avLst>
              <a:gd name="adj1" fmla="val 8333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1506855" y="6005830"/>
            <a:ext cx="153416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IRSE</a:t>
            </a:r>
            <a:r>
              <a:rPr lang="zh-CN" altLang="en-US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第一步</a:t>
            </a:r>
            <a:endParaRPr lang="zh-CN" altLang="en-US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</p:txBody>
      </p:sp>
      <p:sp>
        <p:nvSpPr>
          <p:cNvPr id="12" name="iconfont-10026-582095"/>
          <p:cNvSpPr/>
          <p:nvPr>
            <p:custDataLst>
              <p:tags r:id="rId13"/>
            </p:custDataLst>
          </p:nvPr>
        </p:nvSpPr>
        <p:spPr>
          <a:xfrm rot="5400000" flipV="1">
            <a:off x="1102360" y="431800"/>
            <a:ext cx="504825" cy="490855"/>
          </a:xfrm>
          <a:custGeom>
            <a:avLst/>
            <a:gdLst>
              <a:gd name="T0" fmla="*/ 10400 w 12800"/>
              <a:gd name="T1" fmla="*/ 0 h 9662"/>
              <a:gd name="T2" fmla="*/ 12800 w 12800"/>
              <a:gd name="T3" fmla="*/ 2400 h 9662"/>
              <a:gd name="T4" fmla="*/ 12800 w 12800"/>
              <a:gd name="T5" fmla="*/ 5600 h 9662"/>
              <a:gd name="T6" fmla="*/ 10400 w 12800"/>
              <a:gd name="T7" fmla="*/ 8000 h 9662"/>
              <a:gd name="T8" fmla="*/ 3200 w 12800"/>
              <a:gd name="T9" fmla="*/ 8000 h 9662"/>
              <a:gd name="T10" fmla="*/ 3200 w 12800"/>
              <a:gd name="T11" fmla="*/ 8800 h 9662"/>
              <a:gd name="T12" fmla="*/ 2706 w 12800"/>
              <a:gd name="T13" fmla="*/ 9539 h 9662"/>
              <a:gd name="T14" fmla="*/ 1834 w 12800"/>
              <a:gd name="T15" fmla="*/ 9366 h 9662"/>
              <a:gd name="T16" fmla="*/ 234 w 12800"/>
              <a:gd name="T17" fmla="*/ 7766 h 9662"/>
              <a:gd name="T18" fmla="*/ 0 w 12800"/>
              <a:gd name="T19" fmla="*/ 7200 h 9662"/>
              <a:gd name="T20" fmla="*/ 234 w 12800"/>
              <a:gd name="T21" fmla="*/ 6634 h 9662"/>
              <a:gd name="T22" fmla="*/ 1834 w 12800"/>
              <a:gd name="T23" fmla="*/ 5034 h 9662"/>
              <a:gd name="T24" fmla="*/ 2706 w 12800"/>
              <a:gd name="T25" fmla="*/ 4861 h 9662"/>
              <a:gd name="T26" fmla="*/ 3200 w 12800"/>
              <a:gd name="T27" fmla="*/ 5600 h 9662"/>
              <a:gd name="T28" fmla="*/ 3200 w 12800"/>
              <a:gd name="T29" fmla="*/ 6400 h 9662"/>
              <a:gd name="T30" fmla="*/ 10400 w 12800"/>
              <a:gd name="T31" fmla="*/ 6400 h 9662"/>
              <a:gd name="T32" fmla="*/ 11200 w 12800"/>
              <a:gd name="T33" fmla="*/ 5600 h 9662"/>
              <a:gd name="T34" fmla="*/ 11200 w 12800"/>
              <a:gd name="T35" fmla="*/ 2400 h 9662"/>
              <a:gd name="T36" fmla="*/ 10400 w 12800"/>
              <a:gd name="T37" fmla="*/ 1600 h 9662"/>
              <a:gd name="T38" fmla="*/ 4000 w 12800"/>
              <a:gd name="T39" fmla="*/ 1600 h 9662"/>
              <a:gd name="T40" fmla="*/ 3220 w 12800"/>
              <a:gd name="T41" fmla="*/ 800 h 9662"/>
              <a:gd name="T42" fmla="*/ 4000 w 12800"/>
              <a:gd name="T43" fmla="*/ 0 h 9662"/>
              <a:gd name="T44" fmla="*/ 10400 w 12800"/>
              <a:gd name="T45" fmla="*/ 0 h 9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800" h="9662">
                <a:moveTo>
                  <a:pt x="10400" y="0"/>
                </a:moveTo>
                <a:cubicBezTo>
                  <a:pt x="11725" y="0"/>
                  <a:pt x="12800" y="1075"/>
                  <a:pt x="12800" y="2400"/>
                </a:cubicBezTo>
                <a:lnTo>
                  <a:pt x="12800" y="5600"/>
                </a:lnTo>
                <a:cubicBezTo>
                  <a:pt x="12800" y="6925"/>
                  <a:pt x="11725" y="8000"/>
                  <a:pt x="10400" y="8000"/>
                </a:cubicBezTo>
                <a:lnTo>
                  <a:pt x="3200" y="8000"/>
                </a:lnTo>
                <a:lnTo>
                  <a:pt x="3200" y="8800"/>
                </a:lnTo>
                <a:cubicBezTo>
                  <a:pt x="3200" y="9123"/>
                  <a:pt x="3005" y="9416"/>
                  <a:pt x="2706" y="9539"/>
                </a:cubicBezTo>
                <a:cubicBezTo>
                  <a:pt x="2407" y="9662"/>
                  <a:pt x="2064" y="9594"/>
                  <a:pt x="1834" y="9366"/>
                </a:cubicBezTo>
                <a:lnTo>
                  <a:pt x="234" y="7766"/>
                </a:lnTo>
                <a:cubicBezTo>
                  <a:pt x="84" y="7616"/>
                  <a:pt x="0" y="7412"/>
                  <a:pt x="0" y="7200"/>
                </a:cubicBezTo>
                <a:cubicBezTo>
                  <a:pt x="0" y="6995"/>
                  <a:pt x="78" y="6790"/>
                  <a:pt x="234" y="6634"/>
                </a:cubicBezTo>
                <a:lnTo>
                  <a:pt x="1834" y="5034"/>
                </a:lnTo>
                <a:cubicBezTo>
                  <a:pt x="2063" y="4806"/>
                  <a:pt x="2407" y="4737"/>
                  <a:pt x="2706" y="4861"/>
                </a:cubicBezTo>
                <a:cubicBezTo>
                  <a:pt x="3005" y="4985"/>
                  <a:pt x="3200" y="5277"/>
                  <a:pt x="3200" y="5600"/>
                </a:cubicBezTo>
                <a:lnTo>
                  <a:pt x="3200" y="6400"/>
                </a:lnTo>
                <a:lnTo>
                  <a:pt x="10400" y="6400"/>
                </a:lnTo>
                <a:cubicBezTo>
                  <a:pt x="10842" y="6400"/>
                  <a:pt x="11200" y="6042"/>
                  <a:pt x="11200" y="5600"/>
                </a:cubicBezTo>
                <a:lnTo>
                  <a:pt x="11200" y="2400"/>
                </a:lnTo>
                <a:cubicBezTo>
                  <a:pt x="11200" y="1958"/>
                  <a:pt x="10842" y="1600"/>
                  <a:pt x="10400" y="1600"/>
                </a:cubicBezTo>
                <a:lnTo>
                  <a:pt x="4000" y="1600"/>
                </a:lnTo>
                <a:cubicBezTo>
                  <a:pt x="3566" y="1589"/>
                  <a:pt x="3220" y="1234"/>
                  <a:pt x="3220" y="800"/>
                </a:cubicBezTo>
                <a:cubicBezTo>
                  <a:pt x="3220" y="366"/>
                  <a:pt x="3566" y="11"/>
                  <a:pt x="4000" y="0"/>
                </a:cubicBezTo>
                <a:lnTo>
                  <a:pt x="104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766790" y="387204"/>
            <a:ext cx="944716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反转恢复序列成像原理（第二步）</a:t>
            </a:r>
            <a:endParaRPr lang="zh-CN" altLang="en-US" sz="3200" dirty="0">
              <a:solidFill>
                <a:srgbClr val="476490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/>
              <p:cNvSpPr txBox="1"/>
              <p:nvPr/>
            </p:nvSpPr>
            <p:spPr>
              <a:xfrm>
                <a:off x="6218555" y="1822450"/>
                <a:ext cx="5696585" cy="17532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第二步，间隔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𝐼</m:t>
                        </m:r>
                      </m:sub>
                    </m:sSub>
                  </m:oMath>
                </a14:m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时间后，</a:t>
                </a:r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施加90°脉冲。</a:t>
                </a:r>
                <a:endParaRPr lang="zh-CN" altLang="en-US">
                  <a:solidFill>
                    <a:schemeClr val="accent1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endParaRPr lang="zh-CN" altLang="en-US">
                  <a:solidFill>
                    <a:schemeClr val="accent1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恢复到一定程度的M</a:t>
                </a:r>
                <a:r>
                  <a:rPr lang="en-US" altLang="zh-CN" baseline="-25000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Z</a:t>
                </a:r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倒向</a:t>
                </a:r>
                <a:r>
                  <a:rPr lang="en-US" altLang="zh-CN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XY</a:t>
                </a:r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平面变成横向磁化矢量，</a:t>
                </a:r>
                <a:endParaRPr lang="zh-CN" altLang="en-US">
                  <a:solidFill>
                    <a:schemeClr val="accent1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然后利用自旋回波进行测量成像。</a:t>
                </a:r>
                <a:endParaRPr lang="zh-CN" altLang="en-US">
                  <a:solidFill>
                    <a:schemeClr val="accent1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endParaRPr lang="zh-CN" altLang="en-US">
                  <a:solidFill>
                    <a:schemeClr val="accent1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选取很大的</a:t>
                </a:r>
                <a:r>
                  <a:rPr lang="en-US" altLang="zh-CN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TR</a:t>
                </a:r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以及很小的</a:t>
                </a:r>
                <a:r>
                  <a:rPr lang="en-US" altLang="zh-CN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TE</a:t>
                </a:r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，从而测量的就是左图的</a:t>
                </a:r>
                <a:endParaRPr lang="zh-CN" altLang="en-US">
                  <a:solidFill>
                    <a:schemeClr val="accent1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8555" y="1822450"/>
                <a:ext cx="5696585" cy="1753235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/>
          <p:cNvSpPr txBox="1"/>
          <p:nvPr>
            <p:custDataLst>
              <p:tags r:id="rId2"/>
            </p:custDataLst>
          </p:nvPr>
        </p:nvSpPr>
        <p:spPr>
          <a:xfrm>
            <a:off x="6280150" y="3980180"/>
            <a:ext cx="36810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>
                <a:solidFill>
                  <a:srgbClr val="376092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此时，</a:t>
            </a:r>
            <a:r>
              <a:rPr lang="en-US" altLang="zh-CN">
                <a:solidFill>
                  <a:srgbClr val="376092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IRSE</a:t>
            </a:r>
            <a:r>
              <a:rPr lang="zh-CN" altLang="en-US">
                <a:solidFill>
                  <a:srgbClr val="376092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序列回波信号强度为：</a:t>
            </a:r>
            <a:endParaRPr lang="zh-CN" altLang="en-US">
              <a:solidFill>
                <a:srgbClr val="376092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文本框 11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6218555" y="4523105"/>
                <a:ext cx="3625215" cy="42989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𝐼𝑅</m:t>
                          </m:r>
                        </m:sub>
                      </m:sSub>
                      <m:r>
                        <a:rPr lang="en-US" altLang="zh-CN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∝</m:t>
                      </m:r>
                      <m:r>
                        <a:rPr lang="en-US" altLang="zh-CN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altLang="zh-CN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𝐻</m:t>
                          </m:r>
                        </m:e>
                      </m:d>
                      <m:d>
                        <m:dPr>
                          <m:ctrlPr>
                            <a:rPr lang="en-US" altLang="zh-CN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altLang="zh-CN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𝐼</m:t>
                                  </m:r>
                                </m:sub>
                              </m:sSub>
                              <m:r>
                                <a:rPr lang="en-US" altLang="zh-CN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/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p>
                          </m:sSup>
                        </m:e>
                      </m:d>
                    </m:oMath>
                  </m:oMathPara>
                </a14:m>
                <a:endParaRPr lang="en-US" altLang="zh-CN" i="1">
                  <a:solidFill>
                    <a:schemeClr val="accent1">
                      <a:lumMod val="75000"/>
                    </a:schemeClr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6218555" y="4523105"/>
                <a:ext cx="3625215" cy="42989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矩形: 圆角 9"/>
          <p:cNvSpPr/>
          <p:nvPr>
            <p:custDataLst>
              <p:tags r:id="rId6"/>
            </p:custDataLst>
          </p:nvPr>
        </p:nvSpPr>
        <p:spPr>
          <a:xfrm>
            <a:off x="6218555" y="3832225"/>
            <a:ext cx="3834130" cy="1242060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13385" y="1610360"/>
            <a:ext cx="5725160" cy="4020185"/>
          </a:xfrm>
          <a:prstGeom prst="rect">
            <a:avLst/>
          </a:prstGeom>
        </p:spPr>
      </p:pic>
      <p:sp>
        <p:nvSpPr>
          <p:cNvPr id="2" name="左大括号 1"/>
          <p:cNvSpPr/>
          <p:nvPr/>
        </p:nvSpPr>
        <p:spPr>
          <a:xfrm rot="16200000">
            <a:off x="3989705" y="4765675"/>
            <a:ext cx="524510" cy="2171065"/>
          </a:xfrm>
          <a:prstGeom prst="leftBrace">
            <a:avLst>
              <a:gd name="adj1" fmla="val 8333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3501390" y="6155055"/>
            <a:ext cx="149098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IRSE</a:t>
            </a:r>
            <a:r>
              <a:rPr lang="zh-CN" altLang="en-US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第二步</a:t>
            </a:r>
            <a:endParaRPr lang="zh-CN" altLang="en-US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</p:txBody>
      </p:sp>
      <p:sp>
        <p:nvSpPr>
          <p:cNvPr id="14" name="iconfont-10026-582095"/>
          <p:cNvSpPr/>
          <p:nvPr>
            <p:custDataLst>
              <p:tags r:id="rId9"/>
            </p:custDataLst>
          </p:nvPr>
        </p:nvSpPr>
        <p:spPr>
          <a:xfrm rot="5400000" flipV="1">
            <a:off x="1102360" y="431800"/>
            <a:ext cx="504825" cy="490855"/>
          </a:xfrm>
          <a:custGeom>
            <a:avLst/>
            <a:gdLst>
              <a:gd name="T0" fmla="*/ 10400 w 12800"/>
              <a:gd name="T1" fmla="*/ 0 h 9662"/>
              <a:gd name="T2" fmla="*/ 12800 w 12800"/>
              <a:gd name="T3" fmla="*/ 2400 h 9662"/>
              <a:gd name="T4" fmla="*/ 12800 w 12800"/>
              <a:gd name="T5" fmla="*/ 5600 h 9662"/>
              <a:gd name="T6" fmla="*/ 10400 w 12800"/>
              <a:gd name="T7" fmla="*/ 8000 h 9662"/>
              <a:gd name="T8" fmla="*/ 3200 w 12800"/>
              <a:gd name="T9" fmla="*/ 8000 h 9662"/>
              <a:gd name="T10" fmla="*/ 3200 w 12800"/>
              <a:gd name="T11" fmla="*/ 8800 h 9662"/>
              <a:gd name="T12" fmla="*/ 2706 w 12800"/>
              <a:gd name="T13" fmla="*/ 9539 h 9662"/>
              <a:gd name="T14" fmla="*/ 1834 w 12800"/>
              <a:gd name="T15" fmla="*/ 9366 h 9662"/>
              <a:gd name="T16" fmla="*/ 234 w 12800"/>
              <a:gd name="T17" fmla="*/ 7766 h 9662"/>
              <a:gd name="T18" fmla="*/ 0 w 12800"/>
              <a:gd name="T19" fmla="*/ 7200 h 9662"/>
              <a:gd name="T20" fmla="*/ 234 w 12800"/>
              <a:gd name="T21" fmla="*/ 6634 h 9662"/>
              <a:gd name="T22" fmla="*/ 1834 w 12800"/>
              <a:gd name="T23" fmla="*/ 5034 h 9662"/>
              <a:gd name="T24" fmla="*/ 2706 w 12800"/>
              <a:gd name="T25" fmla="*/ 4861 h 9662"/>
              <a:gd name="T26" fmla="*/ 3200 w 12800"/>
              <a:gd name="T27" fmla="*/ 5600 h 9662"/>
              <a:gd name="T28" fmla="*/ 3200 w 12800"/>
              <a:gd name="T29" fmla="*/ 6400 h 9662"/>
              <a:gd name="T30" fmla="*/ 10400 w 12800"/>
              <a:gd name="T31" fmla="*/ 6400 h 9662"/>
              <a:gd name="T32" fmla="*/ 11200 w 12800"/>
              <a:gd name="T33" fmla="*/ 5600 h 9662"/>
              <a:gd name="T34" fmla="*/ 11200 w 12800"/>
              <a:gd name="T35" fmla="*/ 2400 h 9662"/>
              <a:gd name="T36" fmla="*/ 10400 w 12800"/>
              <a:gd name="T37" fmla="*/ 1600 h 9662"/>
              <a:gd name="T38" fmla="*/ 4000 w 12800"/>
              <a:gd name="T39" fmla="*/ 1600 h 9662"/>
              <a:gd name="T40" fmla="*/ 3220 w 12800"/>
              <a:gd name="T41" fmla="*/ 800 h 9662"/>
              <a:gd name="T42" fmla="*/ 4000 w 12800"/>
              <a:gd name="T43" fmla="*/ 0 h 9662"/>
              <a:gd name="T44" fmla="*/ 10400 w 12800"/>
              <a:gd name="T45" fmla="*/ 0 h 9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800" h="9662">
                <a:moveTo>
                  <a:pt x="10400" y="0"/>
                </a:moveTo>
                <a:cubicBezTo>
                  <a:pt x="11725" y="0"/>
                  <a:pt x="12800" y="1075"/>
                  <a:pt x="12800" y="2400"/>
                </a:cubicBezTo>
                <a:lnTo>
                  <a:pt x="12800" y="5600"/>
                </a:lnTo>
                <a:cubicBezTo>
                  <a:pt x="12800" y="6925"/>
                  <a:pt x="11725" y="8000"/>
                  <a:pt x="10400" y="8000"/>
                </a:cubicBezTo>
                <a:lnTo>
                  <a:pt x="3200" y="8000"/>
                </a:lnTo>
                <a:lnTo>
                  <a:pt x="3200" y="8800"/>
                </a:lnTo>
                <a:cubicBezTo>
                  <a:pt x="3200" y="9123"/>
                  <a:pt x="3005" y="9416"/>
                  <a:pt x="2706" y="9539"/>
                </a:cubicBezTo>
                <a:cubicBezTo>
                  <a:pt x="2407" y="9662"/>
                  <a:pt x="2064" y="9594"/>
                  <a:pt x="1834" y="9366"/>
                </a:cubicBezTo>
                <a:lnTo>
                  <a:pt x="234" y="7766"/>
                </a:lnTo>
                <a:cubicBezTo>
                  <a:pt x="84" y="7616"/>
                  <a:pt x="0" y="7412"/>
                  <a:pt x="0" y="7200"/>
                </a:cubicBezTo>
                <a:cubicBezTo>
                  <a:pt x="0" y="6995"/>
                  <a:pt x="78" y="6790"/>
                  <a:pt x="234" y="6634"/>
                </a:cubicBezTo>
                <a:lnTo>
                  <a:pt x="1834" y="5034"/>
                </a:lnTo>
                <a:cubicBezTo>
                  <a:pt x="2063" y="4806"/>
                  <a:pt x="2407" y="4737"/>
                  <a:pt x="2706" y="4861"/>
                </a:cubicBezTo>
                <a:cubicBezTo>
                  <a:pt x="3005" y="4985"/>
                  <a:pt x="3200" y="5277"/>
                  <a:pt x="3200" y="5600"/>
                </a:cubicBezTo>
                <a:lnTo>
                  <a:pt x="3200" y="6400"/>
                </a:lnTo>
                <a:lnTo>
                  <a:pt x="10400" y="6400"/>
                </a:lnTo>
                <a:cubicBezTo>
                  <a:pt x="10842" y="6400"/>
                  <a:pt x="11200" y="6042"/>
                  <a:pt x="11200" y="5600"/>
                </a:cubicBezTo>
                <a:lnTo>
                  <a:pt x="11200" y="2400"/>
                </a:lnTo>
                <a:cubicBezTo>
                  <a:pt x="11200" y="1958"/>
                  <a:pt x="10842" y="1600"/>
                  <a:pt x="10400" y="1600"/>
                </a:cubicBezTo>
                <a:lnTo>
                  <a:pt x="4000" y="1600"/>
                </a:lnTo>
                <a:cubicBezTo>
                  <a:pt x="3566" y="1589"/>
                  <a:pt x="3220" y="1234"/>
                  <a:pt x="3220" y="800"/>
                </a:cubicBezTo>
                <a:cubicBezTo>
                  <a:pt x="3220" y="366"/>
                  <a:pt x="3566" y="11"/>
                  <a:pt x="4000" y="0"/>
                </a:cubicBezTo>
                <a:lnTo>
                  <a:pt x="104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五角星 15"/>
          <p:cNvSpPr/>
          <p:nvPr/>
        </p:nvSpPr>
        <p:spPr>
          <a:xfrm>
            <a:off x="3032760" y="3304540"/>
            <a:ext cx="204470" cy="248285"/>
          </a:xfrm>
          <a:prstGeom prst="star5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五角星 17"/>
          <p:cNvSpPr/>
          <p:nvPr>
            <p:custDataLst>
              <p:tags r:id="rId10"/>
            </p:custDataLst>
          </p:nvPr>
        </p:nvSpPr>
        <p:spPr>
          <a:xfrm>
            <a:off x="3032760" y="3832225"/>
            <a:ext cx="204470" cy="248285"/>
          </a:xfrm>
          <a:prstGeom prst="star5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五角星 18"/>
          <p:cNvSpPr/>
          <p:nvPr>
            <p:custDataLst>
              <p:tags r:id="rId11"/>
            </p:custDataLst>
          </p:nvPr>
        </p:nvSpPr>
        <p:spPr>
          <a:xfrm>
            <a:off x="11758930" y="3240405"/>
            <a:ext cx="204470" cy="248285"/>
          </a:xfrm>
          <a:prstGeom prst="star5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1264920" y="3240287"/>
            <a:ext cx="6985" cy="2122170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1957705" y="2830712"/>
            <a:ext cx="6985" cy="2122170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1165860" y="4719320"/>
            <a:ext cx="219075" cy="15557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1851660" y="3575685"/>
            <a:ext cx="219075" cy="15557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6" name="直接箭头连接符 5"/>
          <p:cNvCxnSpPr/>
          <p:nvPr/>
        </p:nvCxnSpPr>
        <p:spPr>
          <a:xfrm flipH="1">
            <a:off x="1547495" y="5270500"/>
            <a:ext cx="452755" cy="777875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/>
            </p:nvSpPr>
            <p:spPr>
              <a:xfrm>
                <a:off x="268605" y="6113780"/>
                <a:ext cx="2667000" cy="64516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𝐼</m:t>
                        </m:r>
                      </m:sub>
                    </m:sSub>
                  </m:oMath>
                </a14:m>
                <a:r>
                  <a:rPr lang="zh-CN" altLang="en-US">
                    <a:solidFill>
                      <a:srgbClr val="C00000"/>
                    </a:solidFill>
                    <a:latin typeface="Cambria Math" panose="02040503050406030204" pitchFamily="18" charset="0"/>
                    <a:ea typeface="华文中宋" panose="02010600040101010101" pitchFamily="2" charset="-122"/>
                    <a:cs typeface="Cambria Math" panose="02040503050406030204" pitchFamily="18" charset="0"/>
                  </a:rPr>
                  <a:t>：初始</a:t>
                </a:r>
                <a:r>
                  <a:rPr lang="en-US" altLang="zh-CN">
                    <a:solidFill>
                      <a:srgbClr val="C00000"/>
                    </a:solidFill>
                    <a:latin typeface="Cambria Math" panose="02040503050406030204" pitchFamily="18" charset="0"/>
                    <a:ea typeface="华文中宋" panose="02010600040101010101" pitchFamily="2" charset="-122"/>
                    <a:cs typeface="Cambria Math" panose="02040503050406030204" pitchFamily="18" charset="0"/>
                  </a:rPr>
                  <a:t>180</a:t>
                </a:r>
                <a:r>
                  <a:rPr lang="zh-CN" altLang="en-US">
                    <a:solidFill>
                      <a:srgbClr val="C00000"/>
                    </a:solidFill>
                    <a:latin typeface="Cambria Math" panose="02040503050406030204" pitchFamily="18" charset="0"/>
                    <a:ea typeface="华文中宋" panose="02010600040101010101" pitchFamily="2" charset="-122"/>
                    <a:cs typeface="Cambria Math" panose="02040503050406030204" pitchFamily="18" charset="0"/>
                  </a:rPr>
                  <a:t>°脉冲和随后</a:t>
                </a:r>
                <a:r>
                  <a:rPr lang="en-US" altLang="zh-CN">
                    <a:solidFill>
                      <a:srgbClr val="C00000"/>
                    </a:solidFill>
                    <a:latin typeface="Cambria Math" panose="02040503050406030204" pitchFamily="18" charset="0"/>
                    <a:ea typeface="华文中宋" panose="02010600040101010101" pitchFamily="2" charset="-122"/>
                    <a:cs typeface="Cambria Math" panose="02040503050406030204" pitchFamily="18" charset="0"/>
                  </a:rPr>
                  <a:t>90</a:t>
                </a:r>
                <a:r>
                  <a:rPr lang="zh-CN" altLang="en-US">
                    <a:solidFill>
                      <a:srgbClr val="C00000"/>
                    </a:solidFill>
                    <a:latin typeface="Cambria Math" panose="02040503050406030204" pitchFamily="18" charset="0"/>
                    <a:ea typeface="华文中宋" panose="02010600040101010101" pitchFamily="2" charset="-122"/>
                    <a:cs typeface="Cambria Math" panose="02040503050406030204" pitchFamily="18" charset="0"/>
                  </a:rPr>
                  <a:t>°脉冲间隔的时间</a:t>
                </a:r>
                <a:endParaRPr lang="zh-CN" altLang="en-US">
                  <a:solidFill>
                    <a:srgbClr val="C00000"/>
                  </a:solidFill>
                  <a:latin typeface="Cambria Math" panose="02040503050406030204" pitchFamily="18" charset="0"/>
                  <a:ea typeface="华文中宋" panose="02010600040101010101" pitchFamily="2" charset="-122"/>
                  <a:cs typeface="Cambria Math" panose="02040503050406030204" pitchFamily="18" charset="0"/>
                  <a:sym typeface="+mn-ea"/>
                </a:endParaRPr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605" y="6113780"/>
                <a:ext cx="2667000" cy="645160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3" grpId="0" animBg="1"/>
      <p:bldP spid="24" grpId="1" animBg="1"/>
      <p:bldP spid="23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766790" y="387204"/>
            <a:ext cx="944716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反转恢复序列成像的特殊点</a:t>
            </a:r>
            <a:endParaRPr lang="zh-CN" altLang="en-US" sz="3200" dirty="0">
              <a:solidFill>
                <a:srgbClr val="476490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本框 13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2592070" y="1664335"/>
                <a:ext cx="3101975" cy="42989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𝐼𝑅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∝</m:t>
                      </m:r>
                      <m:r>
                        <a:rPr lang="en-US" altLang="zh-CN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𝐻</m:t>
                          </m:r>
                        </m:e>
                      </m:d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𝐼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/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p>
                          </m:sSup>
                        </m:e>
                      </m:d>
                    </m:oMath>
                  </m:oMathPara>
                </a14:m>
                <a:endParaRPr lang="en-US" altLang="zh-CN" i="1"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"/>
                </p:custDataLst>
              </p:nvPr>
            </p:nvSpPr>
            <p:spPr>
              <a:xfrm>
                <a:off x="2592070" y="1664335"/>
                <a:ext cx="3101975" cy="42989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/>
              <p:cNvSpPr txBox="1"/>
              <p:nvPr/>
            </p:nvSpPr>
            <p:spPr>
              <a:xfrm>
                <a:off x="798830" y="2422525"/>
                <a:ext cx="6991985" cy="3930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观察上式可以发现，当</a:t>
                </a:r>
                <a:r>
                  <a:rPr lang="en-US" altLang="zh-CN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T</a:t>
                </a:r>
                <a:r>
                  <a:rPr lang="en-US" altLang="zh-CN" baseline="-25000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I</a:t>
                </a:r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为取为</a:t>
                </a:r>
                <a:r>
                  <a:rPr lang="en-US" altLang="zh-CN">
                    <a:solidFill>
                      <a:schemeClr val="accent1">
                        <a:lumMod val="75000"/>
                      </a:schemeClr>
                    </a:solidFill>
                    <a:sym typeface="+mn-ea"/>
                  </a:rPr>
                  <a:t>T</a:t>
                </a:r>
                <a:r>
                  <a:rPr lang="en-US" altLang="zh-CN" baseline="-25000">
                    <a:solidFill>
                      <a:schemeClr val="accent1">
                        <a:lumMod val="75000"/>
                      </a:schemeClr>
                    </a:solidFill>
                    <a:sym typeface="+mn-ea"/>
                  </a:rPr>
                  <a:t>1</a:t>
                </a:r>
                <a:r>
                  <a:rPr lang="en-US" altLang="zh-CN">
                    <a:solidFill>
                      <a:schemeClr val="accent1">
                        <a:lumMod val="75000"/>
                      </a:schemeClr>
                    </a:solidFill>
                    <a:sym typeface="+mn-ea"/>
                  </a:rPr>
                  <a:t>·ln2≈0.693T</a:t>
                </a:r>
                <a:r>
                  <a:rPr lang="en-US" altLang="zh-CN" baseline="-25000">
                    <a:solidFill>
                      <a:schemeClr val="accent1">
                        <a:lumMod val="75000"/>
                      </a:schemeClr>
                    </a:solidFill>
                    <a:sym typeface="+mn-ea"/>
                  </a:rPr>
                  <a:t>1</a:t>
                </a:r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sym typeface="+mn-ea"/>
                  </a:rPr>
                  <a:t>时，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1</m:t>
                    </m:r>
                    <m:r>
                      <a:rPr lang="en-US" altLang="zh-CN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−</m:t>
                    </m:r>
                    <m:r>
                      <a:rPr lang="en-US" altLang="zh-CN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𝐼</m:t>
                            </m:r>
                          </m:sub>
                        </m:sSub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/</m:t>
                        </m:r>
                        <m:sSub>
                          <m:sSubPr>
                            <m:ctrlPr>
                              <a:rPr lang="en-US" altLang="zh-CN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p>
                    <m:r>
                      <a:rPr lang="en-US" altLang="zh-CN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0</m:t>
                    </m:r>
                  </m:oMath>
                </a14:m>
                <a:endParaRPr lang="en-US" altLang="zh-CN" i="1">
                  <a:solidFill>
                    <a:schemeClr val="accent1">
                      <a:lumMod val="75000"/>
                    </a:schemeClr>
                  </a:solidFill>
                  <a:latin typeface="Cambria Math" panose="02040503050406030204" pitchFamily="18" charset="0"/>
                  <a:ea typeface="MS Mincho" charset="0"/>
                  <a:cs typeface="Cambria Math" panose="02040503050406030204" pitchFamily="18" charset="0"/>
                  <a:sym typeface="+mn-ea"/>
                </a:endParaRPr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830" y="2422525"/>
                <a:ext cx="6991985" cy="3930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798830" y="2787650"/>
                <a:ext cx="7068820" cy="9220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indent="0" fontAlgn="auto">
                  <a:lnSpc>
                    <a:spcPct val="150000"/>
                  </a:lnSpc>
                </a:pPr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这表示括号里的式子为</a:t>
                </a:r>
                <a:r>
                  <a:rPr lang="en-US" altLang="zh-CN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0</a:t>
                </a:r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，对应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𝐼𝑅</m:t>
                        </m:r>
                      </m:sub>
                    </m:sSub>
                  </m:oMath>
                </a14:m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为</a:t>
                </a:r>
                <a:r>
                  <a:rPr lang="en-US" altLang="zh-CN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0</a:t>
                </a:r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，</a:t>
                </a:r>
                <a:endParaRPr lang="zh-CN" altLang="en-US">
                  <a:solidFill>
                    <a:schemeClr val="accent1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pPr indent="0" fontAlgn="auto">
                  <a:lnSpc>
                    <a:spcPct val="150000"/>
                  </a:lnSpc>
                </a:pPr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这是</a:t>
                </a:r>
                <a:r>
                  <a:rPr lang="en-US" altLang="zh-CN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IRSE</a:t>
                </a:r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序列成像中一个非常特殊的点，例如右图横轴的</a:t>
                </a:r>
                <a:r>
                  <a:rPr lang="en-US" altLang="zh-CN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a</a:t>
                </a:r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点和</a:t>
                </a:r>
                <a:r>
                  <a:rPr lang="en-US" altLang="zh-CN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b</a:t>
                </a:r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点。</a:t>
                </a:r>
                <a:endParaRPr lang="zh-CN" altLang="en-US">
                  <a:solidFill>
                    <a:schemeClr val="accent1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830" y="2787650"/>
                <a:ext cx="7068820" cy="922020"/>
              </a:xfrm>
              <a:prstGeom prst="rect">
                <a:avLst/>
              </a:prstGeom>
              <a:blipFill rotWithShape="1">
                <a:blip r:embed="rId5"/>
                <a:stretch>
                  <a:fillRect r="-3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 descr="屏幕截图 2022-12-20 13083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150860" y="1664970"/>
            <a:ext cx="3434080" cy="2845435"/>
          </a:xfrm>
          <a:prstGeom prst="rect">
            <a:avLst/>
          </a:prstGeom>
        </p:spPr>
      </p:pic>
      <p:sp>
        <p:nvSpPr>
          <p:cNvPr id="27" name="矩形: 圆角 9"/>
          <p:cNvSpPr/>
          <p:nvPr>
            <p:custDataLst>
              <p:tags r:id="rId8"/>
            </p:custDataLst>
          </p:nvPr>
        </p:nvSpPr>
        <p:spPr>
          <a:xfrm>
            <a:off x="2592070" y="1506220"/>
            <a:ext cx="3101975" cy="746125"/>
          </a:xfrm>
          <a:prstGeom prst="roundRect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五角星 9"/>
          <p:cNvSpPr/>
          <p:nvPr/>
        </p:nvSpPr>
        <p:spPr>
          <a:xfrm>
            <a:off x="5922645" y="1599565"/>
            <a:ext cx="473710" cy="445135"/>
          </a:xfrm>
          <a:prstGeom prst="star5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本框 10"/>
              <p:cNvSpPr txBox="1"/>
              <p:nvPr/>
            </p:nvSpPr>
            <p:spPr>
              <a:xfrm>
                <a:off x="798830" y="4451985"/>
                <a:ext cx="7204710" cy="92202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indent="0" fontAlgn="auto">
                  <a:lnSpc>
                    <a:spcPct val="150000"/>
                  </a:lnSpc>
                </a:pPr>
                <a:r>
                  <a:rPr lang="zh-CN" altLang="en-US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倘若我们在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𝐼</m:t>
                        </m:r>
                      </m:sub>
                    </m:sSub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0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.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693</m:t>
                    </m:r>
                    <m:sSub>
                      <m:sSubPr>
                        <m:ctrlP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  <a:sym typeface="+mn-ea"/>
                          </a:rPr>
                          <m:t>𝑇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  <a:sym typeface="+mn-ea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Cambria Math" panose="02040503050406030204" pitchFamily="18" charset="0"/>
                    <a:sym typeface="+mn-ea"/>
                  </a:rPr>
                  <a:t>时加上</a:t>
                </a:r>
                <a14:m>
                  <m:oMath xmlns:m="http://schemas.openxmlformats.org/officeDocument/2006/math">
                    <m:r>
                      <a:rPr lang="en-US" altLang="zh-CN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  <a:sym typeface="+mn-ea"/>
                      </a:rPr>
                      <m:t>90</m:t>
                    </m:r>
                    <m:r>
                      <a:rPr lang="en-US" altLang="zh-CN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  <a:sym typeface="+mn-ea"/>
                      </a:rPr>
                      <m:t>°</m:t>
                    </m:r>
                  </m:oMath>
                </a14:m>
                <a:r>
                  <a:rPr lang="zh-CN" altLang="en-US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Cambria Math" panose="02040503050406030204" pitchFamily="18" charset="0"/>
                    <a:sym typeface="+mn-ea"/>
                  </a:rPr>
                  <a:t>脉冲，将磁化矢量转到</a:t>
                </a:r>
                <a:r>
                  <a:rPr lang="en-US" altLang="zh-CN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Cambria Math" panose="02040503050406030204" pitchFamily="18" charset="0"/>
                    <a:sym typeface="+mn-ea"/>
                  </a:rPr>
                  <a:t>XY</a:t>
                </a:r>
                <a:r>
                  <a:rPr lang="zh-CN" altLang="en-US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Cambria Math" panose="02040503050406030204" pitchFamily="18" charset="0"/>
                    <a:sym typeface="+mn-ea"/>
                  </a:rPr>
                  <a:t>平面，</a:t>
                </a:r>
                <a:endParaRPr lang="zh-CN" altLang="en-US">
                  <a:solidFill>
                    <a:srgbClr val="C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Cambria Math" panose="02040503050406030204" pitchFamily="18" charset="0"/>
                  <a:sym typeface="+mn-ea"/>
                </a:endParaRPr>
              </a:p>
              <a:p>
                <a:pPr indent="0" fontAlgn="auto">
                  <a:lnSpc>
                    <a:spcPct val="150000"/>
                  </a:lnSpc>
                </a:pPr>
                <a:r>
                  <a:rPr lang="zh-CN" altLang="en-US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理论上，在成像过程中将检测不到弛豫时间为</a:t>
                </a:r>
                <a:r>
                  <a:rPr lang="en-US" altLang="zh-CN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T</a:t>
                </a:r>
                <a:r>
                  <a:rPr lang="en-US" altLang="zh-CN" baseline="-2500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1</a:t>
                </a:r>
                <a:r>
                  <a:rPr lang="zh-CN" altLang="en-US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的</a:t>
                </a:r>
                <a:r>
                  <a:rPr lang="zh-CN" altLang="en-US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这种物质！</a:t>
                </a:r>
                <a:endParaRPr lang="zh-CN" altLang="en-US">
                  <a:solidFill>
                    <a:srgbClr val="C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  <a:sym typeface="+mn-ea"/>
                </a:endParaRPr>
              </a:p>
            </p:txBody>
          </p:sp>
        </mc:Choice>
        <mc:Fallback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830" y="4451985"/>
                <a:ext cx="7204710" cy="92202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下箭头 11"/>
          <p:cNvSpPr/>
          <p:nvPr/>
        </p:nvSpPr>
        <p:spPr>
          <a:xfrm>
            <a:off x="3916680" y="3761105"/>
            <a:ext cx="452755" cy="720725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3" name="直接箭头连接符 12"/>
          <p:cNvCxnSpPr/>
          <p:nvPr/>
        </p:nvCxnSpPr>
        <p:spPr>
          <a:xfrm flipH="1" flipV="1">
            <a:off x="9340850" y="1496060"/>
            <a:ext cx="177165" cy="92646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8003540" y="1144270"/>
            <a:ext cx="2501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a</a:t>
            </a:r>
            <a:r>
              <a:rPr lang="zh-CN" altLang="en-US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线：</a:t>
            </a:r>
            <a:r>
              <a:rPr lang="en-US" altLang="zh-CN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T1</a:t>
            </a:r>
            <a:r>
              <a:rPr lang="zh-CN" altLang="en-US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短，</a:t>
            </a:r>
            <a:r>
              <a:rPr lang="zh-CN" altLang="en-US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恢复快</a:t>
            </a:r>
            <a:endParaRPr lang="zh-CN" altLang="en-US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17" name="直接箭头连接符 16"/>
          <p:cNvCxnSpPr/>
          <p:nvPr/>
        </p:nvCxnSpPr>
        <p:spPr>
          <a:xfrm>
            <a:off x="9977755" y="2501900"/>
            <a:ext cx="395605" cy="87693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>
            <p:custDataLst>
              <p:tags r:id="rId10"/>
            </p:custDataLst>
          </p:nvPr>
        </p:nvSpPr>
        <p:spPr>
          <a:xfrm>
            <a:off x="9334500" y="3392805"/>
            <a:ext cx="22961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b</a:t>
            </a:r>
            <a:r>
              <a:rPr lang="zh-CN" altLang="en-US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线：</a:t>
            </a:r>
            <a:r>
              <a:rPr lang="en-US" altLang="zh-CN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T1</a:t>
            </a:r>
            <a:r>
              <a:rPr lang="zh-CN" altLang="en-US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长</a:t>
            </a:r>
            <a:r>
              <a:rPr lang="zh-CN" altLang="en-US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，恢复慢</a:t>
            </a:r>
            <a:endParaRPr lang="zh-CN" altLang="en-US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9" name="iconfont-10026-582095"/>
          <p:cNvSpPr/>
          <p:nvPr>
            <p:custDataLst>
              <p:tags r:id="rId11"/>
            </p:custDataLst>
          </p:nvPr>
        </p:nvSpPr>
        <p:spPr>
          <a:xfrm rot="5400000" flipV="1">
            <a:off x="1102360" y="431800"/>
            <a:ext cx="504825" cy="490855"/>
          </a:xfrm>
          <a:custGeom>
            <a:avLst/>
            <a:gdLst>
              <a:gd name="T0" fmla="*/ 10400 w 12800"/>
              <a:gd name="T1" fmla="*/ 0 h 9662"/>
              <a:gd name="T2" fmla="*/ 12800 w 12800"/>
              <a:gd name="T3" fmla="*/ 2400 h 9662"/>
              <a:gd name="T4" fmla="*/ 12800 w 12800"/>
              <a:gd name="T5" fmla="*/ 5600 h 9662"/>
              <a:gd name="T6" fmla="*/ 10400 w 12800"/>
              <a:gd name="T7" fmla="*/ 8000 h 9662"/>
              <a:gd name="T8" fmla="*/ 3200 w 12800"/>
              <a:gd name="T9" fmla="*/ 8000 h 9662"/>
              <a:gd name="T10" fmla="*/ 3200 w 12800"/>
              <a:gd name="T11" fmla="*/ 8800 h 9662"/>
              <a:gd name="T12" fmla="*/ 2706 w 12800"/>
              <a:gd name="T13" fmla="*/ 9539 h 9662"/>
              <a:gd name="T14" fmla="*/ 1834 w 12800"/>
              <a:gd name="T15" fmla="*/ 9366 h 9662"/>
              <a:gd name="T16" fmla="*/ 234 w 12800"/>
              <a:gd name="T17" fmla="*/ 7766 h 9662"/>
              <a:gd name="T18" fmla="*/ 0 w 12800"/>
              <a:gd name="T19" fmla="*/ 7200 h 9662"/>
              <a:gd name="T20" fmla="*/ 234 w 12800"/>
              <a:gd name="T21" fmla="*/ 6634 h 9662"/>
              <a:gd name="T22" fmla="*/ 1834 w 12800"/>
              <a:gd name="T23" fmla="*/ 5034 h 9662"/>
              <a:gd name="T24" fmla="*/ 2706 w 12800"/>
              <a:gd name="T25" fmla="*/ 4861 h 9662"/>
              <a:gd name="T26" fmla="*/ 3200 w 12800"/>
              <a:gd name="T27" fmla="*/ 5600 h 9662"/>
              <a:gd name="T28" fmla="*/ 3200 w 12800"/>
              <a:gd name="T29" fmla="*/ 6400 h 9662"/>
              <a:gd name="T30" fmla="*/ 10400 w 12800"/>
              <a:gd name="T31" fmla="*/ 6400 h 9662"/>
              <a:gd name="T32" fmla="*/ 11200 w 12800"/>
              <a:gd name="T33" fmla="*/ 5600 h 9662"/>
              <a:gd name="T34" fmla="*/ 11200 w 12800"/>
              <a:gd name="T35" fmla="*/ 2400 h 9662"/>
              <a:gd name="T36" fmla="*/ 10400 w 12800"/>
              <a:gd name="T37" fmla="*/ 1600 h 9662"/>
              <a:gd name="T38" fmla="*/ 4000 w 12800"/>
              <a:gd name="T39" fmla="*/ 1600 h 9662"/>
              <a:gd name="T40" fmla="*/ 3220 w 12800"/>
              <a:gd name="T41" fmla="*/ 800 h 9662"/>
              <a:gd name="T42" fmla="*/ 4000 w 12800"/>
              <a:gd name="T43" fmla="*/ 0 h 9662"/>
              <a:gd name="T44" fmla="*/ 10400 w 12800"/>
              <a:gd name="T45" fmla="*/ 0 h 9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800" h="9662">
                <a:moveTo>
                  <a:pt x="10400" y="0"/>
                </a:moveTo>
                <a:cubicBezTo>
                  <a:pt x="11725" y="0"/>
                  <a:pt x="12800" y="1075"/>
                  <a:pt x="12800" y="2400"/>
                </a:cubicBezTo>
                <a:lnTo>
                  <a:pt x="12800" y="5600"/>
                </a:lnTo>
                <a:cubicBezTo>
                  <a:pt x="12800" y="6925"/>
                  <a:pt x="11725" y="8000"/>
                  <a:pt x="10400" y="8000"/>
                </a:cubicBezTo>
                <a:lnTo>
                  <a:pt x="3200" y="8000"/>
                </a:lnTo>
                <a:lnTo>
                  <a:pt x="3200" y="8800"/>
                </a:lnTo>
                <a:cubicBezTo>
                  <a:pt x="3200" y="9123"/>
                  <a:pt x="3005" y="9416"/>
                  <a:pt x="2706" y="9539"/>
                </a:cubicBezTo>
                <a:cubicBezTo>
                  <a:pt x="2407" y="9662"/>
                  <a:pt x="2064" y="9594"/>
                  <a:pt x="1834" y="9366"/>
                </a:cubicBezTo>
                <a:lnTo>
                  <a:pt x="234" y="7766"/>
                </a:lnTo>
                <a:cubicBezTo>
                  <a:pt x="84" y="7616"/>
                  <a:pt x="0" y="7412"/>
                  <a:pt x="0" y="7200"/>
                </a:cubicBezTo>
                <a:cubicBezTo>
                  <a:pt x="0" y="6995"/>
                  <a:pt x="78" y="6790"/>
                  <a:pt x="234" y="6634"/>
                </a:cubicBezTo>
                <a:lnTo>
                  <a:pt x="1834" y="5034"/>
                </a:lnTo>
                <a:cubicBezTo>
                  <a:pt x="2063" y="4806"/>
                  <a:pt x="2407" y="4737"/>
                  <a:pt x="2706" y="4861"/>
                </a:cubicBezTo>
                <a:cubicBezTo>
                  <a:pt x="3005" y="4985"/>
                  <a:pt x="3200" y="5277"/>
                  <a:pt x="3200" y="5600"/>
                </a:cubicBezTo>
                <a:lnTo>
                  <a:pt x="3200" y="6400"/>
                </a:lnTo>
                <a:lnTo>
                  <a:pt x="10400" y="6400"/>
                </a:lnTo>
                <a:cubicBezTo>
                  <a:pt x="10842" y="6400"/>
                  <a:pt x="11200" y="6042"/>
                  <a:pt x="11200" y="5600"/>
                </a:cubicBezTo>
                <a:lnTo>
                  <a:pt x="11200" y="2400"/>
                </a:lnTo>
                <a:cubicBezTo>
                  <a:pt x="11200" y="1958"/>
                  <a:pt x="10842" y="1600"/>
                  <a:pt x="10400" y="1600"/>
                </a:cubicBezTo>
                <a:lnTo>
                  <a:pt x="4000" y="1600"/>
                </a:lnTo>
                <a:cubicBezTo>
                  <a:pt x="3566" y="1589"/>
                  <a:pt x="3220" y="1234"/>
                  <a:pt x="3220" y="800"/>
                </a:cubicBezTo>
                <a:cubicBezTo>
                  <a:pt x="3220" y="366"/>
                  <a:pt x="3566" y="11"/>
                  <a:pt x="4000" y="0"/>
                </a:cubicBezTo>
                <a:lnTo>
                  <a:pt x="104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22" name="直接连接符 21"/>
          <p:cNvCxnSpPr/>
          <p:nvPr>
            <p:custDataLst>
              <p:tags r:id="rId12"/>
            </p:custDataLst>
          </p:nvPr>
        </p:nvCxnSpPr>
        <p:spPr>
          <a:xfrm flipH="1">
            <a:off x="8923655" y="2593857"/>
            <a:ext cx="6985" cy="1039495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>
            <p:custDataLst>
              <p:tags r:id="rId13"/>
            </p:custDataLst>
          </p:nvPr>
        </p:nvCxnSpPr>
        <p:spPr>
          <a:xfrm flipH="1">
            <a:off x="9251315" y="2339222"/>
            <a:ext cx="6985" cy="1039495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>
            <p:custDataLst>
              <p:tags r:id="rId14"/>
            </p:custDataLst>
          </p:nvPr>
        </p:nvSpPr>
        <p:spPr>
          <a:xfrm>
            <a:off x="8803640" y="3170555"/>
            <a:ext cx="219075" cy="155575"/>
          </a:xfrm>
          <a:prstGeom prst="ellipse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椭圆 6"/>
          <p:cNvSpPr/>
          <p:nvPr>
            <p:custDataLst>
              <p:tags r:id="rId15"/>
            </p:custDataLst>
          </p:nvPr>
        </p:nvSpPr>
        <p:spPr>
          <a:xfrm>
            <a:off x="9149715" y="2422525"/>
            <a:ext cx="219075" cy="155575"/>
          </a:xfrm>
          <a:prstGeom prst="ellipse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23" grpId="1" animBg="1"/>
      <p:bldP spid="7" grpId="0" bldLvl="0" animBg="1"/>
      <p:bldP spid="7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766570" y="387350"/>
            <a:ext cx="61944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反转恢复序列成像（肥肉瘦肉）</a:t>
            </a:r>
            <a:endParaRPr lang="zh-CN" altLang="en-US" sz="3200" dirty="0">
              <a:solidFill>
                <a:srgbClr val="476490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974090" y="1426845"/>
            <a:ext cx="6872605" cy="17214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fontAlgn="auto">
              <a:lnSpc>
                <a:spcPct val="150000"/>
              </a:lnSpc>
            </a:pPr>
            <a:r>
              <a:rPr lang="zh-CN" altLang="en-US" sz="220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在实验中，我们首先测量了瘦肉和肥肉的弛豫时间。</a:t>
            </a:r>
            <a:endParaRPr lang="zh-CN" altLang="en-US" sz="2200">
              <a:solidFill>
                <a:schemeClr val="accent1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20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对于瘦肉，其</a:t>
            </a:r>
            <a:r>
              <a:rPr lang="en-US" altLang="zh-CN" sz="220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cs typeface="Cambria Math" panose="02040503050406030204" pitchFamily="18" charset="0"/>
              </a:rPr>
              <a:t>T</a:t>
            </a:r>
            <a:r>
              <a:rPr lang="en-US" altLang="zh-CN" sz="2200" baseline="-2500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cs typeface="Cambria Math" panose="02040503050406030204" pitchFamily="18" charset="0"/>
              </a:rPr>
              <a:t>1</a:t>
            </a:r>
            <a:r>
              <a:rPr lang="en-US" altLang="zh-CN" sz="220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cs typeface="Cambria Math" panose="02040503050406030204" pitchFamily="18" charset="0"/>
              </a:rPr>
              <a:t>=533.678ms</a:t>
            </a:r>
            <a:r>
              <a:rPr lang="zh-CN" altLang="en-US" sz="220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cs typeface="Cambria Math" panose="02040503050406030204" pitchFamily="18" charset="0"/>
              </a:rPr>
              <a:t>，</a:t>
            </a:r>
            <a:r>
              <a:rPr lang="en-US" altLang="zh-CN" sz="220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cs typeface="Cambria Math" panose="02040503050406030204" pitchFamily="18" charset="0"/>
              </a:rPr>
              <a:t>T</a:t>
            </a:r>
            <a:r>
              <a:rPr lang="en-US" altLang="zh-CN" sz="2200" baseline="-2500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cs typeface="Cambria Math" panose="02040503050406030204" pitchFamily="18" charset="0"/>
              </a:rPr>
              <a:t>2</a:t>
            </a:r>
            <a:r>
              <a:rPr lang="en-US" altLang="zh-CN" sz="220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cs typeface="Cambria Math" panose="02040503050406030204" pitchFamily="18" charset="0"/>
              </a:rPr>
              <a:t>=43.288ms</a:t>
            </a:r>
            <a:r>
              <a:rPr lang="zh-CN" altLang="en-US" sz="220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cs typeface="Cambria Math" panose="02040503050406030204" pitchFamily="18" charset="0"/>
              </a:rPr>
              <a:t>；</a:t>
            </a:r>
            <a:endParaRPr lang="zh-CN" altLang="en-US" sz="2200">
              <a:solidFill>
                <a:schemeClr val="accent1">
                  <a:lumMod val="75000"/>
                </a:schemeClr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20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对于肥肉，其</a:t>
            </a:r>
            <a:r>
              <a:rPr lang="en-US" altLang="zh-CN" sz="220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cs typeface="Cambria Math" panose="02040503050406030204" pitchFamily="18" charset="0"/>
              </a:rPr>
              <a:t>T</a:t>
            </a:r>
            <a:r>
              <a:rPr lang="en-US" altLang="zh-CN" sz="2200" baseline="-2500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cs typeface="Cambria Math" panose="02040503050406030204" pitchFamily="18" charset="0"/>
              </a:rPr>
              <a:t>1</a:t>
            </a:r>
            <a:r>
              <a:rPr lang="en-US" altLang="zh-CN" sz="220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cs typeface="Cambria Math" panose="02040503050406030204" pitchFamily="18" charset="0"/>
              </a:rPr>
              <a:t>=151.991ms</a:t>
            </a:r>
            <a:r>
              <a:rPr lang="zh-CN" altLang="en-US" sz="220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cs typeface="Cambria Math" panose="02040503050406030204" pitchFamily="18" charset="0"/>
              </a:rPr>
              <a:t>，</a:t>
            </a:r>
            <a:r>
              <a:rPr lang="en-US" altLang="zh-CN" sz="220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cs typeface="Cambria Math" panose="02040503050406030204" pitchFamily="18" charset="0"/>
              </a:rPr>
              <a:t>T</a:t>
            </a:r>
            <a:r>
              <a:rPr lang="en-US" altLang="zh-CN" sz="2200" baseline="-2500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cs typeface="Cambria Math" panose="02040503050406030204" pitchFamily="18" charset="0"/>
              </a:rPr>
              <a:t>2</a:t>
            </a:r>
            <a:r>
              <a:rPr lang="en-US" altLang="zh-CN" sz="220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cs typeface="Cambria Math" panose="02040503050406030204" pitchFamily="18" charset="0"/>
              </a:rPr>
              <a:t>=100.000ms</a:t>
            </a:r>
            <a:r>
              <a:rPr lang="zh-CN" altLang="en-US" sz="220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cs typeface="Cambria Math" panose="02040503050406030204" pitchFamily="18" charset="0"/>
              </a:rPr>
              <a:t>。</a:t>
            </a:r>
            <a:endParaRPr lang="zh-CN" altLang="en-US" sz="2200">
              <a:solidFill>
                <a:schemeClr val="accent1">
                  <a:lumMod val="75000"/>
                </a:schemeClr>
              </a:solidFill>
              <a:latin typeface="Cambria Math" panose="02040503050406030204" pitchFamily="18" charset="0"/>
              <a:cs typeface="Cambria Math" panose="020405030504060302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本框 13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974090" y="3575050"/>
                <a:ext cx="4352290" cy="2630170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p>
                <a:pPr algn="l"/>
                <a:r>
                  <a:rPr lang="zh-CN" altLang="en-US" sz="2200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可以认为信号强度符合以下公式：</a:t>
                </a:r>
                <a:endParaRPr lang="zh-CN" altLang="en-US" sz="2200">
                  <a:solidFill>
                    <a:schemeClr val="accent1">
                      <a:lumMod val="75000"/>
                    </a:schemeClr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  <a:p>
                <a:pPr algn="l"/>
                <a:endParaRPr lang="en-US" altLang="zh-CN" sz="2200" i="1">
                  <a:solidFill>
                    <a:schemeClr val="accent1">
                      <a:lumMod val="75000"/>
                    </a:schemeClr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2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2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zh-CN" sz="22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𝐼𝑅</m:t>
                          </m:r>
                        </m:sub>
                      </m:sSub>
                      <m:r>
                        <a:rPr lang="en-US" altLang="zh-CN" sz="2200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∝</m:t>
                      </m:r>
                      <m:r>
                        <a:rPr lang="en-US" altLang="zh-CN" sz="2200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altLang="zh-CN" sz="22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2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𝐻</m:t>
                          </m:r>
                        </m:e>
                      </m:d>
                      <m:d>
                        <m:dPr>
                          <m:ctrlPr>
                            <a:rPr lang="en-US" altLang="zh-CN" sz="22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2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2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2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altLang="zh-CN" sz="22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2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sz="22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2200" i="1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200" i="1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altLang="zh-CN" sz="2200" i="1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𝐼</m:t>
                                  </m:r>
                                </m:sub>
                              </m:sSub>
                              <m:r>
                                <a:rPr lang="en-US" altLang="zh-CN" sz="22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/</m:t>
                              </m:r>
                              <m:sSub>
                                <m:sSubPr>
                                  <m:ctrlPr>
                                    <a:rPr lang="en-US" altLang="zh-CN" sz="2200" i="1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200" i="1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altLang="zh-CN" sz="2200" i="1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p>
                          </m:sSup>
                        </m:e>
                      </m:d>
                    </m:oMath>
                  </m:oMathPara>
                </a14:m>
                <a:endParaRPr lang="en-US" altLang="zh-CN" sz="2200" i="1">
                  <a:solidFill>
                    <a:schemeClr val="accent1">
                      <a:lumMod val="75000"/>
                    </a:schemeClr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  <a:p>
                <a:pPr algn="l"/>
                <a:endParaRPr lang="en-US" altLang="zh-CN" sz="2200" i="1">
                  <a:solidFill>
                    <a:srgbClr val="C00000"/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  <a:p>
                <a:pPr algn="l"/>
                <a:r>
                  <a:rPr lang="zh-CN" altLang="en-US" sz="220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在</a:t>
                </a:r>
                <a:r>
                  <a:rPr lang="en-US" altLang="zh-CN" sz="220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T</a:t>
                </a:r>
                <a:r>
                  <a:rPr lang="en-US" altLang="zh-CN" sz="2200" baseline="-2500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I</a:t>
                </a:r>
                <a:r>
                  <a:rPr lang="en-US" altLang="zh-CN" sz="220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=T</a:t>
                </a:r>
                <a:r>
                  <a:rPr lang="en-US" altLang="zh-CN" sz="2200" baseline="-2500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1a</a:t>
                </a:r>
                <a:r>
                  <a:rPr lang="zh-CN" altLang="en-US" sz="220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时，肥肉的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2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22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𝐼𝑅</m:t>
                        </m:r>
                      </m:sub>
                    </m:sSub>
                  </m:oMath>
                </a14:m>
                <a:r>
                  <a:rPr lang="zh-CN" altLang="en-US" sz="220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为0；</a:t>
                </a:r>
                <a:endParaRPr lang="zh-CN" altLang="en-US" sz="2200">
                  <a:solidFill>
                    <a:srgbClr val="C00000"/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  <a:p>
                <a:pPr marL="0" lvl="0" indent="0" algn="l">
                  <a:buNone/>
                </a:pPr>
                <a:r>
                  <a:rPr lang="zh-CN" altLang="en-US" sz="220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sym typeface="+mn-ea"/>
                  </a:rPr>
                  <a:t>在</a:t>
                </a:r>
                <a:r>
                  <a:rPr lang="en-US" altLang="zh-CN" sz="220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sym typeface="+mn-ea"/>
                  </a:rPr>
                  <a:t>T</a:t>
                </a:r>
                <a:r>
                  <a:rPr lang="en-US" altLang="zh-CN" sz="2200" baseline="-2500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sym typeface="+mn-ea"/>
                  </a:rPr>
                  <a:t>I</a:t>
                </a:r>
                <a:r>
                  <a:rPr lang="en-US" altLang="zh-CN" sz="220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sym typeface="+mn-ea"/>
                  </a:rPr>
                  <a:t>=T</a:t>
                </a:r>
                <a:r>
                  <a:rPr lang="en-US" altLang="zh-CN" sz="2200" baseline="-2500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sym typeface="+mn-ea"/>
                  </a:rPr>
                  <a:t>1b</a:t>
                </a:r>
                <a:r>
                  <a:rPr lang="zh-CN" altLang="en-US" sz="220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sym typeface="+mn-ea"/>
                  </a:rPr>
                  <a:t>时，瘦肉的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2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22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𝐼𝑅</m:t>
                        </m:r>
                      </m:sub>
                    </m:sSub>
                  </m:oMath>
                </a14:m>
                <a:r>
                  <a:rPr lang="zh-CN" altLang="en-US" sz="220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sym typeface="+mn-ea"/>
                  </a:rPr>
                  <a:t>为0；</a:t>
                </a:r>
                <a:endParaRPr lang="zh-CN" altLang="en-US" sz="2200">
                  <a:solidFill>
                    <a:srgbClr val="C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sym typeface="+mn-ea"/>
                </a:endParaRPr>
              </a:p>
              <a:p>
                <a:pPr marL="0" lvl="0" indent="0" algn="l">
                  <a:buNone/>
                </a:pPr>
                <a:r>
                  <a:rPr lang="zh-CN" altLang="en-US" sz="220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且有：</a:t>
                </a:r>
                <a:r>
                  <a:rPr lang="en-US" altLang="zh-CN" sz="220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sym typeface="+mn-ea"/>
                  </a:rPr>
                  <a:t>T</a:t>
                </a:r>
                <a:r>
                  <a:rPr lang="en-US" altLang="zh-CN" sz="2200" baseline="-2500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sym typeface="+mn-ea"/>
                  </a:rPr>
                  <a:t>1a</a:t>
                </a:r>
                <a:r>
                  <a:rPr lang="zh-CN" altLang="en-US" sz="220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sym typeface="+mn-ea"/>
                  </a:rPr>
                  <a:t>＜</a:t>
                </a:r>
                <a:r>
                  <a:rPr lang="en-US" altLang="zh-CN" sz="220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sym typeface="+mn-ea"/>
                  </a:rPr>
                  <a:t>T</a:t>
                </a:r>
                <a:r>
                  <a:rPr lang="en-US" altLang="zh-CN" sz="2200" baseline="-2500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sym typeface="+mn-ea"/>
                  </a:rPr>
                  <a:t>1b</a:t>
                </a:r>
                <a:endParaRPr lang="zh-CN" altLang="en-US" sz="2200">
                  <a:solidFill>
                    <a:srgbClr val="C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sym typeface="+mn-ea"/>
                </a:endParaRPr>
              </a:p>
            </p:txBody>
          </p:sp>
        </mc:Choice>
        <mc:Fallback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"/>
                </p:custDataLst>
              </p:nvPr>
            </p:nvSpPr>
            <p:spPr>
              <a:xfrm>
                <a:off x="974090" y="3575050"/>
                <a:ext cx="4352290" cy="263017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9590" y="387350"/>
            <a:ext cx="2520000" cy="2520000"/>
          </a:xfrm>
          <a:prstGeom prst="rect">
            <a:avLst/>
          </a:prstGeom>
        </p:spPr>
      </p:pic>
      <p:pic>
        <p:nvPicPr>
          <p:cNvPr id="18" name="图片 17" descr="屏幕截图 2022-12-20 13083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060055" y="3990975"/>
            <a:ext cx="2699385" cy="2236470"/>
          </a:xfrm>
          <a:prstGeom prst="rect">
            <a:avLst/>
          </a:prstGeom>
        </p:spPr>
      </p:pic>
      <p:cxnSp>
        <p:nvCxnSpPr>
          <p:cNvPr id="19" name="直接箭头连接符 18"/>
          <p:cNvCxnSpPr/>
          <p:nvPr>
            <p:custDataLst>
              <p:tags r:id="rId7"/>
            </p:custDataLst>
          </p:nvPr>
        </p:nvCxnSpPr>
        <p:spPr>
          <a:xfrm flipH="1" flipV="1">
            <a:off x="9015730" y="4020185"/>
            <a:ext cx="120015" cy="487680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>
            <p:custDataLst>
              <p:tags r:id="rId8"/>
            </p:custDataLst>
          </p:nvPr>
        </p:nvSpPr>
        <p:spPr>
          <a:xfrm>
            <a:off x="8294370" y="3703320"/>
            <a:ext cx="2107565" cy="2876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a</a:t>
            </a:r>
            <a:r>
              <a:rPr lang="zh-CN" altLang="en-US" sz="160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线：</a:t>
            </a:r>
            <a:r>
              <a:rPr lang="zh-CN" sz="160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肥肉，</a:t>
            </a:r>
            <a:r>
              <a:rPr lang="en-US" altLang="zh-CN" sz="160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T1</a:t>
            </a:r>
            <a:r>
              <a:rPr lang="zh-CN" altLang="en-US" sz="160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短</a:t>
            </a:r>
            <a:endParaRPr lang="zh-CN" altLang="en-US" sz="160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21" name="直接箭头连接符 20"/>
          <p:cNvCxnSpPr/>
          <p:nvPr>
            <p:custDataLst>
              <p:tags r:id="rId9"/>
            </p:custDataLst>
          </p:nvPr>
        </p:nvCxnSpPr>
        <p:spPr>
          <a:xfrm>
            <a:off x="9674860" y="4603750"/>
            <a:ext cx="246380" cy="635000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>
            <p:custDataLst>
              <p:tags r:id="rId10"/>
            </p:custDataLst>
          </p:nvPr>
        </p:nvSpPr>
        <p:spPr>
          <a:xfrm>
            <a:off x="9066530" y="5190490"/>
            <a:ext cx="2189480" cy="2876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b</a:t>
            </a:r>
            <a:r>
              <a:rPr lang="zh-CN" altLang="en-US" sz="160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线：</a:t>
            </a:r>
            <a:r>
              <a:rPr lang="zh-CN" sz="160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瘦肉，</a:t>
            </a:r>
            <a:r>
              <a:rPr lang="en-US" altLang="zh-CN" sz="160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T1</a:t>
            </a:r>
            <a:r>
              <a:rPr lang="zh-CN" altLang="en-US" sz="160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长</a:t>
            </a:r>
            <a:endParaRPr lang="zh-CN" altLang="en-US" sz="160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7" name="矩形: 圆角 9"/>
          <p:cNvSpPr/>
          <p:nvPr>
            <p:custDataLst>
              <p:tags r:id="rId11"/>
            </p:custDataLst>
          </p:nvPr>
        </p:nvSpPr>
        <p:spPr>
          <a:xfrm>
            <a:off x="1586865" y="2085975"/>
            <a:ext cx="3029585" cy="944245"/>
          </a:xfrm>
          <a:prstGeom prst="roundRect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7960995" y="3030220"/>
            <a:ext cx="316611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latin typeface="华文中宋" panose="02010600040101010101" pitchFamily="2" charset="-122"/>
                <a:ea typeface="华文中宋" panose="02010600040101010101" pitchFamily="2" charset="-122"/>
              </a:rPr>
              <a:t>“</a:t>
            </a:r>
            <a:r>
              <a:rPr lang="zh-CN" altLang="en-US" sz="1400">
                <a:latin typeface="华文中宋" panose="02010600040101010101" pitchFamily="2" charset="-122"/>
                <a:ea typeface="华文中宋" panose="02010600040101010101" pitchFamily="2" charset="-122"/>
              </a:rPr>
              <a:t>上面是肥肉，下面是瘦肉</a:t>
            </a:r>
            <a:r>
              <a:rPr lang="en-US" altLang="zh-CN" sz="1400">
                <a:latin typeface="华文中宋" panose="02010600040101010101" pitchFamily="2" charset="-122"/>
                <a:ea typeface="华文中宋" panose="02010600040101010101" pitchFamily="2" charset="-122"/>
              </a:rPr>
              <a:t>”</a:t>
            </a:r>
            <a:r>
              <a:rPr lang="zh-CN" altLang="en-US" sz="1400">
                <a:latin typeface="华文中宋" panose="02010600040101010101" pitchFamily="2" charset="-122"/>
                <a:ea typeface="华文中宋" panose="02010600040101010101" pitchFamily="2" charset="-122"/>
              </a:rPr>
              <a:t>实物图</a:t>
            </a:r>
            <a:endParaRPr lang="zh-CN" altLang="en-US" sz="140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12"/>
            </p:custDataLst>
          </p:nvPr>
        </p:nvSpPr>
        <p:spPr>
          <a:xfrm>
            <a:off x="7846060" y="6304280"/>
            <a:ext cx="32810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latin typeface="华文中宋" panose="02010600040101010101" pitchFamily="2" charset="-122"/>
                <a:ea typeface="华文中宋" panose="02010600040101010101" pitchFamily="2" charset="-122"/>
              </a:rPr>
              <a:t>两种不同</a:t>
            </a:r>
            <a:r>
              <a:rPr lang="en-US" altLang="zh-CN" sz="1400">
                <a:latin typeface="华文中宋" panose="02010600040101010101" pitchFamily="2" charset="-122"/>
                <a:ea typeface="华文中宋" panose="02010600040101010101" pitchFamily="2" charset="-122"/>
              </a:rPr>
              <a:t>T1</a:t>
            </a:r>
            <a:r>
              <a:rPr lang="zh-CN" altLang="en-US" sz="1400">
                <a:latin typeface="华文中宋" panose="02010600040101010101" pitchFamily="2" charset="-122"/>
                <a:ea typeface="华文中宋" panose="02010600040101010101" pitchFamily="2" charset="-122"/>
              </a:rPr>
              <a:t>物质的纵向弛豫恢复示意图</a:t>
            </a:r>
            <a:endParaRPr lang="zh-CN" altLang="en-US" sz="140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5" name="iconfont-10026-582095"/>
          <p:cNvSpPr/>
          <p:nvPr>
            <p:custDataLst>
              <p:tags r:id="rId13"/>
            </p:custDataLst>
          </p:nvPr>
        </p:nvSpPr>
        <p:spPr>
          <a:xfrm rot="5400000" flipV="1">
            <a:off x="1102360" y="431800"/>
            <a:ext cx="504825" cy="490855"/>
          </a:xfrm>
          <a:custGeom>
            <a:avLst/>
            <a:gdLst>
              <a:gd name="T0" fmla="*/ 10400 w 12800"/>
              <a:gd name="T1" fmla="*/ 0 h 9662"/>
              <a:gd name="T2" fmla="*/ 12800 w 12800"/>
              <a:gd name="T3" fmla="*/ 2400 h 9662"/>
              <a:gd name="T4" fmla="*/ 12800 w 12800"/>
              <a:gd name="T5" fmla="*/ 5600 h 9662"/>
              <a:gd name="T6" fmla="*/ 10400 w 12800"/>
              <a:gd name="T7" fmla="*/ 8000 h 9662"/>
              <a:gd name="T8" fmla="*/ 3200 w 12800"/>
              <a:gd name="T9" fmla="*/ 8000 h 9662"/>
              <a:gd name="T10" fmla="*/ 3200 w 12800"/>
              <a:gd name="T11" fmla="*/ 8800 h 9662"/>
              <a:gd name="T12" fmla="*/ 2706 w 12800"/>
              <a:gd name="T13" fmla="*/ 9539 h 9662"/>
              <a:gd name="T14" fmla="*/ 1834 w 12800"/>
              <a:gd name="T15" fmla="*/ 9366 h 9662"/>
              <a:gd name="T16" fmla="*/ 234 w 12800"/>
              <a:gd name="T17" fmla="*/ 7766 h 9662"/>
              <a:gd name="T18" fmla="*/ 0 w 12800"/>
              <a:gd name="T19" fmla="*/ 7200 h 9662"/>
              <a:gd name="T20" fmla="*/ 234 w 12800"/>
              <a:gd name="T21" fmla="*/ 6634 h 9662"/>
              <a:gd name="T22" fmla="*/ 1834 w 12800"/>
              <a:gd name="T23" fmla="*/ 5034 h 9662"/>
              <a:gd name="T24" fmla="*/ 2706 w 12800"/>
              <a:gd name="T25" fmla="*/ 4861 h 9662"/>
              <a:gd name="T26" fmla="*/ 3200 w 12800"/>
              <a:gd name="T27" fmla="*/ 5600 h 9662"/>
              <a:gd name="T28" fmla="*/ 3200 w 12800"/>
              <a:gd name="T29" fmla="*/ 6400 h 9662"/>
              <a:gd name="T30" fmla="*/ 10400 w 12800"/>
              <a:gd name="T31" fmla="*/ 6400 h 9662"/>
              <a:gd name="T32" fmla="*/ 11200 w 12800"/>
              <a:gd name="T33" fmla="*/ 5600 h 9662"/>
              <a:gd name="T34" fmla="*/ 11200 w 12800"/>
              <a:gd name="T35" fmla="*/ 2400 h 9662"/>
              <a:gd name="T36" fmla="*/ 10400 w 12800"/>
              <a:gd name="T37" fmla="*/ 1600 h 9662"/>
              <a:gd name="T38" fmla="*/ 4000 w 12800"/>
              <a:gd name="T39" fmla="*/ 1600 h 9662"/>
              <a:gd name="T40" fmla="*/ 3220 w 12800"/>
              <a:gd name="T41" fmla="*/ 800 h 9662"/>
              <a:gd name="T42" fmla="*/ 4000 w 12800"/>
              <a:gd name="T43" fmla="*/ 0 h 9662"/>
              <a:gd name="T44" fmla="*/ 10400 w 12800"/>
              <a:gd name="T45" fmla="*/ 0 h 9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800" h="9662">
                <a:moveTo>
                  <a:pt x="10400" y="0"/>
                </a:moveTo>
                <a:cubicBezTo>
                  <a:pt x="11725" y="0"/>
                  <a:pt x="12800" y="1075"/>
                  <a:pt x="12800" y="2400"/>
                </a:cubicBezTo>
                <a:lnTo>
                  <a:pt x="12800" y="5600"/>
                </a:lnTo>
                <a:cubicBezTo>
                  <a:pt x="12800" y="6925"/>
                  <a:pt x="11725" y="8000"/>
                  <a:pt x="10400" y="8000"/>
                </a:cubicBezTo>
                <a:lnTo>
                  <a:pt x="3200" y="8000"/>
                </a:lnTo>
                <a:lnTo>
                  <a:pt x="3200" y="8800"/>
                </a:lnTo>
                <a:cubicBezTo>
                  <a:pt x="3200" y="9123"/>
                  <a:pt x="3005" y="9416"/>
                  <a:pt x="2706" y="9539"/>
                </a:cubicBezTo>
                <a:cubicBezTo>
                  <a:pt x="2407" y="9662"/>
                  <a:pt x="2064" y="9594"/>
                  <a:pt x="1834" y="9366"/>
                </a:cubicBezTo>
                <a:lnTo>
                  <a:pt x="234" y="7766"/>
                </a:lnTo>
                <a:cubicBezTo>
                  <a:pt x="84" y="7616"/>
                  <a:pt x="0" y="7412"/>
                  <a:pt x="0" y="7200"/>
                </a:cubicBezTo>
                <a:cubicBezTo>
                  <a:pt x="0" y="6995"/>
                  <a:pt x="78" y="6790"/>
                  <a:pt x="234" y="6634"/>
                </a:cubicBezTo>
                <a:lnTo>
                  <a:pt x="1834" y="5034"/>
                </a:lnTo>
                <a:cubicBezTo>
                  <a:pt x="2063" y="4806"/>
                  <a:pt x="2407" y="4737"/>
                  <a:pt x="2706" y="4861"/>
                </a:cubicBezTo>
                <a:cubicBezTo>
                  <a:pt x="3005" y="4985"/>
                  <a:pt x="3200" y="5277"/>
                  <a:pt x="3200" y="5600"/>
                </a:cubicBezTo>
                <a:lnTo>
                  <a:pt x="3200" y="6400"/>
                </a:lnTo>
                <a:lnTo>
                  <a:pt x="10400" y="6400"/>
                </a:lnTo>
                <a:cubicBezTo>
                  <a:pt x="10842" y="6400"/>
                  <a:pt x="11200" y="6042"/>
                  <a:pt x="11200" y="5600"/>
                </a:cubicBezTo>
                <a:lnTo>
                  <a:pt x="11200" y="2400"/>
                </a:lnTo>
                <a:cubicBezTo>
                  <a:pt x="11200" y="1958"/>
                  <a:pt x="10842" y="1600"/>
                  <a:pt x="10400" y="1600"/>
                </a:cubicBezTo>
                <a:lnTo>
                  <a:pt x="4000" y="1600"/>
                </a:lnTo>
                <a:cubicBezTo>
                  <a:pt x="3566" y="1589"/>
                  <a:pt x="3220" y="1234"/>
                  <a:pt x="3220" y="800"/>
                </a:cubicBezTo>
                <a:cubicBezTo>
                  <a:pt x="3220" y="366"/>
                  <a:pt x="3566" y="11"/>
                  <a:pt x="4000" y="0"/>
                </a:cubicBezTo>
                <a:lnTo>
                  <a:pt x="104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766790" y="387204"/>
            <a:ext cx="944716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反转恢复序列成像（压脂肪技术）</a:t>
            </a:r>
            <a:endParaRPr lang="zh-CN" altLang="en-US" sz="3200" dirty="0">
              <a:solidFill>
                <a:srgbClr val="476490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" name="图片 1" descr="20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5385" y="1753870"/>
            <a:ext cx="1890000" cy="1890000"/>
          </a:xfrm>
          <a:prstGeom prst="rect">
            <a:avLst/>
          </a:prstGeom>
        </p:spPr>
      </p:pic>
      <p:pic>
        <p:nvPicPr>
          <p:cNvPr id="6" name="图片 5" descr="50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1985" y="1753870"/>
            <a:ext cx="1889760" cy="1889760"/>
          </a:xfrm>
          <a:prstGeom prst="rect">
            <a:avLst/>
          </a:prstGeom>
        </p:spPr>
      </p:pic>
      <p:pic>
        <p:nvPicPr>
          <p:cNvPr id="9" name="图片 8" descr="75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8345" y="1756410"/>
            <a:ext cx="1889760" cy="188976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文本框 11"/>
              <p:cNvSpPr txBox="1"/>
              <p:nvPr/>
            </p:nvSpPr>
            <p:spPr>
              <a:xfrm>
                <a:off x="1489075" y="3717290"/>
                <a:ext cx="131699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T</m:t>
                      </m:r>
                      <m:r>
                        <m:rPr>
                          <m:sty m:val="p"/>
                        </m:rPr>
                        <a:rPr lang="en-US" altLang="zh-CN" baseline="-25000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I</m:t>
                      </m:r>
                      <m:r>
                        <a:rPr lang="en-US" altLang="zh-CN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a:rPr lang="en-US" altLang="zh-CN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20</m:t>
                      </m:r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ms</m:t>
                      </m:r>
                    </m:oMath>
                  </m:oMathPara>
                </a14:m>
                <a:endParaRPr lang="en-US" altLang="zh-CN"/>
              </a:p>
            </p:txBody>
          </p:sp>
        </mc:Choice>
        <mc:Fallback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9075" y="3717290"/>
                <a:ext cx="1316990" cy="36830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本框 12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4029710" y="3717290"/>
                <a:ext cx="1433195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T</m:t>
                      </m:r>
                      <m:r>
                        <m:rPr>
                          <m:sty m:val="p"/>
                        </m:rPr>
                        <a:rPr lang="en-US" altLang="zh-CN" baseline="-25000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I</m:t>
                      </m:r>
                      <m:r>
                        <a:rPr lang="en-US" altLang="zh-CN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a:rPr lang="en-US" altLang="zh-CN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50</m:t>
                      </m:r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ms</m:t>
                      </m:r>
                    </m:oMath>
                  </m:oMathPara>
                </a14:m>
                <a:endParaRPr lang="en-US" altLang="zh-CN"/>
              </a:p>
            </p:txBody>
          </p:sp>
        </mc:Choice>
        <mc:Fallback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6"/>
                </p:custDataLst>
              </p:nvPr>
            </p:nvSpPr>
            <p:spPr>
              <a:xfrm>
                <a:off x="4029710" y="3717290"/>
                <a:ext cx="1433195" cy="36830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本框 13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6725920" y="3717290"/>
                <a:ext cx="1294765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T</m:t>
                      </m:r>
                      <m:r>
                        <m:rPr>
                          <m:sty m:val="p"/>
                        </m:rPr>
                        <a:rPr lang="en-US" altLang="zh-CN" baseline="-25000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I</m:t>
                      </m:r>
                      <m:r>
                        <a:rPr lang="en-US" altLang="zh-CN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a:rPr lang="en-US" altLang="zh-CN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75</m:t>
                      </m:r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ms</m:t>
                      </m:r>
                    </m:oMath>
                  </m:oMathPara>
                </a14:m>
                <a:endParaRPr lang="en-US" altLang="zh-CN"/>
              </a:p>
            </p:txBody>
          </p:sp>
        </mc:Choice>
        <mc:Fallback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9"/>
                </p:custDataLst>
              </p:nvPr>
            </p:nvSpPr>
            <p:spPr>
              <a:xfrm>
                <a:off x="6725920" y="3717290"/>
                <a:ext cx="1294765" cy="36830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文本框 15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9054465" y="3717290"/>
                <a:ext cx="1802765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T</m:t>
                      </m:r>
                      <m:r>
                        <m:rPr>
                          <m:sty m:val="p"/>
                        </m:rPr>
                        <a:rPr lang="en-US" altLang="zh-CN" baseline="-25000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I</m:t>
                      </m:r>
                      <m:r>
                        <a:rPr lang="en-US" altLang="zh-CN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a:rPr lang="en-US" altLang="zh-CN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105</m:t>
                      </m:r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ms</m:t>
                      </m:r>
                    </m:oMath>
                  </m:oMathPara>
                </a14:m>
                <a:endParaRPr lang="en-US" altLang="zh-CN"/>
              </a:p>
            </p:txBody>
          </p:sp>
        </mc:Choice>
        <mc:Fallback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2"/>
                </p:custDataLst>
              </p:nvPr>
            </p:nvSpPr>
            <p:spPr>
              <a:xfrm>
                <a:off x="9054465" y="3717290"/>
                <a:ext cx="1802765" cy="368300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 descr="105(1)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54465" y="1753870"/>
            <a:ext cx="1890000" cy="1890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/>
            </p:nvSpPr>
            <p:spPr>
              <a:xfrm>
                <a:off x="1175385" y="4573905"/>
                <a:ext cx="6439535" cy="15494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当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𝐼</m:t>
                        </m:r>
                      </m:sub>
                    </m:sSub>
                    <m:r>
                      <a:rPr lang="en-US" altLang="zh-CN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75</m:t>
                    </m:r>
                    <m:r>
                      <a:rPr lang="en-US" altLang="zh-CN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𝑚𝑠</m:t>
                    </m:r>
                  </m:oMath>
                </a14:m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时，试管中肥肉（脂肪）</a:t>
                </a:r>
                <a:r>
                  <a:rPr lang="en-US" altLang="zh-CN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“</a:t>
                </a:r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消失</a:t>
                </a:r>
                <a:r>
                  <a:rPr lang="en-US" altLang="zh-CN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”</a:t>
                </a:r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不见</a:t>
                </a:r>
                <a:endParaRPr lang="zh-CN" altLang="en-US">
                  <a:solidFill>
                    <a:schemeClr val="accent1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endParaRPr lang="zh-CN" altLang="en-US">
                  <a:solidFill>
                    <a:schemeClr val="accent1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说明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𝐼𝑅</m:t>
                        </m:r>
                      </m:sub>
                    </m:sSub>
                    <m:r>
                      <a:rPr lang="en-US" altLang="zh-CN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∝</m:t>
                    </m:r>
                    <m:r>
                      <a:rPr lang="en-US" altLang="zh-CN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𝐻</m:t>
                        </m:r>
                      </m:e>
                    </m:d>
                    <m:d>
                      <m:dPr>
                        <m:ctrlP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altLang="zh-CN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  <a:cs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  <a:cs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CN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MS Mincho" charset="0"/>
                                <a:cs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华文中宋" panose="02010600040101010101" pitchFamily="2" charset="-122"/>
                                    <a:cs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华文中宋" panose="02010600040101010101" pitchFamily="2" charset="-122"/>
                                    <a:cs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华文中宋" panose="02010600040101010101" pitchFamily="2" charset="-122"/>
                                    <a:cs typeface="Cambria Math" panose="02040503050406030204" pitchFamily="18" charset="0"/>
                                  </a:rPr>
                                  <m:t>𝐼</m:t>
                                </m:r>
                              </m:sub>
                            </m:sSub>
                            <m:r>
                              <a:rPr lang="en-US" altLang="zh-CN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MS Mincho" charset="0"/>
                                <a:cs typeface="Cambria Math" panose="02040503050406030204" pitchFamily="18" charset="0"/>
                              </a:rPr>
                              <m:t>/</m:t>
                            </m:r>
                            <m:sSub>
                              <m:sSubPr>
                                <m:ctrlPr>
                                  <a:rPr lang="en-US" altLang="zh-CN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华文中宋" panose="02010600040101010101" pitchFamily="2" charset="-122"/>
                                    <a:cs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华文中宋" panose="02010600040101010101" pitchFamily="2" charset="-122"/>
                                    <a:cs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p>
                        </m:sSup>
                      </m:e>
                    </m:d>
                    <m:r>
                      <a:rPr lang="en-US" altLang="zh-CN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0</m:t>
                    </m:r>
                  </m:oMath>
                </a14:m>
                <a:endParaRPr lang="en-US" altLang="zh-CN" i="1">
                  <a:solidFill>
                    <a:schemeClr val="accent1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endParaRPr lang="zh-CN" altLang="en-US">
                  <a:solidFill>
                    <a:schemeClr val="accent1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此时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𝐼</m:t>
                        </m:r>
                      </m:sub>
                    </m:sSub>
                    <m:r>
                      <a:rPr lang="en-US" altLang="zh-CN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zh-CN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  <a:cs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MS Mincho" charset="0"/>
                                <a:cs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  <a:cs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(肥）</m:t>
                        </m:r>
                      </m:sub>
                    </m:sSub>
                    <m:r>
                      <a:rPr lang="en-US" altLang="zh-CN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·</m:t>
                    </m:r>
                    <m:r>
                      <a:rPr lang="en-US" altLang="zh-CN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𝑙𝑛</m:t>
                    </m:r>
                    <m:r>
                      <a:rPr lang="en-US" altLang="zh-CN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，可反推出肥肉的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(肥）</m:t>
                        </m:r>
                      </m:sub>
                    </m:sSub>
                    <m:r>
                      <a:rPr lang="en-US" altLang="zh-CN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~</m:t>
                    </m:r>
                    <m:r>
                      <a:rPr lang="en-US" altLang="zh-CN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108</m:t>
                    </m:r>
                    <m:r>
                      <a:rPr lang="en-US" altLang="zh-CN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𝑚𝑠</m:t>
                    </m:r>
                  </m:oMath>
                </a14:m>
                <a:endParaRPr lang="en-US" altLang="zh-CN" i="1">
                  <a:solidFill>
                    <a:schemeClr val="accent1">
                      <a:lumMod val="75000"/>
                    </a:schemeClr>
                  </a:solidFill>
                  <a:latin typeface="Cambria Math" panose="02040503050406030204" pitchFamily="18" charset="0"/>
                  <a:ea typeface="华文中宋" panose="02010600040101010101" pitchFamily="2" charset="-122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5385" y="4573905"/>
                <a:ext cx="6439535" cy="1549400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图片 10" descr="屏幕截图 2022-12-20 13083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8210550" y="4384675"/>
            <a:ext cx="2586355" cy="2144395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8619490" y="5076825"/>
            <a:ext cx="205105" cy="261620"/>
          </a:xfrm>
          <a:prstGeom prst="ellipse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9359900" y="217805"/>
            <a:ext cx="1260000" cy="126000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6884035" y="4920615"/>
            <a:ext cx="15043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此时</a:t>
            </a:r>
            <a:r>
              <a:rPr lang="en-US" altLang="zh-CN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T</a:t>
            </a:r>
            <a:r>
              <a:rPr lang="en-US" altLang="zh-CN" baseline="-2500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I</a:t>
            </a:r>
            <a:r>
              <a:rPr lang="zh-CN" altLang="en-US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为</a:t>
            </a:r>
            <a:r>
              <a:rPr lang="en-US" altLang="zh-CN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T</a:t>
            </a:r>
            <a:r>
              <a:rPr lang="en-US" altLang="zh-CN" baseline="-2500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1a</a:t>
            </a:r>
            <a:endParaRPr lang="en-US" altLang="zh-CN" baseline="-2500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</p:txBody>
      </p:sp>
      <p:cxnSp>
        <p:nvCxnSpPr>
          <p:cNvPr id="19" name="直接箭头连接符 18"/>
          <p:cNvCxnSpPr/>
          <p:nvPr/>
        </p:nvCxnSpPr>
        <p:spPr>
          <a:xfrm>
            <a:off x="8195310" y="5097145"/>
            <a:ext cx="374650" cy="49530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iconfont-10026-582095"/>
          <p:cNvSpPr/>
          <p:nvPr>
            <p:custDataLst>
              <p:tags r:id="rId20"/>
            </p:custDataLst>
          </p:nvPr>
        </p:nvSpPr>
        <p:spPr>
          <a:xfrm rot="5400000" flipV="1">
            <a:off x="1102360" y="431800"/>
            <a:ext cx="504825" cy="490855"/>
          </a:xfrm>
          <a:custGeom>
            <a:avLst/>
            <a:gdLst>
              <a:gd name="T0" fmla="*/ 10400 w 12800"/>
              <a:gd name="T1" fmla="*/ 0 h 9662"/>
              <a:gd name="T2" fmla="*/ 12800 w 12800"/>
              <a:gd name="T3" fmla="*/ 2400 h 9662"/>
              <a:gd name="T4" fmla="*/ 12800 w 12800"/>
              <a:gd name="T5" fmla="*/ 5600 h 9662"/>
              <a:gd name="T6" fmla="*/ 10400 w 12800"/>
              <a:gd name="T7" fmla="*/ 8000 h 9662"/>
              <a:gd name="T8" fmla="*/ 3200 w 12800"/>
              <a:gd name="T9" fmla="*/ 8000 h 9662"/>
              <a:gd name="T10" fmla="*/ 3200 w 12800"/>
              <a:gd name="T11" fmla="*/ 8800 h 9662"/>
              <a:gd name="T12" fmla="*/ 2706 w 12800"/>
              <a:gd name="T13" fmla="*/ 9539 h 9662"/>
              <a:gd name="T14" fmla="*/ 1834 w 12800"/>
              <a:gd name="T15" fmla="*/ 9366 h 9662"/>
              <a:gd name="T16" fmla="*/ 234 w 12800"/>
              <a:gd name="T17" fmla="*/ 7766 h 9662"/>
              <a:gd name="T18" fmla="*/ 0 w 12800"/>
              <a:gd name="T19" fmla="*/ 7200 h 9662"/>
              <a:gd name="T20" fmla="*/ 234 w 12800"/>
              <a:gd name="T21" fmla="*/ 6634 h 9662"/>
              <a:gd name="T22" fmla="*/ 1834 w 12800"/>
              <a:gd name="T23" fmla="*/ 5034 h 9662"/>
              <a:gd name="T24" fmla="*/ 2706 w 12800"/>
              <a:gd name="T25" fmla="*/ 4861 h 9662"/>
              <a:gd name="T26" fmla="*/ 3200 w 12800"/>
              <a:gd name="T27" fmla="*/ 5600 h 9662"/>
              <a:gd name="T28" fmla="*/ 3200 w 12800"/>
              <a:gd name="T29" fmla="*/ 6400 h 9662"/>
              <a:gd name="T30" fmla="*/ 10400 w 12800"/>
              <a:gd name="T31" fmla="*/ 6400 h 9662"/>
              <a:gd name="T32" fmla="*/ 11200 w 12800"/>
              <a:gd name="T33" fmla="*/ 5600 h 9662"/>
              <a:gd name="T34" fmla="*/ 11200 w 12800"/>
              <a:gd name="T35" fmla="*/ 2400 h 9662"/>
              <a:gd name="T36" fmla="*/ 10400 w 12800"/>
              <a:gd name="T37" fmla="*/ 1600 h 9662"/>
              <a:gd name="T38" fmla="*/ 4000 w 12800"/>
              <a:gd name="T39" fmla="*/ 1600 h 9662"/>
              <a:gd name="T40" fmla="*/ 3220 w 12800"/>
              <a:gd name="T41" fmla="*/ 800 h 9662"/>
              <a:gd name="T42" fmla="*/ 4000 w 12800"/>
              <a:gd name="T43" fmla="*/ 0 h 9662"/>
              <a:gd name="T44" fmla="*/ 10400 w 12800"/>
              <a:gd name="T45" fmla="*/ 0 h 9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800" h="9662">
                <a:moveTo>
                  <a:pt x="10400" y="0"/>
                </a:moveTo>
                <a:cubicBezTo>
                  <a:pt x="11725" y="0"/>
                  <a:pt x="12800" y="1075"/>
                  <a:pt x="12800" y="2400"/>
                </a:cubicBezTo>
                <a:lnTo>
                  <a:pt x="12800" y="5600"/>
                </a:lnTo>
                <a:cubicBezTo>
                  <a:pt x="12800" y="6925"/>
                  <a:pt x="11725" y="8000"/>
                  <a:pt x="10400" y="8000"/>
                </a:cubicBezTo>
                <a:lnTo>
                  <a:pt x="3200" y="8000"/>
                </a:lnTo>
                <a:lnTo>
                  <a:pt x="3200" y="8800"/>
                </a:lnTo>
                <a:cubicBezTo>
                  <a:pt x="3200" y="9123"/>
                  <a:pt x="3005" y="9416"/>
                  <a:pt x="2706" y="9539"/>
                </a:cubicBezTo>
                <a:cubicBezTo>
                  <a:pt x="2407" y="9662"/>
                  <a:pt x="2064" y="9594"/>
                  <a:pt x="1834" y="9366"/>
                </a:cubicBezTo>
                <a:lnTo>
                  <a:pt x="234" y="7766"/>
                </a:lnTo>
                <a:cubicBezTo>
                  <a:pt x="84" y="7616"/>
                  <a:pt x="0" y="7412"/>
                  <a:pt x="0" y="7200"/>
                </a:cubicBezTo>
                <a:cubicBezTo>
                  <a:pt x="0" y="6995"/>
                  <a:pt x="78" y="6790"/>
                  <a:pt x="234" y="6634"/>
                </a:cubicBezTo>
                <a:lnTo>
                  <a:pt x="1834" y="5034"/>
                </a:lnTo>
                <a:cubicBezTo>
                  <a:pt x="2063" y="4806"/>
                  <a:pt x="2407" y="4737"/>
                  <a:pt x="2706" y="4861"/>
                </a:cubicBezTo>
                <a:cubicBezTo>
                  <a:pt x="3005" y="4985"/>
                  <a:pt x="3200" y="5277"/>
                  <a:pt x="3200" y="5600"/>
                </a:cubicBezTo>
                <a:lnTo>
                  <a:pt x="3200" y="6400"/>
                </a:lnTo>
                <a:lnTo>
                  <a:pt x="10400" y="6400"/>
                </a:lnTo>
                <a:cubicBezTo>
                  <a:pt x="10842" y="6400"/>
                  <a:pt x="11200" y="6042"/>
                  <a:pt x="11200" y="5600"/>
                </a:cubicBezTo>
                <a:lnTo>
                  <a:pt x="11200" y="2400"/>
                </a:lnTo>
                <a:cubicBezTo>
                  <a:pt x="11200" y="1958"/>
                  <a:pt x="10842" y="1600"/>
                  <a:pt x="10400" y="1600"/>
                </a:cubicBezTo>
                <a:lnTo>
                  <a:pt x="4000" y="1600"/>
                </a:lnTo>
                <a:cubicBezTo>
                  <a:pt x="3566" y="1589"/>
                  <a:pt x="3220" y="1234"/>
                  <a:pt x="3220" y="800"/>
                </a:cubicBezTo>
                <a:cubicBezTo>
                  <a:pt x="3220" y="366"/>
                  <a:pt x="3566" y="11"/>
                  <a:pt x="4000" y="0"/>
                </a:cubicBezTo>
                <a:lnTo>
                  <a:pt x="104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766570" y="387350"/>
            <a:ext cx="69151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反转恢复序列成像（瘦肉也能消失）</a:t>
            </a:r>
            <a:endParaRPr lang="zh-CN" altLang="en-US" sz="3200" dirty="0">
              <a:solidFill>
                <a:srgbClr val="476490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文本框 11"/>
              <p:cNvSpPr txBox="1"/>
              <p:nvPr/>
            </p:nvSpPr>
            <p:spPr>
              <a:xfrm>
                <a:off x="1632585" y="3717290"/>
                <a:ext cx="133223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T</m:t>
                    </m:r>
                    <m:r>
                      <m:rPr>
                        <m:sty m:val="p"/>
                      </m:rPr>
                      <a:rPr lang="en-US" altLang="zh-CN" baseline="-25000"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I</m:t>
                    </m:r>
                  </m:oMath>
                </a14:m>
                <a:r>
                  <a:rPr lang="en-US" altLang="zh-CN"/>
                  <a:t>=130ms</a:t>
                </a:r>
                <a:endParaRPr lang="en-US" altLang="zh-CN"/>
              </a:p>
            </p:txBody>
          </p:sp>
        </mc:Choice>
        <mc:Fallback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2585" y="3717290"/>
                <a:ext cx="1332230" cy="368300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本框 12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4057650" y="3717290"/>
                <a:ext cx="1445895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T</m:t>
                      </m:r>
                      <m:r>
                        <m:rPr>
                          <m:sty m:val="p"/>
                        </m:rPr>
                        <a:rPr lang="en-US" altLang="zh-CN" baseline="-25000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I</m:t>
                      </m:r>
                      <m:r>
                        <a:rPr lang="en-US" altLang="zh-CN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a:rPr lang="en-US" altLang="zh-CN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200</m:t>
                      </m:r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ms</m:t>
                      </m:r>
                    </m:oMath>
                  </m:oMathPara>
                </a14:m>
                <a:endParaRPr lang="en-US" altLang="zh-CN"/>
              </a:p>
            </p:txBody>
          </p:sp>
        </mc:Choice>
        <mc:Fallback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"/>
                </p:custDataLst>
              </p:nvPr>
            </p:nvSpPr>
            <p:spPr>
              <a:xfrm>
                <a:off x="4057650" y="3717290"/>
                <a:ext cx="1445895" cy="36830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本框 13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6715125" y="3717290"/>
                <a:ext cx="139065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T</m:t>
                      </m:r>
                      <m:r>
                        <m:rPr>
                          <m:sty m:val="p"/>
                        </m:rPr>
                        <a:rPr lang="en-US" altLang="zh-CN" baseline="-25000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I</m:t>
                      </m:r>
                      <m:r>
                        <a:rPr lang="en-US" altLang="zh-CN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a:rPr lang="en-US" altLang="zh-CN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400</m:t>
                      </m:r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ms</m:t>
                      </m:r>
                    </m:oMath>
                  </m:oMathPara>
                </a14:m>
                <a:endParaRPr lang="en-US" altLang="zh-CN"/>
              </a:p>
            </p:txBody>
          </p:sp>
        </mc:Choice>
        <mc:Fallback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6"/>
                </p:custDataLst>
              </p:nvPr>
            </p:nvSpPr>
            <p:spPr>
              <a:xfrm>
                <a:off x="6715125" y="3717290"/>
                <a:ext cx="1390650" cy="36830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文本框 15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9317355" y="3717290"/>
                <a:ext cx="1475105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T</m:t>
                      </m:r>
                      <m:r>
                        <m:rPr>
                          <m:sty m:val="p"/>
                        </m:rPr>
                        <a:rPr lang="en-US" altLang="zh-CN" baseline="-25000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I</m:t>
                      </m:r>
                      <m:r>
                        <a:rPr lang="en-US" altLang="zh-CN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a:rPr lang="en-US" altLang="zh-CN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1500</m:t>
                      </m:r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ms</m:t>
                      </m:r>
                    </m:oMath>
                  </m:oMathPara>
                </a14:m>
                <a:endParaRPr lang="en-US" altLang="zh-CN"/>
              </a:p>
            </p:txBody>
          </p:sp>
        </mc:Choice>
        <mc:Fallback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9"/>
                </p:custDataLst>
              </p:nvPr>
            </p:nvSpPr>
            <p:spPr>
              <a:xfrm>
                <a:off x="9317355" y="3717290"/>
                <a:ext cx="1475105" cy="36830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 descr="130(1)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17930" y="1717675"/>
            <a:ext cx="1890000" cy="1890000"/>
          </a:xfrm>
          <a:prstGeom prst="rect">
            <a:avLst/>
          </a:prstGeom>
        </p:spPr>
      </p:pic>
      <p:pic>
        <p:nvPicPr>
          <p:cNvPr id="8" name="图片 7" descr="200(1)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01110" y="1717675"/>
            <a:ext cx="1890000" cy="1890000"/>
          </a:xfrm>
          <a:prstGeom prst="rect">
            <a:avLst/>
          </a:prstGeom>
        </p:spPr>
      </p:pic>
      <p:pic>
        <p:nvPicPr>
          <p:cNvPr id="11" name="图片 10" descr="400(1)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27470" y="1717675"/>
            <a:ext cx="1890000" cy="1890000"/>
          </a:xfrm>
          <a:prstGeom prst="rect">
            <a:avLst/>
          </a:prstGeom>
        </p:spPr>
      </p:pic>
      <p:pic>
        <p:nvPicPr>
          <p:cNvPr id="15" name="图片 14" descr="1500(1)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93200" y="1717675"/>
            <a:ext cx="1890000" cy="1890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175385" y="4820285"/>
                <a:ext cx="6439535" cy="9442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当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𝐼</m:t>
                        </m:r>
                      </m:sub>
                    </m:sSub>
                    <m:r>
                      <a:rPr lang="en-US" altLang="zh-CN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200</m:t>
                    </m:r>
                    <m:r>
                      <a:rPr lang="en-US" altLang="zh-CN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𝑚𝑠</m:t>
                    </m:r>
                  </m:oMath>
                </a14:m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时，试管中瘦肉</a:t>
                </a:r>
                <a:r>
                  <a:rPr lang="en-US" altLang="zh-CN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“</a:t>
                </a:r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消失</a:t>
                </a:r>
                <a:r>
                  <a:rPr lang="en-US" altLang="zh-CN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”</a:t>
                </a:r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不见</a:t>
                </a:r>
                <a:endParaRPr lang="zh-CN" altLang="en-US">
                  <a:solidFill>
                    <a:schemeClr val="accent1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endParaRPr lang="zh-CN" altLang="en-US">
                  <a:solidFill>
                    <a:schemeClr val="accent1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此时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𝐼</m:t>
                        </m:r>
                      </m:sub>
                    </m:sSub>
                    <m:r>
                      <a:rPr lang="en-US" altLang="zh-CN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zh-CN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  <a:cs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MS Mincho" charset="0"/>
                                <a:cs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  <a:cs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(瘦）</m:t>
                        </m:r>
                      </m:sub>
                    </m:sSub>
                    <m:r>
                      <a:rPr lang="en-US" altLang="zh-CN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·</m:t>
                    </m:r>
                    <m:r>
                      <a:rPr lang="en-US" altLang="zh-CN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𝑙𝑛</m:t>
                    </m:r>
                    <m:r>
                      <a:rPr lang="en-US" altLang="zh-CN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zh-CN" altLang="en-US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，可反推出瘦肉的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(瘦）</m:t>
                        </m:r>
                      </m:sub>
                    </m:sSub>
                    <m:r>
                      <a:rPr lang="en-US" altLang="zh-CN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~</m:t>
                    </m:r>
                    <m:r>
                      <a:rPr lang="en-US" altLang="zh-CN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289</m:t>
                    </m:r>
                    <m:r>
                      <a:rPr lang="en-US" altLang="zh-CN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𝑚𝑠</m:t>
                    </m:r>
                  </m:oMath>
                </a14:m>
                <a:endParaRPr lang="en-US" altLang="zh-CN" i="1">
                  <a:solidFill>
                    <a:schemeClr val="accent1">
                      <a:lumMod val="75000"/>
                    </a:schemeClr>
                  </a:solidFill>
                  <a:latin typeface="Cambria Math" panose="02040503050406030204" pitchFamily="18" charset="0"/>
                  <a:ea typeface="华文中宋" panose="02010600040101010101" pitchFamily="2" charset="-122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6"/>
                </p:custDataLst>
              </p:nvPr>
            </p:nvSpPr>
            <p:spPr>
              <a:xfrm>
                <a:off x="1175385" y="4820285"/>
                <a:ext cx="6439535" cy="944245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 descr="屏幕截图 2022-12-20 130839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8627745" y="4426585"/>
            <a:ext cx="2586355" cy="2144395"/>
          </a:xfrm>
          <a:prstGeom prst="rect">
            <a:avLst/>
          </a:prstGeom>
        </p:spPr>
      </p:pic>
      <p:sp>
        <p:nvSpPr>
          <p:cNvPr id="10" name="椭圆 9"/>
          <p:cNvSpPr/>
          <p:nvPr>
            <p:custDataLst>
              <p:tags r:id="rId20"/>
            </p:custDataLst>
          </p:nvPr>
        </p:nvSpPr>
        <p:spPr>
          <a:xfrm>
            <a:off x="9304655" y="5161280"/>
            <a:ext cx="205105" cy="261620"/>
          </a:xfrm>
          <a:prstGeom prst="ellipse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9459595" y="175260"/>
            <a:ext cx="1260000" cy="126000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9624695" y="5586095"/>
            <a:ext cx="142811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此时</a:t>
            </a:r>
            <a:r>
              <a:rPr lang="en-US" altLang="zh-CN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T</a:t>
            </a:r>
            <a:r>
              <a:rPr lang="en-US" altLang="zh-CN" baseline="-2500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I</a:t>
            </a:r>
            <a:r>
              <a:rPr lang="zh-CN" altLang="en-US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为</a:t>
            </a:r>
            <a:r>
              <a:rPr lang="en-US" altLang="zh-CN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T</a:t>
            </a:r>
            <a:r>
              <a:rPr lang="en-US" altLang="zh-CN" baseline="-2500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1b</a:t>
            </a:r>
            <a:endParaRPr lang="en-US" altLang="zh-CN" baseline="-2500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  <a:sym typeface="+mn-ea"/>
            </a:endParaRPr>
          </a:p>
        </p:txBody>
      </p:sp>
      <p:cxnSp>
        <p:nvCxnSpPr>
          <p:cNvPr id="19" name="直接箭头连接符 18"/>
          <p:cNvCxnSpPr/>
          <p:nvPr/>
        </p:nvCxnSpPr>
        <p:spPr>
          <a:xfrm flipH="1" flipV="1">
            <a:off x="9581515" y="5373370"/>
            <a:ext cx="353695" cy="219075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iconfont-10026-582095"/>
          <p:cNvSpPr/>
          <p:nvPr>
            <p:custDataLst>
              <p:tags r:id="rId23"/>
            </p:custDataLst>
          </p:nvPr>
        </p:nvSpPr>
        <p:spPr>
          <a:xfrm rot="5400000" flipV="1">
            <a:off x="1102360" y="431800"/>
            <a:ext cx="504825" cy="490855"/>
          </a:xfrm>
          <a:custGeom>
            <a:avLst/>
            <a:gdLst>
              <a:gd name="T0" fmla="*/ 10400 w 12800"/>
              <a:gd name="T1" fmla="*/ 0 h 9662"/>
              <a:gd name="T2" fmla="*/ 12800 w 12800"/>
              <a:gd name="T3" fmla="*/ 2400 h 9662"/>
              <a:gd name="T4" fmla="*/ 12800 w 12800"/>
              <a:gd name="T5" fmla="*/ 5600 h 9662"/>
              <a:gd name="T6" fmla="*/ 10400 w 12800"/>
              <a:gd name="T7" fmla="*/ 8000 h 9662"/>
              <a:gd name="T8" fmla="*/ 3200 w 12800"/>
              <a:gd name="T9" fmla="*/ 8000 h 9662"/>
              <a:gd name="T10" fmla="*/ 3200 w 12800"/>
              <a:gd name="T11" fmla="*/ 8800 h 9662"/>
              <a:gd name="T12" fmla="*/ 2706 w 12800"/>
              <a:gd name="T13" fmla="*/ 9539 h 9662"/>
              <a:gd name="T14" fmla="*/ 1834 w 12800"/>
              <a:gd name="T15" fmla="*/ 9366 h 9662"/>
              <a:gd name="T16" fmla="*/ 234 w 12800"/>
              <a:gd name="T17" fmla="*/ 7766 h 9662"/>
              <a:gd name="T18" fmla="*/ 0 w 12800"/>
              <a:gd name="T19" fmla="*/ 7200 h 9662"/>
              <a:gd name="T20" fmla="*/ 234 w 12800"/>
              <a:gd name="T21" fmla="*/ 6634 h 9662"/>
              <a:gd name="T22" fmla="*/ 1834 w 12800"/>
              <a:gd name="T23" fmla="*/ 5034 h 9662"/>
              <a:gd name="T24" fmla="*/ 2706 w 12800"/>
              <a:gd name="T25" fmla="*/ 4861 h 9662"/>
              <a:gd name="T26" fmla="*/ 3200 w 12800"/>
              <a:gd name="T27" fmla="*/ 5600 h 9662"/>
              <a:gd name="T28" fmla="*/ 3200 w 12800"/>
              <a:gd name="T29" fmla="*/ 6400 h 9662"/>
              <a:gd name="T30" fmla="*/ 10400 w 12800"/>
              <a:gd name="T31" fmla="*/ 6400 h 9662"/>
              <a:gd name="T32" fmla="*/ 11200 w 12800"/>
              <a:gd name="T33" fmla="*/ 5600 h 9662"/>
              <a:gd name="T34" fmla="*/ 11200 w 12800"/>
              <a:gd name="T35" fmla="*/ 2400 h 9662"/>
              <a:gd name="T36" fmla="*/ 10400 w 12800"/>
              <a:gd name="T37" fmla="*/ 1600 h 9662"/>
              <a:gd name="T38" fmla="*/ 4000 w 12800"/>
              <a:gd name="T39" fmla="*/ 1600 h 9662"/>
              <a:gd name="T40" fmla="*/ 3220 w 12800"/>
              <a:gd name="T41" fmla="*/ 800 h 9662"/>
              <a:gd name="T42" fmla="*/ 4000 w 12800"/>
              <a:gd name="T43" fmla="*/ 0 h 9662"/>
              <a:gd name="T44" fmla="*/ 10400 w 12800"/>
              <a:gd name="T45" fmla="*/ 0 h 9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800" h="9662">
                <a:moveTo>
                  <a:pt x="10400" y="0"/>
                </a:moveTo>
                <a:cubicBezTo>
                  <a:pt x="11725" y="0"/>
                  <a:pt x="12800" y="1075"/>
                  <a:pt x="12800" y="2400"/>
                </a:cubicBezTo>
                <a:lnTo>
                  <a:pt x="12800" y="5600"/>
                </a:lnTo>
                <a:cubicBezTo>
                  <a:pt x="12800" y="6925"/>
                  <a:pt x="11725" y="8000"/>
                  <a:pt x="10400" y="8000"/>
                </a:cubicBezTo>
                <a:lnTo>
                  <a:pt x="3200" y="8000"/>
                </a:lnTo>
                <a:lnTo>
                  <a:pt x="3200" y="8800"/>
                </a:lnTo>
                <a:cubicBezTo>
                  <a:pt x="3200" y="9123"/>
                  <a:pt x="3005" y="9416"/>
                  <a:pt x="2706" y="9539"/>
                </a:cubicBezTo>
                <a:cubicBezTo>
                  <a:pt x="2407" y="9662"/>
                  <a:pt x="2064" y="9594"/>
                  <a:pt x="1834" y="9366"/>
                </a:cubicBezTo>
                <a:lnTo>
                  <a:pt x="234" y="7766"/>
                </a:lnTo>
                <a:cubicBezTo>
                  <a:pt x="84" y="7616"/>
                  <a:pt x="0" y="7412"/>
                  <a:pt x="0" y="7200"/>
                </a:cubicBezTo>
                <a:cubicBezTo>
                  <a:pt x="0" y="6995"/>
                  <a:pt x="78" y="6790"/>
                  <a:pt x="234" y="6634"/>
                </a:cubicBezTo>
                <a:lnTo>
                  <a:pt x="1834" y="5034"/>
                </a:lnTo>
                <a:cubicBezTo>
                  <a:pt x="2063" y="4806"/>
                  <a:pt x="2407" y="4737"/>
                  <a:pt x="2706" y="4861"/>
                </a:cubicBezTo>
                <a:cubicBezTo>
                  <a:pt x="3005" y="4985"/>
                  <a:pt x="3200" y="5277"/>
                  <a:pt x="3200" y="5600"/>
                </a:cubicBezTo>
                <a:lnTo>
                  <a:pt x="3200" y="6400"/>
                </a:lnTo>
                <a:lnTo>
                  <a:pt x="10400" y="6400"/>
                </a:lnTo>
                <a:cubicBezTo>
                  <a:pt x="10842" y="6400"/>
                  <a:pt x="11200" y="6042"/>
                  <a:pt x="11200" y="5600"/>
                </a:cubicBezTo>
                <a:lnTo>
                  <a:pt x="11200" y="2400"/>
                </a:lnTo>
                <a:cubicBezTo>
                  <a:pt x="11200" y="1958"/>
                  <a:pt x="10842" y="1600"/>
                  <a:pt x="10400" y="1600"/>
                </a:cubicBezTo>
                <a:lnTo>
                  <a:pt x="4000" y="1600"/>
                </a:lnTo>
                <a:cubicBezTo>
                  <a:pt x="3566" y="1589"/>
                  <a:pt x="3220" y="1234"/>
                  <a:pt x="3220" y="800"/>
                </a:cubicBezTo>
                <a:cubicBezTo>
                  <a:pt x="3220" y="366"/>
                  <a:pt x="3566" y="11"/>
                  <a:pt x="4000" y="0"/>
                </a:cubicBezTo>
                <a:lnTo>
                  <a:pt x="104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2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766570" y="387350"/>
            <a:ext cx="91274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反转恢复序列成像临床应用（压脂肪、压水）</a:t>
            </a:r>
            <a:endParaRPr lang="zh-CN" altLang="en-US" sz="3200" dirty="0">
              <a:solidFill>
                <a:srgbClr val="476490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21665" y="1311275"/>
            <a:ext cx="7816850" cy="304800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8872220" y="2098675"/>
            <a:ext cx="2600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accent2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选择不同的反转时间</a:t>
            </a:r>
            <a:r>
              <a:rPr lang="en-US" altLang="zh-CN">
                <a:solidFill>
                  <a:schemeClr val="accent2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</a:t>
            </a:r>
            <a:r>
              <a:rPr lang="en-US" altLang="zh-CN" baseline="-25000">
                <a:solidFill>
                  <a:schemeClr val="accent2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I</a:t>
            </a:r>
            <a:endParaRPr lang="en-US" altLang="zh-CN" baseline="-25000">
              <a:solidFill>
                <a:schemeClr val="accent2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3"/>
            </p:custDataLst>
          </p:nvPr>
        </p:nvSpPr>
        <p:spPr>
          <a:xfrm>
            <a:off x="8717280" y="3639820"/>
            <a:ext cx="30333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>
                <a:solidFill>
                  <a:schemeClr val="accent2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选择性地</a:t>
            </a:r>
            <a:r>
              <a:rPr lang="zh-CN">
                <a:solidFill>
                  <a:schemeClr val="accent2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抑制</a:t>
            </a:r>
            <a:r>
              <a:rPr lang="zh-CN">
                <a:solidFill>
                  <a:schemeClr val="accent2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某种组织图像</a:t>
            </a:r>
            <a:endParaRPr lang="zh-CN">
              <a:solidFill>
                <a:schemeClr val="accent2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9" name="上下箭头 18"/>
          <p:cNvSpPr/>
          <p:nvPr/>
        </p:nvSpPr>
        <p:spPr>
          <a:xfrm>
            <a:off x="9792970" y="2589530"/>
            <a:ext cx="353695" cy="897890"/>
          </a:xfrm>
          <a:prstGeom prst="up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4"/>
            </p:custDataLst>
          </p:nvPr>
        </p:nvSpPr>
        <p:spPr>
          <a:xfrm>
            <a:off x="10146665" y="2854325"/>
            <a:ext cx="1604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IRSE</a:t>
            </a:r>
            <a:r>
              <a:rPr lang="zh-CN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序列</a:t>
            </a:r>
            <a:endParaRPr lang="zh-CN">
              <a:solidFill>
                <a:schemeClr val="accent1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621030" y="5348605"/>
            <a:ext cx="8784590" cy="11068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200" b="0">
                <a:solidFill>
                  <a:schemeClr val="accent6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【压脂肪】短时反转恢复成像技术（</a:t>
            </a:r>
            <a:r>
              <a:rPr lang="en-US" altLang="zh-CN" sz="2200" b="0">
                <a:solidFill>
                  <a:schemeClr val="accent6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STIR</a:t>
            </a:r>
            <a:r>
              <a:rPr lang="zh-CN" altLang="en-US" sz="2200" b="0">
                <a:solidFill>
                  <a:schemeClr val="accent6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）：进行脂肪抑制</a:t>
            </a:r>
            <a:endParaRPr lang="zh-CN" altLang="en-US" sz="2200" b="0">
              <a:solidFill>
                <a:schemeClr val="accent6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  <a:p>
            <a:pPr indent="0"/>
            <a:endParaRPr lang="zh-CN" altLang="en-US" sz="2200" b="0"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  <a:p>
            <a:pPr indent="0"/>
            <a:r>
              <a:rPr lang="zh-CN" altLang="en-US" sz="2200" b="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【压水】流动衰减反转恢复序列（</a:t>
            </a:r>
            <a:r>
              <a:rPr lang="en-US" altLang="zh-CN" sz="2200" b="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FLAIR</a:t>
            </a:r>
            <a:r>
              <a:rPr lang="zh-CN" altLang="en-US" sz="2200" b="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）：进行水或脑脊液的抑制</a:t>
            </a:r>
            <a:endParaRPr lang="zh-CN" altLang="en-US" sz="2200" b="0">
              <a:solidFill>
                <a:schemeClr val="accent1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</p:txBody>
      </p:sp>
      <p:sp>
        <p:nvSpPr>
          <p:cNvPr id="46" name="矩形: 圆角 9"/>
          <p:cNvSpPr/>
          <p:nvPr>
            <p:custDataLst>
              <p:tags r:id="rId5"/>
            </p:custDataLst>
          </p:nvPr>
        </p:nvSpPr>
        <p:spPr>
          <a:xfrm>
            <a:off x="8717280" y="1937385"/>
            <a:ext cx="2950845" cy="2311400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Rectangle: Rounded Corners 19"/>
          <p:cNvSpPr/>
          <p:nvPr>
            <p:custDataLst>
              <p:tags r:id="rId6"/>
            </p:custDataLst>
          </p:nvPr>
        </p:nvSpPr>
        <p:spPr>
          <a:xfrm>
            <a:off x="9404765" y="1397056"/>
            <a:ext cx="1575880" cy="47665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核心原理</a:t>
            </a:r>
            <a:endParaRPr lang="zh-CN" altLang="en-US" sz="24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2" name="直接箭头连接符 1"/>
          <p:cNvCxnSpPr/>
          <p:nvPr/>
        </p:nvCxnSpPr>
        <p:spPr>
          <a:xfrm>
            <a:off x="7721600" y="3035935"/>
            <a:ext cx="784860" cy="1605280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7721600" y="4664075"/>
            <a:ext cx="38455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脑脊液的信号被压制，呈现黑色</a:t>
            </a:r>
            <a:endParaRPr lang="zh-CN" altLang="en-US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" name="iconfont-10026-582095"/>
          <p:cNvSpPr/>
          <p:nvPr>
            <p:custDataLst>
              <p:tags r:id="rId7"/>
            </p:custDataLst>
          </p:nvPr>
        </p:nvSpPr>
        <p:spPr>
          <a:xfrm rot="5400000" flipV="1">
            <a:off x="1102360" y="431800"/>
            <a:ext cx="504825" cy="490855"/>
          </a:xfrm>
          <a:custGeom>
            <a:avLst/>
            <a:gdLst>
              <a:gd name="T0" fmla="*/ 10400 w 12800"/>
              <a:gd name="T1" fmla="*/ 0 h 9662"/>
              <a:gd name="T2" fmla="*/ 12800 w 12800"/>
              <a:gd name="T3" fmla="*/ 2400 h 9662"/>
              <a:gd name="T4" fmla="*/ 12800 w 12800"/>
              <a:gd name="T5" fmla="*/ 5600 h 9662"/>
              <a:gd name="T6" fmla="*/ 10400 w 12800"/>
              <a:gd name="T7" fmla="*/ 8000 h 9662"/>
              <a:gd name="T8" fmla="*/ 3200 w 12800"/>
              <a:gd name="T9" fmla="*/ 8000 h 9662"/>
              <a:gd name="T10" fmla="*/ 3200 w 12800"/>
              <a:gd name="T11" fmla="*/ 8800 h 9662"/>
              <a:gd name="T12" fmla="*/ 2706 w 12800"/>
              <a:gd name="T13" fmla="*/ 9539 h 9662"/>
              <a:gd name="T14" fmla="*/ 1834 w 12800"/>
              <a:gd name="T15" fmla="*/ 9366 h 9662"/>
              <a:gd name="T16" fmla="*/ 234 w 12800"/>
              <a:gd name="T17" fmla="*/ 7766 h 9662"/>
              <a:gd name="T18" fmla="*/ 0 w 12800"/>
              <a:gd name="T19" fmla="*/ 7200 h 9662"/>
              <a:gd name="T20" fmla="*/ 234 w 12800"/>
              <a:gd name="T21" fmla="*/ 6634 h 9662"/>
              <a:gd name="T22" fmla="*/ 1834 w 12800"/>
              <a:gd name="T23" fmla="*/ 5034 h 9662"/>
              <a:gd name="T24" fmla="*/ 2706 w 12800"/>
              <a:gd name="T25" fmla="*/ 4861 h 9662"/>
              <a:gd name="T26" fmla="*/ 3200 w 12800"/>
              <a:gd name="T27" fmla="*/ 5600 h 9662"/>
              <a:gd name="T28" fmla="*/ 3200 w 12800"/>
              <a:gd name="T29" fmla="*/ 6400 h 9662"/>
              <a:gd name="T30" fmla="*/ 10400 w 12800"/>
              <a:gd name="T31" fmla="*/ 6400 h 9662"/>
              <a:gd name="T32" fmla="*/ 11200 w 12800"/>
              <a:gd name="T33" fmla="*/ 5600 h 9662"/>
              <a:gd name="T34" fmla="*/ 11200 w 12800"/>
              <a:gd name="T35" fmla="*/ 2400 h 9662"/>
              <a:gd name="T36" fmla="*/ 10400 w 12800"/>
              <a:gd name="T37" fmla="*/ 1600 h 9662"/>
              <a:gd name="T38" fmla="*/ 4000 w 12800"/>
              <a:gd name="T39" fmla="*/ 1600 h 9662"/>
              <a:gd name="T40" fmla="*/ 3220 w 12800"/>
              <a:gd name="T41" fmla="*/ 800 h 9662"/>
              <a:gd name="T42" fmla="*/ 4000 w 12800"/>
              <a:gd name="T43" fmla="*/ 0 h 9662"/>
              <a:gd name="T44" fmla="*/ 10400 w 12800"/>
              <a:gd name="T45" fmla="*/ 0 h 9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800" h="9662">
                <a:moveTo>
                  <a:pt x="10400" y="0"/>
                </a:moveTo>
                <a:cubicBezTo>
                  <a:pt x="11725" y="0"/>
                  <a:pt x="12800" y="1075"/>
                  <a:pt x="12800" y="2400"/>
                </a:cubicBezTo>
                <a:lnTo>
                  <a:pt x="12800" y="5600"/>
                </a:lnTo>
                <a:cubicBezTo>
                  <a:pt x="12800" y="6925"/>
                  <a:pt x="11725" y="8000"/>
                  <a:pt x="10400" y="8000"/>
                </a:cubicBezTo>
                <a:lnTo>
                  <a:pt x="3200" y="8000"/>
                </a:lnTo>
                <a:lnTo>
                  <a:pt x="3200" y="8800"/>
                </a:lnTo>
                <a:cubicBezTo>
                  <a:pt x="3200" y="9123"/>
                  <a:pt x="3005" y="9416"/>
                  <a:pt x="2706" y="9539"/>
                </a:cubicBezTo>
                <a:cubicBezTo>
                  <a:pt x="2407" y="9662"/>
                  <a:pt x="2064" y="9594"/>
                  <a:pt x="1834" y="9366"/>
                </a:cubicBezTo>
                <a:lnTo>
                  <a:pt x="234" y="7766"/>
                </a:lnTo>
                <a:cubicBezTo>
                  <a:pt x="84" y="7616"/>
                  <a:pt x="0" y="7412"/>
                  <a:pt x="0" y="7200"/>
                </a:cubicBezTo>
                <a:cubicBezTo>
                  <a:pt x="0" y="6995"/>
                  <a:pt x="78" y="6790"/>
                  <a:pt x="234" y="6634"/>
                </a:cubicBezTo>
                <a:lnTo>
                  <a:pt x="1834" y="5034"/>
                </a:lnTo>
                <a:cubicBezTo>
                  <a:pt x="2063" y="4806"/>
                  <a:pt x="2407" y="4737"/>
                  <a:pt x="2706" y="4861"/>
                </a:cubicBezTo>
                <a:cubicBezTo>
                  <a:pt x="3005" y="4985"/>
                  <a:pt x="3200" y="5277"/>
                  <a:pt x="3200" y="5600"/>
                </a:cubicBezTo>
                <a:lnTo>
                  <a:pt x="3200" y="6400"/>
                </a:lnTo>
                <a:lnTo>
                  <a:pt x="10400" y="6400"/>
                </a:lnTo>
                <a:cubicBezTo>
                  <a:pt x="10842" y="6400"/>
                  <a:pt x="11200" y="6042"/>
                  <a:pt x="11200" y="5600"/>
                </a:cubicBezTo>
                <a:lnTo>
                  <a:pt x="11200" y="2400"/>
                </a:lnTo>
                <a:cubicBezTo>
                  <a:pt x="11200" y="1958"/>
                  <a:pt x="10842" y="1600"/>
                  <a:pt x="10400" y="1600"/>
                </a:cubicBezTo>
                <a:lnTo>
                  <a:pt x="4000" y="1600"/>
                </a:lnTo>
                <a:cubicBezTo>
                  <a:pt x="3566" y="1589"/>
                  <a:pt x="3220" y="1234"/>
                  <a:pt x="3220" y="800"/>
                </a:cubicBezTo>
                <a:cubicBezTo>
                  <a:pt x="3220" y="366"/>
                  <a:pt x="3566" y="11"/>
                  <a:pt x="4000" y="0"/>
                </a:cubicBezTo>
                <a:lnTo>
                  <a:pt x="104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2289810" y="4429760"/>
            <a:ext cx="448056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>
                <a:latin typeface="华文中宋" panose="02010600040101010101" pitchFamily="2" charset="-122"/>
                <a:ea typeface="华文中宋" panose="02010600040101010101" pitchFamily="2" charset="-122"/>
              </a:rPr>
              <a:t>1.5T</a:t>
            </a:r>
            <a:r>
              <a:rPr lang="zh-CN" altLang="en-US" sz="1600">
                <a:latin typeface="华文中宋" panose="02010600040101010101" pitchFamily="2" charset="-122"/>
                <a:ea typeface="华文中宋" panose="02010600040101010101" pitchFamily="2" charset="-122"/>
              </a:rPr>
              <a:t>设备中不同</a:t>
            </a:r>
            <a:r>
              <a:rPr lang="en-US" altLang="zh-CN" sz="1600">
                <a:latin typeface="华文中宋" panose="02010600040101010101" pitchFamily="2" charset="-122"/>
                <a:ea typeface="华文中宋" panose="02010600040101010101" pitchFamily="2" charset="-122"/>
              </a:rPr>
              <a:t>T</a:t>
            </a:r>
            <a:r>
              <a:rPr lang="en-US" altLang="zh-CN" sz="1600" baseline="-25000">
                <a:latin typeface="华文中宋" panose="02010600040101010101" pitchFamily="2" charset="-122"/>
                <a:ea typeface="华文中宋" panose="02010600040101010101" pitchFamily="2" charset="-122"/>
              </a:rPr>
              <a:t>I</a:t>
            </a:r>
            <a:r>
              <a:rPr lang="zh-CN" altLang="en-US" sz="1600">
                <a:latin typeface="华文中宋" panose="02010600040101010101" pitchFamily="2" charset="-122"/>
                <a:ea typeface="华文中宋" panose="02010600040101010101" pitchFamily="2" charset="-122"/>
              </a:rPr>
              <a:t>抑制不同组织获得的图像</a:t>
            </a:r>
            <a:endParaRPr lang="zh-CN" altLang="en-US" sz="160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custDataLst>
      <p:tags r:id="rId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1"/>
          <p:cNvGrpSpPr/>
          <p:nvPr/>
        </p:nvGrpSpPr>
        <p:grpSpPr>
          <a:xfrm>
            <a:off x="621437" y="5458465"/>
            <a:ext cx="7647494" cy="766330"/>
            <a:chOff x="5746617" y="1260807"/>
            <a:chExt cx="10822633" cy="1177638"/>
          </a:xfrm>
        </p:grpSpPr>
        <p:sp>
          <p:nvSpPr>
            <p:cNvPr id="61" name="箭头: 五边形 7"/>
            <p:cNvSpPr/>
            <p:nvPr/>
          </p:nvSpPr>
          <p:spPr>
            <a:xfrm>
              <a:off x="6574009" y="1335552"/>
              <a:ext cx="9995241" cy="1060274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62" name="流程图: 接点 8"/>
            <p:cNvSpPr/>
            <p:nvPr/>
          </p:nvSpPr>
          <p:spPr>
            <a:xfrm>
              <a:off x="5746617" y="1260807"/>
              <a:ext cx="1119383" cy="1177638"/>
            </a:xfrm>
            <a:prstGeom prst="flowChartConnec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流程图: 接点 9"/>
            <p:cNvSpPr/>
            <p:nvPr/>
          </p:nvSpPr>
          <p:spPr>
            <a:xfrm>
              <a:off x="5930909" y="1503823"/>
              <a:ext cx="735684" cy="708253"/>
            </a:xfrm>
            <a:prstGeom prst="flowChartConnector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a typeface="华康俪金黑W8(P)" panose="020B0800000000000000" pitchFamily="34" charset="-122"/>
                </a:rPr>
                <a:t>5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3" name="组合 1"/>
          <p:cNvGrpSpPr/>
          <p:nvPr/>
        </p:nvGrpSpPr>
        <p:grpSpPr>
          <a:xfrm>
            <a:off x="621437" y="3346507"/>
            <a:ext cx="7647494" cy="766330"/>
            <a:chOff x="5746617" y="1260807"/>
            <a:chExt cx="10822633" cy="1177638"/>
          </a:xfrm>
        </p:grpSpPr>
        <p:sp>
          <p:nvSpPr>
            <p:cNvPr id="94" name="箭头: 五边形 7"/>
            <p:cNvSpPr/>
            <p:nvPr/>
          </p:nvSpPr>
          <p:spPr>
            <a:xfrm>
              <a:off x="6574009" y="1335552"/>
              <a:ext cx="9995241" cy="1060274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95" name="流程图: 接点 8"/>
            <p:cNvSpPr/>
            <p:nvPr/>
          </p:nvSpPr>
          <p:spPr>
            <a:xfrm>
              <a:off x="5746617" y="1260807"/>
              <a:ext cx="1119383" cy="1177638"/>
            </a:xfrm>
            <a:prstGeom prst="flowChartConnec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流程图: 接点 9"/>
            <p:cNvSpPr/>
            <p:nvPr/>
          </p:nvSpPr>
          <p:spPr>
            <a:xfrm>
              <a:off x="5930909" y="1503823"/>
              <a:ext cx="735684" cy="708253"/>
            </a:xfrm>
            <a:prstGeom prst="flowChartConnector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a typeface="华康俪金黑W8(P)" panose="020B0800000000000000" pitchFamily="34" charset="-122"/>
                </a:rPr>
                <a:t>3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2" name="组合 1"/>
          <p:cNvGrpSpPr/>
          <p:nvPr/>
        </p:nvGrpSpPr>
        <p:grpSpPr>
          <a:xfrm>
            <a:off x="621437" y="4402486"/>
            <a:ext cx="7647494" cy="766330"/>
            <a:chOff x="5746617" y="1260807"/>
            <a:chExt cx="10822633" cy="1177638"/>
          </a:xfrm>
        </p:grpSpPr>
        <p:sp>
          <p:nvSpPr>
            <p:cNvPr id="103" name="箭头: 五边形 7"/>
            <p:cNvSpPr/>
            <p:nvPr/>
          </p:nvSpPr>
          <p:spPr>
            <a:xfrm>
              <a:off x="6574009" y="1335552"/>
              <a:ext cx="9995241" cy="1060274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04" name="流程图: 接点 8"/>
            <p:cNvSpPr/>
            <p:nvPr/>
          </p:nvSpPr>
          <p:spPr>
            <a:xfrm>
              <a:off x="5746617" y="1260807"/>
              <a:ext cx="1119383" cy="1177638"/>
            </a:xfrm>
            <a:prstGeom prst="flowChartConnec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流程图: 接点 9"/>
            <p:cNvSpPr/>
            <p:nvPr/>
          </p:nvSpPr>
          <p:spPr>
            <a:xfrm>
              <a:off x="5930909" y="1503823"/>
              <a:ext cx="735684" cy="708253"/>
            </a:xfrm>
            <a:prstGeom prst="flowChartConnector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a typeface="华康俪金黑W8(P)" panose="020B0800000000000000" pitchFamily="34" charset="-122"/>
                </a:rPr>
                <a:t>4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9" name="组合 1"/>
          <p:cNvGrpSpPr/>
          <p:nvPr/>
        </p:nvGrpSpPr>
        <p:grpSpPr>
          <a:xfrm>
            <a:off x="621437" y="2290528"/>
            <a:ext cx="7647494" cy="766330"/>
            <a:chOff x="5746617" y="1260807"/>
            <a:chExt cx="10822633" cy="1177638"/>
          </a:xfrm>
        </p:grpSpPr>
        <p:sp>
          <p:nvSpPr>
            <p:cNvPr id="90" name="箭头: 五边形 7"/>
            <p:cNvSpPr/>
            <p:nvPr/>
          </p:nvSpPr>
          <p:spPr>
            <a:xfrm>
              <a:off x="6574009" y="1335552"/>
              <a:ext cx="9995241" cy="1060274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91" name="流程图: 接点 8"/>
            <p:cNvSpPr/>
            <p:nvPr/>
          </p:nvSpPr>
          <p:spPr>
            <a:xfrm>
              <a:off x="5746617" y="1260807"/>
              <a:ext cx="1119383" cy="1177638"/>
            </a:xfrm>
            <a:prstGeom prst="flowChartConnec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流程图: 接点 9"/>
            <p:cNvSpPr/>
            <p:nvPr/>
          </p:nvSpPr>
          <p:spPr>
            <a:xfrm>
              <a:off x="5930909" y="1503823"/>
              <a:ext cx="735684" cy="708253"/>
            </a:xfrm>
            <a:prstGeom prst="flowChartConnector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a typeface="华康俪金黑W8(P)" panose="020B0800000000000000" pitchFamily="34" charset="-122"/>
                </a:rPr>
                <a:t>2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组合 1"/>
          <p:cNvGrpSpPr/>
          <p:nvPr/>
        </p:nvGrpSpPr>
        <p:grpSpPr>
          <a:xfrm>
            <a:off x="621437" y="1234549"/>
            <a:ext cx="7647494" cy="766330"/>
            <a:chOff x="5746617" y="1260807"/>
            <a:chExt cx="10822633" cy="1177638"/>
          </a:xfrm>
        </p:grpSpPr>
        <p:sp>
          <p:nvSpPr>
            <p:cNvPr id="83" name="箭头: 五边形 7"/>
            <p:cNvSpPr/>
            <p:nvPr/>
          </p:nvSpPr>
          <p:spPr>
            <a:xfrm>
              <a:off x="6574009" y="1335552"/>
              <a:ext cx="9995241" cy="1060274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84" name="流程图: 接点 8"/>
            <p:cNvSpPr/>
            <p:nvPr/>
          </p:nvSpPr>
          <p:spPr>
            <a:xfrm>
              <a:off x="5746617" y="1260807"/>
              <a:ext cx="1119383" cy="1177638"/>
            </a:xfrm>
            <a:prstGeom prst="flowChartConnec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流程图: 接点 9"/>
            <p:cNvSpPr/>
            <p:nvPr/>
          </p:nvSpPr>
          <p:spPr>
            <a:xfrm>
              <a:off x="5930909" y="1503823"/>
              <a:ext cx="735684" cy="708253"/>
            </a:xfrm>
            <a:prstGeom prst="flowChartConnector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a typeface="华康俪金黑W8(P)" panose="020B0800000000000000" pitchFamily="34" charset="-122"/>
                </a:rPr>
                <a:t>1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766790" y="387204"/>
            <a:ext cx="3985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目录</a:t>
            </a:r>
            <a:endParaRPr lang="zh-CN" altLang="en-US" sz="3200" dirty="0">
              <a:solidFill>
                <a:srgbClr val="476490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business-presentation_66134"/>
          <p:cNvSpPr/>
          <p:nvPr/>
        </p:nvSpPr>
        <p:spPr>
          <a:xfrm>
            <a:off x="1040021" y="440472"/>
            <a:ext cx="473691" cy="469685"/>
          </a:xfrm>
          <a:custGeom>
            <a:avLst/>
            <a:gdLst>
              <a:gd name="connsiteX0" fmla="*/ 71957 w 578004"/>
              <a:gd name="connsiteY0" fmla="*/ 173984 h 577432"/>
              <a:gd name="connsiteX1" fmla="*/ 85808 w 578004"/>
              <a:gd name="connsiteY1" fmla="*/ 186884 h 577432"/>
              <a:gd name="connsiteX2" fmla="*/ 85808 w 578004"/>
              <a:gd name="connsiteY2" fmla="*/ 298378 h 577432"/>
              <a:gd name="connsiteX3" fmla="*/ 71957 w 578004"/>
              <a:gd name="connsiteY3" fmla="*/ 311278 h 577432"/>
              <a:gd name="connsiteX4" fmla="*/ 59030 w 578004"/>
              <a:gd name="connsiteY4" fmla="*/ 298378 h 577432"/>
              <a:gd name="connsiteX5" fmla="*/ 59030 w 578004"/>
              <a:gd name="connsiteY5" fmla="*/ 186884 h 577432"/>
              <a:gd name="connsiteX6" fmla="*/ 71957 w 578004"/>
              <a:gd name="connsiteY6" fmla="*/ 173984 h 577432"/>
              <a:gd name="connsiteX7" fmla="*/ 254571 w 578004"/>
              <a:gd name="connsiteY7" fmla="*/ 171273 h 577432"/>
              <a:gd name="connsiteX8" fmla="*/ 405859 w 578004"/>
              <a:gd name="connsiteY8" fmla="*/ 203508 h 577432"/>
              <a:gd name="connsiteX9" fmla="*/ 427999 w 578004"/>
              <a:gd name="connsiteY9" fmla="*/ 203508 h 577432"/>
              <a:gd name="connsiteX10" fmla="*/ 446448 w 578004"/>
              <a:gd name="connsiteY10" fmla="*/ 210876 h 577432"/>
              <a:gd name="connsiteX11" fmla="*/ 434456 w 578004"/>
              <a:gd name="connsiteY11" fmla="*/ 301133 h 577432"/>
              <a:gd name="connsiteX12" fmla="*/ 452906 w 578004"/>
              <a:gd name="connsiteY12" fmla="*/ 316790 h 577432"/>
              <a:gd name="connsiteX13" fmla="*/ 472278 w 578004"/>
              <a:gd name="connsiteY13" fmla="*/ 301133 h 577432"/>
              <a:gd name="connsiteX14" fmla="*/ 459363 w 578004"/>
              <a:gd name="connsiteY14" fmla="*/ 210876 h 577432"/>
              <a:gd name="connsiteX15" fmla="*/ 477813 w 578004"/>
              <a:gd name="connsiteY15" fmla="*/ 203508 h 577432"/>
              <a:gd name="connsiteX16" fmla="*/ 503642 w 578004"/>
              <a:gd name="connsiteY16" fmla="*/ 203508 h 577432"/>
              <a:gd name="connsiteX17" fmla="*/ 527627 w 578004"/>
              <a:gd name="connsiteY17" fmla="*/ 220086 h 577432"/>
              <a:gd name="connsiteX18" fmla="*/ 576519 w 578004"/>
              <a:gd name="connsiteY18" fmla="*/ 344420 h 577432"/>
              <a:gd name="connsiteX19" fmla="*/ 561759 w 578004"/>
              <a:gd name="connsiteY19" fmla="*/ 378497 h 577432"/>
              <a:gd name="connsiteX20" fmla="*/ 527627 w 578004"/>
              <a:gd name="connsiteY20" fmla="*/ 363761 h 577432"/>
              <a:gd name="connsiteX21" fmla="*/ 504565 w 578004"/>
              <a:gd name="connsiteY21" fmla="*/ 303896 h 577432"/>
              <a:gd name="connsiteX22" fmla="*/ 504565 w 578004"/>
              <a:gd name="connsiteY22" fmla="*/ 376655 h 577432"/>
              <a:gd name="connsiteX23" fmla="*/ 514712 w 578004"/>
              <a:gd name="connsiteY23" fmla="*/ 548881 h 577432"/>
              <a:gd name="connsiteX24" fmla="*/ 489805 w 578004"/>
              <a:gd name="connsiteY24" fmla="*/ 576511 h 577432"/>
              <a:gd name="connsiteX25" fmla="*/ 487960 w 578004"/>
              <a:gd name="connsiteY25" fmla="*/ 577432 h 577432"/>
              <a:gd name="connsiteX26" fmla="*/ 462131 w 578004"/>
              <a:gd name="connsiteY26" fmla="*/ 552565 h 577432"/>
              <a:gd name="connsiteX27" fmla="*/ 452906 w 578004"/>
              <a:gd name="connsiteY27" fmla="*/ 404285 h 577432"/>
              <a:gd name="connsiteX28" fmla="*/ 444603 w 578004"/>
              <a:gd name="connsiteY28" fmla="*/ 552565 h 577432"/>
              <a:gd name="connsiteX29" fmla="*/ 418774 w 578004"/>
              <a:gd name="connsiteY29" fmla="*/ 577432 h 577432"/>
              <a:gd name="connsiteX30" fmla="*/ 416929 w 578004"/>
              <a:gd name="connsiteY30" fmla="*/ 576511 h 577432"/>
              <a:gd name="connsiteX31" fmla="*/ 392022 w 578004"/>
              <a:gd name="connsiteY31" fmla="*/ 548881 h 577432"/>
              <a:gd name="connsiteX32" fmla="*/ 402169 w 578004"/>
              <a:gd name="connsiteY32" fmla="*/ 376655 h 577432"/>
              <a:gd name="connsiteX33" fmla="*/ 402169 w 578004"/>
              <a:gd name="connsiteY33" fmla="*/ 256005 h 577432"/>
              <a:gd name="connsiteX34" fmla="*/ 397557 w 578004"/>
              <a:gd name="connsiteY34" fmla="*/ 255084 h 577432"/>
              <a:gd name="connsiteX35" fmla="*/ 244424 w 578004"/>
              <a:gd name="connsiteY35" fmla="*/ 222849 h 577432"/>
              <a:gd name="connsiteX36" fmla="*/ 224129 w 578004"/>
              <a:gd name="connsiteY36" fmla="*/ 191535 h 577432"/>
              <a:gd name="connsiteX37" fmla="*/ 254571 w 578004"/>
              <a:gd name="connsiteY37" fmla="*/ 171273 h 577432"/>
              <a:gd name="connsiteX38" fmla="*/ 190019 w 578004"/>
              <a:gd name="connsiteY38" fmla="*/ 134483 h 577432"/>
              <a:gd name="connsiteX39" fmla="*/ 203869 w 578004"/>
              <a:gd name="connsiteY39" fmla="*/ 147374 h 577432"/>
              <a:gd name="connsiteX40" fmla="*/ 203869 w 578004"/>
              <a:gd name="connsiteY40" fmla="*/ 298387 h 577432"/>
              <a:gd name="connsiteX41" fmla="*/ 190019 w 578004"/>
              <a:gd name="connsiteY41" fmla="*/ 311278 h 577432"/>
              <a:gd name="connsiteX42" fmla="*/ 177091 w 578004"/>
              <a:gd name="connsiteY42" fmla="*/ 298387 h 577432"/>
              <a:gd name="connsiteX43" fmla="*/ 177091 w 578004"/>
              <a:gd name="connsiteY43" fmla="*/ 147374 h 577432"/>
              <a:gd name="connsiteX44" fmla="*/ 190019 w 578004"/>
              <a:gd name="connsiteY44" fmla="*/ 134483 h 577432"/>
              <a:gd name="connsiteX45" fmla="*/ 453380 w 578004"/>
              <a:gd name="connsiteY45" fmla="*/ 97644 h 577432"/>
              <a:gd name="connsiteX46" fmla="*/ 499909 w 578004"/>
              <a:gd name="connsiteY46" fmla="*/ 144099 h 577432"/>
              <a:gd name="connsiteX47" fmla="*/ 453380 w 578004"/>
              <a:gd name="connsiteY47" fmla="*/ 190554 h 577432"/>
              <a:gd name="connsiteX48" fmla="*/ 406851 w 578004"/>
              <a:gd name="connsiteY48" fmla="*/ 144099 h 577432"/>
              <a:gd name="connsiteX49" fmla="*/ 453380 w 578004"/>
              <a:gd name="connsiteY49" fmla="*/ 97644 h 577432"/>
              <a:gd name="connsiteX50" fmla="*/ 130988 w 578004"/>
              <a:gd name="connsiteY50" fmla="*/ 81962 h 577432"/>
              <a:gd name="connsiteX51" fmla="*/ 144839 w 578004"/>
              <a:gd name="connsiteY51" fmla="*/ 94855 h 577432"/>
              <a:gd name="connsiteX52" fmla="*/ 144839 w 578004"/>
              <a:gd name="connsiteY52" fmla="*/ 298385 h 577432"/>
              <a:gd name="connsiteX53" fmla="*/ 130988 w 578004"/>
              <a:gd name="connsiteY53" fmla="*/ 311278 h 577432"/>
              <a:gd name="connsiteX54" fmla="*/ 118061 w 578004"/>
              <a:gd name="connsiteY54" fmla="*/ 298385 h 577432"/>
              <a:gd name="connsiteX55" fmla="*/ 118061 w 578004"/>
              <a:gd name="connsiteY55" fmla="*/ 94855 h 577432"/>
              <a:gd name="connsiteX56" fmla="*/ 130988 w 578004"/>
              <a:gd name="connsiteY56" fmla="*/ 81962 h 577432"/>
              <a:gd name="connsiteX57" fmla="*/ 25828 w 578004"/>
              <a:gd name="connsiteY57" fmla="*/ 0 h 577432"/>
              <a:gd name="connsiteX58" fmla="*/ 354210 w 578004"/>
              <a:gd name="connsiteY58" fmla="*/ 0 h 577432"/>
              <a:gd name="connsiteX59" fmla="*/ 380960 w 578004"/>
              <a:gd name="connsiteY59" fmla="*/ 26707 h 577432"/>
              <a:gd name="connsiteX60" fmla="*/ 368046 w 578004"/>
              <a:gd name="connsiteY60" fmla="*/ 48810 h 577432"/>
              <a:gd name="connsiteX61" fmla="*/ 368046 w 578004"/>
              <a:gd name="connsiteY61" fmla="*/ 168533 h 577432"/>
              <a:gd name="connsiteX62" fmla="*/ 341296 w 578004"/>
              <a:gd name="connsiteY62" fmla="*/ 163007 h 577432"/>
              <a:gd name="connsiteX63" fmla="*/ 341296 w 578004"/>
              <a:gd name="connsiteY63" fmla="*/ 52494 h 577432"/>
              <a:gd name="connsiteX64" fmla="*/ 39664 w 578004"/>
              <a:gd name="connsiteY64" fmla="*/ 52494 h 577432"/>
              <a:gd name="connsiteX65" fmla="*/ 39664 w 578004"/>
              <a:gd name="connsiteY65" fmla="*/ 340749 h 577432"/>
              <a:gd name="connsiteX66" fmla="*/ 341296 w 578004"/>
              <a:gd name="connsiteY66" fmla="*/ 340749 h 577432"/>
              <a:gd name="connsiteX67" fmla="*/ 341296 w 578004"/>
              <a:gd name="connsiteY67" fmla="*/ 269837 h 577432"/>
              <a:gd name="connsiteX68" fmla="*/ 368046 w 578004"/>
              <a:gd name="connsiteY68" fmla="*/ 275362 h 577432"/>
              <a:gd name="connsiteX69" fmla="*/ 368046 w 578004"/>
              <a:gd name="connsiteY69" fmla="*/ 354563 h 577432"/>
              <a:gd name="connsiteX70" fmla="*/ 354210 w 578004"/>
              <a:gd name="connsiteY70" fmla="*/ 367457 h 577432"/>
              <a:gd name="connsiteX71" fmla="*/ 273959 w 578004"/>
              <a:gd name="connsiteY71" fmla="*/ 367457 h 577432"/>
              <a:gd name="connsiteX72" fmla="*/ 321003 w 578004"/>
              <a:gd name="connsiteY72" fmla="*/ 544278 h 577432"/>
              <a:gd name="connsiteX73" fmla="*/ 302554 w 578004"/>
              <a:gd name="connsiteY73" fmla="*/ 576511 h 577432"/>
              <a:gd name="connsiteX74" fmla="*/ 295175 w 578004"/>
              <a:gd name="connsiteY74" fmla="*/ 577432 h 577432"/>
              <a:gd name="connsiteX75" fmla="*/ 270270 w 578004"/>
              <a:gd name="connsiteY75" fmla="*/ 557171 h 577432"/>
              <a:gd name="connsiteX76" fmla="*/ 219537 w 578004"/>
              <a:gd name="connsiteY76" fmla="*/ 367457 h 577432"/>
              <a:gd name="connsiteX77" fmla="*/ 161423 w 578004"/>
              <a:gd name="connsiteY77" fmla="*/ 367457 h 577432"/>
              <a:gd name="connsiteX78" fmla="*/ 110690 w 578004"/>
              <a:gd name="connsiteY78" fmla="*/ 557171 h 577432"/>
              <a:gd name="connsiteX79" fmla="*/ 85785 w 578004"/>
              <a:gd name="connsiteY79" fmla="*/ 577432 h 577432"/>
              <a:gd name="connsiteX80" fmla="*/ 78406 w 578004"/>
              <a:gd name="connsiteY80" fmla="*/ 576511 h 577432"/>
              <a:gd name="connsiteX81" fmla="*/ 59957 w 578004"/>
              <a:gd name="connsiteY81" fmla="*/ 544278 h 577432"/>
              <a:gd name="connsiteX82" fmla="*/ 107001 w 578004"/>
              <a:gd name="connsiteY82" fmla="*/ 367457 h 577432"/>
              <a:gd name="connsiteX83" fmla="*/ 25828 w 578004"/>
              <a:gd name="connsiteY83" fmla="*/ 367457 h 577432"/>
              <a:gd name="connsiteX84" fmla="*/ 12914 w 578004"/>
              <a:gd name="connsiteY84" fmla="*/ 354563 h 577432"/>
              <a:gd name="connsiteX85" fmla="*/ 12914 w 578004"/>
              <a:gd name="connsiteY85" fmla="*/ 48810 h 577432"/>
              <a:gd name="connsiteX86" fmla="*/ 0 w 578004"/>
              <a:gd name="connsiteY86" fmla="*/ 26707 h 577432"/>
              <a:gd name="connsiteX87" fmla="*/ 25828 w 578004"/>
              <a:gd name="connsiteY87" fmla="*/ 0 h 57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78004" h="577432">
                <a:moveTo>
                  <a:pt x="71957" y="173984"/>
                </a:moveTo>
                <a:cubicBezTo>
                  <a:pt x="79344" y="173984"/>
                  <a:pt x="85808" y="179513"/>
                  <a:pt x="85808" y="186884"/>
                </a:cubicBezTo>
                <a:lnTo>
                  <a:pt x="85808" y="298378"/>
                </a:lnTo>
                <a:cubicBezTo>
                  <a:pt x="85808" y="305749"/>
                  <a:pt x="79344" y="311278"/>
                  <a:pt x="71957" y="311278"/>
                </a:cubicBezTo>
                <a:cubicBezTo>
                  <a:pt x="64570" y="311278"/>
                  <a:pt x="59030" y="305749"/>
                  <a:pt x="59030" y="298378"/>
                </a:cubicBezTo>
                <a:lnTo>
                  <a:pt x="59030" y="186884"/>
                </a:lnTo>
                <a:cubicBezTo>
                  <a:pt x="59030" y="179513"/>
                  <a:pt x="64570" y="173984"/>
                  <a:pt x="71957" y="173984"/>
                </a:cubicBezTo>
                <a:close/>
                <a:moveTo>
                  <a:pt x="254571" y="171273"/>
                </a:moveTo>
                <a:lnTo>
                  <a:pt x="405859" y="203508"/>
                </a:lnTo>
                <a:lnTo>
                  <a:pt x="427999" y="203508"/>
                </a:lnTo>
                <a:cubicBezTo>
                  <a:pt x="435378" y="203508"/>
                  <a:pt x="441836" y="206271"/>
                  <a:pt x="446448" y="210876"/>
                </a:cubicBezTo>
                <a:lnTo>
                  <a:pt x="434456" y="301133"/>
                </a:lnTo>
                <a:lnTo>
                  <a:pt x="452906" y="316790"/>
                </a:lnTo>
                <a:lnTo>
                  <a:pt x="472278" y="301133"/>
                </a:lnTo>
                <a:lnTo>
                  <a:pt x="459363" y="210876"/>
                </a:lnTo>
                <a:cubicBezTo>
                  <a:pt x="463976" y="206271"/>
                  <a:pt x="470433" y="203508"/>
                  <a:pt x="477813" y="203508"/>
                </a:cubicBezTo>
                <a:lnTo>
                  <a:pt x="503642" y="203508"/>
                </a:lnTo>
                <a:cubicBezTo>
                  <a:pt x="514712" y="203508"/>
                  <a:pt x="523937" y="209955"/>
                  <a:pt x="527627" y="220086"/>
                </a:cubicBezTo>
                <a:lnTo>
                  <a:pt x="576519" y="344420"/>
                </a:lnTo>
                <a:cubicBezTo>
                  <a:pt x="581131" y="358235"/>
                  <a:pt x="574674" y="372971"/>
                  <a:pt x="561759" y="378497"/>
                </a:cubicBezTo>
                <a:cubicBezTo>
                  <a:pt x="547922" y="384023"/>
                  <a:pt x="532239" y="377576"/>
                  <a:pt x="527627" y="363761"/>
                </a:cubicBezTo>
                <a:lnTo>
                  <a:pt x="504565" y="303896"/>
                </a:lnTo>
                <a:lnTo>
                  <a:pt x="504565" y="376655"/>
                </a:lnTo>
                <a:lnTo>
                  <a:pt x="514712" y="548881"/>
                </a:lnTo>
                <a:cubicBezTo>
                  <a:pt x="514712" y="563617"/>
                  <a:pt x="503642" y="576511"/>
                  <a:pt x="489805" y="576511"/>
                </a:cubicBezTo>
                <a:cubicBezTo>
                  <a:pt x="488883" y="577432"/>
                  <a:pt x="488883" y="577432"/>
                  <a:pt x="487960" y="577432"/>
                </a:cubicBezTo>
                <a:cubicBezTo>
                  <a:pt x="474123" y="577432"/>
                  <a:pt x="463053" y="566380"/>
                  <a:pt x="462131" y="552565"/>
                </a:cubicBezTo>
                <a:lnTo>
                  <a:pt x="452906" y="404285"/>
                </a:lnTo>
                <a:lnTo>
                  <a:pt x="444603" y="552565"/>
                </a:lnTo>
                <a:cubicBezTo>
                  <a:pt x="443681" y="566380"/>
                  <a:pt x="432611" y="577432"/>
                  <a:pt x="418774" y="577432"/>
                </a:cubicBezTo>
                <a:cubicBezTo>
                  <a:pt x="417851" y="577432"/>
                  <a:pt x="416929" y="577432"/>
                  <a:pt x="416929" y="576511"/>
                </a:cubicBezTo>
                <a:cubicBezTo>
                  <a:pt x="402169" y="576511"/>
                  <a:pt x="391099" y="563617"/>
                  <a:pt x="392022" y="548881"/>
                </a:cubicBezTo>
                <a:lnTo>
                  <a:pt x="402169" y="376655"/>
                </a:lnTo>
                <a:lnTo>
                  <a:pt x="402169" y="256005"/>
                </a:lnTo>
                <a:cubicBezTo>
                  <a:pt x="400324" y="256005"/>
                  <a:pt x="398479" y="255084"/>
                  <a:pt x="397557" y="255084"/>
                </a:cubicBezTo>
                <a:lnTo>
                  <a:pt x="244424" y="222849"/>
                </a:lnTo>
                <a:cubicBezTo>
                  <a:pt x="229664" y="219165"/>
                  <a:pt x="220439" y="205350"/>
                  <a:pt x="224129" y="191535"/>
                </a:cubicBezTo>
                <a:cubicBezTo>
                  <a:pt x="226897" y="176799"/>
                  <a:pt x="240734" y="168510"/>
                  <a:pt x="254571" y="171273"/>
                </a:cubicBezTo>
                <a:close/>
                <a:moveTo>
                  <a:pt x="190019" y="134483"/>
                </a:moveTo>
                <a:cubicBezTo>
                  <a:pt x="197406" y="134483"/>
                  <a:pt x="203869" y="140008"/>
                  <a:pt x="203869" y="147374"/>
                </a:cubicBezTo>
                <a:lnTo>
                  <a:pt x="203869" y="298387"/>
                </a:lnTo>
                <a:cubicBezTo>
                  <a:pt x="203869" y="305753"/>
                  <a:pt x="197406" y="311278"/>
                  <a:pt x="190019" y="311278"/>
                </a:cubicBezTo>
                <a:cubicBezTo>
                  <a:pt x="183555" y="311278"/>
                  <a:pt x="177091" y="305753"/>
                  <a:pt x="177091" y="298387"/>
                </a:cubicBezTo>
                <a:lnTo>
                  <a:pt x="177091" y="147374"/>
                </a:lnTo>
                <a:cubicBezTo>
                  <a:pt x="177091" y="140008"/>
                  <a:pt x="183555" y="134483"/>
                  <a:pt x="190019" y="134483"/>
                </a:cubicBezTo>
                <a:close/>
                <a:moveTo>
                  <a:pt x="453380" y="97644"/>
                </a:moveTo>
                <a:cubicBezTo>
                  <a:pt x="479077" y="97644"/>
                  <a:pt x="499909" y="118443"/>
                  <a:pt x="499909" y="144099"/>
                </a:cubicBezTo>
                <a:cubicBezTo>
                  <a:pt x="499909" y="169755"/>
                  <a:pt x="479077" y="190554"/>
                  <a:pt x="453380" y="190554"/>
                </a:cubicBezTo>
                <a:cubicBezTo>
                  <a:pt x="427683" y="190554"/>
                  <a:pt x="406851" y="169755"/>
                  <a:pt x="406851" y="144099"/>
                </a:cubicBezTo>
                <a:cubicBezTo>
                  <a:pt x="406851" y="118443"/>
                  <a:pt x="427683" y="97644"/>
                  <a:pt x="453380" y="97644"/>
                </a:cubicBezTo>
                <a:close/>
                <a:moveTo>
                  <a:pt x="130988" y="81962"/>
                </a:moveTo>
                <a:cubicBezTo>
                  <a:pt x="138375" y="81962"/>
                  <a:pt x="144839" y="87488"/>
                  <a:pt x="144839" y="94855"/>
                </a:cubicBezTo>
                <a:lnTo>
                  <a:pt x="144839" y="298385"/>
                </a:lnTo>
                <a:cubicBezTo>
                  <a:pt x="144839" y="305752"/>
                  <a:pt x="138375" y="311278"/>
                  <a:pt x="130988" y="311278"/>
                </a:cubicBezTo>
                <a:cubicBezTo>
                  <a:pt x="124524" y="311278"/>
                  <a:pt x="118061" y="305752"/>
                  <a:pt x="118061" y="298385"/>
                </a:cubicBezTo>
                <a:lnTo>
                  <a:pt x="118061" y="94855"/>
                </a:lnTo>
                <a:cubicBezTo>
                  <a:pt x="118061" y="87488"/>
                  <a:pt x="124524" y="81962"/>
                  <a:pt x="130988" y="81962"/>
                </a:cubicBezTo>
                <a:close/>
                <a:moveTo>
                  <a:pt x="25828" y="0"/>
                </a:moveTo>
                <a:lnTo>
                  <a:pt x="354210" y="0"/>
                </a:lnTo>
                <a:cubicBezTo>
                  <a:pt x="368969" y="0"/>
                  <a:pt x="380960" y="11972"/>
                  <a:pt x="380960" y="26707"/>
                </a:cubicBezTo>
                <a:cubicBezTo>
                  <a:pt x="380960" y="35917"/>
                  <a:pt x="375426" y="44205"/>
                  <a:pt x="368046" y="48810"/>
                </a:cubicBezTo>
                <a:lnTo>
                  <a:pt x="368046" y="168533"/>
                </a:lnTo>
                <a:lnTo>
                  <a:pt x="341296" y="163007"/>
                </a:lnTo>
                <a:lnTo>
                  <a:pt x="341296" y="52494"/>
                </a:lnTo>
                <a:lnTo>
                  <a:pt x="39664" y="52494"/>
                </a:lnTo>
                <a:lnTo>
                  <a:pt x="39664" y="340749"/>
                </a:lnTo>
                <a:lnTo>
                  <a:pt x="341296" y="340749"/>
                </a:lnTo>
                <a:lnTo>
                  <a:pt x="341296" y="269837"/>
                </a:lnTo>
                <a:lnTo>
                  <a:pt x="368046" y="275362"/>
                </a:lnTo>
                <a:lnTo>
                  <a:pt x="368046" y="354563"/>
                </a:lnTo>
                <a:cubicBezTo>
                  <a:pt x="368046" y="361010"/>
                  <a:pt x="361589" y="367457"/>
                  <a:pt x="354210" y="367457"/>
                </a:cubicBezTo>
                <a:lnTo>
                  <a:pt x="273959" y="367457"/>
                </a:lnTo>
                <a:lnTo>
                  <a:pt x="321003" y="544278"/>
                </a:lnTo>
                <a:cubicBezTo>
                  <a:pt x="324693" y="558092"/>
                  <a:pt x="316391" y="572827"/>
                  <a:pt x="302554" y="576511"/>
                </a:cubicBezTo>
                <a:cubicBezTo>
                  <a:pt x="299787" y="576511"/>
                  <a:pt x="297942" y="577432"/>
                  <a:pt x="295175" y="577432"/>
                </a:cubicBezTo>
                <a:cubicBezTo>
                  <a:pt x="284106" y="577432"/>
                  <a:pt x="273037" y="569143"/>
                  <a:pt x="270270" y="557171"/>
                </a:cubicBezTo>
                <a:lnTo>
                  <a:pt x="219537" y="367457"/>
                </a:lnTo>
                <a:lnTo>
                  <a:pt x="161423" y="367457"/>
                </a:lnTo>
                <a:lnTo>
                  <a:pt x="110690" y="557171"/>
                </a:lnTo>
                <a:cubicBezTo>
                  <a:pt x="107923" y="569143"/>
                  <a:pt x="96854" y="577432"/>
                  <a:pt x="85785" y="577432"/>
                </a:cubicBezTo>
                <a:cubicBezTo>
                  <a:pt x="83018" y="577432"/>
                  <a:pt x="81173" y="576511"/>
                  <a:pt x="78406" y="576511"/>
                </a:cubicBezTo>
                <a:cubicBezTo>
                  <a:pt x="64569" y="572827"/>
                  <a:pt x="56267" y="558092"/>
                  <a:pt x="59957" y="544278"/>
                </a:cubicBezTo>
                <a:lnTo>
                  <a:pt x="107001" y="367457"/>
                </a:lnTo>
                <a:lnTo>
                  <a:pt x="25828" y="367457"/>
                </a:lnTo>
                <a:cubicBezTo>
                  <a:pt x="19371" y="367457"/>
                  <a:pt x="12914" y="361010"/>
                  <a:pt x="12914" y="354563"/>
                </a:cubicBezTo>
                <a:lnTo>
                  <a:pt x="12914" y="48810"/>
                </a:lnTo>
                <a:cubicBezTo>
                  <a:pt x="5534" y="44205"/>
                  <a:pt x="0" y="35917"/>
                  <a:pt x="0" y="26707"/>
                </a:cubicBezTo>
                <a:cubicBezTo>
                  <a:pt x="0" y="11972"/>
                  <a:pt x="11991" y="0"/>
                  <a:pt x="25828" y="0"/>
                </a:cubicBezTo>
                <a:close/>
              </a:path>
            </a:pathLst>
          </a:cu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" name="组合 16"/>
          <p:cNvGrpSpPr/>
          <p:nvPr/>
        </p:nvGrpSpPr>
        <p:grpSpPr>
          <a:xfrm flipH="1">
            <a:off x="8995996" y="1083148"/>
            <a:ext cx="2601720" cy="5375860"/>
            <a:chOff x="4679139" y="741909"/>
            <a:chExt cx="2837286" cy="5375860"/>
          </a:xfrm>
        </p:grpSpPr>
        <p:sp>
          <p:nvSpPr>
            <p:cNvPr id="18" name="任意多边形: 形状 17"/>
            <p:cNvSpPr/>
            <p:nvPr/>
          </p:nvSpPr>
          <p:spPr>
            <a:xfrm>
              <a:off x="5703123" y="5197403"/>
              <a:ext cx="525968" cy="578985"/>
            </a:xfrm>
            <a:custGeom>
              <a:avLst/>
              <a:gdLst>
                <a:gd name="connsiteX0" fmla="*/ 208560 w 525968"/>
                <a:gd name="connsiteY0" fmla="*/ -74 h 578985"/>
                <a:gd name="connsiteX1" fmla="*/ 423920 w 525968"/>
                <a:gd name="connsiteY1" fmla="*/ 202123 h 578985"/>
                <a:gd name="connsiteX2" fmla="*/ 525384 w 525968"/>
                <a:gd name="connsiteY2" fmla="*/ 578912 h 578985"/>
                <a:gd name="connsiteX3" fmla="*/ -584 w 525968"/>
                <a:gd name="connsiteY3" fmla="*/ 436497 h 578985"/>
                <a:gd name="connsiteX4" fmla="*/ -584 w 525968"/>
                <a:gd name="connsiteY4" fmla="*/ -74 h 578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968" h="578985">
                  <a:moveTo>
                    <a:pt x="208560" y="-74"/>
                  </a:moveTo>
                  <a:cubicBezTo>
                    <a:pt x="208560" y="-74"/>
                    <a:pt x="427942" y="175066"/>
                    <a:pt x="423920" y="202123"/>
                  </a:cubicBezTo>
                  <a:cubicBezTo>
                    <a:pt x="419898" y="229180"/>
                    <a:pt x="525384" y="578912"/>
                    <a:pt x="525384" y="578912"/>
                  </a:cubicBezTo>
                  <a:lnTo>
                    <a:pt x="-584" y="436497"/>
                  </a:lnTo>
                  <a:lnTo>
                    <a:pt x="-584" y="-74"/>
                  </a:lnTo>
                  <a:close/>
                </a:path>
              </a:pathLst>
            </a:custGeom>
            <a:solidFill>
              <a:srgbClr val="E86546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" name="任意多边形: 形状 18"/>
            <p:cNvSpPr/>
            <p:nvPr/>
          </p:nvSpPr>
          <p:spPr>
            <a:xfrm>
              <a:off x="5358693" y="5264314"/>
              <a:ext cx="500739" cy="271119"/>
            </a:xfrm>
            <a:custGeom>
              <a:avLst/>
              <a:gdLst>
                <a:gd name="connsiteX0" fmla="*/ 0 w 500739"/>
                <a:gd name="connsiteY0" fmla="*/ 16088 h 271119"/>
                <a:gd name="connsiteX1" fmla="*/ 0 w 500739"/>
                <a:gd name="connsiteY1" fmla="*/ 271120 h 271119"/>
                <a:gd name="connsiteX2" fmla="*/ 500740 w 500739"/>
                <a:gd name="connsiteY2" fmla="*/ 243697 h 271119"/>
                <a:gd name="connsiteX3" fmla="*/ 500740 w 500739"/>
                <a:gd name="connsiteY3" fmla="*/ 0 h 271119"/>
                <a:gd name="connsiteX4" fmla="*/ 0 w 500739"/>
                <a:gd name="connsiteY4" fmla="*/ 16088 h 27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739" h="271119">
                  <a:moveTo>
                    <a:pt x="0" y="16088"/>
                  </a:moveTo>
                  <a:lnTo>
                    <a:pt x="0" y="271120"/>
                  </a:lnTo>
                  <a:lnTo>
                    <a:pt x="500740" y="243697"/>
                  </a:lnTo>
                  <a:lnTo>
                    <a:pt x="500740" y="0"/>
                  </a:lnTo>
                  <a:lnTo>
                    <a:pt x="0" y="16088"/>
                  </a:ln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" name="任意多边形: 形状 19"/>
            <p:cNvSpPr/>
            <p:nvPr/>
          </p:nvSpPr>
          <p:spPr>
            <a:xfrm>
              <a:off x="4679139" y="1952923"/>
              <a:ext cx="789397" cy="1241160"/>
            </a:xfrm>
            <a:custGeom>
              <a:avLst/>
              <a:gdLst>
                <a:gd name="connsiteX0" fmla="*/ 340756 w 789397"/>
                <a:gd name="connsiteY0" fmla="*/ 24424 h 1241160"/>
                <a:gd name="connsiteX1" fmla="*/ 11682 w 789397"/>
                <a:gd name="connsiteY1" fmla="*/ 892994 h 1241160"/>
                <a:gd name="connsiteX2" fmla="*/ 730708 w 789397"/>
                <a:gd name="connsiteY2" fmla="*/ 1123163 h 1241160"/>
                <a:gd name="connsiteX3" fmla="*/ 788661 w 789397"/>
                <a:gd name="connsiteY3" fmla="*/ 562824 h 1241160"/>
                <a:gd name="connsiteX4" fmla="*/ 526682 w 789397"/>
                <a:gd name="connsiteY4" fmla="*/ -74 h 1241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9397" h="1241160">
                  <a:moveTo>
                    <a:pt x="340756" y="24424"/>
                  </a:moveTo>
                  <a:cubicBezTo>
                    <a:pt x="340756" y="24424"/>
                    <a:pt x="-76619" y="377994"/>
                    <a:pt x="11682" y="892994"/>
                  </a:cubicBezTo>
                  <a:cubicBezTo>
                    <a:pt x="99984" y="1407994"/>
                    <a:pt x="666721" y="1228466"/>
                    <a:pt x="730708" y="1123163"/>
                  </a:cubicBezTo>
                  <a:cubicBezTo>
                    <a:pt x="794694" y="1017859"/>
                    <a:pt x="788661" y="562824"/>
                    <a:pt x="788661" y="562824"/>
                  </a:cubicBezTo>
                  <a:lnTo>
                    <a:pt x="526682" y="-74"/>
                  </a:lnTo>
                  <a:close/>
                </a:path>
              </a:pathLst>
            </a:custGeom>
            <a:solidFill>
              <a:srgbClr val="46467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5225601" y="2503599"/>
              <a:ext cx="1515399" cy="2848105"/>
            </a:xfrm>
            <a:custGeom>
              <a:avLst/>
              <a:gdLst>
                <a:gd name="connsiteX0" fmla="*/ 1019178 w 1515399"/>
                <a:gd name="connsiteY0" fmla="*/ 64983 h 2848105"/>
                <a:gd name="connsiteX1" fmla="*/ 1514799 w 1515399"/>
                <a:gd name="connsiteY1" fmla="*/ 1286211 h 2848105"/>
                <a:gd name="connsiteX2" fmla="*/ 806560 w 1515399"/>
                <a:gd name="connsiteY2" fmla="*/ 2777096 h 2848105"/>
                <a:gd name="connsiteX3" fmla="*/ 328489 w 1515399"/>
                <a:gd name="connsiteY3" fmla="*/ 2847298 h 2848105"/>
                <a:gd name="connsiteX4" fmla="*/ -584 w 1515399"/>
                <a:gd name="connsiteY4" fmla="*/ 2805615 h 2848105"/>
                <a:gd name="connsiteX5" fmla="*/ 161942 w 1515399"/>
                <a:gd name="connsiteY5" fmla="*/ 118183 h 2848105"/>
                <a:gd name="connsiteX6" fmla="*/ 1019178 w 1515399"/>
                <a:gd name="connsiteY6" fmla="*/ 64983 h 284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5399" h="2848105">
                  <a:moveTo>
                    <a:pt x="1019178" y="64983"/>
                  </a:moveTo>
                  <a:cubicBezTo>
                    <a:pt x="1019178" y="64983"/>
                    <a:pt x="1510777" y="940867"/>
                    <a:pt x="1514799" y="1286211"/>
                  </a:cubicBezTo>
                  <a:cubicBezTo>
                    <a:pt x="1518821" y="1631555"/>
                    <a:pt x="806560" y="2777096"/>
                    <a:pt x="806560" y="2777096"/>
                  </a:cubicBezTo>
                  <a:cubicBezTo>
                    <a:pt x="806560" y="2777096"/>
                    <a:pt x="612956" y="2856439"/>
                    <a:pt x="328489" y="2847298"/>
                  </a:cubicBezTo>
                  <a:cubicBezTo>
                    <a:pt x="44023" y="2838157"/>
                    <a:pt x="-584" y="2805615"/>
                    <a:pt x="-584" y="2805615"/>
                  </a:cubicBezTo>
                  <a:cubicBezTo>
                    <a:pt x="-584" y="2805615"/>
                    <a:pt x="48229" y="348534"/>
                    <a:pt x="161942" y="118183"/>
                  </a:cubicBezTo>
                  <a:cubicBezTo>
                    <a:pt x="275655" y="-112168"/>
                    <a:pt x="1019178" y="64983"/>
                    <a:pt x="1019178" y="64983"/>
                  </a:cubicBezTo>
                  <a:close/>
                </a:path>
              </a:pathLst>
            </a:custGeom>
            <a:solidFill>
              <a:srgbClr val="7C6053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6391618" y="1386003"/>
              <a:ext cx="783012" cy="852222"/>
            </a:xfrm>
            <a:custGeom>
              <a:avLst/>
              <a:gdLst>
                <a:gd name="connsiteX0" fmla="*/ 224831 w 783012"/>
                <a:gd name="connsiteY0" fmla="*/ 276530 h 852222"/>
                <a:gd name="connsiteX1" fmla="*/ 392475 w 783012"/>
                <a:gd name="connsiteY1" fmla="*/ 182744 h 852222"/>
                <a:gd name="connsiteX2" fmla="*/ 514415 w 783012"/>
                <a:gd name="connsiteY2" fmla="*/ -74 h 852222"/>
                <a:gd name="connsiteX3" fmla="*/ 782428 w 783012"/>
                <a:gd name="connsiteY3" fmla="*/ 69945 h 852222"/>
                <a:gd name="connsiteX4" fmla="*/ 503629 w 783012"/>
                <a:gd name="connsiteY4" fmla="*/ 729189 h 852222"/>
                <a:gd name="connsiteX5" fmla="*/ -584 w 783012"/>
                <a:gd name="connsiteY5" fmla="*/ 840160 h 85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3012" h="852222">
                  <a:moveTo>
                    <a:pt x="224831" y="276530"/>
                  </a:moveTo>
                  <a:cubicBezTo>
                    <a:pt x="224831" y="276530"/>
                    <a:pt x="334522" y="239967"/>
                    <a:pt x="392475" y="182744"/>
                  </a:cubicBezTo>
                  <a:cubicBezTo>
                    <a:pt x="450429" y="125522"/>
                    <a:pt x="514415" y="-74"/>
                    <a:pt x="514415" y="-74"/>
                  </a:cubicBezTo>
                  <a:lnTo>
                    <a:pt x="782428" y="69945"/>
                  </a:lnTo>
                  <a:cubicBezTo>
                    <a:pt x="782428" y="69945"/>
                    <a:pt x="782428" y="543263"/>
                    <a:pt x="503629" y="729189"/>
                  </a:cubicBezTo>
                  <a:cubicBezTo>
                    <a:pt x="238360" y="905974"/>
                    <a:pt x="-584" y="840160"/>
                    <a:pt x="-584" y="840160"/>
                  </a:cubicBez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5344442" y="1416768"/>
              <a:ext cx="968021" cy="1268139"/>
            </a:xfrm>
            <a:custGeom>
              <a:avLst/>
              <a:gdLst>
                <a:gd name="connsiteX0" fmla="*/ 453528 w 968021"/>
                <a:gd name="connsiteY0" fmla="*/ 57 h 1268139"/>
                <a:gd name="connsiteX1" fmla="*/ 71620 w 968021"/>
                <a:gd name="connsiteY1" fmla="*/ 109748 h 1268139"/>
                <a:gd name="connsiteX2" fmla="*/ 26829 w 968021"/>
                <a:gd name="connsiteY2" fmla="*/ 1255471 h 1268139"/>
                <a:gd name="connsiteX3" fmla="*/ 608740 w 968021"/>
                <a:gd name="connsiteY3" fmla="*/ 1255471 h 1268139"/>
                <a:gd name="connsiteX4" fmla="*/ 961215 w 968021"/>
                <a:gd name="connsiteY4" fmla="*/ 1188377 h 1268139"/>
                <a:gd name="connsiteX5" fmla="*/ 924651 w 968021"/>
                <a:gd name="connsiteY5" fmla="*/ 129858 h 1268139"/>
                <a:gd name="connsiteX6" fmla="*/ 453528 w 968021"/>
                <a:gd name="connsiteY6" fmla="*/ 57 h 1268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8021" h="1268139">
                  <a:moveTo>
                    <a:pt x="453528" y="57"/>
                  </a:moveTo>
                  <a:cubicBezTo>
                    <a:pt x="453528" y="57"/>
                    <a:pt x="201604" y="-8353"/>
                    <a:pt x="71620" y="109748"/>
                  </a:cubicBezTo>
                  <a:cubicBezTo>
                    <a:pt x="-58364" y="227848"/>
                    <a:pt x="26829" y="1255471"/>
                    <a:pt x="26829" y="1255471"/>
                  </a:cubicBezTo>
                  <a:cubicBezTo>
                    <a:pt x="26829" y="1255471"/>
                    <a:pt x="365958" y="1283808"/>
                    <a:pt x="608740" y="1255471"/>
                  </a:cubicBezTo>
                  <a:cubicBezTo>
                    <a:pt x="851524" y="1227134"/>
                    <a:pt x="961215" y="1188377"/>
                    <a:pt x="961215" y="1188377"/>
                  </a:cubicBezTo>
                  <a:cubicBezTo>
                    <a:pt x="961215" y="1188377"/>
                    <a:pt x="989735" y="243571"/>
                    <a:pt x="924651" y="129858"/>
                  </a:cubicBezTo>
                  <a:cubicBezTo>
                    <a:pt x="859568" y="16145"/>
                    <a:pt x="453528" y="57"/>
                    <a:pt x="453528" y="57"/>
                  </a:cubicBezTo>
                  <a:close/>
                </a:path>
              </a:pathLst>
            </a:custGeom>
            <a:solidFill>
              <a:srgbClr val="F7734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" name="任意多边形: 形状 23"/>
            <p:cNvSpPr/>
            <p:nvPr/>
          </p:nvSpPr>
          <p:spPr>
            <a:xfrm>
              <a:off x="4855942" y="1468271"/>
              <a:ext cx="654490" cy="737489"/>
            </a:xfrm>
            <a:custGeom>
              <a:avLst/>
              <a:gdLst>
                <a:gd name="connsiteX0" fmla="*/ 653906 w 654490"/>
                <a:gd name="connsiteY0" fmla="*/ -74 h 737489"/>
                <a:gd name="connsiteX1" fmla="*/ 212765 w 654490"/>
                <a:gd name="connsiteY1" fmla="*/ 278724 h 737489"/>
                <a:gd name="connsiteX2" fmla="*/ -584 w 654490"/>
                <a:gd name="connsiteY2" fmla="*/ 737416 h 737489"/>
                <a:gd name="connsiteX3" fmla="*/ 299420 w 654490"/>
                <a:gd name="connsiteY3" fmla="*/ 672515 h 737489"/>
                <a:gd name="connsiteX4" fmla="*/ 550979 w 654490"/>
                <a:gd name="connsiteY4" fmla="*/ 722425 h 737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90" h="737489">
                  <a:moveTo>
                    <a:pt x="653906" y="-74"/>
                  </a:moveTo>
                  <a:cubicBezTo>
                    <a:pt x="481911" y="45795"/>
                    <a:pt x="328014" y="143073"/>
                    <a:pt x="212765" y="278724"/>
                  </a:cubicBezTo>
                  <a:cubicBezTo>
                    <a:pt x="40916" y="485126"/>
                    <a:pt x="-584" y="737416"/>
                    <a:pt x="-584" y="737416"/>
                  </a:cubicBezTo>
                  <a:cubicBezTo>
                    <a:pt x="-584" y="737416"/>
                    <a:pt x="191009" y="671418"/>
                    <a:pt x="299420" y="672515"/>
                  </a:cubicBezTo>
                  <a:cubicBezTo>
                    <a:pt x="407833" y="673612"/>
                    <a:pt x="550979" y="722425"/>
                    <a:pt x="550979" y="722425"/>
                  </a:cubicBezTo>
                  <a:close/>
                </a:path>
              </a:pathLst>
            </a:custGeom>
            <a:solidFill>
              <a:srgbClr val="F7734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" name="任意多边形: 形状 24"/>
            <p:cNvSpPr/>
            <p:nvPr/>
          </p:nvSpPr>
          <p:spPr>
            <a:xfrm>
              <a:off x="5584919" y="741909"/>
              <a:ext cx="542699" cy="493817"/>
            </a:xfrm>
            <a:custGeom>
              <a:avLst/>
              <a:gdLst>
                <a:gd name="connsiteX0" fmla="*/ 483257 w 542699"/>
                <a:gd name="connsiteY0" fmla="*/ 236152 h 493817"/>
                <a:gd name="connsiteX1" fmla="*/ 507206 w 542699"/>
                <a:gd name="connsiteY1" fmla="*/ 10554 h 493817"/>
                <a:gd name="connsiteX2" fmla="*/ 304826 w 542699"/>
                <a:gd name="connsiteY2" fmla="*/ 67959 h 493817"/>
                <a:gd name="connsiteX3" fmla="*/ 19445 w 542699"/>
                <a:gd name="connsiteY3" fmla="*/ 189350 h 493817"/>
                <a:gd name="connsiteX4" fmla="*/ 126029 w 542699"/>
                <a:gd name="connsiteY4" fmla="*/ 493743 h 493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699" h="493817">
                  <a:moveTo>
                    <a:pt x="483257" y="236152"/>
                  </a:moveTo>
                  <a:cubicBezTo>
                    <a:pt x="483257" y="236152"/>
                    <a:pt x="597884" y="53333"/>
                    <a:pt x="507206" y="10554"/>
                  </a:cubicBezTo>
                  <a:cubicBezTo>
                    <a:pt x="416528" y="-32226"/>
                    <a:pt x="304826" y="67959"/>
                    <a:pt x="304826" y="67959"/>
                  </a:cubicBezTo>
                  <a:cubicBezTo>
                    <a:pt x="304826" y="67959"/>
                    <a:pt x="99703" y="81487"/>
                    <a:pt x="19445" y="189350"/>
                  </a:cubicBezTo>
                  <a:cubicBezTo>
                    <a:pt x="-60811" y="297213"/>
                    <a:pt x="126029" y="493743"/>
                    <a:pt x="126029" y="493743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" name="任意多边形: 形状 25"/>
            <p:cNvSpPr/>
            <p:nvPr/>
          </p:nvSpPr>
          <p:spPr>
            <a:xfrm>
              <a:off x="5730911" y="1277591"/>
              <a:ext cx="250827" cy="269157"/>
            </a:xfrm>
            <a:custGeom>
              <a:avLst/>
              <a:gdLst>
                <a:gd name="connsiteX0" fmla="*/ 15504 w 250827"/>
                <a:gd name="connsiteY0" fmla="*/ -74 h 269157"/>
                <a:gd name="connsiteX1" fmla="*/ -584 w 250827"/>
                <a:gd name="connsiteY1" fmla="*/ 188229 h 269157"/>
                <a:gd name="connsiteX2" fmla="*/ 138358 w 250827"/>
                <a:gd name="connsiteY2" fmla="*/ 263550 h 269157"/>
                <a:gd name="connsiteX3" fmla="*/ 250243 w 250827"/>
                <a:gd name="connsiteY3" fmla="*/ 261174 h 269157"/>
                <a:gd name="connsiteX4" fmla="*/ 246953 w 250827"/>
                <a:gd name="connsiteY4" fmla="*/ 164828 h 269157"/>
                <a:gd name="connsiteX5" fmla="*/ 243479 w 250827"/>
                <a:gd name="connsiteY5" fmla="*/ 70860 h 269157"/>
                <a:gd name="connsiteX6" fmla="*/ 48229 w 250827"/>
                <a:gd name="connsiteY6" fmla="*/ 10164 h 269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0827" h="269157">
                  <a:moveTo>
                    <a:pt x="15504" y="-74"/>
                  </a:moveTo>
                  <a:lnTo>
                    <a:pt x="-584" y="188229"/>
                  </a:lnTo>
                  <a:cubicBezTo>
                    <a:pt x="-584" y="188229"/>
                    <a:pt x="28849" y="245268"/>
                    <a:pt x="138358" y="263550"/>
                  </a:cubicBezTo>
                  <a:cubicBezTo>
                    <a:pt x="219895" y="277262"/>
                    <a:pt x="250243" y="261174"/>
                    <a:pt x="250243" y="261174"/>
                  </a:cubicBezTo>
                  <a:lnTo>
                    <a:pt x="246953" y="164828"/>
                  </a:lnTo>
                  <a:lnTo>
                    <a:pt x="243479" y="70860"/>
                  </a:lnTo>
                  <a:lnTo>
                    <a:pt x="48229" y="10164"/>
                  </a:ln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" name="任意多边形: 形状 26"/>
            <p:cNvSpPr/>
            <p:nvPr/>
          </p:nvSpPr>
          <p:spPr>
            <a:xfrm>
              <a:off x="5779725" y="1287829"/>
              <a:ext cx="198723" cy="154298"/>
            </a:xfrm>
            <a:custGeom>
              <a:avLst/>
              <a:gdLst>
                <a:gd name="connsiteX0" fmla="*/ -584 w 198723"/>
                <a:gd name="connsiteY0" fmla="*/ -74 h 154298"/>
                <a:gd name="connsiteX1" fmla="*/ 3437 w 198723"/>
                <a:gd name="connsiteY1" fmla="*/ 18208 h 154298"/>
                <a:gd name="connsiteX2" fmla="*/ 198139 w 198723"/>
                <a:gd name="connsiteY2" fmla="*/ 154225 h 154298"/>
                <a:gd name="connsiteX3" fmla="*/ 194666 w 198723"/>
                <a:gd name="connsiteY3" fmla="*/ 60256 h 154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723" h="154298">
                  <a:moveTo>
                    <a:pt x="-584" y="-74"/>
                  </a:moveTo>
                  <a:cubicBezTo>
                    <a:pt x="-219" y="6197"/>
                    <a:pt x="1134" y="12358"/>
                    <a:pt x="3437" y="18208"/>
                  </a:cubicBezTo>
                  <a:cubicBezTo>
                    <a:pt x="37441" y="115833"/>
                    <a:pt x="150972" y="146181"/>
                    <a:pt x="198139" y="154225"/>
                  </a:cubicBezTo>
                  <a:lnTo>
                    <a:pt x="194666" y="60256"/>
                  </a:ln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" name="任意多边形: 形状 27"/>
            <p:cNvSpPr/>
            <p:nvPr/>
          </p:nvSpPr>
          <p:spPr>
            <a:xfrm>
              <a:off x="5621832" y="843490"/>
              <a:ext cx="476940" cy="544367"/>
            </a:xfrm>
            <a:custGeom>
              <a:avLst/>
              <a:gdLst>
                <a:gd name="connsiteX0" fmla="*/ 430987 w 476940"/>
                <a:gd name="connsiteY0" fmla="*/ 79725 h 544367"/>
                <a:gd name="connsiteX1" fmla="*/ 459690 w 476940"/>
                <a:gd name="connsiteY1" fmla="*/ 452309 h 544367"/>
                <a:gd name="connsiteX2" fmla="*/ 222026 w 476940"/>
                <a:gd name="connsiteY2" fmla="*/ 514833 h 544367"/>
                <a:gd name="connsiteX3" fmla="*/ 124035 w 476940"/>
                <a:gd name="connsiteY3" fmla="*/ 434758 h 544367"/>
                <a:gd name="connsiteX4" fmla="*/ 16172 w 476940"/>
                <a:gd name="connsiteY4" fmla="*/ 383935 h 544367"/>
                <a:gd name="connsiteX5" fmla="*/ 52736 w 476940"/>
                <a:gd name="connsiteY5" fmla="*/ 235852 h 544367"/>
                <a:gd name="connsiteX6" fmla="*/ 135370 w 476940"/>
                <a:gd name="connsiteY6" fmla="*/ 255413 h 544367"/>
                <a:gd name="connsiteX7" fmla="*/ 106667 w 476940"/>
                <a:gd name="connsiteY7" fmla="*/ 183749 h 544367"/>
                <a:gd name="connsiteX8" fmla="*/ 430987 w 476940"/>
                <a:gd name="connsiteY8" fmla="*/ 79725 h 54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940" h="544367">
                  <a:moveTo>
                    <a:pt x="430987" y="79725"/>
                  </a:moveTo>
                  <a:cubicBezTo>
                    <a:pt x="430987" y="79725"/>
                    <a:pt x="509782" y="324336"/>
                    <a:pt x="459690" y="452309"/>
                  </a:cubicBezTo>
                  <a:cubicBezTo>
                    <a:pt x="409598" y="580282"/>
                    <a:pt x="291863" y="547375"/>
                    <a:pt x="222026" y="514833"/>
                  </a:cubicBezTo>
                  <a:cubicBezTo>
                    <a:pt x="182756" y="497429"/>
                    <a:pt x="148916" y="469768"/>
                    <a:pt x="124035" y="434758"/>
                  </a:cubicBezTo>
                  <a:cubicBezTo>
                    <a:pt x="80871" y="442967"/>
                    <a:pt x="37324" y="422437"/>
                    <a:pt x="16172" y="383935"/>
                  </a:cubicBezTo>
                  <a:cubicBezTo>
                    <a:pt x="-22402" y="317206"/>
                    <a:pt x="12332" y="248284"/>
                    <a:pt x="52736" y="235852"/>
                  </a:cubicBezTo>
                  <a:cubicBezTo>
                    <a:pt x="93139" y="223420"/>
                    <a:pt x="135370" y="255413"/>
                    <a:pt x="135370" y="255413"/>
                  </a:cubicBezTo>
                  <a:lnTo>
                    <a:pt x="106667" y="183749"/>
                  </a:lnTo>
                  <a:cubicBezTo>
                    <a:pt x="106667" y="183749"/>
                    <a:pt x="291314" y="-147884"/>
                    <a:pt x="430987" y="79725"/>
                  </a:cubicBez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9" name="任意多边形: 形状 28"/>
            <p:cNvSpPr/>
            <p:nvPr/>
          </p:nvSpPr>
          <p:spPr>
            <a:xfrm>
              <a:off x="5656751" y="1117303"/>
              <a:ext cx="93384" cy="81532"/>
            </a:xfrm>
            <a:custGeom>
              <a:avLst/>
              <a:gdLst>
                <a:gd name="connsiteX0" fmla="*/ 85642 w 93384"/>
                <a:gd name="connsiteY0" fmla="*/ 81420 h 81532"/>
                <a:gd name="connsiteX1" fmla="*/ 81072 w 93384"/>
                <a:gd name="connsiteY1" fmla="*/ 79774 h 81532"/>
                <a:gd name="connsiteX2" fmla="*/ 1362 w 93384"/>
                <a:gd name="connsiteY2" fmla="*/ 11400 h 81532"/>
                <a:gd name="connsiteX3" fmla="*/ 1362 w 93384"/>
                <a:gd name="connsiteY3" fmla="*/ 1894 h 81532"/>
                <a:gd name="connsiteX4" fmla="*/ 11052 w 93384"/>
                <a:gd name="connsiteY4" fmla="*/ 1894 h 81532"/>
                <a:gd name="connsiteX5" fmla="*/ 90761 w 93384"/>
                <a:gd name="connsiteY5" fmla="*/ 70268 h 81532"/>
                <a:gd name="connsiteX6" fmla="*/ 90889 w 93384"/>
                <a:gd name="connsiteY6" fmla="*/ 79833 h 81532"/>
                <a:gd name="connsiteX7" fmla="*/ 90761 w 93384"/>
                <a:gd name="connsiteY7" fmla="*/ 79957 h 81532"/>
                <a:gd name="connsiteX8" fmla="*/ 85642 w 93384"/>
                <a:gd name="connsiteY8" fmla="*/ 81420 h 81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384" h="81532">
                  <a:moveTo>
                    <a:pt x="85642" y="81420"/>
                  </a:moveTo>
                  <a:cubicBezTo>
                    <a:pt x="83979" y="81440"/>
                    <a:pt x="82352" y="80855"/>
                    <a:pt x="81072" y="79774"/>
                  </a:cubicBezTo>
                  <a:lnTo>
                    <a:pt x="1362" y="11400"/>
                  </a:lnTo>
                  <a:cubicBezTo>
                    <a:pt x="-1233" y="8766"/>
                    <a:pt x="-1233" y="4528"/>
                    <a:pt x="1362" y="1894"/>
                  </a:cubicBezTo>
                  <a:cubicBezTo>
                    <a:pt x="4050" y="-730"/>
                    <a:pt x="8346" y="-730"/>
                    <a:pt x="11052" y="1894"/>
                  </a:cubicBezTo>
                  <a:lnTo>
                    <a:pt x="90761" y="70268"/>
                  </a:lnTo>
                  <a:cubicBezTo>
                    <a:pt x="93430" y="72875"/>
                    <a:pt x="93485" y="77158"/>
                    <a:pt x="90889" y="79833"/>
                  </a:cubicBezTo>
                  <a:cubicBezTo>
                    <a:pt x="90852" y="79875"/>
                    <a:pt x="90798" y="79917"/>
                    <a:pt x="90761" y="79957"/>
                  </a:cubicBezTo>
                  <a:cubicBezTo>
                    <a:pt x="89298" y="81087"/>
                    <a:pt x="87470" y="81611"/>
                    <a:pt x="85642" y="81420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" name="任意多边形: 形状 29"/>
            <p:cNvSpPr/>
            <p:nvPr/>
          </p:nvSpPr>
          <p:spPr>
            <a:xfrm>
              <a:off x="5658745" y="1167764"/>
              <a:ext cx="70812" cy="23354"/>
            </a:xfrm>
            <a:custGeom>
              <a:avLst/>
              <a:gdLst>
                <a:gd name="connsiteX0" fmla="*/ 6316 w 70812"/>
                <a:gd name="connsiteY0" fmla="*/ 23280 h 23354"/>
                <a:gd name="connsiteX1" fmla="*/ -448 w 70812"/>
                <a:gd name="connsiteY1" fmla="*/ 17613 h 23354"/>
                <a:gd name="connsiteX2" fmla="*/ 4671 w 70812"/>
                <a:gd name="connsiteY2" fmla="*/ 9842 h 23354"/>
                <a:gd name="connsiteX3" fmla="*/ 5219 w 70812"/>
                <a:gd name="connsiteY3" fmla="*/ 9752 h 23354"/>
                <a:gd name="connsiteX4" fmla="*/ 62258 w 70812"/>
                <a:gd name="connsiteY4" fmla="*/ 62 h 23354"/>
                <a:gd name="connsiteX5" fmla="*/ 70029 w 70812"/>
                <a:gd name="connsiteY5" fmla="*/ 5183 h 23354"/>
                <a:gd name="connsiteX6" fmla="*/ 70121 w 70812"/>
                <a:gd name="connsiteY6" fmla="*/ 5730 h 23354"/>
                <a:gd name="connsiteX7" fmla="*/ 64654 w 70812"/>
                <a:gd name="connsiteY7" fmla="*/ 13586 h 23354"/>
                <a:gd name="connsiteX8" fmla="*/ 64635 w 70812"/>
                <a:gd name="connsiteY8" fmla="*/ 13591 h 23354"/>
                <a:gd name="connsiteX9" fmla="*/ 7413 w 70812"/>
                <a:gd name="connsiteY9" fmla="*/ 23280 h 23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812" h="23354">
                  <a:moveTo>
                    <a:pt x="6316" y="23280"/>
                  </a:moveTo>
                  <a:cubicBezTo>
                    <a:pt x="2989" y="23249"/>
                    <a:pt x="155" y="20876"/>
                    <a:pt x="-448" y="17613"/>
                  </a:cubicBezTo>
                  <a:cubicBezTo>
                    <a:pt x="-1179" y="14054"/>
                    <a:pt x="1106" y="10573"/>
                    <a:pt x="4671" y="9842"/>
                  </a:cubicBezTo>
                  <a:cubicBezTo>
                    <a:pt x="4854" y="9803"/>
                    <a:pt x="5036" y="9774"/>
                    <a:pt x="5219" y="9752"/>
                  </a:cubicBezTo>
                  <a:lnTo>
                    <a:pt x="62258" y="62"/>
                  </a:lnTo>
                  <a:cubicBezTo>
                    <a:pt x="65823" y="-671"/>
                    <a:pt x="69297" y="1622"/>
                    <a:pt x="70029" y="5183"/>
                  </a:cubicBezTo>
                  <a:cubicBezTo>
                    <a:pt x="70065" y="5364"/>
                    <a:pt x="70102" y="5547"/>
                    <a:pt x="70121" y="5730"/>
                  </a:cubicBezTo>
                  <a:cubicBezTo>
                    <a:pt x="70778" y="9406"/>
                    <a:pt x="68346" y="12924"/>
                    <a:pt x="64654" y="13586"/>
                  </a:cubicBezTo>
                  <a:cubicBezTo>
                    <a:pt x="64654" y="13587"/>
                    <a:pt x="64635" y="13589"/>
                    <a:pt x="64635" y="13591"/>
                  </a:cubicBezTo>
                  <a:lnTo>
                    <a:pt x="7413" y="23280"/>
                  </a:ln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1" name="任意多边形: 形状 30"/>
            <p:cNvSpPr/>
            <p:nvPr/>
          </p:nvSpPr>
          <p:spPr>
            <a:xfrm>
              <a:off x="5881225" y="975195"/>
              <a:ext cx="79088" cy="32750"/>
            </a:xfrm>
            <a:custGeom>
              <a:avLst/>
              <a:gdLst>
                <a:gd name="connsiteX0" fmla="*/ 5960 w 79088"/>
                <a:gd name="connsiteY0" fmla="*/ 32665 h 32750"/>
                <a:gd name="connsiteX1" fmla="*/ 1390 w 79088"/>
                <a:gd name="connsiteY1" fmla="*/ 30837 h 32750"/>
                <a:gd name="connsiteX2" fmla="*/ 1390 w 79088"/>
                <a:gd name="connsiteY2" fmla="*/ 21148 h 32750"/>
                <a:gd name="connsiteX3" fmla="*/ 76163 w 79088"/>
                <a:gd name="connsiteY3" fmla="*/ 8350 h 32750"/>
                <a:gd name="connsiteX4" fmla="*/ 76748 w 79088"/>
                <a:gd name="connsiteY4" fmla="*/ 18157 h 32750"/>
                <a:gd name="connsiteX5" fmla="*/ 68667 w 79088"/>
                <a:gd name="connsiteY5" fmla="*/ 19868 h 32750"/>
                <a:gd name="connsiteX6" fmla="*/ 11445 w 79088"/>
                <a:gd name="connsiteY6" fmla="*/ 30471 h 32750"/>
                <a:gd name="connsiteX7" fmla="*/ 5960 w 79088"/>
                <a:gd name="connsiteY7" fmla="*/ 32665 h 32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088" h="32750">
                  <a:moveTo>
                    <a:pt x="5960" y="32665"/>
                  </a:moveTo>
                  <a:cubicBezTo>
                    <a:pt x="4260" y="32689"/>
                    <a:pt x="2615" y="32031"/>
                    <a:pt x="1390" y="30837"/>
                  </a:cubicBezTo>
                  <a:cubicBezTo>
                    <a:pt x="-1242" y="28140"/>
                    <a:pt x="-1242" y="23844"/>
                    <a:pt x="1390" y="21148"/>
                  </a:cubicBezTo>
                  <a:cubicBezTo>
                    <a:pt x="19635" y="-1176"/>
                    <a:pt x="51537" y="-6637"/>
                    <a:pt x="76163" y="8350"/>
                  </a:cubicBezTo>
                  <a:cubicBezTo>
                    <a:pt x="79033" y="10895"/>
                    <a:pt x="79308" y="15286"/>
                    <a:pt x="76748" y="18157"/>
                  </a:cubicBezTo>
                  <a:cubicBezTo>
                    <a:pt x="74737" y="20444"/>
                    <a:pt x="71445" y="21138"/>
                    <a:pt x="68667" y="19868"/>
                  </a:cubicBezTo>
                  <a:cubicBezTo>
                    <a:pt x="49617" y="8595"/>
                    <a:pt x="25193" y="13124"/>
                    <a:pt x="11445" y="30471"/>
                  </a:cubicBezTo>
                  <a:cubicBezTo>
                    <a:pt x="10038" y="31983"/>
                    <a:pt x="8026" y="32786"/>
                    <a:pt x="5960" y="32665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2" name="任意多边形: 形状 31"/>
            <p:cNvSpPr/>
            <p:nvPr/>
          </p:nvSpPr>
          <p:spPr>
            <a:xfrm>
              <a:off x="6015577" y="987908"/>
              <a:ext cx="62469" cy="26789"/>
            </a:xfrm>
            <a:custGeom>
              <a:avLst/>
              <a:gdLst>
                <a:gd name="connsiteX0" fmla="*/ 55158 w 62469"/>
                <a:gd name="connsiteY0" fmla="*/ 26716 h 26789"/>
                <a:gd name="connsiteX1" fmla="*/ 50404 w 62469"/>
                <a:gd name="connsiteY1" fmla="*/ 24705 h 26789"/>
                <a:gd name="connsiteX2" fmla="*/ 8356 w 62469"/>
                <a:gd name="connsiteY2" fmla="*/ 16844 h 26789"/>
                <a:gd name="connsiteX3" fmla="*/ -290 w 62469"/>
                <a:gd name="connsiteY3" fmla="*/ 12176 h 26789"/>
                <a:gd name="connsiteX4" fmla="*/ 2506 w 62469"/>
                <a:gd name="connsiteY4" fmla="*/ 4412 h 26789"/>
                <a:gd name="connsiteX5" fmla="*/ 59911 w 62469"/>
                <a:gd name="connsiteY5" fmla="*/ 14833 h 26789"/>
                <a:gd name="connsiteX6" fmla="*/ 59911 w 62469"/>
                <a:gd name="connsiteY6" fmla="*/ 24522 h 26789"/>
                <a:gd name="connsiteX7" fmla="*/ 55158 w 62469"/>
                <a:gd name="connsiteY7" fmla="*/ 26716 h 26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2469" h="26789">
                  <a:moveTo>
                    <a:pt x="55158" y="26716"/>
                  </a:moveTo>
                  <a:cubicBezTo>
                    <a:pt x="53367" y="26721"/>
                    <a:pt x="51649" y="25994"/>
                    <a:pt x="50404" y="24705"/>
                  </a:cubicBezTo>
                  <a:cubicBezTo>
                    <a:pt x="39307" y="13749"/>
                    <a:pt x="22671" y="10637"/>
                    <a:pt x="8356" y="16844"/>
                  </a:cubicBezTo>
                  <a:cubicBezTo>
                    <a:pt x="4682" y="17942"/>
                    <a:pt x="807" y="15853"/>
                    <a:pt x="-290" y="12176"/>
                  </a:cubicBezTo>
                  <a:cubicBezTo>
                    <a:pt x="-1168" y="9255"/>
                    <a:pt x="-35" y="6107"/>
                    <a:pt x="2506" y="4412"/>
                  </a:cubicBezTo>
                  <a:cubicBezTo>
                    <a:pt x="21958" y="-4263"/>
                    <a:pt x="44737" y="-127"/>
                    <a:pt x="59911" y="14833"/>
                  </a:cubicBezTo>
                  <a:cubicBezTo>
                    <a:pt x="62544" y="17529"/>
                    <a:pt x="62544" y="21825"/>
                    <a:pt x="59911" y="24522"/>
                  </a:cubicBezTo>
                  <a:cubicBezTo>
                    <a:pt x="58686" y="25862"/>
                    <a:pt x="56968" y="26652"/>
                    <a:pt x="55158" y="26716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" name="任意多边形: 形状 32"/>
            <p:cNvSpPr/>
            <p:nvPr/>
          </p:nvSpPr>
          <p:spPr>
            <a:xfrm>
              <a:off x="5994200" y="1080702"/>
              <a:ext cx="45285" cy="110542"/>
            </a:xfrm>
            <a:custGeom>
              <a:avLst/>
              <a:gdLst>
                <a:gd name="connsiteX0" fmla="*/ 29550 w 45285"/>
                <a:gd name="connsiteY0" fmla="*/ 110342 h 110542"/>
                <a:gd name="connsiteX1" fmla="*/ 27175 w 45285"/>
                <a:gd name="connsiteY1" fmla="*/ 110342 h 110542"/>
                <a:gd name="connsiteX2" fmla="*/ 23115 w 45285"/>
                <a:gd name="connsiteY2" fmla="*/ 101682 h 110542"/>
                <a:gd name="connsiteX3" fmla="*/ 23152 w 45285"/>
                <a:gd name="connsiteY3" fmla="*/ 101567 h 110542"/>
                <a:gd name="connsiteX4" fmla="*/ 3043 w 45285"/>
                <a:gd name="connsiteY4" fmla="*/ 12900 h 110542"/>
                <a:gd name="connsiteX5" fmla="*/ 117 w 45285"/>
                <a:gd name="connsiteY5" fmla="*/ 3759 h 110542"/>
                <a:gd name="connsiteX6" fmla="*/ 9148 w 45285"/>
                <a:gd name="connsiteY6" fmla="*/ 597 h 110542"/>
                <a:gd name="connsiteX7" fmla="*/ 9258 w 45285"/>
                <a:gd name="connsiteY7" fmla="*/ 651 h 110542"/>
                <a:gd name="connsiteX8" fmla="*/ 35950 w 45285"/>
                <a:gd name="connsiteY8" fmla="*/ 106503 h 110542"/>
                <a:gd name="connsiteX9" fmla="*/ 29550 w 45285"/>
                <a:gd name="connsiteY9" fmla="*/ 110342 h 110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285" h="110542">
                  <a:moveTo>
                    <a:pt x="29550" y="110342"/>
                  </a:moveTo>
                  <a:cubicBezTo>
                    <a:pt x="28765" y="110511"/>
                    <a:pt x="27960" y="110511"/>
                    <a:pt x="27175" y="110342"/>
                  </a:cubicBezTo>
                  <a:cubicBezTo>
                    <a:pt x="23664" y="109074"/>
                    <a:pt x="21835" y="105196"/>
                    <a:pt x="23115" y="101682"/>
                  </a:cubicBezTo>
                  <a:cubicBezTo>
                    <a:pt x="23115" y="101644"/>
                    <a:pt x="23134" y="101605"/>
                    <a:pt x="23152" y="101567"/>
                  </a:cubicBezTo>
                  <a:cubicBezTo>
                    <a:pt x="48381" y="37398"/>
                    <a:pt x="4870" y="13997"/>
                    <a:pt x="3043" y="12900"/>
                  </a:cubicBezTo>
                  <a:cubicBezTo>
                    <a:pt x="-212" y="11125"/>
                    <a:pt x="-1510" y="7098"/>
                    <a:pt x="117" y="3759"/>
                  </a:cubicBezTo>
                  <a:cubicBezTo>
                    <a:pt x="1744" y="392"/>
                    <a:pt x="5784" y="-1023"/>
                    <a:pt x="9148" y="597"/>
                  </a:cubicBezTo>
                  <a:cubicBezTo>
                    <a:pt x="9185" y="615"/>
                    <a:pt x="9221" y="633"/>
                    <a:pt x="9258" y="651"/>
                  </a:cubicBezTo>
                  <a:cubicBezTo>
                    <a:pt x="9258" y="651"/>
                    <a:pt x="65932" y="30451"/>
                    <a:pt x="35950" y="106503"/>
                  </a:cubicBezTo>
                  <a:cubicBezTo>
                    <a:pt x="34742" y="108916"/>
                    <a:pt x="32256" y="110414"/>
                    <a:pt x="29550" y="110342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" name="任意多边形: 形状 33"/>
            <p:cNvSpPr/>
            <p:nvPr/>
          </p:nvSpPr>
          <p:spPr>
            <a:xfrm>
              <a:off x="6047380" y="1046139"/>
              <a:ext cx="22040" cy="58872"/>
            </a:xfrm>
            <a:custGeom>
              <a:avLst/>
              <a:gdLst>
                <a:gd name="connsiteX0" fmla="*/ 14580 w 22040"/>
                <a:gd name="connsiteY0" fmla="*/ 58797 h 58872"/>
                <a:gd name="connsiteX1" fmla="*/ 7816 w 22040"/>
                <a:gd name="connsiteY1" fmla="*/ 53130 h 58872"/>
                <a:gd name="connsiteX2" fmla="*/ -228 w 22040"/>
                <a:gd name="connsiteY2" fmla="*/ 9071 h 58872"/>
                <a:gd name="connsiteX3" fmla="*/ 4159 w 22040"/>
                <a:gd name="connsiteY3" fmla="*/ 284 h 58872"/>
                <a:gd name="connsiteX4" fmla="*/ 12953 w 22040"/>
                <a:gd name="connsiteY4" fmla="*/ 4679 h 58872"/>
                <a:gd name="connsiteX5" fmla="*/ 13300 w 22040"/>
                <a:gd name="connsiteY5" fmla="*/ 6511 h 58872"/>
                <a:gd name="connsiteX6" fmla="*/ 21344 w 22040"/>
                <a:gd name="connsiteY6" fmla="*/ 50753 h 58872"/>
                <a:gd name="connsiteX7" fmla="*/ 15860 w 22040"/>
                <a:gd name="connsiteY7" fmla="*/ 58797 h 58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40" h="58872">
                  <a:moveTo>
                    <a:pt x="14580" y="58797"/>
                  </a:moveTo>
                  <a:cubicBezTo>
                    <a:pt x="11235" y="58841"/>
                    <a:pt x="8364" y="56432"/>
                    <a:pt x="7816" y="53130"/>
                  </a:cubicBezTo>
                  <a:lnTo>
                    <a:pt x="-228" y="9071"/>
                  </a:lnTo>
                  <a:cubicBezTo>
                    <a:pt x="-1434" y="5431"/>
                    <a:pt x="522" y="1497"/>
                    <a:pt x="4159" y="284"/>
                  </a:cubicBezTo>
                  <a:cubicBezTo>
                    <a:pt x="7816" y="-930"/>
                    <a:pt x="11746" y="1039"/>
                    <a:pt x="12953" y="4679"/>
                  </a:cubicBezTo>
                  <a:cubicBezTo>
                    <a:pt x="13154" y="5272"/>
                    <a:pt x="13263" y="5888"/>
                    <a:pt x="13300" y="6511"/>
                  </a:cubicBezTo>
                  <a:lnTo>
                    <a:pt x="21344" y="50753"/>
                  </a:lnTo>
                  <a:cubicBezTo>
                    <a:pt x="22020" y="54481"/>
                    <a:pt x="19571" y="58061"/>
                    <a:pt x="15860" y="58797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" name="任意多边形: 形状 34"/>
            <p:cNvSpPr/>
            <p:nvPr/>
          </p:nvSpPr>
          <p:spPr>
            <a:xfrm>
              <a:off x="5928173" y="1038255"/>
              <a:ext cx="22049" cy="59077"/>
            </a:xfrm>
            <a:custGeom>
              <a:avLst/>
              <a:gdLst>
                <a:gd name="connsiteX0" fmla="*/ 14589 w 22049"/>
                <a:gd name="connsiteY0" fmla="*/ 59003 h 59077"/>
                <a:gd name="connsiteX1" fmla="*/ 7825 w 22049"/>
                <a:gd name="connsiteY1" fmla="*/ 53336 h 59077"/>
                <a:gd name="connsiteX2" fmla="*/ -219 w 22049"/>
                <a:gd name="connsiteY2" fmla="*/ 9094 h 59077"/>
                <a:gd name="connsiteX3" fmla="*/ 4150 w 22049"/>
                <a:gd name="connsiteY3" fmla="*/ 291 h 59077"/>
                <a:gd name="connsiteX4" fmla="*/ 12944 w 22049"/>
                <a:gd name="connsiteY4" fmla="*/ 4657 h 59077"/>
                <a:gd name="connsiteX5" fmla="*/ 13309 w 22049"/>
                <a:gd name="connsiteY5" fmla="*/ 6718 h 59077"/>
                <a:gd name="connsiteX6" fmla="*/ 21353 w 22049"/>
                <a:gd name="connsiteY6" fmla="*/ 50777 h 59077"/>
                <a:gd name="connsiteX7" fmla="*/ 15869 w 22049"/>
                <a:gd name="connsiteY7" fmla="*/ 58821 h 59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49" h="59077">
                  <a:moveTo>
                    <a:pt x="14589" y="59003"/>
                  </a:moveTo>
                  <a:cubicBezTo>
                    <a:pt x="11261" y="58973"/>
                    <a:pt x="8428" y="56599"/>
                    <a:pt x="7825" y="53336"/>
                  </a:cubicBezTo>
                  <a:lnTo>
                    <a:pt x="-219" y="9094"/>
                  </a:lnTo>
                  <a:cubicBezTo>
                    <a:pt x="-1444" y="5458"/>
                    <a:pt x="513" y="1518"/>
                    <a:pt x="4150" y="291"/>
                  </a:cubicBezTo>
                  <a:cubicBezTo>
                    <a:pt x="7788" y="-934"/>
                    <a:pt x="11719" y="1021"/>
                    <a:pt x="12944" y="4657"/>
                  </a:cubicBezTo>
                  <a:cubicBezTo>
                    <a:pt x="13163" y="5321"/>
                    <a:pt x="13291" y="6015"/>
                    <a:pt x="13309" y="6718"/>
                  </a:cubicBezTo>
                  <a:lnTo>
                    <a:pt x="21353" y="50777"/>
                  </a:lnTo>
                  <a:cubicBezTo>
                    <a:pt x="22030" y="54504"/>
                    <a:pt x="19580" y="58084"/>
                    <a:pt x="15869" y="58821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6" name="任意多边形: 形状 35"/>
            <p:cNvSpPr/>
            <p:nvPr/>
          </p:nvSpPr>
          <p:spPr>
            <a:xfrm>
              <a:off x="5684659" y="796961"/>
              <a:ext cx="409147" cy="304544"/>
            </a:xfrm>
            <a:custGeom>
              <a:avLst/>
              <a:gdLst>
                <a:gd name="connsiteX0" fmla="*/ 383518 w 409147"/>
                <a:gd name="connsiteY0" fmla="*/ 181099 h 304544"/>
                <a:gd name="connsiteX1" fmla="*/ 319348 w 409147"/>
                <a:gd name="connsiteY1" fmla="*/ 137223 h 304544"/>
                <a:gd name="connsiteX2" fmla="*/ 242015 w 409147"/>
                <a:gd name="connsiteY2" fmla="*/ 162817 h 304544"/>
                <a:gd name="connsiteX3" fmla="*/ 188449 w 409147"/>
                <a:gd name="connsiteY3" fmla="*/ 280370 h 304544"/>
                <a:gd name="connsiteX4" fmla="*/ 72543 w 409147"/>
                <a:gd name="connsiteY4" fmla="*/ 301028 h 304544"/>
                <a:gd name="connsiteX5" fmla="*/ 27569 w 409147"/>
                <a:gd name="connsiteY5" fmla="*/ 280552 h 304544"/>
                <a:gd name="connsiteX6" fmla="*/ -584 w 409147"/>
                <a:gd name="connsiteY6" fmla="*/ 209985 h 304544"/>
                <a:gd name="connsiteX7" fmla="*/ 145670 w 409147"/>
                <a:gd name="connsiteY7" fmla="*/ 76893 h 304544"/>
                <a:gd name="connsiteX8" fmla="*/ 327026 w 409147"/>
                <a:gd name="connsiteY8" fmla="*/ -74 h 304544"/>
                <a:gd name="connsiteX9" fmla="*/ 408564 w 409147"/>
                <a:gd name="connsiteY9" fmla="*/ 87679 h 304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9147" h="304544">
                  <a:moveTo>
                    <a:pt x="383518" y="181099"/>
                  </a:moveTo>
                  <a:cubicBezTo>
                    <a:pt x="371159" y="156351"/>
                    <a:pt x="346898" y="139755"/>
                    <a:pt x="319348" y="137223"/>
                  </a:cubicBezTo>
                  <a:cubicBezTo>
                    <a:pt x="291139" y="134669"/>
                    <a:pt x="263131" y="143938"/>
                    <a:pt x="242015" y="162817"/>
                  </a:cubicBezTo>
                  <a:cubicBezTo>
                    <a:pt x="242015" y="162817"/>
                    <a:pt x="255909" y="243806"/>
                    <a:pt x="188449" y="280370"/>
                  </a:cubicBezTo>
                  <a:cubicBezTo>
                    <a:pt x="120989" y="316933"/>
                    <a:pt x="72543" y="301028"/>
                    <a:pt x="72543" y="301028"/>
                  </a:cubicBezTo>
                  <a:lnTo>
                    <a:pt x="27569" y="280552"/>
                  </a:lnTo>
                  <a:lnTo>
                    <a:pt x="-584" y="209985"/>
                  </a:lnTo>
                  <a:lnTo>
                    <a:pt x="145670" y="76893"/>
                  </a:lnTo>
                  <a:lnTo>
                    <a:pt x="327026" y="-74"/>
                  </a:lnTo>
                  <a:lnTo>
                    <a:pt x="408564" y="87679"/>
                  </a:ln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7" name="任意多边形: 形状 36"/>
            <p:cNvSpPr/>
            <p:nvPr/>
          </p:nvSpPr>
          <p:spPr>
            <a:xfrm>
              <a:off x="5905289" y="1208222"/>
              <a:ext cx="72609" cy="54743"/>
            </a:xfrm>
            <a:custGeom>
              <a:avLst/>
              <a:gdLst>
                <a:gd name="connsiteX0" fmla="*/ 65261 w 72609"/>
                <a:gd name="connsiteY0" fmla="*/ 53939 h 54743"/>
                <a:gd name="connsiteX1" fmla="*/ -188 w 72609"/>
                <a:gd name="connsiteY1" fmla="*/ 9148 h 54743"/>
                <a:gd name="connsiteX2" fmla="*/ 3835 w 72609"/>
                <a:gd name="connsiteY2" fmla="*/ 373 h 54743"/>
                <a:gd name="connsiteX3" fmla="*/ 12573 w 72609"/>
                <a:gd name="connsiteY3" fmla="*/ 4280 h 54743"/>
                <a:gd name="connsiteX4" fmla="*/ 12610 w 72609"/>
                <a:gd name="connsiteY4" fmla="*/ 4395 h 54743"/>
                <a:gd name="connsiteX5" fmla="*/ 65078 w 72609"/>
                <a:gd name="connsiteY5" fmla="*/ 40958 h 54743"/>
                <a:gd name="connsiteX6" fmla="*/ 72026 w 72609"/>
                <a:gd name="connsiteY6" fmla="*/ 47540 h 54743"/>
                <a:gd name="connsiteX7" fmla="*/ 72026 w 72609"/>
                <a:gd name="connsiteY7" fmla="*/ 47723 h 54743"/>
                <a:gd name="connsiteX8" fmla="*/ 65261 w 72609"/>
                <a:gd name="connsiteY8" fmla="*/ 54670 h 54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609" h="54743">
                  <a:moveTo>
                    <a:pt x="65261" y="53939"/>
                  </a:moveTo>
                  <a:cubicBezTo>
                    <a:pt x="36430" y="53500"/>
                    <a:pt x="10671" y="35858"/>
                    <a:pt x="-188" y="9148"/>
                  </a:cubicBezTo>
                  <a:cubicBezTo>
                    <a:pt x="-1431" y="5618"/>
                    <a:pt x="342" y="1737"/>
                    <a:pt x="3835" y="373"/>
                  </a:cubicBezTo>
                  <a:cubicBezTo>
                    <a:pt x="7326" y="-960"/>
                    <a:pt x="11238" y="790"/>
                    <a:pt x="12573" y="4280"/>
                  </a:cubicBezTo>
                  <a:cubicBezTo>
                    <a:pt x="12573" y="4318"/>
                    <a:pt x="12592" y="4356"/>
                    <a:pt x="12610" y="4395"/>
                  </a:cubicBezTo>
                  <a:cubicBezTo>
                    <a:pt x="21055" y="26095"/>
                    <a:pt x="41788" y="40538"/>
                    <a:pt x="65078" y="40958"/>
                  </a:cubicBezTo>
                  <a:cubicBezTo>
                    <a:pt x="68808" y="40849"/>
                    <a:pt x="71916" y="43810"/>
                    <a:pt x="72026" y="47540"/>
                  </a:cubicBezTo>
                  <a:cubicBezTo>
                    <a:pt x="72026" y="47595"/>
                    <a:pt x="72026" y="47668"/>
                    <a:pt x="72026" y="47723"/>
                  </a:cubicBezTo>
                  <a:cubicBezTo>
                    <a:pt x="72026" y="51489"/>
                    <a:pt x="69027" y="54578"/>
                    <a:pt x="65261" y="54670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" name="任意多边形: 形状 37"/>
            <p:cNvSpPr/>
            <p:nvPr/>
          </p:nvSpPr>
          <p:spPr>
            <a:xfrm>
              <a:off x="5297814" y="1427685"/>
              <a:ext cx="341139" cy="1050475"/>
            </a:xfrm>
            <a:custGeom>
              <a:avLst/>
              <a:gdLst>
                <a:gd name="connsiteX0" fmla="*/ 137079 w 341139"/>
                <a:gd name="connsiteY0" fmla="*/ 63730 h 1050475"/>
                <a:gd name="connsiteX1" fmla="*/ 141283 w 341139"/>
                <a:gd name="connsiteY1" fmla="*/ 501032 h 1050475"/>
                <a:gd name="connsiteX2" fmla="*/ -584 w 341139"/>
                <a:gd name="connsiteY2" fmla="*/ 956067 h 1050475"/>
                <a:gd name="connsiteX3" fmla="*/ 60295 w 341139"/>
                <a:gd name="connsiteY3" fmla="*/ 1050401 h 1050475"/>
                <a:gd name="connsiteX4" fmla="*/ 179857 w 341139"/>
                <a:gd name="connsiteY4" fmla="*/ 951679 h 1050475"/>
                <a:gd name="connsiteX5" fmla="*/ 340556 w 341139"/>
                <a:gd name="connsiteY5" fmla="*/ 351669 h 1050475"/>
                <a:gd name="connsiteX6" fmla="*/ 320445 w 341139"/>
                <a:gd name="connsiteY6" fmla="*/ -74 h 1050475"/>
                <a:gd name="connsiteX7" fmla="*/ 137079 w 341139"/>
                <a:gd name="connsiteY7" fmla="*/ 63730 h 1050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1139" h="1050475">
                  <a:moveTo>
                    <a:pt x="137079" y="63730"/>
                  </a:moveTo>
                  <a:cubicBezTo>
                    <a:pt x="137079" y="63730"/>
                    <a:pt x="172362" y="319676"/>
                    <a:pt x="141283" y="501032"/>
                  </a:cubicBezTo>
                  <a:cubicBezTo>
                    <a:pt x="108193" y="695185"/>
                    <a:pt x="-584" y="956067"/>
                    <a:pt x="-584" y="956067"/>
                  </a:cubicBezTo>
                  <a:lnTo>
                    <a:pt x="60295" y="1050401"/>
                  </a:lnTo>
                  <a:cubicBezTo>
                    <a:pt x="106841" y="1026562"/>
                    <a:pt x="147646" y="992868"/>
                    <a:pt x="179857" y="951679"/>
                  </a:cubicBezTo>
                  <a:cubicBezTo>
                    <a:pt x="234703" y="875261"/>
                    <a:pt x="340556" y="640888"/>
                    <a:pt x="340556" y="351669"/>
                  </a:cubicBezTo>
                  <a:cubicBezTo>
                    <a:pt x="340556" y="62450"/>
                    <a:pt x="320445" y="-74"/>
                    <a:pt x="320445" y="-74"/>
                  </a:cubicBezTo>
                  <a:cubicBezTo>
                    <a:pt x="320445" y="-74"/>
                    <a:pt x="175287" y="26800"/>
                    <a:pt x="137079" y="63730"/>
                  </a:cubicBezTo>
                  <a:close/>
                </a:path>
              </a:pathLst>
            </a:custGeom>
            <a:solidFill>
              <a:srgbClr val="46467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9" name="任意多边形: 形状 38"/>
            <p:cNvSpPr/>
            <p:nvPr/>
          </p:nvSpPr>
          <p:spPr>
            <a:xfrm>
              <a:off x="6197607" y="1496791"/>
              <a:ext cx="477379" cy="791932"/>
            </a:xfrm>
            <a:custGeom>
              <a:avLst/>
              <a:gdLst>
                <a:gd name="connsiteX0" fmla="*/ 12070 w 477379"/>
                <a:gd name="connsiteY0" fmla="*/ -74 h 791932"/>
                <a:gd name="connsiteX1" fmla="*/ 266553 w 477379"/>
                <a:gd name="connsiteY1" fmla="*/ 94443 h 791932"/>
                <a:gd name="connsiteX2" fmla="*/ 458513 w 477379"/>
                <a:gd name="connsiteY2" fmla="*/ 124060 h 791932"/>
                <a:gd name="connsiteX3" fmla="*/ 458513 w 477379"/>
                <a:gd name="connsiteY3" fmla="*/ 597377 h 791932"/>
                <a:gd name="connsiteX4" fmla="*/ 476795 w 477379"/>
                <a:gd name="connsiteY4" fmla="*/ 782389 h 791932"/>
                <a:gd name="connsiteX5" fmla="*/ 53204 w 477379"/>
                <a:gd name="connsiteY5" fmla="*/ 709262 h 791932"/>
                <a:gd name="connsiteX6" fmla="*/ 12070 w 477379"/>
                <a:gd name="connsiteY6" fmla="*/ -74 h 791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379" h="791932">
                  <a:moveTo>
                    <a:pt x="12070" y="-74"/>
                  </a:moveTo>
                  <a:cubicBezTo>
                    <a:pt x="12070" y="-74"/>
                    <a:pt x="147721" y="73053"/>
                    <a:pt x="266553" y="94443"/>
                  </a:cubicBezTo>
                  <a:cubicBezTo>
                    <a:pt x="385385" y="115833"/>
                    <a:pt x="458513" y="124060"/>
                    <a:pt x="458513" y="124060"/>
                  </a:cubicBezTo>
                  <a:cubicBezTo>
                    <a:pt x="458513" y="124060"/>
                    <a:pt x="446264" y="439787"/>
                    <a:pt x="458513" y="597377"/>
                  </a:cubicBezTo>
                  <a:cubicBezTo>
                    <a:pt x="470761" y="754966"/>
                    <a:pt x="476795" y="782389"/>
                    <a:pt x="476795" y="782389"/>
                  </a:cubicBezTo>
                  <a:cubicBezTo>
                    <a:pt x="476795" y="782389"/>
                    <a:pt x="141688" y="830653"/>
                    <a:pt x="53204" y="709262"/>
                  </a:cubicBezTo>
                  <a:cubicBezTo>
                    <a:pt x="-35280" y="587870"/>
                    <a:pt x="12070" y="-74"/>
                    <a:pt x="12070" y="-74"/>
                  </a:cubicBezTo>
                  <a:close/>
                </a:path>
              </a:pathLst>
            </a:custGeom>
            <a:solidFill>
              <a:srgbClr val="F7734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/>
            </a:p>
          </p:txBody>
        </p:sp>
        <p:sp>
          <p:nvSpPr>
            <p:cNvPr id="40" name="任意多边形: 形状 39"/>
            <p:cNvSpPr/>
            <p:nvPr/>
          </p:nvSpPr>
          <p:spPr>
            <a:xfrm>
              <a:off x="4824659" y="2069013"/>
              <a:ext cx="652865" cy="701630"/>
            </a:xfrm>
            <a:custGeom>
              <a:avLst/>
              <a:gdLst>
                <a:gd name="connsiteX0" fmla="*/ 53368 w 652865"/>
                <a:gd name="connsiteY0" fmla="*/ 129361 h 701630"/>
                <a:gd name="connsiteX1" fmla="*/ 173846 w 652865"/>
                <a:gd name="connsiteY1" fmla="*/ 697561 h 701630"/>
                <a:gd name="connsiteX2" fmla="*/ 652281 w 652865"/>
                <a:gd name="connsiteY2" fmla="*/ 103401 h 701630"/>
                <a:gd name="connsiteX3" fmla="*/ 442040 w 652865"/>
                <a:gd name="connsiteY3" fmla="*/ -74 h 701630"/>
                <a:gd name="connsiteX4" fmla="*/ 330703 w 652865"/>
                <a:gd name="connsiteY4" fmla="*/ 71774 h 701630"/>
                <a:gd name="connsiteX5" fmla="*/ 53368 w 652865"/>
                <a:gd name="connsiteY5" fmla="*/ 129361 h 70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2865" h="701630">
                  <a:moveTo>
                    <a:pt x="53368" y="129361"/>
                  </a:moveTo>
                  <a:cubicBezTo>
                    <a:pt x="53368" y="129361"/>
                    <a:pt x="-127805" y="636683"/>
                    <a:pt x="173846" y="697561"/>
                  </a:cubicBezTo>
                  <a:cubicBezTo>
                    <a:pt x="475496" y="758440"/>
                    <a:pt x="652281" y="103401"/>
                    <a:pt x="652281" y="103401"/>
                  </a:cubicBezTo>
                  <a:lnTo>
                    <a:pt x="442040" y="-74"/>
                  </a:lnTo>
                  <a:lnTo>
                    <a:pt x="330703" y="71774"/>
                  </a:lnTo>
                  <a:cubicBezTo>
                    <a:pt x="330703" y="71774"/>
                    <a:pt x="131249" y="85119"/>
                    <a:pt x="53368" y="129361"/>
                  </a:cubicBez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1" name="任意多边形: 形状 40"/>
            <p:cNvSpPr/>
            <p:nvPr/>
          </p:nvSpPr>
          <p:spPr>
            <a:xfrm>
              <a:off x="5267278" y="1728047"/>
              <a:ext cx="421968" cy="498812"/>
            </a:xfrm>
            <a:custGeom>
              <a:avLst/>
              <a:gdLst>
                <a:gd name="connsiteX0" fmla="*/ -578 w 421968"/>
                <a:gd name="connsiteY0" fmla="*/ 340892 h 498812"/>
                <a:gd name="connsiteX1" fmla="*/ 23737 w 421968"/>
                <a:gd name="connsiteY1" fmla="*/ 164655 h 498812"/>
                <a:gd name="connsiteX2" fmla="*/ 90831 w 421968"/>
                <a:gd name="connsiteY2" fmla="*/ 66664 h 498812"/>
                <a:gd name="connsiteX3" fmla="*/ 179132 w 421968"/>
                <a:gd name="connsiteY3" fmla="*/ -65 h 498812"/>
                <a:gd name="connsiteX4" fmla="*/ 227945 w 421968"/>
                <a:gd name="connsiteY4" fmla="*/ 42166 h 498812"/>
                <a:gd name="connsiteX5" fmla="*/ 371092 w 421968"/>
                <a:gd name="connsiteY5" fmla="*/ 128457 h 498812"/>
                <a:gd name="connsiteX6" fmla="*/ 416797 w 421968"/>
                <a:gd name="connsiteY6" fmla="*/ 279830 h 498812"/>
                <a:gd name="connsiteX7" fmla="*/ 337636 w 421968"/>
                <a:gd name="connsiteY7" fmla="*/ 366121 h 498812"/>
                <a:gd name="connsiteX8" fmla="*/ 317160 w 421968"/>
                <a:gd name="connsiteY8" fmla="*/ 294090 h 498812"/>
                <a:gd name="connsiteX9" fmla="*/ 121361 w 421968"/>
                <a:gd name="connsiteY9" fmla="*/ 497567 h 498812"/>
                <a:gd name="connsiteX10" fmla="*/ -578 w 421968"/>
                <a:gd name="connsiteY10" fmla="*/ 340892 h 498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1968" h="498812">
                  <a:moveTo>
                    <a:pt x="-578" y="340892"/>
                  </a:moveTo>
                  <a:cubicBezTo>
                    <a:pt x="-578" y="340892"/>
                    <a:pt x="11670" y="220049"/>
                    <a:pt x="23737" y="164655"/>
                  </a:cubicBezTo>
                  <a:cubicBezTo>
                    <a:pt x="35802" y="109261"/>
                    <a:pt x="90831" y="66664"/>
                    <a:pt x="90831" y="66664"/>
                  </a:cubicBezTo>
                  <a:cubicBezTo>
                    <a:pt x="90831" y="66664"/>
                    <a:pt x="152624" y="666"/>
                    <a:pt x="179132" y="-65"/>
                  </a:cubicBezTo>
                  <a:cubicBezTo>
                    <a:pt x="205641" y="-796"/>
                    <a:pt x="227945" y="42166"/>
                    <a:pt x="227945" y="42166"/>
                  </a:cubicBezTo>
                  <a:cubicBezTo>
                    <a:pt x="227945" y="42166"/>
                    <a:pt x="334528" y="95915"/>
                    <a:pt x="371092" y="128457"/>
                  </a:cubicBezTo>
                  <a:cubicBezTo>
                    <a:pt x="407656" y="160998"/>
                    <a:pt x="431970" y="243267"/>
                    <a:pt x="416797" y="279830"/>
                  </a:cubicBezTo>
                  <a:cubicBezTo>
                    <a:pt x="401622" y="316394"/>
                    <a:pt x="361951" y="382208"/>
                    <a:pt x="337636" y="366121"/>
                  </a:cubicBezTo>
                  <a:cubicBezTo>
                    <a:pt x="313321" y="350033"/>
                    <a:pt x="317160" y="294090"/>
                    <a:pt x="317160" y="294090"/>
                  </a:cubicBezTo>
                  <a:cubicBezTo>
                    <a:pt x="317160" y="294090"/>
                    <a:pt x="246227" y="480565"/>
                    <a:pt x="121361" y="497567"/>
                  </a:cubicBezTo>
                  <a:cubicBezTo>
                    <a:pt x="-3503" y="514569"/>
                    <a:pt x="-578" y="340892"/>
                    <a:pt x="-578" y="340892"/>
                  </a:cubicBez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2" name="任意多边形: 形状 41"/>
            <p:cNvSpPr/>
            <p:nvPr/>
          </p:nvSpPr>
          <p:spPr>
            <a:xfrm>
              <a:off x="6032745" y="1443408"/>
              <a:ext cx="279739" cy="835846"/>
            </a:xfrm>
            <a:custGeom>
              <a:avLst/>
              <a:gdLst>
                <a:gd name="connsiteX0" fmla="*/ -584 w 279739"/>
                <a:gd name="connsiteY0" fmla="*/ -74 h 835846"/>
                <a:gd name="connsiteX1" fmla="*/ 151155 w 279739"/>
                <a:gd name="connsiteY1" fmla="*/ 284392 h 835846"/>
                <a:gd name="connsiteX2" fmla="*/ 279128 w 279739"/>
                <a:gd name="connsiteY2" fmla="*/ 835772 h 835846"/>
                <a:gd name="connsiteX3" fmla="*/ 250791 w 279739"/>
                <a:gd name="connsiteY3" fmla="*/ 147826 h 835846"/>
                <a:gd name="connsiteX4" fmla="*/ -584 w 279739"/>
                <a:gd name="connsiteY4" fmla="*/ -74 h 835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9739" h="835846">
                  <a:moveTo>
                    <a:pt x="-584" y="-74"/>
                  </a:moveTo>
                  <a:cubicBezTo>
                    <a:pt x="-584" y="-74"/>
                    <a:pt x="80953" y="92798"/>
                    <a:pt x="151155" y="284392"/>
                  </a:cubicBezTo>
                  <a:cubicBezTo>
                    <a:pt x="221358" y="475985"/>
                    <a:pt x="279128" y="835772"/>
                    <a:pt x="279128" y="835772"/>
                  </a:cubicBezTo>
                  <a:cubicBezTo>
                    <a:pt x="279128" y="835772"/>
                    <a:pt x="281140" y="278541"/>
                    <a:pt x="250791" y="147826"/>
                  </a:cubicBezTo>
                  <a:cubicBezTo>
                    <a:pt x="220444" y="17111"/>
                    <a:pt x="-584" y="-74"/>
                    <a:pt x="-584" y="-74"/>
                  </a:cubicBezTo>
                  <a:close/>
                </a:path>
              </a:pathLst>
            </a:custGeom>
            <a:solidFill>
              <a:srgbClr val="46467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3" name="任意多边形: 形状 42"/>
            <p:cNvSpPr/>
            <p:nvPr/>
          </p:nvSpPr>
          <p:spPr>
            <a:xfrm>
              <a:off x="6891667" y="1026136"/>
              <a:ext cx="624758" cy="511579"/>
            </a:xfrm>
            <a:custGeom>
              <a:avLst/>
              <a:gdLst>
                <a:gd name="connsiteX0" fmla="*/ 31734 w 624758"/>
                <a:gd name="connsiteY0" fmla="*/ 220850 h 511579"/>
                <a:gd name="connsiteX1" fmla="*/ 139780 w 624758"/>
                <a:gd name="connsiteY1" fmla="*/ 5 h 511579"/>
                <a:gd name="connsiteX2" fmla="*/ 152577 w 624758"/>
                <a:gd name="connsiteY2" fmla="*/ 174232 h 511579"/>
                <a:gd name="connsiteX3" fmla="*/ 313823 w 624758"/>
                <a:gd name="connsiteY3" fmla="*/ 112622 h 511579"/>
                <a:gd name="connsiteX4" fmla="*/ 533205 w 624758"/>
                <a:gd name="connsiteY4" fmla="*/ 77338 h 511579"/>
                <a:gd name="connsiteX5" fmla="*/ 509988 w 624758"/>
                <a:gd name="connsiteY5" fmla="*/ 153025 h 511579"/>
                <a:gd name="connsiteX6" fmla="*/ 622420 w 624758"/>
                <a:gd name="connsiteY6" fmla="*/ 177522 h 511579"/>
                <a:gd name="connsiteX7" fmla="*/ 514558 w 624758"/>
                <a:gd name="connsiteY7" fmla="*/ 277707 h 511579"/>
                <a:gd name="connsiteX8" fmla="*/ 613463 w 624758"/>
                <a:gd name="connsiteY8" fmla="*/ 307141 h 511579"/>
                <a:gd name="connsiteX9" fmla="*/ 127897 w 624758"/>
                <a:gd name="connsiteY9" fmla="*/ 511349 h 511579"/>
                <a:gd name="connsiteX10" fmla="*/ 14366 w 624758"/>
                <a:gd name="connsiteY10" fmla="*/ 359427 h 511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4758" h="511579">
                  <a:moveTo>
                    <a:pt x="31734" y="220850"/>
                  </a:moveTo>
                  <a:cubicBezTo>
                    <a:pt x="31734" y="220850"/>
                    <a:pt x="80181" y="4393"/>
                    <a:pt x="139780" y="5"/>
                  </a:cubicBezTo>
                  <a:cubicBezTo>
                    <a:pt x="199378" y="-4382"/>
                    <a:pt x="152577" y="174232"/>
                    <a:pt x="152577" y="174232"/>
                  </a:cubicBezTo>
                  <a:lnTo>
                    <a:pt x="313823" y="112622"/>
                  </a:lnTo>
                  <a:cubicBezTo>
                    <a:pt x="313823" y="112622"/>
                    <a:pt x="496641" y="61433"/>
                    <a:pt x="533205" y="77338"/>
                  </a:cubicBezTo>
                  <a:cubicBezTo>
                    <a:pt x="569769" y="93243"/>
                    <a:pt x="509988" y="153025"/>
                    <a:pt x="509988" y="153025"/>
                  </a:cubicBezTo>
                  <a:cubicBezTo>
                    <a:pt x="509988" y="153025"/>
                    <a:pt x="640702" y="113719"/>
                    <a:pt x="622420" y="177522"/>
                  </a:cubicBezTo>
                  <a:cubicBezTo>
                    <a:pt x="604139" y="241326"/>
                    <a:pt x="514558" y="277707"/>
                    <a:pt x="514558" y="277707"/>
                  </a:cubicBezTo>
                  <a:cubicBezTo>
                    <a:pt x="514558" y="277707"/>
                    <a:pt x="642531" y="232551"/>
                    <a:pt x="613463" y="307141"/>
                  </a:cubicBezTo>
                  <a:cubicBezTo>
                    <a:pt x="597923" y="347544"/>
                    <a:pt x="317113" y="517382"/>
                    <a:pt x="127897" y="511349"/>
                  </a:cubicBezTo>
                  <a:cubicBezTo>
                    <a:pt x="-61320" y="505316"/>
                    <a:pt x="14366" y="359427"/>
                    <a:pt x="14366" y="359427"/>
                  </a:cubicBez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4" name="任意多边形: 形状 43"/>
            <p:cNvSpPr/>
            <p:nvPr/>
          </p:nvSpPr>
          <p:spPr>
            <a:xfrm>
              <a:off x="7168551" y="1193707"/>
              <a:ext cx="171424" cy="148791"/>
            </a:xfrm>
            <a:custGeom>
              <a:avLst/>
              <a:gdLst>
                <a:gd name="connsiteX0" fmla="*/ 164364 w 171424"/>
                <a:gd name="connsiteY0" fmla="*/ 148711 h 148791"/>
                <a:gd name="connsiteX1" fmla="*/ 159976 w 171424"/>
                <a:gd name="connsiteY1" fmla="*/ 147066 h 148791"/>
                <a:gd name="connsiteX2" fmla="*/ 1107 w 171424"/>
                <a:gd name="connsiteY2" fmla="*/ 11414 h 148791"/>
                <a:gd name="connsiteX3" fmla="*/ 1820 w 171424"/>
                <a:gd name="connsiteY3" fmla="*/ 1615 h 148791"/>
                <a:gd name="connsiteX4" fmla="*/ 10065 w 171424"/>
                <a:gd name="connsiteY4" fmla="*/ 994 h 148791"/>
                <a:gd name="connsiteX5" fmla="*/ 168934 w 171424"/>
                <a:gd name="connsiteY5" fmla="*/ 136645 h 148791"/>
                <a:gd name="connsiteX6" fmla="*/ 168934 w 171424"/>
                <a:gd name="connsiteY6" fmla="*/ 146334 h 148791"/>
                <a:gd name="connsiteX7" fmla="*/ 164364 w 171424"/>
                <a:gd name="connsiteY7" fmla="*/ 148711 h 148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424" h="148791">
                  <a:moveTo>
                    <a:pt x="164364" y="148711"/>
                  </a:moveTo>
                  <a:cubicBezTo>
                    <a:pt x="162737" y="148784"/>
                    <a:pt x="161164" y="148181"/>
                    <a:pt x="159976" y="147066"/>
                  </a:cubicBezTo>
                  <a:lnTo>
                    <a:pt x="1107" y="11414"/>
                  </a:lnTo>
                  <a:cubicBezTo>
                    <a:pt x="-1398" y="8511"/>
                    <a:pt x="-1088" y="4124"/>
                    <a:pt x="1820" y="1615"/>
                  </a:cubicBezTo>
                  <a:cubicBezTo>
                    <a:pt x="4141" y="-381"/>
                    <a:pt x="7487" y="-633"/>
                    <a:pt x="10065" y="994"/>
                  </a:cubicBezTo>
                  <a:lnTo>
                    <a:pt x="168934" y="136645"/>
                  </a:lnTo>
                  <a:cubicBezTo>
                    <a:pt x="171475" y="139387"/>
                    <a:pt x="171475" y="143592"/>
                    <a:pt x="168934" y="146334"/>
                  </a:cubicBezTo>
                  <a:cubicBezTo>
                    <a:pt x="167782" y="147706"/>
                    <a:pt x="166137" y="148546"/>
                    <a:pt x="164364" y="148711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6" name="任意多边形: 形状 45"/>
            <p:cNvSpPr/>
            <p:nvPr/>
          </p:nvSpPr>
          <p:spPr>
            <a:xfrm>
              <a:off x="7016499" y="1193545"/>
              <a:ext cx="83419" cy="212385"/>
            </a:xfrm>
            <a:custGeom>
              <a:avLst/>
              <a:gdLst>
                <a:gd name="connsiteX0" fmla="*/ 5989 w 83419"/>
                <a:gd name="connsiteY0" fmla="*/ 212311 h 212385"/>
                <a:gd name="connsiteX1" fmla="*/ -573 w 83419"/>
                <a:gd name="connsiteY1" fmla="*/ 204998 h 212385"/>
                <a:gd name="connsiteX2" fmla="*/ 4162 w 83419"/>
                <a:gd name="connsiteY2" fmla="*/ 198783 h 212385"/>
                <a:gd name="connsiteX3" fmla="*/ 65041 w 83419"/>
                <a:gd name="connsiteY3" fmla="*/ 145034 h 212385"/>
                <a:gd name="connsiteX4" fmla="*/ 22261 w 83419"/>
                <a:gd name="connsiteY4" fmla="*/ 10845 h 212385"/>
                <a:gd name="connsiteX5" fmla="*/ 23504 w 83419"/>
                <a:gd name="connsiteY5" fmla="*/ 1360 h 212385"/>
                <a:gd name="connsiteX6" fmla="*/ 23540 w 83419"/>
                <a:gd name="connsiteY6" fmla="*/ 1338 h 212385"/>
                <a:gd name="connsiteX7" fmla="*/ 33230 w 83419"/>
                <a:gd name="connsiteY7" fmla="*/ 2618 h 212385"/>
                <a:gd name="connsiteX8" fmla="*/ 78020 w 83419"/>
                <a:gd name="connsiteY8" fmla="*/ 148873 h 212385"/>
                <a:gd name="connsiteX9" fmla="*/ 7635 w 83419"/>
                <a:gd name="connsiteY9" fmla="*/ 211214 h 21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419" h="212385">
                  <a:moveTo>
                    <a:pt x="5989" y="212311"/>
                  </a:moveTo>
                  <a:cubicBezTo>
                    <a:pt x="2151" y="212110"/>
                    <a:pt x="-793" y="208837"/>
                    <a:pt x="-573" y="204998"/>
                  </a:cubicBezTo>
                  <a:cubicBezTo>
                    <a:pt x="-427" y="202146"/>
                    <a:pt x="1456" y="199678"/>
                    <a:pt x="4162" y="198783"/>
                  </a:cubicBezTo>
                  <a:cubicBezTo>
                    <a:pt x="31365" y="190684"/>
                    <a:pt x="53632" y="171031"/>
                    <a:pt x="65041" y="145034"/>
                  </a:cubicBezTo>
                  <a:cubicBezTo>
                    <a:pt x="77106" y="110115"/>
                    <a:pt x="62664" y="64959"/>
                    <a:pt x="22261" y="10845"/>
                  </a:cubicBezTo>
                  <a:cubicBezTo>
                    <a:pt x="19994" y="7882"/>
                    <a:pt x="20542" y="3635"/>
                    <a:pt x="23504" y="1360"/>
                  </a:cubicBezTo>
                  <a:cubicBezTo>
                    <a:pt x="23523" y="1353"/>
                    <a:pt x="23523" y="1346"/>
                    <a:pt x="23540" y="1338"/>
                  </a:cubicBezTo>
                  <a:cubicBezTo>
                    <a:pt x="26576" y="-963"/>
                    <a:pt x="30889" y="-393"/>
                    <a:pt x="33230" y="2618"/>
                  </a:cubicBezTo>
                  <a:cubicBezTo>
                    <a:pt x="76558" y="60572"/>
                    <a:pt x="91548" y="110115"/>
                    <a:pt x="78020" y="148873"/>
                  </a:cubicBezTo>
                  <a:cubicBezTo>
                    <a:pt x="65333" y="179331"/>
                    <a:pt x="39391" y="202293"/>
                    <a:pt x="7635" y="211214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7" name="任意多边形: 形状 46"/>
            <p:cNvSpPr/>
            <p:nvPr/>
          </p:nvSpPr>
          <p:spPr>
            <a:xfrm>
              <a:off x="5320368" y="1788270"/>
              <a:ext cx="45193" cy="93719"/>
            </a:xfrm>
            <a:custGeom>
              <a:avLst/>
              <a:gdLst>
                <a:gd name="connsiteX0" fmla="*/ 6297 w 45193"/>
                <a:gd name="connsiteY0" fmla="*/ 93645 h 93719"/>
                <a:gd name="connsiteX1" fmla="*/ 3737 w 45193"/>
                <a:gd name="connsiteY1" fmla="*/ 93645 h 93719"/>
                <a:gd name="connsiteX2" fmla="*/ -103 w 45193"/>
                <a:gd name="connsiteY2" fmla="*/ 84687 h 93719"/>
                <a:gd name="connsiteX3" fmla="*/ 31343 w 45193"/>
                <a:gd name="connsiteY3" fmla="*/ 4247 h 93719"/>
                <a:gd name="connsiteX4" fmla="*/ 40301 w 45193"/>
                <a:gd name="connsiteY4" fmla="*/ 408 h 93719"/>
                <a:gd name="connsiteX5" fmla="*/ 44139 w 45193"/>
                <a:gd name="connsiteY5" fmla="*/ 9165 h 93719"/>
                <a:gd name="connsiteX6" fmla="*/ 44139 w 45193"/>
                <a:gd name="connsiteY6" fmla="*/ 9183 h 93719"/>
                <a:gd name="connsiteX7" fmla="*/ 12695 w 45193"/>
                <a:gd name="connsiteY7" fmla="*/ 89623 h 93719"/>
                <a:gd name="connsiteX8" fmla="*/ 6297 w 45193"/>
                <a:gd name="connsiteY8" fmla="*/ 93645 h 93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193" h="93719">
                  <a:moveTo>
                    <a:pt x="6297" y="93645"/>
                  </a:moveTo>
                  <a:lnTo>
                    <a:pt x="3737" y="93645"/>
                  </a:lnTo>
                  <a:cubicBezTo>
                    <a:pt x="226" y="92201"/>
                    <a:pt x="-1492" y="88215"/>
                    <a:pt x="-103" y="84687"/>
                  </a:cubicBezTo>
                  <a:lnTo>
                    <a:pt x="31343" y="4247"/>
                  </a:lnTo>
                  <a:cubicBezTo>
                    <a:pt x="32787" y="737"/>
                    <a:pt x="36772" y="-982"/>
                    <a:pt x="40301" y="408"/>
                  </a:cubicBezTo>
                  <a:cubicBezTo>
                    <a:pt x="43774" y="1761"/>
                    <a:pt x="45510" y="5691"/>
                    <a:pt x="44139" y="9165"/>
                  </a:cubicBezTo>
                  <a:cubicBezTo>
                    <a:pt x="44139" y="9165"/>
                    <a:pt x="44139" y="9183"/>
                    <a:pt x="44139" y="9183"/>
                  </a:cubicBezTo>
                  <a:lnTo>
                    <a:pt x="12695" y="89623"/>
                  </a:lnTo>
                  <a:cubicBezTo>
                    <a:pt x="11543" y="92109"/>
                    <a:pt x="9038" y="93682"/>
                    <a:pt x="6297" y="93645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8" name="任意多边形: 形状 47"/>
            <p:cNvSpPr/>
            <p:nvPr/>
          </p:nvSpPr>
          <p:spPr>
            <a:xfrm>
              <a:off x="5577982" y="1969905"/>
              <a:ext cx="51045" cy="59390"/>
            </a:xfrm>
            <a:custGeom>
              <a:avLst/>
              <a:gdLst>
                <a:gd name="connsiteX0" fmla="*/ 6456 w 51045"/>
                <a:gd name="connsiteY0" fmla="*/ 59179 h 59390"/>
                <a:gd name="connsiteX1" fmla="*/ 4079 w 51045"/>
                <a:gd name="connsiteY1" fmla="*/ 59179 h 59390"/>
                <a:gd name="connsiteX2" fmla="*/ -491 w 51045"/>
                <a:gd name="connsiteY2" fmla="*/ 52780 h 59390"/>
                <a:gd name="connsiteX3" fmla="*/ -491 w 51045"/>
                <a:gd name="connsiteY3" fmla="*/ 7990 h 59390"/>
                <a:gd name="connsiteX4" fmla="*/ 5250 w 51045"/>
                <a:gd name="connsiteY4" fmla="*/ 19 h 59390"/>
                <a:gd name="connsiteX5" fmla="*/ 13220 w 51045"/>
                <a:gd name="connsiteY5" fmla="*/ 5741 h 59390"/>
                <a:gd name="connsiteX6" fmla="*/ 13220 w 51045"/>
                <a:gd name="connsiteY6" fmla="*/ 7990 h 59390"/>
                <a:gd name="connsiteX7" fmla="*/ 13220 w 51045"/>
                <a:gd name="connsiteY7" fmla="*/ 33950 h 59390"/>
                <a:gd name="connsiteX8" fmla="*/ 38815 w 51045"/>
                <a:gd name="connsiteY8" fmla="*/ 3602 h 59390"/>
                <a:gd name="connsiteX9" fmla="*/ 48632 w 51045"/>
                <a:gd name="connsiteY9" fmla="*/ 4023 h 59390"/>
                <a:gd name="connsiteX10" fmla="*/ 49418 w 51045"/>
                <a:gd name="connsiteY10" fmla="*/ 12377 h 59390"/>
                <a:gd name="connsiteX11" fmla="*/ 11574 w 51045"/>
                <a:gd name="connsiteY11" fmla="*/ 57168 h 59390"/>
                <a:gd name="connsiteX12" fmla="*/ 6456 w 51045"/>
                <a:gd name="connsiteY12" fmla="*/ 59179 h 59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045" h="59390">
                  <a:moveTo>
                    <a:pt x="6456" y="59179"/>
                  </a:moveTo>
                  <a:cubicBezTo>
                    <a:pt x="5669" y="59362"/>
                    <a:pt x="4866" y="59362"/>
                    <a:pt x="4079" y="59179"/>
                  </a:cubicBezTo>
                  <a:cubicBezTo>
                    <a:pt x="1336" y="58247"/>
                    <a:pt x="-491" y="55669"/>
                    <a:pt x="-491" y="52780"/>
                  </a:cubicBezTo>
                  <a:lnTo>
                    <a:pt x="-491" y="7990"/>
                  </a:lnTo>
                  <a:cubicBezTo>
                    <a:pt x="-1113" y="4206"/>
                    <a:pt x="1447" y="622"/>
                    <a:pt x="5250" y="19"/>
                  </a:cubicBezTo>
                  <a:cubicBezTo>
                    <a:pt x="9033" y="-603"/>
                    <a:pt x="12599" y="1957"/>
                    <a:pt x="13220" y="5741"/>
                  </a:cubicBezTo>
                  <a:cubicBezTo>
                    <a:pt x="13348" y="6491"/>
                    <a:pt x="13348" y="7240"/>
                    <a:pt x="13220" y="7990"/>
                  </a:cubicBezTo>
                  <a:lnTo>
                    <a:pt x="13220" y="33950"/>
                  </a:lnTo>
                  <a:lnTo>
                    <a:pt x="38815" y="3602"/>
                  </a:lnTo>
                  <a:cubicBezTo>
                    <a:pt x="41648" y="1006"/>
                    <a:pt x="46036" y="1189"/>
                    <a:pt x="48632" y="4023"/>
                  </a:cubicBezTo>
                  <a:cubicBezTo>
                    <a:pt x="50734" y="6326"/>
                    <a:pt x="51064" y="9727"/>
                    <a:pt x="49418" y="12377"/>
                  </a:cubicBezTo>
                  <a:lnTo>
                    <a:pt x="11574" y="57168"/>
                  </a:lnTo>
                  <a:cubicBezTo>
                    <a:pt x="10222" y="58539"/>
                    <a:pt x="8375" y="59270"/>
                    <a:pt x="6456" y="59179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9" name="任意多边形: 形状 48"/>
            <p:cNvSpPr/>
            <p:nvPr/>
          </p:nvSpPr>
          <p:spPr>
            <a:xfrm>
              <a:off x="5723294" y="1458214"/>
              <a:ext cx="266381" cy="94884"/>
            </a:xfrm>
            <a:custGeom>
              <a:avLst/>
              <a:gdLst>
                <a:gd name="connsiteX0" fmla="*/ 197164 w 266381"/>
                <a:gd name="connsiteY0" fmla="*/ 94811 h 94884"/>
                <a:gd name="connsiteX1" fmla="*/ 2097 w 266381"/>
                <a:gd name="connsiteY1" fmla="*/ 12360 h 94884"/>
                <a:gd name="connsiteX2" fmla="*/ 872 w 266381"/>
                <a:gd name="connsiteY2" fmla="*/ 2615 h 94884"/>
                <a:gd name="connsiteX3" fmla="*/ 10635 w 266381"/>
                <a:gd name="connsiteY3" fmla="*/ 1390 h 94884"/>
                <a:gd name="connsiteX4" fmla="*/ 12152 w 266381"/>
                <a:gd name="connsiteY4" fmla="*/ 3036 h 94884"/>
                <a:gd name="connsiteX5" fmla="*/ 256214 w 266381"/>
                <a:gd name="connsiteY5" fmla="*/ 73787 h 94884"/>
                <a:gd name="connsiteX6" fmla="*/ 265283 w 266381"/>
                <a:gd name="connsiteY6" fmla="*/ 77589 h 94884"/>
                <a:gd name="connsiteX7" fmla="*/ 261480 w 266381"/>
                <a:gd name="connsiteY7" fmla="*/ 86639 h 94884"/>
                <a:gd name="connsiteX8" fmla="*/ 259505 w 266381"/>
                <a:gd name="connsiteY8" fmla="*/ 87132 h 94884"/>
                <a:gd name="connsiteX9" fmla="*/ 197164 w 266381"/>
                <a:gd name="connsiteY9" fmla="*/ 94811 h 94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6381" h="94884">
                  <a:moveTo>
                    <a:pt x="197164" y="94811"/>
                  </a:moveTo>
                  <a:cubicBezTo>
                    <a:pt x="124037" y="93074"/>
                    <a:pt x="54310" y="63585"/>
                    <a:pt x="2097" y="12360"/>
                  </a:cubicBezTo>
                  <a:cubicBezTo>
                    <a:pt x="-938" y="10001"/>
                    <a:pt x="-1468" y="5632"/>
                    <a:pt x="872" y="2615"/>
                  </a:cubicBezTo>
                  <a:cubicBezTo>
                    <a:pt x="3230" y="-420"/>
                    <a:pt x="7600" y="-968"/>
                    <a:pt x="10635" y="1390"/>
                  </a:cubicBezTo>
                  <a:cubicBezTo>
                    <a:pt x="11219" y="1847"/>
                    <a:pt x="11732" y="2414"/>
                    <a:pt x="12152" y="3036"/>
                  </a:cubicBezTo>
                  <a:cubicBezTo>
                    <a:pt x="13066" y="4133"/>
                    <a:pt x="112153" y="109071"/>
                    <a:pt x="256214" y="73787"/>
                  </a:cubicBezTo>
                  <a:cubicBezTo>
                    <a:pt x="259762" y="72342"/>
                    <a:pt x="263820" y="74043"/>
                    <a:pt x="265283" y="77589"/>
                  </a:cubicBezTo>
                  <a:cubicBezTo>
                    <a:pt x="266727" y="81136"/>
                    <a:pt x="265026" y="85194"/>
                    <a:pt x="261480" y="86639"/>
                  </a:cubicBezTo>
                  <a:cubicBezTo>
                    <a:pt x="260840" y="86913"/>
                    <a:pt x="260181" y="87059"/>
                    <a:pt x="259505" y="87132"/>
                  </a:cubicBezTo>
                  <a:cubicBezTo>
                    <a:pt x="239103" y="92178"/>
                    <a:pt x="218170" y="94756"/>
                    <a:pt x="197164" y="94811"/>
                  </a:cubicBezTo>
                  <a:close/>
                </a:path>
              </a:pathLst>
            </a:custGeom>
            <a:solidFill>
              <a:srgbClr val="7772D3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0" name="任意多边形: 形状 49"/>
            <p:cNvSpPr/>
            <p:nvPr/>
          </p:nvSpPr>
          <p:spPr>
            <a:xfrm>
              <a:off x="6025780" y="3004245"/>
              <a:ext cx="293609" cy="2282921"/>
            </a:xfrm>
            <a:custGeom>
              <a:avLst/>
              <a:gdLst>
                <a:gd name="connsiteX0" fmla="*/ 6381 w 293609"/>
                <a:gd name="connsiteY0" fmla="*/ 2282848 h 2282921"/>
                <a:gd name="connsiteX1" fmla="*/ -584 w 293609"/>
                <a:gd name="connsiteY1" fmla="*/ 2275919 h 2282921"/>
                <a:gd name="connsiteX2" fmla="*/ -566 w 293609"/>
                <a:gd name="connsiteY2" fmla="*/ 2275534 h 2282921"/>
                <a:gd name="connsiteX3" fmla="*/ 29599 w 293609"/>
                <a:gd name="connsiteY3" fmla="*/ 154840 h 2282921"/>
                <a:gd name="connsiteX4" fmla="*/ 32890 w 293609"/>
                <a:gd name="connsiteY4" fmla="*/ 148807 h 2282921"/>
                <a:gd name="connsiteX5" fmla="*/ 282619 w 293609"/>
                <a:gd name="connsiteY5" fmla="*/ 907 h 2282921"/>
                <a:gd name="connsiteX6" fmla="*/ 292126 w 293609"/>
                <a:gd name="connsiteY6" fmla="*/ 3283 h 2282921"/>
                <a:gd name="connsiteX7" fmla="*/ 289749 w 293609"/>
                <a:gd name="connsiteY7" fmla="*/ 12607 h 2282921"/>
                <a:gd name="connsiteX8" fmla="*/ 43310 w 293609"/>
                <a:gd name="connsiteY8" fmla="*/ 158862 h 2282921"/>
                <a:gd name="connsiteX9" fmla="*/ 13145 w 293609"/>
                <a:gd name="connsiteY9" fmla="*/ 2276083 h 2282921"/>
                <a:gd name="connsiteX10" fmla="*/ 6381 w 293609"/>
                <a:gd name="connsiteY10" fmla="*/ 2282848 h 228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3609" h="2282921">
                  <a:moveTo>
                    <a:pt x="6381" y="2282848"/>
                  </a:moveTo>
                  <a:cubicBezTo>
                    <a:pt x="2541" y="2282848"/>
                    <a:pt x="-566" y="2279740"/>
                    <a:pt x="-584" y="2275919"/>
                  </a:cubicBezTo>
                  <a:cubicBezTo>
                    <a:pt x="-584" y="2275791"/>
                    <a:pt x="-566" y="2275663"/>
                    <a:pt x="-566" y="2275534"/>
                  </a:cubicBezTo>
                  <a:cubicBezTo>
                    <a:pt x="46235" y="1472596"/>
                    <a:pt x="29782" y="168551"/>
                    <a:pt x="29599" y="154840"/>
                  </a:cubicBezTo>
                  <a:cubicBezTo>
                    <a:pt x="29599" y="152390"/>
                    <a:pt x="30823" y="150123"/>
                    <a:pt x="32890" y="148807"/>
                  </a:cubicBezTo>
                  <a:lnTo>
                    <a:pt x="282619" y="907"/>
                  </a:lnTo>
                  <a:cubicBezTo>
                    <a:pt x="285910" y="-1049"/>
                    <a:pt x="290152" y="11"/>
                    <a:pt x="292126" y="3283"/>
                  </a:cubicBezTo>
                  <a:cubicBezTo>
                    <a:pt x="293954" y="6519"/>
                    <a:pt x="292913" y="10633"/>
                    <a:pt x="289749" y="12607"/>
                  </a:cubicBezTo>
                  <a:lnTo>
                    <a:pt x="43310" y="158862"/>
                  </a:lnTo>
                  <a:cubicBezTo>
                    <a:pt x="44224" y="239302"/>
                    <a:pt x="58667" y="1494534"/>
                    <a:pt x="13145" y="2276083"/>
                  </a:cubicBezTo>
                  <a:cubicBezTo>
                    <a:pt x="13145" y="2279813"/>
                    <a:pt x="10110" y="2282848"/>
                    <a:pt x="6381" y="2282848"/>
                  </a:cubicBezTo>
                  <a:close/>
                </a:path>
              </a:pathLst>
            </a:custGeom>
            <a:solidFill>
              <a:srgbClr val="FFFFF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1" name="任意多边形: 形状 50"/>
            <p:cNvSpPr/>
            <p:nvPr/>
          </p:nvSpPr>
          <p:spPr>
            <a:xfrm>
              <a:off x="6058148" y="3815825"/>
              <a:ext cx="271309" cy="195817"/>
            </a:xfrm>
            <a:custGeom>
              <a:avLst/>
              <a:gdLst>
                <a:gd name="connsiteX0" fmla="*/ 6372 w 271309"/>
                <a:gd name="connsiteY0" fmla="*/ 195743 h 195817"/>
                <a:gd name="connsiteX1" fmla="*/ 704 w 271309"/>
                <a:gd name="connsiteY1" fmla="*/ 192818 h 195817"/>
                <a:gd name="connsiteX2" fmla="*/ 704 w 271309"/>
                <a:gd name="connsiteY2" fmla="*/ 184774 h 195817"/>
                <a:gd name="connsiteX3" fmla="*/ 217710 w 271309"/>
                <a:gd name="connsiteY3" fmla="*/ 310 h 195817"/>
                <a:gd name="connsiteX4" fmla="*/ 258295 w 271309"/>
                <a:gd name="connsiteY4" fmla="*/ 13290 h 195817"/>
                <a:gd name="connsiteX5" fmla="*/ 269996 w 271309"/>
                <a:gd name="connsiteY5" fmla="*/ 45832 h 195817"/>
                <a:gd name="connsiteX6" fmla="*/ 8383 w 271309"/>
                <a:gd name="connsiteY6" fmla="*/ 195378 h 195817"/>
                <a:gd name="connsiteX7" fmla="*/ 223194 w 271309"/>
                <a:gd name="connsiteY7" fmla="*/ 14204 h 195817"/>
                <a:gd name="connsiteX8" fmla="*/ 218441 w 271309"/>
                <a:gd name="connsiteY8" fmla="*/ 14204 h 195817"/>
                <a:gd name="connsiteX9" fmla="*/ 25385 w 271309"/>
                <a:gd name="connsiteY9" fmla="*/ 175085 h 195817"/>
                <a:gd name="connsiteX10" fmla="*/ 256101 w 271309"/>
                <a:gd name="connsiteY10" fmla="*/ 43090 h 195817"/>
                <a:gd name="connsiteX11" fmla="*/ 248423 w 271309"/>
                <a:gd name="connsiteY11" fmla="*/ 23528 h 195817"/>
                <a:gd name="connsiteX12" fmla="*/ 223194 w 271309"/>
                <a:gd name="connsiteY12" fmla="*/ 14204 h 195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1309" h="195817">
                  <a:moveTo>
                    <a:pt x="6372" y="195743"/>
                  </a:moveTo>
                  <a:cubicBezTo>
                    <a:pt x="4141" y="195688"/>
                    <a:pt x="2039" y="194610"/>
                    <a:pt x="704" y="192818"/>
                  </a:cubicBezTo>
                  <a:cubicBezTo>
                    <a:pt x="-1014" y="190405"/>
                    <a:pt x="-1014" y="187187"/>
                    <a:pt x="704" y="184774"/>
                  </a:cubicBezTo>
                  <a:cubicBezTo>
                    <a:pt x="6006" y="177644"/>
                    <a:pt x="133796" y="8171"/>
                    <a:pt x="217710" y="310"/>
                  </a:cubicBezTo>
                  <a:cubicBezTo>
                    <a:pt x="232481" y="-1518"/>
                    <a:pt x="247326" y="3235"/>
                    <a:pt x="258295" y="13290"/>
                  </a:cubicBezTo>
                  <a:cubicBezTo>
                    <a:pt x="268077" y="21024"/>
                    <a:pt x="272610" y="33638"/>
                    <a:pt x="269996" y="45832"/>
                  </a:cubicBezTo>
                  <a:cubicBezTo>
                    <a:pt x="255918" y="111464"/>
                    <a:pt x="33612" y="186968"/>
                    <a:pt x="8383" y="195378"/>
                  </a:cubicBezTo>
                  <a:close/>
                  <a:moveTo>
                    <a:pt x="223194" y="14204"/>
                  </a:moveTo>
                  <a:lnTo>
                    <a:pt x="218441" y="14204"/>
                  </a:lnTo>
                  <a:cubicBezTo>
                    <a:pt x="155917" y="20055"/>
                    <a:pt x="61034" y="130660"/>
                    <a:pt x="25385" y="175085"/>
                  </a:cubicBezTo>
                  <a:cubicBezTo>
                    <a:pt x="102169" y="147479"/>
                    <a:pt x="246596" y="87515"/>
                    <a:pt x="256101" y="43090"/>
                  </a:cubicBezTo>
                  <a:cubicBezTo>
                    <a:pt x="257510" y="35631"/>
                    <a:pt x="254529" y="28025"/>
                    <a:pt x="248423" y="23528"/>
                  </a:cubicBezTo>
                  <a:cubicBezTo>
                    <a:pt x="241513" y="17331"/>
                    <a:pt x="232481" y="13985"/>
                    <a:pt x="223194" y="14204"/>
                  </a:cubicBezTo>
                  <a:close/>
                </a:path>
              </a:pathLst>
            </a:custGeom>
            <a:solidFill>
              <a:srgbClr val="FFFFF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2" name="任意多边形: 形状 51"/>
            <p:cNvSpPr/>
            <p:nvPr/>
          </p:nvSpPr>
          <p:spPr>
            <a:xfrm>
              <a:off x="5406103" y="2766532"/>
              <a:ext cx="208725" cy="200850"/>
            </a:xfrm>
            <a:custGeom>
              <a:avLst/>
              <a:gdLst>
                <a:gd name="connsiteX0" fmla="*/ 6302 w 208725"/>
                <a:gd name="connsiteY0" fmla="*/ 200777 h 200850"/>
                <a:gd name="connsiteX1" fmla="*/ -462 w 208725"/>
                <a:gd name="connsiteY1" fmla="*/ 195292 h 200850"/>
                <a:gd name="connsiteX2" fmla="*/ 4841 w 208725"/>
                <a:gd name="connsiteY2" fmla="*/ 187065 h 200850"/>
                <a:gd name="connsiteX3" fmla="*/ 194971 w 208725"/>
                <a:gd name="connsiteY3" fmla="*/ 4247 h 200850"/>
                <a:gd name="connsiteX4" fmla="*/ 203930 w 208725"/>
                <a:gd name="connsiteY4" fmla="*/ 408 h 200850"/>
                <a:gd name="connsiteX5" fmla="*/ 207640 w 208725"/>
                <a:gd name="connsiteY5" fmla="*/ 9219 h 200850"/>
                <a:gd name="connsiteX6" fmla="*/ 207586 w 208725"/>
                <a:gd name="connsiteY6" fmla="*/ 9366 h 200850"/>
                <a:gd name="connsiteX7" fmla="*/ 7582 w 208725"/>
                <a:gd name="connsiteY7" fmla="*/ 200777 h 200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725" h="200850">
                  <a:moveTo>
                    <a:pt x="6302" y="200777"/>
                  </a:moveTo>
                  <a:cubicBezTo>
                    <a:pt x="3049" y="200759"/>
                    <a:pt x="233" y="198473"/>
                    <a:pt x="-462" y="195292"/>
                  </a:cubicBezTo>
                  <a:cubicBezTo>
                    <a:pt x="-1156" y="191581"/>
                    <a:pt x="1166" y="187961"/>
                    <a:pt x="4841" y="187065"/>
                  </a:cubicBezTo>
                  <a:cubicBezTo>
                    <a:pt x="128791" y="162202"/>
                    <a:pt x="194240" y="5527"/>
                    <a:pt x="194971" y="4247"/>
                  </a:cubicBezTo>
                  <a:cubicBezTo>
                    <a:pt x="196416" y="737"/>
                    <a:pt x="200401" y="-982"/>
                    <a:pt x="203930" y="408"/>
                  </a:cubicBezTo>
                  <a:cubicBezTo>
                    <a:pt x="207385" y="1815"/>
                    <a:pt x="209049" y="5764"/>
                    <a:pt x="207640" y="9219"/>
                  </a:cubicBezTo>
                  <a:cubicBezTo>
                    <a:pt x="207623" y="9274"/>
                    <a:pt x="207605" y="9311"/>
                    <a:pt x="207586" y="9366"/>
                  </a:cubicBezTo>
                  <a:cubicBezTo>
                    <a:pt x="204844" y="16130"/>
                    <a:pt x="138664" y="173902"/>
                    <a:pt x="7582" y="200777"/>
                  </a:cubicBezTo>
                  <a:close/>
                </a:path>
              </a:pathLst>
            </a:custGeom>
            <a:solidFill>
              <a:srgbClr val="FFFFF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3" name="任意多边形: 形状 52"/>
            <p:cNvSpPr/>
            <p:nvPr/>
          </p:nvSpPr>
          <p:spPr>
            <a:xfrm>
              <a:off x="5297474" y="5408914"/>
              <a:ext cx="1333897" cy="708855"/>
            </a:xfrm>
            <a:custGeom>
              <a:avLst/>
              <a:gdLst>
                <a:gd name="connsiteX0" fmla="*/ 14930 w 1333897"/>
                <a:gd name="connsiteY0" fmla="*/ 14196 h 708855"/>
                <a:gd name="connsiteX1" fmla="*/ 581667 w 1333897"/>
                <a:gd name="connsiteY1" fmla="*/ 5421 h 708855"/>
                <a:gd name="connsiteX2" fmla="*/ 597938 w 1333897"/>
                <a:gd name="connsiteY2" fmla="*/ 133394 h 708855"/>
                <a:gd name="connsiteX3" fmla="*/ 1142371 w 1333897"/>
                <a:gd name="connsiteY3" fmla="*/ 433765 h 708855"/>
                <a:gd name="connsiteX4" fmla="*/ 1333234 w 1333897"/>
                <a:gd name="connsiteY4" fmla="*/ 582579 h 708855"/>
                <a:gd name="connsiteX5" fmla="*/ 1138167 w 1333897"/>
                <a:gd name="connsiteY5" fmla="*/ 702690 h 708855"/>
                <a:gd name="connsiteX6" fmla="*/ 39976 w 1333897"/>
                <a:gd name="connsiteY6" fmla="*/ 688065 h 708855"/>
                <a:gd name="connsiteX7" fmla="*/ 14930 w 1333897"/>
                <a:gd name="connsiteY7" fmla="*/ 14196 h 708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3897" h="708855">
                  <a:moveTo>
                    <a:pt x="14930" y="14196"/>
                  </a:moveTo>
                  <a:cubicBezTo>
                    <a:pt x="14930" y="14196"/>
                    <a:pt x="576914" y="-10850"/>
                    <a:pt x="581667" y="5421"/>
                  </a:cubicBezTo>
                  <a:cubicBezTo>
                    <a:pt x="586421" y="21691"/>
                    <a:pt x="597938" y="133394"/>
                    <a:pt x="597938" y="133394"/>
                  </a:cubicBezTo>
                  <a:lnTo>
                    <a:pt x="1142371" y="433765"/>
                  </a:lnTo>
                  <a:cubicBezTo>
                    <a:pt x="1142371" y="433765"/>
                    <a:pt x="1329212" y="488610"/>
                    <a:pt x="1333234" y="582579"/>
                  </a:cubicBezTo>
                  <a:cubicBezTo>
                    <a:pt x="1337256" y="676547"/>
                    <a:pt x="1186979" y="688614"/>
                    <a:pt x="1138167" y="702690"/>
                  </a:cubicBezTo>
                  <a:cubicBezTo>
                    <a:pt x="1089355" y="716768"/>
                    <a:pt x="136505" y="704153"/>
                    <a:pt x="39976" y="688065"/>
                  </a:cubicBezTo>
                  <a:cubicBezTo>
                    <a:pt x="-33152" y="675634"/>
                    <a:pt x="14930" y="14196"/>
                    <a:pt x="14930" y="14196"/>
                  </a:cubicBezTo>
                  <a:close/>
                </a:path>
              </a:pathLst>
            </a:custGeom>
            <a:solidFill>
              <a:srgbClr val="F7734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4" name="任意多边形: 形状 53"/>
            <p:cNvSpPr/>
            <p:nvPr/>
          </p:nvSpPr>
          <p:spPr>
            <a:xfrm>
              <a:off x="5849410" y="5609902"/>
              <a:ext cx="453915" cy="173433"/>
            </a:xfrm>
            <a:custGeom>
              <a:avLst/>
              <a:gdLst>
                <a:gd name="connsiteX0" fmla="*/ 171598 w 453915"/>
                <a:gd name="connsiteY0" fmla="*/ 173360 h 173433"/>
                <a:gd name="connsiteX1" fmla="*/ 164889 w 453915"/>
                <a:gd name="connsiteY1" fmla="*/ 166175 h 173433"/>
                <a:gd name="connsiteX2" fmla="*/ 167576 w 453915"/>
                <a:gd name="connsiteY2" fmla="*/ 160928 h 173433"/>
                <a:gd name="connsiteX3" fmla="*/ 253318 w 453915"/>
                <a:gd name="connsiteY3" fmla="*/ 100049 h 173433"/>
                <a:gd name="connsiteX4" fmla="*/ 6879 w 453915"/>
                <a:gd name="connsiteY4" fmla="*/ 119794 h 173433"/>
                <a:gd name="connsiteX5" fmla="*/ -69 w 453915"/>
                <a:gd name="connsiteY5" fmla="*/ 115589 h 173433"/>
                <a:gd name="connsiteX6" fmla="*/ 1942 w 453915"/>
                <a:gd name="connsiteY6" fmla="*/ 107728 h 173433"/>
                <a:gd name="connsiteX7" fmla="*/ 129001 w 453915"/>
                <a:gd name="connsiteY7" fmla="*/ 962 h 173433"/>
                <a:gd name="connsiteX8" fmla="*/ 138563 w 453915"/>
                <a:gd name="connsiteY8" fmla="*/ 3210 h 173433"/>
                <a:gd name="connsiteX9" fmla="*/ 137776 w 453915"/>
                <a:gd name="connsiteY9" fmla="*/ 11565 h 173433"/>
                <a:gd name="connsiteX10" fmla="*/ 28085 w 453915"/>
                <a:gd name="connsiteY10" fmla="*/ 104437 h 173433"/>
                <a:gd name="connsiteX11" fmla="*/ 277999 w 453915"/>
                <a:gd name="connsiteY11" fmla="*/ 84327 h 173433"/>
                <a:gd name="connsiteX12" fmla="*/ 284946 w 453915"/>
                <a:gd name="connsiteY12" fmla="*/ 88898 h 173433"/>
                <a:gd name="connsiteX13" fmla="*/ 282569 w 453915"/>
                <a:gd name="connsiteY13" fmla="*/ 96759 h 173433"/>
                <a:gd name="connsiteX14" fmla="*/ 194268 w 453915"/>
                <a:gd name="connsiteY14" fmla="*/ 158003 h 173433"/>
                <a:gd name="connsiteX15" fmla="*/ 446009 w 453915"/>
                <a:gd name="connsiteY15" fmla="*/ 145754 h 173433"/>
                <a:gd name="connsiteX16" fmla="*/ 453321 w 453915"/>
                <a:gd name="connsiteY16" fmla="*/ 152336 h 173433"/>
                <a:gd name="connsiteX17" fmla="*/ 446941 w 453915"/>
                <a:gd name="connsiteY17" fmla="*/ 159465 h 173433"/>
                <a:gd name="connsiteX18" fmla="*/ 446740 w 453915"/>
                <a:gd name="connsiteY18" fmla="*/ 159465 h 173433"/>
                <a:gd name="connsiteX19" fmla="*/ 171598 w 453915"/>
                <a:gd name="connsiteY19" fmla="*/ 172811 h 173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53915" h="173433">
                  <a:moveTo>
                    <a:pt x="171598" y="173360"/>
                  </a:moveTo>
                  <a:cubicBezTo>
                    <a:pt x="167759" y="173232"/>
                    <a:pt x="164760" y="170014"/>
                    <a:pt x="164889" y="166175"/>
                  </a:cubicBezTo>
                  <a:cubicBezTo>
                    <a:pt x="164961" y="164109"/>
                    <a:pt x="165949" y="162190"/>
                    <a:pt x="167576" y="160928"/>
                  </a:cubicBezTo>
                  <a:lnTo>
                    <a:pt x="253318" y="100049"/>
                  </a:lnTo>
                  <a:lnTo>
                    <a:pt x="6879" y="119794"/>
                  </a:lnTo>
                  <a:cubicBezTo>
                    <a:pt x="3880" y="120159"/>
                    <a:pt x="1010" y="118423"/>
                    <a:pt x="-69" y="115589"/>
                  </a:cubicBezTo>
                  <a:cubicBezTo>
                    <a:pt x="-1220" y="112811"/>
                    <a:pt x="-398" y="109611"/>
                    <a:pt x="1942" y="107728"/>
                  </a:cubicBezTo>
                  <a:lnTo>
                    <a:pt x="129001" y="962"/>
                  </a:lnTo>
                  <a:cubicBezTo>
                    <a:pt x="132255" y="-1049"/>
                    <a:pt x="136552" y="-43"/>
                    <a:pt x="138563" y="3210"/>
                  </a:cubicBezTo>
                  <a:cubicBezTo>
                    <a:pt x="140209" y="5862"/>
                    <a:pt x="139880" y="9280"/>
                    <a:pt x="137776" y="11565"/>
                  </a:cubicBezTo>
                  <a:lnTo>
                    <a:pt x="28085" y="104437"/>
                  </a:lnTo>
                  <a:lnTo>
                    <a:pt x="277999" y="84327"/>
                  </a:lnTo>
                  <a:cubicBezTo>
                    <a:pt x="281106" y="84016"/>
                    <a:pt x="284013" y="85918"/>
                    <a:pt x="284946" y="88898"/>
                  </a:cubicBezTo>
                  <a:cubicBezTo>
                    <a:pt x="286024" y="91750"/>
                    <a:pt x="285038" y="94967"/>
                    <a:pt x="282569" y="96759"/>
                  </a:cubicBezTo>
                  <a:lnTo>
                    <a:pt x="194268" y="158003"/>
                  </a:lnTo>
                  <a:lnTo>
                    <a:pt x="446009" y="145754"/>
                  </a:lnTo>
                  <a:cubicBezTo>
                    <a:pt x="449812" y="145645"/>
                    <a:pt x="453029" y="148533"/>
                    <a:pt x="453321" y="152336"/>
                  </a:cubicBezTo>
                  <a:cubicBezTo>
                    <a:pt x="453523" y="156065"/>
                    <a:pt x="450671" y="159246"/>
                    <a:pt x="446941" y="159465"/>
                  </a:cubicBezTo>
                  <a:cubicBezTo>
                    <a:pt x="446868" y="159465"/>
                    <a:pt x="446814" y="159465"/>
                    <a:pt x="446740" y="159465"/>
                  </a:cubicBezTo>
                  <a:lnTo>
                    <a:pt x="171598" y="172811"/>
                  </a:lnTo>
                  <a:close/>
                </a:path>
              </a:pathLst>
            </a:custGeom>
            <a:solidFill>
              <a:srgbClr val="333372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5" name="任意多边形: 形状 54"/>
            <p:cNvSpPr/>
            <p:nvPr/>
          </p:nvSpPr>
          <p:spPr>
            <a:xfrm>
              <a:off x="4818223" y="2954376"/>
              <a:ext cx="413413" cy="150258"/>
            </a:xfrm>
            <a:custGeom>
              <a:avLst/>
              <a:gdLst>
                <a:gd name="connsiteX0" fmla="*/ 271143 w 413413"/>
                <a:gd name="connsiteY0" fmla="*/ 150047 h 150258"/>
                <a:gd name="connsiteX1" fmla="*/ -159 w 413413"/>
                <a:gd name="connsiteY1" fmla="*/ 9277 h 150258"/>
                <a:gd name="connsiteX2" fmla="*/ 3954 w 413413"/>
                <a:gd name="connsiteY2" fmla="*/ 355 h 150258"/>
                <a:gd name="connsiteX3" fmla="*/ 11906 w 413413"/>
                <a:gd name="connsiteY3" fmla="*/ 2695 h 150258"/>
                <a:gd name="connsiteX4" fmla="*/ 404783 w 413413"/>
                <a:gd name="connsiteY4" fmla="*/ 115129 h 150258"/>
                <a:gd name="connsiteX5" fmla="*/ 412735 w 413413"/>
                <a:gd name="connsiteY5" fmla="*/ 120887 h 150258"/>
                <a:gd name="connsiteX6" fmla="*/ 408806 w 413413"/>
                <a:gd name="connsiteY6" fmla="*/ 128292 h 150258"/>
                <a:gd name="connsiteX7" fmla="*/ 271143 w 413413"/>
                <a:gd name="connsiteY7" fmla="*/ 150047 h 150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3413" h="150258">
                  <a:moveTo>
                    <a:pt x="271143" y="150047"/>
                  </a:moveTo>
                  <a:cubicBezTo>
                    <a:pt x="162439" y="153264"/>
                    <a:pt x="59804" y="100010"/>
                    <a:pt x="-159" y="9277"/>
                  </a:cubicBezTo>
                  <a:cubicBezTo>
                    <a:pt x="-1476" y="5675"/>
                    <a:pt x="371" y="1690"/>
                    <a:pt x="3954" y="355"/>
                  </a:cubicBezTo>
                  <a:cubicBezTo>
                    <a:pt x="6842" y="-705"/>
                    <a:pt x="10059" y="245"/>
                    <a:pt x="11906" y="2695"/>
                  </a:cubicBezTo>
                  <a:cubicBezTo>
                    <a:pt x="16294" y="10739"/>
                    <a:pt x="125437" y="199408"/>
                    <a:pt x="404783" y="115129"/>
                  </a:cubicBezTo>
                  <a:cubicBezTo>
                    <a:pt x="408568" y="114525"/>
                    <a:pt x="412133" y="117103"/>
                    <a:pt x="412735" y="120887"/>
                  </a:cubicBezTo>
                  <a:cubicBezTo>
                    <a:pt x="413248" y="123959"/>
                    <a:pt x="411621" y="126975"/>
                    <a:pt x="408806" y="128292"/>
                  </a:cubicBezTo>
                  <a:cubicBezTo>
                    <a:pt x="364216" y="142204"/>
                    <a:pt x="317853" y="149535"/>
                    <a:pt x="271143" y="150047"/>
                  </a:cubicBezTo>
                  <a:close/>
                </a:path>
              </a:pathLst>
            </a:custGeom>
            <a:solidFill>
              <a:srgbClr val="7772D3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132" name="文本框 11"/>
          <p:cNvSpPr txBox="1"/>
          <p:nvPr/>
        </p:nvSpPr>
        <p:spPr>
          <a:xfrm>
            <a:off x="1405917" y="888123"/>
            <a:ext cx="6587810" cy="54775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核磁共振成像的原理</a:t>
            </a:r>
            <a:endParaRPr lang="en-US" altLang="zh-CN" sz="2800" dirty="0">
              <a:solidFill>
                <a:schemeClr val="accent1">
                  <a:lumMod val="60000"/>
                  <a:lumOff val="4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T1加权、T2加权、质子密度加权成像</a:t>
            </a:r>
            <a:endParaRPr lang="zh-CN" altLang="en-US" sz="2800" dirty="0">
              <a:solidFill>
                <a:schemeClr val="accent1">
                  <a:lumMod val="60000"/>
                  <a:lumOff val="4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反转恢复序列成像</a:t>
            </a:r>
            <a:r>
              <a:rPr lang="en-US" altLang="zh-CN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zh-CN" alt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压脂肪技术</a:t>
            </a:r>
            <a:endParaRPr lang="en-US" altLang="zh-CN" sz="2800" dirty="0">
              <a:solidFill>
                <a:schemeClr val="accent1">
                  <a:lumMod val="60000"/>
                  <a:lumOff val="4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28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测量芝麻的含油率</a:t>
            </a:r>
            <a:endParaRPr lang="zh-CN" altLang="en-US" sz="2800" dirty="0">
              <a:solidFill>
                <a:srgbClr val="47649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核磁共振成像前景与展望</a:t>
            </a:r>
            <a:endParaRPr lang="en-US" altLang="zh-CN" sz="2800" dirty="0">
              <a:solidFill>
                <a:schemeClr val="accent1">
                  <a:lumMod val="60000"/>
                  <a:lumOff val="4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766570" y="387350"/>
            <a:ext cx="52470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4. </a:t>
            </a:r>
            <a:r>
              <a:rPr lang="zh-CN" altLang="en-US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芝麻含油率的测量原理</a:t>
            </a:r>
            <a:endParaRPr lang="zh-CN" altLang="en-US" sz="3200" dirty="0">
              <a:solidFill>
                <a:srgbClr val="476490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0" name="文本框 99"/>
          <p:cNvSpPr txBox="1"/>
          <p:nvPr/>
        </p:nvSpPr>
        <p:spPr>
          <a:xfrm>
            <a:off x="532765" y="1294765"/>
            <a:ext cx="545655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altLang="en-US" sz="2000" b="0">
                <a:solidFill>
                  <a:schemeClr val="tx2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核心原理：</a:t>
            </a:r>
            <a:r>
              <a:rPr lang="en-US" sz="2000" b="0">
                <a:solidFill>
                  <a:schemeClr val="tx2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MRI</a:t>
            </a:r>
            <a:r>
              <a:rPr lang="zh-CN" sz="2000" b="0">
                <a:solidFill>
                  <a:schemeClr val="tx2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信号的大小和油的质量成正比</a:t>
            </a:r>
            <a:endParaRPr lang="zh-CN" altLang="en-US" sz="2000" b="0">
              <a:solidFill>
                <a:schemeClr val="tx2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9740" y="2470785"/>
            <a:ext cx="536511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b="0">
                <a:solidFill>
                  <a:schemeClr val="accent1">
                    <a:lumMod val="75000"/>
                  </a:schemeClr>
                </a:solidFill>
                <a:latin typeface="Calibri" panose="020F0502020204030204" charset="0"/>
                <a:ea typeface="宋体" panose="02010600030101010101" pitchFamily="2" charset="-122"/>
              </a:rPr>
              <a:t>STEP1</a:t>
            </a:r>
            <a:r>
              <a:rPr lang="zh-CN" altLang="en-US" b="0">
                <a:solidFill>
                  <a:schemeClr val="accent1">
                    <a:lumMod val="75000"/>
                  </a:schemeClr>
                </a:solidFill>
                <a:latin typeface="Calibri" panose="020F0502020204030204" charset="0"/>
                <a:ea typeface="宋体" panose="02010600030101010101" pitchFamily="2" charset="-122"/>
              </a:rPr>
              <a:t>：</a:t>
            </a:r>
            <a:r>
              <a:rPr lang="zh-CN" b="0">
                <a:solidFill>
                  <a:schemeClr val="accent1">
                    <a:lumMod val="75000"/>
                  </a:schemeClr>
                </a:solidFill>
                <a:latin typeface="Calibri" panose="020F0502020204030204" charset="0"/>
                <a:ea typeface="宋体" panose="02010600030101010101" pitchFamily="2" charset="-122"/>
              </a:rPr>
              <a:t>单位质量油对应的</a:t>
            </a:r>
            <a:r>
              <a:rPr lang="en-US" b="0">
                <a:solidFill>
                  <a:schemeClr val="accent1">
                    <a:lumMod val="75000"/>
                  </a:schemeClr>
                </a:solidFill>
                <a:latin typeface="Calibri" panose="020F0502020204030204" charset="0"/>
                <a:ea typeface="宋体" panose="02010600030101010101" pitchFamily="2" charset="-122"/>
              </a:rPr>
              <a:t>MRI</a:t>
            </a:r>
            <a:r>
              <a:rPr lang="zh-CN" b="0">
                <a:solidFill>
                  <a:schemeClr val="accent1">
                    <a:lumMod val="75000"/>
                  </a:schemeClr>
                </a:solidFill>
                <a:latin typeface="Calibri" panose="020F0502020204030204" charset="0"/>
                <a:ea typeface="宋体" panose="02010600030101010101" pitchFamily="2" charset="-122"/>
              </a:rPr>
              <a:t>信号大小（标准油样）</a:t>
            </a:r>
            <a:endParaRPr lang="zh-CN" altLang="en-US" b="0">
              <a:solidFill>
                <a:schemeClr val="accent1">
                  <a:lumMod val="75000"/>
                </a:schemeClr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73660" y="3797935"/>
            <a:ext cx="57848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b="0">
                <a:solidFill>
                  <a:schemeClr val="accent1">
                    <a:lumMod val="75000"/>
                  </a:schemeClr>
                </a:solidFill>
                <a:latin typeface="Calibri" panose="020F0502020204030204" charset="0"/>
                <a:ea typeface="宋体" panose="02010600030101010101" pitchFamily="2" charset="-122"/>
              </a:rPr>
              <a:t>STEP2：单位质量芝麻对应的MRI信号大小（黑芝麻样品）</a:t>
            </a:r>
            <a:endParaRPr lang="zh-CN" b="0">
              <a:solidFill>
                <a:schemeClr val="accent1">
                  <a:lumMod val="75000"/>
                </a:schemeClr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/>
              <p:cNvSpPr txBox="1"/>
              <p:nvPr/>
            </p:nvSpPr>
            <p:spPr>
              <a:xfrm>
                <a:off x="1075055" y="5054600"/>
                <a:ext cx="4671060" cy="66992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含油率</m:t>
                      </m:r>
                      <m:r>
                        <a:rPr lang="en-US" altLang="zh-CN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𝜂</m:t>
                      </m:r>
                      <m:r>
                        <a:rPr lang="en-US" altLang="zh-CN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MS Mincho" charset="0"/>
                              <a:cs typeface="Cambria Math" panose="02040503050406030204" pitchFamily="18" charset="0"/>
                            </a:rPr>
                            <m:t>每克芝麻的信号强度</m:t>
                          </m:r>
                        </m:num>
                        <m:den>
                          <m:r>
                            <a:rPr lang="en-US" altLang="zh-CN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MS Mincho" charset="0"/>
                              <a:cs typeface="Cambria Math" panose="02040503050406030204" pitchFamily="18" charset="0"/>
                            </a:rPr>
                            <m:t>每各芝麻油的信号强度</m:t>
                          </m:r>
                        </m:den>
                      </m:f>
                      <m:r>
                        <a:rPr lang="en-US" altLang="zh-CN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×</m:t>
                      </m:r>
                      <m:r>
                        <a:rPr lang="en-US" altLang="zh-CN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100</m:t>
                      </m:r>
                      <m:r>
                        <a:rPr lang="en-US" altLang="zh-CN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US" altLang="zh-CN" i="1">
                  <a:solidFill>
                    <a:schemeClr val="accent1">
                      <a:lumMod val="75000"/>
                    </a:schemeClr>
                  </a:solidFill>
                  <a:latin typeface="Cambria Math" panose="02040503050406030204" pitchFamily="18" charset="0"/>
                  <a:ea typeface="MS Mincho" charset="0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55" y="5054600"/>
                <a:ext cx="4671060" cy="66992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下箭头 9"/>
          <p:cNvSpPr/>
          <p:nvPr/>
        </p:nvSpPr>
        <p:spPr>
          <a:xfrm>
            <a:off x="2588260" y="3020695"/>
            <a:ext cx="445770" cy="5441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下箭头 10"/>
          <p:cNvSpPr/>
          <p:nvPr>
            <p:custDataLst>
              <p:tags r:id="rId3"/>
            </p:custDataLst>
          </p:nvPr>
        </p:nvSpPr>
        <p:spPr>
          <a:xfrm>
            <a:off x="2588260" y="4338320"/>
            <a:ext cx="445770" cy="5441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563370" y="1945005"/>
            <a:ext cx="27768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基本思路（三步骤）</a:t>
            </a:r>
            <a:endParaRPr lang="zh-CN" altLang="en-US">
              <a:solidFill>
                <a:schemeClr val="accent4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4"/>
            </p:custDataLst>
          </p:nvPr>
        </p:nvCxnSpPr>
        <p:spPr>
          <a:xfrm flipH="1">
            <a:off x="5942330" y="1062872"/>
            <a:ext cx="6985" cy="5445125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5976620" y="1062990"/>
            <a:ext cx="561784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266700"/>
            <a:r>
              <a:rPr lang="zh-CN" b="0">
                <a:solidFill>
                  <a:srgbClr val="37609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（一）如何消除芝麻中的水信号对油信号的干扰呢？</a:t>
            </a:r>
            <a:endParaRPr lang="zh-CN" altLang="en-US" b="0">
              <a:solidFill>
                <a:srgbClr val="37609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329045" y="4305935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zh-CN" b="0">
                <a:solidFill>
                  <a:srgbClr val="37609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（二）选择什么序列进行MRI信号测量？</a:t>
            </a:r>
            <a:endParaRPr lang="zh-CN" altLang="en-US" b="0">
              <a:solidFill>
                <a:srgbClr val="00B0F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876415" y="4852670"/>
            <a:ext cx="367220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b="0">
                <a:solidFill>
                  <a:srgbClr val="37609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选择硬脉冲自旋回波序列（Q-SE）</a:t>
            </a:r>
            <a:endParaRPr lang="zh-CN" b="0">
              <a:solidFill>
                <a:srgbClr val="37609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7630" y="5272405"/>
            <a:ext cx="3678555" cy="110871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0773410" y="4852670"/>
            <a:ext cx="551815" cy="15652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240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方便读数</a:t>
            </a:r>
            <a:endParaRPr lang="zh-CN" altLang="en-US" sz="2400">
              <a:solidFill>
                <a:schemeClr val="accent4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013575" y="1478915"/>
            <a:ext cx="49034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37609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自由水（弛豫时间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很长，可通过晾晒干燥除去）</a:t>
            </a:r>
            <a:endParaRPr lang="zh-CN" altLang="en-US">
              <a:solidFill>
                <a:schemeClr val="accent1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文本框 20"/>
              <p:cNvSpPr txBox="1"/>
              <p:nvPr/>
            </p:nvSpPr>
            <p:spPr>
              <a:xfrm>
                <a:off x="7013575" y="2338705"/>
                <a:ext cx="371094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>
                    <a:solidFill>
                      <a:srgbClr val="37609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结合水（弛豫时间很短，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376092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376092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376092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solidFill>
                          <a:srgbClr val="376092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~</m:t>
                    </m:r>
                    <m:r>
                      <a:rPr lang="en-US" altLang="zh-CN" i="1">
                        <a:solidFill>
                          <a:srgbClr val="376092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3</m:t>
                    </m:r>
                    <m:r>
                      <a:rPr lang="en-US" altLang="zh-CN" i="1">
                        <a:solidFill>
                          <a:srgbClr val="376092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.</m:t>
                    </m:r>
                    <m:r>
                      <a:rPr lang="en-US" altLang="zh-CN" i="1">
                        <a:solidFill>
                          <a:srgbClr val="376092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5</m:t>
                    </m:r>
                    <m:r>
                      <a:rPr lang="en-US" altLang="zh-CN" i="1">
                        <a:solidFill>
                          <a:srgbClr val="376092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𝑚𝑠</m:t>
                    </m:r>
                  </m:oMath>
                </a14:m>
                <a:r>
                  <a:rPr lang="zh-CN" altLang="en-US">
                    <a:solidFill>
                      <a:srgbClr val="37609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）</a:t>
                </a:r>
                <a:endParaRPr lang="zh-CN" altLang="en-US">
                  <a:solidFill>
                    <a:srgbClr val="376092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</p:txBody>
          </p:sp>
        </mc:Choice>
        <mc:Fallback>
          <p:sp>
            <p:nvSpPr>
              <p:cNvPr id="21" name="文本框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3575" y="2338705"/>
                <a:ext cx="3710940" cy="368300"/>
              </a:xfrm>
              <a:prstGeom prst="rect">
                <a:avLst/>
              </a:prstGeom>
              <a:blipFill rotWithShape="1">
                <a:blip r:embed="rId6"/>
                <a:stretch>
                  <a:fillRect r="-332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左大括号 21"/>
          <p:cNvSpPr/>
          <p:nvPr/>
        </p:nvSpPr>
        <p:spPr>
          <a:xfrm>
            <a:off x="6632575" y="1663065"/>
            <a:ext cx="325755" cy="85725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文本框 22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7444740" y="2759075"/>
                <a:ext cx="371094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>
                    <a:solidFill>
                      <a:schemeClr val="accent6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油（弛豫时间中等，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~</m:t>
                    </m:r>
                    <m:r>
                      <a:rPr lang="en-US" altLang="zh-CN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150</m:t>
                    </m:r>
                    <m:r>
                      <a:rPr lang="en-US" altLang="zh-CN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𝑚𝑠</m:t>
                    </m:r>
                  </m:oMath>
                </a14:m>
                <a:r>
                  <a:rPr lang="zh-CN" altLang="en-US">
                    <a:solidFill>
                      <a:schemeClr val="accent6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）</a:t>
                </a:r>
                <a:endParaRPr lang="zh-CN" altLang="en-US">
                  <a:solidFill>
                    <a:schemeClr val="accent6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</p:txBody>
          </p:sp>
        </mc:Choice>
        <mc:Fallback>
          <p:sp>
            <p:nvSpPr>
              <p:cNvPr id="23" name="文本框 22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8"/>
                </p:custDataLst>
              </p:nvPr>
            </p:nvSpPr>
            <p:spPr>
              <a:xfrm>
                <a:off x="7444740" y="2759075"/>
                <a:ext cx="3710940" cy="36830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文本框 23"/>
              <p:cNvSpPr txBox="1"/>
              <p:nvPr/>
            </p:nvSpPr>
            <p:spPr>
              <a:xfrm>
                <a:off x="6068695" y="3636010"/>
                <a:ext cx="296037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 xmlns:m="http://schemas.openxmlformats.org/officeDocument/2006/math">
                    <m:r>
                      <a:rPr lang="en-US" altLang="zh-CN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90</m:t>
                    </m:r>
                    <m:r>
                      <a:rPr lang="en-US" altLang="zh-CN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zh-CN" altLang="en-US">
                    <a:solidFill>
                      <a:schemeClr val="accent4">
                        <a:lumMod val="75000"/>
                      </a:schemeClr>
                    </a:solidFill>
                  </a:rPr>
                  <a:t>脉冲完一段时间后采集</a:t>
                </a:r>
                <a:endParaRPr lang="zh-CN" altLang="en-US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4" name="文本框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8695" y="3636010"/>
                <a:ext cx="2960370" cy="36830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文本框 24"/>
          <p:cNvSpPr txBox="1"/>
          <p:nvPr/>
        </p:nvSpPr>
        <p:spPr>
          <a:xfrm>
            <a:off x="9501505" y="3487420"/>
            <a:ext cx="2696210" cy="6553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/>
            <a:r>
              <a:rPr lang="zh-CN" altLang="en-US">
                <a:solidFill>
                  <a:schemeClr val="accent1">
                    <a:lumMod val="75000"/>
                  </a:schemeClr>
                </a:solidFill>
                <a:sym typeface="+mn-ea"/>
              </a:rPr>
              <a:t>结合水信号衰减完毕</a:t>
            </a:r>
            <a:endParaRPr lang="zh-CN" altLang="en-US">
              <a:sym typeface="+mn-ea"/>
            </a:endParaRPr>
          </a:p>
          <a:p>
            <a:pPr algn="ctr"/>
            <a:r>
              <a:rPr lang="zh-CN" altLang="en-US">
                <a:solidFill>
                  <a:schemeClr val="accent6">
                    <a:lumMod val="75000"/>
                  </a:schemeClr>
                </a:solidFill>
                <a:sym typeface="+mn-ea"/>
              </a:rPr>
              <a:t>只剩油信号</a:t>
            </a:r>
            <a:endParaRPr lang="zh-CN" altLang="en-US">
              <a:solidFill>
                <a:schemeClr val="accent6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145530" y="1907540"/>
            <a:ext cx="4318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水</a:t>
            </a:r>
            <a:endParaRPr lang="zh-CN" altLang="en-US">
              <a:solidFill>
                <a:schemeClr val="accent1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  <a:sym typeface="+mn-ea"/>
            </a:endParaRPr>
          </a:p>
        </p:txBody>
      </p:sp>
      <p:sp>
        <p:nvSpPr>
          <p:cNvPr id="44" name="Isosceles Triangle 43"/>
          <p:cNvSpPr/>
          <p:nvPr>
            <p:custDataLst>
              <p:tags r:id="rId11"/>
            </p:custDataLst>
          </p:nvPr>
        </p:nvSpPr>
        <p:spPr>
          <a:xfrm rot="5400000">
            <a:off x="9197693" y="3680793"/>
            <a:ext cx="470166" cy="279013"/>
          </a:xfrm>
          <a:prstGeom prst="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矩形: 圆角 9"/>
          <p:cNvSpPr/>
          <p:nvPr>
            <p:custDataLst>
              <p:tags r:id="rId12"/>
            </p:custDataLst>
          </p:nvPr>
        </p:nvSpPr>
        <p:spPr>
          <a:xfrm>
            <a:off x="6068695" y="3505200"/>
            <a:ext cx="2959735" cy="61658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: 圆角 9"/>
          <p:cNvSpPr/>
          <p:nvPr>
            <p:custDataLst>
              <p:tags r:id="rId13"/>
            </p:custDataLst>
          </p:nvPr>
        </p:nvSpPr>
        <p:spPr>
          <a:xfrm>
            <a:off x="9717405" y="3499485"/>
            <a:ext cx="2280920" cy="62801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46710" y="5205730"/>
            <a:ext cx="7715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>
                <a:solidFill>
                  <a:schemeClr val="accent1">
                    <a:lumMod val="75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sym typeface="+mn-ea"/>
              </a:rPr>
              <a:t>STEP3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sym typeface="+mn-ea"/>
              </a:rPr>
              <a:t>：</a:t>
            </a:r>
            <a:endParaRPr lang="zh-CN" altLang="en-US">
              <a:solidFill>
                <a:schemeClr val="accent1">
                  <a:lumMod val="75000"/>
                </a:schemeClr>
              </a:solidFill>
              <a:latin typeface="Calibri" panose="020F050202020403020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" name="五角星 1"/>
          <p:cNvSpPr/>
          <p:nvPr/>
        </p:nvSpPr>
        <p:spPr>
          <a:xfrm>
            <a:off x="6606540" y="4867910"/>
            <a:ext cx="325120" cy="289560"/>
          </a:xfrm>
          <a:prstGeom prst="star5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oil_162439"/>
          <p:cNvSpPr/>
          <p:nvPr>
            <p:custDataLst>
              <p:tags r:id="rId14"/>
            </p:custDataLst>
          </p:nvPr>
        </p:nvSpPr>
        <p:spPr>
          <a:xfrm>
            <a:off x="1038340" y="382310"/>
            <a:ext cx="488718" cy="609685"/>
          </a:xfrm>
          <a:custGeom>
            <a:avLst/>
            <a:gdLst>
              <a:gd name="connsiteX0" fmla="*/ 297868 w 485208"/>
              <a:gd name="connsiteY0" fmla="*/ 367571 h 605306"/>
              <a:gd name="connsiteX1" fmla="*/ 311335 w 485208"/>
              <a:gd name="connsiteY1" fmla="*/ 381102 h 605306"/>
              <a:gd name="connsiteX2" fmla="*/ 311335 w 485208"/>
              <a:gd name="connsiteY2" fmla="*/ 448479 h 605306"/>
              <a:gd name="connsiteX3" fmla="*/ 297868 w 485208"/>
              <a:gd name="connsiteY3" fmla="*/ 461917 h 605306"/>
              <a:gd name="connsiteX4" fmla="*/ 284308 w 485208"/>
              <a:gd name="connsiteY4" fmla="*/ 448479 h 605306"/>
              <a:gd name="connsiteX5" fmla="*/ 284308 w 485208"/>
              <a:gd name="connsiteY5" fmla="*/ 381010 h 605306"/>
              <a:gd name="connsiteX6" fmla="*/ 297868 w 485208"/>
              <a:gd name="connsiteY6" fmla="*/ 367571 h 605306"/>
              <a:gd name="connsiteX7" fmla="*/ 182447 w 485208"/>
              <a:gd name="connsiteY7" fmla="*/ 327112 h 605306"/>
              <a:gd name="connsiteX8" fmla="*/ 128511 w 485208"/>
              <a:gd name="connsiteY8" fmla="*/ 380979 h 605306"/>
              <a:gd name="connsiteX9" fmla="*/ 182447 w 485208"/>
              <a:gd name="connsiteY9" fmla="*/ 434845 h 605306"/>
              <a:gd name="connsiteX10" fmla="*/ 236384 w 485208"/>
              <a:gd name="connsiteY10" fmla="*/ 380979 h 605306"/>
              <a:gd name="connsiteX11" fmla="*/ 182447 w 485208"/>
              <a:gd name="connsiteY11" fmla="*/ 327112 h 605306"/>
              <a:gd name="connsiteX12" fmla="*/ 297868 w 485208"/>
              <a:gd name="connsiteY12" fmla="*/ 325020 h 605306"/>
              <a:gd name="connsiteX13" fmla="*/ 311335 w 485208"/>
              <a:gd name="connsiteY13" fmla="*/ 338450 h 605306"/>
              <a:gd name="connsiteX14" fmla="*/ 311335 w 485208"/>
              <a:gd name="connsiteY14" fmla="*/ 344192 h 605306"/>
              <a:gd name="connsiteX15" fmla="*/ 297868 w 485208"/>
              <a:gd name="connsiteY15" fmla="*/ 357621 h 605306"/>
              <a:gd name="connsiteX16" fmla="*/ 284308 w 485208"/>
              <a:gd name="connsiteY16" fmla="*/ 344192 h 605306"/>
              <a:gd name="connsiteX17" fmla="*/ 284308 w 485208"/>
              <a:gd name="connsiteY17" fmla="*/ 338450 h 605306"/>
              <a:gd name="connsiteX18" fmla="*/ 297868 w 485208"/>
              <a:gd name="connsiteY18" fmla="*/ 325020 h 605306"/>
              <a:gd name="connsiteX19" fmla="*/ 350417 w 485208"/>
              <a:gd name="connsiteY19" fmla="*/ 300040 h 605306"/>
              <a:gd name="connsiteX20" fmla="*/ 363977 w 485208"/>
              <a:gd name="connsiteY20" fmla="*/ 313576 h 605306"/>
              <a:gd name="connsiteX21" fmla="*/ 363977 w 485208"/>
              <a:gd name="connsiteY21" fmla="*/ 448474 h 605306"/>
              <a:gd name="connsiteX22" fmla="*/ 350417 w 485208"/>
              <a:gd name="connsiteY22" fmla="*/ 461917 h 605306"/>
              <a:gd name="connsiteX23" fmla="*/ 336950 w 485208"/>
              <a:gd name="connsiteY23" fmla="*/ 448474 h 605306"/>
              <a:gd name="connsiteX24" fmla="*/ 336950 w 485208"/>
              <a:gd name="connsiteY24" fmla="*/ 313484 h 605306"/>
              <a:gd name="connsiteX25" fmla="*/ 350417 w 485208"/>
              <a:gd name="connsiteY25" fmla="*/ 300040 h 605306"/>
              <a:gd name="connsiteX26" fmla="*/ 182447 w 485208"/>
              <a:gd name="connsiteY26" fmla="*/ 300040 h 605306"/>
              <a:gd name="connsiteX27" fmla="*/ 263492 w 485208"/>
              <a:gd name="connsiteY27" fmla="*/ 380979 h 605306"/>
              <a:gd name="connsiteX28" fmla="*/ 182447 w 485208"/>
              <a:gd name="connsiteY28" fmla="*/ 461917 h 605306"/>
              <a:gd name="connsiteX29" fmla="*/ 101403 w 485208"/>
              <a:gd name="connsiteY29" fmla="*/ 380979 h 605306"/>
              <a:gd name="connsiteX30" fmla="*/ 182447 w 485208"/>
              <a:gd name="connsiteY30" fmla="*/ 300040 h 605306"/>
              <a:gd name="connsiteX31" fmla="*/ 241397 w 485208"/>
              <a:gd name="connsiteY31" fmla="*/ 64032 h 605306"/>
              <a:gd name="connsiteX32" fmla="*/ 50322 w 485208"/>
              <a:gd name="connsiteY32" fmla="*/ 391355 h 605306"/>
              <a:gd name="connsiteX33" fmla="*/ 241397 w 485208"/>
              <a:gd name="connsiteY33" fmla="*/ 554970 h 605306"/>
              <a:gd name="connsiteX34" fmla="*/ 432379 w 485208"/>
              <a:gd name="connsiteY34" fmla="*/ 391355 h 605306"/>
              <a:gd name="connsiteX35" fmla="*/ 241397 w 485208"/>
              <a:gd name="connsiteY35" fmla="*/ 64032 h 605306"/>
              <a:gd name="connsiteX36" fmla="*/ 242128 w 485208"/>
              <a:gd name="connsiteY36" fmla="*/ 0 h 605306"/>
              <a:gd name="connsiteX37" fmla="*/ 262009 w 485208"/>
              <a:gd name="connsiteY37" fmla="*/ 8690 h 605306"/>
              <a:gd name="connsiteX38" fmla="*/ 485208 w 485208"/>
              <a:gd name="connsiteY38" fmla="*/ 391355 h 605306"/>
              <a:gd name="connsiteX39" fmla="*/ 241397 w 485208"/>
              <a:gd name="connsiteY39" fmla="*/ 605306 h 605306"/>
              <a:gd name="connsiteX40" fmla="*/ 0 w 485208"/>
              <a:gd name="connsiteY40" fmla="*/ 391355 h 605306"/>
              <a:gd name="connsiteX41" fmla="*/ 223292 w 485208"/>
              <a:gd name="connsiteY41" fmla="*/ 8690 h 605306"/>
              <a:gd name="connsiteX42" fmla="*/ 242128 w 485208"/>
              <a:gd name="connsiteY42" fmla="*/ 0 h 605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85208" h="605306">
                <a:moveTo>
                  <a:pt x="297868" y="367571"/>
                </a:moveTo>
                <a:cubicBezTo>
                  <a:pt x="305391" y="367571"/>
                  <a:pt x="311335" y="373595"/>
                  <a:pt x="311335" y="381102"/>
                </a:cubicBezTo>
                <a:lnTo>
                  <a:pt x="311335" y="448479"/>
                </a:lnTo>
                <a:cubicBezTo>
                  <a:pt x="311335" y="455893"/>
                  <a:pt x="305298" y="461917"/>
                  <a:pt x="297868" y="461917"/>
                </a:cubicBezTo>
                <a:cubicBezTo>
                  <a:pt x="290438" y="461917"/>
                  <a:pt x="284308" y="455893"/>
                  <a:pt x="284308" y="448479"/>
                </a:cubicBezTo>
                <a:lnTo>
                  <a:pt x="284308" y="381010"/>
                </a:lnTo>
                <a:cubicBezTo>
                  <a:pt x="284308" y="373595"/>
                  <a:pt x="290438" y="367571"/>
                  <a:pt x="297868" y="367571"/>
                </a:cubicBezTo>
                <a:close/>
                <a:moveTo>
                  <a:pt x="182447" y="327112"/>
                </a:moveTo>
                <a:cubicBezTo>
                  <a:pt x="152740" y="327112"/>
                  <a:pt x="128511" y="351218"/>
                  <a:pt x="128511" y="380979"/>
                </a:cubicBezTo>
                <a:cubicBezTo>
                  <a:pt x="128511" y="410647"/>
                  <a:pt x="152648" y="434845"/>
                  <a:pt x="182447" y="434845"/>
                </a:cubicBezTo>
                <a:cubicBezTo>
                  <a:pt x="212154" y="434845"/>
                  <a:pt x="236384" y="410740"/>
                  <a:pt x="236384" y="380979"/>
                </a:cubicBezTo>
                <a:cubicBezTo>
                  <a:pt x="236384" y="351311"/>
                  <a:pt x="212154" y="327112"/>
                  <a:pt x="182447" y="327112"/>
                </a:cubicBezTo>
                <a:close/>
                <a:moveTo>
                  <a:pt x="297868" y="325020"/>
                </a:moveTo>
                <a:cubicBezTo>
                  <a:pt x="305391" y="325020"/>
                  <a:pt x="311335" y="331040"/>
                  <a:pt x="311335" y="338450"/>
                </a:cubicBezTo>
                <a:lnTo>
                  <a:pt x="311335" y="344192"/>
                </a:lnTo>
                <a:cubicBezTo>
                  <a:pt x="311335" y="351601"/>
                  <a:pt x="305298" y="357621"/>
                  <a:pt x="297868" y="357621"/>
                </a:cubicBezTo>
                <a:cubicBezTo>
                  <a:pt x="290438" y="357621"/>
                  <a:pt x="284308" y="351601"/>
                  <a:pt x="284308" y="344192"/>
                </a:cubicBezTo>
                <a:lnTo>
                  <a:pt x="284308" y="338450"/>
                </a:lnTo>
                <a:cubicBezTo>
                  <a:pt x="284308" y="331040"/>
                  <a:pt x="290438" y="325020"/>
                  <a:pt x="297868" y="325020"/>
                </a:cubicBezTo>
                <a:close/>
                <a:moveTo>
                  <a:pt x="350417" y="300040"/>
                </a:moveTo>
                <a:cubicBezTo>
                  <a:pt x="357847" y="300040"/>
                  <a:pt x="363977" y="306067"/>
                  <a:pt x="363977" y="313576"/>
                </a:cubicBezTo>
                <a:lnTo>
                  <a:pt x="363977" y="448474"/>
                </a:lnTo>
                <a:cubicBezTo>
                  <a:pt x="363977" y="455891"/>
                  <a:pt x="357847" y="461917"/>
                  <a:pt x="350417" y="461917"/>
                </a:cubicBezTo>
                <a:cubicBezTo>
                  <a:pt x="342987" y="461917"/>
                  <a:pt x="336950" y="455891"/>
                  <a:pt x="336950" y="448474"/>
                </a:cubicBezTo>
                <a:lnTo>
                  <a:pt x="336950" y="313484"/>
                </a:lnTo>
                <a:cubicBezTo>
                  <a:pt x="336950" y="306067"/>
                  <a:pt x="342987" y="300040"/>
                  <a:pt x="350417" y="300040"/>
                </a:cubicBezTo>
                <a:close/>
                <a:moveTo>
                  <a:pt x="182447" y="300040"/>
                </a:moveTo>
                <a:cubicBezTo>
                  <a:pt x="227101" y="300040"/>
                  <a:pt x="263492" y="336384"/>
                  <a:pt x="263492" y="380979"/>
                </a:cubicBezTo>
                <a:cubicBezTo>
                  <a:pt x="263492" y="425574"/>
                  <a:pt x="227101" y="461917"/>
                  <a:pt x="182447" y="461917"/>
                </a:cubicBezTo>
                <a:cubicBezTo>
                  <a:pt x="137794" y="461917"/>
                  <a:pt x="101403" y="425574"/>
                  <a:pt x="101403" y="380979"/>
                </a:cubicBezTo>
                <a:cubicBezTo>
                  <a:pt x="101403" y="336384"/>
                  <a:pt x="137794" y="300040"/>
                  <a:pt x="182447" y="300040"/>
                </a:cubicBezTo>
                <a:close/>
                <a:moveTo>
                  <a:pt x="241397" y="64032"/>
                </a:moveTo>
                <a:cubicBezTo>
                  <a:pt x="174270" y="143939"/>
                  <a:pt x="50322" y="310150"/>
                  <a:pt x="50322" y="391355"/>
                </a:cubicBezTo>
                <a:cubicBezTo>
                  <a:pt x="50322" y="504727"/>
                  <a:pt x="145767" y="554970"/>
                  <a:pt x="241397" y="554970"/>
                </a:cubicBezTo>
                <a:cubicBezTo>
                  <a:pt x="336934" y="554970"/>
                  <a:pt x="432379" y="504727"/>
                  <a:pt x="432379" y="391355"/>
                </a:cubicBezTo>
                <a:cubicBezTo>
                  <a:pt x="432379" y="310150"/>
                  <a:pt x="308431" y="143939"/>
                  <a:pt x="241397" y="64032"/>
                </a:cubicBezTo>
                <a:close/>
                <a:moveTo>
                  <a:pt x="242128" y="0"/>
                </a:moveTo>
                <a:cubicBezTo>
                  <a:pt x="249382" y="0"/>
                  <a:pt x="256809" y="2897"/>
                  <a:pt x="262009" y="8690"/>
                </a:cubicBezTo>
                <a:cubicBezTo>
                  <a:pt x="285220" y="34368"/>
                  <a:pt x="485208" y="266396"/>
                  <a:pt x="485208" y="391355"/>
                </a:cubicBezTo>
                <a:cubicBezTo>
                  <a:pt x="482608" y="517705"/>
                  <a:pt x="383264" y="605306"/>
                  <a:pt x="241397" y="605306"/>
                </a:cubicBezTo>
                <a:cubicBezTo>
                  <a:pt x="99344" y="605306"/>
                  <a:pt x="0" y="517705"/>
                  <a:pt x="0" y="391355"/>
                </a:cubicBezTo>
                <a:cubicBezTo>
                  <a:pt x="0" y="266396"/>
                  <a:pt x="199988" y="34368"/>
                  <a:pt x="223292" y="8690"/>
                </a:cubicBezTo>
                <a:cubicBezTo>
                  <a:pt x="227795" y="2897"/>
                  <a:pt x="234875" y="0"/>
                  <a:pt x="24212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766570" y="387350"/>
            <a:ext cx="44608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4. </a:t>
            </a:r>
            <a:r>
              <a:rPr lang="zh-CN" altLang="en-US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芝麻含油率的测量</a:t>
            </a:r>
            <a:endParaRPr lang="zh-CN" altLang="en-US" sz="3200" dirty="0">
              <a:solidFill>
                <a:srgbClr val="476490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907145" y="836295"/>
            <a:ext cx="2160000" cy="2160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7145" y="4035425"/>
            <a:ext cx="2160000" cy="2160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98830" y="1778000"/>
            <a:ext cx="661098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>
                <a:solidFill>
                  <a:srgbClr val="37609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以黑芝麻油为标准油样，对黑芝麻进行含油率的测量</a:t>
            </a:r>
            <a:endParaRPr lang="zh-CN" altLang="en-US" sz="2200">
              <a:solidFill>
                <a:srgbClr val="37609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/>
            </p:nvSpPr>
            <p:spPr>
              <a:xfrm>
                <a:off x="798830" y="3130550"/>
                <a:ext cx="7614285" cy="22453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2000">
                    <a:solidFill>
                      <a:srgbClr val="37609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STEP 0</a:t>
                </a:r>
                <a:r>
                  <a:rPr lang="zh-CN" altLang="en-US" sz="2000">
                    <a:solidFill>
                      <a:srgbClr val="37609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：</a:t>
                </a:r>
                <a:endParaRPr lang="zh-CN" altLang="en-US" sz="2000">
                  <a:solidFill>
                    <a:srgbClr val="376092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endParaRPr lang="zh-CN" altLang="en-US" sz="2000">
                  <a:solidFill>
                    <a:srgbClr val="376092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r>
                  <a:rPr lang="zh-CN" altLang="en-US" sz="2000">
                    <a:solidFill>
                      <a:srgbClr val="37609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测得共振频率</a:t>
                </a:r>
                <a:r>
                  <a:rPr lang="en-US" altLang="zh-CN" sz="2000">
                    <a:solidFill>
                      <a:srgbClr val="376092"/>
                    </a:solidFill>
                    <a:latin typeface="Cambria Math" panose="02040503050406030204" pitchFamily="18" charset="0"/>
                    <a:ea typeface="华文中宋" panose="02010600040101010101" pitchFamily="2" charset="-122"/>
                    <a:cs typeface="Cambria Math" panose="02040503050406030204" pitchFamily="18" charset="0"/>
                  </a:rPr>
                  <a:t>SFO1=20.57812285MHz</a:t>
                </a:r>
                <a:endParaRPr lang="en-US" altLang="zh-CN" sz="2000">
                  <a:solidFill>
                    <a:srgbClr val="376092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endParaRPr lang="zh-CN" altLang="en-US" sz="2000">
                  <a:solidFill>
                    <a:srgbClr val="376092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r>
                  <a:rPr lang="zh-CN" altLang="en-US" sz="2000">
                    <a:solidFill>
                      <a:srgbClr val="37609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自动寻找</a:t>
                </a:r>
                <a14:m>
                  <m:oMath xmlns:m="http://schemas.openxmlformats.org/officeDocument/2006/math">
                    <m:r>
                      <a:rPr lang="en-US" altLang="zh-CN" sz="2000">
                        <a:solidFill>
                          <a:srgbClr val="376092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90</m:t>
                    </m:r>
                    <m:r>
                      <a:rPr lang="en-US" altLang="zh-CN" sz="2000">
                        <a:solidFill>
                          <a:srgbClr val="376092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zh-CN" altLang="en-US" sz="2000">
                    <a:solidFill>
                      <a:srgbClr val="37609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硬脉冲宽度为</a:t>
                </a:r>
                <a:r>
                  <a:rPr lang="en-US" altLang="zh-CN" sz="2000">
                    <a:solidFill>
                      <a:srgbClr val="376092"/>
                    </a:solidFill>
                    <a:latin typeface="Cambria Math" panose="02040503050406030204" pitchFamily="18" charset="0"/>
                    <a:ea typeface="华文中宋" panose="02010600040101010101" pitchFamily="2" charset="-122"/>
                    <a:cs typeface="Cambria Math" panose="02040503050406030204" pitchFamily="18" charset="0"/>
                  </a:rPr>
                  <a:t>17.52μs</a:t>
                </a:r>
                <a:r>
                  <a:rPr lang="zh-CN" altLang="en-US" sz="2000">
                    <a:solidFill>
                      <a:srgbClr val="37609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sz="2000">
                        <a:solidFill>
                          <a:srgbClr val="376092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180</m:t>
                    </m:r>
                    <m:r>
                      <a:rPr lang="en-US" altLang="zh-CN" sz="2000">
                        <a:solidFill>
                          <a:srgbClr val="376092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zh-CN" altLang="en-US" sz="2000">
                    <a:solidFill>
                      <a:srgbClr val="37609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硬脉冲宽度为</a:t>
                </a:r>
                <a:r>
                  <a:rPr lang="en-US" altLang="zh-CN" sz="2000">
                    <a:solidFill>
                      <a:srgbClr val="376092"/>
                    </a:solidFill>
                    <a:latin typeface="Cambria Math" panose="02040503050406030204" pitchFamily="18" charset="0"/>
                    <a:ea typeface="华文中宋" panose="02010600040101010101" pitchFamily="2" charset="-122"/>
                    <a:cs typeface="Cambria Math" panose="02040503050406030204" pitchFamily="18" charset="0"/>
                    <a:sym typeface="+mn-ea"/>
                  </a:rPr>
                  <a:t>36.00μs</a:t>
                </a:r>
                <a:endParaRPr lang="zh-CN" altLang="en-US" sz="2000">
                  <a:solidFill>
                    <a:srgbClr val="376092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endParaRPr lang="zh-CN" altLang="en-US" sz="2000">
                  <a:solidFill>
                    <a:srgbClr val="376092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r>
                  <a:rPr lang="zh-CN" altLang="en-US" sz="2000">
                    <a:solidFill>
                      <a:srgbClr val="37609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选择</a:t>
                </a:r>
                <a:r>
                  <a:rPr lang="en-US" altLang="zh-CN" sz="2000">
                    <a:solidFill>
                      <a:srgbClr val="376092"/>
                    </a:solidFill>
                    <a:latin typeface="Cambria Math" panose="02040503050406030204" pitchFamily="18" charset="0"/>
                    <a:ea typeface="华文中宋" panose="02010600040101010101" pitchFamily="2" charset="-122"/>
                    <a:cs typeface="Cambria Math" panose="02040503050406030204" pitchFamily="18" charset="0"/>
                  </a:rPr>
                  <a:t>Q-SE</a:t>
                </a:r>
                <a:r>
                  <a:rPr lang="zh-CN" altLang="en-US" sz="2000">
                    <a:solidFill>
                      <a:srgbClr val="37609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序列，设定</a:t>
                </a:r>
                <a:r>
                  <a:rPr lang="en-US" altLang="zh-CN" sz="2000">
                    <a:solidFill>
                      <a:srgbClr val="376092"/>
                    </a:solidFill>
                    <a:latin typeface="Cambria Math" panose="02040503050406030204" pitchFamily="18" charset="0"/>
                    <a:ea typeface="华文中宋" panose="02010600040101010101" pitchFamily="2" charset="-122"/>
                    <a:cs typeface="Cambria Math" panose="02040503050406030204" pitchFamily="18" charset="0"/>
                  </a:rPr>
                  <a:t>TE=10.000ms</a:t>
                </a:r>
                <a:endParaRPr lang="en-US" altLang="zh-CN" sz="2000">
                  <a:solidFill>
                    <a:srgbClr val="376092"/>
                  </a:solidFill>
                  <a:latin typeface="Cambria Math" panose="02040503050406030204" pitchFamily="18" charset="0"/>
                  <a:ea typeface="华文中宋" panose="02010600040101010101" pitchFamily="2" charset="-122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830" y="3130550"/>
                <a:ext cx="7614285" cy="224536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/>
          <p:cNvSpPr txBox="1"/>
          <p:nvPr/>
        </p:nvSpPr>
        <p:spPr>
          <a:xfrm>
            <a:off x="9326880" y="2996565"/>
            <a:ext cx="14046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latin typeface="华文中宋" panose="02010600040101010101" pitchFamily="2" charset="-122"/>
                <a:ea typeface="华文中宋" panose="02010600040101010101" pitchFamily="2" charset="-122"/>
              </a:rPr>
              <a:t>芝麻油样品</a:t>
            </a:r>
            <a:endParaRPr lang="zh-CN" altLang="en-US" sz="160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9368790" y="6195695"/>
            <a:ext cx="14046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latin typeface="华文中宋" panose="02010600040101010101" pitchFamily="2" charset="-122"/>
                <a:ea typeface="华文中宋" panose="02010600040101010101" pitchFamily="2" charset="-122"/>
              </a:rPr>
              <a:t>黑芝麻样品</a:t>
            </a:r>
            <a:endParaRPr lang="zh-CN" altLang="en-US" sz="160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1" name="oil_162439"/>
          <p:cNvSpPr/>
          <p:nvPr>
            <p:custDataLst>
              <p:tags r:id="rId6"/>
            </p:custDataLst>
          </p:nvPr>
        </p:nvSpPr>
        <p:spPr>
          <a:xfrm>
            <a:off x="1038340" y="382310"/>
            <a:ext cx="488718" cy="609685"/>
          </a:xfrm>
          <a:custGeom>
            <a:avLst/>
            <a:gdLst>
              <a:gd name="connsiteX0" fmla="*/ 297868 w 485208"/>
              <a:gd name="connsiteY0" fmla="*/ 367571 h 605306"/>
              <a:gd name="connsiteX1" fmla="*/ 311335 w 485208"/>
              <a:gd name="connsiteY1" fmla="*/ 381102 h 605306"/>
              <a:gd name="connsiteX2" fmla="*/ 311335 w 485208"/>
              <a:gd name="connsiteY2" fmla="*/ 448479 h 605306"/>
              <a:gd name="connsiteX3" fmla="*/ 297868 w 485208"/>
              <a:gd name="connsiteY3" fmla="*/ 461917 h 605306"/>
              <a:gd name="connsiteX4" fmla="*/ 284308 w 485208"/>
              <a:gd name="connsiteY4" fmla="*/ 448479 h 605306"/>
              <a:gd name="connsiteX5" fmla="*/ 284308 w 485208"/>
              <a:gd name="connsiteY5" fmla="*/ 381010 h 605306"/>
              <a:gd name="connsiteX6" fmla="*/ 297868 w 485208"/>
              <a:gd name="connsiteY6" fmla="*/ 367571 h 605306"/>
              <a:gd name="connsiteX7" fmla="*/ 182447 w 485208"/>
              <a:gd name="connsiteY7" fmla="*/ 327112 h 605306"/>
              <a:gd name="connsiteX8" fmla="*/ 128511 w 485208"/>
              <a:gd name="connsiteY8" fmla="*/ 380979 h 605306"/>
              <a:gd name="connsiteX9" fmla="*/ 182447 w 485208"/>
              <a:gd name="connsiteY9" fmla="*/ 434845 h 605306"/>
              <a:gd name="connsiteX10" fmla="*/ 236384 w 485208"/>
              <a:gd name="connsiteY10" fmla="*/ 380979 h 605306"/>
              <a:gd name="connsiteX11" fmla="*/ 182447 w 485208"/>
              <a:gd name="connsiteY11" fmla="*/ 327112 h 605306"/>
              <a:gd name="connsiteX12" fmla="*/ 297868 w 485208"/>
              <a:gd name="connsiteY12" fmla="*/ 325020 h 605306"/>
              <a:gd name="connsiteX13" fmla="*/ 311335 w 485208"/>
              <a:gd name="connsiteY13" fmla="*/ 338450 h 605306"/>
              <a:gd name="connsiteX14" fmla="*/ 311335 w 485208"/>
              <a:gd name="connsiteY14" fmla="*/ 344192 h 605306"/>
              <a:gd name="connsiteX15" fmla="*/ 297868 w 485208"/>
              <a:gd name="connsiteY15" fmla="*/ 357621 h 605306"/>
              <a:gd name="connsiteX16" fmla="*/ 284308 w 485208"/>
              <a:gd name="connsiteY16" fmla="*/ 344192 h 605306"/>
              <a:gd name="connsiteX17" fmla="*/ 284308 w 485208"/>
              <a:gd name="connsiteY17" fmla="*/ 338450 h 605306"/>
              <a:gd name="connsiteX18" fmla="*/ 297868 w 485208"/>
              <a:gd name="connsiteY18" fmla="*/ 325020 h 605306"/>
              <a:gd name="connsiteX19" fmla="*/ 350417 w 485208"/>
              <a:gd name="connsiteY19" fmla="*/ 300040 h 605306"/>
              <a:gd name="connsiteX20" fmla="*/ 363977 w 485208"/>
              <a:gd name="connsiteY20" fmla="*/ 313576 h 605306"/>
              <a:gd name="connsiteX21" fmla="*/ 363977 w 485208"/>
              <a:gd name="connsiteY21" fmla="*/ 448474 h 605306"/>
              <a:gd name="connsiteX22" fmla="*/ 350417 w 485208"/>
              <a:gd name="connsiteY22" fmla="*/ 461917 h 605306"/>
              <a:gd name="connsiteX23" fmla="*/ 336950 w 485208"/>
              <a:gd name="connsiteY23" fmla="*/ 448474 h 605306"/>
              <a:gd name="connsiteX24" fmla="*/ 336950 w 485208"/>
              <a:gd name="connsiteY24" fmla="*/ 313484 h 605306"/>
              <a:gd name="connsiteX25" fmla="*/ 350417 w 485208"/>
              <a:gd name="connsiteY25" fmla="*/ 300040 h 605306"/>
              <a:gd name="connsiteX26" fmla="*/ 182447 w 485208"/>
              <a:gd name="connsiteY26" fmla="*/ 300040 h 605306"/>
              <a:gd name="connsiteX27" fmla="*/ 263492 w 485208"/>
              <a:gd name="connsiteY27" fmla="*/ 380979 h 605306"/>
              <a:gd name="connsiteX28" fmla="*/ 182447 w 485208"/>
              <a:gd name="connsiteY28" fmla="*/ 461917 h 605306"/>
              <a:gd name="connsiteX29" fmla="*/ 101403 w 485208"/>
              <a:gd name="connsiteY29" fmla="*/ 380979 h 605306"/>
              <a:gd name="connsiteX30" fmla="*/ 182447 w 485208"/>
              <a:gd name="connsiteY30" fmla="*/ 300040 h 605306"/>
              <a:gd name="connsiteX31" fmla="*/ 241397 w 485208"/>
              <a:gd name="connsiteY31" fmla="*/ 64032 h 605306"/>
              <a:gd name="connsiteX32" fmla="*/ 50322 w 485208"/>
              <a:gd name="connsiteY32" fmla="*/ 391355 h 605306"/>
              <a:gd name="connsiteX33" fmla="*/ 241397 w 485208"/>
              <a:gd name="connsiteY33" fmla="*/ 554970 h 605306"/>
              <a:gd name="connsiteX34" fmla="*/ 432379 w 485208"/>
              <a:gd name="connsiteY34" fmla="*/ 391355 h 605306"/>
              <a:gd name="connsiteX35" fmla="*/ 241397 w 485208"/>
              <a:gd name="connsiteY35" fmla="*/ 64032 h 605306"/>
              <a:gd name="connsiteX36" fmla="*/ 242128 w 485208"/>
              <a:gd name="connsiteY36" fmla="*/ 0 h 605306"/>
              <a:gd name="connsiteX37" fmla="*/ 262009 w 485208"/>
              <a:gd name="connsiteY37" fmla="*/ 8690 h 605306"/>
              <a:gd name="connsiteX38" fmla="*/ 485208 w 485208"/>
              <a:gd name="connsiteY38" fmla="*/ 391355 h 605306"/>
              <a:gd name="connsiteX39" fmla="*/ 241397 w 485208"/>
              <a:gd name="connsiteY39" fmla="*/ 605306 h 605306"/>
              <a:gd name="connsiteX40" fmla="*/ 0 w 485208"/>
              <a:gd name="connsiteY40" fmla="*/ 391355 h 605306"/>
              <a:gd name="connsiteX41" fmla="*/ 223292 w 485208"/>
              <a:gd name="connsiteY41" fmla="*/ 8690 h 605306"/>
              <a:gd name="connsiteX42" fmla="*/ 242128 w 485208"/>
              <a:gd name="connsiteY42" fmla="*/ 0 h 605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85208" h="605306">
                <a:moveTo>
                  <a:pt x="297868" y="367571"/>
                </a:moveTo>
                <a:cubicBezTo>
                  <a:pt x="305391" y="367571"/>
                  <a:pt x="311335" y="373595"/>
                  <a:pt x="311335" y="381102"/>
                </a:cubicBezTo>
                <a:lnTo>
                  <a:pt x="311335" y="448479"/>
                </a:lnTo>
                <a:cubicBezTo>
                  <a:pt x="311335" y="455893"/>
                  <a:pt x="305298" y="461917"/>
                  <a:pt x="297868" y="461917"/>
                </a:cubicBezTo>
                <a:cubicBezTo>
                  <a:pt x="290438" y="461917"/>
                  <a:pt x="284308" y="455893"/>
                  <a:pt x="284308" y="448479"/>
                </a:cubicBezTo>
                <a:lnTo>
                  <a:pt x="284308" y="381010"/>
                </a:lnTo>
                <a:cubicBezTo>
                  <a:pt x="284308" y="373595"/>
                  <a:pt x="290438" y="367571"/>
                  <a:pt x="297868" y="367571"/>
                </a:cubicBezTo>
                <a:close/>
                <a:moveTo>
                  <a:pt x="182447" y="327112"/>
                </a:moveTo>
                <a:cubicBezTo>
                  <a:pt x="152740" y="327112"/>
                  <a:pt x="128511" y="351218"/>
                  <a:pt x="128511" y="380979"/>
                </a:cubicBezTo>
                <a:cubicBezTo>
                  <a:pt x="128511" y="410647"/>
                  <a:pt x="152648" y="434845"/>
                  <a:pt x="182447" y="434845"/>
                </a:cubicBezTo>
                <a:cubicBezTo>
                  <a:pt x="212154" y="434845"/>
                  <a:pt x="236384" y="410740"/>
                  <a:pt x="236384" y="380979"/>
                </a:cubicBezTo>
                <a:cubicBezTo>
                  <a:pt x="236384" y="351311"/>
                  <a:pt x="212154" y="327112"/>
                  <a:pt x="182447" y="327112"/>
                </a:cubicBezTo>
                <a:close/>
                <a:moveTo>
                  <a:pt x="297868" y="325020"/>
                </a:moveTo>
                <a:cubicBezTo>
                  <a:pt x="305391" y="325020"/>
                  <a:pt x="311335" y="331040"/>
                  <a:pt x="311335" y="338450"/>
                </a:cubicBezTo>
                <a:lnTo>
                  <a:pt x="311335" y="344192"/>
                </a:lnTo>
                <a:cubicBezTo>
                  <a:pt x="311335" y="351601"/>
                  <a:pt x="305298" y="357621"/>
                  <a:pt x="297868" y="357621"/>
                </a:cubicBezTo>
                <a:cubicBezTo>
                  <a:pt x="290438" y="357621"/>
                  <a:pt x="284308" y="351601"/>
                  <a:pt x="284308" y="344192"/>
                </a:cubicBezTo>
                <a:lnTo>
                  <a:pt x="284308" y="338450"/>
                </a:lnTo>
                <a:cubicBezTo>
                  <a:pt x="284308" y="331040"/>
                  <a:pt x="290438" y="325020"/>
                  <a:pt x="297868" y="325020"/>
                </a:cubicBezTo>
                <a:close/>
                <a:moveTo>
                  <a:pt x="350417" y="300040"/>
                </a:moveTo>
                <a:cubicBezTo>
                  <a:pt x="357847" y="300040"/>
                  <a:pt x="363977" y="306067"/>
                  <a:pt x="363977" y="313576"/>
                </a:cubicBezTo>
                <a:lnTo>
                  <a:pt x="363977" y="448474"/>
                </a:lnTo>
                <a:cubicBezTo>
                  <a:pt x="363977" y="455891"/>
                  <a:pt x="357847" y="461917"/>
                  <a:pt x="350417" y="461917"/>
                </a:cubicBezTo>
                <a:cubicBezTo>
                  <a:pt x="342987" y="461917"/>
                  <a:pt x="336950" y="455891"/>
                  <a:pt x="336950" y="448474"/>
                </a:cubicBezTo>
                <a:lnTo>
                  <a:pt x="336950" y="313484"/>
                </a:lnTo>
                <a:cubicBezTo>
                  <a:pt x="336950" y="306067"/>
                  <a:pt x="342987" y="300040"/>
                  <a:pt x="350417" y="300040"/>
                </a:cubicBezTo>
                <a:close/>
                <a:moveTo>
                  <a:pt x="182447" y="300040"/>
                </a:moveTo>
                <a:cubicBezTo>
                  <a:pt x="227101" y="300040"/>
                  <a:pt x="263492" y="336384"/>
                  <a:pt x="263492" y="380979"/>
                </a:cubicBezTo>
                <a:cubicBezTo>
                  <a:pt x="263492" y="425574"/>
                  <a:pt x="227101" y="461917"/>
                  <a:pt x="182447" y="461917"/>
                </a:cubicBezTo>
                <a:cubicBezTo>
                  <a:pt x="137794" y="461917"/>
                  <a:pt x="101403" y="425574"/>
                  <a:pt x="101403" y="380979"/>
                </a:cubicBezTo>
                <a:cubicBezTo>
                  <a:pt x="101403" y="336384"/>
                  <a:pt x="137794" y="300040"/>
                  <a:pt x="182447" y="300040"/>
                </a:cubicBezTo>
                <a:close/>
                <a:moveTo>
                  <a:pt x="241397" y="64032"/>
                </a:moveTo>
                <a:cubicBezTo>
                  <a:pt x="174270" y="143939"/>
                  <a:pt x="50322" y="310150"/>
                  <a:pt x="50322" y="391355"/>
                </a:cubicBezTo>
                <a:cubicBezTo>
                  <a:pt x="50322" y="504727"/>
                  <a:pt x="145767" y="554970"/>
                  <a:pt x="241397" y="554970"/>
                </a:cubicBezTo>
                <a:cubicBezTo>
                  <a:pt x="336934" y="554970"/>
                  <a:pt x="432379" y="504727"/>
                  <a:pt x="432379" y="391355"/>
                </a:cubicBezTo>
                <a:cubicBezTo>
                  <a:pt x="432379" y="310150"/>
                  <a:pt x="308431" y="143939"/>
                  <a:pt x="241397" y="64032"/>
                </a:cubicBezTo>
                <a:close/>
                <a:moveTo>
                  <a:pt x="242128" y="0"/>
                </a:moveTo>
                <a:cubicBezTo>
                  <a:pt x="249382" y="0"/>
                  <a:pt x="256809" y="2897"/>
                  <a:pt x="262009" y="8690"/>
                </a:cubicBezTo>
                <a:cubicBezTo>
                  <a:pt x="285220" y="34368"/>
                  <a:pt x="485208" y="266396"/>
                  <a:pt x="485208" y="391355"/>
                </a:cubicBezTo>
                <a:cubicBezTo>
                  <a:pt x="482608" y="517705"/>
                  <a:pt x="383264" y="605306"/>
                  <a:pt x="241397" y="605306"/>
                </a:cubicBezTo>
                <a:cubicBezTo>
                  <a:pt x="99344" y="605306"/>
                  <a:pt x="0" y="517705"/>
                  <a:pt x="0" y="391355"/>
                </a:cubicBezTo>
                <a:cubicBezTo>
                  <a:pt x="0" y="266396"/>
                  <a:pt x="199988" y="34368"/>
                  <a:pt x="223292" y="8690"/>
                </a:cubicBezTo>
                <a:cubicBezTo>
                  <a:pt x="227795" y="2897"/>
                  <a:pt x="234875" y="0"/>
                  <a:pt x="24212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2" name="下箭头 11"/>
          <p:cNvSpPr/>
          <p:nvPr/>
        </p:nvSpPr>
        <p:spPr>
          <a:xfrm>
            <a:off x="3655060" y="5429885"/>
            <a:ext cx="367665" cy="473710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3037205" y="6087745"/>
            <a:ext cx="16033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TE</a:t>
            </a:r>
            <a:r>
              <a:rPr lang="zh-CN" altLang="en-US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是合适的</a:t>
            </a:r>
            <a:endParaRPr lang="zh-CN" altLang="en-US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4" name="左大括号 13"/>
          <p:cNvSpPr/>
          <p:nvPr/>
        </p:nvSpPr>
        <p:spPr>
          <a:xfrm>
            <a:off x="4560570" y="5804535"/>
            <a:ext cx="268605" cy="933450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5083175" y="5621020"/>
            <a:ext cx="22225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b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结合水T2完全衰减</a:t>
            </a:r>
            <a:endParaRPr lang="en-US" altLang="zh-CN" b="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203825" y="6456045"/>
            <a:ext cx="178498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b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油的信号较强</a:t>
            </a:r>
            <a:endParaRPr lang="zh-CN" altLang="en-US" b="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 animBg="1"/>
      <p:bldP spid="100" grpId="0"/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766790" y="387204"/>
            <a:ext cx="944716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4. </a:t>
            </a:r>
            <a:r>
              <a:rPr lang="zh-CN" altLang="en-US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芝麻含油率的测量：标准油样的测定</a:t>
            </a:r>
            <a:endParaRPr lang="zh-CN" altLang="en-US" sz="3200" dirty="0">
              <a:solidFill>
                <a:srgbClr val="476490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5905" y="2451100"/>
            <a:ext cx="6182992" cy="4320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/>
            </p:nvSpPr>
            <p:spPr>
              <a:xfrm>
                <a:off x="7131685" y="3896995"/>
                <a:ext cx="4898390" cy="17703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indent="0" fontAlgn="auto">
                  <a:lnSpc>
                    <a:spcPct val="150000"/>
                  </a:lnSpc>
                </a:pPr>
                <a:r>
                  <a:rPr lang="zh-CN" altLang="en-US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线性拟合的结果：</a:t>
                </a:r>
                <a:endParaRPr lang="zh-CN" altLang="en-US">
                  <a:solidFill>
                    <a:srgbClr val="C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pPr indent="0" fontAlgn="auto">
                  <a:lnSpc>
                    <a:spcPct val="150000"/>
                  </a:lnSpc>
                </a:pPr>
                <a:r>
                  <a:rPr lang="zh-CN" altLang="en-US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斜率为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17205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±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213</m:t>
                    </m:r>
                  </m:oMath>
                </a14:m>
                <a:r>
                  <a:rPr lang="zh-CN" altLang="en-US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，截距为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−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3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±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102</m:t>
                    </m:r>
                  </m:oMath>
                </a14:m>
                <a:endParaRPr lang="zh-CN" altLang="en-US">
                  <a:solidFill>
                    <a:srgbClr val="C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pPr indent="0" fontAlgn="auto">
                  <a:lnSpc>
                    <a:spcPct val="150000"/>
                  </a:lnSpc>
                </a:pPr>
                <a:r>
                  <a:rPr lang="zh-CN" altLang="en-US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拟合曲线为：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𝑦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17205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𝑥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−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3</m:t>
                    </m:r>
                  </m:oMath>
                </a14:m>
                <a:endParaRPr lang="en-US" altLang="zh-CN" i="1">
                  <a:solidFill>
                    <a:srgbClr val="C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pPr indent="0" fontAlgn="auto">
                  <a:lnSpc>
                    <a:spcPct val="150000"/>
                  </a:lnSpc>
                </a:pPr>
                <a:r>
                  <a:rPr lang="zh-CN" altLang="en-US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相关指数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0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.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999</m:t>
                    </m:r>
                  </m:oMath>
                </a14:m>
                <a:r>
                  <a:rPr lang="zh-CN" altLang="en-US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，说明线性性质很好。</a:t>
                </a:r>
                <a:endParaRPr lang="zh-CN" altLang="en-US">
                  <a:solidFill>
                    <a:srgbClr val="C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1685" y="3896995"/>
                <a:ext cx="4898390" cy="177038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/>
          <p:cNvSpPr txBox="1"/>
          <p:nvPr/>
        </p:nvSpPr>
        <p:spPr>
          <a:xfrm>
            <a:off x="1274445" y="1217930"/>
            <a:ext cx="4792345" cy="12954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fontAlgn="auto">
              <a:lnSpc>
                <a:spcPct val="150000"/>
              </a:lnSpc>
            </a:pPr>
            <a:r>
              <a:rPr lang="en-US" altLang="zh-CN" sz="2000">
                <a:solidFill>
                  <a:srgbClr val="376092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STEP 1</a:t>
            </a:r>
            <a:r>
              <a:rPr lang="zh-CN" altLang="en-US" sz="2000">
                <a:solidFill>
                  <a:srgbClr val="376092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：</a:t>
            </a:r>
            <a:endParaRPr lang="zh-CN" altLang="en-US" sz="2000">
              <a:solidFill>
                <a:srgbClr val="376092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000">
                <a:solidFill>
                  <a:srgbClr val="376092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对标准黑芝麻油样进行测量分析，</a:t>
            </a:r>
            <a:endParaRPr lang="zh-CN" altLang="en-US" sz="2000">
              <a:solidFill>
                <a:srgbClr val="376092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000">
                <a:solidFill>
                  <a:srgbClr val="376092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得出黑芝麻油和回波信号峰值之间的关系</a:t>
            </a:r>
            <a:endParaRPr lang="zh-CN" altLang="en-US" sz="2000">
              <a:solidFill>
                <a:srgbClr val="376092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</p:txBody>
      </p:sp>
      <p:sp>
        <p:nvSpPr>
          <p:cNvPr id="9" name="右箭头 8"/>
          <p:cNvSpPr/>
          <p:nvPr/>
        </p:nvSpPr>
        <p:spPr>
          <a:xfrm>
            <a:off x="5960745" y="4577080"/>
            <a:ext cx="948055" cy="410210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665845" y="1275715"/>
            <a:ext cx="2038985" cy="2038985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8983345" y="3314700"/>
            <a:ext cx="14046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latin typeface="华文中宋" panose="02010600040101010101" pitchFamily="2" charset="-122"/>
                <a:ea typeface="华文中宋" panose="02010600040101010101" pitchFamily="2" charset="-122"/>
              </a:rPr>
              <a:t>芝麻油样品</a:t>
            </a:r>
            <a:endParaRPr lang="zh-CN" altLang="en-US" sz="160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1" name="oil_162439"/>
          <p:cNvSpPr/>
          <p:nvPr>
            <p:custDataLst>
              <p:tags r:id="rId6"/>
            </p:custDataLst>
          </p:nvPr>
        </p:nvSpPr>
        <p:spPr>
          <a:xfrm>
            <a:off x="1038340" y="382310"/>
            <a:ext cx="488718" cy="609685"/>
          </a:xfrm>
          <a:custGeom>
            <a:avLst/>
            <a:gdLst>
              <a:gd name="connsiteX0" fmla="*/ 297868 w 485208"/>
              <a:gd name="connsiteY0" fmla="*/ 367571 h 605306"/>
              <a:gd name="connsiteX1" fmla="*/ 311335 w 485208"/>
              <a:gd name="connsiteY1" fmla="*/ 381102 h 605306"/>
              <a:gd name="connsiteX2" fmla="*/ 311335 w 485208"/>
              <a:gd name="connsiteY2" fmla="*/ 448479 h 605306"/>
              <a:gd name="connsiteX3" fmla="*/ 297868 w 485208"/>
              <a:gd name="connsiteY3" fmla="*/ 461917 h 605306"/>
              <a:gd name="connsiteX4" fmla="*/ 284308 w 485208"/>
              <a:gd name="connsiteY4" fmla="*/ 448479 h 605306"/>
              <a:gd name="connsiteX5" fmla="*/ 284308 w 485208"/>
              <a:gd name="connsiteY5" fmla="*/ 381010 h 605306"/>
              <a:gd name="connsiteX6" fmla="*/ 297868 w 485208"/>
              <a:gd name="connsiteY6" fmla="*/ 367571 h 605306"/>
              <a:gd name="connsiteX7" fmla="*/ 182447 w 485208"/>
              <a:gd name="connsiteY7" fmla="*/ 327112 h 605306"/>
              <a:gd name="connsiteX8" fmla="*/ 128511 w 485208"/>
              <a:gd name="connsiteY8" fmla="*/ 380979 h 605306"/>
              <a:gd name="connsiteX9" fmla="*/ 182447 w 485208"/>
              <a:gd name="connsiteY9" fmla="*/ 434845 h 605306"/>
              <a:gd name="connsiteX10" fmla="*/ 236384 w 485208"/>
              <a:gd name="connsiteY10" fmla="*/ 380979 h 605306"/>
              <a:gd name="connsiteX11" fmla="*/ 182447 w 485208"/>
              <a:gd name="connsiteY11" fmla="*/ 327112 h 605306"/>
              <a:gd name="connsiteX12" fmla="*/ 297868 w 485208"/>
              <a:gd name="connsiteY12" fmla="*/ 325020 h 605306"/>
              <a:gd name="connsiteX13" fmla="*/ 311335 w 485208"/>
              <a:gd name="connsiteY13" fmla="*/ 338450 h 605306"/>
              <a:gd name="connsiteX14" fmla="*/ 311335 w 485208"/>
              <a:gd name="connsiteY14" fmla="*/ 344192 h 605306"/>
              <a:gd name="connsiteX15" fmla="*/ 297868 w 485208"/>
              <a:gd name="connsiteY15" fmla="*/ 357621 h 605306"/>
              <a:gd name="connsiteX16" fmla="*/ 284308 w 485208"/>
              <a:gd name="connsiteY16" fmla="*/ 344192 h 605306"/>
              <a:gd name="connsiteX17" fmla="*/ 284308 w 485208"/>
              <a:gd name="connsiteY17" fmla="*/ 338450 h 605306"/>
              <a:gd name="connsiteX18" fmla="*/ 297868 w 485208"/>
              <a:gd name="connsiteY18" fmla="*/ 325020 h 605306"/>
              <a:gd name="connsiteX19" fmla="*/ 350417 w 485208"/>
              <a:gd name="connsiteY19" fmla="*/ 300040 h 605306"/>
              <a:gd name="connsiteX20" fmla="*/ 363977 w 485208"/>
              <a:gd name="connsiteY20" fmla="*/ 313576 h 605306"/>
              <a:gd name="connsiteX21" fmla="*/ 363977 w 485208"/>
              <a:gd name="connsiteY21" fmla="*/ 448474 h 605306"/>
              <a:gd name="connsiteX22" fmla="*/ 350417 w 485208"/>
              <a:gd name="connsiteY22" fmla="*/ 461917 h 605306"/>
              <a:gd name="connsiteX23" fmla="*/ 336950 w 485208"/>
              <a:gd name="connsiteY23" fmla="*/ 448474 h 605306"/>
              <a:gd name="connsiteX24" fmla="*/ 336950 w 485208"/>
              <a:gd name="connsiteY24" fmla="*/ 313484 h 605306"/>
              <a:gd name="connsiteX25" fmla="*/ 350417 w 485208"/>
              <a:gd name="connsiteY25" fmla="*/ 300040 h 605306"/>
              <a:gd name="connsiteX26" fmla="*/ 182447 w 485208"/>
              <a:gd name="connsiteY26" fmla="*/ 300040 h 605306"/>
              <a:gd name="connsiteX27" fmla="*/ 263492 w 485208"/>
              <a:gd name="connsiteY27" fmla="*/ 380979 h 605306"/>
              <a:gd name="connsiteX28" fmla="*/ 182447 w 485208"/>
              <a:gd name="connsiteY28" fmla="*/ 461917 h 605306"/>
              <a:gd name="connsiteX29" fmla="*/ 101403 w 485208"/>
              <a:gd name="connsiteY29" fmla="*/ 380979 h 605306"/>
              <a:gd name="connsiteX30" fmla="*/ 182447 w 485208"/>
              <a:gd name="connsiteY30" fmla="*/ 300040 h 605306"/>
              <a:gd name="connsiteX31" fmla="*/ 241397 w 485208"/>
              <a:gd name="connsiteY31" fmla="*/ 64032 h 605306"/>
              <a:gd name="connsiteX32" fmla="*/ 50322 w 485208"/>
              <a:gd name="connsiteY32" fmla="*/ 391355 h 605306"/>
              <a:gd name="connsiteX33" fmla="*/ 241397 w 485208"/>
              <a:gd name="connsiteY33" fmla="*/ 554970 h 605306"/>
              <a:gd name="connsiteX34" fmla="*/ 432379 w 485208"/>
              <a:gd name="connsiteY34" fmla="*/ 391355 h 605306"/>
              <a:gd name="connsiteX35" fmla="*/ 241397 w 485208"/>
              <a:gd name="connsiteY35" fmla="*/ 64032 h 605306"/>
              <a:gd name="connsiteX36" fmla="*/ 242128 w 485208"/>
              <a:gd name="connsiteY36" fmla="*/ 0 h 605306"/>
              <a:gd name="connsiteX37" fmla="*/ 262009 w 485208"/>
              <a:gd name="connsiteY37" fmla="*/ 8690 h 605306"/>
              <a:gd name="connsiteX38" fmla="*/ 485208 w 485208"/>
              <a:gd name="connsiteY38" fmla="*/ 391355 h 605306"/>
              <a:gd name="connsiteX39" fmla="*/ 241397 w 485208"/>
              <a:gd name="connsiteY39" fmla="*/ 605306 h 605306"/>
              <a:gd name="connsiteX40" fmla="*/ 0 w 485208"/>
              <a:gd name="connsiteY40" fmla="*/ 391355 h 605306"/>
              <a:gd name="connsiteX41" fmla="*/ 223292 w 485208"/>
              <a:gd name="connsiteY41" fmla="*/ 8690 h 605306"/>
              <a:gd name="connsiteX42" fmla="*/ 242128 w 485208"/>
              <a:gd name="connsiteY42" fmla="*/ 0 h 605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85208" h="605306">
                <a:moveTo>
                  <a:pt x="297868" y="367571"/>
                </a:moveTo>
                <a:cubicBezTo>
                  <a:pt x="305391" y="367571"/>
                  <a:pt x="311335" y="373595"/>
                  <a:pt x="311335" y="381102"/>
                </a:cubicBezTo>
                <a:lnTo>
                  <a:pt x="311335" y="448479"/>
                </a:lnTo>
                <a:cubicBezTo>
                  <a:pt x="311335" y="455893"/>
                  <a:pt x="305298" y="461917"/>
                  <a:pt x="297868" y="461917"/>
                </a:cubicBezTo>
                <a:cubicBezTo>
                  <a:pt x="290438" y="461917"/>
                  <a:pt x="284308" y="455893"/>
                  <a:pt x="284308" y="448479"/>
                </a:cubicBezTo>
                <a:lnTo>
                  <a:pt x="284308" y="381010"/>
                </a:lnTo>
                <a:cubicBezTo>
                  <a:pt x="284308" y="373595"/>
                  <a:pt x="290438" y="367571"/>
                  <a:pt x="297868" y="367571"/>
                </a:cubicBezTo>
                <a:close/>
                <a:moveTo>
                  <a:pt x="182447" y="327112"/>
                </a:moveTo>
                <a:cubicBezTo>
                  <a:pt x="152740" y="327112"/>
                  <a:pt x="128511" y="351218"/>
                  <a:pt x="128511" y="380979"/>
                </a:cubicBezTo>
                <a:cubicBezTo>
                  <a:pt x="128511" y="410647"/>
                  <a:pt x="152648" y="434845"/>
                  <a:pt x="182447" y="434845"/>
                </a:cubicBezTo>
                <a:cubicBezTo>
                  <a:pt x="212154" y="434845"/>
                  <a:pt x="236384" y="410740"/>
                  <a:pt x="236384" y="380979"/>
                </a:cubicBezTo>
                <a:cubicBezTo>
                  <a:pt x="236384" y="351311"/>
                  <a:pt x="212154" y="327112"/>
                  <a:pt x="182447" y="327112"/>
                </a:cubicBezTo>
                <a:close/>
                <a:moveTo>
                  <a:pt x="297868" y="325020"/>
                </a:moveTo>
                <a:cubicBezTo>
                  <a:pt x="305391" y="325020"/>
                  <a:pt x="311335" y="331040"/>
                  <a:pt x="311335" y="338450"/>
                </a:cubicBezTo>
                <a:lnTo>
                  <a:pt x="311335" y="344192"/>
                </a:lnTo>
                <a:cubicBezTo>
                  <a:pt x="311335" y="351601"/>
                  <a:pt x="305298" y="357621"/>
                  <a:pt x="297868" y="357621"/>
                </a:cubicBezTo>
                <a:cubicBezTo>
                  <a:pt x="290438" y="357621"/>
                  <a:pt x="284308" y="351601"/>
                  <a:pt x="284308" y="344192"/>
                </a:cubicBezTo>
                <a:lnTo>
                  <a:pt x="284308" y="338450"/>
                </a:lnTo>
                <a:cubicBezTo>
                  <a:pt x="284308" y="331040"/>
                  <a:pt x="290438" y="325020"/>
                  <a:pt x="297868" y="325020"/>
                </a:cubicBezTo>
                <a:close/>
                <a:moveTo>
                  <a:pt x="350417" y="300040"/>
                </a:moveTo>
                <a:cubicBezTo>
                  <a:pt x="357847" y="300040"/>
                  <a:pt x="363977" y="306067"/>
                  <a:pt x="363977" y="313576"/>
                </a:cubicBezTo>
                <a:lnTo>
                  <a:pt x="363977" y="448474"/>
                </a:lnTo>
                <a:cubicBezTo>
                  <a:pt x="363977" y="455891"/>
                  <a:pt x="357847" y="461917"/>
                  <a:pt x="350417" y="461917"/>
                </a:cubicBezTo>
                <a:cubicBezTo>
                  <a:pt x="342987" y="461917"/>
                  <a:pt x="336950" y="455891"/>
                  <a:pt x="336950" y="448474"/>
                </a:cubicBezTo>
                <a:lnTo>
                  <a:pt x="336950" y="313484"/>
                </a:lnTo>
                <a:cubicBezTo>
                  <a:pt x="336950" y="306067"/>
                  <a:pt x="342987" y="300040"/>
                  <a:pt x="350417" y="300040"/>
                </a:cubicBezTo>
                <a:close/>
                <a:moveTo>
                  <a:pt x="182447" y="300040"/>
                </a:moveTo>
                <a:cubicBezTo>
                  <a:pt x="227101" y="300040"/>
                  <a:pt x="263492" y="336384"/>
                  <a:pt x="263492" y="380979"/>
                </a:cubicBezTo>
                <a:cubicBezTo>
                  <a:pt x="263492" y="425574"/>
                  <a:pt x="227101" y="461917"/>
                  <a:pt x="182447" y="461917"/>
                </a:cubicBezTo>
                <a:cubicBezTo>
                  <a:pt x="137794" y="461917"/>
                  <a:pt x="101403" y="425574"/>
                  <a:pt x="101403" y="380979"/>
                </a:cubicBezTo>
                <a:cubicBezTo>
                  <a:pt x="101403" y="336384"/>
                  <a:pt x="137794" y="300040"/>
                  <a:pt x="182447" y="300040"/>
                </a:cubicBezTo>
                <a:close/>
                <a:moveTo>
                  <a:pt x="241397" y="64032"/>
                </a:moveTo>
                <a:cubicBezTo>
                  <a:pt x="174270" y="143939"/>
                  <a:pt x="50322" y="310150"/>
                  <a:pt x="50322" y="391355"/>
                </a:cubicBezTo>
                <a:cubicBezTo>
                  <a:pt x="50322" y="504727"/>
                  <a:pt x="145767" y="554970"/>
                  <a:pt x="241397" y="554970"/>
                </a:cubicBezTo>
                <a:cubicBezTo>
                  <a:pt x="336934" y="554970"/>
                  <a:pt x="432379" y="504727"/>
                  <a:pt x="432379" y="391355"/>
                </a:cubicBezTo>
                <a:cubicBezTo>
                  <a:pt x="432379" y="310150"/>
                  <a:pt x="308431" y="143939"/>
                  <a:pt x="241397" y="64032"/>
                </a:cubicBezTo>
                <a:close/>
                <a:moveTo>
                  <a:pt x="242128" y="0"/>
                </a:moveTo>
                <a:cubicBezTo>
                  <a:pt x="249382" y="0"/>
                  <a:pt x="256809" y="2897"/>
                  <a:pt x="262009" y="8690"/>
                </a:cubicBezTo>
                <a:cubicBezTo>
                  <a:pt x="285220" y="34368"/>
                  <a:pt x="485208" y="266396"/>
                  <a:pt x="485208" y="391355"/>
                </a:cubicBezTo>
                <a:cubicBezTo>
                  <a:pt x="482608" y="517705"/>
                  <a:pt x="383264" y="605306"/>
                  <a:pt x="241397" y="605306"/>
                </a:cubicBezTo>
                <a:cubicBezTo>
                  <a:pt x="99344" y="605306"/>
                  <a:pt x="0" y="517705"/>
                  <a:pt x="0" y="391355"/>
                </a:cubicBezTo>
                <a:cubicBezTo>
                  <a:pt x="0" y="266396"/>
                  <a:pt x="199988" y="34368"/>
                  <a:pt x="223292" y="8690"/>
                </a:cubicBezTo>
                <a:cubicBezTo>
                  <a:pt x="227795" y="2897"/>
                  <a:pt x="234875" y="0"/>
                  <a:pt x="24212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1766570" y="3559810"/>
            <a:ext cx="18783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标准油样拟合曲线</a:t>
            </a:r>
            <a:endParaRPr lang="zh-CN" altLang="en-US" sz="160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766790" y="387204"/>
            <a:ext cx="944716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4. </a:t>
            </a:r>
            <a:r>
              <a:rPr lang="zh-CN" altLang="en-US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芝麻含油率的测量：黑芝麻样品的测定</a:t>
            </a:r>
            <a:endParaRPr lang="zh-CN" altLang="en-US" sz="3200" dirty="0">
              <a:solidFill>
                <a:srgbClr val="476490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6915150" y="4048125"/>
                <a:ext cx="4898390" cy="17703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indent="0" fontAlgn="auto">
                  <a:lnSpc>
                    <a:spcPct val="150000"/>
                  </a:lnSpc>
                </a:pPr>
                <a:r>
                  <a:rPr lang="zh-CN" altLang="en-US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采用线性拟合，结果为：</a:t>
                </a:r>
                <a:endParaRPr lang="zh-CN" altLang="en-US">
                  <a:solidFill>
                    <a:srgbClr val="C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pPr indent="0" fontAlgn="auto">
                  <a:lnSpc>
                    <a:spcPct val="150000"/>
                  </a:lnSpc>
                </a:pPr>
                <a:r>
                  <a:rPr lang="zh-CN" altLang="en-US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斜率为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8630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±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135</m:t>
                    </m:r>
                  </m:oMath>
                </a14:m>
                <a:r>
                  <a:rPr lang="zh-CN" altLang="en-US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，截距为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259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±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120</m:t>
                    </m:r>
                  </m:oMath>
                </a14:m>
                <a:endParaRPr lang="zh-CN" altLang="en-US">
                  <a:solidFill>
                    <a:srgbClr val="C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pPr indent="0" fontAlgn="auto">
                  <a:lnSpc>
                    <a:spcPct val="150000"/>
                  </a:lnSpc>
                </a:pPr>
                <a:r>
                  <a:rPr lang="zh-CN" altLang="en-US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拟合曲线为：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𝑦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8630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𝑥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+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259</m:t>
                    </m:r>
                  </m:oMath>
                </a14:m>
                <a:endParaRPr lang="en-US" altLang="zh-CN" i="1">
                  <a:solidFill>
                    <a:srgbClr val="C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pPr indent="0" fontAlgn="auto">
                  <a:lnSpc>
                    <a:spcPct val="150000"/>
                  </a:lnSpc>
                </a:pPr>
                <a:r>
                  <a:rPr lang="zh-CN" altLang="en-US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相关指数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0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.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998</m:t>
                    </m:r>
                  </m:oMath>
                </a14:m>
                <a:r>
                  <a:rPr lang="zh-CN" altLang="en-US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，说明线性性质较好。</a:t>
                </a:r>
                <a:endParaRPr lang="zh-CN" altLang="en-US">
                  <a:solidFill>
                    <a:srgbClr val="C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"/>
                </p:custDataLst>
              </p:nvPr>
            </p:nvSpPr>
            <p:spPr>
              <a:xfrm>
                <a:off x="6915150" y="4048125"/>
                <a:ext cx="4898390" cy="177038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605" y="2526665"/>
            <a:ext cx="6183164" cy="4320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233805" y="1277620"/>
            <a:ext cx="609600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150000"/>
              </a:lnSpc>
            </a:pPr>
            <a:r>
              <a:rPr lang="en-US" altLang="zh-CN" sz="200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STEP 2</a:t>
            </a:r>
            <a:r>
              <a:rPr lang="zh-CN" altLang="en-US" sz="200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：</a:t>
            </a:r>
            <a:endParaRPr lang="zh-CN" altLang="en-US" sz="2000">
              <a:solidFill>
                <a:schemeClr val="accent1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00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对黑芝麻进行测量分析，</a:t>
            </a:r>
            <a:endParaRPr lang="zh-CN" altLang="en-US" sz="2000">
              <a:solidFill>
                <a:schemeClr val="accent1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00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得出黑芝麻和回波信号峰值之间的关系。</a:t>
            </a:r>
            <a:endParaRPr lang="zh-CN" altLang="en-US" sz="2000">
              <a:solidFill>
                <a:schemeClr val="accent1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</p:txBody>
      </p:sp>
      <p:sp>
        <p:nvSpPr>
          <p:cNvPr id="10" name="右箭头 9"/>
          <p:cNvSpPr/>
          <p:nvPr>
            <p:custDataLst>
              <p:tags r:id="rId5"/>
            </p:custDataLst>
          </p:nvPr>
        </p:nvSpPr>
        <p:spPr>
          <a:xfrm>
            <a:off x="5826760" y="4728210"/>
            <a:ext cx="948055" cy="410210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449945" y="1277620"/>
            <a:ext cx="2026285" cy="2026285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8761095" y="3303905"/>
            <a:ext cx="14046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latin typeface="华文中宋" panose="02010600040101010101" pitchFamily="2" charset="-122"/>
                <a:ea typeface="华文中宋" panose="02010600040101010101" pitchFamily="2" charset="-122"/>
              </a:rPr>
              <a:t>黑芝麻样品</a:t>
            </a:r>
            <a:endParaRPr lang="zh-CN" altLang="en-US" sz="160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2" name="oil_162439"/>
          <p:cNvSpPr/>
          <p:nvPr>
            <p:custDataLst>
              <p:tags r:id="rId9"/>
            </p:custDataLst>
          </p:nvPr>
        </p:nvSpPr>
        <p:spPr>
          <a:xfrm>
            <a:off x="1038340" y="382310"/>
            <a:ext cx="488718" cy="609685"/>
          </a:xfrm>
          <a:custGeom>
            <a:avLst/>
            <a:gdLst>
              <a:gd name="connsiteX0" fmla="*/ 297868 w 485208"/>
              <a:gd name="connsiteY0" fmla="*/ 367571 h 605306"/>
              <a:gd name="connsiteX1" fmla="*/ 311335 w 485208"/>
              <a:gd name="connsiteY1" fmla="*/ 381102 h 605306"/>
              <a:gd name="connsiteX2" fmla="*/ 311335 w 485208"/>
              <a:gd name="connsiteY2" fmla="*/ 448479 h 605306"/>
              <a:gd name="connsiteX3" fmla="*/ 297868 w 485208"/>
              <a:gd name="connsiteY3" fmla="*/ 461917 h 605306"/>
              <a:gd name="connsiteX4" fmla="*/ 284308 w 485208"/>
              <a:gd name="connsiteY4" fmla="*/ 448479 h 605306"/>
              <a:gd name="connsiteX5" fmla="*/ 284308 w 485208"/>
              <a:gd name="connsiteY5" fmla="*/ 381010 h 605306"/>
              <a:gd name="connsiteX6" fmla="*/ 297868 w 485208"/>
              <a:gd name="connsiteY6" fmla="*/ 367571 h 605306"/>
              <a:gd name="connsiteX7" fmla="*/ 182447 w 485208"/>
              <a:gd name="connsiteY7" fmla="*/ 327112 h 605306"/>
              <a:gd name="connsiteX8" fmla="*/ 128511 w 485208"/>
              <a:gd name="connsiteY8" fmla="*/ 380979 h 605306"/>
              <a:gd name="connsiteX9" fmla="*/ 182447 w 485208"/>
              <a:gd name="connsiteY9" fmla="*/ 434845 h 605306"/>
              <a:gd name="connsiteX10" fmla="*/ 236384 w 485208"/>
              <a:gd name="connsiteY10" fmla="*/ 380979 h 605306"/>
              <a:gd name="connsiteX11" fmla="*/ 182447 w 485208"/>
              <a:gd name="connsiteY11" fmla="*/ 327112 h 605306"/>
              <a:gd name="connsiteX12" fmla="*/ 297868 w 485208"/>
              <a:gd name="connsiteY12" fmla="*/ 325020 h 605306"/>
              <a:gd name="connsiteX13" fmla="*/ 311335 w 485208"/>
              <a:gd name="connsiteY13" fmla="*/ 338450 h 605306"/>
              <a:gd name="connsiteX14" fmla="*/ 311335 w 485208"/>
              <a:gd name="connsiteY14" fmla="*/ 344192 h 605306"/>
              <a:gd name="connsiteX15" fmla="*/ 297868 w 485208"/>
              <a:gd name="connsiteY15" fmla="*/ 357621 h 605306"/>
              <a:gd name="connsiteX16" fmla="*/ 284308 w 485208"/>
              <a:gd name="connsiteY16" fmla="*/ 344192 h 605306"/>
              <a:gd name="connsiteX17" fmla="*/ 284308 w 485208"/>
              <a:gd name="connsiteY17" fmla="*/ 338450 h 605306"/>
              <a:gd name="connsiteX18" fmla="*/ 297868 w 485208"/>
              <a:gd name="connsiteY18" fmla="*/ 325020 h 605306"/>
              <a:gd name="connsiteX19" fmla="*/ 350417 w 485208"/>
              <a:gd name="connsiteY19" fmla="*/ 300040 h 605306"/>
              <a:gd name="connsiteX20" fmla="*/ 363977 w 485208"/>
              <a:gd name="connsiteY20" fmla="*/ 313576 h 605306"/>
              <a:gd name="connsiteX21" fmla="*/ 363977 w 485208"/>
              <a:gd name="connsiteY21" fmla="*/ 448474 h 605306"/>
              <a:gd name="connsiteX22" fmla="*/ 350417 w 485208"/>
              <a:gd name="connsiteY22" fmla="*/ 461917 h 605306"/>
              <a:gd name="connsiteX23" fmla="*/ 336950 w 485208"/>
              <a:gd name="connsiteY23" fmla="*/ 448474 h 605306"/>
              <a:gd name="connsiteX24" fmla="*/ 336950 w 485208"/>
              <a:gd name="connsiteY24" fmla="*/ 313484 h 605306"/>
              <a:gd name="connsiteX25" fmla="*/ 350417 w 485208"/>
              <a:gd name="connsiteY25" fmla="*/ 300040 h 605306"/>
              <a:gd name="connsiteX26" fmla="*/ 182447 w 485208"/>
              <a:gd name="connsiteY26" fmla="*/ 300040 h 605306"/>
              <a:gd name="connsiteX27" fmla="*/ 263492 w 485208"/>
              <a:gd name="connsiteY27" fmla="*/ 380979 h 605306"/>
              <a:gd name="connsiteX28" fmla="*/ 182447 w 485208"/>
              <a:gd name="connsiteY28" fmla="*/ 461917 h 605306"/>
              <a:gd name="connsiteX29" fmla="*/ 101403 w 485208"/>
              <a:gd name="connsiteY29" fmla="*/ 380979 h 605306"/>
              <a:gd name="connsiteX30" fmla="*/ 182447 w 485208"/>
              <a:gd name="connsiteY30" fmla="*/ 300040 h 605306"/>
              <a:gd name="connsiteX31" fmla="*/ 241397 w 485208"/>
              <a:gd name="connsiteY31" fmla="*/ 64032 h 605306"/>
              <a:gd name="connsiteX32" fmla="*/ 50322 w 485208"/>
              <a:gd name="connsiteY32" fmla="*/ 391355 h 605306"/>
              <a:gd name="connsiteX33" fmla="*/ 241397 w 485208"/>
              <a:gd name="connsiteY33" fmla="*/ 554970 h 605306"/>
              <a:gd name="connsiteX34" fmla="*/ 432379 w 485208"/>
              <a:gd name="connsiteY34" fmla="*/ 391355 h 605306"/>
              <a:gd name="connsiteX35" fmla="*/ 241397 w 485208"/>
              <a:gd name="connsiteY35" fmla="*/ 64032 h 605306"/>
              <a:gd name="connsiteX36" fmla="*/ 242128 w 485208"/>
              <a:gd name="connsiteY36" fmla="*/ 0 h 605306"/>
              <a:gd name="connsiteX37" fmla="*/ 262009 w 485208"/>
              <a:gd name="connsiteY37" fmla="*/ 8690 h 605306"/>
              <a:gd name="connsiteX38" fmla="*/ 485208 w 485208"/>
              <a:gd name="connsiteY38" fmla="*/ 391355 h 605306"/>
              <a:gd name="connsiteX39" fmla="*/ 241397 w 485208"/>
              <a:gd name="connsiteY39" fmla="*/ 605306 h 605306"/>
              <a:gd name="connsiteX40" fmla="*/ 0 w 485208"/>
              <a:gd name="connsiteY40" fmla="*/ 391355 h 605306"/>
              <a:gd name="connsiteX41" fmla="*/ 223292 w 485208"/>
              <a:gd name="connsiteY41" fmla="*/ 8690 h 605306"/>
              <a:gd name="connsiteX42" fmla="*/ 242128 w 485208"/>
              <a:gd name="connsiteY42" fmla="*/ 0 h 605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85208" h="605306">
                <a:moveTo>
                  <a:pt x="297868" y="367571"/>
                </a:moveTo>
                <a:cubicBezTo>
                  <a:pt x="305391" y="367571"/>
                  <a:pt x="311335" y="373595"/>
                  <a:pt x="311335" y="381102"/>
                </a:cubicBezTo>
                <a:lnTo>
                  <a:pt x="311335" y="448479"/>
                </a:lnTo>
                <a:cubicBezTo>
                  <a:pt x="311335" y="455893"/>
                  <a:pt x="305298" y="461917"/>
                  <a:pt x="297868" y="461917"/>
                </a:cubicBezTo>
                <a:cubicBezTo>
                  <a:pt x="290438" y="461917"/>
                  <a:pt x="284308" y="455893"/>
                  <a:pt x="284308" y="448479"/>
                </a:cubicBezTo>
                <a:lnTo>
                  <a:pt x="284308" y="381010"/>
                </a:lnTo>
                <a:cubicBezTo>
                  <a:pt x="284308" y="373595"/>
                  <a:pt x="290438" y="367571"/>
                  <a:pt x="297868" y="367571"/>
                </a:cubicBezTo>
                <a:close/>
                <a:moveTo>
                  <a:pt x="182447" y="327112"/>
                </a:moveTo>
                <a:cubicBezTo>
                  <a:pt x="152740" y="327112"/>
                  <a:pt x="128511" y="351218"/>
                  <a:pt x="128511" y="380979"/>
                </a:cubicBezTo>
                <a:cubicBezTo>
                  <a:pt x="128511" y="410647"/>
                  <a:pt x="152648" y="434845"/>
                  <a:pt x="182447" y="434845"/>
                </a:cubicBezTo>
                <a:cubicBezTo>
                  <a:pt x="212154" y="434845"/>
                  <a:pt x="236384" y="410740"/>
                  <a:pt x="236384" y="380979"/>
                </a:cubicBezTo>
                <a:cubicBezTo>
                  <a:pt x="236384" y="351311"/>
                  <a:pt x="212154" y="327112"/>
                  <a:pt x="182447" y="327112"/>
                </a:cubicBezTo>
                <a:close/>
                <a:moveTo>
                  <a:pt x="297868" y="325020"/>
                </a:moveTo>
                <a:cubicBezTo>
                  <a:pt x="305391" y="325020"/>
                  <a:pt x="311335" y="331040"/>
                  <a:pt x="311335" y="338450"/>
                </a:cubicBezTo>
                <a:lnTo>
                  <a:pt x="311335" y="344192"/>
                </a:lnTo>
                <a:cubicBezTo>
                  <a:pt x="311335" y="351601"/>
                  <a:pt x="305298" y="357621"/>
                  <a:pt x="297868" y="357621"/>
                </a:cubicBezTo>
                <a:cubicBezTo>
                  <a:pt x="290438" y="357621"/>
                  <a:pt x="284308" y="351601"/>
                  <a:pt x="284308" y="344192"/>
                </a:cubicBezTo>
                <a:lnTo>
                  <a:pt x="284308" y="338450"/>
                </a:lnTo>
                <a:cubicBezTo>
                  <a:pt x="284308" y="331040"/>
                  <a:pt x="290438" y="325020"/>
                  <a:pt x="297868" y="325020"/>
                </a:cubicBezTo>
                <a:close/>
                <a:moveTo>
                  <a:pt x="350417" y="300040"/>
                </a:moveTo>
                <a:cubicBezTo>
                  <a:pt x="357847" y="300040"/>
                  <a:pt x="363977" y="306067"/>
                  <a:pt x="363977" y="313576"/>
                </a:cubicBezTo>
                <a:lnTo>
                  <a:pt x="363977" y="448474"/>
                </a:lnTo>
                <a:cubicBezTo>
                  <a:pt x="363977" y="455891"/>
                  <a:pt x="357847" y="461917"/>
                  <a:pt x="350417" y="461917"/>
                </a:cubicBezTo>
                <a:cubicBezTo>
                  <a:pt x="342987" y="461917"/>
                  <a:pt x="336950" y="455891"/>
                  <a:pt x="336950" y="448474"/>
                </a:cubicBezTo>
                <a:lnTo>
                  <a:pt x="336950" y="313484"/>
                </a:lnTo>
                <a:cubicBezTo>
                  <a:pt x="336950" y="306067"/>
                  <a:pt x="342987" y="300040"/>
                  <a:pt x="350417" y="300040"/>
                </a:cubicBezTo>
                <a:close/>
                <a:moveTo>
                  <a:pt x="182447" y="300040"/>
                </a:moveTo>
                <a:cubicBezTo>
                  <a:pt x="227101" y="300040"/>
                  <a:pt x="263492" y="336384"/>
                  <a:pt x="263492" y="380979"/>
                </a:cubicBezTo>
                <a:cubicBezTo>
                  <a:pt x="263492" y="425574"/>
                  <a:pt x="227101" y="461917"/>
                  <a:pt x="182447" y="461917"/>
                </a:cubicBezTo>
                <a:cubicBezTo>
                  <a:pt x="137794" y="461917"/>
                  <a:pt x="101403" y="425574"/>
                  <a:pt x="101403" y="380979"/>
                </a:cubicBezTo>
                <a:cubicBezTo>
                  <a:pt x="101403" y="336384"/>
                  <a:pt x="137794" y="300040"/>
                  <a:pt x="182447" y="300040"/>
                </a:cubicBezTo>
                <a:close/>
                <a:moveTo>
                  <a:pt x="241397" y="64032"/>
                </a:moveTo>
                <a:cubicBezTo>
                  <a:pt x="174270" y="143939"/>
                  <a:pt x="50322" y="310150"/>
                  <a:pt x="50322" y="391355"/>
                </a:cubicBezTo>
                <a:cubicBezTo>
                  <a:pt x="50322" y="504727"/>
                  <a:pt x="145767" y="554970"/>
                  <a:pt x="241397" y="554970"/>
                </a:cubicBezTo>
                <a:cubicBezTo>
                  <a:pt x="336934" y="554970"/>
                  <a:pt x="432379" y="504727"/>
                  <a:pt x="432379" y="391355"/>
                </a:cubicBezTo>
                <a:cubicBezTo>
                  <a:pt x="432379" y="310150"/>
                  <a:pt x="308431" y="143939"/>
                  <a:pt x="241397" y="64032"/>
                </a:cubicBezTo>
                <a:close/>
                <a:moveTo>
                  <a:pt x="242128" y="0"/>
                </a:moveTo>
                <a:cubicBezTo>
                  <a:pt x="249382" y="0"/>
                  <a:pt x="256809" y="2897"/>
                  <a:pt x="262009" y="8690"/>
                </a:cubicBezTo>
                <a:cubicBezTo>
                  <a:pt x="285220" y="34368"/>
                  <a:pt x="485208" y="266396"/>
                  <a:pt x="485208" y="391355"/>
                </a:cubicBezTo>
                <a:cubicBezTo>
                  <a:pt x="482608" y="517705"/>
                  <a:pt x="383264" y="605306"/>
                  <a:pt x="241397" y="605306"/>
                </a:cubicBezTo>
                <a:cubicBezTo>
                  <a:pt x="99344" y="605306"/>
                  <a:pt x="0" y="517705"/>
                  <a:pt x="0" y="391355"/>
                </a:cubicBezTo>
                <a:cubicBezTo>
                  <a:pt x="0" y="266396"/>
                  <a:pt x="199988" y="34368"/>
                  <a:pt x="223292" y="8690"/>
                </a:cubicBezTo>
                <a:cubicBezTo>
                  <a:pt x="227795" y="2897"/>
                  <a:pt x="234875" y="0"/>
                  <a:pt x="24212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766570" y="3559810"/>
            <a:ext cx="18783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黑芝麻拟合曲线</a:t>
            </a:r>
            <a:endParaRPr lang="zh-CN" altLang="en-US" sz="160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766790" y="387204"/>
            <a:ext cx="944716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4. </a:t>
            </a:r>
            <a:r>
              <a:rPr lang="zh-CN" altLang="en-US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芝麻含油率的测量结果</a:t>
            </a:r>
            <a:endParaRPr lang="zh-CN" altLang="en-US" sz="3200" dirty="0">
              <a:solidFill>
                <a:srgbClr val="476490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9" name="直接连接符 18"/>
          <p:cNvCxnSpPr/>
          <p:nvPr/>
        </p:nvCxnSpPr>
        <p:spPr>
          <a:xfrm>
            <a:off x="6096000" y="1455937"/>
            <a:ext cx="6350" cy="5197475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/>
              <p:cNvSpPr txBox="1"/>
              <p:nvPr/>
            </p:nvSpPr>
            <p:spPr>
              <a:xfrm>
                <a:off x="317500" y="1456055"/>
                <a:ext cx="5312410" cy="2816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/>
                  <a:t>    </a:t>
                </a:r>
                <a:r>
                  <a:rPr lang="en-US" altLang="zh-CN"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 </a:t>
                </a:r>
                <a:r>
                  <a:rPr lang="en-US" altLang="zh-CN" sz="2000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STEP 3</a:t>
                </a:r>
                <a:r>
                  <a:rPr lang="zh-CN" altLang="en-US" sz="2000">
                    <a:solidFill>
                      <a:schemeClr val="accent1">
                        <a:lumMod val="75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：利用以下公式计算含油率：</a:t>
                </a:r>
                <a:endParaRPr lang="zh-CN" altLang="en-US">
                  <a:solidFill>
                    <a:schemeClr val="accent1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endParaRPr lang="zh-CN" altLang="en-US">
                  <a:solidFill>
                    <a:schemeClr val="accent1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000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     含油率</m:t>
                      </m:r>
                      <m:r>
                        <a:rPr lang="en-US" altLang="zh-CN" sz="2000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𝜂</m:t>
                      </m:r>
                      <m:r>
                        <a:rPr lang="en-US" altLang="zh-CN" sz="2000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0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MS Mincho" charset="0"/>
                              <a:cs typeface="Cambria Math" panose="02040503050406030204" pitchFamily="18" charset="0"/>
                            </a:rPr>
                            <m:t>每克芝麻的信号强度</m:t>
                          </m:r>
                        </m:num>
                        <m:den>
                          <m:r>
                            <a:rPr lang="en-US" altLang="zh-CN" sz="20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MS Mincho" charset="0"/>
                              <a:cs typeface="Cambria Math" panose="02040503050406030204" pitchFamily="18" charset="0"/>
                            </a:rPr>
                            <m:t>每各芝麻油的信号强度</m:t>
                          </m:r>
                        </m:den>
                      </m:f>
                      <m:r>
                        <a:rPr lang="en-US" altLang="zh-CN" sz="2000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×</m:t>
                      </m:r>
                      <m:r>
                        <a:rPr lang="en-US" altLang="zh-CN" sz="2000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100</m:t>
                      </m:r>
                      <m:r>
                        <a:rPr lang="en-US" altLang="zh-CN" sz="2000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US" altLang="zh-CN" sz="2000" i="1">
                  <a:solidFill>
                    <a:schemeClr val="accent1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endParaRPr lang="en-US" altLang="zh-CN" sz="2000" i="1">
                  <a:solidFill>
                    <a:schemeClr val="accent1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000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                     =</m:t>
                      </m:r>
                      <m:f>
                        <m:fPr>
                          <m:ctrlPr>
                            <a:rPr lang="en-US" altLang="zh-CN" sz="20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MS Mincho" charset="0"/>
                              <a:cs typeface="Cambria Math" panose="02040503050406030204" pitchFamily="18" charset="0"/>
                            </a:rPr>
                            <m:t>8630</m:t>
                          </m:r>
                        </m:num>
                        <m:den>
                          <m:r>
                            <a:rPr lang="en-US" altLang="zh-CN" sz="20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MS Mincho" charset="0"/>
                              <a:cs typeface="Cambria Math" panose="02040503050406030204" pitchFamily="18" charset="0"/>
                            </a:rPr>
                            <m:t>17205</m:t>
                          </m:r>
                        </m:den>
                      </m:f>
                      <m:r>
                        <a:rPr lang="en-US" altLang="zh-CN" sz="2000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×</m:t>
                      </m:r>
                      <m:r>
                        <a:rPr lang="en-US" altLang="zh-CN" sz="2000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100</m:t>
                      </m:r>
                      <m:r>
                        <a:rPr lang="en-US" altLang="zh-CN" sz="2000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US" altLang="zh-CN" sz="2000" i="1">
                  <a:solidFill>
                    <a:schemeClr val="accent1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000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                  </m:t>
                      </m:r>
                    </m:oMath>
                  </m:oMathPara>
                </a14:m>
                <a:endParaRPr lang="en-US" altLang="zh-CN" sz="2000" i="1">
                  <a:solidFill>
                    <a:schemeClr val="accent1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000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                     =</m:t>
                      </m:r>
                      <m:r>
                        <a:rPr lang="en-US" altLang="zh-CN" sz="2000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50</m:t>
                      </m:r>
                      <m:r>
                        <a:rPr lang="en-US" altLang="zh-CN" sz="2000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.</m:t>
                      </m:r>
                      <m:r>
                        <a:rPr lang="en-US" altLang="zh-CN" sz="2000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2</m:t>
                      </m:r>
                      <m:r>
                        <a:rPr lang="en-US" altLang="zh-CN" sz="2000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US" altLang="zh-CN" sz="2000" i="1">
                  <a:solidFill>
                    <a:schemeClr val="accent1">
                      <a:lumMod val="75000"/>
                    </a:schemeClr>
                  </a:solidFill>
                  <a:latin typeface="Cambria Math" panose="02040503050406030204" pitchFamily="18" charset="0"/>
                  <a:ea typeface="MS Mincho" charset="0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500" y="1456055"/>
                <a:ext cx="5312410" cy="2816225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/>
          <p:cNvSpPr txBox="1"/>
          <p:nvPr/>
        </p:nvSpPr>
        <p:spPr>
          <a:xfrm>
            <a:off x="6200775" y="1243965"/>
            <a:ext cx="58508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solidFill>
                  <a:schemeClr val="bg2">
                    <a:lumMod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·MRI</a:t>
            </a:r>
            <a:r>
              <a:rPr lang="zh-CN" altLang="en-US" sz="2000">
                <a:solidFill>
                  <a:schemeClr val="bg2">
                    <a:lumMod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法测得含油率通常高于索氏提取法的原因：</a:t>
            </a:r>
            <a:endParaRPr lang="zh-CN" altLang="en-US" sz="2000">
              <a:solidFill>
                <a:schemeClr val="bg2">
                  <a:lumMod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17830" y="4869815"/>
            <a:ext cx="5368290" cy="17837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solidFill>
                  <a:schemeClr val="bg2">
                    <a:lumMod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综合来看，核磁共振法测量含油率有三大优点：</a:t>
            </a:r>
            <a:endParaRPr lang="zh-CN" altLang="en-US" sz="2000">
              <a:solidFill>
                <a:schemeClr val="bg2">
                  <a:lumMod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endParaRPr lang="zh-CN" altLang="en-US" sz="1000">
              <a:solidFill>
                <a:schemeClr val="bg2">
                  <a:lumMod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zh-CN" altLang="en-US" sz="2000">
                <a:solidFill>
                  <a:schemeClr val="bg2">
                    <a:lumMod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①时间短（仅需要几分钟）</a:t>
            </a:r>
            <a:endParaRPr lang="zh-CN" altLang="en-US" sz="2000">
              <a:solidFill>
                <a:schemeClr val="bg2">
                  <a:lumMod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endParaRPr lang="zh-CN" altLang="en-US" sz="1000">
              <a:solidFill>
                <a:schemeClr val="bg2">
                  <a:lumMod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zh-CN" altLang="en-US" sz="2000">
                <a:solidFill>
                  <a:schemeClr val="bg2">
                    <a:lumMod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②操作简便、过程简单</a:t>
            </a:r>
            <a:endParaRPr lang="zh-CN" altLang="en-US" sz="2000">
              <a:solidFill>
                <a:schemeClr val="bg2">
                  <a:lumMod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endParaRPr lang="zh-CN" altLang="en-US" sz="1000">
              <a:solidFill>
                <a:schemeClr val="bg2">
                  <a:lumMod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zh-CN" altLang="en-US" sz="2000">
                <a:solidFill>
                  <a:schemeClr val="bg2">
                    <a:lumMod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③不破坏样品</a:t>
            </a:r>
            <a:endParaRPr lang="zh-CN" altLang="en-US" sz="2000">
              <a:solidFill>
                <a:schemeClr val="bg2">
                  <a:lumMod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8" name="图片 7" descr="u=2553794258,1836557502&amp;fm=19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9545" y="2776220"/>
            <a:ext cx="1186180" cy="354012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299835" y="2042795"/>
            <a:ext cx="252539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solidFill>
                  <a:schemeClr val="bg2">
                    <a:lumMod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脂肪酸和醇类等物质</a:t>
            </a:r>
            <a:endParaRPr lang="zh-CN" altLang="en-US" sz="2000">
              <a:solidFill>
                <a:schemeClr val="bg2">
                  <a:lumMod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  <a:sym typeface="+mn-ea"/>
            </a:endParaRPr>
          </a:p>
        </p:txBody>
      </p:sp>
      <p:sp>
        <p:nvSpPr>
          <p:cNvPr id="11" name="虚尾箭头 10"/>
          <p:cNvSpPr/>
          <p:nvPr/>
        </p:nvSpPr>
        <p:spPr>
          <a:xfrm rot="20940000">
            <a:off x="8792845" y="1887220"/>
            <a:ext cx="535940" cy="28448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虚尾箭头 11"/>
          <p:cNvSpPr/>
          <p:nvPr/>
        </p:nvSpPr>
        <p:spPr>
          <a:xfrm rot="1260000">
            <a:off x="8759190" y="2359660"/>
            <a:ext cx="556260" cy="284480"/>
          </a:xfrm>
          <a:prstGeom prst="striped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9495155" y="1693545"/>
            <a:ext cx="206502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solidFill>
                  <a:schemeClr val="accent1">
                    <a:lumMod val="75000"/>
                  </a:schemeClr>
                </a:solidFill>
                <a:sym typeface="+mn-ea"/>
              </a:rPr>
              <a:t>核磁共振法有</a:t>
            </a:r>
            <a:endParaRPr lang="zh-CN" altLang="en-US" sz="200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495155" y="2441575"/>
            <a:ext cx="171894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solidFill>
                  <a:schemeClr val="accent6">
                    <a:lumMod val="75000"/>
                  </a:schemeClr>
                </a:solidFill>
                <a:sym typeface="+mn-ea"/>
              </a:rPr>
              <a:t>索氏提取法无</a:t>
            </a:r>
            <a:endParaRPr lang="zh-CN" altLang="en-US" sz="2000">
              <a:solidFill>
                <a:schemeClr val="accent6">
                  <a:lumMod val="75000"/>
                </a:schemeClr>
              </a:solidFill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9890" y="3428365"/>
            <a:ext cx="4041140" cy="288798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7078345" y="6430645"/>
            <a:ext cx="4064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>
                <a:latin typeface="华文中宋" panose="02010600040101010101" pitchFamily="2" charset="-122"/>
                <a:ea typeface="华文中宋" panose="02010600040101010101" pitchFamily="2" charset="-122"/>
              </a:rPr>
              <a:t>索氏提取仪和索氏提取系统</a:t>
            </a:r>
            <a:endParaRPr lang="zh-CN" altLang="en-US" sz="160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9" name="矩形: 圆角 9"/>
          <p:cNvSpPr/>
          <p:nvPr/>
        </p:nvSpPr>
        <p:spPr>
          <a:xfrm>
            <a:off x="311785" y="4685030"/>
            <a:ext cx="5525135" cy="2069465"/>
          </a:xfrm>
          <a:prstGeom prst="roundRect">
            <a:avLst/>
          </a:prstGeom>
          <a:noFill/>
          <a:ln>
            <a:solidFill>
              <a:schemeClr val="bg2">
                <a:lumMod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oil_162439"/>
          <p:cNvSpPr/>
          <p:nvPr>
            <p:custDataLst>
              <p:tags r:id="rId4"/>
            </p:custDataLst>
          </p:nvPr>
        </p:nvSpPr>
        <p:spPr>
          <a:xfrm>
            <a:off x="1038340" y="382310"/>
            <a:ext cx="488718" cy="609685"/>
          </a:xfrm>
          <a:custGeom>
            <a:avLst/>
            <a:gdLst>
              <a:gd name="connsiteX0" fmla="*/ 297868 w 485208"/>
              <a:gd name="connsiteY0" fmla="*/ 367571 h 605306"/>
              <a:gd name="connsiteX1" fmla="*/ 311335 w 485208"/>
              <a:gd name="connsiteY1" fmla="*/ 381102 h 605306"/>
              <a:gd name="connsiteX2" fmla="*/ 311335 w 485208"/>
              <a:gd name="connsiteY2" fmla="*/ 448479 h 605306"/>
              <a:gd name="connsiteX3" fmla="*/ 297868 w 485208"/>
              <a:gd name="connsiteY3" fmla="*/ 461917 h 605306"/>
              <a:gd name="connsiteX4" fmla="*/ 284308 w 485208"/>
              <a:gd name="connsiteY4" fmla="*/ 448479 h 605306"/>
              <a:gd name="connsiteX5" fmla="*/ 284308 w 485208"/>
              <a:gd name="connsiteY5" fmla="*/ 381010 h 605306"/>
              <a:gd name="connsiteX6" fmla="*/ 297868 w 485208"/>
              <a:gd name="connsiteY6" fmla="*/ 367571 h 605306"/>
              <a:gd name="connsiteX7" fmla="*/ 182447 w 485208"/>
              <a:gd name="connsiteY7" fmla="*/ 327112 h 605306"/>
              <a:gd name="connsiteX8" fmla="*/ 128511 w 485208"/>
              <a:gd name="connsiteY8" fmla="*/ 380979 h 605306"/>
              <a:gd name="connsiteX9" fmla="*/ 182447 w 485208"/>
              <a:gd name="connsiteY9" fmla="*/ 434845 h 605306"/>
              <a:gd name="connsiteX10" fmla="*/ 236384 w 485208"/>
              <a:gd name="connsiteY10" fmla="*/ 380979 h 605306"/>
              <a:gd name="connsiteX11" fmla="*/ 182447 w 485208"/>
              <a:gd name="connsiteY11" fmla="*/ 327112 h 605306"/>
              <a:gd name="connsiteX12" fmla="*/ 297868 w 485208"/>
              <a:gd name="connsiteY12" fmla="*/ 325020 h 605306"/>
              <a:gd name="connsiteX13" fmla="*/ 311335 w 485208"/>
              <a:gd name="connsiteY13" fmla="*/ 338450 h 605306"/>
              <a:gd name="connsiteX14" fmla="*/ 311335 w 485208"/>
              <a:gd name="connsiteY14" fmla="*/ 344192 h 605306"/>
              <a:gd name="connsiteX15" fmla="*/ 297868 w 485208"/>
              <a:gd name="connsiteY15" fmla="*/ 357621 h 605306"/>
              <a:gd name="connsiteX16" fmla="*/ 284308 w 485208"/>
              <a:gd name="connsiteY16" fmla="*/ 344192 h 605306"/>
              <a:gd name="connsiteX17" fmla="*/ 284308 w 485208"/>
              <a:gd name="connsiteY17" fmla="*/ 338450 h 605306"/>
              <a:gd name="connsiteX18" fmla="*/ 297868 w 485208"/>
              <a:gd name="connsiteY18" fmla="*/ 325020 h 605306"/>
              <a:gd name="connsiteX19" fmla="*/ 350417 w 485208"/>
              <a:gd name="connsiteY19" fmla="*/ 300040 h 605306"/>
              <a:gd name="connsiteX20" fmla="*/ 363977 w 485208"/>
              <a:gd name="connsiteY20" fmla="*/ 313576 h 605306"/>
              <a:gd name="connsiteX21" fmla="*/ 363977 w 485208"/>
              <a:gd name="connsiteY21" fmla="*/ 448474 h 605306"/>
              <a:gd name="connsiteX22" fmla="*/ 350417 w 485208"/>
              <a:gd name="connsiteY22" fmla="*/ 461917 h 605306"/>
              <a:gd name="connsiteX23" fmla="*/ 336950 w 485208"/>
              <a:gd name="connsiteY23" fmla="*/ 448474 h 605306"/>
              <a:gd name="connsiteX24" fmla="*/ 336950 w 485208"/>
              <a:gd name="connsiteY24" fmla="*/ 313484 h 605306"/>
              <a:gd name="connsiteX25" fmla="*/ 350417 w 485208"/>
              <a:gd name="connsiteY25" fmla="*/ 300040 h 605306"/>
              <a:gd name="connsiteX26" fmla="*/ 182447 w 485208"/>
              <a:gd name="connsiteY26" fmla="*/ 300040 h 605306"/>
              <a:gd name="connsiteX27" fmla="*/ 263492 w 485208"/>
              <a:gd name="connsiteY27" fmla="*/ 380979 h 605306"/>
              <a:gd name="connsiteX28" fmla="*/ 182447 w 485208"/>
              <a:gd name="connsiteY28" fmla="*/ 461917 h 605306"/>
              <a:gd name="connsiteX29" fmla="*/ 101403 w 485208"/>
              <a:gd name="connsiteY29" fmla="*/ 380979 h 605306"/>
              <a:gd name="connsiteX30" fmla="*/ 182447 w 485208"/>
              <a:gd name="connsiteY30" fmla="*/ 300040 h 605306"/>
              <a:gd name="connsiteX31" fmla="*/ 241397 w 485208"/>
              <a:gd name="connsiteY31" fmla="*/ 64032 h 605306"/>
              <a:gd name="connsiteX32" fmla="*/ 50322 w 485208"/>
              <a:gd name="connsiteY32" fmla="*/ 391355 h 605306"/>
              <a:gd name="connsiteX33" fmla="*/ 241397 w 485208"/>
              <a:gd name="connsiteY33" fmla="*/ 554970 h 605306"/>
              <a:gd name="connsiteX34" fmla="*/ 432379 w 485208"/>
              <a:gd name="connsiteY34" fmla="*/ 391355 h 605306"/>
              <a:gd name="connsiteX35" fmla="*/ 241397 w 485208"/>
              <a:gd name="connsiteY35" fmla="*/ 64032 h 605306"/>
              <a:gd name="connsiteX36" fmla="*/ 242128 w 485208"/>
              <a:gd name="connsiteY36" fmla="*/ 0 h 605306"/>
              <a:gd name="connsiteX37" fmla="*/ 262009 w 485208"/>
              <a:gd name="connsiteY37" fmla="*/ 8690 h 605306"/>
              <a:gd name="connsiteX38" fmla="*/ 485208 w 485208"/>
              <a:gd name="connsiteY38" fmla="*/ 391355 h 605306"/>
              <a:gd name="connsiteX39" fmla="*/ 241397 w 485208"/>
              <a:gd name="connsiteY39" fmla="*/ 605306 h 605306"/>
              <a:gd name="connsiteX40" fmla="*/ 0 w 485208"/>
              <a:gd name="connsiteY40" fmla="*/ 391355 h 605306"/>
              <a:gd name="connsiteX41" fmla="*/ 223292 w 485208"/>
              <a:gd name="connsiteY41" fmla="*/ 8690 h 605306"/>
              <a:gd name="connsiteX42" fmla="*/ 242128 w 485208"/>
              <a:gd name="connsiteY42" fmla="*/ 0 h 605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85208" h="605306">
                <a:moveTo>
                  <a:pt x="297868" y="367571"/>
                </a:moveTo>
                <a:cubicBezTo>
                  <a:pt x="305391" y="367571"/>
                  <a:pt x="311335" y="373595"/>
                  <a:pt x="311335" y="381102"/>
                </a:cubicBezTo>
                <a:lnTo>
                  <a:pt x="311335" y="448479"/>
                </a:lnTo>
                <a:cubicBezTo>
                  <a:pt x="311335" y="455893"/>
                  <a:pt x="305298" y="461917"/>
                  <a:pt x="297868" y="461917"/>
                </a:cubicBezTo>
                <a:cubicBezTo>
                  <a:pt x="290438" y="461917"/>
                  <a:pt x="284308" y="455893"/>
                  <a:pt x="284308" y="448479"/>
                </a:cubicBezTo>
                <a:lnTo>
                  <a:pt x="284308" y="381010"/>
                </a:lnTo>
                <a:cubicBezTo>
                  <a:pt x="284308" y="373595"/>
                  <a:pt x="290438" y="367571"/>
                  <a:pt x="297868" y="367571"/>
                </a:cubicBezTo>
                <a:close/>
                <a:moveTo>
                  <a:pt x="182447" y="327112"/>
                </a:moveTo>
                <a:cubicBezTo>
                  <a:pt x="152740" y="327112"/>
                  <a:pt x="128511" y="351218"/>
                  <a:pt x="128511" y="380979"/>
                </a:cubicBezTo>
                <a:cubicBezTo>
                  <a:pt x="128511" y="410647"/>
                  <a:pt x="152648" y="434845"/>
                  <a:pt x="182447" y="434845"/>
                </a:cubicBezTo>
                <a:cubicBezTo>
                  <a:pt x="212154" y="434845"/>
                  <a:pt x="236384" y="410740"/>
                  <a:pt x="236384" y="380979"/>
                </a:cubicBezTo>
                <a:cubicBezTo>
                  <a:pt x="236384" y="351311"/>
                  <a:pt x="212154" y="327112"/>
                  <a:pt x="182447" y="327112"/>
                </a:cubicBezTo>
                <a:close/>
                <a:moveTo>
                  <a:pt x="297868" y="325020"/>
                </a:moveTo>
                <a:cubicBezTo>
                  <a:pt x="305391" y="325020"/>
                  <a:pt x="311335" y="331040"/>
                  <a:pt x="311335" y="338450"/>
                </a:cubicBezTo>
                <a:lnTo>
                  <a:pt x="311335" y="344192"/>
                </a:lnTo>
                <a:cubicBezTo>
                  <a:pt x="311335" y="351601"/>
                  <a:pt x="305298" y="357621"/>
                  <a:pt x="297868" y="357621"/>
                </a:cubicBezTo>
                <a:cubicBezTo>
                  <a:pt x="290438" y="357621"/>
                  <a:pt x="284308" y="351601"/>
                  <a:pt x="284308" y="344192"/>
                </a:cubicBezTo>
                <a:lnTo>
                  <a:pt x="284308" y="338450"/>
                </a:lnTo>
                <a:cubicBezTo>
                  <a:pt x="284308" y="331040"/>
                  <a:pt x="290438" y="325020"/>
                  <a:pt x="297868" y="325020"/>
                </a:cubicBezTo>
                <a:close/>
                <a:moveTo>
                  <a:pt x="350417" y="300040"/>
                </a:moveTo>
                <a:cubicBezTo>
                  <a:pt x="357847" y="300040"/>
                  <a:pt x="363977" y="306067"/>
                  <a:pt x="363977" y="313576"/>
                </a:cubicBezTo>
                <a:lnTo>
                  <a:pt x="363977" y="448474"/>
                </a:lnTo>
                <a:cubicBezTo>
                  <a:pt x="363977" y="455891"/>
                  <a:pt x="357847" y="461917"/>
                  <a:pt x="350417" y="461917"/>
                </a:cubicBezTo>
                <a:cubicBezTo>
                  <a:pt x="342987" y="461917"/>
                  <a:pt x="336950" y="455891"/>
                  <a:pt x="336950" y="448474"/>
                </a:cubicBezTo>
                <a:lnTo>
                  <a:pt x="336950" y="313484"/>
                </a:lnTo>
                <a:cubicBezTo>
                  <a:pt x="336950" y="306067"/>
                  <a:pt x="342987" y="300040"/>
                  <a:pt x="350417" y="300040"/>
                </a:cubicBezTo>
                <a:close/>
                <a:moveTo>
                  <a:pt x="182447" y="300040"/>
                </a:moveTo>
                <a:cubicBezTo>
                  <a:pt x="227101" y="300040"/>
                  <a:pt x="263492" y="336384"/>
                  <a:pt x="263492" y="380979"/>
                </a:cubicBezTo>
                <a:cubicBezTo>
                  <a:pt x="263492" y="425574"/>
                  <a:pt x="227101" y="461917"/>
                  <a:pt x="182447" y="461917"/>
                </a:cubicBezTo>
                <a:cubicBezTo>
                  <a:pt x="137794" y="461917"/>
                  <a:pt x="101403" y="425574"/>
                  <a:pt x="101403" y="380979"/>
                </a:cubicBezTo>
                <a:cubicBezTo>
                  <a:pt x="101403" y="336384"/>
                  <a:pt x="137794" y="300040"/>
                  <a:pt x="182447" y="300040"/>
                </a:cubicBezTo>
                <a:close/>
                <a:moveTo>
                  <a:pt x="241397" y="64032"/>
                </a:moveTo>
                <a:cubicBezTo>
                  <a:pt x="174270" y="143939"/>
                  <a:pt x="50322" y="310150"/>
                  <a:pt x="50322" y="391355"/>
                </a:cubicBezTo>
                <a:cubicBezTo>
                  <a:pt x="50322" y="504727"/>
                  <a:pt x="145767" y="554970"/>
                  <a:pt x="241397" y="554970"/>
                </a:cubicBezTo>
                <a:cubicBezTo>
                  <a:pt x="336934" y="554970"/>
                  <a:pt x="432379" y="504727"/>
                  <a:pt x="432379" y="391355"/>
                </a:cubicBezTo>
                <a:cubicBezTo>
                  <a:pt x="432379" y="310150"/>
                  <a:pt x="308431" y="143939"/>
                  <a:pt x="241397" y="64032"/>
                </a:cubicBezTo>
                <a:close/>
                <a:moveTo>
                  <a:pt x="242128" y="0"/>
                </a:moveTo>
                <a:cubicBezTo>
                  <a:pt x="249382" y="0"/>
                  <a:pt x="256809" y="2897"/>
                  <a:pt x="262009" y="8690"/>
                </a:cubicBezTo>
                <a:cubicBezTo>
                  <a:pt x="285220" y="34368"/>
                  <a:pt x="485208" y="266396"/>
                  <a:pt x="485208" y="391355"/>
                </a:cubicBezTo>
                <a:cubicBezTo>
                  <a:pt x="482608" y="517705"/>
                  <a:pt x="383264" y="605306"/>
                  <a:pt x="241397" y="605306"/>
                </a:cubicBezTo>
                <a:cubicBezTo>
                  <a:pt x="99344" y="605306"/>
                  <a:pt x="0" y="517705"/>
                  <a:pt x="0" y="391355"/>
                </a:cubicBezTo>
                <a:cubicBezTo>
                  <a:pt x="0" y="266396"/>
                  <a:pt x="199988" y="34368"/>
                  <a:pt x="223292" y="8690"/>
                </a:cubicBezTo>
                <a:cubicBezTo>
                  <a:pt x="227795" y="2897"/>
                  <a:pt x="234875" y="0"/>
                  <a:pt x="24212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9" grpId="0" animBg="1"/>
      <p:bldP spid="6" grpId="0"/>
      <p:bldP spid="16" grpId="1"/>
      <p:bldP spid="9" grpId="1" animBg="1"/>
      <p:bldP spid="6" grpId="1"/>
      <p:bldP spid="10" grpId="0"/>
      <p:bldP spid="11" grpId="0" animBg="1"/>
      <p:bldP spid="12" grpId="0" animBg="1"/>
      <p:bldP spid="13" grpId="0"/>
      <p:bldP spid="14" grpId="0"/>
      <p:bldP spid="3" grpId="0"/>
      <p:bldP spid="10" grpId="1"/>
      <p:bldP spid="11" grpId="1" animBg="1"/>
      <p:bldP spid="12" grpId="1" animBg="1"/>
      <p:bldP spid="13" grpId="1"/>
      <p:bldP spid="14" grpId="1"/>
      <p:bldP spid="3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1"/>
          <p:cNvGrpSpPr/>
          <p:nvPr/>
        </p:nvGrpSpPr>
        <p:grpSpPr>
          <a:xfrm>
            <a:off x="621437" y="5458465"/>
            <a:ext cx="7647494" cy="766330"/>
            <a:chOff x="5746617" y="1260807"/>
            <a:chExt cx="10822633" cy="1177638"/>
          </a:xfrm>
        </p:grpSpPr>
        <p:sp>
          <p:nvSpPr>
            <p:cNvPr id="61" name="箭头: 五边形 7"/>
            <p:cNvSpPr/>
            <p:nvPr/>
          </p:nvSpPr>
          <p:spPr>
            <a:xfrm>
              <a:off x="6574009" y="1335552"/>
              <a:ext cx="9995241" cy="1060274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62" name="流程图: 接点 8"/>
            <p:cNvSpPr/>
            <p:nvPr/>
          </p:nvSpPr>
          <p:spPr>
            <a:xfrm>
              <a:off x="5746617" y="1260807"/>
              <a:ext cx="1119383" cy="1177638"/>
            </a:xfrm>
            <a:prstGeom prst="flowChartConnec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流程图: 接点 9"/>
            <p:cNvSpPr/>
            <p:nvPr/>
          </p:nvSpPr>
          <p:spPr>
            <a:xfrm>
              <a:off x="5930909" y="1503823"/>
              <a:ext cx="735684" cy="708253"/>
            </a:xfrm>
            <a:prstGeom prst="flowChartConnector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a typeface="华康俪金黑W8(P)" panose="020B0800000000000000" pitchFamily="34" charset="-122"/>
                </a:rPr>
                <a:t>5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3" name="组合 1"/>
          <p:cNvGrpSpPr/>
          <p:nvPr/>
        </p:nvGrpSpPr>
        <p:grpSpPr>
          <a:xfrm>
            <a:off x="621437" y="3346507"/>
            <a:ext cx="7647494" cy="766330"/>
            <a:chOff x="5746617" y="1260807"/>
            <a:chExt cx="10822633" cy="1177638"/>
          </a:xfrm>
        </p:grpSpPr>
        <p:sp>
          <p:nvSpPr>
            <p:cNvPr id="94" name="箭头: 五边形 7"/>
            <p:cNvSpPr/>
            <p:nvPr/>
          </p:nvSpPr>
          <p:spPr>
            <a:xfrm>
              <a:off x="6574009" y="1335552"/>
              <a:ext cx="9995241" cy="1060274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95" name="流程图: 接点 8"/>
            <p:cNvSpPr/>
            <p:nvPr/>
          </p:nvSpPr>
          <p:spPr>
            <a:xfrm>
              <a:off x="5746617" y="1260807"/>
              <a:ext cx="1119383" cy="1177638"/>
            </a:xfrm>
            <a:prstGeom prst="flowChartConnec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流程图: 接点 9"/>
            <p:cNvSpPr/>
            <p:nvPr/>
          </p:nvSpPr>
          <p:spPr>
            <a:xfrm>
              <a:off x="5930909" y="1503823"/>
              <a:ext cx="735684" cy="708253"/>
            </a:xfrm>
            <a:prstGeom prst="flowChartConnector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a typeface="华康俪金黑W8(P)" panose="020B0800000000000000" pitchFamily="34" charset="-122"/>
                </a:rPr>
                <a:t>3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2" name="组合 1"/>
          <p:cNvGrpSpPr/>
          <p:nvPr/>
        </p:nvGrpSpPr>
        <p:grpSpPr>
          <a:xfrm>
            <a:off x="621437" y="4402486"/>
            <a:ext cx="7647494" cy="766330"/>
            <a:chOff x="5746617" y="1260807"/>
            <a:chExt cx="10822633" cy="1177638"/>
          </a:xfrm>
        </p:grpSpPr>
        <p:sp>
          <p:nvSpPr>
            <p:cNvPr id="103" name="箭头: 五边形 7"/>
            <p:cNvSpPr/>
            <p:nvPr/>
          </p:nvSpPr>
          <p:spPr>
            <a:xfrm>
              <a:off x="6574009" y="1335552"/>
              <a:ext cx="9995241" cy="1060274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04" name="流程图: 接点 8"/>
            <p:cNvSpPr/>
            <p:nvPr/>
          </p:nvSpPr>
          <p:spPr>
            <a:xfrm>
              <a:off x="5746617" y="1260807"/>
              <a:ext cx="1119383" cy="1177638"/>
            </a:xfrm>
            <a:prstGeom prst="flowChartConnec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流程图: 接点 9"/>
            <p:cNvSpPr/>
            <p:nvPr/>
          </p:nvSpPr>
          <p:spPr>
            <a:xfrm>
              <a:off x="5930909" y="1503823"/>
              <a:ext cx="735684" cy="708253"/>
            </a:xfrm>
            <a:prstGeom prst="flowChartConnector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a typeface="华康俪金黑W8(P)" panose="020B0800000000000000" pitchFamily="34" charset="-122"/>
                </a:rPr>
                <a:t>4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9" name="组合 1"/>
          <p:cNvGrpSpPr/>
          <p:nvPr/>
        </p:nvGrpSpPr>
        <p:grpSpPr>
          <a:xfrm>
            <a:off x="621437" y="2290528"/>
            <a:ext cx="7647494" cy="766330"/>
            <a:chOff x="5746617" y="1260807"/>
            <a:chExt cx="10822633" cy="1177638"/>
          </a:xfrm>
        </p:grpSpPr>
        <p:sp>
          <p:nvSpPr>
            <p:cNvPr id="90" name="箭头: 五边形 7"/>
            <p:cNvSpPr/>
            <p:nvPr/>
          </p:nvSpPr>
          <p:spPr>
            <a:xfrm>
              <a:off x="6574009" y="1335552"/>
              <a:ext cx="9995241" cy="1060274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91" name="流程图: 接点 8"/>
            <p:cNvSpPr/>
            <p:nvPr/>
          </p:nvSpPr>
          <p:spPr>
            <a:xfrm>
              <a:off x="5746617" y="1260807"/>
              <a:ext cx="1119383" cy="1177638"/>
            </a:xfrm>
            <a:prstGeom prst="flowChartConnec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流程图: 接点 9"/>
            <p:cNvSpPr/>
            <p:nvPr/>
          </p:nvSpPr>
          <p:spPr>
            <a:xfrm>
              <a:off x="5930909" y="1503823"/>
              <a:ext cx="735684" cy="708253"/>
            </a:xfrm>
            <a:prstGeom prst="flowChartConnector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a typeface="华康俪金黑W8(P)" panose="020B0800000000000000" pitchFamily="34" charset="-122"/>
                </a:rPr>
                <a:t>2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组合 1"/>
          <p:cNvGrpSpPr/>
          <p:nvPr/>
        </p:nvGrpSpPr>
        <p:grpSpPr>
          <a:xfrm>
            <a:off x="621437" y="1234549"/>
            <a:ext cx="7647494" cy="766330"/>
            <a:chOff x="5746617" y="1260807"/>
            <a:chExt cx="10822633" cy="1177638"/>
          </a:xfrm>
        </p:grpSpPr>
        <p:sp>
          <p:nvSpPr>
            <p:cNvPr id="83" name="箭头: 五边形 7"/>
            <p:cNvSpPr/>
            <p:nvPr/>
          </p:nvSpPr>
          <p:spPr>
            <a:xfrm>
              <a:off x="6574009" y="1335552"/>
              <a:ext cx="9995241" cy="1060274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84" name="流程图: 接点 8"/>
            <p:cNvSpPr/>
            <p:nvPr/>
          </p:nvSpPr>
          <p:spPr>
            <a:xfrm>
              <a:off x="5746617" y="1260807"/>
              <a:ext cx="1119383" cy="1177638"/>
            </a:xfrm>
            <a:prstGeom prst="flowChartConnec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流程图: 接点 9"/>
            <p:cNvSpPr/>
            <p:nvPr/>
          </p:nvSpPr>
          <p:spPr>
            <a:xfrm>
              <a:off x="5930909" y="1503823"/>
              <a:ext cx="735684" cy="708253"/>
            </a:xfrm>
            <a:prstGeom prst="flowChartConnector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a typeface="华康俪金黑W8(P)" panose="020B0800000000000000" pitchFamily="34" charset="-122"/>
                </a:rPr>
                <a:t>1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766790" y="387204"/>
            <a:ext cx="3985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目录</a:t>
            </a:r>
            <a:endParaRPr lang="zh-CN" altLang="en-US" sz="3200" dirty="0">
              <a:solidFill>
                <a:srgbClr val="476490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business-presentation_66134"/>
          <p:cNvSpPr/>
          <p:nvPr/>
        </p:nvSpPr>
        <p:spPr>
          <a:xfrm>
            <a:off x="1040021" y="440472"/>
            <a:ext cx="473691" cy="469685"/>
          </a:xfrm>
          <a:custGeom>
            <a:avLst/>
            <a:gdLst>
              <a:gd name="connsiteX0" fmla="*/ 71957 w 578004"/>
              <a:gd name="connsiteY0" fmla="*/ 173984 h 577432"/>
              <a:gd name="connsiteX1" fmla="*/ 85808 w 578004"/>
              <a:gd name="connsiteY1" fmla="*/ 186884 h 577432"/>
              <a:gd name="connsiteX2" fmla="*/ 85808 w 578004"/>
              <a:gd name="connsiteY2" fmla="*/ 298378 h 577432"/>
              <a:gd name="connsiteX3" fmla="*/ 71957 w 578004"/>
              <a:gd name="connsiteY3" fmla="*/ 311278 h 577432"/>
              <a:gd name="connsiteX4" fmla="*/ 59030 w 578004"/>
              <a:gd name="connsiteY4" fmla="*/ 298378 h 577432"/>
              <a:gd name="connsiteX5" fmla="*/ 59030 w 578004"/>
              <a:gd name="connsiteY5" fmla="*/ 186884 h 577432"/>
              <a:gd name="connsiteX6" fmla="*/ 71957 w 578004"/>
              <a:gd name="connsiteY6" fmla="*/ 173984 h 577432"/>
              <a:gd name="connsiteX7" fmla="*/ 254571 w 578004"/>
              <a:gd name="connsiteY7" fmla="*/ 171273 h 577432"/>
              <a:gd name="connsiteX8" fmla="*/ 405859 w 578004"/>
              <a:gd name="connsiteY8" fmla="*/ 203508 h 577432"/>
              <a:gd name="connsiteX9" fmla="*/ 427999 w 578004"/>
              <a:gd name="connsiteY9" fmla="*/ 203508 h 577432"/>
              <a:gd name="connsiteX10" fmla="*/ 446448 w 578004"/>
              <a:gd name="connsiteY10" fmla="*/ 210876 h 577432"/>
              <a:gd name="connsiteX11" fmla="*/ 434456 w 578004"/>
              <a:gd name="connsiteY11" fmla="*/ 301133 h 577432"/>
              <a:gd name="connsiteX12" fmla="*/ 452906 w 578004"/>
              <a:gd name="connsiteY12" fmla="*/ 316790 h 577432"/>
              <a:gd name="connsiteX13" fmla="*/ 472278 w 578004"/>
              <a:gd name="connsiteY13" fmla="*/ 301133 h 577432"/>
              <a:gd name="connsiteX14" fmla="*/ 459363 w 578004"/>
              <a:gd name="connsiteY14" fmla="*/ 210876 h 577432"/>
              <a:gd name="connsiteX15" fmla="*/ 477813 w 578004"/>
              <a:gd name="connsiteY15" fmla="*/ 203508 h 577432"/>
              <a:gd name="connsiteX16" fmla="*/ 503642 w 578004"/>
              <a:gd name="connsiteY16" fmla="*/ 203508 h 577432"/>
              <a:gd name="connsiteX17" fmla="*/ 527627 w 578004"/>
              <a:gd name="connsiteY17" fmla="*/ 220086 h 577432"/>
              <a:gd name="connsiteX18" fmla="*/ 576519 w 578004"/>
              <a:gd name="connsiteY18" fmla="*/ 344420 h 577432"/>
              <a:gd name="connsiteX19" fmla="*/ 561759 w 578004"/>
              <a:gd name="connsiteY19" fmla="*/ 378497 h 577432"/>
              <a:gd name="connsiteX20" fmla="*/ 527627 w 578004"/>
              <a:gd name="connsiteY20" fmla="*/ 363761 h 577432"/>
              <a:gd name="connsiteX21" fmla="*/ 504565 w 578004"/>
              <a:gd name="connsiteY21" fmla="*/ 303896 h 577432"/>
              <a:gd name="connsiteX22" fmla="*/ 504565 w 578004"/>
              <a:gd name="connsiteY22" fmla="*/ 376655 h 577432"/>
              <a:gd name="connsiteX23" fmla="*/ 514712 w 578004"/>
              <a:gd name="connsiteY23" fmla="*/ 548881 h 577432"/>
              <a:gd name="connsiteX24" fmla="*/ 489805 w 578004"/>
              <a:gd name="connsiteY24" fmla="*/ 576511 h 577432"/>
              <a:gd name="connsiteX25" fmla="*/ 487960 w 578004"/>
              <a:gd name="connsiteY25" fmla="*/ 577432 h 577432"/>
              <a:gd name="connsiteX26" fmla="*/ 462131 w 578004"/>
              <a:gd name="connsiteY26" fmla="*/ 552565 h 577432"/>
              <a:gd name="connsiteX27" fmla="*/ 452906 w 578004"/>
              <a:gd name="connsiteY27" fmla="*/ 404285 h 577432"/>
              <a:gd name="connsiteX28" fmla="*/ 444603 w 578004"/>
              <a:gd name="connsiteY28" fmla="*/ 552565 h 577432"/>
              <a:gd name="connsiteX29" fmla="*/ 418774 w 578004"/>
              <a:gd name="connsiteY29" fmla="*/ 577432 h 577432"/>
              <a:gd name="connsiteX30" fmla="*/ 416929 w 578004"/>
              <a:gd name="connsiteY30" fmla="*/ 576511 h 577432"/>
              <a:gd name="connsiteX31" fmla="*/ 392022 w 578004"/>
              <a:gd name="connsiteY31" fmla="*/ 548881 h 577432"/>
              <a:gd name="connsiteX32" fmla="*/ 402169 w 578004"/>
              <a:gd name="connsiteY32" fmla="*/ 376655 h 577432"/>
              <a:gd name="connsiteX33" fmla="*/ 402169 w 578004"/>
              <a:gd name="connsiteY33" fmla="*/ 256005 h 577432"/>
              <a:gd name="connsiteX34" fmla="*/ 397557 w 578004"/>
              <a:gd name="connsiteY34" fmla="*/ 255084 h 577432"/>
              <a:gd name="connsiteX35" fmla="*/ 244424 w 578004"/>
              <a:gd name="connsiteY35" fmla="*/ 222849 h 577432"/>
              <a:gd name="connsiteX36" fmla="*/ 224129 w 578004"/>
              <a:gd name="connsiteY36" fmla="*/ 191535 h 577432"/>
              <a:gd name="connsiteX37" fmla="*/ 254571 w 578004"/>
              <a:gd name="connsiteY37" fmla="*/ 171273 h 577432"/>
              <a:gd name="connsiteX38" fmla="*/ 190019 w 578004"/>
              <a:gd name="connsiteY38" fmla="*/ 134483 h 577432"/>
              <a:gd name="connsiteX39" fmla="*/ 203869 w 578004"/>
              <a:gd name="connsiteY39" fmla="*/ 147374 h 577432"/>
              <a:gd name="connsiteX40" fmla="*/ 203869 w 578004"/>
              <a:gd name="connsiteY40" fmla="*/ 298387 h 577432"/>
              <a:gd name="connsiteX41" fmla="*/ 190019 w 578004"/>
              <a:gd name="connsiteY41" fmla="*/ 311278 h 577432"/>
              <a:gd name="connsiteX42" fmla="*/ 177091 w 578004"/>
              <a:gd name="connsiteY42" fmla="*/ 298387 h 577432"/>
              <a:gd name="connsiteX43" fmla="*/ 177091 w 578004"/>
              <a:gd name="connsiteY43" fmla="*/ 147374 h 577432"/>
              <a:gd name="connsiteX44" fmla="*/ 190019 w 578004"/>
              <a:gd name="connsiteY44" fmla="*/ 134483 h 577432"/>
              <a:gd name="connsiteX45" fmla="*/ 453380 w 578004"/>
              <a:gd name="connsiteY45" fmla="*/ 97644 h 577432"/>
              <a:gd name="connsiteX46" fmla="*/ 499909 w 578004"/>
              <a:gd name="connsiteY46" fmla="*/ 144099 h 577432"/>
              <a:gd name="connsiteX47" fmla="*/ 453380 w 578004"/>
              <a:gd name="connsiteY47" fmla="*/ 190554 h 577432"/>
              <a:gd name="connsiteX48" fmla="*/ 406851 w 578004"/>
              <a:gd name="connsiteY48" fmla="*/ 144099 h 577432"/>
              <a:gd name="connsiteX49" fmla="*/ 453380 w 578004"/>
              <a:gd name="connsiteY49" fmla="*/ 97644 h 577432"/>
              <a:gd name="connsiteX50" fmla="*/ 130988 w 578004"/>
              <a:gd name="connsiteY50" fmla="*/ 81962 h 577432"/>
              <a:gd name="connsiteX51" fmla="*/ 144839 w 578004"/>
              <a:gd name="connsiteY51" fmla="*/ 94855 h 577432"/>
              <a:gd name="connsiteX52" fmla="*/ 144839 w 578004"/>
              <a:gd name="connsiteY52" fmla="*/ 298385 h 577432"/>
              <a:gd name="connsiteX53" fmla="*/ 130988 w 578004"/>
              <a:gd name="connsiteY53" fmla="*/ 311278 h 577432"/>
              <a:gd name="connsiteX54" fmla="*/ 118061 w 578004"/>
              <a:gd name="connsiteY54" fmla="*/ 298385 h 577432"/>
              <a:gd name="connsiteX55" fmla="*/ 118061 w 578004"/>
              <a:gd name="connsiteY55" fmla="*/ 94855 h 577432"/>
              <a:gd name="connsiteX56" fmla="*/ 130988 w 578004"/>
              <a:gd name="connsiteY56" fmla="*/ 81962 h 577432"/>
              <a:gd name="connsiteX57" fmla="*/ 25828 w 578004"/>
              <a:gd name="connsiteY57" fmla="*/ 0 h 577432"/>
              <a:gd name="connsiteX58" fmla="*/ 354210 w 578004"/>
              <a:gd name="connsiteY58" fmla="*/ 0 h 577432"/>
              <a:gd name="connsiteX59" fmla="*/ 380960 w 578004"/>
              <a:gd name="connsiteY59" fmla="*/ 26707 h 577432"/>
              <a:gd name="connsiteX60" fmla="*/ 368046 w 578004"/>
              <a:gd name="connsiteY60" fmla="*/ 48810 h 577432"/>
              <a:gd name="connsiteX61" fmla="*/ 368046 w 578004"/>
              <a:gd name="connsiteY61" fmla="*/ 168533 h 577432"/>
              <a:gd name="connsiteX62" fmla="*/ 341296 w 578004"/>
              <a:gd name="connsiteY62" fmla="*/ 163007 h 577432"/>
              <a:gd name="connsiteX63" fmla="*/ 341296 w 578004"/>
              <a:gd name="connsiteY63" fmla="*/ 52494 h 577432"/>
              <a:gd name="connsiteX64" fmla="*/ 39664 w 578004"/>
              <a:gd name="connsiteY64" fmla="*/ 52494 h 577432"/>
              <a:gd name="connsiteX65" fmla="*/ 39664 w 578004"/>
              <a:gd name="connsiteY65" fmla="*/ 340749 h 577432"/>
              <a:gd name="connsiteX66" fmla="*/ 341296 w 578004"/>
              <a:gd name="connsiteY66" fmla="*/ 340749 h 577432"/>
              <a:gd name="connsiteX67" fmla="*/ 341296 w 578004"/>
              <a:gd name="connsiteY67" fmla="*/ 269837 h 577432"/>
              <a:gd name="connsiteX68" fmla="*/ 368046 w 578004"/>
              <a:gd name="connsiteY68" fmla="*/ 275362 h 577432"/>
              <a:gd name="connsiteX69" fmla="*/ 368046 w 578004"/>
              <a:gd name="connsiteY69" fmla="*/ 354563 h 577432"/>
              <a:gd name="connsiteX70" fmla="*/ 354210 w 578004"/>
              <a:gd name="connsiteY70" fmla="*/ 367457 h 577432"/>
              <a:gd name="connsiteX71" fmla="*/ 273959 w 578004"/>
              <a:gd name="connsiteY71" fmla="*/ 367457 h 577432"/>
              <a:gd name="connsiteX72" fmla="*/ 321003 w 578004"/>
              <a:gd name="connsiteY72" fmla="*/ 544278 h 577432"/>
              <a:gd name="connsiteX73" fmla="*/ 302554 w 578004"/>
              <a:gd name="connsiteY73" fmla="*/ 576511 h 577432"/>
              <a:gd name="connsiteX74" fmla="*/ 295175 w 578004"/>
              <a:gd name="connsiteY74" fmla="*/ 577432 h 577432"/>
              <a:gd name="connsiteX75" fmla="*/ 270270 w 578004"/>
              <a:gd name="connsiteY75" fmla="*/ 557171 h 577432"/>
              <a:gd name="connsiteX76" fmla="*/ 219537 w 578004"/>
              <a:gd name="connsiteY76" fmla="*/ 367457 h 577432"/>
              <a:gd name="connsiteX77" fmla="*/ 161423 w 578004"/>
              <a:gd name="connsiteY77" fmla="*/ 367457 h 577432"/>
              <a:gd name="connsiteX78" fmla="*/ 110690 w 578004"/>
              <a:gd name="connsiteY78" fmla="*/ 557171 h 577432"/>
              <a:gd name="connsiteX79" fmla="*/ 85785 w 578004"/>
              <a:gd name="connsiteY79" fmla="*/ 577432 h 577432"/>
              <a:gd name="connsiteX80" fmla="*/ 78406 w 578004"/>
              <a:gd name="connsiteY80" fmla="*/ 576511 h 577432"/>
              <a:gd name="connsiteX81" fmla="*/ 59957 w 578004"/>
              <a:gd name="connsiteY81" fmla="*/ 544278 h 577432"/>
              <a:gd name="connsiteX82" fmla="*/ 107001 w 578004"/>
              <a:gd name="connsiteY82" fmla="*/ 367457 h 577432"/>
              <a:gd name="connsiteX83" fmla="*/ 25828 w 578004"/>
              <a:gd name="connsiteY83" fmla="*/ 367457 h 577432"/>
              <a:gd name="connsiteX84" fmla="*/ 12914 w 578004"/>
              <a:gd name="connsiteY84" fmla="*/ 354563 h 577432"/>
              <a:gd name="connsiteX85" fmla="*/ 12914 w 578004"/>
              <a:gd name="connsiteY85" fmla="*/ 48810 h 577432"/>
              <a:gd name="connsiteX86" fmla="*/ 0 w 578004"/>
              <a:gd name="connsiteY86" fmla="*/ 26707 h 577432"/>
              <a:gd name="connsiteX87" fmla="*/ 25828 w 578004"/>
              <a:gd name="connsiteY87" fmla="*/ 0 h 57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78004" h="577432">
                <a:moveTo>
                  <a:pt x="71957" y="173984"/>
                </a:moveTo>
                <a:cubicBezTo>
                  <a:pt x="79344" y="173984"/>
                  <a:pt x="85808" y="179513"/>
                  <a:pt x="85808" y="186884"/>
                </a:cubicBezTo>
                <a:lnTo>
                  <a:pt x="85808" y="298378"/>
                </a:lnTo>
                <a:cubicBezTo>
                  <a:pt x="85808" y="305749"/>
                  <a:pt x="79344" y="311278"/>
                  <a:pt x="71957" y="311278"/>
                </a:cubicBezTo>
                <a:cubicBezTo>
                  <a:pt x="64570" y="311278"/>
                  <a:pt x="59030" y="305749"/>
                  <a:pt x="59030" y="298378"/>
                </a:cubicBezTo>
                <a:lnTo>
                  <a:pt x="59030" y="186884"/>
                </a:lnTo>
                <a:cubicBezTo>
                  <a:pt x="59030" y="179513"/>
                  <a:pt x="64570" y="173984"/>
                  <a:pt x="71957" y="173984"/>
                </a:cubicBezTo>
                <a:close/>
                <a:moveTo>
                  <a:pt x="254571" y="171273"/>
                </a:moveTo>
                <a:lnTo>
                  <a:pt x="405859" y="203508"/>
                </a:lnTo>
                <a:lnTo>
                  <a:pt x="427999" y="203508"/>
                </a:lnTo>
                <a:cubicBezTo>
                  <a:pt x="435378" y="203508"/>
                  <a:pt x="441836" y="206271"/>
                  <a:pt x="446448" y="210876"/>
                </a:cubicBezTo>
                <a:lnTo>
                  <a:pt x="434456" y="301133"/>
                </a:lnTo>
                <a:lnTo>
                  <a:pt x="452906" y="316790"/>
                </a:lnTo>
                <a:lnTo>
                  <a:pt x="472278" y="301133"/>
                </a:lnTo>
                <a:lnTo>
                  <a:pt x="459363" y="210876"/>
                </a:lnTo>
                <a:cubicBezTo>
                  <a:pt x="463976" y="206271"/>
                  <a:pt x="470433" y="203508"/>
                  <a:pt x="477813" y="203508"/>
                </a:cubicBezTo>
                <a:lnTo>
                  <a:pt x="503642" y="203508"/>
                </a:lnTo>
                <a:cubicBezTo>
                  <a:pt x="514712" y="203508"/>
                  <a:pt x="523937" y="209955"/>
                  <a:pt x="527627" y="220086"/>
                </a:cubicBezTo>
                <a:lnTo>
                  <a:pt x="576519" y="344420"/>
                </a:lnTo>
                <a:cubicBezTo>
                  <a:pt x="581131" y="358235"/>
                  <a:pt x="574674" y="372971"/>
                  <a:pt x="561759" y="378497"/>
                </a:cubicBezTo>
                <a:cubicBezTo>
                  <a:pt x="547922" y="384023"/>
                  <a:pt x="532239" y="377576"/>
                  <a:pt x="527627" y="363761"/>
                </a:cubicBezTo>
                <a:lnTo>
                  <a:pt x="504565" y="303896"/>
                </a:lnTo>
                <a:lnTo>
                  <a:pt x="504565" y="376655"/>
                </a:lnTo>
                <a:lnTo>
                  <a:pt x="514712" y="548881"/>
                </a:lnTo>
                <a:cubicBezTo>
                  <a:pt x="514712" y="563617"/>
                  <a:pt x="503642" y="576511"/>
                  <a:pt x="489805" y="576511"/>
                </a:cubicBezTo>
                <a:cubicBezTo>
                  <a:pt x="488883" y="577432"/>
                  <a:pt x="488883" y="577432"/>
                  <a:pt x="487960" y="577432"/>
                </a:cubicBezTo>
                <a:cubicBezTo>
                  <a:pt x="474123" y="577432"/>
                  <a:pt x="463053" y="566380"/>
                  <a:pt x="462131" y="552565"/>
                </a:cubicBezTo>
                <a:lnTo>
                  <a:pt x="452906" y="404285"/>
                </a:lnTo>
                <a:lnTo>
                  <a:pt x="444603" y="552565"/>
                </a:lnTo>
                <a:cubicBezTo>
                  <a:pt x="443681" y="566380"/>
                  <a:pt x="432611" y="577432"/>
                  <a:pt x="418774" y="577432"/>
                </a:cubicBezTo>
                <a:cubicBezTo>
                  <a:pt x="417851" y="577432"/>
                  <a:pt x="416929" y="577432"/>
                  <a:pt x="416929" y="576511"/>
                </a:cubicBezTo>
                <a:cubicBezTo>
                  <a:pt x="402169" y="576511"/>
                  <a:pt x="391099" y="563617"/>
                  <a:pt x="392022" y="548881"/>
                </a:cubicBezTo>
                <a:lnTo>
                  <a:pt x="402169" y="376655"/>
                </a:lnTo>
                <a:lnTo>
                  <a:pt x="402169" y="256005"/>
                </a:lnTo>
                <a:cubicBezTo>
                  <a:pt x="400324" y="256005"/>
                  <a:pt x="398479" y="255084"/>
                  <a:pt x="397557" y="255084"/>
                </a:cubicBezTo>
                <a:lnTo>
                  <a:pt x="244424" y="222849"/>
                </a:lnTo>
                <a:cubicBezTo>
                  <a:pt x="229664" y="219165"/>
                  <a:pt x="220439" y="205350"/>
                  <a:pt x="224129" y="191535"/>
                </a:cubicBezTo>
                <a:cubicBezTo>
                  <a:pt x="226897" y="176799"/>
                  <a:pt x="240734" y="168510"/>
                  <a:pt x="254571" y="171273"/>
                </a:cubicBezTo>
                <a:close/>
                <a:moveTo>
                  <a:pt x="190019" y="134483"/>
                </a:moveTo>
                <a:cubicBezTo>
                  <a:pt x="197406" y="134483"/>
                  <a:pt x="203869" y="140008"/>
                  <a:pt x="203869" y="147374"/>
                </a:cubicBezTo>
                <a:lnTo>
                  <a:pt x="203869" y="298387"/>
                </a:lnTo>
                <a:cubicBezTo>
                  <a:pt x="203869" y="305753"/>
                  <a:pt x="197406" y="311278"/>
                  <a:pt x="190019" y="311278"/>
                </a:cubicBezTo>
                <a:cubicBezTo>
                  <a:pt x="183555" y="311278"/>
                  <a:pt x="177091" y="305753"/>
                  <a:pt x="177091" y="298387"/>
                </a:cubicBezTo>
                <a:lnTo>
                  <a:pt x="177091" y="147374"/>
                </a:lnTo>
                <a:cubicBezTo>
                  <a:pt x="177091" y="140008"/>
                  <a:pt x="183555" y="134483"/>
                  <a:pt x="190019" y="134483"/>
                </a:cubicBezTo>
                <a:close/>
                <a:moveTo>
                  <a:pt x="453380" y="97644"/>
                </a:moveTo>
                <a:cubicBezTo>
                  <a:pt x="479077" y="97644"/>
                  <a:pt x="499909" y="118443"/>
                  <a:pt x="499909" y="144099"/>
                </a:cubicBezTo>
                <a:cubicBezTo>
                  <a:pt x="499909" y="169755"/>
                  <a:pt x="479077" y="190554"/>
                  <a:pt x="453380" y="190554"/>
                </a:cubicBezTo>
                <a:cubicBezTo>
                  <a:pt x="427683" y="190554"/>
                  <a:pt x="406851" y="169755"/>
                  <a:pt x="406851" y="144099"/>
                </a:cubicBezTo>
                <a:cubicBezTo>
                  <a:pt x="406851" y="118443"/>
                  <a:pt x="427683" y="97644"/>
                  <a:pt x="453380" y="97644"/>
                </a:cubicBezTo>
                <a:close/>
                <a:moveTo>
                  <a:pt x="130988" y="81962"/>
                </a:moveTo>
                <a:cubicBezTo>
                  <a:pt x="138375" y="81962"/>
                  <a:pt x="144839" y="87488"/>
                  <a:pt x="144839" y="94855"/>
                </a:cubicBezTo>
                <a:lnTo>
                  <a:pt x="144839" y="298385"/>
                </a:lnTo>
                <a:cubicBezTo>
                  <a:pt x="144839" y="305752"/>
                  <a:pt x="138375" y="311278"/>
                  <a:pt x="130988" y="311278"/>
                </a:cubicBezTo>
                <a:cubicBezTo>
                  <a:pt x="124524" y="311278"/>
                  <a:pt x="118061" y="305752"/>
                  <a:pt x="118061" y="298385"/>
                </a:cubicBezTo>
                <a:lnTo>
                  <a:pt x="118061" y="94855"/>
                </a:lnTo>
                <a:cubicBezTo>
                  <a:pt x="118061" y="87488"/>
                  <a:pt x="124524" y="81962"/>
                  <a:pt x="130988" y="81962"/>
                </a:cubicBezTo>
                <a:close/>
                <a:moveTo>
                  <a:pt x="25828" y="0"/>
                </a:moveTo>
                <a:lnTo>
                  <a:pt x="354210" y="0"/>
                </a:lnTo>
                <a:cubicBezTo>
                  <a:pt x="368969" y="0"/>
                  <a:pt x="380960" y="11972"/>
                  <a:pt x="380960" y="26707"/>
                </a:cubicBezTo>
                <a:cubicBezTo>
                  <a:pt x="380960" y="35917"/>
                  <a:pt x="375426" y="44205"/>
                  <a:pt x="368046" y="48810"/>
                </a:cubicBezTo>
                <a:lnTo>
                  <a:pt x="368046" y="168533"/>
                </a:lnTo>
                <a:lnTo>
                  <a:pt x="341296" y="163007"/>
                </a:lnTo>
                <a:lnTo>
                  <a:pt x="341296" y="52494"/>
                </a:lnTo>
                <a:lnTo>
                  <a:pt x="39664" y="52494"/>
                </a:lnTo>
                <a:lnTo>
                  <a:pt x="39664" y="340749"/>
                </a:lnTo>
                <a:lnTo>
                  <a:pt x="341296" y="340749"/>
                </a:lnTo>
                <a:lnTo>
                  <a:pt x="341296" y="269837"/>
                </a:lnTo>
                <a:lnTo>
                  <a:pt x="368046" y="275362"/>
                </a:lnTo>
                <a:lnTo>
                  <a:pt x="368046" y="354563"/>
                </a:lnTo>
                <a:cubicBezTo>
                  <a:pt x="368046" y="361010"/>
                  <a:pt x="361589" y="367457"/>
                  <a:pt x="354210" y="367457"/>
                </a:cubicBezTo>
                <a:lnTo>
                  <a:pt x="273959" y="367457"/>
                </a:lnTo>
                <a:lnTo>
                  <a:pt x="321003" y="544278"/>
                </a:lnTo>
                <a:cubicBezTo>
                  <a:pt x="324693" y="558092"/>
                  <a:pt x="316391" y="572827"/>
                  <a:pt x="302554" y="576511"/>
                </a:cubicBezTo>
                <a:cubicBezTo>
                  <a:pt x="299787" y="576511"/>
                  <a:pt x="297942" y="577432"/>
                  <a:pt x="295175" y="577432"/>
                </a:cubicBezTo>
                <a:cubicBezTo>
                  <a:pt x="284106" y="577432"/>
                  <a:pt x="273037" y="569143"/>
                  <a:pt x="270270" y="557171"/>
                </a:cubicBezTo>
                <a:lnTo>
                  <a:pt x="219537" y="367457"/>
                </a:lnTo>
                <a:lnTo>
                  <a:pt x="161423" y="367457"/>
                </a:lnTo>
                <a:lnTo>
                  <a:pt x="110690" y="557171"/>
                </a:lnTo>
                <a:cubicBezTo>
                  <a:pt x="107923" y="569143"/>
                  <a:pt x="96854" y="577432"/>
                  <a:pt x="85785" y="577432"/>
                </a:cubicBezTo>
                <a:cubicBezTo>
                  <a:pt x="83018" y="577432"/>
                  <a:pt x="81173" y="576511"/>
                  <a:pt x="78406" y="576511"/>
                </a:cubicBezTo>
                <a:cubicBezTo>
                  <a:pt x="64569" y="572827"/>
                  <a:pt x="56267" y="558092"/>
                  <a:pt x="59957" y="544278"/>
                </a:cubicBezTo>
                <a:lnTo>
                  <a:pt x="107001" y="367457"/>
                </a:lnTo>
                <a:lnTo>
                  <a:pt x="25828" y="367457"/>
                </a:lnTo>
                <a:cubicBezTo>
                  <a:pt x="19371" y="367457"/>
                  <a:pt x="12914" y="361010"/>
                  <a:pt x="12914" y="354563"/>
                </a:cubicBezTo>
                <a:lnTo>
                  <a:pt x="12914" y="48810"/>
                </a:lnTo>
                <a:cubicBezTo>
                  <a:pt x="5534" y="44205"/>
                  <a:pt x="0" y="35917"/>
                  <a:pt x="0" y="26707"/>
                </a:cubicBezTo>
                <a:cubicBezTo>
                  <a:pt x="0" y="11972"/>
                  <a:pt x="11991" y="0"/>
                  <a:pt x="25828" y="0"/>
                </a:cubicBezTo>
                <a:close/>
              </a:path>
            </a:pathLst>
          </a:cu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" name="组合 16"/>
          <p:cNvGrpSpPr/>
          <p:nvPr/>
        </p:nvGrpSpPr>
        <p:grpSpPr>
          <a:xfrm flipH="1">
            <a:off x="8995996" y="1083148"/>
            <a:ext cx="2601720" cy="5375860"/>
            <a:chOff x="4679139" y="741909"/>
            <a:chExt cx="2837286" cy="5375860"/>
          </a:xfrm>
        </p:grpSpPr>
        <p:sp>
          <p:nvSpPr>
            <p:cNvPr id="18" name="任意多边形: 形状 17"/>
            <p:cNvSpPr/>
            <p:nvPr/>
          </p:nvSpPr>
          <p:spPr>
            <a:xfrm>
              <a:off x="5703123" y="5197403"/>
              <a:ext cx="525968" cy="578985"/>
            </a:xfrm>
            <a:custGeom>
              <a:avLst/>
              <a:gdLst>
                <a:gd name="connsiteX0" fmla="*/ 208560 w 525968"/>
                <a:gd name="connsiteY0" fmla="*/ -74 h 578985"/>
                <a:gd name="connsiteX1" fmla="*/ 423920 w 525968"/>
                <a:gd name="connsiteY1" fmla="*/ 202123 h 578985"/>
                <a:gd name="connsiteX2" fmla="*/ 525384 w 525968"/>
                <a:gd name="connsiteY2" fmla="*/ 578912 h 578985"/>
                <a:gd name="connsiteX3" fmla="*/ -584 w 525968"/>
                <a:gd name="connsiteY3" fmla="*/ 436497 h 578985"/>
                <a:gd name="connsiteX4" fmla="*/ -584 w 525968"/>
                <a:gd name="connsiteY4" fmla="*/ -74 h 578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968" h="578985">
                  <a:moveTo>
                    <a:pt x="208560" y="-74"/>
                  </a:moveTo>
                  <a:cubicBezTo>
                    <a:pt x="208560" y="-74"/>
                    <a:pt x="427942" y="175066"/>
                    <a:pt x="423920" y="202123"/>
                  </a:cubicBezTo>
                  <a:cubicBezTo>
                    <a:pt x="419898" y="229180"/>
                    <a:pt x="525384" y="578912"/>
                    <a:pt x="525384" y="578912"/>
                  </a:cubicBezTo>
                  <a:lnTo>
                    <a:pt x="-584" y="436497"/>
                  </a:lnTo>
                  <a:lnTo>
                    <a:pt x="-584" y="-74"/>
                  </a:lnTo>
                  <a:close/>
                </a:path>
              </a:pathLst>
            </a:custGeom>
            <a:solidFill>
              <a:srgbClr val="E86546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" name="任意多边形: 形状 18"/>
            <p:cNvSpPr/>
            <p:nvPr/>
          </p:nvSpPr>
          <p:spPr>
            <a:xfrm>
              <a:off x="5358693" y="5264314"/>
              <a:ext cx="500739" cy="271119"/>
            </a:xfrm>
            <a:custGeom>
              <a:avLst/>
              <a:gdLst>
                <a:gd name="connsiteX0" fmla="*/ 0 w 500739"/>
                <a:gd name="connsiteY0" fmla="*/ 16088 h 271119"/>
                <a:gd name="connsiteX1" fmla="*/ 0 w 500739"/>
                <a:gd name="connsiteY1" fmla="*/ 271120 h 271119"/>
                <a:gd name="connsiteX2" fmla="*/ 500740 w 500739"/>
                <a:gd name="connsiteY2" fmla="*/ 243697 h 271119"/>
                <a:gd name="connsiteX3" fmla="*/ 500740 w 500739"/>
                <a:gd name="connsiteY3" fmla="*/ 0 h 271119"/>
                <a:gd name="connsiteX4" fmla="*/ 0 w 500739"/>
                <a:gd name="connsiteY4" fmla="*/ 16088 h 27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739" h="271119">
                  <a:moveTo>
                    <a:pt x="0" y="16088"/>
                  </a:moveTo>
                  <a:lnTo>
                    <a:pt x="0" y="271120"/>
                  </a:lnTo>
                  <a:lnTo>
                    <a:pt x="500740" y="243697"/>
                  </a:lnTo>
                  <a:lnTo>
                    <a:pt x="500740" y="0"/>
                  </a:lnTo>
                  <a:lnTo>
                    <a:pt x="0" y="16088"/>
                  </a:ln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" name="任意多边形: 形状 19"/>
            <p:cNvSpPr/>
            <p:nvPr/>
          </p:nvSpPr>
          <p:spPr>
            <a:xfrm>
              <a:off x="4679139" y="1952923"/>
              <a:ext cx="789397" cy="1241160"/>
            </a:xfrm>
            <a:custGeom>
              <a:avLst/>
              <a:gdLst>
                <a:gd name="connsiteX0" fmla="*/ 340756 w 789397"/>
                <a:gd name="connsiteY0" fmla="*/ 24424 h 1241160"/>
                <a:gd name="connsiteX1" fmla="*/ 11682 w 789397"/>
                <a:gd name="connsiteY1" fmla="*/ 892994 h 1241160"/>
                <a:gd name="connsiteX2" fmla="*/ 730708 w 789397"/>
                <a:gd name="connsiteY2" fmla="*/ 1123163 h 1241160"/>
                <a:gd name="connsiteX3" fmla="*/ 788661 w 789397"/>
                <a:gd name="connsiteY3" fmla="*/ 562824 h 1241160"/>
                <a:gd name="connsiteX4" fmla="*/ 526682 w 789397"/>
                <a:gd name="connsiteY4" fmla="*/ -74 h 1241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9397" h="1241160">
                  <a:moveTo>
                    <a:pt x="340756" y="24424"/>
                  </a:moveTo>
                  <a:cubicBezTo>
                    <a:pt x="340756" y="24424"/>
                    <a:pt x="-76619" y="377994"/>
                    <a:pt x="11682" y="892994"/>
                  </a:cubicBezTo>
                  <a:cubicBezTo>
                    <a:pt x="99984" y="1407994"/>
                    <a:pt x="666721" y="1228466"/>
                    <a:pt x="730708" y="1123163"/>
                  </a:cubicBezTo>
                  <a:cubicBezTo>
                    <a:pt x="794694" y="1017859"/>
                    <a:pt x="788661" y="562824"/>
                    <a:pt x="788661" y="562824"/>
                  </a:cubicBezTo>
                  <a:lnTo>
                    <a:pt x="526682" y="-74"/>
                  </a:lnTo>
                  <a:close/>
                </a:path>
              </a:pathLst>
            </a:custGeom>
            <a:solidFill>
              <a:srgbClr val="46467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5225601" y="2503599"/>
              <a:ext cx="1515399" cy="2848105"/>
            </a:xfrm>
            <a:custGeom>
              <a:avLst/>
              <a:gdLst>
                <a:gd name="connsiteX0" fmla="*/ 1019178 w 1515399"/>
                <a:gd name="connsiteY0" fmla="*/ 64983 h 2848105"/>
                <a:gd name="connsiteX1" fmla="*/ 1514799 w 1515399"/>
                <a:gd name="connsiteY1" fmla="*/ 1286211 h 2848105"/>
                <a:gd name="connsiteX2" fmla="*/ 806560 w 1515399"/>
                <a:gd name="connsiteY2" fmla="*/ 2777096 h 2848105"/>
                <a:gd name="connsiteX3" fmla="*/ 328489 w 1515399"/>
                <a:gd name="connsiteY3" fmla="*/ 2847298 h 2848105"/>
                <a:gd name="connsiteX4" fmla="*/ -584 w 1515399"/>
                <a:gd name="connsiteY4" fmla="*/ 2805615 h 2848105"/>
                <a:gd name="connsiteX5" fmla="*/ 161942 w 1515399"/>
                <a:gd name="connsiteY5" fmla="*/ 118183 h 2848105"/>
                <a:gd name="connsiteX6" fmla="*/ 1019178 w 1515399"/>
                <a:gd name="connsiteY6" fmla="*/ 64983 h 284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5399" h="2848105">
                  <a:moveTo>
                    <a:pt x="1019178" y="64983"/>
                  </a:moveTo>
                  <a:cubicBezTo>
                    <a:pt x="1019178" y="64983"/>
                    <a:pt x="1510777" y="940867"/>
                    <a:pt x="1514799" y="1286211"/>
                  </a:cubicBezTo>
                  <a:cubicBezTo>
                    <a:pt x="1518821" y="1631555"/>
                    <a:pt x="806560" y="2777096"/>
                    <a:pt x="806560" y="2777096"/>
                  </a:cubicBezTo>
                  <a:cubicBezTo>
                    <a:pt x="806560" y="2777096"/>
                    <a:pt x="612956" y="2856439"/>
                    <a:pt x="328489" y="2847298"/>
                  </a:cubicBezTo>
                  <a:cubicBezTo>
                    <a:pt x="44023" y="2838157"/>
                    <a:pt x="-584" y="2805615"/>
                    <a:pt x="-584" y="2805615"/>
                  </a:cubicBezTo>
                  <a:cubicBezTo>
                    <a:pt x="-584" y="2805615"/>
                    <a:pt x="48229" y="348534"/>
                    <a:pt x="161942" y="118183"/>
                  </a:cubicBezTo>
                  <a:cubicBezTo>
                    <a:pt x="275655" y="-112168"/>
                    <a:pt x="1019178" y="64983"/>
                    <a:pt x="1019178" y="64983"/>
                  </a:cubicBezTo>
                  <a:close/>
                </a:path>
              </a:pathLst>
            </a:custGeom>
            <a:solidFill>
              <a:srgbClr val="7C6053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6391618" y="1386003"/>
              <a:ext cx="783012" cy="852222"/>
            </a:xfrm>
            <a:custGeom>
              <a:avLst/>
              <a:gdLst>
                <a:gd name="connsiteX0" fmla="*/ 224831 w 783012"/>
                <a:gd name="connsiteY0" fmla="*/ 276530 h 852222"/>
                <a:gd name="connsiteX1" fmla="*/ 392475 w 783012"/>
                <a:gd name="connsiteY1" fmla="*/ 182744 h 852222"/>
                <a:gd name="connsiteX2" fmla="*/ 514415 w 783012"/>
                <a:gd name="connsiteY2" fmla="*/ -74 h 852222"/>
                <a:gd name="connsiteX3" fmla="*/ 782428 w 783012"/>
                <a:gd name="connsiteY3" fmla="*/ 69945 h 852222"/>
                <a:gd name="connsiteX4" fmla="*/ 503629 w 783012"/>
                <a:gd name="connsiteY4" fmla="*/ 729189 h 852222"/>
                <a:gd name="connsiteX5" fmla="*/ -584 w 783012"/>
                <a:gd name="connsiteY5" fmla="*/ 840160 h 85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3012" h="852222">
                  <a:moveTo>
                    <a:pt x="224831" y="276530"/>
                  </a:moveTo>
                  <a:cubicBezTo>
                    <a:pt x="224831" y="276530"/>
                    <a:pt x="334522" y="239967"/>
                    <a:pt x="392475" y="182744"/>
                  </a:cubicBezTo>
                  <a:cubicBezTo>
                    <a:pt x="450429" y="125522"/>
                    <a:pt x="514415" y="-74"/>
                    <a:pt x="514415" y="-74"/>
                  </a:cubicBezTo>
                  <a:lnTo>
                    <a:pt x="782428" y="69945"/>
                  </a:lnTo>
                  <a:cubicBezTo>
                    <a:pt x="782428" y="69945"/>
                    <a:pt x="782428" y="543263"/>
                    <a:pt x="503629" y="729189"/>
                  </a:cubicBezTo>
                  <a:cubicBezTo>
                    <a:pt x="238360" y="905974"/>
                    <a:pt x="-584" y="840160"/>
                    <a:pt x="-584" y="840160"/>
                  </a:cubicBez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5344442" y="1416768"/>
              <a:ext cx="968021" cy="1268139"/>
            </a:xfrm>
            <a:custGeom>
              <a:avLst/>
              <a:gdLst>
                <a:gd name="connsiteX0" fmla="*/ 453528 w 968021"/>
                <a:gd name="connsiteY0" fmla="*/ 57 h 1268139"/>
                <a:gd name="connsiteX1" fmla="*/ 71620 w 968021"/>
                <a:gd name="connsiteY1" fmla="*/ 109748 h 1268139"/>
                <a:gd name="connsiteX2" fmla="*/ 26829 w 968021"/>
                <a:gd name="connsiteY2" fmla="*/ 1255471 h 1268139"/>
                <a:gd name="connsiteX3" fmla="*/ 608740 w 968021"/>
                <a:gd name="connsiteY3" fmla="*/ 1255471 h 1268139"/>
                <a:gd name="connsiteX4" fmla="*/ 961215 w 968021"/>
                <a:gd name="connsiteY4" fmla="*/ 1188377 h 1268139"/>
                <a:gd name="connsiteX5" fmla="*/ 924651 w 968021"/>
                <a:gd name="connsiteY5" fmla="*/ 129858 h 1268139"/>
                <a:gd name="connsiteX6" fmla="*/ 453528 w 968021"/>
                <a:gd name="connsiteY6" fmla="*/ 57 h 1268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8021" h="1268139">
                  <a:moveTo>
                    <a:pt x="453528" y="57"/>
                  </a:moveTo>
                  <a:cubicBezTo>
                    <a:pt x="453528" y="57"/>
                    <a:pt x="201604" y="-8353"/>
                    <a:pt x="71620" y="109748"/>
                  </a:cubicBezTo>
                  <a:cubicBezTo>
                    <a:pt x="-58364" y="227848"/>
                    <a:pt x="26829" y="1255471"/>
                    <a:pt x="26829" y="1255471"/>
                  </a:cubicBezTo>
                  <a:cubicBezTo>
                    <a:pt x="26829" y="1255471"/>
                    <a:pt x="365958" y="1283808"/>
                    <a:pt x="608740" y="1255471"/>
                  </a:cubicBezTo>
                  <a:cubicBezTo>
                    <a:pt x="851524" y="1227134"/>
                    <a:pt x="961215" y="1188377"/>
                    <a:pt x="961215" y="1188377"/>
                  </a:cubicBezTo>
                  <a:cubicBezTo>
                    <a:pt x="961215" y="1188377"/>
                    <a:pt x="989735" y="243571"/>
                    <a:pt x="924651" y="129858"/>
                  </a:cubicBezTo>
                  <a:cubicBezTo>
                    <a:pt x="859568" y="16145"/>
                    <a:pt x="453528" y="57"/>
                    <a:pt x="453528" y="57"/>
                  </a:cubicBezTo>
                  <a:close/>
                </a:path>
              </a:pathLst>
            </a:custGeom>
            <a:solidFill>
              <a:srgbClr val="F7734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" name="任意多边形: 形状 23"/>
            <p:cNvSpPr/>
            <p:nvPr/>
          </p:nvSpPr>
          <p:spPr>
            <a:xfrm>
              <a:off x="4855942" y="1468271"/>
              <a:ext cx="654490" cy="737489"/>
            </a:xfrm>
            <a:custGeom>
              <a:avLst/>
              <a:gdLst>
                <a:gd name="connsiteX0" fmla="*/ 653906 w 654490"/>
                <a:gd name="connsiteY0" fmla="*/ -74 h 737489"/>
                <a:gd name="connsiteX1" fmla="*/ 212765 w 654490"/>
                <a:gd name="connsiteY1" fmla="*/ 278724 h 737489"/>
                <a:gd name="connsiteX2" fmla="*/ -584 w 654490"/>
                <a:gd name="connsiteY2" fmla="*/ 737416 h 737489"/>
                <a:gd name="connsiteX3" fmla="*/ 299420 w 654490"/>
                <a:gd name="connsiteY3" fmla="*/ 672515 h 737489"/>
                <a:gd name="connsiteX4" fmla="*/ 550979 w 654490"/>
                <a:gd name="connsiteY4" fmla="*/ 722425 h 737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90" h="737489">
                  <a:moveTo>
                    <a:pt x="653906" y="-74"/>
                  </a:moveTo>
                  <a:cubicBezTo>
                    <a:pt x="481911" y="45795"/>
                    <a:pt x="328014" y="143073"/>
                    <a:pt x="212765" y="278724"/>
                  </a:cubicBezTo>
                  <a:cubicBezTo>
                    <a:pt x="40916" y="485126"/>
                    <a:pt x="-584" y="737416"/>
                    <a:pt x="-584" y="737416"/>
                  </a:cubicBezTo>
                  <a:cubicBezTo>
                    <a:pt x="-584" y="737416"/>
                    <a:pt x="191009" y="671418"/>
                    <a:pt x="299420" y="672515"/>
                  </a:cubicBezTo>
                  <a:cubicBezTo>
                    <a:pt x="407833" y="673612"/>
                    <a:pt x="550979" y="722425"/>
                    <a:pt x="550979" y="722425"/>
                  </a:cubicBezTo>
                  <a:close/>
                </a:path>
              </a:pathLst>
            </a:custGeom>
            <a:solidFill>
              <a:srgbClr val="F7734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" name="任意多边形: 形状 24"/>
            <p:cNvSpPr/>
            <p:nvPr/>
          </p:nvSpPr>
          <p:spPr>
            <a:xfrm>
              <a:off x="5584919" y="741909"/>
              <a:ext cx="542699" cy="493817"/>
            </a:xfrm>
            <a:custGeom>
              <a:avLst/>
              <a:gdLst>
                <a:gd name="connsiteX0" fmla="*/ 483257 w 542699"/>
                <a:gd name="connsiteY0" fmla="*/ 236152 h 493817"/>
                <a:gd name="connsiteX1" fmla="*/ 507206 w 542699"/>
                <a:gd name="connsiteY1" fmla="*/ 10554 h 493817"/>
                <a:gd name="connsiteX2" fmla="*/ 304826 w 542699"/>
                <a:gd name="connsiteY2" fmla="*/ 67959 h 493817"/>
                <a:gd name="connsiteX3" fmla="*/ 19445 w 542699"/>
                <a:gd name="connsiteY3" fmla="*/ 189350 h 493817"/>
                <a:gd name="connsiteX4" fmla="*/ 126029 w 542699"/>
                <a:gd name="connsiteY4" fmla="*/ 493743 h 493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699" h="493817">
                  <a:moveTo>
                    <a:pt x="483257" y="236152"/>
                  </a:moveTo>
                  <a:cubicBezTo>
                    <a:pt x="483257" y="236152"/>
                    <a:pt x="597884" y="53333"/>
                    <a:pt x="507206" y="10554"/>
                  </a:cubicBezTo>
                  <a:cubicBezTo>
                    <a:pt x="416528" y="-32226"/>
                    <a:pt x="304826" y="67959"/>
                    <a:pt x="304826" y="67959"/>
                  </a:cubicBezTo>
                  <a:cubicBezTo>
                    <a:pt x="304826" y="67959"/>
                    <a:pt x="99703" y="81487"/>
                    <a:pt x="19445" y="189350"/>
                  </a:cubicBezTo>
                  <a:cubicBezTo>
                    <a:pt x="-60811" y="297213"/>
                    <a:pt x="126029" y="493743"/>
                    <a:pt x="126029" y="493743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" name="任意多边形: 形状 25"/>
            <p:cNvSpPr/>
            <p:nvPr/>
          </p:nvSpPr>
          <p:spPr>
            <a:xfrm>
              <a:off x="5730911" y="1277591"/>
              <a:ext cx="250827" cy="269157"/>
            </a:xfrm>
            <a:custGeom>
              <a:avLst/>
              <a:gdLst>
                <a:gd name="connsiteX0" fmla="*/ 15504 w 250827"/>
                <a:gd name="connsiteY0" fmla="*/ -74 h 269157"/>
                <a:gd name="connsiteX1" fmla="*/ -584 w 250827"/>
                <a:gd name="connsiteY1" fmla="*/ 188229 h 269157"/>
                <a:gd name="connsiteX2" fmla="*/ 138358 w 250827"/>
                <a:gd name="connsiteY2" fmla="*/ 263550 h 269157"/>
                <a:gd name="connsiteX3" fmla="*/ 250243 w 250827"/>
                <a:gd name="connsiteY3" fmla="*/ 261174 h 269157"/>
                <a:gd name="connsiteX4" fmla="*/ 246953 w 250827"/>
                <a:gd name="connsiteY4" fmla="*/ 164828 h 269157"/>
                <a:gd name="connsiteX5" fmla="*/ 243479 w 250827"/>
                <a:gd name="connsiteY5" fmla="*/ 70860 h 269157"/>
                <a:gd name="connsiteX6" fmla="*/ 48229 w 250827"/>
                <a:gd name="connsiteY6" fmla="*/ 10164 h 269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0827" h="269157">
                  <a:moveTo>
                    <a:pt x="15504" y="-74"/>
                  </a:moveTo>
                  <a:lnTo>
                    <a:pt x="-584" y="188229"/>
                  </a:lnTo>
                  <a:cubicBezTo>
                    <a:pt x="-584" y="188229"/>
                    <a:pt x="28849" y="245268"/>
                    <a:pt x="138358" y="263550"/>
                  </a:cubicBezTo>
                  <a:cubicBezTo>
                    <a:pt x="219895" y="277262"/>
                    <a:pt x="250243" y="261174"/>
                    <a:pt x="250243" y="261174"/>
                  </a:cubicBezTo>
                  <a:lnTo>
                    <a:pt x="246953" y="164828"/>
                  </a:lnTo>
                  <a:lnTo>
                    <a:pt x="243479" y="70860"/>
                  </a:lnTo>
                  <a:lnTo>
                    <a:pt x="48229" y="10164"/>
                  </a:ln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" name="任意多边形: 形状 26"/>
            <p:cNvSpPr/>
            <p:nvPr/>
          </p:nvSpPr>
          <p:spPr>
            <a:xfrm>
              <a:off x="5779725" y="1287829"/>
              <a:ext cx="198723" cy="154298"/>
            </a:xfrm>
            <a:custGeom>
              <a:avLst/>
              <a:gdLst>
                <a:gd name="connsiteX0" fmla="*/ -584 w 198723"/>
                <a:gd name="connsiteY0" fmla="*/ -74 h 154298"/>
                <a:gd name="connsiteX1" fmla="*/ 3437 w 198723"/>
                <a:gd name="connsiteY1" fmla="*/ 18208 h 154298"/>
                <a:gd name="connsiteX2" fmla="*/ 198139 w 198723"/>
                <a:gd name="connsiteY2" fmla="*/ 154225 h 154298"/>
                <a:gd name="connsiteX3" fmla="*/ 194666 w 198723"/>
                <a:gd name="connsiteY3" fmla="*/ 60256 h 154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723" h="154298">
                  <a:moveTo>
                    <a:pt x="-584" y="-74"/>
                  </a:moveTo>
                  <a:cubicBezTo>
                    <a:pt x="-219" y="6197"/>
                    <a:pt x="1134" y="12358"/>
                    <a:pt x="3437" y="18208"/>
                  </a:cubicBezTo>
                  <a:cubicBezTo>
                    <a:pt x="37441" y="115833"/>
                    <a:pt x="150972" y="146181"/>
                    <a:pt x="198139" y="154225"/>
                  </a:cubicBezTo>
                  <a:lnTo>
                    <a:pt x="194666" y="60256"/>
                  </a:ln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" name="任意多边形: 形状 27"/>
            <p:cNvSpPr/>
            <p:nvPr/>
          </p:nvSpPr>
          <p:spPr>
            <a:xfrm>
              <a:off x="5621832" y="843490"/>
              <a:ext cx="476940" cy="544367"/>
            </a:xfrm>
            <a:custGeom>
              <a:avLst/>
              <a:gdLst>
                <a:gd name="connsiteX0" fmla="*/ 430987 w 476940"/>
                <a:gd name="connsiteY0" fmla="*/ 79725 h 544367"/>
                <a:gd name="connsiteX1" fmla="*/ 459690 w 476940"/>
                <a:gd name="connsiteY1" fmla="*/ 452309 h 544367"/>
                <a:gd name="connsiteX2" fmla="*/ 222026 w 476940"/>
                <a:gd name="connsiteY2" fmla="*/ 514833 h 544367"/>
                <a:gd name="connsiteX3" fmla="*/ 124035 w 476940"/>
                <a:gd name="connsiteY3" fmla="*/ 434758 h 544367"/>
                <a:gd name="connsiteX4" fmla="*/ 16172 w 476940"/>
                <a:gd name="connsiteY4" fmla="*/ 383935 h 544367"/>
                <a:gd name="connsiteX5" fmla="*/ 52736 w 476940"/>
                <a:gd name="connsiteY5" fmla="*/ 235852 h 544367"/>
                <a:gd name="connsiteX6" fmla="*/ 135370 w 476940"/>
                <a:gd name="connsiteY6" fmla="*/ 255413 h 544367"/>
                <a:gd name="connsiteX7" fmla="*/ 106667 w 476940"/>
                <a:gd name="connsiteY7" fmla="*/ 183749 h 544367"/>
                <a:gd name="connsiteX8" fmla="*/ 430987 w 476940"/>
                <a:gd name="connsiteY8" fmla="*/ 79725 h 54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940" h="544367">
                  <a:moveTo>
                    <a:pt x="430987" y="79725"/>
                  </a:moveTo>
                  <a:cubicBezTo>
                    <a:pt x="430987" y="79725"/>
                    <a:pt x="509782" y="324336"/>
                    <a:pt x="459690" y="452309"/>
                  </a:cubicBezTo>
                  <a:cubicBezTo>
                    <a:pt x="409598" y="580282"/>
                    <a:pt x="291863" y="547375"/>
                    <a:pt x="222026" y="514833"/>
                  </a:cubicBezTo>
                  <a:cubicBezTo>
                    <a:pt x="182756" y="497429"/>
                    <a:pt x="148916" y="469768"/>
                    <a:pt x="124035" y="434758"/>
                  </a:cubicBezTo>
                  <a:cubicBezTo>
                    <a:pt x="80871" y="442967"/>
                    <a:pt x="37324" y="422437"/>
                    <a:pt x="16172" y="383935"/>
                  </a:cubicBezTo>
                  <a:cubicBezTo>
                    <a:pt x="-22402" y="317206"/>
                    <a:pt x="12332" y="248284"/>
                    <a:pt x="52736" y="235852"/>
                  </a:cubicBezTo>
                  <a:cubicBezTo>
                    <a:pt x="93139" y="223420"/>
                    <a:pt x="135370" y="255413"/>
                    <a:pt x="135370" y="255413"/>
                  </a:cubicBezTo>
                  <a:lnTo>
                    <a:pt x="106667" y="183749"/>
                  </a:lnTo>
                  <a:cubicBezTo>
                    <a:pt x="106667" y="183749"/>
                    <a:pt x="291314" y="-147884"/>
                    <a:pt x="430987" y="79725"/>
                  </a:cubicBez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9" name="任意多边形: 形状 28"/>
            <p:cNvSpPr/>
            <p:nvPr/>
          </p:nvSpPr>
          <p:spPr>
            <a:xfrm>
              <a:off x="5656751" y="1117303"/>
              <a:ext cx="93384" cy="81532"/>
            </a:xfrm>
            <a:custGeom>
              <a:avLst/>
              <a:gdLst>
                <a:gd name="connsiteX0" fmla="*/ 85642 w 93384"/>
                <a:gd name="connsiteY0" fmla="*/ 81420 h 81532"/>
                <a:gd name="connsiteX1" fmla="*/ 81072 w 93384"/>
                <a:gd name="connsiteY1" fmla="*/ 79774 h 81532"/>
                <a:gd name="connsiteX2" fmla="*/ 1362 w 93384"/>
                <a:gd name="connsiteY2" fmla="*/ 11400 h 81532"/>
                <a:gd name="connsiteX3" fmla="*/ 1362 w 93384"/>
                <a:gd name="connsiteY3" fmla="*/ 1894 h 81532"/>
                <a:gd name="connsiteX4" fmla="*/ 11052 w 93384"/>
                <a:gd name="connsiteY4" fmla="*/ 1894 h 81532"/>
                <a:gd name="connsiteX5" fmla="*/ 90761 w 93384"/>
                <a:gd name="connsiteY5" fmla="*/ 70268 h 81532"/>
                <a:gd name="connsiteX6" fmla="*/ 90889 w 93384"/>
                <a:gd name="connsiteY6" fmla="*/ 79833 h 81532"/>
                <a:gd name="connsiteX7" fmla="*/ 90761 w 93384"/>
                <a:gd name="connsiteY7" fmla="*/ 79957 h 81532"/>
                <a:gd name="connsiteX8" fmla="*/ 85642 w 93384"/>
                <a:gd name="connsiteY8" fmla="*/ 81420 h 81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384" h="81532">
                  <a:moveTo>
                    <a:pt x="85642" y="81420"/>
                  </a:moveTo>
                  <a:cubicBezTo>
                    <a:pt x="83979" y="81440"/>
                    <a:pt x="82352" y="80855"/>
                    <a:pt x="81072" y="79774"/>
                  </a:cubicBezTo>
                  <a:lnTo>
                    <a:pt x="1362" y="11400"/>
                  </a:lnTo>
                  <a:cubicBezTo>
                    <a:pt x="-1233" y="8766"/>
                    <a:pt x="-1233" y="4528"/>
                    <a:pt x="1362" y="1894"/>
                  </a:cubicBezTo>
                  <a:cubicBezTo>
                    <a:pt x="4050" y="-730"/>
                    <a:pt x="8346" y="-730"/>
                    <a:pt x="11052" y="1894"/>
                  </a:cubicBezTo>
                  <a:lnTo>
                    <a:pt x="90761" y="70268"/>
                  </a:lnTo>
                  <a:cubicBezTo>
                    <a:pt x="93430" y="72875"/>
                    <a:pt x="93485" y="77158"/>
                    <a:pt x="90889" y="79833"/>
                  </a:cubicBezTo>
                  <a:cubicBezTo>
                    <a:pt x="90852" y="79875"/>
                    <a:pt x="90798" y="79917"/>
                    <a:pt x="90761" y="79957"/>
                  </a:cubicBezTo>
                  <a:cubicBezTo>
                    <a:pt x="89298" y="81087"/>
                    <a:pt x="87470" y="81611"/>
                    <a:pt x="85642" y="81420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" name="任意多边形: 形状 29"/>
            <p:cNvSpPr/>
            <p:nvPr/>
          </p:nvSpPr>
          <p:spPr>
            <a:xfrm>
              <a:off x="5658745" y="1167764"/>
              <a:ext cx="70812" cy="23354"/>
            </a:xfrm>
            <a:custGeom>
              <a:avLst/>
              <a:gdLst>
                <a:gd name="connsiteX0" fmla="*/ 6316 w 70812"/>
                <a:gd name="connsiteY0" fmla="*/ 23280 h 23354"/>
                <a:gd name="connsiteX1" fmla="*/ -448 w 70812"/>
                <a:gd name="connsiteY1" fmla="*/ 17613 h 23354"/>
                <a:gd name="connsiteX2" fmla="*/ 4671 w 70812"/>
                <a:gd name="connsiteY2" fmla="*/ 9842 h 23354"/>
                <a:gd name="connsiteX3" fmla="*/ 5219 w 70812"/>
                <a:gd name="connsiteY3" fmla="*/ 9752 h 23354"/>
                <a:gd name="connsiteX4" fmla="*/ 62258 w 70812"/>
                <a:gd name="connsiteY4" fmla="*/ 62 h 23354"/>
                <a:gd name="connsiteX5" fmla="*/ 70029 w 70812"/>
                <a:gd name="connsiteY5" fmla="*/ 5183 h 23354"/>
                <a:gd name="connsiteX6" fmla="*/ 70121 w 70812"/>
                <a:gd name="connsiteY6" fmla="*/ 5730 h 23354"/>
                <a:gd name="connsiteX7" fmla="*/ 64654 w 70812"/>
                <a:gd name="connsiteY7" fmla="*/ 13586 h 23354"/>
                <a:gd name="connsiteX8" fmla="*/ 64635 w 70812"/>
                <a:gd name="connsiteY8" fmla="*/ 13591 h 23354"/>
                <a:gd name="connsiteX9" fmla="*/ 7413 w 70812"/>
                <a:gd name="connsiteY9" fmla="*/ 23280 h 23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812" h="23354">
                  <a:moveTo>
                    <a:pt x="6316" y="23280"/>
                  </a:moveTo>
                  <a:cubicBezTo>
                    <a:pt x="2989" y="23249"/>
                    <a:pt x="155" y="20876"/>
                    <a:pt x="-448" y="17613"/>
                  </a:cubicBezTo>
                  <a:cubicBezTo>
                    <a:pt x="-1179" y="14054"/>
                    <a:pt x="1106" y="10573"/>
                    <a:pt x="4671" y="9842"/>
                  </a:cubicBezTo>
                  <a:cubicBezTo>
                    <a:pt x="4854" y="9803"/>
                    <a:pt x="5036" y="9774"/>
                    <a:pt x="5219" y="9752"/>
                  </a:cubicBezTo>
                  <a:lnTo>
                    <a:pt x="62258" y="62"/>
                  </a:lnTo>
                  <a:cubicBezTo>
                    <a:pt x="65823" y="-671"/>
                    <a:pt x="69297" y="1622"/>
                    <a:pt x="70029" y="5183"/>
                  </a:cubicBezTo>
                  <a:cubicBezTo>
                    <a:pt x="70065" y="5364"/>
                    <a:pt x="70102" y="5547"/>
                    <a:pt x="70121" y="5730"/>
                  </a:cubicBezTo>
                  <a:cubicBezTo>
                    <a:pt x="70778" y="9406"/>
                    <a:pt x="68346" y="12924"/>
                    <a:pt x="64654" y="13586"/>
                  </a:cubicBezTo>
                  <a:cubicBezTo>
                    <a:pt x="64654" y="13587"/>
                    <a:pt x="64635" y="13589"/>
                    <a:pt x="64635" y="13591"/>
                  </a:cubicBezTo>
                  <a:lnTo>
                    <a:pt x="7413" y="23280"/>
                  </a:ln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1" name="任意多边形: 形状 30"/>
            <p:cNvSpPr/>
            <p:nvPr/>
          </p:nvSpPr>
          <p:spPr>
            <a:xfrm>
              <a:off x="5881225" y="975195"/>
              <a:ext cx="79088" cy="32750"/>
            </a:xfrm>
            <a:custGeom>
              <a:avLst/>
              <a:gdLst>
                <a:gd name="connsiteX0" fmla="*/ 5960 w 79088"/>
                <a:gd name="connsiteY0" fmla="*/ 32665 h 32750"/>
                <a:gd name="connsiteX1" fmla="*/ 1390 w 79088"/>
                <a:gd name="connsiteY1" fmla="*/ 30837 h 32750"/>
                <a:gd name="connsiteX2" fmla="*/ 1390 w 79088"/>
                <a:gd name="connsiteY2" fmla="*/ 21148 h 32750"/>
                <a:gd name="connsiteX3" fmla="*/ 76163 w 79088"/>
                <a:gd name="connsiteY3" fmla="*/ 8350 h 32750"/>
                <a:gd name="connsiteX4" fmla="*/ 76748 w 79088"/>
                <a:gd name="connsiteY4" fmla="*/ 18157 h 32750"/>
                <a:gd name="connsiteX5" fmla="*/ 68667 w 79088"/>
                <a:gd name="connsiteY5" fmla="*/ 19868 h 32750"/>
                <a:gd name="connsiteX6" fmla="*/ 11445 w 79088"/>
                <a:gd name="connsiteY6" fmla="*/ 30471 h 32750"/>
                <a:gd name="connsiteX7" fmla="*/ 5960 w 79088"/>
                <a:gd name="connsiteY7" fmla="*/ 32665 h 32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088" h="32750">
                  <a:moveTo>
                    <a:pt x="5960" y="32665"/>
                  </a:moveTo>
                  <a:cubicBezTo>
                    <a:pt x="4260" y="32689"/>
                    <a:pt x="2615" y="32031"/>
                    <a:pt x="1390" y="30837"/>
                  </a:cubicBezTo>
                  <a:cubicBezTo>
                    <a:pt x="-1242" y="28140"/>
                    <a:pt x="-1242" y="23844"/>
                    <a:pt x="1390" y="21148"/>
                  </a:cubicBezTo>
                  <a:cubicBezTo>
                    <a:pt x="19635" y="-1176"/>
                    <a:pt x="51537" y="-6637"/>
                    <a:pt x="76163" y="8350"/>
                  </a:cubicBezTo>
                  <a:cubicBezTo>
                    <a:pt x="79033" y="10895"/>
                    <a:pt x="79308" y="15286"/>
                    <a:pt x="76748" y="18157"/>
                  </a:cubicBezTo>
                  <a:cubicBezTo>
                    <a:pt x="74737" y="20444"/>
                    <a:pt x="71445" y="21138"/>
                    <a:pt x="68667" y="19868"/>
                  </a:cubicBezTo>
                  <a:cubicBezTo>
                    <a:pt x="49617" y="8595"/>
                    <a:pt x="25193" y="13124"/>
                    <a:pt x="11445" y="30471"/>
                  </a:cubicBezTo>
                  <a:cubicBezTo>
                    <a:pt x="10038" y="31983"/>
                    <a:pt x="8026" y="32786"/>
                    <a:pt x="5960" y="32665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2" name="任意多边形: 形状 31"/>
            <p:cNvSpPr/>
            <p:nvPr/>
          </p:nvSpPr>
          <p:spPr>
            <a:xfrm>
              <a:off x="6015577" y="987908"/>
              <a:ext cx="62469" cy="26789"/>
            </a:xfrm>
            <a:custGeom>
              <a:avLst/>
              <a:gdLst>
                <a:gd name="connsiteX0" fmla="*/ 55158 w 62469"/>
                <a:gd name="connsiteY0" fmla="*/ 26716 h 26789"/>
                <a:gd name="connsiteX1" fmla="*/ 50404 w 62469"/>
                <a:gd name="connsiteY1" fmla="*/ 24705 h 26789"/>
                <a:gd name="connsiteX2" fmla="*/ 8356 w 62469"/>
                <a:gd name="connsiteY2" fmla="*/ 16844 h 26789"/>
                <a:gd name="connsiteX3" fmla="*/ -290 w 62469"/>
                <a:gd name="connsiteY3" fmla="*/ 12176 h 26789"/>
                <a:gd name="connsiteX4" fmla="*/ 2506 w 62469"/>
                <a:gd name="connsiteY4" fmla="*/ 4412 h 26789"/>
                <a:gd name="connsiteX5" fmla="*/ 59911 w 62469"/>
                <a:gd name="connsiteY5" fmla="*/ 14833 h 26789"/>
                <a:gd name="connsiteX6" fmla="*/ 59911 w 62469"/>
                <a:gd name="connsiteY6" fmla="*/ 24522 h 26789"/>
                <a:gd name="connsiteX7" fmla="*/ 55158 w 62469"/>
                <a:gd name="connsiteY7" fmla="*/ 26716 h 26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2469" h="26789">
                  <a:moveTo>
                    <a:pt x="55158" y="26716"/>
                  </a:moveTo>
                  <a:cubicBezTo>
                    <a:pt x="53367" y="26721"/>
                    <a:pt x="51649" y="25994"/>
                    <a:pt x="50404" y="24705"/>
                  </a:cubicBezTo>
                  <a:cubicBezTo>
                    <a:pt x="39307" y="13749"/>
                    <a:pt x="22671" y="10637"/>
                    <a:pt x="8356" y="16844"/>
                  </a:cubicBezTo>
                  <a:cubicBezTo>
                    <a:pt x="4682" y="17942"/>
                    <a:pt x="807" y="15853"/>
                    <a:pt x="-290" y="12176"/>
                  </a:cubicBezTo>
                  <a:cubicBezTo>
                    <a:pt x="-1168" y="9255"/>
                    <a:pt x="-35" y="6107"/>
                    <a:pt x="2506" y="4412"/>
                  </a:cubicBezTo>
                  <a:cubicBezTo>
                    <a:pt x="21958" y="-4263"/>
                    <a:pt x="44737" y="-127"/>
                    <a:pt x="59911" y="14833"/>
                  </a:cubicBezTo>
                  <a:cubicBezTo>
                    <a:pt x="62544" y="17529"/>
                    <a:pt x="62544" y="21825"/>
                    <a:pt x="59911" y="24522"/>
                  </a:cubicBezTo>
                  <a:cubicBezTo>
                    <a:pt x="58686" y="25862"/>
                    <a:pt x="56968" y="26652"/>
                    <a:pt x="55158" y="26716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" name="任意多边形: 形状 32"/>
            <p:cNvSpPr/>
            <p:nvPr/>
          </p:nvSpPr>
          <p:spPr>
            <a:xfrm>
              <a:off x="5994200" y="1080702"/>
              <a:ext cx="45285" cy="110542"/>
            </a:xfrm>
            <a:custGeom>
              <a:avLst/>
              <a:gdLst>
                <a:gd name="connsiteX0" fmla="*/ 29550 w 45285"/>
                <a:gd name="connsiteY0" fmla="*/ 110342 h 110542"/>
                <a:gd name="connsiteX1" fmla="*/ 27175 w 45285"/>
                <a:gd name="connsiteY1" fmla="*/ 110342 h 110542"/>
                <a:gd name="connsiteX2" fmla="*/ 23115 w 45285"/>
                <a:gd name="connsiteY2" fmla="*/ 101682 h 110542"/>
                <a:gd name="connsiteX3" fmla="*/ 23152 w 45285"/>
                <a:gd name="connsiteY3" fmla="*/ 101567 h 110542"/>
                <a:gd name="connsiteX4" fmla="*/ 3043 w 45285"/>
                <a:gd name="connsiteY4" fmla="*/ 12900 h 110542"/>
                <a:gd name="connsiteX5" fmla="*/ 117 w 45285"/>
                <a:gd name="connsiteY5" fmla="*/ 3759 h 110542"/>
                <a:gd name="connsiteX6" fmla="*/ 9148 w 45285"/>
                <a:gd name="connsiteY6" fmla="*/ 597 h 110542"/>
                <a:gd name="connsiteX7" fmla="*/ 9258 w 45285"/>
                <a:gd name="connsiteY7" fmla="*/ 651 h 110542"/>
                <a:gd name="connsiteX8" fmla="*/ 35950 w 45285"/>
                <a:gd name="connsiteY8" fmla="*/ 106503 h 110542"/>
                <a:gd name="connsiteX9" fmla="*/ 29550 w 45285"/>
                <a:gd name="connsiteY9" fmla="*/ 110342 h 110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285" h="110542">
                  <a:moveTo>
                    <a:pt x="29550" y="110342"/>
                  </a:moveTo>
                  <a:cubicBezTo>
                    <a:pt x="28765" y="110511"/>
                    <a:pt x="27960" y="110511"/>
                    <a:pt x="27175" y="110342"/>
                  </a:cubicBezTo>
                  <a:cubicBezTo>
                    <a:pt x="23664" y="109074"/>
                    <a:pt x="21835" y="105196"/>
                    <a:pt x="23115" y="101682"/>
                  </a:cubicBezTo>
                  <a:cubicBezTo>
                    <a:pt x="23115" y="101644"/>
                    <a:pt x="23134" y="101605"/>
                    <a:pt x="23152" y="101567"/>
                  </a:cubicBezTo>
                  <a:cubicBezTo>
                    <a:pt x="48381" y="37398"/>
                    <a:pt x="4870" y="13997"/>
                    <a:pt x="3043" y="12900"/>
                  </a:cubicBezTo>
                  <a:cubicBezTo>
                    <a:pt x="-212" y="11125"/>
                    <a:pt x="-1510" y="7098"/>
                    <a:pt x="117" y="3759"/>
                  </a:cubicBezTo>
                  <a:cubicBezTo>
                    <a:pt x="1744" y="392"/>
                    <a:pt x="5784" y="-1023"/>
                    <a:pt x="9148" y="597"/>
                  </a:cubicBezTo>
                  <a:cubicBezTo>
                    <a:pt x="9185" y="615"/>
                    <a:pt x="9221" y="633"/>
                    <a:pt x="9258" y="651"/>
                  </a:cubicBezTo>
                  <a:cubicBezTo>
                    <a:pt x="9258" y="651"/>
                    <a:pt x="65932" y="30451"/>
                    <a:pt x="35950" y="106503"/>
                  </a:cubicBezTo>
                  <a:cubicBezTo>
                    <a:pt x="34742" y="108916"/>
                    <a:pt x="32256" y="110414"/>
                    <a:pt x="29550" y="110342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" name="任意多边形: 形状 33"/>
            <p:cNvSpPr/>
            <p:nvPr/>
          </p:nvSpPr>
          <p:spPr>
            <a:xfrm>
              <a:off x="6047380" y="1046139"/>
              <a:ext cx="22040" cy="58872"/>
            </a:xfrm>
            <a:custGeom>
              <a:avLst/>
              <a:gdLst>
                <a:gd name="connsiteX0" fmla="*/ 14580 w 22040"/>
                <a:gd name="connsiteY0" fmla="*/ 58797 h 58872"/>
                <a:gd name="connsiteX1" fmla="*/ 7816 w 22040"/>
                <a:gd name="connsiteY1" fmla="*/ 53130 h 58872"/>
                <a:gd name="connsiteX2" fmla="*/ -228 w 22040"/>
                <a:gd name="connsiteY2" fmla="*/ 9071 h 58872"/>
                <a:gd name="connsiteX3" fmla="*/ 4159 w 22040"/>
                <a:gd name="connsiteY3" fmla="*/ 284 h 58872"/>
                <a:gd name="connsiteX4" fmla="*/ 12953 w 22040"/>
                <a:gd name="connsiteY4" fmla="*/ 4679 h 58872"/>
                <a:gd name="connsiteX5" fmla="*/ 13300 w 22040"/>
                <a:gd name="connsiteY5" fmla="*/ 6511 h 58872"/>
                <a:gd name="connsiteX6" fmla="*/ 21344 w 22040"/>
                <a:gd name="connsiteY6" fmla="*/ 50753 h 58872"/>
                <a:gd name="connsiteX7" fmla="*/ 15860 w 22040"/>
                <a:gd name="connsiteY7" fmla="*/ 58797 h 58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40" h="58872">
                  <a:moveTo>
                    <a:pt x="14580" y="58797"/>
                  </a:moveTo>
                  <a:cubicBezTo>
                    <a:pt x="11235" y="58841"/>
                    <a:pt x="8364" y="56432"/>
                    <a:pt x="7816" y="53130"/>
                  </a:cubicBezTo>
                  <a:lnTo>
                    <a:pt x="-228" y="9071"/>
                  </a:lnTo>
                  <a:cubicBezTo>
                    <a:pt x="-1434" y="5431"/>
                    <a:pt x="522" y="1497"/>
                    <a:pt x="4159" y="284"/>
                  </a:cubicBezTo>
                  <a:cubicBezTo>
                    <a:pt x="7816" y="-930"/>
                    <a:pt x="11746" y="1039"/>
                    <a:pt x="12953" y="4679"/>
                  </a:cubicBezTo>
                  <a:cubicBezTo>
                    <a:pt x="13154" y="5272"/>
                    <a:pt x="13263" y="5888"/>
                    <a:pt x="13300" y="6511"/>
                  </a:cubicBezTo>
                  <a:lnTo>
                    <a:pt x="21344" y="50753"/>
                  </a:lnTo>
                  <a:cubicBezTo>
                    <a:pt x="22020" y="54481"/>
                    <a:pt x="19571" y="58061"/>
                    <a:pt x="15860" y="58797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" name="任意多边形: 形状 34"/>
            <p:cNvSpPr/>
            <p:nvPr/>
          </p:nvSpPr>
          <p:spPr>
            <a:xfrm>
              <a:off x="5928173" y="1038255"/>
              <a:ext cx="22049" cy="59077"/>
            </a:xfrm>
            <a:custGeom>
              <a:avLst/>
              <a:gdLst>
                <a:gd name="connsiteX0" fmla="*/ 14589 w 22049"/>
                <a:gd name="connsiteY0" fmla="*/ 59003 h 59077"/>
                <a:gd name="connsiteX1" fmla="*/ 7825 w 22049"/>
                <a:gd name="connsiteY1" fmla="*/ 53336 h 59077"/>
                <a:gd name="connsiteX2" fmla="*/ -219 w 22049"/>
                <a:gd name="connsiteY2" fmla="*/ 9094 h 59077"/>
                <a:gd name="connsiteX3" fmla="*/ 4150 w 22049"/>
                <a:gd name="connsiteY3" fmla="*/ 291 h 59077"/>
                <a:gd name="connsiteX4" fmla="*/ 12944 w 22049"/>
                <a:gd name="connsiteY4" fmla="*/ 4657 h 59077"/>
                <a:gd name="connsiteX5" fmla="*/ 13309 w 22049"/>
                <a:gd name="connsiteY5" fmla="*/ 6718 h 59077"/>
                <a:gd name="connsiteX6" fmla="*/ 21353 w 22049"/>
                <a:gd name="connsiteY6" fmla="*/ 50777 h 59077"/>
                <a:gd name="connsiteX7" fmla="*/ 15869 w 22049"/>
                <a:gd name="connsiteY7" fmla="*/ 58821 h 59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49" h="59077">
                  <a:moveTo>
                    <a:pt x="14589" y="59003"/>
                  </a:moveTo>
                  <a:cubicBezTo>
                    <a:pt x="11261" y="58973"/>
                    <a:pt x="8428" y="56599"/>
                    <a:pt x="7825" y="53336"/>
                  </a:cubicBezTo>
                  <a:lnTo>
                    <a:pt x="-219" y="9094"/>
                  </a:lnTo>
                  <a:cubicBezTo>
                    <a:pt x="-1444" y="5458"/>
                    <a:pt x="513" y="1518"/>
                    <a:pt x="4150" y="291"/>
                  </a:cubicBezTo>
                  <a:cubicBezTo>
                    <a:pt x="7788" y="-934"/>
                    <a:pt x="11719" y="1021"/>
                    <a:pt x="12944" y="4657"/>
                  </a:cubicBezTo>
                  <a:cubicBezTo>
                    <a:pt x="13163" y="5321"/>
                    <a:pt x="13291" y="6015"/>
                    <a:pt x="13309" y="6718"/>
                  </a:cubicBezTo>
                  <a:lnTo>
                    <a:pt x="21353" y="50777"/>
                  </a:lnTo>
                  <a:cubicBezTo>
                    <a:pt x="22030" y="54504"/>
                    <a:pt x="19580" y="58084"/>
                    <a:pt x="15869" y="58821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6" name="任意多边形: 形状 35"/>
            <p:cNvSpPr/>
            <p:nvPr/>
          </p:nvSpPr>
          <p:spPr>
            <a:xfrm>
              <a:off x="5684659" y="796961"/>
              <a:ext cx="409147" cy="304544"/>
            </a:xfrm>
            <a:custGeom>
              <a:avLst/>
              <a:gdLst>
                <a:gd name="connsiteX0" fmla="*/ 383518 w 409147"/>
                <a:gd name="connsiteY0" fmla="*/ 181099 h 304544"/>
                <a:gd name="connsiteX1" fmla="*/ 319348 w 409147"/>
                <a:gd name="connsiteY1" fmla="*/ 137223 h 304544"/>
                <a:gd name="connsiteX2" fmla="*/ 242015 w 409147"/>
                <a:gd name="connsiteY2" fmla="*/ 162817 h 304544"/>
                <a:gd name="connsiteX3" fmla="*/ 188449 w 409147"/>
                <a:gd name="connsiteY3" fmla="*/ 280370 h 304544"/>
                <a:gd name="connsiteX4" fmla="*/ 72543 w 409147"/>
                <a:gd name="connsiteY4" fmla="*/ 301028 h 304544"/>
                <a:gd name="connsiteX5" fmla="*/ 27569 w 409147"/>
                <a:gd name="connsiteY5" fmla="*/ 280552 h 304544"/>
                <a:gd name="connsiteX6" fmla="*/ -584 w 409147"/>
                <a:gd name="connsiteY6" fmla="*/ 209985 h 304544"/>
                <a:gd name="connsiteX7" fmla="*/ 145670 w 409147"/>
                <a:gd name="connsiteY7" fmla="*/ 76893 h 304544"/>
                <a:gd name="connsiteX8" fmla="*/ 327026 w 409147"/>
                <a:gd name="connsiteY8" fmla="*/ -74 h 304544"/>
                <a:gd name="connsiteX9" fmla="*/ 408564 w 409147"/>
                <a:gd name="connsiteY9" fmla="*/ 87679 h 304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9147" h="304544">
                  <a:moveTo>
                    <a:pt x="383518" y="181099"/>
                  </a:moveTo>
                  <a:cubicBezTo>
                    <a:pt x="371159" y="156351"/>
                    <a:pt x="346898" y="139755"/>
                    <a:pt x="319348" y="137223"/>
                  </a:cubicBezTo>
                  <a:cubicBezTo>
                    <a:pt x="291139" y="134669"/>
                    <a:pt x="263131" y="143938"/>
                    <a:pt x="242015" y="162817"/>
                  </a:cubicBezTo>
                  <a:cubicBezTo>
                    <a:pt x="242015" y="162817"/>
                    <a:pt x="255909" y="243806"/>
                    <a:pt x="188449" y="280370"/>
                  </a:cubicBezTo>
                  <a:cubicBezTo>
                    <a:pt x="120989" y="316933"/>
                    <a:pt x="72543" y="301028"/>
                    <a:pt x="72543" y="301028"/>
                  </a:cubicBezTo>
                  <a:lnTo>
                    <a:pt x="27569" y="280552"/>
                  </a:lnTo>
                  <a:lnTo>
                    <a:pt x="-584" y="209985"/>
                  </a:lnTo>
                  <a:lnTo>
                    <a:pt x="145670" y="76893"/>
                  </a:lnTo>
                  <a:lnTo>
                    <a:pt x="327026" y="-74"/>
                  </a:lnTo>
                  <a:lnTo>
                    <a:pt x="408564" y="87679"/>
                  </a:ln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7" name="任意多边形: 形状 36"/>
            <p:cNvSpPr/>
            <p:nvPr/>
          </p:nvSpPr>
          <p:spPr>
            <a:xfrm>
              <a:off x="5905289" y="1208222"/>
              <a:ext cx="72609" cy="54743"/>
            </a:xfrm>
            <a:custGeom>
              <a:avLst/>
              <a:gdLst>
                <a:gd name="connsiteX0" fmla="*/ 65261 w 72609"/>
                <a:gd name="connsiteY0" fmla="*/ 53939 h 54743"/>
                <a:gd name="connsiteX1" fmla="*/ -188 w 72609"/>
                <a:gd name="connsiteY1" fmla="*/ 9148 h 54743"/>
                <a:gd name="connsiteX2" fmla="*/ 3835 w 72609"/>
                <a:gd name="connsiteY2" fmla="*/ 373 h 54743"/>
                <a:gd name="connsiteX3" fmla="*/ 12573 w 72609"/>
                <a:gd name="connsiteY3" fmla="*/ 4280 h 54743"/>
                <a:gd name="connsiteX4" fmla="*/ 12610 w 72609"/>
                <a:gd name="connsiteY4" fmla="*/ 4395 h 54743"/>
                <a:gd name="connsiteX5" fmla="*/ 65078 w 72609"/>
                <a:gd name="connsiteY5" fmla="*/ 40958 h 54743"/>
                <a:gd name="connsiteX6" fmla="*/ 72026 w 72609"/>
                <a:gd name="connsiteY6" fmla="*/ 47540 h 54743"/>
                <a:gd name="connsiteX7" fmla="*/ 72026 w 72609"/>
                <a:gd name="connsiteY7" fmla="*/ 47723 h 54743"/>
                <a:gd name="connsiteX8" fmla="*/ 65261 w 72609"/>
                <a:gd name="connsiteY8" fmla="*/ 54670 h 54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609" h="54743">
                  <a:moveTo>
                    <a:pt x="65261" y="53939"/>
                  </a:moveTo>
                  <a:cubicBezTo>
                    <a:pt x="36430" y="53500"/>
                    <a:pt x="10671" y="35858"/>
                    <a:pt x="-188" y="9148"/>
                  </a:cubicBezTo>
                  <a:cubicBezTo>
                    <a:pt x="-1431" y="5618"/>
                    <a:pt x="342" y="1737"/>
                    <a:pt x="3835" y="373"/>
                  </a:cubicBezTo>
                  <a:cubicBezTo>
                    <a:pt x="7326" y="-960"/>
                    <a:pt x="11238" y="790"/>
                    <a:pt x="12573" y="4280"/>
                  </a:cubicBezTo>
                  <a:cubicBezTo>
                    <a:pt x="12573" y="4318"/>
                    <a:pt x="12592" y="4356"/>
                    <a:pt x="12610" y="4395"/>
                  </a:cubicBezTo>
                  <a:cubicBezTo>
                    <a:pt x="21055" y="26095"/>
                    <a:pt x="41788" y="40538"/>
                    <a:pt x="65078" y="40958"/>
                  </a:cubicBezTo>
                  <a:cubicBezTo>
                    <a:pt x="68808" y="40849"/>
                    <a:pt x="71916" y="43810"/>
                    <a:pt x="72026" y="47540"/>
                  </a:cubicBezTo>
                  <a:cubicBezTo>
                    <a:pt x="72026" y="47595"/>
                    <a:pt x="72026" y="47668"/>
                    <a:pt x="72026" y="47723"/>
                  </a:cubicBezTo>
                  <a:cubicBezTo>
                    <a:pt x="72026" y="51489"/>
                    <a:pt x="69027" y="54578"/>
                    <a:pt x="65261" y="54670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" name="任意多边形: 形状 37"/>
            <p:cNvSpPr/>
            <p:nvPr/>
          </p:nvSpPr>
          <p:spPr>
            <a:xfrm>
              <a:off x="5297814" y="1427685"/>
              <a:ext cx="341139" cy="1050475"/>
            </a:xfrm>
            <a:custGeom>
              <a:avLst/>
              <a:gdLst>
                <a:gd name="connsiteX0" fmla="*/ 137079 w 341139"/>
                <a:gd name="connsiteY0" fmla="*/ 63730 h 1050475"/>
                <a:gd name="connsiteX1" fmla="*/ 141283 w 341139"/>
                <a:gd name="connsiteY1" fmla="*/ 501032 h 1050475"/>
                <a:gd name="connsiteX2" fmla="*/ -584 w 341139"/>
                <a:gd name="connsiteY2" fmla="*/ 956067 h 1050475"/>
                <a:gd name="connsiteX3" fmla="*/ 60295 w 341139"/>
                <a:gd name="connsiteY3" fmla="*/ 1050401 h 1050475"/>
                <a:gd name="connsiteX4" fmla="*/ 179857 w 341139"/>
                <a:gd name="connsiteY4" fmla="*/ 951679 h 1050475"/>
                <a:gd name="connsiteX5" fmla="*/ 340556 w 341139"/>
                <a:gd name="connsiteY5" fmla="*/ 351669 h 1050475"/>
                <a:gd name="connsiteX6" fmla="*/ 320445 w 341139"/>
                <a:gd name="connsiteY6" fmla="*/ -74 h 1050475"/>
                <a:gd name="connsiteX7" fmla="*/ 137079 w 341139"/>
                <a:gd name="connsiteY7" fmla="*/ 63730 h 1050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1139" h="1050475">
                  <a:moveTo>
                    <a:pt x="137079" y="63730"/>
                  </a:moveTo>
                  <a:cubicBezTo>
                    <a:pt x="137079" y="63730"/>
                    <a:pt x="172362" y="319676"/>
                    <a:pt x="141283" y="501032"/>
                  </a:cubicBezTo>
                  <a:cubicBezTo>
                    <a:pt x="108193" y="695185"/>
                    <a:pt x="-584" y="956067"/>
                    <a:pt x="-584" y="956067"/>
                  </a:cubicBezTo>
                  <a:lnTo>
                    <a:pt x="60295" y="1050401"/>
                  </a:lnTo>
                  <a:cubicBezTo>
                    <a:pt x="106841" y="1026562"/>
                    <a:pt x="147646" y="992868"/>
                    <a:pt x="179857" y="951679"/>
                  </a:cubicBezTo>
                  <a:cubicBezTo>
                    <a:pt x="234703" y="875261"/>
                    <a:pt x="340556" y="640888"/>
                    <a:pt x="340556" y="351669"/>
                  </a:cubicBezTo>
                  <a:cubicBezTo>
                    <a:pt x="340556" y="62450"/>
                    <a:pt x="320445" y="-74"/>
                    <a:pt x="320445" y="-74"/>
                  </a:cubicBezTo>
                  <a:cubicBezTo>
                    <a:pt x="320445" y="-74"/>
                    <a:pt x="175287" y="26800"/>
                    <a:pt x="137079" y="63730"/>
                  </a:cubicBezTo>
                  <a:close/>
                </a:path>
              </a:pathLst>
            </a:custGeom>
            <a:solidFill>
              <a:srgbClr val="46467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9" name="任意多边形: 形状 38"/>
            <p:cNvSpPr/>
            <p:nvPr/>
          </p:nvSpPr>
          <p:spPr>
            <a:xfrm>
              <a:off x="6197607" y="1496791"/>
              <a:ext cx="477379" cy="791932"/>
            </a:xfrm>
            <a:custGeom>
              <a:avLst/>
              <a:gdLst>
                <a:gd name="connsiteX0" fmla="*/ 12070 w 477379"/>
                <a:gd name="connsiteY0" fmla="*/ -74 h 791932"/>
                <a:gd name="connsiteX1" fmla="*/ 266553 w 477379"/>
                <a:gd name="connsiteY1" fmla="*/ 94443 h 791932"/>
                <a:gd name="connsiteX2" fmla="*/ 458513 w 477379"/>
                <a:gd name="connsiteY2" fmla="*/ 124060 h 791932"/>
                <a:gd name="connsiteX3" fmla="*/ 458513 w 477379"/>
                <a:gd name="connsiteY3" fmla="*/ 597377 h 791932"/>
                <a:gd name="connsiteX4" fmla="*/ 476795 w 477379"/>
                <a:gd name="connsiteY4" fmla="*/ 782389 h 791932"/>
                <a:gd name="connsiteX5" fmla="*/ 53204 w 477379"/>
                <a:gd name="connsiteY5" fmla="*/ 709262 h 791932"/>
                <a:gd name="connsiteX6" fmla="*/ 12070 w 477379"/>
                <a:gd name="connsiteY6" fmla="*/ -74 h 791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379" h="791932">
                  <a:moveTo>
                    <a:pt x="12070" y="-74"/>
                  </a:moveTo>
                  <a:cubicBezTo>
                    <a:pt x="12070" y="-74"/>
                    <a:pt x="147721" y="73053"/>
                    <a:pt x="266553" y="94443"/>
                  </a:cubicBezTo>
                  <a:cubicBezTo>
                    <a:pt x="385385" y="115833"/>
                    <a:pt x="458513" y="124060"/>
                    <a:pt x="458513" y="124060"/>
                  </a:cubicBezTo>
                  <a:cubicBezTo>
                    <a:pt x="458513" y="124060"/>
                    <a:pt x="446264" y="439787"/>
                    <a:pt x="458513" y="597377"/>
                  </a:cubicBezTo>
                  <a:cubicBezTo>
                    <a:pt x="470761" y="754966"/>
                    <a:pt x="476795" y="782389"/>
                    <a:pt x="476795" y="782389"/>
                  </a:cubicBezTo>
                  <a:cubicBezTo>
                    <a:pt x="476795" y="782389"/>
                    <a:pt x="141688" y="830653"/>
                    <a:pt x="53204" y="709262"/>
                  </a:cubicBezTo>
                  <a:cubicBezTo>
                    <a:pt x="-35280" y="587870"/>
                    <a:pt x="12070" y="-74"/>
                    <a:pt x="12070" y="-74"/>
                  </a:cubicBezTo>
                  <a:close/>
                </a:path>
              </a:pathLst>
            </a:custGeom>
            <a:solidFill>
              <a:srgbClr val="F7734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/>
            </a:p>
          </p:txBody>
        </p:sp>
        <p:sp>
          <p:nvSpPr>
            <p:cNvPr id="40" name="任意多边形: 形状 39"/>
            <p:cNvSpPr/>
            <p:nvPr/>
          </p:nvSpPr>
          <p:spPr>
            <a:xfrm>
              <a:off x="4824659" y="2069013"/>
              <a:ext cx="652865" cy="701630"/>
            </a:xfrm>
            <a:custGeom>
              <a:avLst/>
              <a:gdLst>
                <a:gd name="connsiteX0" fmla="*/ 53368 w 652865"/>
                <a:gd name="connsiteY0" fmla="*/ 129361 h 701630"/>
                <a:gd name="connsiteX1" fmla="*/ 173846 w 652865"/>
                <a:gd name="connsiteY1" fmla="*/ 697561 h 701630"/>
                <a:gd name="connsiteX2" fmla="*/ 652281 w 652865"/>
                <a:gd name="connsiteY2" fmla="*/ 103401 h 701630"/>
                <a:gd name="connsiteX3" fmla="*/ 442040 w 652865"/>
                <a:gd name="connsiteY3" fmla="*/ -74 h 701630"/>
                <a:gd name="connsiteX4" fmla="*/ 330703 w 652865"/>
                <a:gd name="connsiteY4" fmla="*/ 71774 h 701630"/>
                <a:gd name="connsiteX5" fmla="*/ 53368 w 652865"/>
                <a:gd name="connsiteY5" fmla="*/ 129361 h 70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2865" h="701630">
                  <a:moveTo>
                    <a:pt x="53368" y="129361"/>
                  </a:moveTo>
                  <a:cubicBezTo>
                    <a:pt x="53368" y="129361"/>
                    <a:pt x="-127805" y="636683"/>
                    <a:pt x="173846" y="697561"/>
                  </a:cubicBezTo>
                  <a:cubicBezTo>
                    <a:pt x="475496" y="758440"/>
                    <a:pt x="652281" y="103401"/>
                    <a:pt x="652281" y="103401"/>
                  </a:cubicBezTo>
                  <a:lnTo>
                    <a:pt x="442040" y="-74"/>
                  </a:lnTo>
                  <a:lnTo>
                    <a:pt x="330703" y="71774"/>
                  </a:lnTo>
                  <a:cubicBezTo>
                    <a:pt x="330703" y="71774"/>
                    <a:pt x="131249" y="85119"/>
                    <a:pt x="53368" y="129361"/>
                  </a:cubicBez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1" name="任意多边形: 形状 40"/>
            <p:cNvSpPr/>
            <p:nvPr/>
          </p:nvSpPr>
          <p:spPr>
            <a:xfrm>
              <a:off x="5267278" y="1728047"/>
              <a:ext cx="421968" cy="498812"/>
            </a:xfrm>
            <a:custGeom>
              <a:avLst/>
              <a:gdLst>
                <a:gd name="connsiteX0" fmla="*/ -578 w 421968"/>
                <a:gd name="connsiteY0" fmla="*/ 340892 h 498812"/>
                <a:gd name="connsiteX1" fmla="*/ 23737 w 421968"/>
                <a:gd name="connsiteY1" fmla="*/ 164655 h 498812"/>
                <a:gd name="connsiteX2" fmla="*/ 90831 w 421968"/>
                <a:gd name="connsiteY2" fmla="*/ 66664 h 498812"/>
                <a:gd name="connsiteX3" fmla="*/ 179132 w 421968"/>
                <a:gd name="connsiteY3" fmla="*/ -65 h 498812"/>
                <a:gd name="connsiteX4" fmla="*/ 227945 w 421968"/>
                <a:gd name="connsiteY4" fmla="*/ 42166 h 498812"/>
                <a:gd name="connsiteX5" fmla="*/ 371092 w 421968"/>
                <a:gd name="connsiteY5" fmla="*/ 128457 h 498812"/>
                <a:gd name="connsiteX6" fmla="*/ 416797 w 421968"/>
                <a:gd name="connsiteY6" fmla="*/ 279830 h 498812"/>
                <a:gd name="connsiteX7" fmla="*/ 337636 w 421968"/>
                <a:gd name="connsiteY7" fmla="*/ 366121 h 498812"/>
                <a:gd name="connsiteX8" fmla="*/ 317160 w 421968"/>
                <a:gd name="connsiteY8" fmla="*/ 294090 h 498812"/>
                <a:gd name="connsiteX9" fmla="*/ 121361 w 421968"/>
                <a:gd name="connsiteY9" fmla="*/ 497567 h 498812"/>
                <a:gd name="connsiteX10" fmla="*/ -578 w 421968"/>
                <a:gd name="connsiteY10" fmla="*/ 340892 h 498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1968" h="498812">
                  <a:moveTo>
                    <a:pt x="-578" y="340892"/>
                  </a:moveTo>
                  <a:cubicBezTo>
                    <a:pt x="-578" y="340892"/>
                    <a:pt x="11670" y="220049"/>
                    <a:pt x="23737" y="164655"/>
                  </a:cubicBezTo>
                  <a:cubicBezTo>
                    <a:pt x="35802" y="109261"/>
                    <a:pt x="90831" y="66664"/>
                    <a:pt x="90831" y="66664"/>
                  </a:cubicBezTo>
                  <a:cubicBezTo>
                    <a:pt x="90831" y="66664"/>
                    <a:pt x="152624" y="666"/>
                    <a:pt x="179132" y="-65"/>
                  </a:cubicBezTo>
                  <a:cubicBezTo>
                    <a:pt x="205641" y="-796"/>
                    <a:pt x="227945" y="42166"/>
                    <a:pt x="227945" y="42166"/>
                  </a:cubicBezTo>
                  <a:cubicBezTo>
                    <a:pt x="227945" y="42166"/>
                    <a:pt x="334528" y="95915"/>
                    <a:pt x="371092" y="128457"/>
                  </a:cubicBezTo>
                  <a:cubicBezTo>
                    <a:pt x="407656" y="160998"/>
                    <a:pt x="431970" y="243267"/>
                    <a:pt x="416797" y="279830"/>
                  </a:cubicBezTo>
                  <a:cubicBezTo>
                    <a:pt x="401622" y="316394"/>
                    <a:pt x="361951" y="382208"/>
                    <a:pt x="337636" y="366121"/>
                  </a:cubicBezTo>
                  <a:cubicBezTo>
                    <a:pt x="313321" y="350033"/>
                    <a:pt x="317160" y="294090"/>
                    <a:pt x="317160" y="294090"/>
                  </a:cubicBezTo>
                  <a:cubicBezTo>
                    <a:pt x="317160" y="294090"/>
                    <a:pt x="246227" y="480565"/>
                    <a:pt x="121361" y="497567"/>
                  </a:cubicBezTo>
                  <a:cubicBezTo>
                    <a:pt x="-3503" y="514569"/>
                    <a:pt x="-578" y="340892"/>
                    <a:pt x="-578" y="340892"/>
                  </a:cubicBez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2" name="任意多边形: 形状 41"/>
            <p:cNvSpPr/>
            <p:nvPr/>
          </p:nvSpPr>
          <p:spPr>
            <a:xfrm>
              <a:off x="6032745" y="1443408"/>
              <a:ext cx="279739" cy="835846"/>
            </a:xfrm>
            <a:custGeom>
              <a:avLst/>
              <a:gdLst>
                <a:gd name="connsiteX0" fmla="*/ -584 w 279739"/>
                <a:gd name="connsiteY0" fmla="*/ -74 h 835846"/>
                <a:gd name="connsiteX1" fmla="*/ 151155 w 279739"/>
                <a:gd name="connsiteY1" fmla="*/ 284392 h 835846"/>
                <a:gd name="connsiteX2" fmla="*/ 279128 w 279739"/>
                <a:gd name="connsiteY2" fmla="*/ 835772 h 835846"/>
                <a:gd name="connsiteX3" fmla="*/ 250791 w 279739"/>
                <a:gd name="connsiteY3" fmla="*/ 147826 h 835846"/>
                <a:gd name="connsiteX4" fmla="*/ -584 w 279739"/>
                <a:gd name="connsiteY4" fmla="*/ -74 h 835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9739" h="835846">
                  <a:moveTo>
                    <a:pt x="-584" y="-74"/>
                  </a:moveTo>
                  <a:cubicBezTo>
                    <a:pt x="-584" y="-74"/>
                    <a:pt x="80953" y="92798"/>
                    <a:pt x="151155" y="284392"/>
                  </a:cubicBezTo>
                  <a:cubicBezTo>
                    <a:pt x="221358" y="475985"/>
                    <a:pt x="279128" y="835772"/>
                    <a:pt x="279128" y="835772"/>
                  </a:cubicBezTo>
                  <a:cubicBezTo>
                    <a:pt x="279128" y="835772"/>
                    <a:pt x="281140" y="278541"/>
                    <a:pt x="250791" y="147826"/>
                  </a:cubicBezTo>
                  <a:cubicBezTo>
                    <a:pt x="220444" y="17111"/>
                    <a:pt x="-584" y="-74"/>
                    <a:pt x="-584" y="-74"/>
                  </a:cubicBezTo>
                  <a:close/>
                </a:path>
              </a:pathLst>
            </a:custGeom>
            <a:solidFill>
              <a:srgbClr val="46467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3" name="任意多边形: 形状 42"/>
            <p:cNvSpPr/>
            <p:nvPr/>
          </p:nvSpPr>
          <p:spPr>
            <a:xfrm>
              <a:off x="6891667" y="1026136"/>
              <a:ext cx="624758" cy="511579"/>
            </a:xfrm>
            <a:custGeom>
              <a:avLst/>
              <a:gdLst>
                <a:gd name="connsiteX0" fmla="*/ 31734 w 624758"/>
                <a:gd name="connsiteY0" fmla="*/ 220850 h 511579"/>
                <a:gd name="connsiteX1" fmla="*/ 139780 w 624758"/>
                <a:gd name="connsiteY1" fmla="*/ 5 h 511579"/>
                <a:gd name="connsiteX2" fmla="*/ 152577 w 624758"/>
                <a:gd name="connsiteY2" fmla="*/ 174232 h 511579"/>
                <a:gd name="connsiteX3" fmla="*/ 313823 w 624758"/>
                <a:gd name="connsiteY3" fmla="*/ 112622 h 511579"/>
                <a:gd name="connsiteX4" fmla="*/ 533205 w 624758"/>
                <a:gd name="connsiteY4" fmla="*/ 77338 h 511579"/>
                <a:gd name="connsiteX5" fmla="*/ 509988 w 624758"/>
                <a:gd name="connsiteY5" fmla="*/ 153025 h 511579"/>
                <a:gd name="connsiteX6" fmla="*/ 622420 w 624758"/>
                <a:gd name="connsiteY6" fmla="*/ 177522 h 511579"/>
                <a:gd name="connsiteX7" fmla="*/ 514558 w 624758"/>
                <a:gd name="connsiteY7" fmla="*/ 277707 h 511579"/>
                <a:gd name="connsiteX8" fmla="*/ 613463 w 624758"/>
                <a:gd name="connsiteY8" fmla="*/ 307141 h 511579"/>
                <a:gd name="connsiteX9" fmla="*/ 127897 w 624758"/>
                <a:gd name="connsiteY9" fmla="*/ 511349 h 511579"/>
                <a:gd name="connsiteX10" fmla="*/ 14366 w 624758"/>
                <a:gd name="connsiteY10" fmla="*/ 359427 h 511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4758" h="511579">
                  <a:moveTo>
                    <a:pt x="31734" y="220850"/>
                  </a:moveTo>
                  <a:cubicBezTo>
                    <a:pt x="31734" y="220850"/>
                    <a:pt x="80181" y="4393"/>
                    <a:pt x="139780" y="5"/>
                  </a:cubicBezTo>
                  <a:cubicBezTo>
                    <a:pt x="199378" y="-4382"/>
                    <a:pt x="152577" y="174232"/>
                    <a:pt x="152577" y="174232"/>
                  </a:cubicBezTo>
                  <a:lnTo>
                    <a:pt x="313823" y="112622"/>
                  </a:lnTo>
                  <a:cubicBezTo>
                    <a:pt x="313823" y="112622"/>
                    <a:pt x="496641" y="61433"/>
                    <a:pt x="533205" y="77338"/>
                  </a:cubicBezTo>
                  <a:cubicBezTo>
                    <a:pt x="569769" y="93243"/>
                    <a:pt x="509988" y="153025"/>
                    <a:pt x="509988" y="153025"/>
                  </a:cubicBezTo>
                  <a:cubicBezTo>
                    <a:pt x="509988" y="153025"/>
                    <a:pt x="640702" y="113719"/>
                    <a:pt x="622420" y="177522"/>
                  </a:cubicBezTo>
                  <a:cubicBezTo>
                    <a:pt x="604139" y="241326"/>
                    <a:pt x="514558" y="277707"/>
                    <a:pt x="514558" y="277707"/>
                  </a:cubicBezTo>
                  <a:cubicBezTo>
                    <a:pt x="514558" y="277707"/>
                    <a:pt x="642531" y="232551"/>
                    <a:pt x="613463" y="307141"/>
                  </a:cubicBezTo>
                  <a:cubicBezTo>
                    <a:pt x="597923" y="347544"/>
                    <a:pt x="317113" y="517382"/>
                    <a:pt x="127897" y="511349"/>
                  </a:cubicBezTo>
                  <a:cubicBezTo>
                    <a:pt x="-61320" y="505316"/>
                    <a:pt x="14366" y="359427"/>
                    <a:pt x="14366" y="359427"/>
                  </a:cubicBezTo>
                  <a:close/>
                </a:path>
              </a:pathLst>
            </a:custGeom>
            <a:solidFill>
              <a:srgbClr val="FCA397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4" name="任意多边形: 形状 43"/>
            <p:cNvSpPr/>
            <p:nvPr/>
          </p:nvSpPr>
          <p:spPr>
            <a:xfrm>
              <a:off x="7168551" y="1193707"/>
              <a:ext cx="171424" cy="148791"/>
            </a:xfrm>
            <a:custGeom>
              <a:avLst/>
              <a:gdLst>
                <a:gd name="connsiteX0" fmla="*/ 164364 w 171424"/>
                <a:gd name="connsiteY0" fmla="*/ 148711 h 148791"/>
                <a:gd name="connsiteX1" fmla="*/ 159976 w 171424"/>
                <a:gd name="connsiteY1" fmla="*/ 147066 h 148791"/>
                <a:gd name="connsiteX2" fmla="*/ 1107 w 171424"/>
                <a:gd name="connsiteY2" fmla="*/ 11414 h 148791"/>
                <a:gd name="connsiteX3" fmla="*/ 1820 w 171424"/>
                <a:gd name="connsiteY3" fmla="*/ 1615 h 148791"/>
                <a:gd name="connsiteX4" fmla="*/ 10065 w 171424"/>
                <a:gd name="connsiteY4" fmla="*/ 994 h 148791"/>
                <a:gd name="connsiteX5" fmla="*/ 168934 w 171424"/>
                <a:gd name="connsiteY5" fmla="*/ 136645 h 148791"/>
                <a:gd name="connsiteX6" fmla="*/ 168934 w 171424"/>
                <a:gd name="connsiteY6" fmla="*/ 146334 h 148791"/>
                <a:gd name="connsiteX7" fmla="*/ 164364 w 171424"/>
                <a:gd name="connsiteY7" fmla="*/ 148711 h 148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424" h="148791">
                  <a:moveTo>
                    <a:pt x="164364" y="148711"/>
                  </a:moveTo>
                  <a:cubicBezTo>
                    <a:pt x="162737" y="148784"/>
                    <a:pt x="161164" y="148181"/>
                    <a:pt x="159976" y="147066"/>
                  </a:cubicBezTo>
                  <a:lnTo>
                    <a:pt x="1107" y="11414"/>
                  </a:lnTo>
                  <a:cubicBezTo>
                    <a:pt x="-1398" y="8511"/>
                    <a:pt x="-1088" y="4124"/>
                    <a:pt x="1820" y="1615"/>
                  </a:cubicBezTo>
                  <a:cubicBezTo>
                    <a:pt x="4141" y="-381"/>
                    <a:pt x="7487" y="-633"/>
                    <a:pt x="10065" y="994"/>
                  </a:cubicBezTo>
                  <a:lnTo>
                    <a:pt x="168934" y="136645"/>
                  </a:lnTo>
                  <a:cubicBezTo>
                    <a:pt x="171475" y="139387"/>
                    <a:pt x="171475" y="143592"/>
                    <a:pt x="168934" y="146334"/>
                  </a:cubicBezTo>
                  <a:cubicBezTo>
                    <a:pt x="167782" y="147706"/>
                    <a:pt x="166137" y="148546"/>
                    <a:pt x="164364" y="148711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6" name="任意多边形: 形状 45"/>
            <p:cNvSpPr/>
            <p:nvPr/>
          </p:nvSpPr>
          <p:spPr>
            <a:xfrm>
              <a:off x="7016499" y="1193545"/>
              <a:ext cx="83419" cy="212385"/>
            </a:xfrm>
            <a:custGeom>
              <a:avLst/>
              <a:gdLst>
                <a:gd name="connsiteX0" fmla="*/ 5989 w 83419"/>
                <a:gd name="connsiteY0" fmla="*/ 212311 h 212385"/>
                <a:gd name="connsiteX1" fmla="*/ -573 w 83419"/>
                <a:gd name="connsiteY1" fmla="*/ 204998 h 212385"/>
                <a:gd name="connsiteX2" fmla="*/ 4162 w 83419"/>
                <a:gd name="connsiteY2" fmla="*/ 198783 h 212385"/>
                <a:gd name="connsiteX3" fmla="*/ 65041 w 83419"/>
                <a:gd name="connsiteY3" fmla="*/ 145034 h 212385"/>
                <a:gd name="connsiteX4" fmla="*/ 22261 w 83419"/>
                <a:gd name="connsiteY4" fmla="*/ 10845 h 212385"/>
                <a:gd name="connsiteX5" fmla="*/ 23504 w 83419"/>
                <a:gd name="connsiteY5" fmla="*/ 1360 h 212385"/>
                <a:gd name="connsiteX6" fmla="*/ 23540 w 83419"/>
                <a:gd name="connsiteY6" fmla="*/ 1338 h 212385"/>
                <a:gd name="connsiteX7" fmla="*/ 33230 w 83419"/>
                <a:gd name="connsiteY7" fmla="*/ 2618 h 212385"/>
                <a:gd name="connsiteX8" fmla="*/ 78020 w 83419"/>
                <a:gd name="connsiteY8" fmla="*/ 148873 h 212385"/>
                <a:gd name="connsiteX9" fmla="*/ 7635 w 83419"/>
                <a:gd name="connsiteY9" fmla="*/ 211214 h 21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419" h="212385">
                  <a:moveTo>
                    <a:pt x="5989" y="212311"/>
                  </a:moveTo>
                  <a:cubicBezTo>
                    <a:pt x="2151" y="212110"/>
                    <a:pt x="-793" y="208837"/>
                    <a:pt x="-573" y="204998"/>
                  </a:cubicBezTo>
                  <a:cubicBezTo>
                    <a:pt x="-427" y="202146"/>
                    <a:pt x="1456" y="199678"/>
                    <a:pt x="4162" y="198783"/>
                  </a:cubicBezTo>
                  <a:cubicBezTo>
                    <a:pt x="31365" y="190684"/>
                    <a:pt x="53632" y="171031"/>
                    <a:pt x="65041" y="145034"/>
                  </a:cubicBezTo>
                  <a:cubicBezTo>
                    <a:pt x="77106" y="110115"/>
                    <a:pt x="62664" y="64959"/>
                    <a:pt x="22261" y="10845"/>
                  </a:cubicBezTo>
                  <a:cubicBezTo>
                    <a:pt x="19994" y="7882"/>
                    <a:pt x="20542" y="3635"/>
                    <a:pt x="23504" y="1360"/>
                  </a:cubicBezTo>
                  <a:cubicBezTo>
                    <a:pt x="23523" y="1353"/>
                    <a:pt x="23523" y="1346"/>
                    <a:pt x="23540" y="1338"/>
                  </a:cubicBezTo>
                  <a:cubicBezTo>
                    <a:pt x="26576" y="-963"/>
                    <a:pt x="30889" y="-393"/>
                    <a:pt x="33230" y="2618"/>
                  </a:cubicBezTo>
                  <a:cubicBezTo>
                    <a:pt x="76558" y="60572"/>
                    <a:pt x="91548" y="110115"/>
                    <a:pt x="78020" y="148873"/>
                  </a:cubicBezTo>
                  <a:cubicBezTo>
                    <a:pt x="65333" y="179331"/>
                    <a:pt x="39391" y="202293"/>
                    <a:pt x="7635" y="211214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7" name="任意多边形: 形状 46"/>
            <p:cNvSpPr/>
            <p:nvPr/>
          </p:nvSpPr>
          <p:spPr>
            <a:xfrm>
              <a:off x="5320368" y="1788270"/>
              <a:ext cx="45193" cy="93719"/>
            </a:xfrm>
            <a:custGeom>
              <a:avLst/>
              <a:gdLst>
                <a:gd name="connsiteX0" fmla="*/ 6297 w 45193"/>
                <a:gd name="connsiteY0" fmla="*/ 93645 h 93719"/>
                <a:gd name="connsiteX1" fmla="*/ 3737 w 45193"/>
                <a:gd name="connsiteY1" fmla="*/ 93645 h 93719"/>
                <a:gd name="connsiteX2" fmla="*/ -103 w 45193"/>
                <a:gd name="connsiteY2" fmla="*/ 84687 h 93719"/>
                <a:gd name="connsiteX3" fmla="*/ 31343 w 45193"/>
                <a:gd name="connsiteY3" fmla="*/ 4247 h 93719"/>
                <a:gd name="connsiteX4" fmla="*/ 40301 w 45193"/>
                <a:gd name="connsiteY4" fmla="*/ 408 h 93719"/>
                <a:gd name="connsiteX5" fmla="*/ 44139 w 45193"/>
                <a:gd name="connsiteY5" fmla="*/ 9165 h 93719"/>
                <a:gd name="connsiteX6" fmla="*/ 44139 w 45193"/>
                <a:gd name="connsiteY6" fmla="*/ 9183 h 93719"/>
                <a:gd name="connsiteX7" fmla="*/ 12695 w 45193"/>
                <a:gd name="connsiteY7" fmla="*/ 89623 h 93719"/>
                <a:gd name="connsiteX8" fmla="*/ 6297 w 45193"/>
                <a:gd name="connsiteY8" fmla="*/ 93645 h 93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193" h="93719">
                  <a:moveTo>
                    <a:pt x="6297" y="93645"/>
                  </a:moveTo>
                  <a:lnTo>
                    <a:pt x="3737" y="93645"/>
                  </a:lnTo>
                  <a:cubicBezTo>
                    <a:pt x="226" y="92201"/>
                    <a:pt x="-1492" y="88215"/>
                    <a:pt x="-103" y="84687"/>
                  </a:cubicBezTo>
                  <a:lnTo>
                    <a:pt x="31343" y="4247"/>
                  </a:lnTo>
                  <a:cubicBezTo>
                    <a:pt x="32787" y="737"/>
                    <a:pt x="36772" y="-982"/>
                    <a:pt x="40301" y="408"/>
                  </a:cubicBezTo>
                  <a:cubicBezTo>
                    <a:pt x="43774" y="1761"/>
                    <a:pt x="45510" y="5691"/>
                    <a:pt x="44139" y="9165"/>
                  </a:cubicBezTo>
                  <a:cubicBezTo>
                    <a:pt x="44139" y="9165"/>
                    <a:pt x="44139" y="9183"/>
                    <a:pt x="44139" y="9183"/>
                  </a:cubicBezTo>
                  <a:lnTo>
                    <a:pt x="12695" y="89623"/>
                  </a:lnTo>
                  <a:cubicBezTo>
                    <a:pt x="11543" y="92109"/>
                    <a:pt x="9038" y="93682"/>
                    <a:pt x="6297" y="93645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8" name="任意多边形: 形状 47"/>
            <p:cNvSpPr/>
            <p:nvPr/>
          </p:nvSpPr>
          <p:spPr>
            <a:xfrm>
              <a:off x="5577982" y="1969905"/>
              <a:ext cx="51045" cy="59390"/>
            </a:xfrm>
            <a:custGeom>
              <a:avLst/>
              <a:gdLst>
                <a:gd name="connsiteX0" fmla="*/ 6456 w 51045"/>
                <a:gd name="connsiteY0" fmla="*/ 59179 h 59390"/>
                <a:gd name="connsiteX1" fmla="*/ 4079 w 51045"/>
                <a:gd name="connsiteY1" fmla="*/ 59179 h 59390"/>
                <a:gd name="connsiteX2" fmla="*/ -491 w 51045"/>
                <a:gd name="connsiteY2" fmla="*/ 52780 h 59390"/>
                <a:gd name="connsiteX3" fmla="*/ -491 w 51045"/>
                <a:gd name="connsiteY3" fmla="*/ 7990 h 59390"/>
                <a:gd name="connsiteX4" fmla="*/ 5250 w 51045"/>
                <a:gd name="connsiteY4" fmla="*/ 19 h 59390"/>
                <a:gd name="connsiteX5" fmla="*/ 13220 w 51045"/>
                <a:gd name="connsiteY5" fmla="*/ 5741 h 59390"/>
                <a:gd name="connsiteX6" fmla="*/ 13220 w 51045"/>
                <a:gd name="connsiteY6" fmla="*/ 7990 h 59390"/>
                <a:gd name="connsiteX7" fmla="*/ 13220 w 51045"/>
                <a:gd name="connsiteY7" fmla="*/ 33950 h 59390"/>
                <a:gd name="connsiteX8" fmla="*/ 38815 w 51045"/>
                <a:gd name="connsiteY8" fmla="*/ 3602 h 59390"/>
                <a:gd name="connsiteX9" fmla="*/ 48632 w 51045"/>
                <a:gd name="connsiteY9" fmla="*/ 4023 h 59390"/>
                <a:gd name="connsiteX10" fmla="*/ 49418 w 51045"/>
                <a:gd name="connsiteY10" fmla="*/ 12377 h 59390"/>
                <a:gd name="connsiteX11" fmla="*/ 11574 w 51045"/>
                <a:gd name="connsiteY11" fmla="*/ 57168 h 59390"/>
                <a:gd name="connsiteX12" fmla="*/ 6456 w 51045"/>
                <a:gd name="connsiteY12" fmla="*/ 59179 h 59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045" h="59390">
                  <a:moveTo>
                    <a:pt x="6456" y="59179"/>
                  </a:moveTo>
                  <a:cubicBezTo>
                    <a:pt x="5669" y="59362"/>
                    <a:pt x="4866" y="59362"/>
                    <a:pt x="4079" y="59179"/>
                  </a:cubicBezTo>
                  <a:cubicBezTo>
                    <a:pt x="1336" y="58247"/>
                    <a:pt x="-491" y="55669"/>
                    <a:pt x="-491" y="52780"/>
                  </a:cubicBezTo>
                  <a:lnTo>
                    <a:pt x="-491" y="7990"/>
                  </a:lnTo>
                  <a:cubicBezTo>
                    <a:pt x="-1113" y="4206"/>
                    <a:pt x="1447" y="622"/>
                    <a:pt x="5250" y="19"/>
                  </a:cubicBezTo>
                  <a:cubicBezTo>
                    <a:pt x="9033" y="-603"/>
                    <a:pt x="12599" y="1957"/>
                    <a:pt x="13220" y="5741"/>
                  </a:cubicBezTo>
                  <a:cubicBezTo>
                    <a:pt x="13348" y="6491"/>
                    <a:pt x="13348" y="7240"/>
                    <a:pt x="13220" y="7990"/>
                  </a:cubicBezTo>
                  <a:lnTo>
                    <a:pt x="13220" y="33950"/>
                  </a:lnTo>
                  <a:lnTo>
                    <a:pt x="38815" y="3602"/>
                  </a:lnTo>
                  <a:cubicBezTo>
                    <a:pt x="41648" y="1006"/>
                    <a:pt x="46036" y="1189"/>
                    <a:pt x="48632" y="4023"/>
                  </a:cubicBezTo>
                  <a:cubicBezTo>
                    <a:pt x="50734" y="6326"/>
                    <a:pt x="51064" y="9727"/>
                    <a:pt x="49418" y="12377"/>
                  </a:cubicBezTo>
                  <a:lnTo>
                    <a:pt x="11574" y="57168"/>
                  </a:lnTo>
                  <a:cubicBezTo>
                    <a:pt x="10222" y="58539"/>
                    <a:pt x="8375" y="59270"/>
                    <a:pt x="6456" y="59179"/>
                  </a:cubicBezTo>
                  <a:close/>
                </a:path>
              </a:pathLst>
            </a:custGeom>
            <a:solidFill>
              <a:srgbClr val="000000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9" name="任意多边形: 形状 48"/>
            <p:cNvSpPr/>
            <p:nvPr/>
          </p:nvSpPr>
          <p:spPr>
            <a:xfrm>
              <a:off x="5723294" y="1458214"/>
              <a:ext cx="266381" cy="94884"/>
            </a:xfrm>
            <a:custGeom>
              <a:avLst/>
              <a:gdLst>
                <a:gd name="connsiteX0" fmla="*/ 197164 w 266381"/>
                <a:gd name="connsiteY0" fmla="*/ 94811 h 94884"/>
                <a:gd name="connsiteX1" fmla="*/ 2097 w 266381"/>
                <a:gd name="connsiteY1" fmla="*/ 12360 h 94884"/>
                <a:gd name="connsiteX2" fmla="*/ 872 w 266381"/>
                <a:gd name="connsiteY2" fmla="*/ 2615 h 94884"/>
                <a:gd name="connsiteX3" fmla="*/ 10635 w 266381"/>
                <a:gd name="connsiteY3" fmla="*/ 1390 h 94884"/>
                <a:gd name="connsiteX4" fmla="*/ 12152 w 266381"/>
                <a:gd name="connsiteY4" fmla="*/ 3036 h 94884"/>
                <a:gd name="connsiteX5" fmla="*/ 256214 w 266381"/>
                <a:gd name="connsiteY5" fmla="*/ 73787 h 94884"/>
                <a:gd name="connsiteX6" fmla="*/ 265283 w 266381"/>
                <a:gd name="connsiteY6" fmla="*/ 77589 h 94884"/>
                <a:gd name="connsiteX7" fmla="*/ 261480 w 266381"/>
                <a:gd name="connsiteY7" fmla="*/ 86639 h 94884"/>
                <a:gd name="connsiteX8" fmla="*/ 259505 w 266381"/>
                <a:gd name="connsiteY8" fmla="*/ 87132 h 94884"/>
                <a:gd name="connsiteX9" fmla="*/ 197164 w 266381"/>
                <a:gd name="connsiteY9" fmla="*/ 94811 h 94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6381" h="94884">
                  <a:moveTo>
                    <a:pt x="197164" y="94811"/>
                  </a:moveTo>
                  <a:cubicBezTo>
                    <a:pt x="124037" y="93074"/>
                    <a:pt x="54310" y="63585"/>
                    <a:pt x="2097" y="12360"/>
                  </a:cubicBezTo>
                  <a:cubicBezTo>
                    <a:pt x="-938" y="10001"/>
                    <a:pt x="-1468" y="5632"/>
                    <a:pt x="872" y="2615"/>
                  </a:cubicBezTo>
                  <a:cubicBezTo>
                    <a:pt x="3230" y="-420"/>
                    <a:pt x="7600" y="-968"/>
                    <a:pt x="10635" y="1390"/>
                  </a:cubicBezTo>
                  <a:cubicBezTo>
                    <a:pt x="11219" y="1847"/>
                    <a:pt x="11732" y="2414"/>
                    <a:pt x="12152" y="3036"/>
                  </a:cubicBezTo>
                  <a:cubicBezTo>
                    <a:pt x="13066" y="4133"/>
                    <a:pt x="112153" y="109071"/>
                    <a:pt x="256214" y="73787"/>
                  </a:cubicBezTo>
                  <a:cubicBezTo>
                    <a:pt x="259762" y="72342"/>
                    <a:pt x="263820" y="74043"/>
                    <a:pt x="265283" y="77589"/>
                  </a:cubicBezTo>
                  <a:cubicBezTo>
                    <a:pt x="266727" y="81136"/>
                    <a:pt x="265026" y="85194"/>
                    <a:pt x="261480" y="86639"/>
                  </a:cubicBezTo>
                  <a:cubicBezTo>
                    <a:pt x="260840" y="86913"/>
                    <a:pt x="260181" y="87059"/>
                    <a:pt x="259505" y="87132"/>
                  </a:cubicBezTo>
                  <a:cubicBezTo>
                    <a:pt x="239103" y="92178"/>
                    <a:pt x="218170" y="94756"/>
                    <a:pt x="197164" y="94811"/>
                  </a:cubicBezTo>
                  <a:close/>
                </a:path>
              </a:pathLst>
            </a:custGeom>
            <a:solidFill>
              <a:srgbClr val="7772D3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0" name="任意多边形: 形状 49"/>
            <p:cNvSpPr/>
            <p:nvPr/>
          </p:nvSpPr>
          <p:spPr>
            <a:xfrm>
              <a:off x="6025780" y="3004245"/>
              <a:ext cx="293609" cy="2282921"/>
            </a:xfrm>
            <a:custGeom>
              <a:avLst/>
              <a:gdLst>
                <a:gd name="connsiteX0" fmla="*/ 6381 w 293609"/>
                <a:gd name="connsiteY0" fmla="*/ 2282848 h 2282921"/>
                <a:gd name="connsiteX1" fmla="*/ -584 w 293609"/>
                <a:gd name="connsiteY1" fmla="*/ 2275919 h 2282921"/>
                <a:gd name="connsiteX2" fmla="*/ -566 w 293609"/>
                <a:gd name="connsiteY2" fmla="*/ 2275534 h 2282921"/>
                <a:gd name="connsiteX3" fmla="*/ 29599 w 293609"/>
                <a:gd name="connsiteY3" fmla="*/ 154840 h 2282921"/>
                <a:gd name="connsiteX4" fmla="*/ 32890 w 293609"/>
                <a:gd name="connsiteY4" fmla="*/ 148807 h 2282921"/>
                <a:gd name="connsiteX5" fmla="*/ 282619 w 293609"/>
                <a:gd name="connsiteY5" fmla="*/ 907 h 2282921"/>
                <a:gd name="connsiteX6" fmla="*/ 292126 w 293609"/>
                <a:gd name="connsiteY6" fmla="*/ 3283 h 2282921"/>
                <a:gd name="connsiteX7" fmla="*/ 289749 w 293609"/>
                <a:gd name="connsiteY7" fmla="*/ 12607 h 2282921"/>
                <a:gd name="connsiteX8" fmla="*/ 43310 w 293609"/>
                <a:gd name="connsiteY8" fmla="*/ 158862 h 2282921"/>
                <a:gd name="connsiteX9" fmla="*/ 13145 w 293609"/>
                <a:gd name="connsiteY9" fmla="*/ 2276083 h 2282921"/>
                <a:gd name="connsiteX10" fmla="*/ 6381 w 293609"/>
                <a:gd name="connsiteY10" fmla="*/ 2282848 h 228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3609" h="2282921">
                  <a:moveTo>
                    <a:pt x="6381" y="2282848"/>
                  </a:moveTo>
                  <a:cubicBezTo>
                    <a:pt x="2541" y="2282848"/>
                    <a:pt x="-566" y="2279740"/>
                    <a:pt x="-584" y="2275919"/>
                  </a:cubicBezTo>
                  <a:cubicBezTo>
                    <a:pt x="-584" y="2275791"/>
                    <a:pt x="-566" y="2275663"/>
                    <a:pt x="-566" y="2275534"/>
                  </a:cubicBezTo>
                  <a:cubicBezTo>
                    <a:pt x="46235" y="1472596"/>
                    <a:pt x="29782" y="168551"/>
                    <a:pt x="29599" y="154840"/>
                  </a:cubicBezTo>
                  <a:cubicBezTo>
                    <a:pt x="29599" y="152390"/>
                    <a:pt x="30823" y="150123"/>
                    <a:pt x="32890" y="148807"/>
                  </a:cubicBezTo>
                  <a:lnTo>
                    <a:pt x="282619" y="907"/>
                  </a:lnTo>
                  <a:cubicBezTo>
                    <a:pt x="285910" y="-1049"/>
                    <a:pt x="290152" y="11"/>
                    <a:pt x="292126" y="3283"/>
                  </a:cubicBezTo>
                  <a:cubicBezTo>
                    <a:pt x="293954" y="6519"/>
                    <a:pt x="292913" y="10633"/>
                    <a:pt x="289749" y="12607"/>
                  </a:cubicBezTo>
                  <a:lnTo>
                    <a:pt x="43310" y="158862"/>
                  </a:lnTo>
                  <a:cubicBezTo>
                    <a:pt x="44224" y="239302"/>
                    <a:pt x="58667" y="1494534"/>
                    <a:pt x="13145" y="2276083"/>
                  </a:cubicBezTo>
                  <a:cubicBezTo>
                    <a:pt x="13145" y="2279813"/>
                    <a:pt x="10110" y="2282848"/>
                    <a:pt x="6381" y="2282848"/>
                  </a:cubicBezTo>
                  <a:close/>
                </a:path>
              </a:pathLst>
            </a:custGeom>
            <a:solidFill>
              <a:srgbClr val="FFFFF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1" name="任意多边形: 形状 50"/>
            <p:cNvSpPr/>
            <p:nvPr/>
          </p:nvSpPr>
          <p:spPr>
            <a:xfrm>
              <a:off x="6058148" y="3815825"/>
              <a:ext cx="271309" cy="195817"/>
            </a:xfrm>
            <a:custGeom>
              <a:avLst/>
              <a:gdLst>
                <a:gd name="connsiteX0" fmla="*/ 6372 w 271309"/>
                <a:gd name="connsiteY0" fmla="*/ 195743 h 195817"/>
                <a:gd name="connsiteX1" fmla="*/ 704 w 271309"/>
                <a:gd name="connsiteY1" fmla="*/ 192818 h 195817"/>
                <a:gd name="connsiteX2" fmla="*/ 704 w 271309"/>
                <a:gd name="connsiteY2" fmla="*/ 184774 h 195817"/>
                <a:gd name="connsiteX3" fmla="*/ 217710 w 271309"/>
                <a:gd name="connsiteY3" fmla="*/ 310 h 195817"/>
                <a:gd name="connsiteX4" fmla="*/ 258295 w 271309"/>
                <a:gd name="connsiteY4" fmla="*/ 13290 h 195817"/>
                <a:gd name="connsiteX5" fmla="*/ 269996 w 271309"/>
                <a:gd name="connsiteY5" fmla="*/ 45832 h 195817"/>
                <a:gd name="connsiteX6" fmla="*/ 8383 w 271309"/>
                <a:gd name="connsiteY6" fmla="*/ 195378 h 195817"/>
                <a:gd name="connsiteX7" fmla="*/ 223194 w 271309"/>
                <a:gd name="connsiteY7" fmla="*/ 14204 h 195817"/>
                <a:gd name="connsiteX8" fmla="*/ 218441 w 271309"/>
                <a:gd name="connsiteY8" fmla="*/ 14204 h 195817"/>
                <a:gd name="connsiteX9" fmla="*/ 25385 w 271309"/>
                <a:gd name="connsiteY9" fmla="*/ 175085 h 195817"/>
                <a:gd name="connsiteX10" fmla="*/ 256101 w 271309"/>
                <a:gd name="connsiteY10" fmla="*/ 43090 h 195817"/>
                <a:gd name="connsiteX11" fmla="*/ 248423 w 271309"/>
                <a:gd name="connsiteY11" fmla="*/ 23528 h 195817"/>
                <a:gd name="connsiteX12" fmla="*/ 223194 w 271309"/>
                <a:gd name="connsiteY12" fmla="*/ 14204 h 195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1309" h="195817">
                  <a:moveTo>
                    <a:pt x="6372" y="195743"/>
                  </a:moveTo>
                  <a:cubicBezTo>
                    <a:pt x="4141" y="195688"/>
                    <a:pt x="2039" y="194610"/>
                    <a:pt x="704" y="192818"/>
                  </a:cubicBezTo>
                  <a:cubicBezTo>
                    <a:pt x="-1014" y="190405"/>
                    <a:pt x="-1014" y="187187"/>
                    <a:pt x="704" y="184774"/>
                  </a:cubicBezTo>
                  <a:cubicBezTo>
                    <a:pt x="6006" y="177644"/>
                    <a:pt x="133796" y="8171"/>
                    <a:pt x="217710" y="310"/>
                  </a:cubicBezTo>
                  <a:cubicBezTo>
                    <a:pt x="232481" y="-1518"/>
                    <a:pt x="247326" y="3235"/>
                    <a:pt x="258295" y="13290"/>
                  </a:cubicBezTo>
                  <a:cubicBezTo>
                    <a:pt x="268077" y="21024"/>
                    <a:pt x="272610" y="33638"/>
                    <a:pt x="269996" y="45832"/>
                  </a:cubicBezTo>
                  <a:cubicBezTo>
                    <a:pt x="255918" y="111464"/>
                    <a:pt x="33612" y="186968"/>
                    <a:pt x="8383" y="195378"/>
                  </a:cubicBezTo>
                  <a:close/>
                  <a:moveTo>
                    <a:pt x="223194" y="14204"/>
                  </a:moveTo>
                  <a:lnTo>
                    <a:pt x="218441" y="14204"/>
                  </a:lnTo>
                  <a:cubicBezTo>
                    <a:pt x="155917" y="20055"/>
                    <a:pt x="61034" y="130660"/>
                    <a:pt x="25385" y="175085"/>
                  </a:cubicBezTo>
                  <a:cubicBezTo>
                    <a:pt x="102169" y="147479"/>
                    <a:pt x="246596" y="87515"/>
                    <a:pt x="256101" y="43090"/>
                  </a:cubicBezTo>
                  <a:cubicBezTo>
                    <a:pt x="257510" y="35631"/>
                    <a:pt x="254529" y="28025"/>
                    <a:pt x="248423" y="23528"/>
                  </a:cubicBezTo>
                  <a:cubicBezTo>
                    <a:pt x="241513" y="17331"/>
                    <a:pt x="232481" y="13985"/>
                    <a:pt x="223194" y="14204"/>
                  </a:cubicBezTo>
                  <a:close/>
                </a:path>
              </a:pathLst>
            </a:custGeom>
            <a:solidFill>
              <a:srgbClr val="FFFFF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2" name="任意多边形: 形状 51"/>
            <p:cNvSpPr/>
            <p:nvPr/>
          </p:nvSpPr>
          <p:spPr>
            <a:xfrm>
              <a:off x="5406103" y="2766532"/>
              <a:ext cx="208725" cy="200850"/>
            </a:xfrm>
            <a:custGeom>
              <a:avLst/>
              <a:gdLst>
                <a:gd name="connsiteX0" fmla="*/ 6302 w 208725"/>
                <a:gd name="connsiteY0" fmla="*/ 200777 h 200850"/>
                <a:gd name="connsiteX1" fmla="*/ -462 w 208725"/>
                <a:gd name="connsiteY1" fmla="*/ 195292 h 200850"/>
                <a:gd name="connsiteX2" fmla="*/ 4841 w 208725"/>
                <a:gd name="connsiteY2" fmla="*/ 187065 h 200850"/>
                <a:gd name="connsiteX3" fmla="*/ 194971 w 208725"/>
                <a:gd name="connsiteY3" fmla="*/ 4247 h 200850"/>
                <a:gd name="connsiteX4" fmla="*/ 203930 w 208725"/>
                <a:gd name="connsiteY4" fmla="*/ 408 h 200850"/>
                <a:gd name="connsiteX5" fmla="*/ 207640 w 208725"/>
                <a:gd name="connsiteY5" fmla="*/ 9219 h 200850"/>
                <a:gd name="connsiteX6" fmla="*/ 207586 w 208725"/>
                <a:gd name="connsiteY6" fmla="*/ 9366 h 200850"/>
                <a:gd name="connsiteX7" fmla="*/ 7582 w 208725"/>
                <a:gd name="connsiteY7" fmla="*/ 200777 h 200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725" h="200850">
                  <a:moveTo>
                    <a:pt x="6302" y="200777"/>
                  </a:moveTo>
                  <a:cubicBezTo>
                    <a:pt x="3049" y="200759"/>
                    <a:pt x="233" y="198473"/>
                    <a:pt x="-462" y="195292"/>
                  </a:cubicBezTo>
                  <a:cubicBezTo>
                    <a:pt x="-1156" y="191581"/>
                    <a:pt x="1166" y="187961"/>
                    <a:pt x="4841" y="187065"/>
                  </a:cubicBezTo>
                  <a:cubicBezTo>
                    <a:pt x="128791" y="162202"/>
                    <a:pt x="194240" y="5527"/>
                    <a:pt x="194971" y="4247"/>
                  </a:cubicBezTo>
                  <a:cubicBezTo>
                    <a:pt x="196416" y="737"/>
                    <a:pt x="200401" y="-982"/>
                    <a:pt x="203930" y="408"/>
                  </a:cubicBezTo>
                  <a:cubicBezTo>
                    <a:pt x="207385" y="1815"/>
                    <a:pt x="209049" y="5764"/>
                    <a:pt x="207640" y="9219"/>
                  </a:cubicBezTo>
                  <a:cubicBezTo>
                    <a:pt x="207623" y="9274"/>
                    <a:pt x="207605" y="9311"/>
                    <a:pt x="207586" y="9366"/>
                  </a:cubicBezTo>
                  <a:cubicBezTo>
                    <a:pt x="204844" y="16130"/>
                    <a:pt x="138664" y="173902"/>
                    <a:pt x="7582" y="200777"/>
                  </a:cubicBezTo>
                  <a:close/>
                </a:path>
              </a:pathLst>
            </a:custGeom>
            <a:solidFill>
              <a:srgbClr val="FFFFF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3" name="任意多边形: 形状 52"/>
            <p:cNvSpPr/>
            <p:nvPr/>
          </p:nvSpPr>
          <p:spPr>
            <a:xfrm>
              <a:off x="5297474" y="5408914"/>
              <a:ext cx="1333897" cy="708855"/>
            </a:xfrm>
            <a:custGeom>
              <a:avLst/>
              <a:gdLst>
                <a:gd name="connsiteX0" fmla="*/ 14930 w 1333897"/>
                <a:gd name="connsiteY0" fmla="*/ 14196 h 708855"/>
                <a:gd name="connsiteX1" fmla="*/ 581667 w 1333897"/>
                <a:gd name="connsiteY1" fmla="*/ 5421 h 708855"/>
                <a:gd name="connsiteX2" fmla="*/ 597938 w 1333897"/>
                <a:gd name="connsiteY2" fmla="*/ 133394 h 708855"/>
                <a:gd name="connsiteX3" fmla="*/ 1142371 w 1333897"/>
                <a:gd name="connsiteY3" fmla="*/ 433765 h 708855"/>
                <a:gd name="connsiteX4" fmla="*/ 1333234 w 1333897"/>
                <a:gd name="connsiteY4" fmla="*/ 582579 h 708855"/>
                <a:gd name="connsiteX5" fmla="*/ 1138167 w 1333897"/>
                <a:gd name="connsiteY5" fmla="*/ 702690 h 708855"/>
                <a:gd name="connsiteX6" fmla="*/ 39976 w 1333897"/>
                <a:gd name="connsiteY6" fmla="*/ 688065 h 708855"/>
                <a:gd name="connsiteX7" fmla="*/ 14930 w 1333897"/>
                <a:gd name="connsiteY7" fmla="*/ 14196 h 708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3897" h="708855">
                  <a:moveTo>
                    <a:pt x="14930" y="14196"/>
                  </a:moveTo>
                  <a:cubicBezTo>
                    <a:pt x="14930" y="14196"/>
                    <a:pt x="576914" y="-10850"/>
                    <a:pt x="581667" y="5421"/>
                  </a:cubicBezTo>
                  <a:cubicBezTo>
                    <a:pt x="586421" y="21691"/>
                    <a:pt x="597938" y="133394"/>
                    <a:pt x="597938" y="133394"/>
                  </a:cubicBezTo>
                  <a:lnTo>
                    <a:pt x="1142371" y="433765"/>
                  </a:lnTo>
                  <a:cubicBezTo>
                    <a:pt x="1142371" y="433765"/>
                    <a:pt x="1329212" y="488610"/>
                    <a:pt x="1333234" y="582579"/>
                  </a:cubicBezTo>
                  <a:cubicBezTo>
                    <a:pt x="1337256" y="676547"/>
                    <a:pt x="1186979" y="688614"/>
                    <a:pt x="1138167" y="702690"/>
                  </a:cubicBezTo>
                  <a:cubicBezTo>
                    <a:pt x="1089355" y="716768"/>
                    <a:pt x="136505" y="704153"/>
                    <a:pt x="39976" y="688065"/>
                  </a:cubicBezTo>
                  <a:cubicBezTo>
                    <a:pt x="-33152" y="675634"/>
                    <a:pt x="14930" y="14196"/>
                    <a:pt x="14930" y="14196"/>
                  </a:cubicBezTo>
                  <a:close/>
                </a:path>
              </a:pathLst>
            </a:custGeom>
            <a:solidFill>
              <a:srgbClr val="F7734F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4" name="任意多边形: 形状 53"/>
            <p:cNvSpPr/>
            <p:nvPr/>
          </p:nvSpPr>
          <p:spPr>
            <a:xfrm>
              <a:off x="5849410" y="5609902"/>
              <a:ext cx="453915" cy="173433"/>
            </a:xfrm>
            <a:custGeom>
              <a:avLst/>
              <a:gdLst>
                <a:gd name="connsiteX0" fmla="*/ 171598 w 453915"/>
                <a:gd name="connsiteY0" fmla="*/ 173360 h 173433"/>
                <a:gd name="connsiteX1" fmla="*/ 164889 w 453915"/>
                <a:gd name="connsiteY1" fmla="*/ 166175 h 173433"/>
                <a:gd name="connsiteX2" fmla="*/ 167576 w 453915"/>
                <a:gd name="connsiteY2" fmla="*/ 160928 h 173433"/>
                <a:gd name="connsiteX3" fmla="*/ 253318 w 453915"/>
                <a:gd name="connsiteY3" fmla="*/ 100049 h 173433"/>
                <a:gd name="connsiteX4" fmla="*/ 6879 w 453915"/>
                <a:gd name="connsiteY4" fmla="*/ 119794 h 173433"/>
                <a:gd name="connsiteX5" fmla="*/ -69 w 453915"/>
                <a:gd name="connsiteY5" fmla="*/ 115589 h 173433"/>
                <a:gd name="connsiteX6" fmla="*/ 1942 w 453915"/>
                <a:gd name="connsiteY6" fmla="*/ 107728 h 173433"/>
                <a:gd name="connsiteX7" fmla="*/ 129001 w 453915"/>
                <a:gd name="connsiteY7" fmla="*/ 962 h 173433"/>
                <a:gd name="connsiteX8" fmla="*/ 138563 w 453915"/>
                <a:gd name="connsiteY8" fmla="*/ 3210 h 173433"/>
                <a:gd name="connsiteX9" fmla="*/ 137776 w 453915"/>
                <a:gd name="connsiteY9" fmla="*/ 11565 h 173433"/>
                <a:gd name="connsiteX10" fmla="*/ 28085 w 453915"/>
                <a:gd name="connsiteY10" fmla="*/ 104437 h 173433"/>
                <a:gd name="connsiteX11" fmla="*/ 277999 w 453915"/>
                <a:gd name="connsiteY11" fmla="*/ 84327 h 173433"/>
                <a:gd name="connsiteX12" fmla="*/ 284946 w 453915"/>
                <a:gd name="connsiteY12" fmla="*/ 88898 h 173433"/>
                <a:gd name="connsiteX13" fmla="*/ 282569 w 453915"/>
                <a:gd name="connsiteY13" fmla="*/ 96759 h 173433"/>
                <a:gd name="connsiteX14" fmla="*/ 194268 w 453915"/>
                <a:gd name="connsiteY14" fmla="*/ 158003 h 173433"/>
                <a:gd name="connsiteX15" fmla="*/ 446009 w 453915"/>
                <a:gd name="connsiteY15" fmla="*/ 145754 h 173433"/>
                <a:gd name="connsiteX16" fmla="*/ 453321 w 453915"/>
                <a:gd name="connsiteY16" fmla="*/ 152336 h 173433"/>
                <a:gd name="connsiteX17" fmla="*/ 446941 w 453915"/>
                <a:gd name="connsiteY17" fmla="*/ 159465 h 173433"/>
                <a:gd name="connsiteX18" fmla="*/ 446740 w 453915"/>
                <a:gd name="connsiteY18" fmla="*/ 159465 h 173433"/>
                <a:gd name="connsiteX19" fmla="*/ 171598 w 453915"/>
                <a:gd name="connsiteY19" fmla="*/ 172811 h 173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53915" h="173433">
                  <a:moveTo>
                    <a:pt x="171598" y="173360"/>
                  </a:moveTo>
                  <a:cubicBezTo>
                    <a:pt x="167759" y="173232"/>
                    <a:pt x="164760" y="170014"/>
                    <a:pt x="164889" y="166175"/>
                  </a:cubicBezTo>
                  <a:cubicBezTo>
                    <a:pt x="164961" y="164109"/>
                    <a:pt x="165949" y="162190"/>
                    <a:pt x="167576" y="160928"/>
                  </a:cubicBezTo>
                  <a:lnTo>
                    <a:pt x="253318" y="100049"/>
                  </a:lnTo>
                  <a:lnTo>
                    <a:pt x="6879" y="119794"/>
                  </a:lnTo>
                  <a:cubicBezTo>
                    <a:pt x="3880" y="120159"/>
                    <a:pt x="1010" y="118423"/>
                    <a:pt x="-69" y="115589"/>
                  </a:cubicBezTo>
                  <a:cubicBezTo>
                    <a:pt x="-1220" y="112811"/>
                    <a:pt x="-398" y="109611"/>
                    <a:pt x="1942" y="107728"/>
                  </a:cubicBezTo>
                  <a:lnTo>
                    <a:pt x="129001" y="962"/>
                  </a:lnTo>
                  <a:cubicBezTo>
                    <a:pt x="132255" y="-1049"/>
                    <a:pt x="136552" y="-43"/>
                    <a:pt x="138563" y="3210"/>
                  </a:cubicBezTo>
                  <a:cubicBezTo>
                    <a:pt x="140209" y="5862"/>
                    <a:pt x="139880" y="9280"/>
                    <a:pt x="137776" y="11565"/>
                  </a:cubicBezTo>
                  <a:lnTo>
                    <a:pt x="28085" y="104437"/>
                  </a:lnTo>
                  <a:lnTo>
                    <a:pt x="277999" y="84327"/>
                  </a:lnTo>
                  <a:cubicBezTo>
                    <a:pt x="281106" y="84016"/>
                    <a:pt x="284013" y="85918"/>
                    <a:pt x="284946" y="88898"/>
                  </a:cubicBezTo>
                  <a:cubicBezTo>
                    <a:pt x="286024" y="91750"/>
                    <a:pt x="285038" y="94967"/>
                    <a:pt x="282569" y="96759"/>
                  </a:cubicBezTo>
                  <a:lnTo>
                    <a:pt x="194268" y="158003"/>
                  </a:lnTo>
                  <a:lnTo>
                    <a:pt x="446009" y="145754"/>
                  </a:lnTo>
                  <a:cubicBezTo>
                    <a:pt x="449812" y="145645"/>
                    <a:pt x="453029" y="148533"/>
                    <a:pt x="453321" y="152336"/>
                  </a:cubicBezTo>
                  <a:cubicBezTo>
                    <a:pt x="453523" y="156065"/>
                    <a:pt x="450671" y="159246"/>
                    <a:pt x="446941" y="159465"/>
                  </a:cubicBezTo>
                  <a:cubicBezTo>
                    <a:pt x="446868" y="159465"/>
                    <a:pt x="446814" y="159465"/>
                    <a:pt x="446740" y="159465"/>
                  </a:cubicBezTo>
                  <a:lnTo>
                    <a:pt x="171598" y="172811"/>
                  </a:lnTo>
                  <a:close/>
                </a:path>
              </a:pathLst>
            </a:custGeom>
            <a:solidFill>
              <a:srgbClr val="333372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5" name="任意多边形: 形状 54"/>
            <p:cNvSpPr/>
            <p:nvPr/>
          </p:nvSpPr>
          <p:spPr>
            <a:xfrm>
              <a:off x="4818223" y="2954376"/>
              <a:ext cx="413413" cy="150258"/>
            </a:xfrm>
            <a:custGeom>
              <a:avLst/>
              <a:gdLst>
                <a:gd name="connsiteX0" fmla="*/ 271143 w 413413"/>
                <a:gd name="connsiteY0" fmla="*/ 150047 h 150258"/>
                <a:gd name="connsiteX1" fmla="*/ -159 w 413413"/>
                <a:gd name="connsiteY1" fmla="*/ 9277 h 150258"/>
                <a:gd name="connsiteX2" fmla="*/ 3954 w 413413"/>
                <a:gd name="connsiteY2" fmla="*/ 355 h 150258"/>
                <a:gd name="connsiteX3" fmla="*/ 11906 w 413413"/>
                <a:gd name="connsiteY3" fmla="*/ 2695 h 150258"/>
                <a:gd name="connsiteX4" fmla="*/ 404783 w 413413"/>
                <a:gd name="connsiteY4" fmla="*/ 115129 h 150258"/>
                <a:gd name="connsiteX5" fmla="*/ 412735 w 413413"/>
                <a:gd name="connsiteY5" fmla="*/ 120887 h 150258"/>
                <a:gd name="connsiteX6" fmla="*/ 408806 w 413413"/>
                <a:gd name="connsiteY6" fmla="*/ 128292 h 150258"/>
                <a:gd name="connsiteX7" fmla="*/ 271143 w 413413"/>
                <a:gd name="connsiteY7" fmla="*/ 150047 h 150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3413" h="150258">
                  <a:moveTo>
                    <a:pt x="271143" y="150047"/>
                  </a:moveTo>
                  <a:cubicBezTo>
                    <a:pt x="162439" y="153264"/>
                    <a:pt x="59804" y="100010"/>
                    <a:pt x="-159" y="9277"/>
                  </a:cubicBezTo>
                  <a:cubicBezTo>
                    <a:pt x="-1476" y="5675"/>
                    <a:pt x="371" y="1690"/>
                    <a:pt x="3954" y="355"/>
                  </a:cubicBezTo>
                  <a:cubicBezTo>
                    <a:pt x="6842" y="-705"/>
                    <a:pt x="10059" y="245"/>
                    <a:pt x="11906" y="2695"/>
                  </a:cubicBezTo>
                  <a:cubicBezTo>
                    <a:pt x="16294" y="10739"/>
                    <a:pt x="125437" y="199408"/>
                    <a:pt x="404783" y="115129"/>
                  </a:cubicBezTo>
                  <a:cubicBezTo>
                    <a:pt x="408568" y="114525"/>
                    <a:pt x="412133" y="117103"/>
                    <a:pt x="412735" y="120887"/>
                  </a:cubicBezTo>
                  <a:cubicBezTo>
                    <a:pt x="413248" y="123959"/>
                    <a:pt x="411621" y="126975"/>
                    <a:pt x="408806" y="128292"/>
                  </a:cubicBezTo>
                  <a:cubicBezTo>
                    <a:pt x="364216" y="142204"/>
                    <a:pt x="317853" y="149535"/>
                    <a:pt x="271143" y="150047"/>
                  </a:cubicBezTo>
                  <a:close/>
                </a:path>
              </a:pathLst>
            </a:custGeom>
            <a:solidFill>
              <a:srgbClr val="7772D3"/>
            </a:solidFill>
            <a:ln w="18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132" name="文本框 11"/>
          <p:cNvSpPr txBox="1"/>
          <p:nvPr/>
        </p:nvSpPr>
        <p:spPr>
          <a:xfrm>
            <a:off x="1405917" y="888123"/>
            <a:ext cx="6587810" cy="54775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核磁共振成像的原理</a:t>
            </a:r>
            <a:endParaRPr lang="en-US" altLang="zh-CN" sz="2800" dirty="0">
              <a:solidFill>
                <a:schemeClr val="accent1">
                  <a:lumMod val="60000"/>
                  <a:lumOff val="4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T1加权、T2加权、质子密度加权成像</a:t>
            </a:r>
            <a:endParaRPr lang="zh-CN" altLang="en-US" sz="2800" dirty="0">
              <a:solidFill>
                <a:schemeClr val="accent1">
                  <a:lumMod val="60000"/>
                  <a:lumOff val="4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反转恢复序列成像</a:t>
            </a:r>
            <a:r>
              <a:rPr lang="en-US" altLang="zh-CN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zh-CN" alt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压脂肪技术</a:t>
            </a:r>
            <a:endParaRPr lang="en-US" altLang="zh-CN" sz="2800" dirty="0">
              <a:solidFill>
                <a:schemeClr val="accent1">
                  <a:lumMod val="60000"/>
                  <a:lumOff val="4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测量芝麻的含油率</a:t>
            </a:r>
            <a:endParaRPr lang="zh-CN" altLang="en-US" sz="2800" dirty="0">
              <a:solidFill>
                <a:schemeClr val="accent1">
                  <a:lumMod val="60000"/>
                  <a:lumOff val="4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28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核磁共振成像前景与展望</a:t>
            </a:r>
            <a:endParaRPr lang="zh-CN" altLang="en-US" sz="2800" dirty="0">
              <a:solidFill>
                <a:srgbClr val="47649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162550" y="387350"/>
            <a:ext cx="7029450" cy="585660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766790" y="387204"/>
            <a:ext cx="763992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5. </a:t>
            </a:r>
            <a:r>
              <a:rPr lang="zh-CN" altLang="en-US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应用前景和展望</a:t>
            </a:r>
            <a:endParaRPr lang="zh-CN" altLang="en-US" sz="3200" dirty="0">
              <a:solidFill>
                <a:srgbClr val="476490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354330" y="2746375"/>
            <a:ext cx="23952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MRI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产品的两方面</a:t>
            </a:r>
            <a:endParaRPr lang="zh-CN" altLang="en-US">
              <a:solidFill>
                <a:schemeClr val="accent1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</p:txBody>
      </p:sp>
      <p:sp>
        <p:nvSpPr>
          <p:cNvPr id="6" name="左大括号 5"/>
          <p:cNvSpPr/>
          <p:nvPr/>
        </p:nvSpPr>
        <p:spPr>
          <a:xfrm>
            <a:off x="2374900" y="2096135"/>
            <a:ext cx="431800" cy="166941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806700" y="1628140"/>
            <a:ext cx="26003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（高端领域、助力科研）</a:t>
            </a:r>
            <a:endParaRPr>
              <a:solidFill>
                <a:schemeClr val="accent1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  <a:p>
            <a:pPr algn="ctr"/>
            <a:r>
              <a:rPr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高场强的超导MRI</a:t>
            </a:r>
            <a:endParaRPr>
              <a:solidFill>
                <a:schemeClr val="accent1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876550" y="3302635"/>
            <a:ext cx="26003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（小型化、便携式）</a:t>
            </a:r>
            <a:endParaRPr lang="zh-CN">
              <a:solidFill>
                <a:schemeClr val="accent1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  <a:p>
            <a:r>
              <a:rPr lang="zh-CN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低</a:t>
            </a:r>
            <a:r>
              <a:rPr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场</a:t>
            </a:r>
            <a:r>
              <a:rPr lang="zh-CN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强</a:t>
            </a:r>
            <a:r>
              <a:rPr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MRI</a:t>
            </a:r>
            <a:r>
              <a:rPr lang="zh-CN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的技术完善</a:t>
            </a:r>
            <a:endParaRPr lang="zh-CN">
              <a:solidFill>
                <a:schemeClr val="accent1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>
            <a:off x="4079240" y="3955415"/>
            <a:ext cx="14605" cy="90487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909570" y="4977130"/>
            <a:ext cx="239522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①</a:t>
            </a:r>
            <a:r>
              <a:rPr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准确测量微弱信号</a:t>
            </a:r>
            <a:endParaRPr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  <a:p>
            <a:endParaRPr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  <a:p>
            <a:r>
              <a:rPr lang="zh-CN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②</a:t>
            </a:r>
            <a:r>
              <a:rPr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快捷响应核磁信号</a:t>
            </a:r>
            <a:endParaRPr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  <a:p>
            <a:endParaRPr lang="zh-CN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  <a:p>
            <a:r>
              <a:rPr lang="zh-CN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③</a:t>
            </a:r>
            <a:r>
              <a:rPr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采集获取更多信息</a:t>
            </a:r>
            <a:endParaRPr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</p:txBody>
      </p:sp>
      <p:sp>
        <p:nvSpPr>
          <p:cNvPr id="16" name="mountains_99602"/>
          <p:cNvSpPr/>
          <p:nvPr>
            <p:custDataLst>
              <p:tags r:id="rId3"/>
            </p:custDataLst>
          </p:nvPr>
        </p:nvSpPr>
        <p:spPr>
          <a:xfrm>
            <a:off x="1000125" y="444500"/>
            <a:ext cx="565200" cy="514800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608077" h="497542">
                <a:moveTo>
                  <a:pt x="182879" y="423252"/>
                </a:moveTo>
                <a:cubicBezTo>
                  <a:pt x="188608" y="423252"/>
                  <a:pt x="193252" y="427865"/>
                  <a:pt x="193252" y="433555"/>
                </a:cubicBezTo>
                <a:cubicBezTo>
                  <a:pt x="193252" y="439245"/>
                  <a:pt x="188608" y="443858"/>
                  <a:pt x="182879" y="443858"/>
                </a:cubicBezTo>
                <a:cubicBezTo>
                  <a:pt x="177150" y="443858"/>
                  <a:pt x="172506" y="439245"/>
                  <a:pt x="172506" y="433555"/>
                </a:cubicBezTo>
                <a:cubicBezTo>
                  <a:pt x="172506" y="427865"/>
                  <a:pt x="177150" y="423252"/>
                  <a:pt x="182879" y="423252"/>
                </a:cubicBezTo>
                <a:close/>
                <a:moveTo>
                  <a:pt x="442807" y="397848"/>
                </a:moveTo>
                <a:cubicBezTo>
                  <a:pt x="448517" y="397848"/>
                  <a:pt x="453145" y="402492"/>
                  <a:pt x="453145" y="408221"/>
                </a:cubicBezTo>
                <a:cubicBezTo>
                  <a:pt x="453145" y="413950"/>
                  <a:pt x="448517" y="418594"/>
                  <a:pt x="442807" y="418594"/>
                </a:cubicBezTo>
                <a:cubicBezTo>
                  <a:pt x="437097" y="418594"/>
                  <a:pt x="432469" y="413950"/>
                  <a:pt x="432469" y="408221"/>
                </a:cubicBezTo>
                <a:cubicBezTo>
                  <a:pt x="432469" y="402492"/>
                  <a:pt x="437097" y="397848"/>
                  <a:pt x="442807" y="397848"/>
                </a:cubicBezTo>
                <a:close/>
                <a:moveTo>
                  <a:pt x="408653" y="366658"/>
                </a:moveTo>
                <a:cubicBezTo>
                  <a:pt x="414363" y="366658"/>
                  <a:pt x="418991" y="371271"/>
                  <a:pt x="418991" y="376961"/>
                </a:cubicBezTo>
                <a:cubicBezTo>
                  <a:pt x="418991" y="382651"/>
                  <a:pt x="414363" y="387264"/>
                  <a:pt x="408653" y="387264"/>
                </a:cubicBezTo>
                <a:cubicBezTo>
                  <a:pt x="402943" y="387264"/>
                  <a:pt x="398315" y="382651"/>
                  <a:pt x="398315" y="376961"/>
                </a:cubicBezTo>
                <a:cubicBezTo>
                  <a:pt x="398315" y="371271"/>
                  <a:pt x="402943" y="366658"/>
                  <a:pt x="408653" y="366658"/>
                </a:cubicBezTo>
                <a:close/>
                <a:moveTo>
                  <a:pt x="456061" y="77622"/>
                </a:moveTo>
                <a:cubicBezTo>
                  <a:pt x="459553" y="77622"/>
                  <a:pt x="462852" y="79560"/>
                  <a:pt x="464598" y="82757"/>
                </a:cubicBezTo>
                <a:lnTo>
                  <a:pt x="606925" y="344628"/>
                </a:lnTo>
                <a:cubicBezTo>
                  <a:pt x="609447" y="349376"/>
                  <a:pt x="607701" y="355189"/>
                  <a:pt x="602947" y="357804"/>
                </a:cubicBezTo>
                <a:cubicBezTo>
                  <a:pt x="601491" y="358579"/>
                  <a:pt x="599939" y="358967"/>
                  <a:pt x="598387" y="358967"/>
                </a:cubicBezTo>
                <a:cubicBezTo>
                  <a:pt x="594894" y="358967"/>
                  <a:pt x="591596" y="357126"/>
                  <a:pt x="589849" y="353832"/>
                </a:cubicBezTo>
                <a:lnTo>
                  <a:pt x="542601" y="266929"/>
                </a:lnTo>
                <a:lnTo>
                  <a:pt x="507092" y="298706"/>
                </a:lnTo>
                <a:cubicBezTo>
                  <a:pt x="505249" y="300353"/>
                  <a:pt x="502921" y="301128"/>
                  <a:pt x="500689" y="301128"/>
                </a:cubicBezTo>
                <a:cubicBezTo>
                  <a:pt x="497973" y="301128"/>
                  <a:pt x="495353" y="300063"/>
                  <a:pt x="493413" y="297931"/>
                </a:cubicBezTo>
                <a:cubicBezTo>
                  <a:pt x="489823" y="293959"/>
                  <a:pt x="490211" y="287856"/>
                  <a:pt x="494189" y="284271"/>
                </a:cubicBezTo>
                <a:lnTo>
                  <a:pt x="533093" y="249394"/>
                </a:lnTo>
                <a:lnTo>
                  <a:pt x="456061" y="107655"/>
                </a:lnTo>
                <a:lnTo>
                  <a:pt x="431321" y="153093"/>
                </a:lnTo>
                <a:cubicBezTo>
                  <a:pt x="428798" y="157840"/>
                  <a:pt x="422880" y="159584"/>
                  <a:pt x="418126" y="156968"/>
                </a:cubicBezTo>
                <a:cubicBezTo>
                  <a:pt x="413469" y="154449"/>
                  <a:pt x="411723" y="148539"/>
                  <a:pt x="414245" y="143889"/>
                </a:cubicBezTo>
                <a:lnTo>
                  <a:pt x="447523" y="82757"/>
                </a:lnTo>
                <a:cubicBezTo>
                  <a:pt x="449172" y="79560"/>
                  <a:pt x="452471" y="77622"/>
                  <a:pt x="456061" y="77622"/>
                </a:cubicBezTo>
                <a:close/>
                <a:moveTo>
                  <a:pt x="152019" y="77622"/>
                </a:moveTo>
                <a:cubicBezTo>
                  <a:pt x="155609" y="77622"/>
                  <a:pt x="158811" y="79656"/>
                  <a:pt x="160557" y="82757"/>
                </a:cubicBezTo>
                <a:lnTo>
                  <a:pt x="193738" y="143889"/>
                </a:lnTo>
                <a:cubicBezTo>
                  <a:pt x="196357" y="148539"/>
                  <a:pt x="194611" y="154449"/>
                  <a:pt x="189857" y="156968"/>
                </a:cubicBezTo>
                <a:cubicBezTo>
                  <a:pt x="185200" y="159584"/>
                  <a:pt x="179282" y="157840"/>
                  <a:pt x="176759" y="153093"/>
                </a:cubicBezTo>
                <a:lnTo>
                  <a:pt x="152019" y="107655"/>
                </a:lnTo>
                <a:lnTo>
                  <a:pt x="74987" y="249394"/>
                </a:lnTo>
                <a:lnTo>
                  <a:pt x="113891" y="284271"/>
                </a:lnTo>
                <a:cubicBezTo>
                  <a:pt x="117869" y="287856"/>
                  <a:pt x="118257" y="293959"/>
                  <a:pt x="114667" y="297931"/>
                </a:cubicBezTo>
                <a:cubicBezTo>
                  <a:pt x="112727" y="300063"/>
                  <a:pt x="110107" y="301128"/>
                  <a:pt x="107391" y="301128"/>
                </a:cubicBezTo>
                <a:cubicBezTo>
                  <a:pt x="105062" y="301128"/>
                  <a:pt x="102831" y="300353"/>
                  <a:pt x="100891" y="298706"/>
                </a:cubicBezTo>
                <a:lnTo>
                  <a:pt x="65479" y="266929"/>
                </a:lnTo>
                <a:lnTo>
                  <a:pt x="18231" y="353832"/>
                </a:lnTo>
                <a:cubicBezTo>
                  <a:pt x="16484" y="357126"/>
                  <a:pt x="13089" y="358967"/>
                  <a:pt x="9693" y="358967"/>
                </a:cubicBezTo>
                <a:cubicBezTo>
                  <a:pt x="8141" y="358967"/>
                  <a:pt x="6492" y="358579"/>
                  <a:pt x="5036" y="357804"/>
                </a:cubicBezTo>
                <a:cubicBezTo>
                  <a:pt x="379" y="355189"/>
                  <a:pt x="-1367" y="349376"/>
                  <a:pt x="1155" y="344628"/>
                </a:cubicBezTo>
                <a:lnTo>
                  <a:pt x="143482" y="82757"/>
                </a:lnTo>
                <a:cubicBezTo>
                  <a:pt x="145228" y="79656"/>
                  <a:pt x="148430" y="77622"/>
                  <a:pt x="152019" y="77622"/>
                </a:cubicBezTo>
                <a:close/>
                <a:moveTo>
                  <a:pt x="303991" y="30037"/>
                </a:moveTo>
                <a:lnTo>
                  <a:pt x="196088" y="228666"/>
                </a:lnTo>
                <a:lnTo>
                  <a:pt x="243927" y="271492"/>
                </a:lnTo>
                <a:lnTo>
                  <a:pt x="297587" y="223530"/>
                </a:lnTo>
                <a:cubicBezTo>
                  <a:pt x="301274" y="220236"/>
                  <a:pt x="306806" y="220236"/>
                  <a:pt x="310493" y="223530"/>
                </a:cubicBezTo>
                <a:lnTo>
                  <a:pt x="364056" y="271492"/>
                </a:lnTo>
                <a:lnTo>
                  <a:pt x="411992" y="228666"/>
                </a:lnTo>
                <a:close/>
                <a:moveTo>
                  <a:pt x="303991" y="0"/>
                </a:moveTo>
                <a:cubicBezTo>
                  <a:pt x="307582" y="0"/>
                  <a:pt x="310881" y="1938"/>
                  <a:pt x="312531" y="5038"/>
                </a:cubicBezTo>
                <a:lnTo>
                  <a:pt x="572391" y="483202"/>
                </a:lnTo>
                <a:cubicBezTo>
                  <a:pt x="575011" y="487949"/>
                  <a:pt x="573264" y="493763"/>
                  <a:pt x="568510" y="496379"/>
                </a:cubicBezTo>
                <a:cubicBezTo>
                  <a:pt x="563852" y="498898"/>
                  <a:pt x="557933" y="497154"/>
                  <a:pt x="555410" y="492406"/>
                </a:cubicBezTo>
                <a:lnTo>
                  <a:pt x="421501" y="246203"/>
                </a:lnTo>
                <a:lnTo>
                  <a:pt x="370558" y="291742"/>
                </a:lnTo>
                <a:cubicBezTo>
                  <a:pt x="368714" y="293390"/>
                  <a:pt x="366385" y="294262"/>
                  <a:pt x="364056" y="294262"/>
                </a:cubicBezTo>
                <a:cubicBezTo>
                  <a:pt x="361824" y="294262"/>
                  <a:pt x="359496" y="293390"/>
                  <a:pt x="357652" y="291742"/>
                </a:cubicBezTo>
                <a:lnTo>
                  <a:pt x="303991" y="243781"/>
                </a:lnTo>
                <a:lnTo>
                  <a:pt x="250428" y="291742"/>
                </a:lnTo>
                <a:cubicBezTo>
                  <a:pt x="246741" y="295037"/>
                  <a:pt x="241113" y="295037"/>
                  <a:pt x="237425" y="291742"/>
                </a:cubicBezTo>
                <a:lnTo>
                  <a:pt x="186579" y="246203"/>
                </a:lnTo>
                <a:lnTo>
                  <a:pt x="52670" y="492406"/>
                </a:lnTo>
                <a:cubicBezTo>
                  <a:pt x="50923" y="495701"/>
                  <a:pt x="47624" y="497542"/>
                  <a:pt x="44131" y="497542"/>
                </a:cubicBezTo>
                <a:cubicBezTo>
                  <a:pt x="42578" y="497542"/>
                  <a:pt x="41026" y="497154"/>
                  <a:pt x="39570" y="496379"/>
                </a:cubicBezTo>
                <a:cubicBezTo>
                  <a:pt x="34816" y="493763"/>
                  <a:pt x="33069" y="487949"/>
                  <a:pt x="35592" y="483202"/>
                </a:cubicBezTo>
                <a:lnTo>
                  <a:pt x="295452" y="5038"/>
                </a:lnTo>
                <a:cubicBezTo>
                  <a:pt x="297199" y="1938"/>
                  <a:pt x="300498" y="0"/>
                  <a:pt x="3039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" grpId="0"/>
      <p:bldP spid="6" grpId="0" animBg="1"/>
      <p:bldP spid="8" grpId="0"/>
      <p:bldP spid="9" grpId="0"/>
      <p:bldP spid="3" grpId="1"/>
      <p:bldP spid="6" grpId="1" animBg="1"/>
      <p:bldP spid="8" grpId="1"/>
      <p:bldP spid="9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766790" y="387204"/>
            <a:ext cx="763992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5. </a:t>
            </a:r>
            <a:r>
              <a:rPr lang="zh-CN" altLang="en-US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应用前景和展望</a:t>
            </a:r>
            <a:endParaRPr lang="zh-CN" altLang="en-US" sz="3200" dirty="0">
              <a:solidFill>
                <a:srgbClr val="476490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mountains_99602"/>
          <p:cNvSpPr/>
          <p:nvPr>
            <p:custDataLst>
              <p:tags r:id="rId1"/>
            </p:custDataLst>
          </p:nvPr>
        </p:nvSpPr>
        <p:spPr>
          <a:xfrm>
            <a:off x="1000125" y="444500"/>
            <a:ext cx="565200" cy="514800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608077" h="497542">
                <a:moveTo>
                  <a:pt x="182879" y="423252"/>
                </a:moveTo>
                <a:cubicBezTo>
                  <a:pt x="188608" y="423252"/>
                  <a:pt x="193252" y="427865"/>
                  <a:pt x="193252" y="433555"/>
                </a:cubicBezTo>
                <a:cubicBezTo>
                  <a:pt x="193252" y="439245"/>
                  <a:pt x="188608" y="443858"/>
                  <a:pt x="182879" y="443858"/>
                </a:cubicBezTo>
                <a:cubicBezTo>
                  <a:pt x="177150" y="443858"/>
                  <a:pt x="172506" y="439245"/>
                  <a:pt x="172506" y="433555"/>
                </a:cubicBezTo>
                <a:cubicBezTo>
                  <a:pt x="172506" y="427865"/>
                  <a:pt x="177150" y="423252"/>
                  <a:pt x="182879" y="423252"/>
                </a:cubicBezTo>
                <a:close/>
                <a:moveTo>
                  <a:pt x="442807" y="397848"/>
                </a:moveTo>
                <a:cubicBezTo>
                  <a:pt x="448517" y="397848"/>
                  <a:pt x="453145" y="402492"/>
                  <a:pt x="453145" y="408221"/>
                </a:cubicBezTo>
                <a:cubicBezTo>
                  <a:pt x="453145" y="413950"/>
                  <a:pt x="448517" y="418594"/>
                  <a:pt x="442807" y="418594"/>
                </a:cubicBezTo>
                <a:cubicBezTo>
                  <a:pt x="437097" y="418594"/>
                  <a:pt x="432469" y="413950"/>
                  <a:pt x="432469" y="408221"/>
                </a:cubicBezTo>
                <a:cubicBezTo>
                  <a:pt x="432469" y="402492"/>
                  <a:pt x="437097" y="397848"/>
                  <a:pt x="442807" y="397848"/>
                </a:cubicBezTo>
                <a:close/>
                <a:moveTo>
                  <a:pt x="408653" y="366658"/>
                </a:moveTo>
                <a:cubicBezTo>
                  <a:pt x="414363" y="366658"/>
                  <a:pt x="418991" y="371271"/>
                  <a:pt x="418991" y="376961"/>
                </a:cubicBezTo>
                <a:cubicBezTo>
                  <a:pt x="418991" y="382651"/>
                  <a:pt x="414363" y="387264"/>
                  <a:pt x="408653" y="387264"/>
                </a:cubicBezTo>
                <a:cubicBezTo>
                  <a:pt x="402943" y="387264"/>
                  <a:pt x="398315" y="382651"/>
                  <a:pt x="398315" y="376961"/>
                </a:cubicBezTo>
                <a:cubicBezTo>
                  <a:pt x="398315" y="371271"/>
                  <a:pt x="402943" y="366658"/>
                  <a:pt x="408653" y="366658"/>
                </a:cubicBezTo>
                <a:close/>
                <a:moveTo>
                  <a:pt x="456061" y="77622"/>
                </a:moveTo>
                <a:cubicBezTo>
                  <a:pt x="459553" y="77622"/>
                  <a:pt x="462852" y="79560"/>
                  <a:pt x="464598" y="82757"/>
                </a:cubicBezTo>
                <a:lnTo>
                  <a:pt x="606925" y="344628"/>
                </a:lnTo>
                <a:cubicBezTo>
                  <a:pt x="609447" y="349376"/>
                  <a:pt x="607701" y="355189"/>
                  <a:pt x="602947" y="357804"/>
                </a:cubicBezTo>
                <a:cubicBezTo>
                  <a:pt x="601491" y="358579"/>
                  <a:pt x="599939" y="358967"/>
                  <a:pt x="598387" y="358967"/>
                </a:cubicBezTo>
                <a:cubicBezTo>
                  <a:pt x="594894" y="358967"/>
                  <a:pt x="591596" y="357126"/>
                  <a:pt x="589849" y="353832"/>
                </a:cubicBezTo>
                <a:lnTo>
                  <a:pt x="542601" y="266929"/>
                </a:lnTo>
                <a:lnTo>
                  <a:pt x="507092" y="298706"/>
                </a:lnTo>
                <a:cubicBezTo>
                  <a:pt x="505249" y="300353"/>
                  <a:pt x="502921" y="301128"/>
                  <a:pt x="500689" y="301128"/>
                </a:cubicBezTo>
                <a:cubicBezTo>
                  <a:pt x="497973" y="301128"/>
                  <a:pt x="495353" y="300063"/>
                  <a:pt x="493413" y="297931"/>
                </a:cubicBezTo>
                <a:cubicBezTo>
                  <a:pt x="489823" y="293959"/>
                  <a:pt x="490211" y="287856"/>
                  <a:pt x="494189" y="284271"/>
                </a:cubicBezTo>
                <a:lnTo>
                  <a:pt x="533093" y="249394"/>
                </a:lnTo>
                <a:lnTo>
                  <a:pt x="456061" y="107655"/>
                </a:lnTo>
                <a:lnTo>
                  <a:pt x="431321" y="153093"/>
                </a:lnTo>
                <a:cubicBezTo>
                  <a:pt x="428798" y="157840"/>
                  <a:pt x="422880" y="159584"/>
                  <a:pt x="418126" y="156968"/>
                </a:cubicBezTo>
                <a:cubicBezTo>
                  <a:pt x="413469" y="154449"/>
                  <a:pt x="411723" y="148539"/>
                  <a:pt x="414245" y="143889"/>
                </a:cubicBezTo>
                <a:lnTo>
                  <a:pt x="447523" y="82757"/>
                </a:lnTo>
                <a:cubicBezTo>
                  <a:pt x="449172" y="79560"/>
                  <a:pt x="452471" y="77622"/>
                  <a:pt x="456061" y="77622"/>
                </a:cubicBezTo>
                <a:close/>
                <a:moveTo>
                  <a:pt x="152019" y="77622"/>
                </a:moveTo>
                <a:cubicBezTo>
                  <a:pt x="155609" y="77622"/>
                  <a:pt x="158811" y="79656"/>
                  <a:pt x="160557" y="82757"/>
                </a:cubicBezTo>
                <a:lnTo>
                  <a:pt x="193738" y="143889"/>
                </a:lnTo>
                <a:cubicBezTo>
                  <a:pt x="196357" y="148539"/>
                  <a:pt x="194611" y="154449"/>
                  <a:pt x="189857" y="156968"/>
                </a:cubicBezTo>
                <a:cubicBezTo>
                  <a:pt x="185200" y="159584"/>
                  <a:pt x="179282" y="157840"/>
                  <a:pt x="176759" y="153093"/>
                </a:cubicBezTo>
                <a:lnTo>
                  <a:pt x="152019" y="107655"/>
                </a:lnTo>
                <a:lnTo>
                  <a:pt x="74987" y="249394"/>
                </a:lnTo>
                <a:lnTo>
                  <a:pt x="113891" y="284271"/>
                </a:lnTo>
                <a:cubicBezTo>
                  <a:pt x="117869" y="287856"/>
                  <a:pt x="118257" y="293959"/>
                  <a:pt x="114667" y="297931"/>
                </a:cubicBezTo>
                <a:cubicBezTo>
                  <a:pt x="112727" y="300063"/>
                  <a:pt x="110107" y="301128"/>
                  <a:pt x="107391" y="301128"/>
                </a:cubicBezTo>
                <a:cubicBezTo>
                  <a:pt x="105062" y="301128"/>
                  <a:pt x="102831" y="300353"/>
                  <a:pt x="100891" y="298706"/>
                </a:cubicBezTo>
                <a:lnTo>
                  <a:pt x="65479" y="266929"/>
                </a:lnTo>
                <a:lnTo>
                  <a:pt x="18231" y="353832"/>
                </a:lnTo>
                <a:cubicBezTo>
                  <a:pt x="16484" y="357126"/>
                  <a:pt x="13089" y="358967"/>
                  <a:pt x="9693" y="358967"/>
                </a:cubicBezTo>
                <a:cubicBezTo>
                  <a:pt x="8141" y="358967"/>
                  <a:pt x="6492" y="358579"/>
                  <a:pt x="5036" y="357804"/>
                </a:cubicBezTo>
                <a:cubicBezTo>
                  <a:pt x="379" y="355189"/>
                  <a:pt x="-1367" y="349376"/>
                  <a:pt x="1155" y="344628"/>
                </a:cubicBezTo>
                <a:lnTo>
                  <a:pt x="143482" y="82757"/>
                </a:lnTo>
                <a:cubicBezTo>
                  <a:pt x="145228" y="79656"/>
                  <a:pt x="148430" y="77622"/>
                  <a:pt x="152019" y="77622"/>
                </a:cubicBezTo>
                <a:close/>
                <a:moveTo>
                  <a:pt x="303991" y="30037"/>
                </a:moveTo>
                <a:lnTo>
                  <a:pt x="196088" y="228666"/>
                </a:lnTo>
                <a:lnTo>
                  <a:pt x="243927" y="271492"/>
                </a:lnTo>
                <a:lnTo>
                  <a:pt x="297587" y="223530"/>
                </a:lnTo>
                <a:cubicBezTo>
                  <a:pt x="301274" y="220236"/>
                  <a:pt x="306806" y="220236"/>
                  <a:pt x="310493" y="223530"/>
                </a:cubicBezTo>
                <a:lnTo>
                  <a:pt x="364056" y="271492"/>
                </a:lnTo>
                <a:lnTo>
                  <a:pt x="411992" y="228666"/>
                </a:lnTo>
                <a:close/>
                <a:moveTo>
                  <a:pt x="303991" y="0"/>
                </a:moveTo>
                <a:cubicBezTo>
                  <a:pt x="307582" y="0"/>
                  <a:pt x="310881" y="1938"/>
                  <a:pt x="312531" y="5038"/>
                </a:cubicBezTo>
                <a:lnTo>
                  <a:pt x="572391" y="483202"/>
                </a:lnTo>
                <a:cubicBezTo>
                  <a:pt x="575011" y="487949"/>
                  <a:pt x="573264" y="493763"/>
                  <a:pt x="568510" y="496379"/>
                </a:cubicBezTo>
                <a:cubicBezTo>
                  <a:pt x="563852" y="498898"/>
                  <a:pt x="557933" y="497154"/>
                  <a:pt x="555410" y="492406"/>
                </a:cubicBezTo>
                <a:lnTo>
                  <a:pt x="421501" y="246203"/>
                </a:lnTo>
                <a:lnTo>
                  <a:pt x="370558" y="291742"/>
                </a:lnTo>
                <a:cubicBezTo>
                  <a:pt x="368714" y="293390"/>
                  <a:pt x="366385" y="294262"/>
                  <a:pt x="364056" y="294262"/>
                </a:cubicBezTo>
                <a:cubicBezTo>
                  <a:pt x="361824" y="294262"/>
                  <a:pt x="359496" y="293390"/>
                  <a:pt x="357652" y="291742"/>
                </a:cubicBezTo>
                <a:lnTo>
                  <a:pt x="303991" y="243781"/>
                </a:lnTo>
                <a:lnTo>
                  <a:pt x="250428" y="291742"/>
                </a:lnTo>
                <a:cubicBezTo>
                  <a:pt x="246741" y="295037"/>
                  <a:pt x="241113" y="295037"/>
                  <a:pt x="237425" y="291742"/>
                </a:cubicBezTo>
                <a:lnTo>
                  <a:pt x="186579" y="246203"/>
                </a:lnTo>
                <a:lnTo>
                  <a:pt x="52670" y="492406"/>
                </a:lnTo>
                <a:cubicBezTo>
                  <a:pt x="50923" y="495701"/>
                  <a:pt x="47624" y="497542"/>
                  <a:pt x="44131" y="497542"/>
                </a:cubicBezTo>
                <a:cubicBezTo>
                  <a:pt x="42578" y="497542"/>
                  <a:pt x="41026" y="497154"/>
                  <a:pt x="39570" y="496379"/>
                </a:cubicBezTo>
                <a:cubicBezTo>
                  <a:pt x="34816" y="493763"/>
                  <a:pt x="33069" y="487949"/>
                  <a:pt x="35592" y="483202"/>
                </a:cubicBezTo>
                <a:lnTo>
                  <a:pt x="295452" y="5038"/>
                </a:lnTo>
                <a:cubicBezTo>
                  <a:pt x="297199" y="1938"/>
                  <a:pt x="300498" y="0"/>
                  <a:pt x="3039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830" y="1330960"/>
            <a:ext cx="4798125" cy="3600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5405" y="1330960"/>
            <a:ext cx="4798125" cy="36000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4"/>
            </p:custDataLst>
          </p:nvPr>
        </p:nvSpPr>
        <p:spPr>
          <a:xfrm>
            <a:off x="1165860" y="5023485"/>
            <a:ext cx="4064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>
                <a:latin typeface="华文中宋" panose="02010600040101010101" pitchFamily="2" charset="-122"/>
                <a:ea typeface="华文中宋" panose="02010600040101010101" pitchFamily="2" charset="-122"/>
              </a:rPr>
              <a:t>世界首台全身</a:t>
            </a:r>
            <a:r>
              <a:rPr lang="en-US" altLang="zh-CN" sz="1600">
                <a:latin typeface="华文中宋" panose="02010600040101010101" pitchFamily="2" charset="-122"/>
                <a:ea typeface="华文中宋" panose="02010600040101010101" pitchFamily="2" charset="-122"/>
              </a:rPr>
              <a:t>5.0T</a:t>
            </a:r>
            <a:r>
              <a:rPr lang="zh-CN" altLang="en-US" sz="1600">
                <a:latin typeface="华文中宋" panose="02010600040101010101" pitchFamily="2" charset="-122"/>
                <a:ea typeface="华文中宋" panose="02010600040101010101" pitchFamily="2" charset="-122"/>
              </a:rPr>
              <a:t>磁共振</a:t>
            </a:r>
            <a:endParaRPr lang="zh-CN" altLang="en-US" sz="160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5"/>
            </p:custDataLst>
          </p:nvPr>
        </p:nvSpPr>
        <p:spPr>
          <a:xfrm>
            <a:off x="6782435" y="4980940"/>
            <a:ext cx="4064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1600">
                <a:latin typeface="华文中宋" panose="02010600040101010101" pitchFamily="2" charset="-122"/>
                <a:ea typeface="华文中宋" panose="02010600040101010101" pitchFamily="2" charset="-122"/>
              </a:rPr>
              <a:t>超清</a:t>
            </a:r>
            <a:r>
              <a:rPr lang="en-US" altLang="zh-CN" sz="1600">
                <a:latin typeface="华文中宋" panose="02010600040101010101" pitchFamily="2" charset="-122"/>
                <a:ea typeface="华文中宋" panose="02010600040101010101" pitchFamily="2" charset="-122"/>
              </a:rPr>
              <a:t>TOF PET/MR</a:t>
            </a:r>
            <a:endParaRPr lang="en-US" altLang="zh-CN" sz="160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233295" y="5564505"/>
            <a:ext cx="77254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>
              <a:lnSpc>
                <a:spcPct val="150000"/>
              </a:lnSpc>
            </a:pPr>
            <a:r>
              <a:rPr lang="en-US" altLang="zh-CN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</a:t>
            </a:r>
            <a:r>
              <a:rPr lang="zh-CN" altLang="en-US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高端超导</a:t>
            </a:r>
            <a:r>
              <a:rPr lang="zh-CN" altLang="en-US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超清</a:t>
            </a:r>
            <a:r>
              <a:rPr lang="zh-CN" altLang="en-US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磁共振</a:t>
            </a:r>
            <a:r>
              <a:rPr lang="en-US" altLang="zh-CN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”</a:t>
            </a:r>
            <a:r>
              <a:rPr lang="zh-CN" altLang="en-US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融合</a:t>
            </a:r>
            <a:r>
              <a:rPr lang="en-US" altLang="zh-CN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</a:t>
            </a:r>
            <a:r>
              <a:rPr lang="zh-CN" altLang="en-US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人工智能</a:t>
            </a:r>
            <a:r>
              <a:rPr lang="en-US" altLang="zh-CN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”</a:t>
            </a:r>
            <a:r>
              <a:rPr lang="zh-CN" altLang="en-US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：</a:t>
            </a:r>
            <a:endParaRPr lang="zh-CN" altLang="en-US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indent="0" algn="ctr" fontAlgn="auto">
              <a:lnSpc>
                <a:spcPct val="150000"/>
              </a:lnSpc>
            </a:pPr>
            <a:r>
              <a:rPr lang="zh-CN" altLang="en-US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助力人脑神经科学前沿研究，推进</a:t>
            </a:r>
            <a:r>
              <a:rPr lang="zh-CN" altLang="en-US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神经及精神领域诊疗</a:t>
            </a:r>
            <a:endParaRPr lang="zh-CN" altLang="en-US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766790" y="387204"/>
            <a:ext cx="763992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参考文献</a:t>
            </a:r>
            <a:endParaRPr lang="zh-CN" sz="3200" dirty="0">
              <a:solidFill>
                <a:srgbClr val="476490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542925" y="1235710"/>
            <a:ext cx="11370310" cy="54775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200000"/>
              </a:lnSpc>
            </a:pPr>
            <a:r>
              <a:rPr lang="en-US" altLang="zh-CN" sz="200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[1]</a:t>
            </a:r>
            <a:r>
              <a:rPr sz="200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汪红志,张学龙,武杰. 核磁共振成像技术实验教程. 科学出版社. 2008</a:t>
            </a:r>
            <a:endParaRPr sz="2000">
              <a:solidFill>
                <a:schemeClr val="accent1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en-US" sz="200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[2]袁勤,曾怀忍,毕文伟. 核磁共振成像原理与技术. 电子科技大学出版社. 2015</a:t>
            </a:r>
            <a:endParaRPr lang="en-US" sz="2000">
              <a:solidFill>
                <a:schemeClr val="accent1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200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[3]</a:t>
            </a:r>
            <a:r>
              <a:rPr lang="en-US" altLang="zh-CN" sz="200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俎栋林. 核磁共振成像学[M]. 北京：高等教育出版社, 2004.01.</a:t>
            </a:r>
            <a:endParaRPr lang="en-US" altLang="zh-CN" sz="2000">
              <a:solidFill>
                <a:schemeClr val="accent1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  <a:sym typeface="+mn-ea"/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200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[4]纽迈科技 核磁共振分析应用软件用户手册</a:t>
            </a:r>
            <a:endParaRPr lang="en-US" altLang="zh-CN" sz="2000">
              <a:solidFill>
                <a:schemeClr val="accent1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200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[5]</a:t>
            </a:r>
            <a:r>
              <a:rPr lang="zh-CN" altLang="en-US" sz="200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复旦大学近代物理实验讲义</a:t>
            </a:r>
            <a:r>
              <a:rPr lang="en-US" altLang="zh-CN" sz="200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.</a:t>
            </a:r>
            <a:endParaRPr lang="en-US" altLang="zh-CN" sz="2000">
              <a:solidFill>
                <a:schemeClr val="accent1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200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[6]</a:t>
            </a:r>
            <a:r>
              <a:rPr lang="zh-CN" altLang="en-US" sz="200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复旦大学近代物理实验网站，http://phylab.fudan.edu.cn/doku.php?id=course:modern</a:t>
            </a:r>
            <a:r>
              <a:rPr lang="en-US" altLang="zh-CN" sz="200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.</a:t>
            </a:r>
            <a:endParaRPr lang="zh-CN" altLang="en-US" sz="2000">
              <a:solidFill>
                <a:schemeClr val="accent1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200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[7]孔凡利,付宇新,王召滢,曹冰,贺义昌,曾凡新,雷小林.基于低场核磁共振技术快速测定油茶籽含油率[J].南方林业科学,2022,50(04):70-74.DOI:10.16259/j.cnki.36-1342/s.2022.04.016.</a:t>
            </a:r>
            <a:endParaRPr lang="en-US" altLang="zh-CN" sz="2000">
              <a:solidFill>
                <a:schemeClr val="accent1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indent="0" fontAlgn="auto">
              <a:lnSpc>
                <a:spcPct val="150000"/>
              </a:lnSpc>
            </a:pPr>
            <a:endParaRPr lang="en-US" altLang="zh-CN" sz="2000">
              <a:solidFill>
                <a:schemeClr val="accent1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" name="landscape_100566"/>
          <p:cNvSpPr/>
          <p:nvPr>
            <p:custDataLst>
              <p:tags r:id="rId1"/>
            </p:custDataLst>
          </p:nvPr>
        </p:nvSpPr>
        <p:spPr>
          <a:xfrm>
            <a:off x="978048" y="433388"/>
            <a:ext cx="609685" cy="489939"/>
          </a:xfrm>
          <a:custGeom>
            <a:avLst/>
            <a:gdLst>
              <a:gd name="T0" fmla="*/ 2631 w 2746"/>
              <a:gd name="T1" fmla="*/ 133 h 2210"/>
              <a:gd name="T2" fmla="*/ 1111 w 2746"/>
              <a:gd name="T3" fmla="*/ 67 h 2210"/>
              <a:gd name="T4" fmla="*/ 680 w 2746"/>
              <a:gd name="T5" fmla="*/ 67 h 2210"/>
              <a:gd name="T6" fmla="*/ 115 w 2746"/>
              <a:gd name="T7" fmla="*/ 231 h 2210"/>
              <a:gd name="T8" fmla="*/ 0 w 2746"/>
              <a:gd name="T9" fmla="*/ 2143 h 2210"/>
              <a:gd name="T10" fmla="*/ 2679 w 2746"/>
              <a:gd name="T11" fmla="*/ 2210 h 2210"/>
              <a:gd name="T12" fmla="*/ 2679 w 2746"/>
              <a:gd name="T13" fmla="*/ 231 h 2210"/>
              <a:gd name="T14" fmla="*/ 248 w 2746"/>
              <a:gd name="T15" fmla="*/ 200 h 2210"/>
              <a:gd name="T16" fmla="*/ 407 w 2746"/>
              <a:gd name="T17" fmla="*/ 285 h 2210"/>
              <a:gd name="T18" fmla="*/ 680 w 2746"/>
              <a:gd name="T19" fmla="*/ 418 h 2210"/>
              <a:gd name="T20" fmla="*/ 340 w 2746"/>
              <a:gd name="T21" fmla="*/ 592 h 2210"/>
              <a:gd name="T22" fmla="*/ 680 w 2746"/>
              <a:gd name="T23" fmla="*/ 687 h 2210"/>
              <a:gd name="T24" fmla="*/ 794 w 2746"/>
              <a:gd name="T25" fmla="*/ 734 h 2210"/>
              <a:gd name="T26" fmla="*/ 997 w 2746"/>
              <a:gd name="T27" fmla="*/ 730 h 2210"/>
              <a:gd name="T28" fmla="*/ 1111 w 2746"/>
              <a:gd name="T29" fmla="*/ 658 h 2210"/>
              <a:gd name="T30" fmla="*/ 1150 w 2746"/>
              <a:gd name="T31" fmla="*/ 525 h 2210"/>
              <a:gd name="T32" fmla="*/ 1150 w 2746"/>
              <a:gd name="T33" fmla="*/ 418 h 2210"/>
              <a:gd name="T34" fmla="*/ 1111 w 2746"/>
              <a:gd name="T35" fmla="*/ 285 h 2210"/>
              <a:gd name="T36" fmla="*/ 1306 w 2746"/>
              <a:gd name="T37" fmla="*/ 1912 h 2210"/>
              <a:gd name="T38" fmla="*/ 1440 w 2746"/>
              <a:gd name="T39" fmla="*/ 200 h 2210"/>
              <a:gd name="T40" fmla="*/ 1217 w 2746"/>
              <a:gd name="T41" fmla="*/ 832 h 2210"/>
              <a:gd name="T42" fmla="*/ 340 w 2746"/>
              <a:gd name="T43" fmla="*/ 832 h 2210"/>
              <a:gd name="T44" fmla="*/ 1217 w 2746"/>
              <a:gd name="T45" fmla="*/ 832 h 2210"/>
              <a:gd name="T46" fmla="*/ 407 w 2746"/>
              <a:gd name="T47" fmla="*/ 1138 h 2210"/>
              <a:gd name="T48" fmla="*/ 1150 w 2746"/>
              <a:gd name="T49" fmla="*/ 1005 h 2210"/>
              <a:gd name="T50" fmla="*/ 1150 w 2746"/>
              <a:gd name="T51" fmla="*/ 1378 h 2210"/>
              <a:gd name="T52" fmla="*/ 407 w 2746"/>
              <a:gd name="T53" fmla="*/ 1245 h 2210"/>
              <a:gd name="T54" fmla="*/ 1217 w 2746"/>
              <a:gd name="T55" fmla="*/ 1552 h 2210"/>
              <a:gd name="T56" fmla="*/ 340 w 2746"/>
              <a:gd name="T57" fmla="*/ 1552 h 2210"/>
              <a:gd name="T58" fmla="*/ 1217 w 2746"/>
              <a:gd name="T59" fmla="*/ 1552 h 2210"/>
              <a:gd name="T60" fmla="*/ 2347 w 2746"/>
              <a:gd name="T61" fmla="*/ 285 h 2210"/>
              <a:gd name="T62" fmla="*/ 1613 w 2746"/>
              <a:gd name="T63" fmla="*/ 418 h 2210"/>
              <a:gd name="T64" fmla="*/ 1613 w 2746"/>
              <a:gd name="T65" fmla="*/ 525 h 2210"/>
              <a:gd name="T66" fmla="*/ 2347 w 2746"/>
              <a:gd name="T67" fmla="*/ 658 h 2210"/>
              <a:gd name="T68" fmla="*/ 1547 w 2746"/>
              <a:gd name="T69" fmla="*/ 832 h 2210"/>
              <a:gd name="T70" fmla="*/ 2413 w 2746"/>
              <a:gd name="T71" fmla="*/ 832 h 2210"/>
              <a:gd name="T72" fmla="*/ 1547 w 2746"/>
              <a:gd name="T73" fmla="*/ 832 h 2210"/>
              <a:gd name="T74" fmla="*/ 2347 w 2746"/>
              <a:gd name="T75" fmla="*/ 1005 h 2210"/>
              <a:gd name="T76" fmla="*/ 1613 w 2746"/>
              <a:gd name="T77" fmla="*/ 1138 h 2210"/>
              <a:gd name="T78" fmla="*/ 1613 w 2746"/>
              <a:gd name="T79" fmla="*/ 1245 h 2210"/>
              <a:gd name="T80" fmla="*/ 2347 w 2746"/>
              <a:gd name="T81" fmla="*/ 1378 h 2210"/>
              <a:gd name="T82" fmla="*/ 1547 w 2746"/>
              <a:gd name="T83" fmla="*/ 1552 h 2210"/>
              <a:gd name="T84" fmla="*/ 2413 w 2746"/>
              <a:gd name="T85" fmla="*/ 1552 h 2210"/>
              <a:gd name="T86" fmla="*/ 1547 w 2746"/>
              <a:gd name="T87" fmla="*/ 1552 h 2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746" h="2210">
                <a:moveTo>
                  <a:pt x="2679" y="231"/>
                </a:moveTo>
                <a:lnTo>
                  <a:pt x="2631" y="231"/>
                </a:lnTo>
                <a:lnTo>
                  <a:pt x="2631" y="133"/>
                </a:lnTo>
                <a:cubicBezTo>
                  <a:pt x="2631" y="97"/>
                  <a:pt x="2601" y="67"/>
                  <a:pt x="2564" y="67"/>
                </a:cubicBezTo>
                <a:lnTo>
                  <a:pt x="1373" y="67"/>
                </a:lnTo>
                <a:lnTo>
                  <a:pt x="1111" y="67"/>
                </a:lnTo>
                <a:cubicBezTo>
                  <a:pt x="1111" y="30"/>
                  <a:pt x="1081" y="0"/>
                  <a:pt x="1044" y="0"/>
                </a:cubicBezTo>
                <a:lnTo>
                  <a:pt x="747" y="0"/>
                </a:lnTo>
                <a:cubicBezTo>
                  <a:pt x="710" y="0"/>
                  <a:pt x="680" y="30"/>
                  <a:pt x="680" y="67"/>
                </a:cubicBezTo>
                <a:lnTo>
                  <a:pt x="182" y="67"/>
                </a:lnTo>
                <a:cubicBezTo>
                  <a:pt x="145" y="67"/>
                  <a:pt x="115" y="97"/>
                  <a:pt x="115" y="133"/>
                </a:cubicBezTo>
                <a:lnTo>
                  <a:pt x="115" y="231"/>
                </a:lnTo>
                <a:lnTo>
                  <a:pt x="67" y="231"/>
                </a:lnTo>
                <a:cubicBezTo>
                  <a:pt x="30" y="231"/>
                  <a:pt x="0" y="261"/>
                  <a:pt x="0" y="298"/>
                </a:cubicBezTo>
                <a:lnTo>
                  <a:pt x="0" y="2143"/>
                </a:lnTo>
                <a:cubicBezTo>
                  <a:pt x="0" y="2180"/>
                  <a:pt x="30" y="2210"/>
                  <a:pt x="67" y="2210"/>
                </a:cubicBezTo>
                <a:lnTo>
                  <a:pt x="1373" y="2210"/>
                </a:lnTo>
                <a:lnTo>
                  <a:pt x="2679" y="2210"/>
                </a:lnTo>
                <a:cubicBezTo>
                  <a:pt x="2716" y="2210"/>
                  <a:pt x="2746" y="2180"/>
                  <a:pt x="2746" y="2143"/>
                </a:cubicBezTo>
                <a:lnTo>
                  <a:pt x="2746" y="298"/>
                </a:lnTo>
                <a:cubicBezTo>
                  <a:pt x="2746" y="261"/>
                  <a:pt x="2716" y="231"/>
                  <a:pt x="2679" y="231"/>
                </a:cubicBezTo>
                <a:close/>
                <a:moveTo>
                  <a:pt x="1306" y="1912"/>
                </a:moveTo>
                <a:lnTo>
                  <a:pt x="248" y="1912"/>
                </a:lnTo>
                <a:lnTo>
                  <a:pt x="248" y="200"/>
                </a:lnTo>
                <a:lnTo>
                  <a:pt x="680" y="200"/>
                </a:lnTo>
                <a:lnTo>
                  <a:pt x="680" y="285"/>
                </a:lnTo>
                <a:lnTo>
                  <a:pt x="407" y="285"/>
                </a:lnTo>
                <a:cubicBezTo>
                  <a:pt x="370" y="285"/>
                  <a:pt x="340" y="315"/>
                  <a:pt x="340" y="352"/>
                </a:cubicBezTo>
                <a:cubicBezTo>
                  <a:pt x="340" y="388"/>
                  <a:pt x="370" y="418"/>
                  <a:pt x="407" y="418"/>
                </a:cubicBezTo>
                <a:lnTo>
                  <a:pt x="680" y="418"/>
                </a:lnTo>
                <a:lnTo>
                  <a:pt x="680" y="525"/>
                </a:lnTo>
                <a:lnTo>
                  <a:pt x="407" y="525"/>
                </a:lnTo>
                <a:cubicBezTo>
                  <a:pt x="370" y="525"/>
                  <a:pt x="340" y="555"/>
                  <a:pt x="340" y="592"/>
                </a:cubicBezTo>
                <a:cubicBezTo>
                  <a:pt x="340" y="628"/>
                  <a:pt x="370" y="658"/>
                  <a:pt x="407" y="658"/>
                </a:cubicBezTo>
                <a:lnTo>
                  <a:pt x="680" y="658"/>
                </a:lnTo>
                <a:lnTo>
                  <a:pt x="680" y="687"/>
                </a:lnTo>
                <a:cubicBezTo>
                  <a:pt x="680" y="714"/>
                  <a:pt x="696" y="738"/>
                  <a:pt x="721" y="749"/>
                </a:cubicBezTo>
                <a:cubicBezTo>
                  <a:pt x="729" y="752"/>
                  <a:pt x="738" y="754"/>
                  <a:pt x="747" y="754"/>
                </a:cubicBezTo>
                <a:cubicBezTo>
                  <a:pt x="764" y="754"/>
                  <a:pt x="781" y="747"/>
                  <a:pt x="794" y="734"/>
                </a:cubicBezTo>
                <a:lnTo>
                  <a:pt x="870" y="658"/>
                </a:lnTo>
                <a:lnTo>
                  <a:pt x="926" y="658"/>
                </a:lnTo>
                <a:lnTo>
                  <a:pt x="997" y="730"/>
                </a:lnTo>
                <a:cubicBezTo>
                  <a:pt x="1016" y="749"/>
                  <a:pt x="1045" y="755"/>
                  <a:pt x="1070" y="744"/>
                </a:cubicBezTo>
                <a:cubicBezTo>
                  <a:pt x="1095" y="734"/>
                  <a:pt x="1111" y="710"/>
                  <a:pt x="1111" y="683"/>
                </a:cubicBezTo>
                <a:lnTo>
                  <a:pt x="1111" y="658"/>
                </a:lnTo>
                <a:lnTo>
                  <a:pt x="1150" y="658"/>
                </a:lnTo>
                <a:cubicBezTo>
                  <a:pt x="1187" y="658"/>
                  <a:pt x="1217" y="628"/>
                  <a:pt x="1217" y="592"/>
                </a:cubicBezTo>
                <a:cubicBezTo>
                  <a:pt x="1217" y="555"/>
                  <a:pt x="1187" y="525"/>
                  <a:pt x="1150" y="525"/>
                </a:cubicBezTo>
                <a:lnTo>
                  <a:pt x="1111" y="525"/>
                </a:lnTo>
                <a:lnTo>
                  <a:pt x="1111" y="418"/>
                </a:lnTo>
                <a:lnTo>
                  <a:pt x="1150" y="418"/>
                </a:lnTo>
                <a:cubicBezTo>
                  <a:pt x="1187" y="418"/>
                  <a:pt x="1217" y="388"/>
                  <a:pt x="1217" y="352"/>
                </a:cubicBezTo>
                <a:cubicBezTo>
                  <a:pt x="1217" y="315"/>
                  <a:pt x="1187" y="285"/>
                  <a:pt x="1150" y="285"/>
                </a:cubicBezTo>
                <a:lnTo>
                  <a:pt x="1111" y="285"/>
                </a:lnTo>
                <a:lnTo>
                  <a:pt x="1111" y="200"/>
                </a:lnTo>
                <a:lnTo>
                  <a:pt x="1306" y="200"/>
                </a:lnTo>
                <a:lnTo>
                  <a:pt x="1306" y="1912"/>
                </a:lnTo>
                <a:close/>
                <a:moveTo>
                  <a:pt x="2498" y="1912"/>
                </a:moveTo>
                <a:lnTo>
                  <a:pt x="1440" y="1912"/>
                </a:lnTo>
                <a:lnTo>
                  <a:pt x="1440" y="200"/>
                </a:lnTo>
                <a:lnTo>
                  <a:pt x="2498" y="200"/>
                </a:lnTo>
                <a:lnTo>
                  <a:pt x="2498" y="1912"/>
                </a:lnTo>
                <a:close/>
                <a:moveTo>
                  <a:pt x="1217" y="832"/>
                </a:moveTo>
                <a:cubicBezTo>
                  <a:pt x="1217" y="868"/>
                  <a:pt x="1187" y="898"/>
                  <a:pt x="1150" y="898"/>
                </a:cubicBezTo>
                <a:lnTo>
                  <a:pt x="407" y="898"/>
                </a:lnTo>
                <a:cubicBezTo>
                  <a:pt x="370" y="898"/>
                  <a:pt x="340" y="868"/>
                  <a:pt x="340" y="832"/>
                </a:cubicBezTo>
                <a:cubicBezTo>
                  <a:pt x="340" y="795"/>
                  <a:pt x="370" y="765"/>
                  <a:pt x="407" y="765"/>
                </a:cubicBezTo>
                <a:lnTo>
                  <a:pt x="1150" y="765"/>
                </a:lnTo>
                <a:cubicBezTo>
                  <a:pt x="1187" y="765"/>
                  <a:pt x="1217" y="795"/>
                  <a:pt x="1217" y="832"/>
                </a:cubicBezTo>
                <a:close/>
                <a:moveTo>
                  <a:pt x="1217" y="1072"/>
                </a:moveTo>
                <a:cubicBezTo>
                  <a:pt x="1217" y="1108"/>
                  <a:pt x="1187" y="1138"/>
                  <a:pt x="1150" y="1138"/>
                </a:cubicBezTo>
                <a:lnTo>
                  <a:pt x="407" y="1138"/>
                </a:lnTo>
                <a:cubicBezTo>
                  <a:pt x="370" y="1138"/>
                  <a:pt x="340" y="1108"/>
                  <a:pt x="340" y="1072"/>
                </a:cubicBezTo>
                <a:cubicBezTo>
                  <a:pt x="340" y="1035"/>
                  <a:pt x="370" y="1005"/>
                  <a:pt x="407" y="1005"/>
                </a:cubicBezTo>
                <a:lnTo>
                  <a:pt x="1150" y="1005"/>
                </a:lnTo>
                <a:cubicBezTo>
                  <a:pt x="1187" y="1005"/>
                  <a:pt x="1217" y="1035"/>
                  <a:pt x="1217" y="1072"/>
                </a:cubicBezTo>
                <a:close/>
                <a:moveTo>
                  <a:pt x="1217" y="1312"/>
                </a:moveTo>
                <a:cubicBezTo>
                  <a:pt x="1217" y="1348"/>
                  <a:pt x="1187" y="1378"/>
                  <a:pt x="1150" y="1378"/>
                </a:cubicBezTo>
                <a:lnTo>
                  <a:pt x="407" y="1378"/>
                </a:lnTo>
                <a:cubicBezTo>
                  <a:pt x="370" y="1378"/>
                  <a:pt x="340" y="1348"/>
                  <a:pt x="340" y="1312"/>
                </a:cubicBezTo>
                <a:cubicBezTo>
                  <a:pt x="340" y="1275"/>
                  <a:pt x="370" y="1245"/>
                  <a:pt x="407" y="1245"/>
                </a:cubicBezTo>
                <a:lnTo>
                  <a:pt x="1150" y="1245"/>
                </a:lnTo>
                <a:cubicBezTo>
                  <a:pt x="1187" y="1245"/>
                  <a:pt x="1217" y="1275"/>
                  <a:pt x="1217" y="1312"/>
                </a:cubicBezTo>
                <a:close/>
                <a:moveTo>
                  <a:pt x="1217" y="1552"/>
                </a:moveTo>
                <a:cubicBezTo>
                  <a:pt x="1217" y="1588"/>
                  <a:pt x="1187" y="1618"/>
                  <a:pt x="1150" y="1618"/>
                </a:cubicBezTo>
                <a:lnTo>
                  <a:pt x="407" y="1618"/>
                </a:lnTo>
                <a:cubicBezTo>
                  <a:pt x="370" y="1618"/>
                  <a:pt x="340" y="1588"/>
                  <a:pt x="340" y="1552"/>
                </a:cubicBezTo>
                <a:cubicBezTo>
                  <a:pt x="340" y="1515"/>
                  <a:pt x="370" y="1485"/>
                  <a:pt x="407" y="1485"/>
                </a:cubicBezTo>
                <a:lnTo>
                  <a:pt x="1150" y="1485"/>
                </a:lnTo>
                <a:cubicBezTo>
                  <a:pt x="1187" y="1485"/>
                  <a:pt x="1217" y="1515"/>
                  <a:pt x="1217" y="1552"/>
                </a:cubicBezTo>
                <a:close/>
                <a:moveTo>
                  <a:pt x="1547" y="352"/>
                </a:moveTo>
                <a:cubicBezTo>
                  <a:pt x="1547" y="315"/>
                  <a:pt x="1577" y="285"/>
                  <a:pt x="1613" y="285"/>
                </a:cubicBezTo>
                <a:lnTo>
                  <a:pt x="2347" y="285"/>
                </a:lnTo>
                <a:cubicBezTo>
                  <a:pt x="2383" y="285"/>
                  <a:pt x="2413" y="315"/>
                  <a:pt x="2413" y="352"/>
                </a:cubicBezTo>
                <a:cubicBezTo>
                  <a:pt x="2413" y="388"/>
                  <a:pt x="2383" y="418"/>
                  <a:pt x="2347" y="418"/>
                </a:cubicBezTo>
                <a:lnTo>
                  <a:pt x="1613" y="418"/>
                </a:lnTo>
                <a:cubicBezTo>
                  <a:pt x="1577" y="418"/>
                  <a:pt x="1547" y="388"/>
                  <a:pt x="1547" y="352"/>
                </a:cubicBezTo>
                <a:close/>
                <a:moveTo>
                  <a:pt x="1547" y="592"/>
                </a:moveTo>
                <a:cubicBezTo>
                  <a:pt x="1547" y="555"/>
                  <a:pt x="1577" y="525"/>
                  <a:pt x="1613" y="525"/>
                </a:cubicBezTo>
                <a:lnTo>
                  <a:pt x="2347" y="525"/>
                </a:lnTo>
                <a:cubicBezTo>
                  <a:pt x="2383" y="525"/>
                  <a:pt x="2413" y="555"/>
                  <a:pt x="2413" y="592"/>
                </a:cubicBezTo>
                <a:cubicBezTo>
                  <a:pt x="2413" y="628"/>
                  <a:pt x="2383" y="658"/>
                  <a:pt x="2347" y="658"/>
                </a:cubicBezTo>
                <a:lnTo>
                  <a:pt x="1613" y="658"/>
                </a:lnTo>
                <a:cubicBezTo>
                  <a:pt x="1577" y="658"/>
                  <a:pt x="1547" y="628"/>
                  <a:pt x="1547" y="592"/>
                </a:cubicBezTo>
                <a:close/>
                <a:moveTo>
                  <a:pt x="1547" y="832"/>
                </a:moveTo>
                <a:cubicBezTo>
                  <a:pt x="1547" y="795"/>
                  <a:pt x="1577" y="765"/>
                  <a:pt x="1613" y="765"/>
                </a:cubicBezTo>
                <a:lnTo>
                  <a:pt x="2347" y="765"/>
                </a:lnTo>
                <a:cubicBezTo>
                  <a:pt x="2383" y="765"/>
                  <a:pt x="2413" y="795"/>
                  <a:pt x="2413" y="832"/>
                </a:cubicBezTo>
                <a:cubicBezTo>
                  <a:pt x="2413" y="868"/>
                  <a:pt x="2383" y="898"/>
                  <a:pt x="2347" y="898"/>
                </a:cubicBezTo>
                <a:lnTo>
                  <a:pt x="1613" y="898"/>
                </a:lnTo>
                <a:cubicBezTo>
                  <a:pt x="1577" y="898"/>
                  <a:pt x="1547" y="868"/>
                  <a:pt x="1547" y="832"/>
                </a:cubicBezTo>
                <a:close/>
                <a:moveTo>
                  <a:pt x="1547" y="1072"/>
                </a:moveTo>
                <a:cubicBezTo>
                  <a:pt x="1547" y="1035"/>
                  <a:pt x="1577" y="1005"/>
                  <a:pt x="1613" y="1005"/>
                </a:cubicBezTo>
                <a:lnTo>
                  <a:pt x="2347" y="1005"/>
                </a:lnTo>
                <a:cubicBezTo>
                  <a:pt x="2383" y="1005"/>
                  <a:pt x="2413" y="1035"/>
                  <a:pt x="2413" y="1072"/>
                </a:cubicBezTo>
                <a:cubicBezTo>
                  <a:pt x="2413" y="1108"/>
                  <a:pt x="2383" y="1138"/>
                  <a:pt x="2347" y="1138"/>
                </a:cubicBezTo>
                <a:lnTo>
                  <a:pt x="1613" y="1138"/>
                </a:lnTo>
                <a:cubicBezTo>
                  <a:pt x="1577" y="1138"/>
                  <a:pt x="1547" y="1108"/>
                  <a:pt x="1547" y="1072"/>
                </a:cubicBezTo>
                <a:close/>
                <a:moveTo>
                  <a:pt x="1547" y="1312"/>
                </a:moveTo>
                <a:cubicBezTo>
                  <a:pt x="1547" y="1275"/>
                  <a:pt x="1577" y="1245"/>
                  <a:pt x="1613" y="1245"/>
                </a:cubicBezTo>
                <a:lnTo>
                  <a:pt x="2347" y="1245"/>
                </a:lnTo>
                <a:cubicBezTo>
                  <a:pt x="2383" y="1245"/>
                  <a:pt x="2413" y="1275"/>
                  <a:pt x="2413" y="1312"/>
                </a:cubicBezTo>
                <a:cubicBezTo>
                  <a:pt x="2413" y="1348"/>
                  <a:pt x="2383" y="1378"/>
                  <a:pt x="2347" y="1378"/>
                </a:cubicBezTo>
                <a:lnTo>
                  <a:pt x="1613" y="1378"/>
                </a:lnTo>
                <a:cubicBezTo>
                  <a:pt x="1577" y="1378"/>
                  <a:pt x="1547" y="1348"/>
                  <a:pt x="1547" y="1312"/>
                </a:cubicBezTo>
                <a:close/>
                <a:moveTo>
                  <a:pt x="1547" y="1552"/>
                </a:moveTo>
                <a:cubicBezTo>
                  <a:pt x="1547" y="1515"/>
                  <a:pt x="1577" y="1485"/>
                  <a:pt x="1613" y="1485"/>
                </a:cubicBezTo>
                <a:lnTo>
                  <a:pt x="2347" y="1485"/>
                </a:lnTo>
                <a:cubicBezTo>
                  <a:pt x="2383" y="1485"/>
                  <a:pt x="2413" y="1515"/>
                  <a:pt x="2413" y="1552"/>
                </a:cubicBezTo>
                <a:cubicBezTo>
                  <a:pt x="2413" y="1588"/>
                  <a:pt x="2383" y="1618"/>
                  <a:pt x="2347" y="1618"/>
                </a:cubicBezTo>
                <a:lnTo>
                  <a:pt x="1613" y="1618"/>
                </a:lnTo>
                <a:cubicBezTo>
                  <a:pt x="1577" y="1618"/>
                  <a:pt x="1547" y="1588"/>
                  <a:pt x="1547" y="15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3" r="19052" b="13536"/>
          <a:stretch>
            <a:fillRect/>
          </a:stretch>
        </p:blipFill>
        <p:spPr>
          <a:xfrm rot="5400000">
            <a:off x="-85976" y="2739941"/>
            <a:ext cx="2065883" cy="189393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文本框 44"/>
          <p:cNvSpPr txBox="1"/>
          <p:nvPr/>
        </p:nvSpPr>
        <p:spPr>
          <a:xfrm>
            <a:off x="1766789" y="387204"/>
            <a:ext cx="8048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致谢</a:t>
            </a:r>
            <a:endParaRPr lang="en-US" altLang="zh-CN" sz="3200" dirty="0">
              <a:solidFill>
                <a:srgbClr val="47649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7" name="heart-shaped-thick-outline-variant_30919"/>
          <p:cNvSpPr/>
          <p:nvPr/>
        </p:nvSpPr>
        <p:spPr>
          <a:xfrm>
            <a:off x="978048" y="411312"/>
            <a:ext cx="609684" cy="549758"/>
          </a:xfrm>
          <a:custGeom>
            <a:avLst/>
            <a:gdLst>
              <a:gd name="T0" fmla="*/ 1247 w 2494"/>
              <a:gd name="T1" fmla="*/ 255 h 2253"/>
              <a:gd name="T2" fmla="*/ 0 w 2494"/>
              <a:gd name="T3" fmla="*/ 805 h 2253"/>
              <a:gd name="T4" fmla="*/ 1198 w 2494"/>
              <a:gd name="T5" fmla="*/ 2222 h 2253"/>
              <a:gd name="T6" fmla="*/ 1296 w 2494"/>
              <a:gd name="T7" fmla="*/ 2222 h 2253"/>
              <a:gd name="T8" fmla="*/ 2494 w 2494"/>
              <a:gd name="T9" fmla="*/ 805 h 2253"/>
              <a:gd name="T10" fmla="*/ 2279 w 2494"/>
              <a:gd name="T11" fmla="*/ 986 h 2253"/>
              <a:gd name="T12" fmla="*/ 212 w 2494"/>
              <a:gd name="T13" fmla="*/ 977 h 2253"/>
              <a:gd name="T14" fmla="*/ 474 w 2494"/>
              <a:gd name="T15" fmla="*/ 315 h 2253"/>
              <a:gd name="T16" fmla="*/ 1176 w 2494"/>
              <a:gd name="T17" fmla="*/ 448 h 2253"/>
              <a:gd name="T18" fmla="*/ 1318 w 2494"/>
              <a:gd name="T19" fmla="*/ 448 h 2253"/>
              <a:gd name="T20" fmla="*/ 2309 w 2494"/>
              <a:gd name="T21" fmla="*/ 805 h 2253"/>
              <a:gd name="T22" fmla="*/ 1975 w 2494"/>
              <a:gd name="T23" fmla="*/ 396 h 2253"/>
              <a:gd name="T24" fmla="*/ 1247 w 2494"/>
              <a:gd name="T25" fmla="*/ 678 h 2253"/>
              <a:gd name="T26" fmla="*/ 745 w 2494"/>
              <a:gd name="T27" fmla="*/ 338 h 2253"/>
              <a:gd name="T28" fmla="*/ 277 w 2494"/>
              <a:gd name="T29" fmla="*/ 805 h 2253"/>
              <a:gd name="T30" fmla="*/ 1221 w 2494"/>
              <a:gd name="T31" fmla="*/ 1907 h 2253"/>
              <a:gd name="T32" fmla="*/ 1273 w 2494"/>
              <a:gd name="T33" fmla="*/ 1907 h 2253"/>
              <a:gd name="T34" fmla="*/ 2217 w 2494"/>
              <a:gd name="T35" fmla="*/ 805 h 2253"/>
              <a:gd name="T36" fmla="*/ 2105 w 2494"/>
              <a:gd name="T37" fmla="*/ 924 h 2253"/>
              <a:gd name="T38" fmla="*/ 394 w 2494"/>
              <a:gd name="T39" fmla="*/ 943 h 2253"/>
              <a:gd name="T40" fmla="*/ 564 w 2494"/>
              <a:gd name="T41" fmla="*/ 476 h 2253"/>
              <a:gd name="T42" fmla="*/ 1034 w 2494"/>
              <a:gd name="T43" fmla="*/ 566 h 2253"/>
              <a:gd name="T44" fmla="*/ 1283 w 2494"/>
              <a:gd name="T45" fmla="*/ 780 h 2253"/>
              <a:gd name="T46" fmla="*/ 1931 w 2494"/>
              <a:gd name="T47" fmla="*/ 477 h 2253"/>
              <a:gd name="T48" fmla="*/ 2105 w 2494"/>
              <a:gd name="T49" fmla="*/ 924 h 2253"/>
              <a:gd name="T50" fmla="*/ 1975 w 2494"/>
              <a:gd name="T51" fmla="*/ 876 h 2253"/>
              <a:gd name="T52" fmla="*/ 1247 w 2494"/>
              <a:gd name="T53" fmla="*/ 1631 h 2253"/>
              <a:gd name="T54" fmla="*/ 531 w 2494"/>
              <a:gd name="T55" fmla="*/ 916 h 2253"/>
              <a:gd name="T56" fmla="*/ 631 w 2494"/>
              <a:gd name="T57" fmla="*/ 597 h 2253"/>
              <a:gd name="T58" fmla="*/ 923 w 2494"/>
              <a:gd name="T59" fmla="*/ 719 h 2253"/>
              <a:gd name="T60" fmla="*/ 675 w 2494"/>
              <a:gd name="T61" fmla="*/ 678 h 2253"/>
              <a:gd name="T62" fmla="*/ 620 w 2494"/>
              <a:gd name="T63" fmla="*/ 893 h 2253"/>
              <a:gd name="T64" fmla="*/ 1886 w 2494"/>
              <a:gd name="T65" fmla="*/ 851 h 2253"/>
              <a:gd name="T66" fmla="*/ 1819 w 2494"/>
              <a:gd name="T67" fmla="*/ 678 h 2253"/>
              <a:gd name="T68" fmla="*/ 1574 w 2494"/>
              <a:gd name="T69" fmla="*/ 719 h 2253"/>
              <a:gd name="T70" fmla="*/ 1864 w 2494"/>
              <a:gd name="T71" fmla="*/ 598 h 2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494" h="2253">
                <a:moveTo>
                  <a:pt x="2109" y="153"/>
                </a:moveTo>
                <a:cubicBezTo>
                  <a:pt x="1832" y="0"/>
                  <a:pt x="1474" y="47"/>
                  <a:pt x="1247" y="255"/>
                </a:cubicBezTo>
                <a:cubicBezTo>
                  <a:pt x="1020" y="47"/>
                  <a:pt x="662" y="1"/>
                  <a:pt x="385" y="153"/>
                </a:cubicBezTo>
                <a:cubicBezTo>
                  <a:pt x="148" y="284"/>
                  <a:pt x="0" y="533"/>
                  <a:pt x="0" y="805"/>
                </a:cubicBezTo>
                <a:cubicBezTo>
                  <a:pt x="0" y="883"/>
                  <a:pt x="12" y="961"/>
                  <a:pt x="35" y="1026"/>
                </a:cubicBezTo>
                <a:cubicBezTo>
                  <a:pt x="153" y="1561"/>
                  <a:pt x="1156" y="2196"/>
                  <a:pt x="1198" y="2222"/>
                </a:cubicBezTo>
                <a:lnTo>
                  <a:pt x="1247" y="2253"/>
                </a:lnTo>
                <a:lnTo>
                  <a:pt x="1296" y="2222"/>
                </a:lnTo>
                <a:cubicBezTo>
                  <a:pt x="1339" y="2196"/>
                  <a:pt x="2341" y="1561"/>
                  <a:pt x="2457" y="1035"/>
                </a:cubicBezTo>
                <a:cubicBezTo>
                  <a:pt x="2482" y="961"/>
                  <a:pt x="2494" y="883"/>
                  <a:pt x="2494" y="805"/>
                </a:cubicBezTo>
                <a:cubicBezTo>
                  <a:pt x="2494" y="533"/>
                  <a:pt x="2346" y="284"/>
                  <a:pt x="2109" y="153"/>
                </a:cubicBezTo>
                <a:close/>
                <a:moveTo>
                  <a:pt x="2279" y="986"/>
                </a:moveTo>
                <a:cubicBezTo>
                  <a:pt x="2199" y="1347"/>
                  <a:pt x="1548" y="1837"/>
                  <a:pt x="1247" y="2035"/>
                </a:cubicBezTo>
                <a:cubicBezTo>
                  <a:pt x="946" y="1837"/>
                  <a:pt x="295" y="1346"/>
                  <a:pt x="212" y="977"/>
                </a:cubicBezTo>
                <a:cubicBezTo>
                  <a:pt x="194" y="921"/>
                  <a:pt x="185" y="864"/>
                  <a:pt x="185" y="805"/>
                </a:cubicBezTo>
                <a:cubicBezTo>
                  <a:pt x="185" y="601"/>
                  <a:pt x="296" y="413"/>
                  <a:pt x="474" y="315"/>
                </a:cubicBezTo>
                <a:cubicBezTo>
                  <a:pt x="557" y="269"/>
                  <a:pt x="651" y="245"/>
                  <a:pt x="745" y="245"/>
                </a:cubicBezTo>
                <a:cubicBezTo>
                  <a:pt x="912" y="245"/>
                  <a:pt x="1069" y="319"/>
                  <a:pt x="1176" y="448"/>
                </a:cubicBezTo>
                <a:lnTo>
                  <a:pt x="1247" y="533"/>
                </a:lnTo>
                <a:lnTo>
                  <a:pt x="1318" y="448"/>
                </a:lnTo>
                <a:cubicBezTo>
                  <a:pt x="1486" y="245"/>
                  <a:pt x="1788" y="187"/>
                  <a:pt x="2020" y="315"/>
                </a:cubicBezTo>
                <a:cubicBezTo>
                  <a:pt x="2198" y="413"/>
                  <a:pt x="2309" y="601"/>
                  <a:pt x="2309" y="805"/>
                </a:cubicBezTo>
                <a:cubicBezTo>
                  <a:pt x="2309" y="864"/>
                  <a:pt x="2300" y="921"/>
                  <a:pt x="2279" y="986"/>
                </a:cubicBezTo>
                <a:close/>
                <a:moveTo>
                  <a:pt x="1975" y="396"/>
                </a:moveTo>
                <a:cubicBezTo>
                  <a:pt x="1782" y="289"/>
                  <a:pt x="1529" y="337"/>
                  <a:pt x="1390" y="507"/>
                </a:cubicBezTo>
                <a:lnTo>
                  <a:pt x="1247" y="678"/>
                </a:lnTo>
                <a:lnTo>
                  <a:pt x="1105" y="507"/>
                </a:lnTo>
                <a:cubicBezTo>
                  <a:pt x="1015" y="399"/>
                  <a:pt x="884" y="338"/>
                  <a:pt x="745" y="338"/>
                </a:cubicBezTo>
                <a:cubicBezTo>
                  <a:pt x="666" y="338"/>
                  <a:pt x="588" y="357"/>
                  <a:pt x="519" y="395"/>
                </a:cubicBezTo>
                <a:cubicBezTo>
                  <a:pt x="370" y="478"/>
                  <a:pt x="277" y="635"/>
                  <a:pt x="277" y="805"/>
                </a:cubicBezTo>
                <a:cubicBezTo>
                  <a:pt x="277" y="856"/>
                  <a:pt x="286" y="904"/>
                  <a:pt x="305" y="966"/>
                </a:cubicBezTo>
                <a:cubicBezTo>
                  <a:pt x="370" y="1259"/>
                  <a:pt x="912" y="1695"/>
                  <a:pt x="1221" y="1907"/>
                </a:cubicBezTo>
                <a:cubicBezTo>
                  <a:pt x="1229" y="1912"/>
                  <a:pt x="1238" y="1914"/>
                  <a:pt x="1247" y="1914"/>
                </a:cubicBezTo>
                <a:cubicBezTo>
                  <a:pt x="1256" y="1914"/>
                  <a:pt x="1266" y="1912"/>
                  <a:pt x="1273" y="1907"/>
                </a:cubicBezTo>
                <a:cubicBezTo>
                  <a:pt x="1658" y="1644"/>
                  <a:pt x="2130" y="1234"/>
                  <a:pt x="2194" y="949"/>
                </a:cubicBezTo>
                <a:cubicBezTo>
                  <a:pt x="2209" y="902"/>
                  <a:pt x="2217" y="854"/>
                  <a:pt x="2217" y="805"/>
                </a:cubicBezTo>
                <a:cubicBezTo>
                  <a:pt x="2217" y="635"/>
                  <a:pt x="2124" y="478"/>
                  <a:pt x="1975" y="396"/>
                </a:cubicBezTo>
                <a:close/>
                <a:moveTo>
                  <a:pt x="2105" y="924"/>
                </a:moveTo>
                <a:cubicBezTo>
                  <a:pt x="2051" y="1164"/>
                  <a:pt x="1628" y="1548"/>
                  <a:pt x="1247" y="1812"/>
                </a:cubicBezTo>
                <a:cubicBezTo>
                  <a:pt x="867" y="1548"/>
                  <a:pt x="445" y="1171"/>
                  <a:pt x="394" y="943"/>
                </a:cubicBezTo>
                <a:cubicBezTo>
                  <a:pt x="377" y="886"/>
                  <a:pt x="370" y="846"/>
                  <a:pt x="370" y="805"/>
                </a:cubicBezTo>
                <a:cubicBezTo>
                  <a:pt x="370" y="668"/>
                  <a:pt x="444" y="542"/>
                  <a:pt x="564" y="476"/>
                </a:cubicBezTo>
                <a:cubicBezTo>
                  <a:pt x="619" y="446"/>
                  <a:pt x="682" y="430"/>
                  <a:pt x="745" y="430"/>
                </a:cubicBezTo>
                <a:cubicBezTo>
                  <a:pt x="856" y="430"/>
                  <a:pt x="962" y="480"/>
                  <a:pt x="1034" y="566"/>
                </a:cubicBezTo>
                <a:lnTo>
                  <a:pt x="1212" y="780"/>
                </a:lnTo>
                <a:cubicBezTo>
                  <a:pt x="1229" y="802"/>
                  <a:pt x="1266" y="802"/>
                  <a:pt x="1283" y="780"/>
                </a:cubicBezTo>
                <a:lnTo>
                  <a:pt x="1461" y="566"/>
                </a:lnTo>
                <a:cubicBezTo>
                  <a:pt x="1573" y="430"/>
                  <a:pt x="1776" y="391"/>
                  <a:pt x="1931" y="477"/>
                </a:cubicBezTo>
                <a:cubicBezTo>
                  <a:pt x="2050" y="543"/>
                  <a:pt x="2124" y="669"/>
                  <a:pt x="2124" y="805"/>
                </a:cubicBezTo>
                <a:cubicBezTo>
                  <a:pt x="2125" y="844"/>
                  <a:pt x="2118" y="882"/>
                  <a:pt x="2105" y="924"/>
                </a:cubicBezTo>
                <a:close/>
                <a:moveTo>
                  <a:pt x="1986" y="805"/>
                </a:moveTo>
                <a:cubicBezTo>
                  <a:pt x="1986" y="829"/>
                  <a:pt x="1982" y="853"/>
                  <a:pt x="1975" y="876"/>
                </a:cubicBezTo>
                <a:cubicBezTo>
                  <a:pt x="1936" y="1041"/>
                  <a:pt x="1655" y="1342"/>
                  <a:pt x="1275" y="1622"/>
                </a:cubicBezTo>
                <a:cubicBezTo>
                  <a:pt x="1267" y="1628"/>
                  <a:pt x="1257" y="1631"/>
                  <a:pt x="1247" y="1631"/>
                </a:cubicBezTo>
                <a:cubicBezTo>
                  <a:pt x="1238" y="1631"/>
                  <a:pt x="1228" y="1628"/>
                  <a:pt x="1220" y="1622"/>
                </a:cubicBezTo>
                <a:cubicBezTo>
                  <a:pt x="851" y="1351"/>
                  <a:pt x="561" y="1054"/>
                  <a:pt x="531" y="916"/>
                </a:cubicBezTo>
                <a:cubicBezTo>
                  <a:pt x="510" y="847"/>
                  <a:pt x="508" y="824"/>
                  <a:pt x="508" y="805"/>
                </a:cubicBezTo>
                <a:cubicBezTo>
                  <a:pt x="508" y="719"/>
                  <a:pt x="555" y="639"/>
                  <a:pt x="631" y="597"/>
                </a:cubicBezTo>
                <a:cubicBezTo>
                  <a:pt x="727" y="544"/>
                  <a:pt x="856" y="568"/>
                  <a:pt x="928" y="654"/>
                </a:cubicBezTo>
                <a:cubicBezTo>
                  <a:pt x="945" y="673"/>
                  <a:pt x="942" y="703"/>
                  <a:pt x="923" y="719"/>
                </a:cubicBezTo>
                <a:cubicBezTo>
                  <a:pt x="903" y="737"/>
                  <a:pt x="874" y="734"/>
                  <a:pt x="857" y="714"/>
                </a:cubicBezTo>
                <a:cubicBezTo>
                  <a:pt x="813" y="661"/>
                  <a:pt x="734" y="646"/>
                  <a:pt x="675" y="678"/>
                </a:cubicBezTo>
                <a:cubicBezTo>
                  <a:pt x="629" y="704"/>
                  <a:pt x="601" y="752"/>
                  <a:pt x="601" y="805"/>
                </a:cubicBezTo>
                <a:cubicBezTo>
                  <a:pt x="601" y="812"/>
                  <a:pt x="601" y="827"/>
                  <a:pt x="620" y="893"/>
                </a:cubicBezTo>
                <a:cubicBezTo>
                  <a:pt x="639" y="979"/>
                  <a:pt x="867" y="1243"/>
                  <a:pt x="1247" y="1527"/>
                </a:cubicBezTo>
                <a:cubicBezTo>
                  <a:pt x="1630" y="1241"/>
                  <a:pt x="1857" y="972"/>
                  <a:pt x="1886" y="851"/>
                </a:cubicBezTo>
                <a:cubicBezTo>
                  <a:pt x="1891" y="833"/>
                  <a:pt x="1894" y="819"/>
                  <a:pt x="1894" y="805"/>
                </a:cubicBezTo>
                <a:cubicBezTo>
                  <a:pt x="1894" y="752"/>
                  <a:pt x="1865" y="704"/>
                  <a:pt x="1819" y="678"/>
                </a:cubicBezTo>
                <a:cubicBezTo>
                  <a:pt x="1759" y="645"/>
                  <a:pt x="1683" y="659"/>
                  <a:pt x="1639" y="713"/>
                </a:cubicBezTo>
                <a:cubicBezTo>
                  <a:pt x="1622" y="733"/>
                  <a:pt x="1593" y="736"/>
                  <a:pt x="1574" y="719"/>
                </a:cubicBezTo>
                <a:cubicBezTo>
                  <a:pt x="1554" y="703"/>
                  <a:pt x="1551" y="673"/>
                  <a:pt x="1567" y="654"/>
                </a:cubicBezTo>
                <a:cubicBezTo>
                  <a:pt x="1639" y="567"/>
                  <a:pt x="1767" y="543"/>
                  <a:pt x="1864" y="598"/>
                </a:cubicBezTo>
                <a:cubicBezTo>
                  <a:pt x="1939" y="639"/>
                  <a:pt x="1986" y="718"/>
                  <a:pt x="1986" y="8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710214" y="1306573"/>
            <a:ext cx="11069982" cy="580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感谢乐老师、殳老师、李老师、姚老师一学期以来的指导，收获满满的一门课！</a:t>
            </a:r>
            <a:endParaRPr lang="en-US" altLang="zh-CN" sz="2400" i="0" dirty="0">
              <a:solidFill>
                <a:srgbClr val="476490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519" y="2653965"/>
            <a:ext cx="2267257" cy="207867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474" y="4671668"/>
            <a:ext cx="2764080" cy="216935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196" y="2644094"/>
            <a:ext cx="2764080" cy="207224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80"/>
          <a:stretch>
            <a:fillRect/>
          </a:stretch>
        </p:blipFill>
        <p:spPr>
          <a:xfrm rot="5400000">
            <a:off x="89407" y="4626935"/>
            <a:ext cx="2141658" cy="232047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857"/>
          <a:stretch>
            <a:fillRect/>
          </a:stretch>
        </p:blipFill>
        <p:spPr>
          <a:xfrm>
            <a:off x="4541276" y="2644094"/>
            <a:ext cx="3775243" cy="204186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8" t="17305" r="7627" b="11489"/>
          <a:stretch>
            <a:fillRect/>
          </a:stretch>
        </p:blipFill>
        <p:spPr>
          <a:xfrm>
            <a:off x="5084552" y="4685961"/>
            <a:ext cx="3485515" cy="219561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9" t="32337" r="15734" b="4175"/>
          <a:stretch>
            <a:fillRect/>
          </a:stretch>
        </p:blipFill>
        <p:spPr>
          <a:xfrm>
            <a:off x="8570068" y="4671668"/>
            <a:ext cx="3696512" cy="2221491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515" y="2653964"/>
            <a:ext cx="2309906" cy="2018085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96298" y="2093683"/>
            <a:ext cx="6016752" cy="1335317"/>
          </a:xfrm>
        </p:spPr>
        <p:txBody>
          <a:bodyPr>
            <a:normAutofit fontScale="90000"/>
          </a:bodyPr>
          <a:lstStyle/>
          <a:p>
            <a:r>
              <a:rPr lang="zh-CN" altLang="en-US" sz="5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感谢聆听，期待提问</a:t>
            </a:r>
            <a:endParaRPr lang="zh-CN" altLang="en-US" sz="5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6" name="Picture 6" descr="See the source image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684" y="5134419"/>
            <a:ext cx="1321374" cy="1324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itle 3"/>
          <p:cNvSpPr txBox="1"/>
          <p:nvPr/>
        </p:nvSpPr>
        <p:spPr>
          <a:xfrm>
            <a:off x="956906" y="4311938"/>
            <a:ext cx="4895537" cy="433372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汇报人：冯嘉旭 陈瑞昊</a:t>
            </a:r>
            <a:endParaRPr lang="en-US" altLang="zh-CN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/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2022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年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12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月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21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日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add-arrow_74038"/>
          <p:cNvSpPr/>
          <p:nvPr/>
        </p:nvSpPr>
        <p:spPr>
          <a:xfrm>
            <a:off x="1022486" y="329379"/>
            <a:ext cx="520807" cy="609685"/>
          </a:xfrm>
          <a:custGeom>
            <a:avLst/>
            <a:gdLst>
              <a:gd name="connsiteX0" fmla="*/ 23306 w 518944"/>
              <a:gd name="connsiteY0" fmla="*/ 198366 h 607504"/>
              <a:gd name="connsiteX1" fmla="*/ 361629 w 518944"/>
              <a:gd name="connsiteY1" fmla="*/ 297590 h 607504"/>
              <a:gd name="connsiteX2" fmla="*/ 374535 w 518944"/>
              <a:gd name="connsiteY2" fmla="*/ 313054 h 607504"/>
              <a:gd name="connsiteX3" fmla="*/ 365224 w 518944"/>
              <a:gd name="connsiteY3" fmla="*/ 330910 h 607504"/>
              <a:gd name="connsiteX4" fmla="*/ 293135 w 518944"/>
              <a:gd name="connsiteY4" fmla="*/ 370673 h 607504"/>
              <a:gd name="connsiteX5" fmla="*/ 403205 w 518944"/>
              <a:gd name="connsiteY5" fmla="*/ 480575 h 607504"/>
              <a:gd name="connsiteX6" fmla="*/ 403205 w 518944"/>
              <a:gd name="connsiteY6" fmla="*/ 515459 h 607504"/>
              <a:gd name="connsiteX7" fmla="*/ 318301 w 518944"/>
              <a:gd name="connsiteY7" fmla="*/ 600325 h 607504"/>
              <a:gd name="connsiteX8" fmla="*/ 283363 w 518944"/>
              <a:gd name="connsiteY8" fmla="*/ 600325 h 607504"/>
              <a:gd name="connsiteX9" fmla="*/ 173293 w 518944"/>
              <a:gd name="connsiteY9" fmla="*/ 490331 h 607504"/>
              <a:gd name="connsiteX10" fmla="*/ 133561 w 518944"/>
              <a:gd name="connsiteY10" fmla="*/ 562310 h 607504"/>
              <a:gd name="connsiteX11" fmla="*/ 115677 w 518944"/>
              <a:gd name="connsiteY11" fmla="*/ 571607 h 607504"/>
              <a:gd name="connsiteX12" fmla="*/ 100189 w 518944"/>
              <a:gd name="connsiteY12" fmla="*/ 558628 h 607504"/>
              <a:gd name="connsiteX13" fmla="*/ 721 w 518944"/>
              <a:gd name="connsiteY13" fmla="*/ 220917 h 607504"/>
              <a:gd name="connsiteX14" fmla="*/ 5330 w 518944"/>
              <a:gd name="connsiteY14" fmla="*/ 202968 h 607504"/>
              <a:gd name="connsiteX15" fmla="*/ 23306 w 518944"/>
              <a:gd name="connsiteY15" fmla="*/ 198366 h 607504"/>
              <a:gd name="connsiteX16" fmla="*/ 410450 w 518944"/>
              <a:gd name="connsiteY16" fmla="*/ 0 h 607504"/>
              <a:gd name="connsiteX17" fmla="*/ 440776 w 518944"/>
              <a:gd name="connsiteY17" fmla="*/ 30372 h 607504"/>
              <a:gd name="connsiteX18" fmla="*/ 440776 w 518944"/>
              <a:gd name="connsiteY18" fmla="*/ 77956 h 607504"/>
              <a:gd name="connsiteX19" fmla="*/ 488525 w 518944"/>
              <a:gd name="connsiteY19" fmla="*/ 77956 h 607504"/>
              <a:gd name="connsiteX20" fmla="*/ 518944 w 518944"/>
              <a:gd name="connsiteY20" fmla="*/ 108328 h 607504"/>
              <a:gd name="connsiteX21" fmla="*/ 488525 w 518944"/>
              <a:gd name="connsiteY21" fmla="*/ 138609 h 607504"/>
              <a:gd name="connsiteX22" fmla="*/ 440776 w 518944"/>
              <a:gd name="connsiteY22" fmla="*/ 138609 h 607504"/>
              <a:gd name="connsiteX23" fmla="*/ 440776 w 518944"/>
              <a:gd name="connsiteY23" fmla="*/ 186192 h 607504"/>
              <a:gd name="connsiteX24" fmla="*/ 410450 w 518944"/>
              <a:gd name="connsiteY24" fmla="*/ 216565 h 607504"/>
              <a:gd name="connsiteX25" fmla="*/ 380031 w 518944"/>
              <a:gd name="connsiteY25" fmla="*/ 186192 h 607504"/>
              <a:gd name="connsiteX26" fmla="*/ 380031 w 518944"/>
              <a:gd name="connsiteY26" fmla="*/ 138609 h 607504"/>
              <a:gd name="connsiteX27" fmla="*/ 332374 w 518944"/>
              <a:gd name="connsiteY27" fmla="*/ 138609 h 607504"/>
              <a:gd name="connsiteX28" fmla="*/ 301955 w 518944"/>
              <a:gd name="connsiteY28" fmla="*/ 108328 h 607504"/>
              <a:gd name="connsiteX29" fmla="*/ 332374 w 518944"/>
              <a:gd name="connsiteY29" fmla="*/ 77956 h 607504"/>
              <a:gd name="connsiteX30" fmla="*/ 380031 w 518944"/>
              <a:gd name="connsiteY30" fmla="*/ 77956 h 607504"/>
              <a:gd name="connsiteX31" fmla="*/ 380031 w 518944"/>
              <a:gd name="connsiteY31" fmla="*/ 30372 h 607504"/>
              <a:gd name="connsiteX32" fmla="*/ 410450 w 518944"/>
              <a:gd name="connsiteY32" fmla="*/ 0 h 607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18944" h="607504">
                <a:moveTo>
                  <a:pt x="23306" y="198366"/>
                </a:moveTo>
                <a:lnTo>
                  <a:pt x="361629" y="297590"/>
                </a:lnTo>
                <a:cubicBezTo>
                  <a:pt x="368635" y="299707"/>
                  <a:pt x="373705" y="305782"/>
                  <a:pt x="374535" y="313054"/>
                </a:cubicBezTo>
                <a:cubicBezTo>
                  <a:pt x="375364" y="320325"/>
                  <a:pt x="371677" y="327412"/>
                  <a:pt x="365224" y="330910"/>
                </a:cubicBezTo>
                <a:lnTo>
                  <a:pt x="293135" y="370673"/>
                </a:lnTo>
                <a:lnTo>
                  <a:pt x="403205" y="480575"/>
                </a:lnTo>
                <a:cubicBezTo>
                  <a:pt x="412884" y="490239"/>
                  <a:pt x="412884" y="505887"/>
                  <a:pt x="403205" y="515459"/>
                </a:cubicBezTo>
                <a:lnTo>
                  <a:pt x="318301" y="600325"/>
                </a:lnTo>
                <a:cubicBezTo>
                  <a:pt x="308714" y="609897"/>
                  <a:pt x="293042" y="609897"/>
                  <a:pt x="283363" y="600325"/>
                </a:cubicBezTo>
                <a:lnTo>
                  <a:pt x="173293" y="490331"/>
                </a:lnTo>
                <a:lnTo>
                  <a:pt x="133561" y="562310"/>
                </a:lnTo>
                <a:cubicBezTo>
                  <a:pt x="129966" y="568753"/>
                  <a:pt x="122959" y="572343"/>
                  <a:pt x="115677" y="571607"/>
                </a:cubicBezTo>
                <a:cubicBezTo>
                  <a:pt x="108302" y="570778"/>
                  <a:pt x="102218" y="565716"/>
                  <a:pt x="100189" y="558628"/>
                </a:cubicBezTo>
                <a:lnTo>
                  <a:pt x="721" y="220917"/>
                </a:lnTo>
                <a:cubicBezTo>
                  <a:pt x="-1123" y="214566"/>
                  <a:pt x="629" y="207663"/>
                  <a:pt x="5330" y="202968"/>
                </a:cubicBezTo>
                <a:cubicBezTo>
                  <a:pt x="10032" y="198274"/>
                  <a:pt x="16946" y="196525"/>
                  <a:pt x="23306" y="198366"/>
                </a:cubicBezTo>
                <a:close/>
                <a:moveTo>
                  <a:pt x="410450" y="0"/>
                </a:moveTo>
                <a:cubicBezTo>
                  <a:pt x="427226" y="0"/>
                  <a:pt x="440776" y="13621"/>
                  <a:pt x="440776" y="30372"/>
                </a:cubicBezTo>
                <a:lnTo>
                  <a:pt x="440776" y="77956"/>
                </a:lnTo>
                <a:lnTo>
                  <a:pt x="488525" y="77956"/>
                </a:lnTo>
                <a:cubicBezTo>
                  <a:pt x="505302" y="77956"/>
                  <a:pt x="518944" y="91485"/>
                  <a:pt x="518944" y="108328"/>
                </a:cubicBezTo>
                <a:cubicBezTo>
                  <a:pt x="518944" y="125079"/>
                  <a:pt x="505302" y="138609"/>
                  <a:pt x="488525" y="138609"/>
                </a:cubicBezTo>
                <a:lnTo>
                  <a:pt x="440776" y="138609"/>
                </a:lnTo>
                <a:lnTo>
                  <a:pt x="440776" y="186192"/>
                </a:lnTo>
                <a:cubicBezTo>
                  <a:pt x="440776" y="202944"/>
                  <a:pt x="427226" y="216565"/>
                  <a:pt x="410450" y="216565"/>
                </a:cubicBezTo>
                <a:cubicBezTo>
                  <a:pt x="393673" y="216565"/>
                  <a:pt x="380031" y="202944"/>
                  <a:pt x="380031" y="186192"/>
                </a:cubicBezTo>
                <a:lnTo>
                  <a:pt x="380031" y="138609"/>
                </a:lnTo>
                <a:lnTo>
                  <a:pt x="332374" y="138609"/>
                </a:lnTo>
                <a:cubicBezTo>
                  <a:pt x="315598" y="138609"/>
                  <a:pt x="301955" y="125079"/>
                  <a:pt x="301955" y="108328"/>
                </a:cubicBezTo>
                <a:cubicBezTo>
                  <a:pt x="301955" y="91578"/>
                  <a:pt x="315598" y="77956"/>
                  <a:pt x="332374" y="77956"/>
                </a:cubicBezTo>
                <a:lnTo>
                  <a:pt x="380031" y="77956"/>
                </a:lnTo>
                <a:lnTo>
                  <a:pt x="380031" y="30372"/>
                </a:lnTo>
                <a:cubicBezTo>
                  <a:pt x="380031" y="13621"/>
                  <a:pt x="393673" y="0"/>
                  <a:pt x="41045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文本框 44"/>
          <p:cNvSpPr txBox="1"/>
          <p:nvPr/>
        </p:nvSpPr>
        <p:spPr>
          <a:xfrm>
            <a:off x="1766789" y="387204"/>
            <a:ext cx="8048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2.</a:t>
            </a:r>
            <a:r>
              <a:rPr lang="en-US" altLang="zh-CN" sz="3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en-US" sz="3200" dirty="0">
                <a:solidFill>
                  <a:srgbClr val="47649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加权成像：医学应用</a:t>
            </a:r>
            <a:endParaRPr lang="en-US" altLang="zh-CN" sz="3200" dirty="0">
              <a:solidFill>
                <a:srgbClr val="47649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8" name="Rectangle: Rounded Corners 27"/>
          <p:cNvSpPr/>
          <p:nvPr/>
        </p:nvSpPr>
        <p:spPr>
          <a:xfrm>
            <a:off x="3270634" y="2281335"/>
            <a:ext cx="1264596" cy="47665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T1</a:t>
            </a:r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加权</a:t>
            </a:r>
            <a:endParaRPr lang="zh-CN" altLang="en-US" sz="24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3" name="Rectangle: Rounded Corners 32"/>
          <p:cNvSpPr/>
          <p:nvPr/>
        </p:nvSpPr>
        <p:spPr>
          <a:xfrm>
            <a:off x="6281704" y="2281335"/>
            <a:ext cx="1264596" cy="47665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T2</a:t>
            </a:r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加权</a:t>
            </a:r>
            <a:endParaRPr lang="zh-CN" altLang="en-US" sz="24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9" name="Rectangle: Rounded Corners 38"/>
          <p:cNvSpPr/>
          <p:nvPr/>
        </p:nvSpPr>
        <p:spPr>
          <a:xfrm>
            <a:off x="8979929" y="2281335"/>
            <a:ext cx="2062363" cy="47665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质子密度加权</a:t>
            </a:r>
            <a:endParaRPr lang="zh-CN" altLang="en-US" sz="24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779928" y="2782685"/>
            <a:ext cx="2246008" cy="4635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TR</a:t>
            </a:r>
            <a:r>
              <a:rPr lang="zh-CN" altLang="en-US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较小，</a:t>
            </a:r>
            <a:r>
              <a:rPr lang="en-US" altLang="zh-CN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TE</a:t>
            </a:r>
            <a:r>
              <a:rPr lang="zh-CN" altLang="en-US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较小</a:t>
            </a:r>
            <a:endParaRPr lang="zh-CN" alt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5921200" y="2782685"/>
            <a:ext cx="1985605" cy="4635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TR</a:t>
            </a:r>
            <a:r>
              <a:rPr lang="zh-CN" altLang="en-US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较大，</a:t>
            </a:r>
            <a:r>
              <a:rPr lang="en-US" altLang="zh-CN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TE</a:t>
            </a:r>
            <a:r>
              <a:rPr lang="zh-CN" altLang="en-US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较大</a:t>
            </a:r>
            <a:endParaRPr lang="zh-CN" alt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8880531" y="2782685"/>
            <a:ext cx="1985605" cy="4635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TR</a:t>
            </a:r>
            <a:r>
              <a:rPr lang="zh-CN" altLang="en-US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较大，</a:t>
            </a:r>
            <a:r>
              <a:rPr lang="en-US" altLang="zh-CN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TE</a:t>
            </a:r>
            <a:r>
              <a:rPr lang="zh-CN" altLang="en-US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较小</a:t>
            </a:r>
            <a:endParaRPr lang="zh-CN" alt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1110575" y="1196002"/>
            <a:ext cx="6094378" cy="874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b="1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弛豫时间快慢的对比</a:t>
            </a:r>
            <a:r>
              <a:rPr lang="zh-CN" altLang="en-US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：脑脊液</a:t>
            </a:r>
            <a:r>
              <a:rPr lang="en-US" altLang="zh-CN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&gt;</a:t>
            </a:r>
            <a:r>
              <a:rPr lang="zh-CN" altLang="en-US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灰质</a:t>
            </a:r>
            <a:r>
              <a:rPr lang="en-US" altLang="zh-CN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&gt;</a:t>
            </a:r>
            <a:r>
              <a:rPr lang="zh-CN" altLang="en-US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白质（由慢到快）</a:t>
            </a:r>
            <a:endParaRPr lang="zh-CN" altLang="en-US" b="0" i="0" dirty="0">
              <a:solidFill>
                <a:srgbClr val="476490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b="1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质子密度对比</a:t>
            </a:r>
            <a:r>
              <a:rPr lang="zh-CN" altLang="en-US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：脑脊液</a:t>
            </a:r>
            <a:r>
              <a:rPr lang="en-US" altLang="zh-CN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&gt;</a:t>
            </a:r>
            <a:r>
              <a:rPr lang="zh-CN" altLang="en-US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灰质</a:t>
            </a:r>
            <a:r>
              <a:rPr lang="en-US" altLang="zh-CN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&gt;</a:t>
            </a:r>
            <a:r>
              <a:rPr lang="zh-CN" altLang="en-US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白质（由大到小）</a:t>
            </a:r>
            <a:endParaRPr lang="zh-CN" altLang="en-US" b="0" i="0" dirty="0">
              <a:solidFill>
                <a:srgbClr val="476490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14554" y="2783647"/>
            <a:ext cx="14920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参数设置</a:t>
            </a:r>
            <a:endParaRPr lang="zh-CN" alt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14553" y="4934940"/>
            <a:ext cx="14920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弛豫图像</a:t>
            </a:r>
            <a:endParaRPr lang="zh-CN" altLang="en-US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14554" y="3402389"/>
            <a:ext cx="14920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信号强度</a:t>
            </a:r>
            <a:endParaRPr lang="zh-CN" altLang="en-US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728027" y="3448555"/>
            <a:ext cx="23498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白质</a:t>
            </a:r>
            <a:r>
              <a:rPr lang="en-US" altLang="zh-CN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&gt;</a:t>
            </a:r>
            <a:r>
              <a:rPr lang="zh-CN" altLang="en-US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灰质</a:t>
            </a:r>
            <a:r>
              <a:rPr lang="en-US" altLang="zh-CN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&gt;</a:t>
            </a:r>
            <a:r>
              <a:rPr lang="zh-CN" altLang="en-US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脑脊液</a:t>
            </a:r>
            <a:endParaRPr lang="zh-CN" alt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790998" y="3448555"/>
            <a:ext cx="22460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脑脊液</a:t>
            </a:r>
            <a:r>
              <a:rPr lang="en-US" altLang="zh-CN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&gt;</a:t>
            </a:r>
            <a:r>
              <a:rPr lang="zh-CN" altLang="en-US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灰质</a:t>
            </a:r>
            <a:r>
              <a:rPr lang="en-US" altLang="zh-CN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&gt;</a:t>
            </a:r>
            <a:r>
              <a:rPr lang="zh-CN" altLang="en-US" b="0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白质</a:t>
            </a:r>
            <a:endParaRPr lang="zh-CN" alt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8842152" y="3448555"/>
            <a:ext cx="20623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灰质</a:t>
            </a:r>
            <a:r>
              <a:rPr lang="en-US" altLang="zh-CN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&gt;</a:t>
            </a:r>
            <a:r>
              <a:rPr lang="zh-CN" altLang="en-US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白质</a:t>
            </a:r>
            <a:r>
              <a:rPr lang="en-US" altLang="zh-CN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&gt;</a:t>
            </a:r>
            <a:r>
              <a:rPr lang="zh-CN" altLang="en-US" i="0" dirty="0">
                <a:solidFill>
                  <a:srgbClr val="47649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脑脊液</a:t>
            </a:r>
            <a:endParaRPr lang="zh-CN" altLang="en-US" dirty="0">
              <a:solidFill>
                <a:srgbClr val="47649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7" name="Rectangle: Rounded Corners 26"/>
          <p:cNvSpPr/>
          <p:nvPr/>
        </p:nvSpPr>
        <p:spPr>
          <a:xfrm>
            <a:off x="10425211" y="4462"/>
            <a:ext cx="1786809" cy="993066"/>
          </a:xfrm>
          <a:prstGeom prst="roundRect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err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BackUp</a:t>
            </a:r>
            <a:endParaRPr lang="zh-CN" altLang="en-US" sz="24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5" r="28314"/>
          <a:stretch>
            <a:fillRect/>
          </a:stretch>
        </p:blipFill>
        <p:spPr bwMode="auto">
          <a:xfrm>
            <a:off x="2123816" y="4020416"/>
            <a:ext cx="2581475" cy="2290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99"/>
          <a:stretch>
            <a:fillRect/>
          </a:stretch>
        </p:blipFill>
        <p:spPr bwMode="auto">
          <a:xfrm>
            <a:off x="4968435" y="4189517"/>
            <a:ext cx="4011494" cy="2290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7" r="12608"/>
          <a:stretch>
            <a:fillRect/>
          </a:stretch>
        </p:blipFill>
        <p:spPr bwMode="auto">
          <a:xfrm>
            <a:off x="8802725" y="4240742"/>
            <a:ext cx="3389034" cy="2239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766790" y="387204"/>
            <a:ext cx="944716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3200" dirty="0">
                <a:solidFill>
                  <a:srgbClr val="47649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反转恢复序列成像</a:t>
            </a:r>
            <a:endParaRPr lang="zh-CN" altLang="en-US" sz="3200" dirty="0">
              <a:solidFill>
                <a:srgbClr val="476490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1437" y="329379"/>
            <a:ext cx="177554" cy="713624"/>
          </a:xfrm>
          <a:prstGeom prst="rect">
            <a:avLst/>
          </a:prstGeom>
          <a:solidFill>
            <a:srgbClr val="476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iconfont-10517-5127370"/>
          <p:cNvSpPr/>
          <p:nvPr/>
        </p:nvSpPr>
        <p:spPr>
          <a:xfrm>
            <a:off x="1031312" y="387204"/>
            <a:ext cx="458636" cy="584776"/>
          </a:xfrm>
          <a:custGeom>
            <a:avLst/>
            <a:gdLst>
              <a:gd name="T0" fmla="*/ 4533 w 9067"/>
              <a:gd name="T1" fmla="*/ 10680 h 10680"/>
              <a:gd name="T2" fmla="*/ 9067 w 9067"/>
              <a:gd name="T3" fmla="*/ 6414 h 10680"/>
              <a:gd name="T4" fmla="*/ 7844 w 9067"/>
              <a:gd name="T5" fmla="*/ 2837 h 10680"/>
              <a:gd name="T6" fmla="*/ 6949 w 9067"/>
              <a:gd name="T7" fmla="*/ 3085 h 10680"/>
              <a:gd name="T8" fmla="*/ 6299 w 9067"/>
              <a:gd name="T9" fmla="*/ 4343 h 10680"/>
              <a:gd name="T10" fmla="*/ 6127 w 9067"/>
              <a:gd name="T11" fmla="*/ 1809 h 10680"/>
              <a:gd name="T12" fmla="*/ 3266 w 9067"/>
              <a:gd name="T13" fmla="*/ 18 h 10680"/>
              <a:gd name="T14" fmla="*/ 2847 w 9067"/>
              <a:gd name="T15" fmla="*/ 147 h 10680"/>
              <a:gd name="T16" fmla="*/ 2667 w 9067"/>
              <a:gd name="T17" fmla="*/ 547 h 10680"/>
              <a:gd name="T18" fmla="*/ 1756 w 9067"/>
              <a:gd name="T19" fmla="*/ 2837 h 10680"/>
              <a:gd name="T20" fmla="*/ 0 w 9067"/>
              <a:gd name="T21" fmla="*/ 6414 h 10680"/>
              <a:gd name="T22" fmla="*/ 4533 w 9067"/>
              <a:gd name="T23" fmla="*/ 10680 h 10680"/>
              <a:gd name="T24" fmla="*/ 2510 w 9067"/>
              <a:gd name="T25" fmla="*/ 3591 h 10680"/>
              <a:gd name="T26" fmla="*/ 3668 w 9067"/>
              <a:gd name="T27" fmla="*/ 1205 h 10680"/>
              <a:gd name="T28" fmla="*/ 5189 w 9067"/>
              <a:gd name="T29" fmla="*/ 2317 h 10680"/>
              <a:gd name="T30" fmla="*/ 4857 w 9067"/>
              <a:gd name="T31" fmla="*/ 5108 h 10680"/>
              <a:gd name="T32" fmla="*/ 5333 w 9067"/>
              <a:gd name="T33" fmla="*/ 5880 h 10680"/>
              <a:gd name="T34" fmla="*/ 7594 w 9067"/>
              <a:gd name="T35" fmla="*/ 4369 h 10680"/>
              <a:gd name="T36" fmla="*/ 8000 w 9067"/>
              <a:gd name="T37" fmla="*/ 6414 h 10680"/>
              <a:gd name="T38" fmla="*/ 5680 w 9067"/>
              <a:gd name="T39" fmla="*/ 9463 h 10680"/>
              <a:gd name="T40" fmla="*/ 2667 w 9067"/>
              <a:gd name="T41" fmla="*/ 5880 h 10680"/>
              <a:gd name="T42" fmla="*/ 2300 w 9067"/>
              <a:gd name="T43" fmla="*/ 8966 h 10680"/>
              <a:gd name="T44" fmla="*/ 1067 w 9067"/>
              <a:gd name="T45" fmla="*/ 6414 h 10680"/>
              <a:gd name="T46" fmla="*/ 2510 w 9067"/>
              <a:gd name="T47" fmla="*/ 3591 h 10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9067" h="10680">
                <a:moveTo>
                  <a:pt x="4533" y="10680"/>
                </a:moveTo>
                <a:cubicBezTo>
                  <a:pt x="6717" y="10680"/>
                  <a:pt x="9067" y="9345"/>
                  <a:pt x="9067" y="6414"/>
                </a:cubicBezTo>
                <a:cubicBezTo>
                  <a:pt x="9067" y="6317"/>
                  <a:pt x="9053" y="4046"/>
                  <a:pt x="7844" y="2837"/>
                </a:cubicBezTo>
                <a:cubicBezTo>
                  <a:pt x="7551" y="2544"/>
                  <a:pt x="7050" y="2682"/>
                  <a:pt x="6949" y="3085"/>
                </a:cubicBezTo>
                <a:cubicBezTo>
                  <a:pt x="6797" y="3693"/>
                  <a:pt x="6553" y="4087"/>
                  <a:pt x="6299" y="4343"/>
                </a:cubicBezTo>
                <a:cubicBezTo>
                  <a:pt x="6567" y="3374"/>
                  <a:pt x="6510" y="2525"/>
                  <a:pt x="6127" y="1809"/>
                </a:cubicBezTo>
                <a:cubicBezTo>
                  <a:pt x="5315" y="290"/>
                  <a:pt x="3349" y="28"/>
                  <a:pt x="3266" y="18"/>
                </a:cubicBezTo>
                <a:cubicBezTo>
                  <a:pt x="3114" y="0"/>
                  <a:pt x="2962" y="47"/>
                  <a:pt x="2847" y="147"/>
                </a:cubicBezTo>
                <a:cubicBezTo>
                  <a:pt x="2732" y="248"/>
                  <a:pt x="2667" y="394"/>
                  <a:pt x="2667" y="547"/>
                </a:cubicBezTo>
                <a:cubicBezTo>
                  <a:pt x="2667" y="560"/>
                  <a:pt x="2656" y="1936"/>
                  <a:pt x="1756" y="2837"/>
                </a:cubicBezTo>
                <a:cubicBezTo>
                  <a:pt x="661" y="3932"/>
                  <a:pt x="0" y="4593"/>
                  <a:pt x="0" y="6414"/>
                </a:cubicBezTo>
                <a:cubicBezTo>
                  <a:pt x="0" y="9361"/>
                  <a:pt x="2277" y="10680"/>
                  <a:pt x="4533" y="10680"/>
                </a:cubicBezTo>
                <a:close/>
                <a:moveTo>
                  <a:pt x="2510" y="3591"/>
                </a:moveTo>
                <a:cubicBezTo>
                  <a:pt x="3274" y="2828"/>
                  <a:pt x="3561" y="1845"/>
                  <a:pt x="3668" y="1205"/>
                </a:cubicBezTo>
                <a:cubicBezTo>
                  <a:pt x="4157" y="1359"/>
                  <a:pt x="4852" y="1682"/>
                  <a:pt x="5189" y="2317"/>
                </a:cubicBezTo>
                <a:cubicBezTo>
                  <a:pt x="5553" y="3000"/>
                  <a:pt x="5441" y="3940"/>
                  <a:pt x="4857" y="5108"/>
                </a:cubicBezTo>
                <a:cubicBezTo>
                  <a:pt x="4679" y="5463"/>
                  <a:pt x="4937" y="5880"/>
                  <a:pt x="5333" y="5880"/>
                </a:cubicBezTo>
                <a:cubicBezTo>
                  <a:pt x="5403" y="5880"/>
                  <a:pt x="6782" y="5860"/>
                  <a:pt x="7594" y="4369"/>
                </a:cubicBezTo>
                <a:cubicBezTo>
                  <a:pt x="7991" y="5293"/>
                  <a:pt x="8000" y="6400"/>
                  <a:pt x="8000" y="6414"/>
                </a:cubicBezTo>
                <a:cubicBezTo>
                  <a:pt x="8000" y="8219"/>
                  <a:pt x="6908" y="9132"/>
                  <a:pt x="5680" y="9463"/>
                </a:cubicBezTo>
                <a:cubicBezTo>
                  <a:pt x="5140" y="9525"/>
                  <a:pt x="3542" y="9390"/>
                  <a:pt x="2667" y="5880"/>
                </a:cubicBezTo>
                <a:cubicBezTo>
                  <a:pt x="2667" y="5880"/>
                  <a:pt x="1927" y="7734"/>
                  <a:pt x="2300" y="8966"/>
                </a:cubicBezTo>
                <a:cubicBezTo>
                  <a:pt x="1581" y="8467"/>
                  <a:pt x="1067" y="7651"/>
                  <a:pt x="1067" y="6414"/>
                </a:cubicBezTo>
                <a:cubicBezTo>
                  <a:pt x="1067" y="5034"/>
                  <a:pt x="1460" y="4641"/>
                  <a:pt x="2510" y="359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本框 13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621665" y="3341370"/>
                <a:ext cx="3101975" cy="42989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𝐼𝑅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∝</m:t>
                      </m:r>
                      <m:r>
                        <a:rPr lang="en-US" altLang="zh-CN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𝐻</m:t>
                          </m:r>
                        </m:e>
                      </m:d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𝐼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/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p>
                          </m:sSup>
                        </m:e>
                      </m:d>
                    </m:oMath>
                  </m:oMathPara>
                </a14:m>
                <a:endParaRPr lang="en-US" altLang="zh-CN" i="1"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"/>
                </p:custDataLst>
              </p:nvPr>
            </p:nvSpPr>
            <p:spPr>
              <a:xfrm>
                <a:off x="621665" y="3341370"/>
                <a:ext cx="3101975" cy="42989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/>
          <p:cNvSpPr txBox="1"/>
          <p:nvPr/>
        </p:nvSpPr>
        <p:spPr>
          <a:xfrm>
            <a:off x="621665" y="1703070"/>
            <a:ext cx="89484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实际操作过程中：</a:t>
            </a:r>
            <a:endParaRPr lang="zh-CN" altLang="en-US">
              <a:solidFill>
                <a:schemeClr val="accent1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  <a:p>
            <a:r>
              <a:rPr lang="zh-CN" altLang="en-US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我们选择较长的</a:t>
            </a:r>
            <a:r>
              <a:rPr lang="en-US" altLang="zh-CN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T</a:t>
            </a:r>
            <a:r>
              <a:rPr lang="en-US" altLang="zh-CN" baseline="-2500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R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，从而前后两次序列不相互影响；</a:t>
            </a:r>
            <a:endParaRPr lang="zh-CN" altLang="en-US">
              <a:solidFill>
                <a:schemeClr val="accent1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  <a:p>
            <a:r>
              <a:rPr lang="zh-CN" altLang="en-US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我们选择较短的</a:t>
            </a:r>
            <a:r>
              <a:rPr lang="en-US" altLang="zh-CN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T</a:t>
            </a:r>
            <a:r>
              <a:rPr lang="en-US" altLang="zh-CN" baseline="-2500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E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，从而横向磁化矢量来不及衰减，就立刻被显示出来；</a:t>
            </a:r>
            <a:endParaRPr lang="zh-CN" altLang="en-US">
              <a:solidFill>
                <a:schemeClr val="accent1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  <a:p>
            <a:r>
              <a:rPr lang="zh-CN" altLang="en-US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这样，就变成只有</a:t>
            </a:r>
            <a:r>
              <a:rPr lang="en-US" altLang="zh-CN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T</a:t>
            </a:r>
            <a:r>
              <a:rPr lang="en-US" altLang="zh-CN" baseline="-2500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I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为影响因素！</a:t>
            </a:r>
            <a:endParaRPr lang="zh-CN" altLang="en-US" baseline="-25000">
              <a:solidFill>
                <a:schemeClr val="accent1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/>
              <p:cNvSpPr txBox="1"/>
              <p:nvPr/>
            </p:nvSpPr>
            <p:spPr>
              <a:xfrm>
                <a:off x="621665" y="4265930"/>
                <a:ext cx="6991985" cy="3930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观察上式可以发现，当</a:t>
                </a:r>
                <a:r>
                  <a:rPr lang="en-US" altLang="zh-CN"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T</a:t>
                </a:r>
                <a:r>
                  <a:rPr lang="en-US" altLang="zh-CN" baseline="-25000"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I</a:t>
                </a:r>
                <a:r>
                  <a:rPr lang="zh-CN" altLang="en-US"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为取为</a:t>
                </a:r>
                <a:r>
                  <a:rPr lang="en-US" altLang="zh-CN">
                    <a:sym typeface="+mn-ea"/>
                  </a:rPr>
                  <a:t>T</a:t>
                </a:r>
                <a:r>
                  <a:rPr lang="en-US" altLang="zh-CN" baseline="-25000">
                    <a:sym typeface="+mn-ea"/>
                  </a:rPr>
                  <a:t>1</a:t>
                </a:r>
                <a:r>
                  <a:rPr lang="en-US" altLang="zh-CN">
                    <a:sym typeface="+mn-ea"/>
                  </a:rPr>
                  <a:t>·ln2≈0.693</a:t>
                </a:r>
                <a:r>
                  <a:rPr lang="en-US" altLang="zh-CN">
                    <a:sym typeface="+mn-ea"/>
                  </a:rPr>
                  <a:t>T</a:t>
                </a:r>
                <a:r>
                  <a:rPr lang="en-US" altLang="zh-CN" baseline="-25000">
                    <a:sym typeface="+mn-ea"/>
                  </a:rPr>
                  <a:t>1</a:t>
                </a:r>
                <a:r>
                  <a:rPr lang="zh-CN" altLang="en-US">
                    <a:sym typeface="+mn-ea"/>
                  </a:rPr>
                  <a:t>时，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1</m:t>
                    </m:r>
                    <m:r>
                      <a:rPr lang="en-US" altLang="zh-CN" i="1"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−</m:t>
                    </m:r>
                    <m:r>
                      <a:rPr lang="en-US" altLang="zh-CN" i="1"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𝐼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/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0</m:t>
                    </m:r>
                  </m:oMath>
                </a14:m>
                <a:endParaRPr lang="zh-CN" altLang="en-US">
                  <a:sym typeface="+mn-ea"/>
                </a:endParaRPr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665" y="4265930"/>
                <a:ext cx="6991985" cy="3930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621665" y="4602480"/>
                <a:ext cx="7068820" cy="1476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括号里的式子为</a:t>
                </a:r>
                <a:r>
                  <a:rPr lang="en-US" altLang="zh-CN"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0</a:t>
                </a:r>
                <a:r>
                  <a:rPr lang="zh-CN" altLang="en-US"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，对应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𝐼𝑅</m:t>
                        </m:r>
                      </m:sub>
                    </m:sSub>
                  </m:oMath>
                </a14:m>
                <a:r>
                  <a:rPr lang="zh-CN" altLang="en-US"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为</a:t>
                </a:r>
                <a:r>
                  <a:rPr lang="en-US" altLang="zh-CN"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0</a:t>
                </a:r>
                <a:r>
                  <a:rPr lang="zh-CN" altLang="en-US"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，</a:t>
                </a:r>
                <a:endParaRPr lang="zh-CN" altLang="en-US"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r>
                  <a:rPr lang="zh-CN" altLang="en-US"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这是反转恢复序列成像中一个非常特殊的点，例如右图的</a:t>
                </a:r>
                <a:r>
                  <a:rPr lang="en-US" altLang="zh-CN"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a</a:t>
                </a:r>
                <a:r>
                  <a:rPr lang="zh-CN" altLang="en-US"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点和</a:t>
                </a:r>
                <a:r>
                  <a:rPr lang="en-US" altLang="zh-CN"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b</a:t>
                </a:r>
                <a:r>
                  <a:rPr lang="zh-CN" altLang="en-US"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点。</a:t>
                </a:r>
                <a:endParaRPr lang="zh-CN" altLang="en-US"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endParaRPr lang="zh-CN" altLang="en-US"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r>
                  <a:rPr lang="zh-CN" altLang="en-US"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倘若我们在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𝐼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0</m:t>
                    </m:r>
                    <m:r>
                      <a:rPr lang="en-US" altLang="zh-CN" i="1"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.</m:t>
                    </m:r>
                    <m:r>
                      <a:rPr lang="en-US" altLang="zh-CN" i="1"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693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cs typeface="Cambria Math" panose="02040503050406030204" pitchFamily="18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cs typeface="Cambria Math" panose="02040503050406030204" pitchFamily="18" charset="0"/>
                            <a:sym typeface="+mn-ea"/>
                          </a:rPr>
                          <m:t>𝑇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cs typeface="Cambria Math" panose="02040503050406030204" pitchFamily="18" charset="0"/>
                            <a:sym typeface="+mn-ea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>
                    <a:latin typeface="华文中宋" panose="02010600040101010101" pitchFamily="2" charset="-122"/>
                    <a:ea typeface="华文中宋" panose="02010600040101010101" pitchFamily="2" charset="-122"/>
                    <a:cs typeface="Cambria Math" panose="02040503050406030204" pitchFamily="18" charset="0"/>
                    <a:sym typeface="+mn-ea"/>
                  </a:rPr>
                  <a:t>时加上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  <a:sym typeface="+mn-ea"/>
                      </a:rPr>
                      <m:t>90</m:t>
                    </m:r>
                    <m:r>
                      <a:rPr lang="en-US" altLang="zh-CN"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  <a:sym typeface="+mn-ea"/>
                      </a:rPr>
                      <m:t>°</m:t>
                    </m:r>
                  </m:oMath>
                </a14:m>
                <a:r>
                  <a:rPr lang="zh-CN" altLang="en-US">
                    <a:latin typeface="华文中宋" panose="02010600040101010101" pitchFamily="2" charset="-122"/>
                    <a:ea typeface="华文中宋" panose="02010600040101010101" pitchFamily="2" charset="-122"/>
                    <a:cs typeface="Cambria Math" panose="02040503050406030204" pitchFamily="18" charset="0"/>
                    <a:sym typeface="+mn-ea"/>
                  </a:rPr>
                  <a:t>脉冲，将磁化矢量转到</a:t>
                </a:r>
                <a:r>
                  <a:rPr lang="en-US" altLang="zh-CN">
                    <a:latin typeface="华文中宋" panose="02010600040101010101" pitchFamily="2" charset="-122"/>
                    <a:ea typeface="华文中宋" panose="02010600040101010101" pitchFamily="2" charset="-122"/>
                    <a:cs typeface="Cambria Math" panose="02040503050406030204" pitchFamily="18" charset="0"/>
                    <a:sym typeface="+mn-ea"/>
                  </a:rPr>
                  <a:t>XY</a:t>
                </a:r>
                <a:r>
                  <a:rPr lang="zh-CN" altLang="en-US">
                    <a:latin typeface="华文中宋" panose="02010600040101010101" pitchFamily="2" charset="-122"/>
                    <a:ea typeface="华文中宋" panose="02010600040101010101" pitchFamily="2" charset="-122"/>
                    <a:cs typeface="Cambria Math" panose="02040503050406030204" pitchFamily="18" charset="0"/>
                    <a:sym typeface="+mn-ea"/>
                  </a:rPr>
                  <a:t>平面，</a:t>
                </a:r>
                <a:endParaRPr lang="zh-CN" altLang="en-US">
                  <a:latin typeface="华文中宋" panose="02010600040101010101" pitchFamily="2" charset="-122"/>
                  <a:ea typeface="华文中宋" panose="02010600040101010101" pitchFamily="2" charset="-122"/>
                  <a:cs typeface="Cambria Math" panose="02040503050406030204" pitchFamily="18" charset="0"/>
                  <a:sym typeface="+mn-ea"/>
                </a:endParaRPr>
              </a:p>
              <a:p>
                <a:r>
                  <a:rPr lang="zh-CN" altLang="en-US"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在图像上将检测不到弛豫时间为</a:t>
                </a:r>
                <a:r>
                  <a:rPr lang="en-US" altLang="zh-CN"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T</a:t>
                </a:r>
                <a:r>
                  <a:rPr lang="en-US" altLang="zh-CN" baseline="-25000"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1</a:t>
                </a:r>
                <a:r>
                  <a:rPr lang="zh-CN" altLang="en-US"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的</a:t>
                </a:r>
                <a:r>
                  <a:rPr lang="zh-CN" altLang="en-US"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这种物质！</a:t>
                </a:r>
                <a:endParaRPr lang="zh-CN" altLang="en-US"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665" y="4602480"/>
                <a:ext cx="7068820" cy="14763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/>
          <p:cNvSpPr txBox="1"/>
          <p:nvPr/>
        </p:nvSpPr>
        <p:spPr>
          <a:xfrm>
            <a:off x="621665" y="1334770"/>
            <a:ext cx="48348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如果纳入</a:t>
            </a:r>
            <a:r>
              <a:rPr lang="en-US" altLang="zh-CN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T</a:t>
            </a:r>
            <a:r>
              <a:rPr lang="en-US" altLang="zh-CN" baseline="-25000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R</a:t>
            </a:r>
            <a:r>
              <a:rPr lang="zh-CN" altLang="en-US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的影响，则信号强度完整地写为：</a:t>
            </a:r>
            <a:endParaRPr lang="zh-CN" altLang="en-US" baseline="-25000"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文本框 14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5056505" y="1261110"/>
                <a:ext cx="6704330" cy="5149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𝐼𝑅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a:rPr lang="en-US" altLang="zh-CN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𝐻</m:t>
                          </m:r>
                        </m:e>
                      </m:d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𝐼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/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p>
                          </m:sSup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cs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cs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cs typeface="Cambria Math" panose="02040503050406030204" pitchFamily="18" charset="0"/>
                                        </a:rPr>
                                        <m:t>𝑅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cs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cs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cs typeface="Cambria Math" panose="02040503050406030204" pitchFamily="18" charset="0"/>
                                        </a:rPr>
                                        <m:t>𝐸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d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/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p>
                          </m:sSup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/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p>
                          </m:sSup>
                        </m:e>
                      </m:d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𝐸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altLang="zh-CN" i="1"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5056505" y="1261110"/>
                <a:ext cx="6704330" cy="51498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 descr="屏幕截图 2022-12-20 13083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8150860" y="3561715"/>
            <a:ext cx="3257550" cy="2699385"/>
          </a:xfrm>
          <a:prstGeom prst="rect">
            <a:avLst/>
          </a:prstGeom>
        </p:spPr>
      </p:pic>
      <p:sp>
        <p:nvSpPr>
          <p:cNvPr id="27" name="矩形: 圆角 9"/>
          <p:cNvSpPr/>
          <p:nvPr>
            <p:custDataLst>
              <p:tags r:id="rId11"/>
            </p:custDataLst>
          </p:nvPr>
        </p:nvSpPr>
        <p:spPr>
          <a:xfrm>
            <a:off x="621665" y="3183255"/>
            <a:ext cx="3101975" cy="746125"/>
          </a:xfrm>
          <a:prstGeom prst="roundRect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五角星 9"/>
          <p:cNvSpPr/>
          <p:nvPr/>
        </p:nvSpPr>
        <p:spPr>
          <a:xfrm>
            <a:off x="3952240" y="3276600"/>
            <a:ext cx="473710" cy="445135"/>
          </a:xfrm>
          <a:prstGeom prst="star5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Rectangle: Rounded Corners 26"/>
          <p:cNvSpPr/>
          <p:nvPr>
            <p:custDataLst>
              <p:tags r:id="rId12"/>
            </p:custDataLst>
          </p:nvPr>
        </p:nvSpPr>
        <p:spPr>
          <a:xfrm>
            <a:off x="10425211" y="4462"/>
            <a:ext cx="1786809" cy="993066"/>
          </a:xfrm>
          <a:prstGeom prst="roundRect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 dirty="0" err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BackUp</a:t>
            </a:r>
            <a:endParaRPr lang="zh-CN" altLang="en-US" sz="24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THINKCELLSHAPEDONOTDELETE" val="thinkcellActiveDocDoNotDelete"/>
</p:tagLst>
</file>

<file path=ppt/tags/tag2.xml><?xml version="1.0" encoding="utf-8"?>
<p:tagLst xmlns:p="http://schemas.openxmlformats.org/presentationml/2006/main">
  <p:tag name="THINKCELLSHAPEDONOTDELETE" val="tLa5NG5p6QVlH6GlSHMQ0RQ"/>
</p:tagLst>
</file>

<file path=ppt/tags/tag3.xml><?xml version="1.0" encoding="utf-8"?>
<p:tagLst xmlns:p="http://schemas.openxmlformats.org/presentationml/2006/main">
  <p:tag name="SHAPENAME" val="ClientLogo"/>
</p:tagLst>
</file>

<file path=ppt/tags/tag4.xml><?xml version="1.0" encoding="utf-8"?>
<p:tagLst xmlns:p="http://schemas.openxmlformats.org/presentationml/2006/main">
  <p:tag name="SHAPENAME" val="Documenttype"/>
</p:tagLst>
</file>

<file path=ppt/tags/tag5.xml><?xml version="1.0" encoding="utf-8"?>
<p:tagLst xmlns:p="http://schemas.openxmlformats.org/presentationml/2006/main">
  <p:tag name="SHAPENAME" val="Subtitle"/>
</p:tagLst>
</file>

<file path=ppt/tags/tag6.xml><?xml version="1.0" encoding="utf-8"?>
<p:tagLst xmlns:p="http://schemas.openxmlformats.org/presentationml/2006/main">
  <p:tag name="SHAPENAME" val="Title"/>
</p:tagLst>
</file>

<file path=ppt/tags/tag7.xml><?xml version="1.0" encoding="utf-8"?>
<p:tagLst xmlns:p="http://schemas.openxmlformats.org/presentationml/2006/main">
  <p:tag name="ISLIDE.ICON" val="#144144;#87910;#112429;"/>
  <p:tag name="ISLIDE.VECTOR" val="#839892;"/>
  <p:tag name="ISLIDE.PICTURE" val="#665626;"/>
</p:tagLst>
</file>

<file path=ppt/tags/tag8.xml><?xml version="1.0" encoding="utf-8"?>
<p:tagLst xmlns:p="http://schemas.openxmlformats.org/presentationml/2006/main">
  <p:tag name="ISLIDE.ICON" val="#144144;#87910;#112429;#154559;#400198;"/>
  <p:tag name="ISLIDE.VECTOR" val="#833567;"/>
</p:tagLst>
</file>

<file path=ppt/tags/tag9.xml><?xml version="1.0" encoding="utf-8"?>
<p:tagLst xmlns:p="http://schemas.openxmlformats.org/presentationml/2006/main">
  <p:tag name="ISLIDE.ICON" val="#144144;#87910;#112429;#154559;#400198;#17661;"/>
  <p:tag name="ISLIDE.VECTOR" val="#833567;#418816;"/>
</p:tagLst>
</file>

<file path=ppt/tags/tag10.xml><?xml version="1.0" encoding="utf-8"?>
<p:tagLst xmlns:p="http://schemas.openxmlformats.org/presentationml/2006/main">
  <p:tag name="ISLIDE.ICON" val="#144144;#87910;#112429;#154559;#400198;#17661;"/>
  <p:tag name="ISLIDE.VECTOR" val="#833567;#418816;"/>
</p:tagLst>
</file>

<file path=ppt/tags/tag11.xml><?xml version="1.0" encoding="utf-8"?>
<p:tagLst xmlns:p="http://schemas.openxmlformats.org/presentationml/2006/main">
  <p:tag name="ISLIDE.ICON" val="#144144;#87910;#112429;#154559;#400198;#17661;"/>
  <p:tag name="ISLIDE.VECTOR" val="#833567;#418816;"/>
</p:tagLst>
</file>

<file path=ppt/tags/tag12.xml><?xml version="1.0" encoding="utf-8"?>
<p:tagLst xmlns:p="http://schemas.openxmlformats.org/presentationml/2006/main">
  <p:tag name="ISLIDE.ICON" val="#144144;#87910;#112429;#154559;#400198;#17661;"/>
  <p:tag name="ISLIDE.VECTOR" val="#833567;#418816;"/>
</p:tagLst>
</file>

<file path=ppt/tags/tag13.xml><?xml version="1.0" encoding="utf-8"?>
<p:tagLst xmlns:p="http://schemas.openxmlformats.org/presentationml/2006/main">
  <p:tag name="ISLIDE.ICON" val="#144144;#87910;#112429;#154559;#400198;"/>
  <p:tag name="ISLIDE.VECTOR" val="#833567;"/>
</p:tagLst>
</file>

<file path=ppt/tags/tag14.xml><?xml version="1.0" encoding="utf-8"?>
<p:tagLst xmlns:p="http://schemas.openxmlformats.org/presentationml/2006/main">
  <p:tag name="ISLIDE.VECTOR" val="#833567;"/>
  <p:tag name="ISLIDE.ICON" val="#144144;#87910;#112429;#154559;#400198;#5074;"/>
</p:tagLst>
</file>

<file path=ppt/tags/tag15.xml><?xml version="1.0" encoding="utf-8"?>
<p:tagLst xmlns:p="http://schemas.openxmlformats.org/presentationml/2006/main">
  <p:tag name="ISLIDE.VECTOR" val="#833567;"/>
  <p:tag name="ISLIDE.ICON" val="#144144;#87910;#112429;#154559;#400198;#5074;"/>
</p:tagLst>
</file>

<file path=ppt/tags/tag16.xml><?xml version="1.0" encoding="utf-8"?>
<p:tagLst xmlns:p="http://schemas.openxmlformats.org/presentationml/2006/main">
  <p:tag name="ISLIDE.VECTOR" val="#833567;"/>
  <p:tag name="ISLIDE.ICON" val="#144144;#87910;#112429;#154559;#400198;#5074;"/>
</p:tagLst>
</file>

<file path=ppt/tags/tag17.xml><?xml version="1.0" encoding="utf-8"?>
<p:tagLst xmlns:p="http://schemas.openxmlformats.org/presentationml/2006/main">
  <p:tag name="ISLIDE.VECTOR" val="#833567;"/>
  <p:tag name="ISLIDE.ICON" val="#144144;#87910;#112429;#154559;#400198;#5074;"/>
</p:tagLst>
</file>

<file path=ppt/tags/tag18.xml><?xml version="1.0" encoding="utf-8"?>
<p:tagLst xmlns:p="http://schemas.openxmlformats.org/presentationml/2006/main">
  <p:tag name="ISLIDE.VECTOR" val="#833567;"/>
  <p:tag name="ISLIDE.ICON" val="#144144;#87910;#112429;#154559;#400198;#5074;"/>
</p:tagLst>
</file>

<file path=ppt/tags/tag19.xml><?xml version="1.0" encoding="utf-8"?>
<p:tagLst xmlns:p="http://schemas.openxmlformats.org/presentationml/2006/main">
  <p:tag name="ISLIDE.VECTOR" val="#833567;"/>
  <p:tag name="ISLIDE.ICON" val="#144144;#87910;#112429;#154559;#400198;#5074;"/>
</p:tagLst>
</file>

<file path=ppt/tags/tag20.xml><?xml version="1.0" encoding="utf-8"?>
<p:tagLst xmlns:p="http://schemas.openxmlformats.org/presentationml/2006/main">
  <p:tag name="ISLIDE.VECTOR" val="#833567;"/>
  <p:tag name="ISLIDE.ICON" val="#144144;#87910;#112429;#154559;#400198;#5074;"/>
</p:tagLst>
</file>

<file path=ppt/tags/tag21.xml><?xml version="1.0" encoding="utf-8"?>
<p:tagLst xmlns:p="http://schemas.openxmlformats.org/presentationml/2006/main">
  <p:tag name="ISLIDE.ICON" val="#144144;#87910;#112429;#154559;#400198;"/>
  <p:tag name="ISLIDE.VECTOR" val="#833567;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ISLIDE.ICON" val="#374334;#131699;"/>
  <p:tag name="ISLIDE.VECTOR" val="#833576;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ISLIDE.ICON" val="#374334;#131699;"/>
  <p:tag name="ISLIDE.VECTOR" val="#833576;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ISLIDE.ICON" val="#374334;#131699;"/>
  <p:tag name="ISLIDE.VECTOR" val="#833576;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ISLIDE.ICON" val="#374334;#131699;"/>
  <p:tag name="ISLIDE.VECTOR" val="#833576;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ISLIDE.ICON" val="#374334;#131699;"/>
  <p:tag name="ISLIDE.VECTOR" val="#833576;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ISLIDE.ICON" val="#374334;#32127;"/>
  <p:tag name="ISLIDE.VECTOR" val="#836754;#844332;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ISLIDE.ICON" val="#374334;#32127;"/>
  <p:tag name="ISLIDE.VECTOR" val="#836754;#844332;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ISLIDE.ICON" val="#374334;#32127;"/>
  <p:tag name="ISLIDE.VECTOR" val="#836754;#844332;"/>
</p:tagLst>
</file>

<file path=ppt/tags/tag99.xml><?xml version="1.0" encoding="utf-8"?>
<p:tagLst xmlns:p="http://schemas.openxmlformats.org/presentationml/2006/main">
  <p:tag name="ISLIDE.ICON" val="#144144;#87910;#112429;#154559;#400198;"/>
  <p:tag name="ISLIDE.VECTOR" val="#833567;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ISLIDE.VECTOR" val="#844330;"/>
</p:tagLst>
</file>

<file path=ppt/tags/tag110.xml><?xml version="1.0" encoding="utf-8"?>
<p:tagLst xmlns:p="http://schemas.openxmlformats.org/presentationml/2006/main">
  <p:tag name="KSO_WM_UNIT_PLACING_PICTURE_USER_VIEWPORT" val="{&quot;height&quot;:4620,&quot;width&quot;:4620}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ISLIDE.VECTOR" val="#844330;"/>
</p:tagLst>
</file>

<file path=ppt/tags/tag114.xml><?xml version="1.0" encoding="utf-8"?>
<p:tagLst xmlns:p="http://schemas.openxmlformats.org/presentationml/2006/main">
  <p:tag name="KSO_WM_UNIT_PLACING_PICTURE_USER_VIEWPORT" val="{&quot;height&quot;:4620,&quot;width&quot;:4620}"/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ISLIDE.VECTOR" val="#844330;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ISLIDE.VECTOR" val="#844330;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ISLIDE.ICON" val="#40801;"/>
</p:tagLst>
</file>

<file path=ppt/tags/tag129.xml><?xml version="1.0" encoding="utf-8"?>
<p:tagLst xmlns:p="http://schemas.openxmlformats.org/presentationml/2006/main">
  <p:tag name="ISLIDE.ICON" val="#144144;#87910;#112429;#154559;#400198;"/>
  <p:tag name="ISLIDE.VECTOR" val="#833567;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ISLIDE.ICON" val="#44702;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ISLIDE.ICON" val="#44702;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ISLIDE.ICON" val="#44702;"/>
</p:tagLst>
</file>

<file path=ppt/tags/tag139.xml><?xml version="1.0" encoding="utf-8"?>
<p:tagLst xmlns:p="http://schemas.openxmlformats.org/presentationml/2006/main">
  <p:tag name="ISLIDE.VECTOR" val="#833567;"/>
  <p:tag name="ISLIDE.ICON" val="#144144;#87910;#112429;#154559;#400198;#5074;#131039;"/>
</p:tagLst>
</file>

<file path=ppt/tags/tag140.xml><?xml version="1.0" encoding="utf-8"?>
<p:tagLst xmlns:p="http://schemas.openxmlformats.org/presentationml/2006/main">
  <p:tag name="ISLIDE.VECTOR" val="#833567;"/>
  <p:tag name="ISLIDE.ICON" val="#144144;#87910;#112429;#154559;#400198;#5074;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ISLIDE.ICON" val="#374334;#131699;"/>
  <p:tag name="ISLIDE.VECTOR" val="#833576;"/>
</p:tagLst>
</file>

<file path=ppt/tags/tag149.xml><?xml version="1.0" encoding="utf-8"?>
<p:tagLst xmlns:p="http://schemas.openxmlformats.org/presentationml/2006/main">
  <p:tag name="ISLIDE.GUIDESSETTING" val="{&quot;Id&quot;:&quot;6924e58a-8d39-4255-92e8-4af48a867d6a&quot;,&quot;Name&quot;:null,&quot;Kind&quot;:&quot;Custom&quot;,&quot;OldGuidesSetting&quot;:{&quot;HeaderHeight&quot;:0.0,&quot;FooterHeight&quot;:0.0,&quot;SideMargin&quot;:0.0,&quot;TopMargin&quot;:0.0,&quot;BottomMargin&quot;:0.0,&quot;IntervalMargin&quot;:0.0}}"/>
  <p:tag name="KSO_WPP_MARK_KEY" val="33d232f4-6c2a-4f58-a323-b18968644730"/>
  <p:tag name="COMMONDATA" val="eyJoZGlkIjoiNjE0NjkyY2VmNDllMjhiYTJkMTVkMmRkMGNjZDYwYzE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6194</Words>
  <Application>WPS 演示</Application>
  <PresentationFormat>宽屏</PresentationFormat>
  <Paragraphs>764</Paragraphs>
  <Slides>38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59" baseType="lpstr">
      <vt:lpstr>Arial</vt:lpstr>
      <vt:lpstr>宋体</vt:lpstr>
      <vt:lpstr>Wingdings</vt:lpstr>
      <vt:lpstr>Georgia</vt:lpstr>
      <vt:lpstr>华文中宋</vt:lpstr>
      <vt:lpstr>Trebuchet MS</vt:lpstr>
      <vt:lpstr>Trebuchet MS</vt:lpstr>
      <vt:lpstr>Times New Roman</vt:lpstr>
      <vt:lpstr>华康俪金黑W8(P)</vt:lpstr>
      <vt:lpstr>黑体</vt:lpstr>
      <vt:lpstr>Cambria Math</vt:lpstr>
      <vt:lpstr>Arial</vt:lpstr>
      <vt:lpstr>楷体</vt:lpstr>
      <vt:lpstr>微软雅黑</vt:lpstr>
      <vt:lpstr>Arial Unicode MS</vt:lpstr>
      <vt:lpstr>Calibri</vt:lpstr>
      <vt:lpstr>MS Mincho</vt:lpstr>
      <vt:lpstr>Segoe Print</vt:lpstr>
      <vt:lpstr>BatangChe</vt:lpstr>
      <vt:lpstr>Office Theme</vt:lpstr>
      <vt:lpstr>TCLayout.ActiveDocument.1</vt:lpstr>
      <vt:lpstr>核磁共振拓展实验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感谢聆听，期待提问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Max Wu</dc:creator>
  <cp:lastModifiedBy>陈瑞昊</cp:lastModifiedBy>
  <cp:revision>331</cp:revision>
  <dcterms:created xsi:type="dcterms:W3CDTF">2015-03-05T15:31:00Z</dcterms:created>
  <dcterms:modified xsi:type="dcterms:W3CDTF">2022-12-21T10:33:16Z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93AF2D954E7A4B128D4258CF12DCDDC2</vt:lpwstr>
  </property>
  <property fmtid="{D5CDD505-2E9C-101B-9397-08002B2CF9AE}" pid="3" name="KSOProductBuildVer">
    <vt:lpwstr>2052-11.1.0.12980</vt:lpwstr>
  </property>
</Properties>
</file>