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5" r:id="rId3"/>
    <p:sldId id="257" r:id="rId4"/>
    <p:sldId id="427" r:id="rId5"/>
    <p:sldId id="453" r:id="rId6"/>
    <p:sldId id="449" r:id="rId7"/>
    <p:sldId id="454" r:id="rId8"/>
    <p:sldId id="455" r:id="rId9"/>
    <p:sldId id="456" r:id="rId10"/>
    <p:sldId id="258" r:id="rId11"/>
    <p:sldId id="419" r:id="rId12"/>
    <p:sldId id="443" r:id="rId13"/>
    <p:sldId id="442" r:id="rId14"/>
    <p:sldId id="324" r:id="rId15"/>
    <p:sldId id="457" r:id="rId16"/>
    <p:sldId id="458" r:id="rId17"/>
    <p:sldId id="459" r:id="rId18"/>
    <p:sldId id="439" r:id="rId19"/>
    <p:sldId id="435" r:id="rId20"/>
    <p:sldId id="440" r:id="rId21"/>
    <p:sldId id="325" r:id="rId22"/>
    <p:sldId id="429" r:id="rId23"/>
    <p:sldId id="445" r:id="rId24"/>
    <p:sldId id="448" r:id="rId25"/>
    <p:sldId id="446" r:id="rId26"/>
    <p:sldId id="450" r:id="rId27"/>
    <p:sldId id="447" r:id="rId28"/>
    <p:sldId id="451" r:id="rId29"/>
    <p:sldId id="452" r:id="rId30"/>
    <p:sldId id="460" r:id="rId31"/>
    <p:sldId id="461" r:id="rId32"/>
    <p:sldId id="462" r:id="rId33"/>
    <p:sldId id="444" r:id="rId34"/>
    <p:sldId id="428" r:id="rId35"/>
  </p:sldIdLst>
  <p:sldSz cx="12187238"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3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minus" initials="M" lastIdx="0" clrIdx="0">
    <p:extLst>
      <p:ext uri="{19B8F6BF-5375-455C-9EA6-DF929625EA0E}">
        <p15:presenceInfo xmlns:p15="http://schemas.microsoft.com/office/powerpoint/2012/main" userId="Mminus" providerId="None"/>
      </p:ext>
    </p:extLst>
  </p:cmAuthor>
  <p:cmAuthor id="2" name="樊 孝林" initials="樊" lastIdx="1" clrIdx="1">
    <p:extLst>
      <p:ext uri="{19B8F6BF-5375-455C-9EA6-DF929625EA0E}">
        <p15:presenceInfo xmlns:p15="http://schemas.microsoft.com/office/powerpoint/2012/main" userId="588cf677092c4c8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15968"/>
    <a:srgbClr val="7F7F7F"/>
    <a:srgbClr val="385D8A"/>
    <a:srgbClr val="FF8A70"/>
    <a:srgbClr val="FF2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p:cViewPr varScale="1">
        <p:scale>
          <a:sx n="82" d="100"/>
          <a:sy n="82" d="100"/>
        </p:scale>
        <p:origin x="677" y="62"/>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0D8FD3-0B58-43C1-8CFF-89B2EA23C57F}" type="datetimeFigureOut">
              <a:rPr lang="zh-CN" altLang="en-US" smtClean="0"/>
              <a:t>2019/6/11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939B20-1724-436C-8B11-81D48BB3FFE5}" type="slidenum">
              <a:rPr lang="zh-CN" altLang="en-US" smtClean="0"/>
              <a:t>‹#›</a:t>
            </a:fld>
            <a:endParaRPr lang="zh-CN" altLang="en-US"/>
          </a:p>
        </p:txBody>
      </p:sp>
    </p:spTree>
    <p:extLst>
      <p:ext uri="{BB962C8B-B14F-4D97-AF65-F5344CB8AC3E}">
        <p14:creationId xmlns:p14="http://schemas.microsoft.com/office/powerpoint/2010/main" val="1751729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B939B20-1724-436C-8B11-81D48BB3FFE5}" type="slidenum">
              <a:rPr lang="zh-CN" altLang="en-US" smtClean="0"/>
              <a:t>4</a:t>
            </a:fld>
            <a:endParaRPr lang="zh-CN" altLang="en-US"/>
          </a:p>
        </p:txBody>
      </p:sp>
    </p:spTree>
    <p:extLst>
      <p:ext uri="{BB962C8B-B14F-4D97-AF65-F5344CB8AC3E}">
        <p14:creationId xmlns:p14="http://schemas.microsoft.com/office/powerpoint/2010/main" val="3082250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完美再现了铜氧化物高温超导中的物理现象</a:t>
            </a:r>
            <a:r>
              <a:rPr lang="en-US" altLang="zh-CN" dirty="0"/>
              <a:t>——</a:t>
            </a:r>
            <a:r>
              <a:rPr lang="zh-CN" altLang="en-US" dirty="0"/>
              <a:t>准二维材料体系中载流子浓度调控下的莫特绝缘体，也是第一次在纯碳基二维材料中实现超导电性，对高温超导机理研究乃至量子自旋液体的探索等强关联电子材料中前沿问题有着重要的启示</a:t>
            </a:r>
          </a:p>
        </p:txBody>
      </p:sp>
      <p:sp>
        <p:nvSpPr>
          <p:cNvPr id="4" name="灯片编号占位符 3"/>
          <p:cNvSpPr>
            <a:spLocks noGrp="1"/>
          </p:cNvSpPr>
          <p:nvPr>
            <p:ph type="sldNum" sz="quarter" idx="5"/>
          </p:nvPr>
        </p:nvSpPr>
        <p:spPr/>
        <p:txBody>
          <a:bodyPr/>
          <a:lstStyle/>
          <a:p>
            <a:fld id="{BB939B20-1724-436C-8B11-81D48BB3FFE5}" type="slidenum">
              <a:rPr lang="zh-CN" altLang="en-US" smtClean="0"/>
              <a:t>6</a:t>
            </a:fld>
            <a:endParaRPr lang="zh-CN" altLang="en-US"/>
          </a:p>
        </p:txBody>
      </p:sp>
    </p:spTree>
    <p:extLst>
      <p:ext uri="{BB962C8B-B14F-4D97-AF65-F5344CB8AC3E}">
        <p14:creationId xmlns:p14="http://schemas.microsoft.com/office/powerpoint/2010/main" val="788278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涉及这两个的框架尚未建立</a:t>
            </a:r>
          </a:p>
        </p:txBody>
      </p:sp>
      <p:sp>
        <p:nvSpPr>
          <p:cNvPr id="4" name="灯片编号占位符 3"/>
          <p:cNvSpPr>
            <a:spLocks noGrp="1"/>
          </p:cNvSpPr>
          <p:nvPr>
            <p:ph type="sldNum" sz="quarter" idx="5"/>
          </p:nvPr>
        </p:nvSpPr>
        <p:spPr/>
        <p:txBody>
          <a:bodyPr/>
          <a:lstStyle/>
          <a:p>
            <a:fld id="{BB939B20-1724-436C-8B11-81D48BB3FFE5}" type="slidenum">
              <a:rPr lang="zh-CN" altLang="en-US" smtClean="0"/>
              <a:t>7</a:t>
            </a:fld>
            <a:endParaRPr lang="zh-CN" altLang="en-US"/>
          </a:p>
        </p:txBody>
      </p:sp>
    </p:spTree>
    <p:extLst>
      <p:ext uri="{BB962C8B-B14F-4D97-AF65-F5344CB8AC3E}">
        <p14:creationId xmlns:p14="http://schemas.microsoft.com/office/powerpoint/2010/main" val="359045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对于超导样品， 引线电阻可比样品电阻大得多， 所以四引线测量法具有特殊的重要性。所以， 四引线测量法减小甚至排除了引线和接触电阻对测量的 影响</a:t>
            </a:r>
          </a:p>
        </p:txBody>
      </p:sp>
      <p:sp>
        <p:nvSpPr>
          <p:cNvPr id="4" name="灯片编号占位符 3"/>
          <p:cNvSpPr>
            <a:spLocks noGrp="1"/>
          </p:cNvSpPr>
          <p:nvPr>
            <p:ph type="sldNum" sz="quarter" idx="5"/>
          </p:nvPr>
        </p:nvSpPr>
        <p:spPr/>
        <p:txBody>
          <a:bodyPr/>
          <a:lstStyle/>
          <a:p>
            <a:fld id="{BB939B20-1724-436C-8B11-81D48BB3FFE5}" type="slidenum">
              <a:rPr lang="zh-CN" altLang="en-US" smtClean="0"/>
              <a:t>11</a:t>
            </a:fld>
            <a:endParaRPr lang="zh-CN" altLang="en-US"/>
          </a:p>
        </p:txBody>
      </p:sp>
    </p:spTree>
    <p:extLst>
      <p:ext uri="{BB962C8B-B14F-4D97-AF65-F5344CB8AC3E}">
        <p14:creationId xmlns:p14="http://schemas.microsoft.com/office/powerpoint/2010/main" val="3906585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３）渗氧．渗氧决定了ＹＢａ２Ｃｕ３Ｏ７－ｘ</a:t>
            </a:r>
          </a:p>
          <a:p>
            <a:r>
              <a:rPr lang="zh-CN" altLang="en-US" sz="1200" b="0" i="0" u="none" strike="noStrike" kern="1200" baseline="0" dirty="0">
                <a:solidFill>
                  <a:schemeClr val="tx1"/>
                </a:solidFill>
                <a:latin typeface="+mn-lt"/>
                <a:ea typeface="+mn-ea"/>
                <a:cs typeface="+mn-cs"/>
              </a:rPr>
              <a:t>中氧气的</a:t>
            </a:r>
          </a:p>
          <a:p>
            <a:r>
              <a:rPr lang="zh-CN" altLang="en-US" sz="1200" b="0" i="0" u="none" strike="noStrike" kern="1200" baseline="0" dirty="0">
                <a:solidFill>
                  <a:schemeClr val="tx1"/>
                </a:solidFill>
                <a:latin typeface="+mn-lt"/>
                <a:ea typeface="+mn-ea"/>
                <a:cs typeface="+mn-cs"/>
              </a:rPr>
              <a:t>含量．其中ｘ 必须在０．５～１之间才会生成正交</a:t>
            </a:r>
          </a:p>
          <a:p>
            <a:r>
              <a:rPr lang="zh-CN" altLang="en-US" sz="1200" b="0" i="0" u="none" strike="noStrike" kern="1200" baseline="0" dirty="0">
                <a:solidFill>
                  <a:schemeClr val="tx1"/>
                </a:solidFill>
                <a:latin typeface="+mn-lt"/>
                <a:ea typeface="+mn-ea"/>
                <a:cs typeface="+mn-cs"/>
              </a:rPr>
              <a:t>相超导体．</a:t>
            </a:r>
            <a:endParaRPr lang="zh-CN" altLang="en-US" dirty="0"/>
          </a:p>
        </p:txBody>
      </p:sp>
      <p:sp>
        <p:nvSpPr>
          <p:cNvPr id="4" name="灯片编号占位符 3"/>
          <p:cNvSpPr>
            <a:spLocks noGrp="1"/>
          </p:cNvSpPr>
          <p:nvPr>
            <p:ph type="sldNum" sz="quarter" idx="5"/>
          </p:nvPr>
        </p:nvSpPr>
        <p:spPr/>
        <p:txBody>
          <a:bodyPr/>
          <a:lstStyle/>
          <a:p>
            <a:fld id="{BB939B20-1724-436C-8B11-81D48BB3FFE5}" type="slidenum">
              <a:rPr lang="zh-CN" altLang="en-US" smtClean="0"/>
              <a:t>32</a:t>
            </a:fld>
            <a:endParaRPr lang="zh-CN" altLang="en-US"/>
          </a:p>
        </p:txBody>
      </p:sp>
    </p:spTree>
    <p:extLst>
      <p:ext uri="{BB962C8B-B14F-4D97-AF65-F5344CB8AC3E}">
        <p14:creationId xmlns:p14="http://schemas.microsoft.com/office/powerpoint/2010/main" val="2951582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我们发现</a:t>
            </a:r>
            <a:r>
              <a:rPr lang="en-US" altLang="zh-CN" sz="1200" b="0" i="0" u="none" strike="noStrike" kern="1200" baseline="0" dirty="0">
                <a:solidFill>
                  <a:schemeClr val="tx1"/>
                </a:solidFill>
                <a:latin typeface="+mn-lt"/>
                <a:ea typeface="+mn-ea"/>
                <a:cs typeface="+mn-cs"/>
              </a:rPr>
              <a:t>CuO2 </a:t>
            </a:r>
            <a:r>
              <a:rPr lang="zh-CN" altLang="en-US" sz="1200" b="0" i="0" u="none" strike="noStrike" kern="1200" baseline="0" dirty="0">
                <a:solidFill>
                  <a:schemeClr val="tx1"/>
                </a:solidFill>
                <a:latin typeface="+mn-lt"/>
                <a:ea typeface="+mn-ea"/>
                <a:cs typeface="+mn-cs"/>
              </a:rPr>
              <a:t>平面上的电荷密度的变化可以定性表征超导电性（比如，超导转变温度</a:t>
            </a:r>
            <a:r>
              <a:rPr lang="en-US" altLang="zh-CN" sz="1200" b="0" i="1" u="none" strike="noStrike" kern="1200" baseline="0" dirty="0">
                <a:solidFill>
                  <a:schemeClr val="tx1"/>
                </a:solidFill>
                <a:latin typeface="+mn-lt"/>
                <a:ea typeface="+mn-ea"/>
                <a:cs typeface="+mn-cs"/>
              </a:rPr>
              <a:t>Tc</a:t>
            </a:r>
            <a:r>
              <a:rPr lang="zh-CN" altLang="en-US" sz="1200" b="0" i="0" u="none" strike="noStrike" kern="1200" baseline="0" dirty="0">
                <a:solidFill>
                  <a:schemeClr val="tx1"/>
                </a:solidFill>
                <a:latin typeface="+mn-lt"/>
                <a:ea typeface="+mn-ea"/>
                <a:cs typeface="+mn-cs"/>
              </a:rPr>
              <a:t>）的变化。通过比较高压下的实验结果，进一步</a:t>
            </a:r>
          </a:p>
          <a:p>
            <a:r>
              <a:rPr lang="zh-CN" altLang="en-US" sz="1200" b="0" i="0" u="none" strike="noStrike" kern="1200" baseline="0" dirty="0">
                <a:solidFill>
                  <a:schemeClr val="tx1"/>
                </a:solidFill>
                <a:latin typeface="+mn-lt"/>
                <a:ea typeface="+mn-ea"/>
                <a:cs typeface="+mn-cs"/>
              </a:rPr>
              <a:t>发现，</a:t>
            </a:r>
            <a:r>
              <a:rPr lang="en-US" altLang="zh-CN" sz="1200" b="0" i="0" u="none" strike="noStrike" kern="1200" baseline="0" dirty="0">
                <a:solidFill>
                  <a:schemeClr val="tx1"/>
                </a:solidFill>
                <a:latin typeface="+mn-lt"/>
                <a:ea typeface="+mn-ea"/>
                <a:cs typeface="+mn-cs"/>
              </a:rPr>
              <a:t>CuO2 </a:t>
            </a:r>
            <a:r>
              <a:rPr lang="zh-CN" altLang="en-US" sz="1200" b="0" i="0" u="none" strike="noStrike" kern="1200" baseline="0" dirty="0">
                <a:solidFill>
                  <a:schemeClr val="tx1"/>
                </a:solidFill>
                <a:latin typeface="+mn-lt"/>
                <a:ea typeface="+mn-ea"/>
                <a:cs typeface="+mn-cs"/>
              </a:rPr>
              <a:t>平面上</a:t>
            </a:r>
            <a:r>
              <a:rPr lang="en-US" altLang="zh-CN" sz="1200" b="0" i="0" u="none" strike="noStrike" kern="1200" baseline="0" dirty="0">
                <a:solidFill>
                  <a:schemeClr val="tx1"/>
                </a:solidFill>
                <a:latin typeface="+mn-lt"/>
                <a:ea typeface="+mn-ea"/>
                <a:cs typeface="+mn-cs"/>
              </a:rPr>
              <a:t>Cu-3</a:t>
            </a:r>
            <a:r>
              <a:rPr lang="en-US" altLang="zh-CN" sz="1200" b="0" i="1" u="none" strike="noStrike" kern="1200" baseline="0" dirty="0">
                <a:solidFill>
                  <a:schemeClr val="tx1"/>
                </a:solidFill>
                <a:latin typeface="+mn-lt"/>
                <a:ea typeface="+mn-ea"/>
                <a:cs typeface="+mn-cs"/>
              </a:rPr>
              <a:t>d </a:t>
            </a:r>
            <a:r>
              <a:rPr lang="zh-CN" altLang="en-US" sz="1200" b="0" i="0" u="none" strike="noStrike" kern="1200" baseline="0" dirty="0">
                <a:solidFill>
                  <a:schemeClr val="tx1"/>
                </a:solidFill>
                <a:latin typeface="+mn-lt"/>
                <a:ea typeface="+mn-ea"/>
                <a:cs typeface="+mn-cs"/>
              </a:rPr>
              <a:t>电子态的占据数的改变可以定量表征空穴浓度</a:t>
            </a:r>
            <a:r>
              <a:rPr lang="en-US" altLang="zh-CN" sz="1200" b="0" i="1" u="none" strike="noStrike" kern="1200" baseline="0" dirty="0" err="1">
                <a:solidFill>
                  <a:schemeClr val="tx1"/>
                </a:solidFill>
                <a:latin typeface="+mn-lt"/>
                <a:ea typeface="+mn-ea"/>
                <a:cs typeface="+mn-cs"/>
              </a:rPr>
              <a:t>nh</a:t>
            </a:r>
            <a:r>
              <a:rPr lang="en-US" altLang="zh-CN" sz="1200" b="0" i="1" u="none" strike="noStrike" kern="1200" baseline="0" dirty="0">
                <a:solidFill>
                  <a:schemeClr val="tx1"/>
                </a:solidFill>
                <a:latin typeface="+mn-lt"/>
                <a:ea typeface="+mn-ea"/>
                <a:cs typeface="+mn-cs"/>
              </a:rPr>
              <a:t> </a:t>
            </a:r>
            <a:r>
              <a:rPr lang="zh-CN" altLang="en-US" sz="1200" b="0" i="0" u="none" strike="noStrike" kern="1200" baseline="0" dirty="0">
                <a:solidFill>
                  <a:schemeClr val="tx1"/>
                </a:solidFill>
                <a:latin typeface="+mn-lt"/>
                <a:ea typeface="+mn-ea"/>
                <a:cs typeface="+mn-cs"/>
              </a:rPr>
              <a:t>的改变。</a:t>
            </a:r>
            <a:endParaRPr lang="zh-CN" altLang="en-US" dirty="0"/>
          </a:p>
        </p:txBody>
      </p:sp>
      <p:sp>
        <p:nvSpPr>
          <p:cNvPr id="4" name="灯片编号占位符 3"/>
          <p:cNvSpPr>
            <a:spLocks noGrp="1"/>
          </p:cNvSpPr>
          <p:nvPr>
            <p:ph type="sldNum" sz="quarter" idx="5"/>
          </p:nvPr>
        </p:nvSpPr>
        <p:spPr/>
        <p:txBody>
          <a:bodyPr/>
          <a:lstStyle/>
          <a:p>
            <a:fld id="{BB939B20-1724-436C-8B11-81D48BB3FFE5}" type="slidenum">
              <a:rPr lang="zh-CN" altLang="en-US" smtClean="0"/>
              <a:t>33</a:t>
            </a:fld>
            <a:endParaRPr lang="zh-CN" altLang="en-US"/>
          </a:p>
        </p:txBody>
      </p:sp>
    </p:spTree>
    <p:extLst>
      <p:ext uri="{BB962C8B-B14F-4D97-AF65-F5344CB8AC3E}">
        <p14:creationId xmlns:p14="http://schemas.microsoft.com/office/powerpoint/2010/main" val="3850790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043" y="2130427"/>
            <a:ext cx="10359153" cy="1470025"/>
          </a:xfrm>
        </p:spPr>
        <p:txBody>
          <a:bodyPr/>
          <a:lstStyle/>
          <a:p>
            <a:r>
              <a:rPr lang="zh-CN" altLang="en-US"/>
              <a:t>单击此处编辑母版标题样式</a:t>
            </a:r>
          </a:p>
        </p:txBody>
      </p:sp>
      <p:sp>
        <p:nvSpPr>
          <p:cNvPr id="3" name="副标题 2"/>
          <p:cNvSpPr>
            <a:spLocks noGrp="1"/>
          </p:cNvSpPr>
          <p:nvPr>
            <p:ph type="subTitle" idx="1"/>
          </p:nvPr>
        </p:nvSpPr>
        <p:spPr>
          <a:xfrm>
            <a:off x="1828087" y="3886200"/>
            <a:ext cx="853106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2AB30D3-0048-4661-8D30-FD98B80A9AED}" type="datetimeFigureOut">
              <a:rPr lang="zh-CN" altLang="en-US"/>
              <a:pPr>
                <a:defRPr/>
              </a:pPr>
              <a:t>2019/6/11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EC760E-33B4-4CD9-BFCC-A9CE0A2A2C5E}" type="slidenum">
              <a:rPr lang="zh-CN" altLang="en-US"/>
              <a:pPr>
                <a:defRPr/>
              </a:pPr>
              <a:t>‹#›</a:t>
            </a:fld>
            <a:endParaRPr lang="zh-CN" altLang="en-US"/>
          </a:p>
        </p:txBody>
      </p:sp>
    </p:spTree>
    <p:extLst>
      <p:ext uri="{BB962C8B-B14F-4D97-AF65-F5344CB8AC3E}">
        <p14:creationId xmlns:p14="http://schemas.microsoft.com/office/powerpoint/2010/main" val="3335453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5" name="矩形 4"/>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6" name="组合 8"/>
          <p:cNvGrpSpPr>
            <a:grpSpLocks/>
          </p:cNvGrpSpPr>
          <p:nvPr userDrawn="1"/>
        </p:nvGrpSpPr>
        <p:grpSpPr bwMode="auto">
          <a:xfrm>
            <a:off x="4868863" y="2046288"/>
            <a:ext cx="244951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9" name="TextBox 8"/>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3200" b="1" dirty="0">
                <a:solidFill>
                  <a:schemeClr val="bg1"/>
                </a:solidFill>
                <a:latin typeface="微软雅黑" pitchFamily="34" charset="-122"/>
                <a:ea typeface="微软雅黑" pitchFamily="34" charset="-122"/>
              </a:rPr>
              <a:t>Part</a:t>
            </a:r>
            <a:endParaRPr lang="zh-CN" altLang="en-US" sz="3200" b="1">
              <a:solidFill>
                <a:schemeClr val="bg1"/>
              </a:solidFill>
              <a:latin typeface="微软雅黑" pitchFamily="34" charset="-122"/>
              <a:ea typeface="微软雅黑" pitchFamily="34" charset="-122"/>
            </a:endParaRPr>
          </a:p>
        </p:txBody>
      </p:sp>
      <p:sp>
        <p:nvSpPr>
          <p:cNvPr id="10" name="TextBox 9"/>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4000" b="1" dirty="0">
                <a:solidFill>
                  <a:srgbClr val="31859C"/>
                </a:solidFill>
                <a:latin typeface="微软雅黑" pitchFamily="34" charset="-122"/>
                <a:ea typeface="微软雅黑" pitchFamily="34" charset="-122"/>
              </a:rPr>
              <a:t>1</a:t>
            </a:r>
            <a:endParaRPr lang="zh-CN" altLang="en-US" sz="4000" b="1">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1" name="日期占位符 3"/>
          <p:cNvSpPr>
            <a:spLocks noGrp="1"/>
          </p:cNvSpPr>
          <p:nvPr>
            <p:ph type="dt" sz="half" idx="10"/>
          </p:nvPr>
        </p:nvSpPr>
        <p:spPr/>
        <p:txBody>
          <a:bodyPr/>
          <a:lstStyle>
            <a:lvl1pPr>
              <a:defRPr/>
            </a:lvl1pPr>
          </a:lstStyle>
          <a:p>
            <a:pPr>
              <a:defRPr/>
            </a:pPr>
            <a:fld id="{FD699A43-FEC3-4459-8540-64467B23549E}" type="datetimeFigureOut">
              <a:rPr lang="zh-CN" altLang="en-US"/>
              <a:pPr>
                <a:defRPr/>
              </a:pPr>
              <a:t>2019/6/11</a:t>
            </a:fld>
            <a:endParaRPr lang="zh-CN" altLang="en-US"/>
          </a:p>
        </p:txBody>
      </p:sp>
      <p:sp>
        <p:nvSpPr>
          <p:cNvPr id="12" name="页脚占位符 4"/>
          <p:cNvSpPr>
            <a:spLocks noGrp="1"/>
          </p:cNvSpPr>
          <p:nvPr>
            <p:ph type="ftr" sz="quarter" idx="11"/>
          </p:nvPr>
        </p:nvSpPr>
        <p:spPr/>
        <p:txBody>
          <a:bodyPr/>
          <a:lstStyle>
            <a:lvl1pPr>
              <a:defRPr/>
            </a:lvl1pPr>
          </a:lstStyle>
          <a:p>
            <a:pPr>
              <a:defRPr/>
            </a:pPr>
            <a:endParaRPr lang="zh-CN" altLang="en-US"/>
          </a:p>
        </p:txBody>
      </p:sp>
      <p:sp>
        <p:nvSpPr>
          <p:cNvPr id="13" name="灯片编号占位符 5"/>
          <p:cNvSpPr>
            <a:spLocks noGrp="1"/>
          </p:cNvSpPr>
          <p:nvPr>
            <p:ph type="sldNum" sz="quarter" idx="12"/>
          </p:nvPr>
        </p:nvSpPr>
        <p:spPr/>
        <p:txBody>
          <a:bodyPr/>
          <a:lstStyle>
            <a:lvl1pPr>
              <a:defRPr/>
            </a:lvl1pPr>
          </a:lstStyle>
          <a:p>
            <a:pPr>
              <a:defRPr/>
            </a:pPr>
            <a:fld id="{EC281428-F8E5-4DD9-B397-5C5D24290102}" type="slidenum">
              <a:rPr lang="zh-CN" altLang="en-US"/>
              <a:pPr>
                <a:defRPr/>
              </a:pPr>
              <a:t>‹#›</a:t>
            </a:fld>
            <a:endParaRPr lang="zh-CN" altLang="en-US"/>
          </a:p>
        </p:txBody>
      </p:sp>
    </p:spTree>
    <p:extLst>
      <p:ext uri="{BB962C8B-B14F-4D97-AF65-F5344CB8AC3E}">
        <p14:creationId xmlns:p14="http://schemas.microsoft.com/office/powerpoint/2010/main" val="934369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p:cNvSpPr/>
          <p:nvPr userDrawn="1"/>
        </p:nvSpPr>
        <p:spPr>
          <a:xfrm>
            <a:off x="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b="1" dirty="0">
                <a:latin typeface="微软雅黑" pitchFamily="34" charset="-122"/>
                <a:ea typeface="微软雅黑" pitchFamily="34" charset="-122"/>
              </a:rPr>
              <a:t>Part 1</a:t>
            </a:r>
            <a:endParaRPr lang="zh-CN" altLang="en-US" sz="2800" b="1" dirty="0">
              <a:latin typeface="微软雅黑" pitchFamily="34" charset="-122"/>
              <a:ea typeface="微软雅黑" pitchFamily="34" charset="-122"/>
            </a:endParaRPr>
          </a:p>
        </p:txBody>
      </p:sp>
      <p:sp>
        <p:nvSpPr>
          <p:cNvPr id="5" name="矩形 4"/>
          <p:cNvSpPr/>
          <p:nvPr userDrawn="1"/>
        </p:nvSpPr>
        <p:spPr>
          <a:xfrm>
            <a:off x="17208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2</a:t>
            </a:r>
            <a:endParaRPr lang="zh-CN" altLang="en-US" sz="2000" dirty="0">
              <a:latin typeface="微软雅黑" pitchFamily="34" charset="-122"/>
              <a:ea typeface="微软雅黑" pitchFamily="34" charset="-122"/>
            </a:endParaRPr>
          </a:p>
        </p:txBody>
      </p:sp>
      <p:sp>
        <p:nvSpPr>
          <p:cNvPr id="6" name="矩形 5"/>
          <p:cNvSpPr/>
          <p:nvPr userDrawn="1"/>
        </p:nvSpPr>
        <p:spPr>
          <a:xfrm>
            <a:off x="344170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3</a:t>
            </a:r>
            <a:endParaRPr lang="zh-CN" altLang="en-US" sz="2000" dirty="0">
              <a:latin typeface="微软雅黑" pitchFamily="34" charset="-122"/>
              <a:ea typeface="微软雅黑" pitchFamily="34" charset="-122"/>
            </a:endParaRPr>
          </a:p>
        </p:txBody>
      </p:sp>
      <p:sp>
        <p:nvSpPr>
          <p:cNvPr id="7" name="矩形 6"/>
          <p:cNvSpPr/>
          <p:nvPr userDrawn="1"/>
        </p:nvSpPr>
        <p:spPr>
          <a:xfrm>
            <a:off x="51625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4</a:t>
            </a:r>
            <a:endParaRPr lang="zh-CN" altLang="en-US" sz="2000" dirty="0">
              <a:latin typeface="微软雅黑" pitchFamily="34" charset="-122"/>
              <a:ea typeface="微软雅黑" pitchFamily="34" charset="-122"/>
            </a:endParaRPr>
          </a:p>
        </p:txBody>
      </p:sp>
      <p:sp>
        <p:nvSpPr>
          <p:cNvPr id="8" name="矩形 7"/>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9" name="矩形 8"/>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椭圆 9"/>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fld id="{D3FFCC9C-C65E-4353-B7B5-70FF3E258676}" type="slidenum">
              <a:rPr lang="zh-CN" altLang="en-US" sz="1100" smtClean="0">
                <a:solidFill>
                  <a:srgbClr val="31859C"/>
                </a:solidFill>
                <a:latin typeface="Calibri" pitchFamily="34" charset="0"/>
              </a:rPr>
              <a:pPr algn="ctr" eaLnBrk="1" hangingPunct="1">
                <a:defRPr/>
              </a:pPr>
              <a:t>‹#›</a:t>
            </a:fld>
            <a:endParaRPr lang="zh-CN" altLang="en-US">
              <a:solidFill>
                <a:srgbClr val="31859C"/>
              </a:solidFill>
              <a:latin typeface="Calibri" pitchFamily="34" charset="0"/>
            </a:endParaRPr>
          </a:p>
        </p:txBody>
      </p:sp>
      <p:cxnSp>
        <p:nvCxnSpPr>
          <p:cNvPr id="11" name="直接连接符 10"/>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62708" y="4406902"/>
            <a:ext cx="10359153"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708" y="2906713"/>
            <a:ext cx="1035915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12" name="日期占位符 3"/>
          <p:cNvSpPr>
            <a:spLocks noGrp="1"/>
          </p:cNvSpPr>
          <p:nvPr>
            <p:ph type="dt" sz="half" idx="10"/>
          </p:nvPr>
        </p:nvSpPr>
        <p:spPr/>
        <p:txBody>
          <a:bodyPr/>
          <a:lstStyle>
            <a:lvl1pPr>
              <a:defRPr/>
            </a:lvl1pPr>
          </a:lstStyle>
          <a:p>
            <a:pPr>
              <a:defRPr/>
            </a:pPr>
            <a:fld id="{331B07C6-F6DF-4211-8CB2-149F90B37D20}" type="datetimeFigureOut">
              <a:rPr lang="zh-CN" altLang="en-US"/>
              <a:pPr>
                <a:defRPr/>
              </a:pPr>
              <a:t>2019/6/11</a:t>
            </a:fld>
            <a:endParaRPr lang="zh-CN" altLang="en-US"/>
          </a:p>
        </p:txBody>
      </p:sp>
      <p:sp>
        <p:nvSpPr>
          <p:cNvPr id="13" name="页脚占位符 4"/>
          <p:cNvSpPr>
            <a:spLocks noGrp="1"/>
          </p:cNvSpPr>
          <p:nvPr>
            <p:ph type="ftr" sz="quarter" idx="11"/>
          </p:nvPr>
        </p:nvSpPr>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pPr>
              <a:defRPr/>
            </a:pPr>
            <a:fld id="{1C734D9C-6A39-47E3-94E0-5DD62D99BA59}" type="slidenum">
              <a:rPr lang="zh-CN" altLang="en-US"/>
              <a:pPr>
                <a:defRPr/>
              </a:pPr>
              <a:t>‹#›</a:t>
            </a:fld>
            <a:endParaRPr lang="zh-CN" altLang="en-US"/>
          </a:p>
        </p:txBody>
      </p:sp>
    </p:spTree>
    <p:extLst>
      <p:ext uri="{BB962C8B-B14F-4D97-AF65-F5344CB8AC3E}">
        <p14:creationId xmlns:p14="http://schemas.microsoft.com/office/powerpoint/2010/main" val="2277175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3200" b="1" dirty="0">
                <a:solidFill>
                  <a:schemeClr val="bg1"/>
                </a:solidFill>
                <a:latin typeface="微软雅黑" pitchFamily="34" charset="-122"/>
                <a:ea typeface="微软雅黑" pitchFamily="34" charset="-122"/>
              </a:rPr>
              <a:t>Part</a:t>
            </a:r>
            <a:endParaRPr lang="zh-CN" altLang="en-US" sz="3200" b="1">
              <a:solidFill>
                <a:schemeClr val="bg1"/>
              </a:solidFill>
              <a:latin typeface="微软雅黑" pitchFamily="34" charset="-122"/>
              <a:ea typeface="微软雅黑" pitchFamily="34" charset="-122"/>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4000" b="1" dirty="0">
                <a:solidFill>
                  <a:srgbClr val="31859C"/>
                </a:solidFill>
                <a:latin typeface="微软雅黑" pitchFamily="34" charset="-122"/>
                <a:ea typeface="微软雅黑" pitchFamily="34" charset="-122"/>
              </a:rPr>
              <a:t>2</a:t>
            </a:r>
            <a:endParaRPr lang="zh-CN" altLang="en-US" sz="4000" b="1">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9386"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7299648"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 name="日期占位符 4"/>
          <p:cNvSpPr>
            <a:spLocks noGrp="1"/>
          </p:cNvSpPr>
          <p:nvPr>
            <p:ph type="dt" sz="half" idx="10"/>
          </p:nvPr>
        </p:nvSpPr>
        <p:spPr/>
        <p:txBody>
          <a:bodyPr/>
          <a:lstStyle>
            <a:lvl1pPr>
              <a:defRPr/>
            </a:lvl1pPr>
          </a:lstStyle>
          <a:p>
            <a:pPr>
              <a:defRPr/>
            </a:pPr>
            <a:fld id="{05FBD045-B396-438D-A8E2-146AED7C6BBA}" type="datetimeFigureOut">
              <a:rPr lang="zh-CN" altLang="en-US"/>
              <a:pPr>
                <a:defRPr/>
              </a:pPr>
              <a:t>2019/6/11</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pPr>
              <a:defRPr/>
            </a:pPr>
            <a:fld id="{79E40CD7-AD38-4F59-A29C-49B1DACFAEE2}" type="slidenum">
              <a:rPr lang="zh-CN" altLang="en-US"/>
              <a:pPr>
                <a:defRPr/>
              </a:pPr>
              <a:t>‹#›</a:t>
            </a:fld>
            <a:endParaRPr lang="zh-CN" altLang="en-US"/>
          </a:p>
        </p:txBody>
      </p:sp>
    </p:spTree>
    <p:extLst>
      <p:ext uri="{BB962C8B-B14F-4D97-AF65-F5344CB8AC3E}">
        <p14:creationId xmlns:p14="http://schemas.microsoft.com/office/powerpoint/2010/main" val="3269663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矩形 6"/>
          <p:cNvSpPr/>
          <p:nvPr userDrawn="1"/>
        </p:nvSpPr>
        <p:spPr>
          <a:xfrm>
            <a:off x="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1</a:t>
            </a:r>
            <a:endParaRPr lang="zh-CN" altLang="en-US" sz="2000" dirty="0">
              <a:latin typeface="微软雅黑" pitchFamily="34" charset="-122"/>
              <a:ea typeface="微软雅黑" pitchFamily="34" charset="-122"/>
            </a:endParaRPr>
          </a:p>
        </p:txBody>
      </p:sp>
      <p:sp>
        <p:nvSpPr>
          <p:cNvPr id="8" name="矩形 7"/>
          <p:cNvSpPr/>
          <p:nvPr userDrawn="1"/>
        </p:nvSpPr>
        <p:spPr>
          <a:xfrm>
            <a:off x="172085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b="1" dirty="0">
                <a:latin typeface="微软雅黑" pitchFamily="34" charset="-122"/>
                <a:ea typeface="微软雅黑" pitchFamily="34" charset="-122"/>
              </a:rPr>
              <a:t>Part 2</a:t>
            </a:r>
            <a:endParaRPr lang="zh-CN" altLang="en-US" sz="2800" b="1" dirty="0">
              <a:latin typeface="微软雅黑" pitchFamily="34" charset="-122"/>
              <a:ea typeface="微软雅黑" pitchFamily="34" charset="-122"/>
            </a:endParaRPr>
          </a:p>
        </p:txBody>
      </p:sp>
      <p:sp>
        <p:nvSpPr>
          <p:cNvPr id="9" name="矩形 8"/>
          <p:cNvSpPr/>
          <p:nvPr userDrawn="1"/>
        </p:nvSpPr>
        <p:spPr>
          <a:xfrm>
            <a:off x="344170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3</a:t>
            </a:r>
            <a:endParaRPr lang="zh-CN" altLang="en-US" sz="2000" dirty="0">
              <a:latin typeface="微软雅黑" pitchFamily="34" charset="-122"/>
              <a:ea typeface="微软雅黑" pitchFamily="34" charset="-122"/>
            </a:endParaRPr>
          </a:p>
        </p:txBody>
      </p:sp>
      <p:sp>
        <p:nvSpPr>
          <p:cNvPr id="10" name="矩形 9"/>
          <p:cNvSpPr/>
          <p:nvPr userDrawn="1"/>
        </p:nvSpPr>
        <p:spPr>
          <a:xfrm>
            <a:off x="51625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4</a:t>
            </a:r>
            <a:endParaRPr lang="zh-CN" altLang="en-US" sz="2000" dirty="0">
              <a:latin typeface="微软雅黑" pitchFamily="34" charset="-122"/>
              <a:ea typeface="微软雅黑" pitchFamily="34" charset="-122"/>
            </a:endParaRPr>
          </a:p>
        </p:txBody>
      </p:sp>
      <p:sp>
        <p:nvSpPr>
          <p:cNvPr id="11" name="矩形 10"/>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矩形 11"/>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fld id="{BC50DD90-40CB-4DCE-8E32-14739E30A27C}" type="slidenum">
              <a:rPr lang="zh-CN" altLang="en-US" sz="1100" smtClean="0">
                <a:solidFill>
                  <a:srgbClr val="31859C"/>
                </a:solidFill>
                <a:latin typeface="Calibri" pitchFamily="34" charset="0"/>
              </a:rPr>
              <a:pPr algn="ctr" eaLnBrk="1" hangingPunct="1">
                <a:defRPr/>
              </a:pPr>
              <a:t>‹#›</a:t>
            </a:fld>
            <a:endParaRPr lang="zh-CN" altLang="en-US">
              <a:solidFill>
                <a:srgbClr val="31859C"/>
              </a:solidFill>
              <a:latin typeface="Calibri" pitchFamily="34" charset="0"/>
            </a:endParaRPr>
          </a:p>
        </p:txBody>
      </p:sp>
      <p:cxnSp>
        <p:nvCxnSpPr>
          <p:cNvPr id="14" name="直接连接符 13"/>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609363" y="274638"/>
            <a:ext cx="10968514"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363" y="1535113"/>
            <a:ext cx="53848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363" y="2174875"/>
            <a:ext cx="53848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0948" y="1535113"/>
            <a:ext cx="538692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0948" y="2174875"/>
            <a:ext cx="538692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5" name="日期占位符 6"/>
          <p:cNvSpPr>
            <a:spLocks noGrp="1"/>
          </p:cNvSpPr>
          <p:nvPr>
            <p:ph type="dt" sz="half" idx="10"/>
          </p:nvPr>
        </p:nvSpPr>
        <p:spPr/>
        <p:txBody>
          <a:bodyPr/>
          <a:lstStyle>
            <a:lvl1pPr>
              <a:defRPr/>
            </a:lvl1pPr>
          </a:lstStyle>
          <a:p>
            <a:pPr>
              <a:defRPr/>
            </a:pPr>
            <a:fld id="{3E8833F6-7EF2-4606-91E0-0EE690060AD2}" type="datetimeFigureOut">
              <a:rPr lang="zh-CN" altLang="en-US"/>
              <a:pPr>
                <a:defRPr/>
              </a:pPr>
              <a:t>2019/6/11</a:t>
            </a:fld>
            <a:endParaRPr lang="zh-CN" altLang="en-US"/>
          </a:p>
        </p:txBody>
      </p:sp>
      <p:sp>
        <p:nvSpPr>
          <p:cNvPr id="16" name="页脚占位符 7"/>
          <p:cNvSpPr>
            <a:spLocks noGrp="1"/>
          </p:cNvSpPr>
          <p:nvPr>
            <p:ph type="ftr" sz="quarter" idx="11"/>
          </p:nvPr>
        </p:nvSpPr>
        <p:spPr/>
        <p:txBody>
          <a:bodyPr/>
          <a:lstStyle>
            <a:lvl1pPr>
              <a:defRPr/>
            </a:lvl1pPr>
          </a:lstStyle>
          <a:p>
            <a:pPr>
              <a:defRPr/>
            </a:pPr>
            <a:endParaRPr lang="zh-CN" altLang="en-US"/>
          </a:p>
        </p:txBody>
      </p:sp>
      <p:sp>
        <p:nvSpPr>
          <p:cNvPr id="17" name="灯片编号占位符 8"/>
          <p:cNvSpPr>
            <a:spLocks noGrp="1"/>
          </p:cNvSpPr>
          <p:nvPr>
            <p:ph type="sldNum" sz="quarter" idx="12"/>
          </p:nvPr>
        </p:nvSpPr>
        <p:spPr/>
        <p:txBody>
          <a:bodyPr/>
          <a:lstStyle>
            <a:lvl1pPr>
              <a:defRPr/>
            </a:lvl1pPr>
          </a:lstStyle>
          <a:p>
            <a:pPr>
              <a:defRPr/>
            </a:pPr>
            <a:fld id="{ED5E7325-750F-4157-8519-62388149311B}" type="slidenum">
              <a:rPr lang="zh-CN" altLang="en-US"/>
              <a:pPr>
                <a:defRPr/>
              </a:pPr>
              <a:t>‹#›</a:t>
            </a:fld>
            <a:endParaRPr lang="zh-CN" altLang="en-US"/>
          </a:p>
        </p:txBody>
      </p:sp>
    </p:spTree>
    <p:extLst>
      <p:ext uri="{BB962C8B-B14F-4D97-AF65-F5344CB8AC3E}">
        <p14:creationId xmlns:p14="http://schemas.microsoft.com/office/powerpoint/2010/main" val="424269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3"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4" name="矩形 3"/>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5" name="组合 8"/>
          <p:cNvGrpSpPr>
            <a:grpSpLocks/>
          </p:cNvGrpSpPr>
          <p:nvPr userDrawn="1"/>
        </p:nvGrpSpPr>
        <p:grpSpPr bwMode="auto">
          <a:xfrm>
            <a:off x="4868863" y="2046288"/>
            <a:ext cx="2449512" cy="2447925"/>
            <a:chOff x="6897738" y="2060848"/>
            <a:chExt cx="2448272" cy="2448272"/>
          </a:xfrm>
        </p:grpSpPr>
        <p:sp>
          <p:nvSpPr>
            <p:cNvPr id="6" name="空心弧 5"/>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7" name="空心弧 6"/>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8" name="TextBox 7"/>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3200" b="1" dirty="0">
                <a:solidFill>
                  <a:schemeClr val="bg1"/>
                </a:solidFill>
                <a:latin typeface="微软雅黑" pitchFamily="34" charset="-122"/>
                <a:ea typeface="微软雅黑" pitchFamily="34" charset="-122"/>
              </a:rPr>
              <a:t>Part</a:t>
            </a:r>
            <a:endParaRPr lang="zh-CN" altLang="en-US" sz="3200" b="1">
              <a:solidFill>
                <a:schemeClr val="bg1"/>
              </a:solidFill>
              <a:latin typeface="微软雅黑" pitchFamily="34" charset="-122"/>
              <a:ea typeface="微软雅黑" pitchFamily="34" charset="-122"/>
            </a:endParaRPr>
          </a:p>
        </p:txBody>
      </p:sp>
      <p:sp>
        <p:nvSpPr>
          <p:cNvPr id="9" name="TextBox 8"/>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4000" b="1" dirty="0">
                <a:solidFill>
                  <a:srgbClr val="31859C"/>
                </a:solidFill>
                <a:latin typeface="微软雅黑" pitchFamily="34" charset="-122"/>
                <a:ea typeface="微软雅黑" pitchFamily="34" charset="-122"/>
              </a:rPr>
              <a:t>3</a:t>
            </a:r>
            <a:endParaRPr lang="zh-CN" altLang="en-US" sz="4000" b="1">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a:t>单击此处编辑母版标题样式</a:t>
            </a:r>
          </a:p>
        </p:txBody>
      </p:sp>
      <p:sp>
        <p:nvSpPr>
          <p:cNvPr id="10" name="日期占位符 2"/>
          <p:cNvSpPr>
            <a:spLocks noGrp="1"/>
          </p:cNvSpPr>
          <p:nvPr>
            <p:ph type="dt" sz="half" idx="10"/>
          </p:nvPr>
        </p:nvSpPr>
        <p:spPr/>
        <p:txBody>
          <a:bodyPr/>
          <a:lstStyle>
            <a:lvl1pPr>
              <a:defRPr/>
            </a:lvl1pPr>
          </a:lstStyle>
          <a:p>
            <a:pPr>
              <a:defRPr/>
            </a:pPr>
            <a:fld id="{017BA5A9-CC20-4F68-8E8C-EBCC76058587}" type="datetimeFigureOut">
              <a:rPr lang="zh-CN" altLang="en-US"/>
              <a:pPr>
                <a:defRPr/>
              </a:pPr>
              <a:t>2019/6/11</a:t>
            </a:fld>
            <a:endParaRPr lang="zh-CN" altLang="en-US"/>
          </a:p>
        </p:txBody>
      </p:sp>
      <p:sp>
        <p:nvSpPr>
          <p:cNvPr id="11" name="页脚占位符 3"/>
          <p:cNvSpPr>
            <a:spLocks noGrp="1"/>
          </p:cNvSpPr>
          <p:nvPr>
            <p:ph type="ftr" sz="quarter" idx="11"/>
          </p:nvPr>
        </p:nvSpPr>
        <p:spPr/>
        <p:txBody>
          <a:bodyPr/>
          <a:lstStyle>
            <a:lvl1pPr>
              <a:defRPr/>
            </a:lvl1pPr>
          </a:lstStyle>
          <a:p>
            <a:pPr>
              <a:defRPr/>
            </a:pPr>
            <a:endParaRPr lang="zh-CN" altLang="en-US"/>
          </a:p>
        </p:txBody>
      </p:sp>
      <p:sp>
        <p:nvSpPr>
          <p:cNvPr id="12" name="灯片编号占位符 4"/>
          <p:cNvSpPr>
            <a:spLocks noGrp="1"/>
          </p:cNvSpPr>
          <p:nvPr>
            <p:ph type="sldNum" sz="quarter" idx="12"/>
          </p:nvPr>
        </p:nvSpPr>
        <p:spPr/>
        <p:txBody>
          <a:bodyPr/>
          <a:lstStyle>
            <a:lvl1pPr>
              <a:defRPr/>
            </a:lvl1pPr>
          </a:lstStyle>
          <a:p>
            <a:pPr>
              <a:defRPr/>
            </a:pPr>
            <a:fld id="{DB5E0912-0E96-438A-9457-1F01F73CF94B}" type="slidenum">
              <a:rPr lang="zh-CN" altLang="en-US"/>
              <a:pPr>
                <a:defRPr/>
              </a:pPr>
              <a:t>‹#›</a:t>
            </a:fld>
            <a:endParaRPr lang="zh-CN" altLang="en-US"/>
          </a:p>
        </p:txBody>
      </p:sp>
    </p:spTree>
    <p:extLst>
      <p:ext uri="{BB962C8B-B14F-4D97-AF65-F5344CB8AC3E}">
        <p14:creationId xmlns:p14="http://schemas.microsoft.com/office/powerpoint/2010/main" val="2437794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1</a:t>
            </a:r>
            <a:endParaRPr lang="zh-CN" altLang="en-US" sz="2000" dirty="0">
              <a:latin typeface="微软雅黑" pitchFamily="34" charset="-122"/>
              <a:ea typeface="微软雅黑" pitchFamily="34" charset="-122"/>
            </a:endParaRPr>
          </a:p>
        </p:txBody>
      </p:sp>
      <p:sp>
        <p:nvSpPr>
          <p:cNvPr id="3" name="矩形 2"/>
          <p:cNvSpPr/>
          <p:nvPr userDrawn="1"/>
        </p:nvSpPr>
        <p:spPr>
          <a:xfrm>
            <a:off x="17208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2</a:t>
            </a:r>
            <a:endParaRPr lang="zh-CN" altLang="en-US" sz="2000" dirty="0">
              <a:latin typeface="微软雅黑" pitchFamily="34" charset="-122"/>
              <a:ea typeface="微软雅黑" pitchFamily="34" charset="-122"/>
            </a:endParaRPr>
          </a:p>
        </p:txBody>
      </p:sp>
      <p:sp>
        <p:nvSpPr>
          <p:cNvPr id="4" name="矩形 3"/>
          <p:cNvSpPr/>
          <p:nvPr userDrawn="1"/>
        </p:nvSpPr>
        <p:spPr>
          <a:xfrm>
            <a:off x="344170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b="1" dirty="0">
                <a:latin typeface="微软雅黑" pitchFamily="34" charset="-122"/>
                <a:ea typeface="微软雅黑" pitchFamily="34" charset="-122"/>
              </a:rPr>
              <a:t>Part 3</a:t>
            </a:r>
            <a:endParaRPr lang="zh-CN" altLang="en-US" sz="2800" b="1" dirty="0">
              <a:latin typeface="微软雅黑" pitchFamily="34" charset="-122"/>
              <a:ea typeface="微软雅黑" pitchFamily="34" charset="-122"/>
            </a:endParaRPr>
          </a:p>
        </p:txBody>
      </p:sp>
      <p:sp>
        <p:nvSpPr>
          <p:cNvPr id="5" name="矩形 4"/>
          <p:cNvSpPr/>
          <p:nvPr userDrawn="1"/>
        </p:nvSpPr>
        <p:spPr>
          <a:xfrm>
            <a:off x="51625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4</a:t>
            </a:r>
            <a:endParaRPr lang="zh-CN" altLang="en-US" sz="2000" dirty="0">
              <a:latin typeface="微软雅黑" pitchFamily="34" charset="-122"/>
              <a:ea typeface="微软雅黑" pitchFamily="34" charset="-122"/>
            </a:endParaRPr>
          </a:p>
        </p:txBody>
      </p:sp>
      <p:sp>
        <p:nvSpPr>
          <p:cNvPr id="6" name="矩形 5"/>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7" name="矩形 6"/>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fld id="{60BD909A-A7A6-4A2F-BC75-BC3B203C50D9}" type="slidenum">
              <a:rPr lang="zh-CN" altLang="en-US" sz="1100" smtClean="0">
                <a:solidFill>
                  <a:srgbClr val="31859C"/>
                </a:solidFill>
                <a:latin typeface="Calibri" pitchFamily="34" charset="0"/>
              </a:rPr>
              <a:pPr algn="ctr" eaLnBrk="1" hangingPunct="1">
                <a:defRPr/>
              </a:pPr>
              <a:t>‹#›</a:t>
            </a:fld>
            <a:endParaRPr lang="zh-CN" altLang="en-US">
              <a:solidFill>
                <a:srgbClr val="31859C"/>
              </a:solidFill>
              <a:latin typeface="Calibri" pitchFamily="34" charset="0"/>
            </a:endParaRPr>
          </a:p>
        </p:txBody>
      </p:sp>
      <p:cxnSp>
        <p:nvCxnSpPr>
          <p:cNvPr id="9" name="直接连接符 8"/>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日期占位符 1"/>
          <p:cNvSpPr>
            <a:spLocks noGrp="1"/>
          </p:cNvSpPr>
          <p:nvPr>
            <p:ph type="dt" sz="half" idx="10"/>
          </p:nvPr>
        </p:nvSpPr>
        <p:spPr/>
        <p:txBody>
          <a:bodyPr/>
          <a:lstStyle>
            <a:lvl1pPr>
              <a:defRPr/>
            </a:lvl1pPr>
          </a:lstStyle>
          <a:p>
            <a:pPr>
              <a:defRPr/>
            </a:pPr>
            <a:fld id="{F4C413A9-5BE4-4E2A-A2F6-0E6CF7F32B42}" type="datetimeFigureOut">
              <a:rPr lang="zh-CN" altLang="en-US"/>
              <a:pPr>
                <a:defRPr/>
              </a:pPr>
              <a:t>2019/6/11</a:t>
            </a:fld>
            <a:endParaRPr lang="zh-CN" altLang="en-US"/>
          </a:p>
        </p:txBody>
      </p:sp>
      <p:sp>
        <p:nvSpPr>
          <p:cNvPr id="11" name="页脚占位符 2"/>
          <p:cNvSpPr>
            <a:spLocks noGrp="1"/>
          </p:cNvSpPr>
          <p:nvPr>
            <p:ph type="ftr" sz="quarter" idx="11"/>
          </p:nvPr>
        </p:nvSpPr>
        <p:spPr/>
        <p:txBody>
          <a:bodyPr/>
          <a:lstStyle>
            <a:lvl1pPr>
              <a:defRPr/>
            </a:lvl1pPr>
          </a:lstStyle>
          <a:p>
            <a:pPr>
              <a:defRPr/>
            </a:pPr>
            <a:endParaRPr lang="zh-CN" altLang="en-US"/>
          </a:p>
        </p:txBody>
      </p:sp>
      <p:sp>
        <p:nvSpPr>
          <p:cNvPr id="12" name="灯片编号占位符 3"/>
          <p:cNvSpPr>
            <a:spLocks noGrp="1"/>
          </p:cNvSpPr>
          <p:nvPr>
            <p:ph type="sldNum" sz="quarter" idx="12"/>
          </p:nvPr>
        </p:nvSpPr>
        <p:spPr/>
        <p:txBody>
          <a:bodyPr/>
          <a:lstStyle>
            <a:lvl1pPr>
              <a:defRPr/>
            </a:lvl1pPr>
          </a:lstStyle>
          <a:p>
            <a:pPr>
              <a:defRPr/>
            </a:pPr>
            <a:fld id="{C495E228-5B37-4E20-B021-42B7E13DBBF9}" type="slidenum">
              <a:rPr lang="zh-CN" altLang="en-US"/>
              <a:pPr>
                <a:defRPr/>
              </a:pPr>
              <a:t>‹#›</a:t>
            </a:fld>
            <a:endParaRPr lang="zh-CN" altLang="en-US"/>
          </a:p>
        </p:txBody>
      </p:sp>
    </p:spTree>
    <p:extLst>
      <p:ext uri="{BB962C8B-B14F-4D97-AF65-F5344CB8AC3E}">
        <p14:creationId xmlns:p14="http://schemas.microsoft.com/office/powerpoint/2010/main" val="1133281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3200" b="1" dirty="0">
                <a:solidFill>
                  <a:schemeClr val="bg1"/>
                </a:solidFill>
                <a:latin typeface="微软雅黑" pitchFamily="34" charset="-122"/>
                <a:ea typeface="微软雅黑" pitchFamily="34" charset="-122"/>
              </a:rPr>
              <a:t>Part</a:t>
            </a:r>
            <a:endParaRPr lang="zh-CN" altLang="en-US" sz="3200" b="1">
              <a:solidFill>
                <a:schemeClr val="bg1"/>
              </a:solidFill>
              <a:latin typeface="微软雅黑" pitchFamily="34" charset="-122"/>
              <a:ea typeface="微软雅黑" pitchFamily="34" charset="-122"/>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4000" b="1" dirty="0">
                <a:solidFill>
                  <a:srgbClr val="31859C"/>
                </a:solidFill>
                <a:latin typeface="微软雅黑" pitchFamily="34" charset="-122"/>
                <a:ea typeface="微软雅黑" pitchFamily="34" charset="-122"/>
              </a:rPr>
              <a:t>4</a:t>
            </a:r>
            <a:endParaRPr lang="zh-CN" altLang="en-US" sz="4000" b="1">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a:xfrm>
            <a:off x="609362" y="273050"/>
            <a:ext cx="4009518"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4872" y="273052"/>
            <a:ext cx="681300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362" y="1435102"/>
            <a:ext cx="400951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2" name="日期占位符 4"/>
          <p:cNvSpPr>
            <a:spLocks noGrp="1"/>
          </p:cNvSpPr>
          <p:nvPr>
            <p:ph type="dt" sz="half" idx="10"/>
          </p:nvPr>
        </p:nvSpPr>
        <p:spPr/>
        <p:txBody>
          <a:bodyPr/>
          <a:lstStyle>
            <a:lvl1pPr>
              <a:defRPr/>
            </a:lvl1pPr>
          </a:lstStyle>
          <a:p>
            <a:pPr>
              <a:defRPr/>
            </a:pPr>
            <a:fld id="{E09DBB0C-D08C-439D-BF4E-2F1FE674CD9E}" type="datetimeFigureOut">
              <a:rPr lang="zh-CN" altLang="en-US"/>
              <a:pPr>
                <a:defRPr/>
              </a:pPr>
              <a:t>2019/6/11</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pPr>
              <a:defRPr/>
            </a:pPr>
            <a:fld id="{CD46E1CC-0789-4910-A968-2652FE5D60EE}" type="slidenum">
              <a:rPr lang="zh-CN" altLang="en-US"/>
              <a:pPr>
                <a:defRPr/>
              </a:pPr>
              <a:t>‹#›</a:t>
            </a:fld>
            <a:endParaRPr lang="zh-CN" altLang="en-US"/>
          </a:p>
        </p:txBody>
      </p:sp>
    </p:spTree>
    <p:extLst>
      <p:ext uri="{BB962C8B-B14F-4D97-AF65-F5344CB8AC3E}">
        <p14:creationId xmlns:p14="http://schemas.microsoft.com/office/powerpoint/2010/main" val="397828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4"/>
          <p:cNvSpPr/>
          <p:nvPr userDrawn="1"/>
        </p:nvSpPr>
        <p:spPr>
          <a:xfrm>
            <a:off x="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1</a:t>
            </a:r>
            <a:endParaRPr lang="zh-CN" altLang="en-US" sz="2000" dirty="0">
              <a:latin typeface="微软雅黑" pitchFamily="34" charset="-122"/>
              <a:ea typeface="微软雅黑" pitchFamily="34" charset="-122"/>
            </a:endParaRPr>
          </a:p>
        </p:txBody>
      </p:sp>
      <p:sp>
        <p:nvSpPr>
          <p:cNvPr id="6" name="矩形 5"/>
          <p:cNvSpPr/>
          <p:nvPr userDrawn="1"/>
        </p:nvSpPr>
        <p:spPr>
          <a:xfrm>
            <a:off x="17208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2</a:t>
            </a:r>
            <a:endParaRPr lang="zh-CN" altLang="en-US" sz="2000" dirty="0">
              <a:latin typeface="微软雅黑" pitchFamily="34" charset="-122"/>
              <a:ea typeface="微软雅黑" pitchFamily="34" charset="-122"/>
            </a:endParaRPr>
          </a:p>
        </p:txBody>
      </p:sp>
      <p:sp>
        <p:nvSpPr>
          <p:cNvPr id="7" name="矩形 6"/>
          <p:cNvSpPr/>
          <p:nvPr userDrawn="1"/>
        </p:nvSpPr>
        <p:spPr>
          <a:xfrm>
            <a:off x="344170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000" dirty="0">
                <a:latin typeface="微软雅黑" pitchFamily="34" charset="-122"/>
                <a:ea typeface="微软雅黑" pitchFamily="34" charset="-122"/>
              </a:rPr>
              <a:t>Part 3</a:t>
            </a:r>
            <a:endParaRPr lang="zh-CN" altLang="en-US" sz="2000" dirty="0">
              <a:latin typeface="微软雅黑" pitchFamily="34" charset="-122"/>
              <a:ea typeface="微软雅黑" pitchFamily="34" charset="-122"/>
            </a:endParaRPr>
          </a:p>
        </p:txBody>
      </p:sp>
      <p:sp>
        <p:nvSpPr>
          <p:cNvPr id="8" name="矩形 7"/>
          <p:cNvSpPr/>
          <p:nvPr userDrawn="1"/>
        </p:nvSpPr>
        <p:spPr>
          <a:xfrm>
            <a:off x="516255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b="1" dirty="0">
                <a:latin typeface="微软雅黑" pitchFamily="34" charset="-122"/>
                <a:ea typeface="微软雅黑" pitchFamily="34" charset="-122"/>
              </a:rPr>
              <a:t>Part 4</a:t>
            </a:r>
            <a:endParaRPr lang="zh-CN" altLang="en-US" sz="2800" b="1" dirty="0">
              <a:latin typeface="微软雅黑" pitchFamily="34" charset="-122"/>
              <a:ea typeface="微软雅黑" pitchFamily="34" charset="-122"/>
            </a:endParaRPr>
          </a:p>
        </p:txBody>
      </p:sp>
      <p:sp>
        <p:nvSpPr>
          <p:cNvPr id="9" name="矩形 8"/>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0" name="矩形 9"/>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fld id="{76CD506A-FA1D-4E86-A351-EB6B9A1239F9}" type="slidenum">
              <a:rPr lang="zh-CN" altLang="en-US" sz="1100" smtClean="0">
                <a:solidFill>
                  <a:srgbClr val="31859C"/>
                </a:solidFill>
                <a:latin typeface="Calibri" pitchFamily="34" charset="0"/>
              </a:rPr>
              <a:pPr algn="ctr" eaLnBrk="1" hangingPunct="1">
                <a:defRPr/>
              </a:pPr>
              <a:t>‹#›</a:t>
            </a:fld>
            <a:endParaRPr lang="zh-CN" altLang="en-US">
              <a:solidFill>
                <a:srgbClr val="31859C"/>
              </a:solidFill>
              <a:latin typeface="Calibri" pitchFamily="34" charset="0"/>
            </a:endParaRPr>
          </a:p>
        </p:txBody>
      </p:sp>
      <p:cxnSp>
        <p:nvCxnSpPr>
          <p:cNvPr id="12" name="直接连接符 11"/>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2388784" y="4800600"/>
            <a:ext cx="7312343"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784" y="612775"/>
            <a:ext cx="731234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8784" y="5367338"/>
            <a:ext cx="731234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3" name="日期占位符 4"/>
          <p:cNvSpPr>
            <a:spLocks noGrp="1"/>
          </p:cNvSpPr>
          <p:nvPr>
            <p:ph type="dt" sz="half" idx="10"/>
          </p:nvPr>
        </p:nvSpPr>
        <p:spPr/>
        <p:txBody>
          <a:bodyPr/>
          <a:lstStyle>
            <a:lvl1pPr>
              <a:defRPr/>
            </a:lvl1pPr>
          </a:lstStyle>
          <a:p>
            <a:pPr>
              <a:defRPr/>
            </a:pPr>
            <a:fld id="{F1C158B4-DA31-448E-AEC6-FA6655B9C5B6}" type="datetimeFigureOut">
              <a:rPr lang="zh-CN" altLang="en-US"/>
              <a:pPr>
                <a:defRPr/>
              </a:pPr>
              <a:t>2019/6/11</a:t>
            </a:fld>
            <a:endParaRPr lang="zh-CN" altLang="en-US"/>
          </a:p>
        </p:txBody>
      </p:sp>
      <p:sp>
        <p:nvSpPr>
          <p:cNvPr id="14" name="页脚占位符 5"/>
          <p:cNvSpPr>
            <a:spLocks noGrp="1"/>
          </p:cNvSpPr>
          <p:nvPr>
            <p:ph type="ftr" sz="quarter" idx="11"/>
          </p:nvPr>
        </p:nvSpPr>
        <p:spPr/>
        <p:txBody>
          <a:bodyPr/>
          <a:lstStyle>
            <a:lvl1pPr>
              <a:defRPr/>
            </a:lvl1pPr>
          </a:lstStyle>
          <a:p>
            <a:pPr>
              <a:defRPr/>
            </a:pPr>
            <a:endParaRPr lang="zh-CN" altLang="en-US"/>
          </a:p>
        </p:txBody>
      </p:sp>
      <p:sp>
        <p:nvSpPr>
          <p:cNvPr id="15" name="灯片编号占位符 6"/>
          <p:cNvSpPr>
            <a:spLocks noGrp="1"/>
          </p:cNvSpPr>
          <p:nvPr>
            <p:ph type="sldNum" sz="quarter" idx="12"/>
          </p:nvPr>
        </p:nvSpPr>
        <p:spPr/>
        <p:txBody>
          <a:bodyPr/>
          <a:lstStyle>
            <a:lvl1pPr>
              <a:defRPr/>
            </a:lvl1pPr>
          </a:lstStyle>
          <a:p>
            <a:pPr>
              <a:defRPr/>
            </a:pPr>
            <a:fld id="{CD681B91-5F51-4EB5-B4F4-8003385D483E}" type="slidenum">
              <a:rPr lang="zh-CN" altLang="en-US"/>
              <a:pPr>
                <a:defRPr/>
              </a:pPr>
              <a:t>‹#›</a:t>
            </a:fld>
            <a:endParaRPr lang="zh-CN" altLang="en-US"/>
          </a:p>
        </p:txBody>
      </p:sp>
    </p:spTree>
    <p:extLst>
      <p:ext uri="{BB962C8B-B14F-4D97-AF65-F5344CB8AC3E}">
        <p14:creationId xmlns:p14="http://schemas.microsoft.com/office/powerpoint/2010/main" val="1683015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5" name="矩形 4"/>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6" name="组合 8"/>
          <p:cNvGrpSpPr>
            <a:grpSpLocks/>
          </p:cNvGrpSpPr>
          <p:nvPr userDrawn="1"/>
        </p:nvGrpSpPr>
        <p:grpSpPr bwMode="auto">
          <a:xfrm>
            <a:off x="4868863" y="2046288"/>
            <a:ext cx="244951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9" name="TextBox 8"/>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3200" b="1" dirty="0">
                <a:solidFill>
                  <a:schemeClr val="bg1"/>
                </a:solidFill>
                <a:latin typeface="微软雅黑" pitchFamily="34" charset="-122"/>
                <a:ea typeface="微软雅黑" pitchFamily="34" charset="-122"/>
              </a:rPr>
              <a:t>Part</a:t>
            </a:r>
            <a:endParaRPr lang="zh-CN" altLang="en-US" sz="3200" b="1">
              <a:solidFill>
                <a:schemeClr val="bg1"/>
              </a:solidFill>
              <a:latin typeface="微软雅黑" pitchFamily="34" charset="-122"/>
              <a:ea typeface="微软雅黑" pitchFamily="34" charset="-122"/>
            </a:endParaRPr>
          </a:p>
        </p:txBody>
      </p:sp>
      <p:sp>
        <p:nvSpPr>
          <p:cNvPr id="10" name="TextBox 9"/>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en-US" altLang="zh-CN" sz="4000" b="1" dirty="0">
                <a:solidFill>
                  <a:srgbClr val="31859C"/>
                </a:solidFill>
                <a:latin typeface="微软雅黑" pitchFamily="34" charset="-122"/>
                <a:ea typeface="微软雅黑" pitchFamily="34" charset="-122"/>
              </a:rPr>
              <a:t>5</a:t>
            </a:r>
            <a:endParaRPr lang="zh-CN" altLang="en-US" sz="4000" b="1">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1" name="日期占位符 3"/>
          <p:cNvSpPr>
            <a:spLocks noGrp="1"/>
          </p:cNvSpPr>
          <p:nvPr>
            <p:ph type="dt" sz="half" idx="10"/>
          </p:nvPr>
        </p:nvSpPr>
        <p:spPr/>
        <p:txBody>
          <a:bodyPr/>
          <a:lstStyle>
            <a:lvl1pPr>
              <a:defRPr/>
            </a:lvl1pPr>
          </a:lstStyle>
          <a:p>
            <a:pPr>
              <a:defRPr/>
            </a:pPr>
            <a:fld id="{F9B36903-A221-4174-B156-339F096483E8}" type="datetimeFigureOut">
              <a:rPr lang="zh-CN" altLang="en-US"/>
              <a:pPr>
                <a:defRPr/>
              </a:pPr>
              <a:t>2019/6/11</a:t>
            </a:fld>
            <a:endParaRPr lang="zh-CN" altLang="en-US"/>
          </a:p>
        </p:txBody>
      </p:sp>
      <p:sp>
        <p:nvSpPr>
          <p:cNvPr id="12" name="页脚占位符 4"/>
          <p:cNvSpPr>
            <a:spLocks noGrp="1"/>
          </p:cNvSpPr>
          <p:nvPr>
            <p:ph type="ftr" sz="quarter" idx="11"/>
          </p:nvPr>
        </p:nvSpPr>
        <p:spPr/>
        <p:txBody>
          <a:bodyPr/>
          <a:lstStyle>
            <a:lvl1pPr>
              <a:defRPr/>
            </a:lvl1pPr>
          </a:lstStyle>
          <a:p>
            <a:pPr>
              <a:defRPr/>
            </a:pPr>
            <a:endParaRPr lang="zh-CN" altLang="en-US"/>
          </a:p>
        </p:txBody>
      </p:sp>
      <p:sp>
        <p:nvSpPr>
          <p:cNvPr id="13" name="灯片编号占位符 5"/>
          <p:cNvSpPr>
            <a:spLocks noGrp="1"/>
          </p:cNvSpPr>
          <p:nvPr>
            <p:ph type="sldNum" sz="quarter" idx="12"/>
          </p:nvPr>
        </p:nvSpPr>
        <p:spPr/>
        <p:txBody>
          <a:bodyPr/>
          <a:lstStyle>
            <a:lvl1pPr>
              <a:defRPr/>
            </a:lvl1pPr>
          </a:lstStyle>
          <a:p>
            <a:pPr>
              <a:defRPr/>
            </a:pPr>
            <a:fld id="{030FF973-9D50-4410-A504-FEE91C08B57F}" type="slidenum">
              <a:rPr lang="zh-CN" altLang="en-US"/>
              <a:pPr>
                <a:defRPr/>
              </a:pPr>
              <a:t>‹#›</a:t>
            </a:fld>
            <a:endParaRPr lang="zh-CN" altLang="en-US"/>
          </a:p>
        </p:txBody>
      </p:sp>
    </p:spTree>
    <p:extLst>
      <p:ext uri="{BB962C8B-B14F-4D97-AF65-F5344CB8AC3E}">
        <p14:creationId xmlns:p14="http://schemas.microsoft.com/office/powerpoint/2010/main" val="3762169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37440" y="274640"/>
            <a:ext cx="323935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719385" y="274640"/>
            <a:ext cx="9514933"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478B95F5-7132-429A-8EA4-41C3E373B5A1}" type="datetimeFigureOut">
              <a:rPr lang="zh-CN" altLang="en-US"/>
              <a:pPr>
                <a:defRPr/>
              </a:pPr>
              <a:t>2019/6/11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3120A2-A17C-4BCB-BF8E-8D034E47D2A9}" type="slidenum">
              <a:rPr lang="zh-CN" altLang="en-US"/>
              <a:pPr>
                <a:defRPr/>
              </a:pPr>
              <a:t>‹#›</a:t>
            </a:fld>
            <a:endParaRPr lang="zh-CN" altLang="en-US"/>
          </a:p>
        </p:txBody>
      </p:sp>
    </p:spTree>
    <p:extLst>
      <p:ext uri="{BB962C8B-B14F-4D97-AF65-F5344CB8AC3E}">
        <p14:creationId xmlns:p14="http://schemas.microsoft.com/office/powerpoint/2010/main" val="133928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68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609600" y="1600200"/>
            <a:ext cx="1096803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0"/>
            <a:ext cx="2843213"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EB330466-668B-4516-8B2E-CE71EABE76C7}" type="datetimeFigureOut">
              <a:rPr lang="zh-CN" altLang="en-US"/>
              <a:pPr>
                <a:defRPr/>
              </a:pPr>
              <a:t>2019/6/11</a:t>
            </a:fld>
            <a:endParaRPr lang="zh-CN" altLang="en-US"/>
          </a:p>
        </p:txBody>
      </p:sp>
      <p:sp>
        <p:nvSpPr>
          <p:cNvPr id="5" name="页脚占位符 4"/>
          <p:cNvSpPr>
            <a:spLocks noGrp="1"/>
          </p:cNvSpPr>
          <p:nvPr>
            <p:ph type="ftr" sz="quarter" idx="3"/>
          </p:nvPr>
        </p:nvSpPr>
        <p:spPr>
          <a:xfrm>
            <a:off x="4164013" y="6356350"/>
            <a:ext cx="3859212"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4425" y="6356350"/>
            <a:ext cx="284321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a:defRPr/>
            </a:pPr>
            <a:fld id="{2AC5171A-5577-47C6-8A7F-6A392FADFD3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589" r:id="rId1"/>
    <p:sldLayoutId id="2147484591" r:id="rId2"/>
    <p:sldLayoutId id="2147484592" r:id="rId3"/>
    <p:sldLayoutId id="2147484593" r:id="rId4"/>
    <p:sldLayoutId id="2147484594" r:id="rId5"/>
    <p:sldLayoutId id="2147484595" r:id="rId6"/>
    <p:sldLayoutId id="2147484596" r:id="rId7"/>
    <p:sldLayoutId id="2147484597" r:id="rId8"/>
    <p:sldLayoutId id="2147484598" r:id="rId9"/>
    <p:sldLayoutId id="2147484599" r:id="rId10"/>
    <p:sldLayoutId id="214748459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9.xml"/><Relationship Id="rId5" Type="http://schemas.openxmlformats.org/officeDocument/2006/relationships/image" Target="../media/image44.svg"/><Relationship Id="rId10" Type="http://schemas.openxmlformats.org/officeDocument/2006/relationships/image" Target="../media/image46.svg"/><Relationship Id="rId4" Type="http://schemas.openxmlformats.org/officeDocument/2006/relationships/image" Target="../media/image43.png"/><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0" descr="http://pic24.nipic.com/20121031/4499633_105328783000_2.jpg"/>
          <p:cNvPicPr>
            <a:picLocks noChangeAspect="1" noChangeArrowheads="1"/>
          </p:cNvPicPr>
          <p:nvPr/>
        </p:nvPicPr>
        <p:blipFill>
          <a:blip r:embed="rId2">
            <a:extLst>
              <a:ext uri="{28A0092B-C50C-407E-A947-70E740481C1C}">
                <a14:useLocalDpi xmlns:a14="http://schemas.microsoft.com/office/drawing/2010/main" val="0"/>
              </a:ext>
            </a:extLst>
          </a:blip>
          <a:srcRect t="4236" b="11153"/>
          <a:stretch>
            <a:fillRect/>
          </a:stretch>
        </p:blipFill>
        <p:spPr bwMode="auto">
          <a:xfrm>
            <a:off x="-1683245" y="116632"/>
            <a:ext cx="12187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4005263" y="2060575"/>
            <a:ext cx="7488237" cy="2520950"/>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矩形 3"/>
          <p:cNvSpPr/>
          <p:nvPr/>
        </p:nvSpPr>
        <p:spPr>
          <a:xfrm>
            <a:off x="0" y="2060575"/>
            <a:ext cx="4005263" cy="25209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269" name="组合 6"/>
          <p:cNvGrpSpPr>
            <a:grpSpLocks/>
          </p:cNvGrpSpPr>
          <p:nvPr/>
        </p:nvGrpSpPr>
        <p:grpSpPr bwMode="auto">
          <a:xfrm>
            <a:off x="117475" y="1412875"/>
            <a:ext cx="2447925" cy="2447925"/>
            <a:chOff x="6897738" y="2060848"/>
            <a:chExt cx="2448272" cy="2448272"/>
          </a:xfrm>
        </p:grpSpPr>
        <p:sp>
          <p:nvSpPr>
            <p:cNvPr id="5" name="空心弧 4"/>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6" name="空心弧 5"/>
            <p:cNvSpPr/>
            <p:nvPr/>
          </p:nvSpPr>
          <p:spPr>
            <a:xfrm rot="15949199">
              <a:off x="6897738" y="2060848"/>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9" name="矩形 8"/>
          <p:cNvSpPr/>
          <p:nvPr/>
        </p:nvSpPr>
        <p:spPr>
          <a:xfrm>
            <a:off x="11493500" y="2060575"/>
            <a:ext cx="693738" cy="25209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271" name="TextBox 1"/>
          <p:cNvSpPr txBox="1">
            <a:spLocks noChangeArrowheads="1"/>
          </p:cNvSpPr>
          <p:nvPr/>
        </p:nvSpPr>
        <p:spPr bwMode="auto">
          <a:xfrm>
            <a:off x="3957372" y="2340522"/>
            <a:ext cx="7522287" cy="1274260"/>
          </a:xfrm>
          <a:prstGeom prst="rect">
            <a:avLst/>
          </a:prstGeom>
          <a:noFill/>
          <a:ln>
            <a:noFill/>
          </a:ln>
          <a:effectLst>
            <a:glow rad="63500">
              <a:schemeClr val="accent1">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25000"/>
              </a:lnSpc>
              <a:spcBef>
                <a:spcPct val="0"/>
              </a:spcBef>
              <a:buNone/>
              <a:defRPr/>
            </a:pPr>
            <a:r>
              <a:rPr lang="zh-CN" altLang="en-US" sz="3600" dirty="0">
                <a:solidFill>
                  <a:schemeClr val="bg1"/>
                </a:solidFill>
                <a:latin typeface="微软雅黑" pitchFamily="34" charset="-122"/>
                <a:ea typeface="微软雅黑" pitchFamily="34" charset="-122"/>
              </a:rPr>
              <a:t>高温超导转变温度测量及样品制备</a:t>
            </a:r>
            <a:endParaRPr lang="en-US" altLang="zh-CN" sz="3600" dirty="0">
              <a:solidFill>
                <a:schemeClr val="bg1"/>
              </a:solidFill>
              <a:latin typeface="微软雅黑" pitchFamily="34" charset="-122"/>
              <a:ea typeface="微软雅黑" pitchFamily="34" charset="-122"/>
            </a:endParaRPr>
          </a:p>
          <a:p>
            <a:pPr algn="ctr" eaLnBrk="1" hangingPunct="1">
              <a:lnSpc>
                <a:spcPct val="125000"/>
              </a:lnSpc>
              <a:spcBef>
                <a:spcPct val="0"/>
              </a:spcBef>
              <a:buNone/>
              <a:defRPr/>
            </a:pPr>
            <a:r>
              <a:rPr lang="zh-CN" altLang="en-US" sz="2800" dirty="0">
                <a:solidFill>
                  <a:schemeClr val="bg1"/>
                </a:solidFill>
                <a:latin typeface="微软雅黑" pitchFamily="34" charset="-122"/>
                <a:ea typeface="微软雅黑" pitchFamily="34" charset="-122"/>
              </a:rPr>
              <a:t>近代物理实验期末自选实验答辩</a:t>
            </a:r>
            <a:endParaRPr lang="zh-CN" altLang="en-US" sz="4000" dirty="0">
              <a:solidFill>
                <a:schemeClr val="bg1"/>
              </a:solidFill>
              <a:latin typeface="微软雅黑" pitchFamily="34" charset="-122"/>
              <a:ea typeface="微软雅黑" pitchFamily="34" charset="-122"/>
            </a:endParaRPr>
          </a:p>
        </p:txBody>
      </p:sp>
      <p:sp>
        <p:nvSpPr>
          <p:cNvPr id="11274" name="TextBox 2"/>
          <p:cNvSpPr txBox="1">
            <a:spLocks noChangeArrowheads="1"/>
          </p:cNvSpPr>
          <p:nvPr/>
        </p:nvSpPr>
        <p:spPr bwMode="auto">
          <a:xfrm>
            <a:off x="6339402" y="3933089"/>
            <a:ext cx="5201989" cy="511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r" eaLnBrk="1" hangingPunct="1">
              <a:lnSpc>
                <a:spcPct val="125000"/>
              </a:lnSpc>
              <a:spcBef>
                <a:spcPct val="0"/>
              </a:spcBef>
              <a:buFontTx/>
              <a:buNone/>
            </a:pPr>
            <a:r>
              <a:rPr lang="en-US" altLang="zh-CN" sz="2400" dirty="0">
                <a:solidFill>
                  <a:schemeClr val="bg1"/>
                </a:solidFill>
                <a:latin typeface="微软雅黑" pitchFamily="34" charset="-122"/>
                <a:ea typeface="微软雅黑" pitchFamily="34" charset="-122"/>
              </a:rPr>
              <a:t>Speaker: Xinyi Sun, </a:t>
            </a:r>
            <a:r>
              <a:rPr lang="en-US" altLang="zh-CN" sz="2400" dirty="0" err="1">
                <a:solidFill>
                  <a:schemeClr val="bg1"/>
                </a:solidFill>
                <a:latin typeface="微软雅黑" pitchFamily="34" charset="-122"/>
                <a:ea typeface="微软雅黑" pitchFamily="34" charset="-122"/>
              </a:rPr>
              <a:t>Xiaolin</a:t>
            </a:r>
            <a:r>
              <a:rPr lang="en-US" altLang="zh-CN" sz="2400" dirty="0">
                <a:solidFill>
                  <a:schemeClr val="bg1"/>
                </a:solidFill>
                <a:latin typeface="微软雅黑" pitchFamily="34" charset="-122"/>
                <a:ea typeface="微软雅黑" pitchFamily="34" charset="-122"/>
              </a:rPr>
              <a:t> Fan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44550" y="0"/>
            <a:ext cx="215900" cy="18256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p:cNvSpPr/>
          <p:nvPr/>
        </p:nvSpPr>
        <p:spPr>
          <a:xfrm>
            <a:off x="1179513" y="912813"/>
            <a:ext cx="215900" cy="9128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TextBox 6"/>
          <p:cNvSpPr txBox="1"/>
          <p:nvPr/>
        </p:nvSpPr>
        <p:spPr>
          <a:xfrm>
            <a:off x="1428750" y="814388"/>
            <a:ext cx="1639888" cy="646112"/>
          </a:xfrm>
          <a:prstGeom prst="rect">
            <a:avLst/>
          </a:prstGeom>
          <a:noFill/>
        </p:spPr>
        <p:txBody>
          <a:bodyPr>
            <a:spAutoFit/>
          </a:bodyPr>
          <a:lstStyle/>
          <a:p>
            <a:pPr algn="ctr" eaLnBrk="1" fontAlgn="auto" hangingPunct="1">
              <a:spcBef>
                <a:spcPts val="0"/>
              </a:spcBef>
              <a:spcAft>
                <a:spcPts val="0"/>
              </a:spcAft>
              <a:defRPr/>
            </a:pPr>
            <a:r>
              <a:rPr lang="zh-CN" altLang="en-US" sz="3600" b="1" dirty="0">
                <a:solidFill>
                  <a:schemeClr val="accent5">
                    <a:lumMod val="50000"/>
                  </a:schemeClr>
                </a:solidFill>
                <a:latin typeface="微软雅黑" pitchFamily="34" charset="-122"/>
                <a:ea typeface="微软雅黑" pitchFamily="34" charset="-122"/>
              </a:rPr>
              <a:t>目录页</a:t>
            </a:r>
          </a:p>
        </p:txBody>
      </p:sp>
      <p:sp>
        <p:nvSpPr>
          <p:cNvPr id="8" name="TextBox 7"/>
          <p:cNvSpPr txBox="1"/>
          <p:nvPr/>
        </p:nvSpPr>
        <p:spPr>
          <a:xfrm>
            <a:off x="1500188" y="1568450"/>
            <a:ext cx="2073275" cy="369888"/>
          </a:xfrm>
          <a:prstGeom prst="rect">
            <a:avLst/>
          </a:prstGeom>
          <a:noFill/>
        </p:spPr>
        <p:txBody>
          <a:bodyPr>
            <a:spAutoFit/>
          </a:bodyPr>
          <a:lstStyle/>
          <a:p>
            <a:pPr algn="ctr" eaLnBrk="1" fontAlgn="auto" hangingPunct="1">
              <a:spcBef>
                <a:spcPts val="0"/>
              </a:spcBef>
              <a:spcAft>
                <a:spcPts val="0"/>
              </a:spcAft>
              <a:defRPr/>
            </a:pPr>
            <a:r>
              <a:rPr lang="en-US" altLang="zh-CN" dirty="0">
                <a:solidFill>
                  <a:schemeClr val="tx1">
                    <a:lumMod val="65000"/>
                    <a:lumOff val="35000"/>
                  </a:schemeClr>
                </a:solidFill>
                <a:latin typeface="微软雅黑" pitchFamily="34" charset="-122"/>
                <a:ea typeface="微软雅黑" pitchFamily="34" charset="-122"/>
              </a:rPr>
              <a:t>CONTENTS PAGE</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13" name="任意多边形 12"/>
          <p:cNvSpPr/>
          <p:nvPr/>
        </p:nvSpPr>
        <p:spPr>
          <a:xfrm>
            <a:off x="1104900" y="2714625"/>
            <a:ext cx="1963738"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40337 w 1963271"/>
              <a:gd name="connsiteY3" fmla="*/ 1358153 h 1672070"/>
              <a:gd name="connsiteX4" fmla="*/ 981635 w 1963271"/>
              <a:gd name="connsiteY4" fmla="*/ 1672070 h 1672070"/>
              <a:gd name="connsiteX5" fmla="*/ 822932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40337" y="1358153"/>
                </a:lnTo>
                <a:lnTo>
                  <a:pt x="981635" y="1672070"/>
                </a:lnTo>
                <a:lnTo>
                  <a:pt x="822932" y="1358153"/>
                </a:lnTo>
                <a:lnTo>
                  <a:pt x="0" y="1358153"/>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a:off x="3576638" y="2714625"/>
            <a:ext cx="1962150"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40337 w 1963271"/>
              <a:gd name="connsiteY3" fmla="*/ 1358153 h 1672070"/>
              <a:gd name="connsiteX4" fmla="*/ 981635 w 1963271"/>
              <a:gd name="connsiteY4" fmla="*/ 1672070 h 1672070"/>
              <a:gd name="connsiteX5" fmla="*/ 822932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40337" y="1358153"/>
                </a:lnTo>
                <a:lnTo>
                  <a:pt x="981635" y="1672070"/>
                </a:lnTo>
                <a:lnTo>
                  <a:pt x="822932" y="1358153"/>
                </a:lnTo>
                <a:lnTo>
                  <a:pt x="0" y="1358153"/>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a:off x="6057900" y="2733675"/>
            <a:ext cx="1963738"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40337 w 1963271"/>
              <a:gd name="connsiteY3" fmla="*/ 1358153 h 1672070"/>
              <a:gd name="connsiteX4" fmla="*/ 981634 w 1963271"/>
              <a:gd name="connsiteY4" fmla="*/ 1672070 h 1672070"/>
              <a:gd name="connsiteX5" fmla="*/ 822932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40337" y="1358153"/>
                </a:lnTo>
                <a:lnTo>
                  <a:pt x="981634" y="1672070"/>
                </a:lnTo>
                <a:lnTo>
                  <a:pt x="822932" y="1358153"/>
                </a:lnTo>
                <a:lnTo>
                  <a:pt x="0" y="1358153"/>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 name="组合 24"/>
          <p:cNvGrpSpPr/>
          <p:nvPr/>
        </p:nvGrpSpPr>
        <p:grpSpPr>
          <a:xfrm>
            <a:off x="6605705" y="3088625"/>
            <a:ext cx="1087437" cy="756040"/>
            <a:chOff x="10571163" y="5337175"/>
            <a:chExt cx="1370013" cy="952501"/>
          </a:xfrm>
          <a:solidFill>
            <a:schemeClr val="bg1"/>
          </a:solidFill>
        </p:grpSpPr>
        <p:sp>
          <p:nvSpPr>
            <p:cNvPr id="26" name="Freeform 68"/>
            <p:cNvSpPr>
              <a:spLocks/>
            </p:cNvSpPr>
            <p:nvPr/>
          </p:nvSpPr>
          <p:spPr bwMode="auto">
            <a:xfrm>
              <a:off x="11684001" y="5337175"/>
              <a:ext cx="90488" cy="142875"/>
            </a:xfrm>
            <a:custGeom>
              <a:avLst/>
              <a:gdLst>
                <a:gd name="T0" fmla="*/ 9 w 31"/>
                <a:gd name="T1" fmla="*/ 49 h 49"/>
                <a:gd name="T2" fmla="*/ 1 w 31"/>
                <a:gd name="T3" fmla="*/ 35 h 49"/>
                <a:gd name="T4" fmla="*/ 1 w 31"/>
                <a:gd name="T5" fmla="*/ 35 h 49"/>
                <a:gd name="T6" fmla="*/ 8 w 31"/>
                <a:gd name="T7" fmla="*/ 9 h 49"/>
                <a:gd name="T8" fmla="*/ 22 w 31"/>
                <a:gd name="T9" fmla="*/ 1 h 49"/>
                <a:gd name="T10" fmla="*/ 22 w 31"/>
                <a:gd name="T11" fmla="*/ 1 h 49"/>
                <a:gd name="T12" fmla="*/ 30 w 31"/>
                <a:gd name="T13" fmla="*/ 15 h 49"/>
                <a:gd name="T14" fmla="*/ 30 w 31"/>
                <a:gd name="T15" fmla="*/ 15 h 49"/>
                <a:gd name="T16" fmla="*/ 22 w 31"/>
                <a:gd name="T17" fmla="*/ 41 h 49"/>
                <a:gd name="T18" fmla="*/ 12 w 31"/>
                <a:gd name="T19" fmla="*/ 49 h 49"/>
                <a:gd name="T20" fmla="*/ 12 w 31"/>
                <a:gd name="T21" fmla="*/ 49 h 49"/>
                <a:gd name="T22" fmla="*/ 9 w 31"/>
                <a:gd name="T2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9">
                  <a:moveTo>
                    <a:pt x="9" y="49"/>
                  </a:moveTo>
                  <a:cubicBezTo>
                    <a:pt x="3" y="47"/>
                    <a:pt x="0" y="41"/>
                    <a:pt x="1" y="35"/>
                  </a:cubicBezTo>
                  <a:cubicBezTo>
                    <a:pt x="1" y="35"/>
                    <a:pt x="1" y="35"/>
                    <a:pt x="1" y="35"/>
                  </a:cubicBezTo>
                  <a:cubicBezTo>
                    <a:pt x="8" y="9"/>
                    <a:pt x="8" y="9"/>
                    <a:pt x="8" y="9"/>
                  </a:cubicBezTo>
                  <a:cubicBezTo>
                    <a:pt x="10" y="3"/>
                    <a:pt x="16" y="0"/>
                    <a:pt x="22" y="1"/>
                  </a:cubicBezTo>
                  <a:cubicBezTo>
                    <a:pt x="22" y="1"/>
                    <a:pt x="22" y="1"/>
                    <a:pt x="22" y="1"/>
                  </a:cubicBezTo>
                  <a:cubicBezTo>
                    <a:pt x="28" y="3"/>
                    <a:pt x="31" y="9"/>
                    <a:pt x="30" y="15"/>
                  </a:cubicBezTo>
                  <a:cubicBezTo>
                    <a:pt x="30" y="15"/>
                    <a:pt x="30" y="15"/>
                    <a:pt x="30" y="15"/>
                  </a:cubicBezTo>
                  <a:cubicBezTo>
                    <a:pt x="22" y="41"/>
                    <a:pt x="22" y="41"/>
                    <a:pt x="22" y="41"/>
                  </a:cubicBezTo>
                  <a:cubicBezTo>
                    <a:pt x="21" y="46"/>
                    <a:pt x="17" y="49"/>
                    <a:pt x="12" y="49"/>
                  </a:cubicBezTo>
                  <a:cubicBezTo>
                    <a:pt x="12" y="49"/>
                    <a:pt x="12" y="49"/>
                    <a:pt x="12" y="49"/>
                  </a:cubicBezTo>
                  <a:cubicBezTo>
                    <a:pt x="11" y="49"/>
                    <a:pt x="10" y="49"/>
                    <a:pt x="9" y="49"/>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7" name="Freeform 69"/>
            <p:cNvSpPr>
              <a:spLocks/>
            </p:cNvSpPr>
            <p:nvPr/>
          </p:nvSpPr>
          <p:spPr bwMode="auto">
            <a:xfrm>
              <a:off x="11772901" y="5413375"/>
              <a:ext cx="139700" cy="111125"/>
            </a:xfrm>
            <a:custGeom>
              <a:avLst/>
              <a:gdLst>
                <a:gd name="T0" fmla="*/ 3 w 48"/>
                <a:gd name="T1" fmla="*/ 32 h 38"/>
                <a:gd name="T2" fmla="*/ 7 w 48"/>
                <a:gd name="T3" fmla="*/ 17 h 38"/>
                <a:gd name="T4" fmla="*/ 7 w 48"/>
                <a:gd name="T5" fmla="*/ 17 h 38"/>
                <a:gd name="T6" fmla="*/ 30 w 48"/>
                <a:gd name="T7" fmla="*/ 3 h 38"/>
                <a:gd name="T8" fmla="*/ 45 w 48"/>
                <a:gd name="T9" fmla="*/ 7 h 38"/>
                <a:gd name="T10" fmla="*/ 45 w 48"/>
                <a:gd name="T11" fmla="*/ 7 h 38"/>
                <a:gd name="T12" fmla="*/ 41 w 48"/>
                <a:gd name="T13" fmla="*/ 22 h 38"/>
                <a:gd name="T14" fmla="*/ 41 w 48"/>
                <a:gd name="T15" fmla="*/ 22 h 38"/>
                <a:gd name="T16" fmla="*/ 18 w 48"/>
                <a:gd name="T17" fmla="*/ 36 h 38"/>
                <a:gd name="T18" fmla="*/ 15 w 48"/>
                <a:gd name="T19" fmla="*/ 37 h 38"/>
                <a:gd name="T20" fmla="*/ 15 w 48"/>
                <a:gd name="T21" fmla="*/ 37 h 38"/>
                <a:gd name="T22" fmla="*/ 3 w 48"/>
                <a:gd name="T23"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38">
                  <a:moveTo>
                    <a:pt x="3" y="32"/>
                  </a:moveTo>
                  <a:cubicBezTo>
                    <a:pt x="0" y="27"/>
                    <a:pt x="2" y="20"/>
                    <a:pt x="7" y="17"/>
                  </a:cubicBezTo>
                  <a:cubicBezTo>
                    <a:pt x="7" y="17"/>
                    <a:pt x="7" y="17"/>
                    <a:pt x="7" y="17"/>
                  </a:cubicBezTo>
                  <a:cubicBezTo>
                    <a:pt x="30" y="3"/>
                    <a:pt x="30" y="3"/>
                    <a:pt x="30" y="3"/>
                  </a:cubicBezTo>
                  <a:cubicBezTo>
                    <a:pt x="35" y="0"/>
                    <a:pt x="42" y="2"/>
                    <a:pt x="45" y="7"/>
                  </a:cubicBezTo>
                  <a:cubicBezTo>
                    <a:pt x="45" y="7"/>
                    <a:pt x="45" y="7"/>
                    <a:pt x="45" y="7"/>
                  </a:cubicBezTo>
                  <a:cubicBezTo>
                    <a:pt x="48" y="12"/>
                    <a:pt x="46" y="19"/>
                    <a:pt x="41" y="22"/>
                  </a:cubicBezTo>
                  <a:cubicBezTo>
                    <a:pt x="41" y="22"/>
                    <a:pt x="41" y="22"/>
                    <a:pt x="41" y="22"/>
                  </a:cubicBezTo>
                  <a:cubicBezTo>
                    <a:pt x="18" y="36"/>
                    <a:pt x="18" y="36"/>
                    <a:pt x="18" y="36"/>
                  </a:cubicBezTo>
                  <a:cubicBezTo>
                    <a:pt x="17" y="36"/>
                    <a:pt x="16" y="37"/>
                    <a:pt x="15" y="37"/>
                  </a:cubicBezTo>
                  <a:cubicBezTo>
                    <a:pt x="15" y="37"/>
                    <a:pt x="15" y="37"/>
                    <a:pt x="15" y="37"/>
                  </a:cubicBezTo>
                  <a:cubicBezTo>
                    <a:pt x="10" y="38"/>
                    <a:pt x="5" y="36"/>
                    <a:pt x="3" y="3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70"/>
            <p:cNvSpPr>
              <a:spLocks/>
            </p:cNvSpPr>
            <p:nvPr/>
          </p:nvSpPr>
          <p:spPr bwMode="auto">
            <a:xfrm>
              <a:off x="11506201" y="5702300"/>
              <a:ext cx="434975" cy="482600"/>
            </a:xfrm>
            <a:custGeom>
              <a:avLst/>
              <a:gdLst>
                <a:gd name="T0" fmla="*/ 136 w 149"/>
                <a:gd name="T1" fmla="*/ 86 h 165"/>
                <a:gd name="T2" fmla="*/ 74 w 149"/>
                <a:gd name="T3" fmla="*/ 34 h 165"/>
                <a:gd name="T4" fmla="*/ 72 w 149"/>
                <a:gd name="T5" fmla="*/ 0 h 165"/>
                <a:gd name="T6" fmla="*/ 0 w 149"/>
                <a:gd name="T7" fmla="*/ 65 h 165"/>
                <a:gd name="T8" fmla="*/ 78 w 149"/>
                <a:gd name="T9" fmla="*/ 126 h 165"/>
                <a:gd name="T10" fmla="*/ 76 w 149"/>
                <a:gd name="T11" fmla="*/ 88 h 165"/>
                <a:gd name="T12" fmla="*/ 96 w 149"/>
                <a:gd name="T13" fmla="*/ 165 h 165"/>
                <a:gd name="T14" fmla="*/ 136 w 149"/>
                <a:gd name="T15" fmla="*/ 86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 h="165">
                  <a:moveTo>
                    <a:pt x="136" y="86"/>
                  </a:moveTo>
                  <a:cubicBezTo>
                    <a:pt x="127" y="45"/>
                    <a:pt x="91" y="36"/>
                    <a:pt x="74" y="34"/>
                  </a:cubicBezTo>
                  <a:cubicBezTo>
                    <a:pt x="72" y="0"/>
                    <a:pt x="72" y="0"/>
                    <a:pt x="72" y="0"/>
                  </a:cubicBezTo>
                  <a:cubicBezTo>
                    <a:pt x="0" y="65"/>
                    <a:pt x="0" y="65"/>
                    <a:pt x="0" y="65"/>
                  </a:cubicBezTo>
                  <a:cubicBezTo>
                    <a:pt x="78" y="126"/>
                    <a:pt x="78" y="126"/>
                    <a:pt x="78" y="126"/>
                  </a:cubicBezTo>
                  <a:cubicBezTo>
                    <a:pt x="76" y="88"/>
                    <a:pt x="76" y="88"/>
                    <a:pt x="76" y="88"/>
                  </a:cubicBezTo>
                  <a:cubicBezTo>
                    <a:pt x="138" y="106"/>
                    <a:pt x="96" y="165"/>
                    <a:pt x="96" y="165"/>
                  </a:cubicBezTo>
                  <a:cubicBezTo>
                    <a:pt x="96" y="165"/>
                    <a:pt x="149" y="142"/>
                    <a:pt x="136" y="8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71"/>
            <p:cNvSpPr>
              <a:spLocks/>
            </p:cNvSpPr>
            <p:nvPr/>
          </p:nvSpPr>
          <p:spPr bwMode="auto">
            <a:xfrm>
              <a:off x="10571163" y="5345113"/>
              <a:ext cx="1093788" cy="787400"/>
            </a:xfrm>
            <a:custGeom>
              <a:avLst/>
              <a:gdLst>
                <a:gd name="T0" fmla="*/ 48 w 374"/>
                <a:gd name="T1" fmla="*/ 127 h 269"/>
                <a:gd name="T2" fmla="*/ 147 w 374"/>
                <a:gd name="T3" fmla="*/ 40 h 269"/>
                <a:gd name="T4" fmla="*/ 370 w 374"/>
                <a:gd name="T5" fmla="*/ 40 h 269"/>
                <a:gd name="T6" fmla="*/ 374 w 374"/>
                <a:gd name="T7" fmla="*/ 25 h 269"/>
                <a:gd name="T8" fmla="*/ 157 w 374"/>
                <a:gd name="T9" fmla="*/ 25 h 269"/>
                <a:gd name="T10" fmla="*/ 119 w 374"/>
                <a:gd name="T11" fmla="*/ 0 h 269"/>
                <a:gd name="T12" fmla="*/ 36 w 374"/>
                <a:gd name="T13" fmla="*/ 0 h 269"/>
                <a:gd name="T14" fmla="*/ 1 w 374"/>
                <a:gd name="T15" fmla="*/ 38 h 269"/>
                <a:gd name="T16" fmla="*/ 7 w 374"/>
                <a:gd name="T17" fmla="*/ 100 h 269"/>
                <a:gd name="T18" fmla="*/ 10 w 374"/>
                <a:gd name="T19" fmla="*/ 139 h 269"/>
                <a:gd name="T20" fmla="*/ 19 w 374"/>
                <a:gd name="T21" fmla="*/ 234 h 269"/>
                <a:gd name="T22" fmla="*/ 31 w 374"/>
                <a:gd name="T23" fmla="*/ 269 h 269"/>
                <a:gd name="T24" fmla="*/ 30 w 374"/>
                <a:gd name="T25" fmla="*/ 258 h 269"/>
                <a:gd name="T26" fmla="*/ 31 w 374"/>
                <a:gd name="T27" fmla="*/ 246 h 269"/>
                <a:gd name="T28" fmla="*/ 48 w 374"/>
                <a:gd name="T29" fmla="*/ 12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4" h="269">
                  <a:moveTo>
                    <a:pt x="48" y="127"/>
                  </a:moveTo>
                  <a:cubicBezTo>
                    <a:pt x="55" y="79"/>
                    <a:pt x="98" y="41"/>
                    <a:pt x="147" y="40"/>
                  </a:cubicBezTo>
                  <a:cubicBezTo>
                    <a:pt x="370" y="40"/>
                    <a:pt x="370" y="40"/>
                    <a:pt x="370" y="40"/>
                  </a:cubicBezTo>
                  <a:cubicBezTo>
                    <a:pt x="374" y="25"/>
                    <a:pt x="374" y="25"/>
                    <a:pt x="374" y="25"/>
                  </a:cubicBezTo>
                  <a:cubicBezTo>
                    <a:pt x="157" y="25"/>
                    <a:pt x="157" y="25"/>
                    <a:pt x="157" y="25"/>
                  </a:cubicBezTo>
                  <a:cubicBezTo>
                    <a:pt x="150" y="12"/>
                    <a:pt x="139" y="0"/>
                    <a:pt x="119" y="0"/>
                  </a:cubicBezTo>
                  <a:cubicBezTo>
                    <a:pt x="36" y="0"/>
                    <a:pt x="36" y="0"/>
                    <a:pt x="36" y="0"/>
                  </a:cubicBezTo>
                  <a:cubicBezTo>
                    <a:pt x="5" y="0"/>
                    <a:pt x="0" y="27"/>
                    <a:pt x="1" y="38"/>
                  </a:cubicBezTo>
                  <a:cubicBezTo>
                    <a:pt x="7" y="100"/>
                    <a:pt x="7" y="100"/>
                    <a:pt x="7" y="100"/>
                  </a:cubicBezTo>
                  <a:cubicBezTo>
                    <a:pt x="10" y="139"/>
                    <a:pt x="10" y="139"/>
                    <a:pt x="10" y="139"/>
                  </a:cubicBezTo>
                  <a:cubicBezTo>
                    <a:pt x="19" y="234"/>
                    <a:pt x="19" y="234"/>
                    <a:pt x="19" y="234"/>
                  </a:cubicBezTo>
                  <a:cubicBezTo>
                    <a:pt x="20" y="246"/>
                    <a:pt x="24" y="258"/>
                    <a:pt x="31" y="269"/>
                  </a:cubicBezTo>
                  <a:cubicBezTo>
                    <a:pt x="30" y="265"/>
                    <a:pt x="30" y="262"/>
                    <a:pt x="30" y="258"/>
                  </a:cubicBezTo>
                  <a:cubicBezTo>
                    <a:pt x="30" y="254"/>
                    <a:pt x="30" y="250"/>
                    <a:pt x="31" y="246"/>
                  </a:cubicBezTo>
                  <a:lnTo>
                    <a:pt x="48" y="127"/>
                  </a:ln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72"/>
            <p:cNvSpPr>
              <a:spLocks/>
            </p:cNvSpPr>
            <p:nvPr/>
          </p:nvSpPr>
          <p:spPr bwMode="auto">
            <a:xfrm>
              <a:off x="10682288" y="5503863"/>
              <a:ext cx="1189038" cy="785813"/>
            </a:xfrm>
            <a:custGeom>
              <a:avLst/>
              <a:gdLst>
                <a:gd name="T0" fmla="*/ 336 w 407"/>
                <a:gd name="T1" fmla="*/ 0 h 269"/>
                <a:gd name="T2" fmla="*/ 109 w 407"/>
                <a:gd name="T3" fmla="*/ 0 h 269"/>
                <a:gd name="T4" fmla="*/ 23 w 407"/>
                <a:gd name="T5" fmla="*/ 75 h 269"/>
                <a:gd name="T6" fmla="*/ 6 w 407"/>
                <a:gd name="T7" fmla="*/ 194 h 269"/>
                <a:gd name="T8" fmla="*/ 71 w 407"/>
                <a:gd name="T9" fmla="*/ 269 h 269"/>
                <a:gd name="T10" fmla="*/ 298 w 407"/>
                <a:gd name="T11" fmla="*/ 269 h 269"/>
                <a:gd name="T12" fmla="*/ 369 w 407"/>
                <a:gd name="T13" fmla="*/ 231 h 269"/>
                <a:gd name="T14" fmla="*/ 370 w 407"/>
                <a:gd name="T15" fmla="*/ 228 h 269"/>
                <a:gd name="T16" fmla="*/ 371 w 407"/>
                <a:gd name="T17" fmla="*/ 227 h 269"/>
                <a:gd name="T18" fmla="*/ 372 w 407"/>
                <a:gd name="T19" fmla="*/ 225 h 269"/>
                <a:gd name="T20" fmla="*/ 376 w 407"/>
                <a:gd name="T21" fmla="*/ 217 h 269"/>
                <a:gd name="T22" fmla="*/ 382 w 407"/>
                <a:gd name="T23" fmla="*/ 194 h 269"/>
                <a:gd name="T24" fmla="*/ 377 w 407"/>
                <a:gd name="T25" fmla="*/ 178 h 269"/>
                <a:gd name="T26" fmla="*/ 369 w 407"/>
                <a:gd name="T27" fmla="*/ 171 h 269"/>
                <a:gd name="T28" fmla="*/ 370 w 407"/>
                <a:gd name="T29" fmla="*/ 194 h 269"/>
                <a:gd name="T30" fmla="*/ 365 w 407"/>
                <a:gd name="T31" fmla="*/ 203 h 269"/>
                <a:gd name="T32" fmla="*/ 354 w 407"/>
                <a:gd name="T33" fmla="*/ 202 h 269"/>
                <a:gd name="T34" fmla="*/ 276 w 407"/>
                <a:gd name="T35" fmla="*/ 141 h 269"/>
                <a:gd name="T36" fmla="*/ 272 w 407"/>
                <a:gd name="T37" fmla="*/ 134 h 269"/>
                <a:gd name="T38" fmla="*/ 276 w 407"/>
                <a:gd name="T39" fmla="*/ 126 h 269"/>
                <a:gd name="T40" fmla="*/ 347 w 407"/>
                <a:gd name="T41" fmla="*/ 61 h 269"/>
                <a:gd name="T42" fmla="*/ 358 w 407"/>
                <a:gd name="T43" fmla="*/ 59 h 269"/>
                <a:gd name="T44" fmla="*/ 364 w 407"/>
                <a:gd name="T45" fmla="*/ 67 h 269"/>
                <a:gd name="T46" fmla="*/ 365 w 407"/>
                <a:gd name="T47" fmla="*/ 94 h 269"/>
                <a:gd name="T48" fmla="*/ 395 w 407"/>
                <a:gd name="T49" fmla="*/ 105 h 269"/>
                <a:gd name="T50" fmla="*/ 396 w 407"/>
                <a:gd name="T51" fmla="*/ 106 h 269"/>
                <a:gd name="T52" fmla="*/ 401 w 407"/>
                <a:gd name="T53" fmla="*/ 75 h 269"/>
                <a:gd name="T54" fmla="*/ 336 w 407"/>
                <a:gd name="T5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7" h="269">
                  <a:moveTo>
                    <a:pt x="336" y="0"/>
                  </a:moveTo>
                  <a:cubicBezTo>
                    <a:pt x="109" y="0"/>
                    <a:pt x="109" y="0"/>
                    <a:pt x="109" y="0"/>
                  </a:cubicBezTo>
                  <a:cubicBezTo>
                    <a:pt x="67" y="0"/>
                    <a:pt x="28" y="34"/>
                    <a:pt x="23" y="75"/>
                  </a:cubicBezTo>
                  <a:cubicBezTo>
                    <a:pt x="6" y="194"/>
                    <a:pt x="6" y="194"/>
                    <a:pt x="6" y="194"/>
                  </a:cubicBezTo>
                  <a:cubicBezTo>
                    <a:pt x="0" y="235"/>
                    <a:pt x="29" y="269"/>
                    <a:pt x="71" y="269"/>
                  </a:cubicBezTo>
                  <a:cubicBezTo>
                    <a:pt x="298" y="269"/>
                    <a:pt x="298" y="269"/>
                    <a:pt x="298" y="269"/>
                  </a:cubicBezTo>
                  <a:cubicBezTo>
                    <a:pt x="326" y="269"/>
                    <a:pt x="353" y="254"/>
                    <a:pt x="369" y="231"/>
                  </a:cubicBezTo>
                  <a:cubicBezTo>
                    <a:pt x="369" y="230"/>
                    <a:pt x="370" y="229"/>
                    <a:pt x="370" y="228"/>
                  </a:cubicBezTo>
                  <a:cubicBezTo>
                    <a:pt x="370" y="228"/>
                    <a:pt x="371" y="228"/>
                    <a:pt x="371" y="227"/>
                  </a:cubicBezTo>
                  <a:cubicBezTo>
                    <a:pt x="371" y="227"/>
                    <a:pt x="372" y="226"/>
                    <a:pt x="372" y="225"/>
                  </a:cubicBezTo>
                  <a:cubicBezTo>
                    <a:pt x="373" y="223"/>
                    <a:pt x="375" y="220"/>
                    <a:pt x="376" y="217"/>
                  </a:cubicBezTo>
                  <a:cubicBezTo>
                    <a:pt x="379" y="210"/>
                    <a:pt x="382" y="202"/>
                    <a:pt x="382" y="194"/>
                  </a:cubicBezTo>
                  <a:cubicBezTo>
                    <a:pt x="382" y="188"/>
                    <a:pt x="381" y="183"/>
                    <a:pt x="377" y="178"/>
                  </a:cubicBezTo>
                  <a:cubicBezTo>
                    <a:pt x="375" y="176"/>
                    <a:pt x="373" y="174"/>
                    <a:pt x="369" y="171"/>
                  </a:cubicBezTo>
                  <a:cubicBezTo>
                    <a:pt x="370" y="194"/>
                    <a:pt x="370" y="194"/>
                    <a:pt x="370" y="194"/>
                  </a:cubicBezTo>
                  <a:cubicBezTo>
                    <a:pt x="370" y="198"/>
                    <a:pt x="368" y="201"/>
                    <a:pt x="365" y="203"/>
                  </a:cubicBezTo>
                  <a:cubicBezTo>
                    <a:pt x="361" y="205"/>
                    <a:pt x="357" y="205"/>
                    <a:pt x="354" y="202"/>
                  </a:cubicBezTo>
                  <a:cubicBezTo>
                    <a:pt x="276" y="141"/>
                    <a:pt x="276" y="141"/>
                    <a:pt x="276" y="141"/>
                  </a:cubicBezTo>
                  <a:cubicBezTo>
                    <a:pt x="274" y="139"/>
                    <a:pt x="273" y="136"/>
                    <a:pt x="272" y="134"/>
                  </a:cubicBezTo>
                  <a:cubicBezTo>
                    <a:pt x="272" y="131"/>
                    <a:pt x="273" y="128"/>
                    <a:pt x="276" y="126"/>
                  </a:cubicBezTo>
                  <a:cubicBezTo>
                    <a:pt x="347" y="61"/>
                    <a:pt x="347" y="61"/>
                    <a:pt x="347" y="61"/>
                  </a:cubicBezTo>
                  <a:cubicBezTo>
                    <a:pt x="350" y="58"/>
                    <a:pt x="354" y="57"/>
                    <a:pt x="358" y="59"/>
                  </a:cubicBezTo>
                  <a:cubicBezTo>
                    <a:pt x="361" y="60"/>
                    <a:pt x="363" y="63"/>
                    <a:pt x="364" y="67"/>
                  </a:cubicBezTo>
                  <a:cubicBezTo>
                    <a:pt x="365" y="94"/>
                    <a:pt x="365" y="94"/>
                    <a:pt x="365" y="94"/>
                  </a:cubicBezTo>
                  <a:cubicBezTo>
                    <a:pt x="374" y="95"/>
                    <a:pt x="384" y="99"/>
                    <a:pt x="395" y="105"/>
                  </a:cubicBezTo>
                  <a:cubicBezTo>
                    <a:pt x="395" y="105"/>
                    <a:pt x="396" y="106"/>
                    <a:pt x="396" y="106"/>
                  </a:cubicBezTo>
                  <a:cubicBezTo>
                    <a:pt x="401" y="75"/>
                    <a:pt x="401" y="75"/>
                    <a:pt x="401" y="75"/>
                  </a:cubicBezTo>
                  <a:cubicBezTo>
                    <a:pt x="407" y="34"/>
                    <a:pt x="377" y="0"/>
                    <a:pt x="336"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grpSp>
      <p:grpSp>
        <p:nvGrpSpPr>
          <p:cNvPr id="3" name="组合 30"/>
          <p:cNvGrpSpPr/>
          <p:nvPr/>
        </p:nvGrpSpPr>
        <p:grpSpPr>
          <a:xfrm>
            <a:off x="4155089" y="2851836"/>
            <a:ext cx="804799" cy="887270"/>
            <a:chOff x="5608638" y="1517650"/>
            <a:chExt cx="449263" cy="495301"/>
          </a:xfrm>
          <a:solidFill>
            <a:schemeClr val="bg1"/>
          </a:solidFill>
        </p:grpSpPr>
        <p:sp>
          <p:nvSpPr>
            <p:cNvPr id="32" name="Freeform 73"/>
            <p:cNvSpPr>
              <a:spLocks noEditPoints="1"/>
            </p:cNvSpPr>
            <p:nvPr/>
          </p:nvSpPr>
          <p:spPr bwMode="auto">
            <a:xfrm>
              <a:off x="5657850" y="1797050"/>
              <a:ext cx="400050" cy="185738"/>
            </a:xfrm>
            <a:custGeom>
              <a:avLst/>
              <a:gdLst>
                <a:gd name="T0" fmla="*/ 433 w 502"/>
                <a:gd name="T1" fmla="*/ 17 h 235"/>
                <a:gd name="T2" fmla="*/ 0 w 502"/>
                <a:gd name="T3" fmla="*/ 0 h 235"/>
                <a:gd name="T4" fmla="*/ 1 w 502"/>
                <a:gd name="T5" fmla="*/ 24 h 235"/>
                <a:gd name="T6" fmla="*/ 8 w 502"/>
                <a:gd name="T7" fmla="*/ 69 h 235"/>
                <a:gd name="T8" fmla="*/ 22 w 502"/>
                <a:gd name="T9" fmla="*/ 111 h 235"/>
                <a:gd name="T10" fmla="*/ 42 w 502"/>
                <a:gd name="T11" fmla="*/ 149 h 235"/>
                <a:gd name="T12" fmla="*/ 70 w 502"/>
                <a:gd name="T13" fmla="*/ 180 h 235"/>
                <a:gd name="T14" fmla="*/ 103 w 502"/>
                <a:gd name="T15" fmla="*/ 206 h 235"/>
                <a:gd name="T16" fmla="*/ 143 w 502"/>
                <a:gd name="T17" fmla="*/ 223 h 235"/>
                <a:gd name="T18" fmla="*/ 191 w 502"/>
                <a:gd name="T19" fmla="*/ 233 h 235"/>
                <a:gd name="T20" fmla="*/ 216 w 502"/>
                <a:gd name="T21" fmla="*/ 235 h 235"/>
                <a:gd name="T22" fmla="*/ 269 w 502"/>
                <a:gd name="T23" fmla="*/ 228 h 235"/>
                <a:gd name="T24" fmla="*/ 314 w 502"/>
                <a:gd name="T25" fmla="*/ 213 h 235"/>
                <a:gd name="T26" fmla="*/ 354 w 502"/>
                <a:gd name="T27" fmla="*/ 189 h 235"/>
                <a:gd name="T28" fmla="*/ 384 w 502"/>
                <a:gd name="T29" fmla="*/ 158 h 235"/>
                <a:gd name="T30" fmla="*/ 432 w 502"/>
                <a:gd name="T31" fmla="*/ 159 h 235"/>
                <a:gd name="T32" fmla="*/ 445 w 502"/>
                <a:gd name="T33" fmla="*/ 158 h 235"/>
                <a:gd name="T34" fmla="*/ 471 w 502"/>
                <a:gd name="T35" fmla="*/ 146 h 235"/>
                <a:gd name="T36" fmla="*/ 491 w 502"/>
                <a:gd name="T37" fmla="*/ 127 h 235"/>
                <a:gd name="T38" fmla="*/ 501 w 502"/>
                <a:gd name="T39" fmla="*/ 102 h 235"/>
                <a:gd name="T40" fmla="*/ 502 w 502"/>
                <a:gd name="T41" fmla="*/ 88 h 235"/>
                <a:gd name="T42" fmla="*/ 497 w 502"/>
                <a:gd name="T43" fmla="*/ 61 h 235"/>
                <a:gd name="T44" fmla="*/ 482 w 502"/>
                <a:gd name="T45" fmla="*/ 38 h 235"/>
                <a:gd name="T46" fmla="*/ 461 w 502"/>
                <a:gd name="T47" fmla="*/ 23 h 235"/>
                <a:gd name="T48" fmla="*/ 433 w 502"/>
                <a:gd name="T49" fmla="*/ 17 h 235"/>
                <a:gd name="T50" fmla="*/ 432 w 502"/>
                <a:gd name="T51" fmla="*/ 134 h 235"/>
                <a:gd name="T52" fmla="*/ 418 w 502"/>
                <a:gd name="T53" fmla="*/ 134 h 235"/>
                <a:gd name="T54" fmla="*/ 400 w 502"/>
                <a:gd name="T55" fmla="*/ 132 h 235"/>
                <a:gd name="T56" fmla="*/ 419 w 502"/>
                <a:gd name="T57" fmla="*/ 90 h 235"/>
                <a:gd name="T58" fmla="*/ 430 w 502"/>
                <a:gd name="T59" fmla="*/ 43 h 235"/>
                <a:gd name="T60" fmla="*/ 432 w 502"/>
                <a:gd name="T61" fmla="*/ 43 h 235"/>
                <a:gd name="T62" fmla="*/ 440 w 502"/>
                <a:gd name="T63" fmla="*/ 43 h 235"/>
                <a:gd name="T64" fmla="*/ 457 w 502"/>
                <a:gd name="T65" fmla="*/ 51 h 235"/>
                <a:gd name="T66" fmla="*/ 469 w 502"/>
                <a:gd name="T67" fmla="*/ 63 h 235"/>
                <a:gd name="T68" fmla="*/ 476 w 502"/>
                <a:gd name="T69" fmla="*/ 78 h 235"/>
                <a:gd name="T70" fmla="*/ 477 w 502"/>
                <a:gd name="T71" fmla="*/ 88 h 235"/>
                <a:gd name="T72" fmla="*/ 473 w 502"/>
                <a:gd name="T73" fmla="*/ 106 h 235"/>
                <a:gd name="T74" fmla="*/ 463 w 502"/>
                <a:gd name="T75" fmla="*/ 120 h 235"/>
                <a:gd name="T76" fmla="*/ 449 w 502"/>
                <a:gd name="T77" fmla="*/ 130 h 235"/>
                <a:gd name="T78" fmla="*/ 432 w 502"/>
                <a:gd name="T79" fmla="*/ 13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2" h="235">
                  <a:moveTo>
                    <a:pt x="433" y="17"/>
                  </a:moveTo>
                  <a:lnTo>
                    <a:pt x="433" y="17"/>
                  </a:lnTo>
                  <a:lnTo>
                    <a:pt x="434" y="0"/>
                  </a:lnTo>
                  <a:lnTo>
                    <a:pt x="0" y="0"/>
                  </a:lnTo>
                  <a:lnTo>
                    <a:pt x="0" y="0"/>
                  </a:lnTo>
                  <a:lnTo>
                    <a:pt x="1" y="24"/>
                  </a:lnTo>
                  <a:lnTo>
                    <a:pt x="3" y="47"/>
                  </a:lnTo>
                  <a:lnTo>
                    <a:pt x="8" y="69"/>
                  </a:lnTo>
                  <a:lnTo>
                    <a:pt x="15" y="91"/>
                  </a:lnTo>
                  <a:lnTo>
                    <a:pt x="22" y="111"/>
                  </a:lnTo>
                  <a:lnTo>
                    <a:pt x="31" y="131"/>
                  </a:lnTo>
                  <a:lnTo>
                    <a:pt x="42" y="149"/>
                  </a:lnTo>
                  <a:lnTo>
                    <a:pt x="55" y="165"/>
                  </a:lnTo>
                  <a:lnTo>
                    <a:pt x="70" y="180"/>
                  </a:lnTo>
                  <a:lnTo>
                    <a:pt x="85" y="194"/>
                  </a:lnTo>
                  <a:lnTo>
                    <a:pt x="103" y="206"/>
                  </a:lnTo>
                  <a:lnTo>
                    <a:pt x="123" y="216"/>
                  </a:lnTo>
                  <a:lnTo>
                    <a:pt x="143" y="223"/>
                  </a:lnTo>
                  <a:lnTo>
                    <a:pt x="166" y="229"/>
                  </a:lnTo>
                  <a:lnTo>
                    <a:pt x="191" y="233"/>
                  </a:lnTo>
                  <a:lnTo>
                    <a:pt x="216" y="235"/>
                  </a:lnTo>
                  <a:lnTo>
                    <a:pt x="216" y="235"/>
                  </a:lnTo>
                  <a:lnTo>
                    <a:pt x="244" y="232"/>
                  </a:lnTo>
                  <a:lnTo>
                    <a:pt x="269" y="228"/>
                  </a:lnTo>
                  <a:lnTo>
                    <a:pt x="293" y="222"/>
                  </a:lnTo>
                  <a:lnTo>
                    <a:pt x="314" y="213"/>
                  </a:lnTo>
                  <a:lnTo>
                    <a:pt x="335" y="203"/>
                  </a:lnTo>
                  <a:lnTo>
                    <a:pt x="354" y="189"/>
                  </a:lnTo>
                  <a:lnTo>
                    <a:pt x="370" y="175"/>
                  </a:lnTo>
                  <a:lnTo>
                    <a:pt x="384" y="158"/>
                  </a:lnTo>
                  <a:lnTo>
                    <a:pt x="384" y="158"/>
                  </a:lnTo>
                  <a:lnTo>
                    <a:pt x="432" y="159"/>
                  </a:lnTo>
                  <a:lnTo>
                    <a:pt x="432" y="159"/>
                  </a:lnTo>
                  <a:lnTo>
                    <a:pt x="445" y="158"/>
                  </a:lnTo>
                  <a:lnTo>
                    <a:pt x="459" y="154"/>
                  </a:lnTo>
                  <a:lnTo>
                    <a:pt x="471" y="146"/>
                  </a:lnTo>
                  <a:lnTo>
                    <a:pt x="482" y="137"/>
                  </a:lnTo>
                  <a:lnTo>
                    <a:pt x="491" y="127"/>
                  </a:lnTo>
                  <a:lnTo>
                    <a:pt x="497" y="116"/>
                  </a:lnTo>
                  <a:lnTo>
                    <a:pt x="501" y="102"/>
                  </a:lnTo>
                  <a:lnTo>
                    <a:pt x="502" y="88"/>
                  </a:lnTo>
                  <a:lnTo>
                    <a:pt x="502" y="88"/>
                  </a:lnTo>
                  <a:lnTo>
                    <a:pt x="501" y="73"/>
                  </a:lnTo>
                  <a:lnTo>
                    <a:pt x="497" y="61"/>
                  </a:lnTo>
                  <a:lnTo>
                    <a:pt x="491" y="49"/>
                  </a:lnTo>
                  <a:lnTo>
                    <a:pt x="482" y="38"/>
                  </a:lnTo>
                  <a:lnTo>
                    <a:pt x="472" y="29"/>
                  </a:lnTo>
                  <a:lnTo>
                    <a:pt x="461" y="23"/>
                  </a:lnTo>
                  <a:lnTo>
                    <a:pt x="447" y="19"/>
                  </a:lnTo>
                  <a:lnTo>
                    <a:pt x="433" y="17"/>
                  </a:lnTo>
                  <a:lnTo>
                    <a:pt x="433" y="17"/>
                  </a:lnTo>
                  <a:close/>
                  <a:moveTo>
                    <a:pt x="432" y="134"/>
                  </a:moveTo>
                  <a:lnTo>
                    <a:pt x="432" y="134"/>
                  </a:lnTo>
                  <a:lnTo>
                    <a:pt x="418" y="134"/>
                  </a:lnTo>
                  <a:lnTo>
                    <a:pt x="400" y="132"/>
                  </a:lnTo>
                  <a:lnTo>
                    <a:pt x="400" y="132"/>
                  </a:lnTo>
                  <a:lnTo>
                    <a:pt x="411" y="112"/>
                  </a:lnTo>
                  <a:lnTo>
                    <a:pt x="419" y="90"/>
                  </a:lnTo>
                  <a:lnTo>
                    <a:pt x="425" y="67"/>
                  </a:lnTo>
                  <a:lnTo>
                    <a:pt x="430" y="43"/>
                  </a:lnTo>
                  <a:lnTo>
                    <a:pt x="430" y="43"/>
                  </a:lnTo>
                  <a:lnTo>
                    <a:pt x="432" y="43"/>
                  </a:lnTo>
                  <a:lnTo>
                    <a:pt x="432" y="43"/>
                  </a:lnTo>
                  <a:lnTo>
                    <a:pt x="440" y="43"/>
                  </a:lnTo>
                  <a:lnTo>
                    <a:pt x="449" y="47"/>
                  </a:lnTo>
                  <a:lnTo>
                    <a:pt x="457" y="51"/>
                  </a:lnTo>
                  <a:lnTo>
                    <a:pt x="463" y="56"/>
                  </a:lnTo>
                  <a:lnTo>
                    <a:pt x="469" y="63"/>
                  </a:lnTo>
                  <a:lnTo>
                    <a:pt x="473" y="71"/>
                  </a:lnTo>
                  <a:lnTo>
                    <a:pt x="476" y="78"/>
                  </a:lnTo>
                  <a:lnTo>
                    <a:pt x="477" y="88"/>
                  </a:lnTo>
                  <a:lnTo>
                    <a:pt x="477" y="88"/>
                  </a:lnTo>
                  <a:lnTo>
                    <a:pt x="476" y="97"/>
                  </a:lnTo>
                  <a:lnTo>
                    <a:pt x="473" y="106"/>
                  </a:lnTo>
                  <a:lnTo>
                    <a:pt x="469" y="114"/>
                  </a:lnTo>
                  <a:lnTo>
                    <a:pt x="463" y="120"/>
                  </a:lnTo>
                  <a:lnTo>
                    <a:pt x="457" y="125"/>
                  </a:lnTo>
                  <a:lnTo>
                    <a:pt x="449" y="130"/>
                  </a:lnTo>
                  <a:lnTo>
                    <a:pt x="440" y="132"/>
                  </a:lnTo>
                  <a:lnTo>
                    <a:pt x="432" y="134"/>
                  </a:lnTo>
                  <a:lnTo>
                    <a:pt x="432" y="134"/>
                  </a:ln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74"/>
            <p:cNvSpPr>
              <a:spLocks/>
            </p:cNvSpPr>
            <p:nvPr/>
          </p:nvSpPr>
          <p:spPr bwMode="auto">
            <a:xfrm>
              <a:off x="5608638" y="1992313"/>
              <a:ext cx="449263" cy="20638"/>
            </a:xfrm>
            <a:custGeom>
              <a:avLst/>
              <a:gdLst>
                <a:gd name="T0" fmla="*/ 0 w 566"/>
                <a:gd name="T1" fmla="*/ 0 h 25"/>
                <a:gd name="T2" fmla="*/ 0 w 566"/>
                <a:gd name="T3" fmla="*/ 0 h 25"/>
                <a:gd name="T4" fmla="*/ 5 w 566"/>
                <a:gd name="T5" fmla="*/ 2 h 25"/>
                <a:gd name="T6" fmla="*/ 12 w 566"/>
                <a:gd name="T7" fmla="*/ 5 h 25"/>
                <a:gd name="T8" fmla="*/ 31 w 566"/>
                <a:gd name="T9" fmla="*/ 10 h 25"/>
                <a:gd name="T10" fmla="*/ 58 w 566"/>
                <a:gd name="T11" fmla="*/ 14 h 25"/>
                <a:gd name="T12" fmla="*/ 90 w 566"/>
                <a:gd name="T13" fmla="*/ 17 h 25"/>
                <a:gd name="T14" fmla="*/ 131 w 566"/>
                <a:gd name="T15" fmla="*/ 20 h 25"/>
                <a:gd name="T16" fmla="*/ 176 w 566"/>
                <a:gd name="T17" fmla="*/ 23 h 25"/>
                <a:gd name="T18" fmla="*/ 226 w 566"/>
                <a:gd name="T19" fmla="*/ 24 h 25"/>
                <a:gd name="T20" fmla="*/ 283 w 566"/>
                <a:gd name="T21" fmla="*/ 25 h 25"/>
                <a:gd name="T22" fmla="*/ 283 w 566"/>
                <a:gd name="T23" fmla="*/ 25 h 25"/>
                <a:gd name="T24" fmla="*/ 340 w 566"/>
                <a:gd name="T25" fmla="*/ 24 h 25"/>
                <a:gd name="T26" fmla="*/ 390 w 566"/>
                <a:gd name="T27" fmla="*/ 23 h 25"/>
                <a:gd name="T28" fmla="*/ 435 w 566"/>
                <a:gd name="T29" fmla="*/ 20 h 25"/>
                <a:gd name="T30" fmla="*/ 476 w 566"/>
                <a:gd name="T31" fmla="*/ 17 h 25"/>
                <a:gd name="T32" fmla="*/ 508 w 566"/>
                <a:gd name="T33" fmla="*/ 14 h 25"/>
                <a:gd name="T34" fmla="*/ 535 w 566"/>
                <a:gd name="T35" fmla="*/ 10 h 25"/>
                <a:gd name="T36" fmla="*/ 554 w 566"/>
                <a:gd name="T37" fmla="*/ 5 h 25"/>
                <a:gd name="T38" fmla="*/ 561 w 566"/>
                <a:gd name="T39" fmla="*/ 2 h 25"/>
                <a:gd name="T40" fmla="*/ 566 w 566"/>
                <a:gd name="T41" fmla="*/ 0 h 25"/>
                <a:gd name="T42" fmla="*/ 0 w 566"/>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6" h="25">
                  <a:moveTo>
                    <a:pt x="0" y="0"/>
                  </a:moveTo>
                  <a:lnTo>
                    <a:pt x="0" y="0"/>
                  </a:lnTo>
                  <a:lnTo>
                    <a:pt x="5" y="2"/>
                  </a:lnTo>
                  <a:lnTo>
                    <a:pt x="12" y="5"/>
                  </a:lnTo>
                  <a:lnTo>
                    <a:pt x="31" y="10"/>
                  </a:lnTo>
                  <a:lnTo>
                    <a:pt x="58" y="14"/>
                  </a:lnTo>
                  <a:lnTo>
                    <a:pt x="90" y="17"/>
                  </a:lnTo>
                  <a:lnTo>
                    <a:pt x="131" y="20"/>
                  </a:lnTo>
                  <a:lnTo>
                    <a:pt x="176" y="23"/>
                  </a:lnTo>
                  <a:lnTo>
                    <a:pt x="226" y="24"/>
                  </a:lnTo>
                  <a:lnTo>
                    <a:pt x="283" y="25"/>
                  </a:lnTo>
                  <a:lnTo>
                    <a:pt x="283" y="25"/>
                  </a:lnTo>
                  <a:lnTo>
                    <a:pt x="340" y="24"/>
                  </a:lnTo>
                  <a:lnTo>
                    <a:pt x="390" y="23"/>
                  </a:lnTo>
                  <a:lnTo>
                    <a:pt x="435" y="20"/>
                  </a:lnTo>
                  <a:lnTo>
                    <a:pt x="476" y="17"/>
                  </a:lnTo>
                  <a:lnTo>
                    <a:pt x="508" y="14"/>
                  </a:lnTo>
                  <a:lnTo>
                    <a:pt x="535" y="10"/>
                  </a:lnTo>
                  <a:lnTo>
                    <a:pt x="554" y="5"/>
                  </a:lnTo>
                  <a:lnTo>
                    <a:pt x="561" y="2"/>
                  </a:lnTo>
                  <a:lnTo>
                    <a:pt x="566" y="0"/>
                  </a:lnTo>
                  <a:lnTo>
                    <a:pt x="0" y="0"/>
                  </a:ln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75"/>
            <p:cNvSpPr>
              <a:spLocks/>
            </p:cNvSpPr>
            <p:nvPr/>
          </p:nvSpPr>
          <p:spPr bwMode="auto">
            <a:xfrm>
              <a:off x="5737225" y="1517650"/>
              <a:ext cx="122238" cy="255588"/>
            </a:xfrm>
            <a:custGeom>
              <a:avLst/>
              <a:gdLst>
                <a:gd name="T0" fmla="*/ 96 w 154"/>
                <a:gd name="T1" fmla="*/ 321 h 321"/>
                <a:gd name="T2" fmla="*/ 130 w 154"/>
                <a:gd name="T3" fmla="*/ 287 h 321"/>
                <a:gd name="T4" fmla="*/ 147 w 154"/>
                <a:gd name="T5" fmla="*/ 267 h 321"/>
                <a:gd name="T6" fmla="*/ 154 w 154"/>
                <a:gd name="T7" fmla="*/ 252 h 321"/>
                <a:gd name="T8" fmla="*/ 153 w 154"/>
                <a:gd name="T9" fmla="*/ 235 h 321"/>
                <a:gd name="T10" fmla="*/ 142 w 154"/>
                <a:gd name="T11" fmla="*/ 216 h 321"/>
                <a:gd name="T12" fmla="*/ 122 w 154"/>
                <a:gd name="T13" fmla="*/ 192 h 321"/>
                <a:gd name="T14" fmla="*/ 108 w 154"/>
                <a:gd name="T15" fmla="*/ 177 h 321"/>
                <a:gd name="T16" fmla="*/ 83 w 154"/>
                <a:gd name="T17" fmla="*/ 150 h 321"/>
                <a:gd name="T18" fmla="*/ 71 w 154"/>
                <a:gd name="T19" fmla="*/ 127 h 321"/>
                <a:gd name="T20" fmla="*/ 68 w 154"/>
                <a:gd name="T21" fmla="*/ 105 h 321"/>
                <a:gd name="T22" fmla="*/ 74 w 154"/>
                <a:gd name="T23" fmla="*/ 87 h 321"/>
                <a:gd name="T24" fmla="*/ 86 w 154"/>
                <a:gd name="T25" fmla="*/ 68 h 321"/>
                <a:gd name="T26" fmla="*/ 120 w 154"/>
                <a:gd name="T27" fmla="*/ 26 h 321"/>
                <a:gd name="T28" fmla="*/ 139 w 154"/>
                <a:gd name="T29" fmla="*/ 0 h 321"/>
                <a:gd name="T30" fmla="*/ 129 w 154"/>
                <a:gd name="T31" fmla="*/ 13 h 321"/>
                <a:gd name="T32" fmla="*/ 103 w 154"/>
                <a:gd name="T33" fmla="*/ 37 h 321"/>
                <a:gd name="T34" fmla="*/ 59 w 154"/>
                <a:gd name="T35" fmla="*/ 68 h 321"/>
                <a:gd name="T36" fmla="*/ 22 w 154"/>
                <a:gd name="T37" fmla="*/ 95 h 321"/>
                <a:gd name="T38" fmla="*/ 5 w 154"/>
                <a:gd name="T39" fmla="*/ 116 h 321"/>
                <a:gd name="T40" fmla="*/ 0 w 154"/>
                <a:gd name="T41" fmla="*/ 127 h 321"/>
                <a:gd name="T42" fmla="*/ 0 w 154"/>
                <a:gd name="T43" fmla="*/ 138 h 321"/>
                <a:gd name="T44" fmla="*/ 4 w 154"/>
                <a:gd name="T45" fmla="*/ 150 h 321"/>
                <a:gd name="T46" fmla="*/ 11 w 154"/>
                <a:gd name="T47" fmla="*/ 163 h 321"/>
                <a:gd name="T48" fmla="*/ 25 w 154"/>
                <a:gd name="T49" fmla="*/ 177 h 321"/>
                <a:gd name="T50" fmla="*/ 54 w 154"/>
                <a:gd name="T51" fmla="*/ 205 h 321"/>
                <a:gd name="T52" fmla="*/ 97 w 154"/>
                <a:gd name="T53" fmla="*/ 244 h 321"/>
                <a:gd name="T54" fmla="*/ 110 w 154"/>
                <a:gd name="T55" fmla="*/ 259 h 321"/>
                <a:gd name="T56" fmla="*/ 116 w 154"/>
                <a:gd name="T57" fmla="*/ 273 h 321"/>
                <a:gd name="T58" fmla="*/ 116 w 154"/>
                <a:gd name="T59" fmla="*/ 287 h 321"/>
                <a:gd name="T60" fmla="*/ 110 w 154"/>
                <a:gd name="T61" fmla="*/ 302 h 321"/>
                <a:gd name="T62" fmla="*/ 96 w 154"/>
                <a:gd name="T63"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321">
                  <a:moveTo>
                    <a:pt x="96" y="321"/>
                  </a:moveTo>
                  <a:lnTo>
                    <a:pt x="96" y="321"/>
                  </a:lnTo>
                  <a:lnTo>
                    <a:pt x="113" y="302"/>
                  </a:lnTo>
                  <a:lnTo>
                    <a:pt x="130" y="287"/>
                  </a:lnTo>
                  <a:lnTo>
                    <a:pt x="142" y="273"/>
                  </a:lnTo>
                  <a:lnTo>
                    <a:pt x="147" y="267"/>
                  </a:lnTo>
                  <a:lnTo>
                    <a:pt x="151" y="259"/>
                  </a:lnTo>
                  <a:lnTo>
                    <a:pt x="154" y="252"/>
                  </a:lnTo>
                  <a:lnTo>
                    <a:pt x="154" y="244"/>
                  </a:lnTo>
                  <a:lnTo>
                    <a:pt x="153" y="235"/>
                  </a:lnTo>
                  <a:lnTo>
                    <a:pt x="149" y="226"/>
                  </a:lnTo>
                  <a:lnTo>
                    <a:pt x="142" y="216"/>
                  </a:lnTo>
                  <a:lnTo>
                    <a:pt x="134" y="205"/>
                  </a:lnTo>
                  <a:lnTo>
                    <a:pt x="122" y="192"/>
                  </a:lnTo>
                  <a:lnTo>
                    <a:pt x="108" y="177"/>
                  </a:lnTo>
                  <a:lnTo>
                    <a:pt x="108" y="177"/>
                  </a:lnTo>
                  <a:lnTo>
                    <a:pt x="95" y="163"/>
                  </a:lnTo>
                  <a:lnTo>
                    <a:pt x="83" y="150"/>
                  </a:lnTo>
                  <a:lnTo>
                    <a:pt x="76" y="138"/>
                  </a:lnTo>
                  <a:lnTo>
                    <a:pt x="71" y="127"/>
                  </a:lnTo>
                  <a:lnTo>
                    <a:pt x="68" y="116"/>
                  </a:lnTo>
                  <a:lnTo>
                    <a:pt x="68" y="105"/>
                  </a:lnTo>
                  <a:lnTo>
                    <a:pt x="71" y="95"/>
                  </a:lnTo>
                  <a:lnTo>
                    <a:pt x="74" y="87"/>
                  </a:lnTo>
                  <a:lnTo>
                    <a:pt x="79" y="78"/>
                  </a:lnTo>
                  <a:lnTo>
                    <a:pt x="86" y="68"/>
                  </a:lnTo>
                  <a:lnTo>
                    <a:pt x="102" y="48"/>
                  </a:lnTo>
                  <a:lnTo>
                    <a:pt x="120" y="26"/>
                  </a:lnTo>
                  <a:lnTo>
                    <a:pt x="130" y="13"/>
                  </a:lnTo>
                  <a:lnTo>
                    <a:pt x="139" y="0"/>
                  </a:lnTo>
                  <a:lnTo>
                    <a:pt x="139" y="0"/>
                  </a:lnTo>
                  <a:lnTo>
                    <a:pt x="129" y="13"/>
                  </a:lnTo>
                  <a:lnTo>
                    <a:pt x="116" y="26"/>
                  </a:lnTo>
                  <a:lnTo>
                    <a:pt x="103" y="37"/>
                  </a:lnTo>
                  <a:lnTo>
                    <a:pt x="90" y="48"/>
                  </a:lnTo>
                  <a:lnTo>
                    <a:pt x="59" y="68"/>
                  </a:lnTo>
                  <a:lnTo>
                    <a:pt x="33" y="87"/>
                  </a:lnTo>
                  <a:lnTo>
                    <a:pt x="22" y="95"/>
                  </a:lnTo>
                  <a:lnTo>
                    <a:pt x="11" y="105"/>
                  </a:lnTo>
                  <a:lnTo>
                    <a:pt x="5" y="116"/>
                  </a:lnTo>
                  <a:lnTo>
                    <a:pt x="3" y="121"/>
                  </a:lnTo>
                  <a:lnTo>
                    <a:pt x="0" y="127"/>
                  </a:lnTo>
                  <a:lnTo>
                    <a:pt x="0" y="132"/>
                  </a:lnTo>
                  <a:lnTo>
                    <a:pt x="0" y="138"/>
                  </a:lnTo>
                  <a:lnTo>
                    <a:pt x="1" y="143"/>
                  </a:lnTo>
                  <a:lnTo>
                    <a:pt x="4" y="150"/>
                  </a:lnTo>
                  <a:lnTo>
                    <a:pt x="8" y="156"/>
                  </a:lnTo>
                  <a:lnTo>
                    <a:pt x="11" y="163"/>
                  </a:lnTo>
                  <a:lnTo>
                    <a:pt x="18" y="170"/>
                  </a:lnTo>
                  <a:lnTo>
                    <a:pt x="25" y="177"/>
                  </a:lnTo>
                  <a:lnTo>
                    <a:pt x="25" y="177"/>
                  </a:lnTo>
                  <a:lnTo>
                    <a:pt x="54" y="205"/>
                  </a:lnTo>
                  <a:lnTo>
                    <a:pt x="78" y="226"/>
                  </a:lnTo>
                  <a:lnTo>
                    <a:pt x="97" y="244"/>
                  </a:lnTo>
                  <a:lnTo>
                    <a:pt x="103" y="252"/>
                  </a:lnTo>
                  <a:lnTo>
                    <a:pt x="110" y="259"/>
                  </a:lnTo>
                  <a:lnTo>
                    <a:pt x="113" y="267"/>
                  </a:lnTo>
                  <a:lnTo>
                    <a:pt x="116" y="273"/>
                  </a:lnTo>
                  <a:lnTo>
                    <a:pt x="117" y="279"/>
                  </a:lnTo>
                  <a:lnTo>
                    <a:pt x="116" y="287"/>
                  </a:lnTo>
                  <a:lnTo>
                    <a:pt x="115" y="294"/>
                  </a:lnTo>
                  <a:lnTo>
                    <a:pt x="110" y="302"/>
                  </a:lnTo>
                  <a:lnTo>
                    <a:pt x="103" y="311"/>
                  </a:lnTo>
                  <a:lnTo>
                    <a:pt x="96" y="321"/>
                  </a:lnTo>
                  <a:lnTo>
                    <a:pt x="96" y="321"/>
                  </a:ln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grpSp>
      <p:sp>
        <p:nvSpPr>
          <p:cNvPr id="35" name="文本框 147"/>
          <p:cNvSpPr txBox="1"/>
          <p:nvPr/>
        </p:nvSpPr>
        <p:spPr>
          <a:xfrm>
            <a:off x="869950" y="4568825"/>
            <a:ext cx="2433638" cy="400110"/>
          </a:xfrm>
          <a:prstGeom prst="rect">
            <a:avLst/>
          </a:prstGeom>
          <a:noFill/>
        </p:spPr>
        <p:txBody>
          <a:bodyPr>
            <a:spAutoFit/>
          </a:bodyPr>
          <a:lstStyle/>
          <a:p>
            <a:pPr algn="ctr" eaLnBrk="1" hangingPunct="1"/>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Introduction</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3278105" y="4568825"/>
            <a:ext cx="2433637" cy="400110"/>
          </a:xfrm>
          <a:prstGeom prst="rect">
            <a:avLst/>
          </a:prstGeom>
        </p:spPr>
        <p:txBody>
          <a:bodyPr>
            <a:spAutoFit/>
          </a:bodyPr>
          <a:lstStyle/>
          <a:p>
            <a:pPr algn="ctr" eaLnBrk="1" hangingPunct="1"/>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Theory</a:t>
            </a:r>
          </a:p>
        </p:txBody>
      </p:sp>
      <p:sp>
        <p:nvSpPr>
          <p:cNvPr id="38" name="文本框 150"/>
          <p:cNvSpPr txBox="1"/>
          <p:nvPr/>
        </p:nvSpPr>
        <p:spPr>
          <a:xfrm>
            <a:off x="5822950" y="4548317"/>
            <a:ext cx="2433638" cy="400110"/>
          </a:xfrm>
          <a:prstGeom prst="rect">
            <a:avLst/>
          </a:prstGeom>
          <a:noFill/>
        </p:spPr>
        <p:txBody>
          <a:bodyPr>
            <a:spAutoFit/>
          </a:bodyPr>
          <a:lstStyle/>
          <a:p>
            <a:pPr algn="ctr" eaLnBrk="1" hangingPunct="1"/>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Procedures</a:t>
            </a:r>
          </a:p>
        </p:txBody>
      </p:sp>
      <p:sp>
        <p:nvSpPr>
          <p:cNvPr id="12302" name="AutoShape 5" descr="http://img5.imgtn.bdimg.com/it/u=2495480723,1032560664&amp;fm=21&amp;gp=0.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p>
        </p:txBody>
      </p:sp>
      <p:sp>
        <p:nvSpPr>
          <p:cNvPr id="12303" name="AutoShape 7" descr="http://img5.imgtn.bdimg.com/it/u=2495480723,1032560664&amp;fm=21&amp;gp=0.jpg"/>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p>
        </p:txBody>
      </p:sp>
      <p:grpSp>
        <p:nvGrpSpPr>
          <p:cNvPr id="12304" name="组合 38"/>
          <p:cNvGrpSpPr>
            <a:grpSpLocks/>
          </p:cNvGrpSpPr>
          <p:nvPr/>
        </p:nvGrpSpPr>
        <p:grpSpPr bwMode="auto">
          <a:xfrm>
            <a:off x="1846263" y="3043238"/>
            <a:ext cx="482600" cy="812800"/>
            <a:chOff x="11491901" y="1483273"/>
            <a:chExt cx="348694" cy="587087"/>
          </a:xfrm>
        </p:grpSpPr>
        <p:sp>
          <p:nvSpPr>
            <p:cNvPr id="12309" name="Freeform 1391"/>
            <p:cNvSpPr>
              <a:spLocks/>
            </p:cNvSpPr>
            <p:nvPr/>
          </p:nvSpPr>
          <p:spPr bwMode="auto">
            <a:xfrm>
              <a:off x="11491901" y="1483273"/>
              <a:ext cx="348694" cy="426972"/>
            </a:xfrm>
            <a:custGeom>
              <a:avLst/>
              <a:gdLst>
                <a:gd name="T0" fmla="*/ 2147483647 w 76"/>
                <a:gd name="T1" fmla="*/ 2147483647 h 94"/>
                <a:gd name="T2" fmla="*/ 2147483647 w 76"/>
                <a:gd name="T3" fmla="*/ 0 h 94"/>
                <a:gd name="T4" fmla="*/ 0 w 76"/>
                <a:gd name="T5" fmla="*/ 2147483647 h 94"/>
                <a:gd name="T6" fmla="*/ 2147483647 w 76"/>
                <a:gd name="T7" fmla="*/ 2147483647 h 94"/>
                <a:gd name="T8" fmla="*/ 2147483647 w 76"/>
                <a:gd name="T9" fmla="*/ 2147483647 h 94"/>
                <a:gd name="T10" fmla="*/ 2147483647 w 76"/>
                <a:gd name="T11" fmla="*/ 2147483647 h 94"/>
                <a:gd name="T12" fmla="*/ 2147483647 w 76"/>
                <a:gd name="T13" fmla="*/ 2147483647 h 94"/>
                <a:gd name="T14" fmla="*/ 2147483647 w 76"/>
                <a:gd name="T15" fmla="*/ 2147483647 h 94"/>
                <a:gd name="T16" fmla="*/ 2147483647 w 76"/>
                <a:gd name="T17" fmla="*/ 2147483647 h 94"/>
                <a:gd name="T18" fmla="*/ 2147483647 w 76"/>
                <a:gd name="T19" fmla="*/ 2147483647 h 94"/>
                <a:gd name="T20" fmla="*/ 2147483647 w 76"/>
                <a:gd name="T21" fmla="*/ 2147483647 h 94"/>
                <a:gd name="T22" fmla="*/ 2147483647 w 76"/>
                <a:gd name="T23" fmla="*/ 2147483647 h 94"/>
                <a:gd name="T24" fmla="*/ 2147483647 w 76"/>
                <a:gd name="T25" fmla="*/ 2147483647 h 94"/>
                <a:gd name="T26" fmla="*/ 2147483647 w 76"/>
                <a:gd name="T27" fmla="*/ 2147483647 h 94"/>
                <a:gd name="T28" fmla="*/ 2147483647 w 76"/>
                <a:gd name="T29" fmla="*/ 2147483647 h 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6"/>
                <a:gd name="T46" fmla="*/ 0 h 94"/>
                <a:gd name="T47" fmla="*/ 76 w 76"/>
                <a:gd name="T48" fmla="*/ 94 h 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6" h="94">
                  <a:moveTo>
                    <a:pt x="76" y="36"/>
                  </a:moveTo>
                  <a:cubicBezTo>
                    <a:pt x="76" y="16"/>
                    <a:pt x="59" y="0"/>
                    <a:pt x="38" y="0"/>
                  </a:cubicBezTo>
                  <a:cubicBezTo>
                    <a:pt x="17" y="0"/>
                    <a:pt x="0" y="16"/>
                    <a:pt x="0" y="36"/>
                  </a:cubicBezTo>
                  <a:cubicBezTo>
                    <a:pt x="0" y="41"/>
                    <a:pt x="1" y="46"/>
                    <a:pt x="3" y="50"/>
                  </a:cubicBezTo>
                  <a:cubicBezTo>
                    <a:pt x="3" y="50"/>
                    <a:pt x="3" y="50"/>
                    <a:pt x="3" y="50"/>
                  </a:cubicBezTo>
                  <a:cubicBezTo>
                    <a:pt x="4" y="52"/>
                    <a:pt x="5" y="54"/>
                    <a:pt x="7" y="56"/>
                  </a:cubicBezTo>
                  <a:cubicBezTo>
                    <a:pt x="13" y="67"/>
                    <a:pt x="20" y="86"/>
                    <a:pt x="20" y="90"/>
                  </a:cubicBezTo>
                  <a:cubicBezTo>
                    <a:pt x="20" y="92"/>
                    <a:pt x="22" y="94"/>
                    <a:pt x="25" y="94"/>
                  </a:cubicBezTo>
                  <a:cubicBezTo>
                    <a:pt x="51" y="94"/>
                    <a:pt x="51" y="94"/>
                    <a:pt x="51" y="94"/>
                  </a:cubicBezTo>
                  <a:cubicBezTo>
                    <a:pt x="54" y="94"/>
                    <a:pt x="56" y="92"/>
                    <a:pt x="56" y="90"/>
                  </a:cubicBezTo>
                  <a:cubicBezTo>
                    <a:pt x="56" y="86"/>
                    <a:pt x="63" y="67"/>
                    <a:pt x="69" y="56"/>
                  </a:cubicBezTo>
                  <a:cubicBezTo>
                    <a:pt x="71" y="54"/>
                    <a:pt x="72" y="52"/>
                    <a:pt x="73" y="50"/>
                  </a:cubicBezTo>
                  <a:cubicBezTo>
                    <a:pt x="73" y="50"/>
                    <a:pt x="73" y="50"/>
                    <a:pt x="73" y="50"/>
                  </a:cubicBezTo>
                  <a:cubicBezTo>
                    <a:pt x="73" y="50"/>
                    <a:pt x="73" y="50"/>
                    <a:pt x="73" y="50"/>
                  </a:cubicBezTo>
                  <a:cubicBezTo>
                    <a:pt x="75" y="46"/>
                    <a:pt x="76" y="41"/>
                    <a:pt x="76" y="36"/>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0" name="Freeform 1392"/>
            <p:cNvSpPr>
              <a:spLocks/>
            </p:cNvSpPr>
            <p:nvPr/>
          </p:nvSpPr>
          <p:spPr bwMode="auto">
            <a:xfrm>
              <a:off x="11584412" y="1935151"/>
              <a:ext cx="163673" cy="32024"/>
            </a:xfrm>
            <a:custGeom>
              <a:avLst/>
              <a:gdLst>
                <a:gd name="T0" fmla="*/ 2147483647 w 36"/>
                <a:gd name="T1" fmla="*/ 2147483647 h 7"/>
                <a:gd name="T2" fmla="*/ 2147483647 w 36"/>
                <a:gd name="T3" fmla="*/ 0 h 7"/>
                <a:gd name="T4" fmla="*/ 2147483647 w 36"/>
                <a:gd name="T5" fmla="*/ 0 h 7"/>
                <a:gd name="T6" fmla="*/ 0 w 36"/>
                <a:gd name="T7" fmla="*/ 2147483647 h 7"/>
                <a:gd name="T8" fmla="*/ 0 w 36"/>
                <a:gd name="T9" fmla="*/ 2147483647 h 7"/>
                <a:gd name="T10" fmla="*/ 2147483647 w 36"/>
                <a:gd name="T11" fmla="*/ 2147483647 h 7"/>
                <a:gd name="T12" fmla="*/ 2147483647 w 36"/>
                <a:gd name="T13" fmla="*/ 2147483647 h 7"/>
                <a:gd name="T14" fmla="*/ 2147483647 w 36"/>
                <a:gd name="T15" fmla="*/ 2147483647 h 7"/>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7"/>
                <a:gd name="T26" fmla="*/ 36 w 36"/>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7">
                  <a:moveTo>
                    <a:pt x="36" y="3"/>
                  </a:moveTo>
                  <a:cubicBezTo>
                    <a:pt x="36" y="1"/>
                    <a:pt x="34" y="0"/>
                    <a:pt x="32" y="0"/>
                  </a:cubicBezTo>
                  <a:cubicBezTo>
                    <a:pt x="4" y="0"/>
                    <a:pt x="4" y="0"/>
                    <a:pt x="4" y="0"/>
                  </a:cubicBezTo>
                  <a:cubicBezTo>
                    <a:pt x="2" y="0"/>
                    <a:pt x="0" y="1"/>
                    <a:pt x="0" y="3"/>
                  </a:cubicBezTo>
                  <a:cubicBezTo>
                    <a:pt x="0" y="3"/>
                    <a:pt x="0" y="3"/>
                    <a:pt x="0" y="3"/>
                  </a:cubicBezTo>
                  <a:cubicBezTo>
                    <a:pt x="0" y="5"/>
                    <a:pt x="2" y="7"/>
                    <a:pt x="4" y="7"/>
                  </a:cubicBezTo>
                  <a:cubicBezTo>
                    <a:pt x="32" y="7"/>
                    <a:pt x="32" y="7"/>
                    <a:pt x="32" y="7"/>
                  </a:cubicBezTo>
                  <a:cubicBezTo>
                    <a:pt x="34" y="7"/>
                    <a:pt x="36" y="5"/>
                    <a:pt x="36" y="3"/>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1" name="Freeform 1393"/>
            <p:cNvSpPr>
              <a:spLocks/>
            </p:cNvSpPr>
            <p:nvPr/>
          </p:nvSpPr>
          <p:spPr bwMode="auto">
            <a:xfrm>
              <a:off x="11584412" y="1984964"/>
              <a:ext cx="163673" cy="32024"/>
            </a:xfrm>
            <a:custGeom>
              <a:avLst/>
              <a:gdLst>
                <a:gd name="T0" fmla="*/ 2147483647 w 36"/>
                <a:gd name="T1" fmla="*/ 2147483647 h 7"/>
                <a:gd name="T2" fmla="*/ 2147483647 w 36"/>
                <a:gd name="T3" fmla="*/ 0 h 7"/>
                <a:gd name="T4" fmla="*/ 2147483647 w 36"/>
                <a:gd name="T5" fmla="*/ 0 h 7"/>
                <a:gd name="T6" fmla="*/ 0 w 36"/>
                <a:gd name="T7" fmla="*/ 2147483647 h 7"/>
                <a:gd name="T8" fmla="*/ 0 w 36"/>
                <a:gd name="T9" fmla="*/ 2147483647 h 7"/>
                <a:gd name="T10" fmla="*/ 2147483647 w 36"/>
                <a:gd name="T11" fmla="*/ 2147483647 h 7"/>
                <a:gd name="T12" fmla="*/ 2147483647 w 36"/>
                <a:gd name="T13" fmla="*/ 2147483647 h 7"/>
                <a:gd name="T14" fmla="*/ 2147483647 w 36"/>
                <a:gd name="T15" fmla="*/ 2147483647 h 7"/>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7"/>
                <a:gd name="T26" fmla="*/ 36 w 36"/>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7">
                  <a:moveTo>
                    <a:pt x="36" y="4"/>
                  </a:moveTo>
                  <a:cubicBezTo>
                    <a:pt x="36" y="2"/>
                    <a:pt x="34" y="0"/>
                    <a:pt x="32" y="0"/>
                  </a:cubicBezTo>
                  <a:cubicBezTo>
                    <a:pt x="4" y="0"/>
                    <a:pt x="4" y="0"/>
                    <a:pt x="4" y="0"/>
                  </a:cubicBezTo>
                  <a:cubicBezTo>
                    <a:pt x="2" y="0"/>
                    <a:pt x="0" y="2"/>
                    <a:pt x="0" y="4"/>
                  </a:cubicBezTo>
                  <a:cubicBezTo>
                    <a:pt x="0" y="4"/>
                    <a:pt x="0" y="4"/>
                    <a:pt x="0" y="4"/>
                  </a:cubicBezTo>
                  <a:cubicBezTo>
                    <a:pt x="0" y="6"/>
                    <a:pt x="2" y="7"/>
                    <a:pt x="4" y="7"/>
                  </a:cubicBezTo>
                  <a:cubicBezTo>
                    <a:pt x="32" y="7"/>
                    <a:pt x="32" y="7"/>
                    <a:pt x="32" y="7"/>
                  </a:cubicBezTo>
                  <a:cubicBezTo>
                    <a:pt x="34" y="7"/>
                    <a:pt x="36" y="6"/>
                    <a:pt x="36" y="4"/>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2" name="Freeform 1394"/>
            <p:cNvSpPr>
              <a:spLocks/>
            </p:cNvSpPr>
            <p:nvPr/>
          </p:nvSpPr>
          <p:spPr bwMode="auto">
            <a:xfrm>
              <a:off x="11619993" y="2038336"/>
              <a:ext cx="92510" cy="32024"/>
            </a:xfrm>
            <a:custGeom>
              <a:avLst/>
              <a:gdLst>
                <a:gd name="T0" fmla="*/ 2147483647 w 20"/>
                <a:gd name="T1" fmla="*/ 2147483647 h 7"/>
                <a:gd name="T2" fmla="*/ 2147483647 w 20"/>
                <a:gd name="T3" fmla="*/ 2147483647 h 7"/>
                <a:gd name="T4" fmla="*/ 2147483647 w 20"/>
                <a:gd name="T5" fmla="*/ 2147483647 h 7"/>
                <a:gd name="T6" fmla="*/ 0 w 20"/>
                <a:gd name="T7" fmla="*/ 2147483647 h 7"/>
                <a:gd name="T8" fmla="*/ 0 w 20"/>
                <a:gd name="T9" fmla="*/ 2147483647 h 7"/>
                <a:gd name="T10" fmla="*/ 2147483647 w 20"/>
                <a:gd name="T11" fmla="*/ 0 h 7"/>
                <a:gd name="T12" fmla="*/ 2147483647 w 20"/>
                <a:gd name="T13" fmla="*/ 0 h 7"/>
                <a:gd name="T14" fmla="*/ 2147483647 w 20"/>
                <a:gd name="T15" fmla="*/ 2147483647 h 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7"/>
                <a:gd name="T26" fmla="*/ 20 w 20"/>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7">
                  <a:moveTo>
                    <a:pt x="20" y="4"/>
                  </a:moveTo>
                  <a:cubicBezTo>
                    <a:pt x="20" y="5"/>
                    <a:pt x="19" y="7"/>
                    <a:pt x="17" y="7"/>
                  </a:cubicBezTo>
                  <a:cubicBezTo>
                    <a:pt x="4" y="7"/>
                    <a:pt x="4" y="7"/>
                    <a:pt x="4" y="7"/>
                  </a:cubicBezTo>
                  <a:cubicBezTo>
                    <a:pt x="2" y="7"/>
                    <a:pt x="0" y="5"/>
                    <a:pt x="0" y="4"/>
                  </a:cubicBezTo>
                  <a:cubicBezTo>
                    <a:pt x="0" y="4"/>
                    <a:pt x="0" y="4"/>
                    <a:pt x="0" y="4"/>
                  </a:cubicBezTo>
                  <a:cubicBezTo>
                    <a:pt x="0" y="2"/>
                    <a:pt x="2" y="0"/>
                    <a:pt x="4" y="0"/>
                  </a:cubicBezTo>
                  <a:cubicBezTo>
                    <a:pt x="17" y="0"/>
                    <a:pt x="17" y="0"/>
                    <a:pt x="17" y="0"/>
                  </a:cubicBezTo>
                  <a:cubicBezTo>
                    <a:pt x="19" y="0"/>
                    <a:pt x="20" y="2"/>
                    <a:pt x="20" y="4"/>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2305" name="Freeform 1408"/>
          <p:cNvSpPr>
            <a:spLocks noEditPoints="1"/>
          </p:cNvSpPr>
          <p:nvPr/>
        </p:nvSpPr>
        <p:spPr bwMode="auto">
          <a:xfrm>
            <a:off x="2938463" y="2989263"/>
            <a:ext cx="739775" cy="760412"/>
          </a:xfrm>
          <a:custGeom>
            <a:avLst/>
            <a:gdLst>
              <a:gd name="T0" fmla="*/ 2147483647 w 104"/>
              <a:gd name="T1" fmla="*/ 2147483647 h 108"/>
              <a:gd name="T2" fmla="*/ 2147483647 w 104"/>
              <a:gd name="T3" fmla="*/ 2147483647 h 108"/>
              <a:gd name="T4" fmla="*/ 2147483647 w 104"/>
              <a:gd name="T5" fmla="*/ 2147483647 h 108"/>
              <a:gd name="T6" fmla="*/ 2147483647 w 104"/>
              <a:gd name="T7" fmla="*/ 2147483647 h 108"/>
              <a:gd name="T8" fmla="*/ 2147483647 w 104"/>
              <a:gd name="T9" fmla="*/ 2147483647 h 108"/>
              <a:gd name="T10" fmla="*/ 2147483647 w 104"/>
              <a:gd name="T11" fmla="*/ 2147483647 h 108"/>
              <a:gd name="T12" fmla="*/ 2147483647 w 104"/>
              <a:gd name="T13" fmla="*/ 2147483647 h 108"/>
              <a:gd name="T14" fmla="*/ 2147483647 w 104"/>
              <a:gd name="T15" fmla="*/ 2147483647 h 108"/>
              <a:gd name="T16" fmla="*/ 2147483647 w 104"/>
              <a:gd name="T17" fmla="*/ 0 h 108"/>
              <a:gd name="T18" fmla="*/ 2147483647 w 104"/>
              <a:gd name="T19" fmla="*/ 2147483647 h 108"/>
              <a:gd name="T20" fmla="*/ 2147483647 w 104"/>
              <a:gd name="T21" fmla="*/ 2147483647 h 108"/>
              <a:gd name="T22" fmla="*/ 2147483647 w 104"/>
              <a:gd name="T23" fmla="*/ 2147483647 h 108"/>
              <a:gd name="T24" fmla="*/ 2147483647 w 104"/>
              <a:gd name="T25" fmla="*/ 2147483647 h 108"/>
              <a:gd name="T26" fmla="*/ 2147483647 w 104"/>
              <a:gd name="T27" fmla="*/ 2147483647 h 108"/>
              <a:gd name="T28" fmla="*/ 2147483647 w 104"/>
              <a:gd name="T29" fmla="*/ 2147483647 h 108"/>
              <a:gd name="T30" fmla="*/ 2147483647 w 104"/>
              <a:gd name="T31" fmla="*/ 2147483647 h 108"/>
              <a:gd name="T32" fmla="*/ 2147483647 w 104"/>
              <a:gd name="T33" fmla="*/ 2147483647 h 108"/>
              <a:gd name="T34" fmla="*/ 2147483647 w 104"/>
              <a:gd name="T35" fmla="*/ 2147483647 h 108"/>
              <a:gd name="T36" fmla="*/ 2147483647 w 104"/>
              <a:gd name="T37" fmla="*/ 2147483647 h 108"/>
              <a:gd name="T38" fmla="*/ 2147483647 w 104"/>
              <a:gd name="T39" fmla="*/ 2147483647 h 108"/>
              <a:gd name="T40" fmla="*/ 2147483647 w 104"/>
              <a:gd name="T41" fmla="*/ 2147483647 h 108"/>
              <a:gd name="T42" fmla="*/ 2147483647 w 104"/>
              <a:gd name="T43" fmla="*/ 2147483647 h 108"/>
              <a:gd name="T44" fmla="*/ 2147483647 w 104"/>
              <a:gd name="T45" fmla="*/ 2147483647 h 108"/>
              <a:gd name="T46" fmla="*/ 2147483647 w 104"/>
              <a:gd name="T47" fmla="*/ 2147483647 h 108"/>
              <a:gd name="T48" fmla="*/ 2147483647 w 104"/>
              <a:gd name="T49" fmla="*/ 2147483647 h 108"/>
              <a:gd name="T50" fmla="*/ 2147483647 w 104"/>
              <a:gd name="T51" fmla="*/ 2147483647 h 108"/>
              <a:gd name="T52" fmla="*/ 2147483647 w 104"/>
              <a:gd name="T53" fmla="*/ 2147483647 h 108"/>
              <a:gd name="T54" fmla="*/ 2147483647 w 104"/>
              <a:gd name="T55" fmla="*/ 2147483647 h 108"/>
              <a:gd name="T56" fmla="*/ 2147483647 w 104"/>
              <a:gd name="T57" fmla="*/ 2147483647 h 108"/>
              <a:gd name="T58" fmla="*/ 2147483647 w 104"/>
              <a:gd name="T59" fmla="*/ 2147483647 h 108"/>
              <a:gd name="T60" fmla="*/ 2147483647 w 104"/>
              <a:gd name="T61" fmla="*/ 2147483647 h 108"/>
              <a:gd name="T62" fmla="*/ 2147483647 w 104"/>
              <a:gd name="T63" fmla="*/ 2147483647 h 108"/>
              <a:gd name="T64" fmla="*/ 2147483647 w 104"/>
              <a:gd name="T65" fmla="*/ 2147483647 h 108"/>
              <a:gd name="T66" fmla="*/ 2147483647 w 104"/>
              <a:gd name="T67" fmla="*/ 2147483647 h 108"/>
              <a:gd name="T68" fmla="*/ 2147483647 w 104"/>
              <a:gd name="T69" fmla="*/ 2147483647 h 108"/>
              <a:gd name="T70" fmla="*/ 2147483647 w 104"/>
              <a:gd name="T71" fmla="*/ 2147483647 h 108"/>
              <a:gd name="T72" fmla="*/ 0 w 104"/>
              <a:gd name="T73" fmla="*/ 2147483647 h 108"/>
              <a:gd name="T74" fmla="*/ 2147483647 w 104"/>
              <a:gd name="T75" fmla="*/ 2147483647 h 108"/>
              <a:gd name="T76" fmla="*/ 2147483647 w 104"/>
              <a:gd name="T77" fmla="*/ 2147483647 h 108"/>
              <a:gd name="T78" fmla="*/ 2147483647 w 104"/>
              <a:gd name="T79" fmla="*/ 2147483647 h 108"/>
              <a:gd name="T80" fmla="*/ 2147483647 w 104"/>
              <a:gd name="T81" fmla="*/ 2147483647 h 108"/>
              <a:gd name="T82" fmla="*/ 2147483647 w 104"/>
              <a:gd name="T83" fmla="*/ 2147483647 h 108"/>
              <a:gd name="T84" fmla="*/ 2147483647 w 104"/>
              <a:gd name="T85" fmla="*/ 2147483647 h 1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4"/>
              <a:gd name="T130" fmla="*/ 0 h 108"/>
              <a:gd name="T131" fmla="*/ 104 w 104"/>
              <a:gd name="T132" fmla="*/ 108 h 10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任意多边形 30"/>
          <p:cNvSpPr/>
          <p:nvPr/>
        </p:nvSpPr>
        <p:spPr>
          <a:xfrm>
            <a:off x="8613779" y="2733357"/>
            <a:ext cx="1962150"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36276 w 1963271"/>
              <a:gd name="connsiteY3" fmla="*/ 1358153 h 1672070"/>
              <a:gd name="connsiteX4" fmla="*/ 977574 w 1963271"/>
              <a:gd name="connsiteY4" fmla="*/ 1672070 h 1672070"/>
              <a:gd name="connsiteX5" fmla="*/ 818871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36276" y="1358153"/>
                </a:lnTo>
                <a:lnTo>
                  <a:pt x="977574" y="1672070"/>
                </a:lnTo>
                <a:lnTo>
                  <a:pt x="818871" y="1358153"/>
                </a:lnTo>
                <a:lnTo>
                  <a:pt x="0" y="1358153"/>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307" name="Freeform 1408"/>
          <p:cNvSpPr>
            <a:spLocks noEditPoints="1"/>
          </p:cNvSpPr>
          <p:nvPr/>
        </p:nvSpPr>
        <p:spPr bwMode="auto">
          <a:xfrm>
            <a:off x="9307513" y="3170238"/>
            <a:ext cx="739775" cy="760412"/>
          </a:xfrm>
          <a:custGeom>
            <a:avLst/>
            <a:gdLst>
              <a:gd name="T0" fmla="*/ 2147483647 w 104"/>
              <a:gd name="T1" fmla="*/ 2147483647 h 108"/>
              <a:gd name="T2" fmla="*/ 2147483647 w 104"/>
              <a:gd name="T3" fmla="*/ 2147483647 h 108"/>
              <a:gd name="T4" fmla="*/ 2147483647 w 104"/>
              <a:gd name="T5" fmla="*/ 2147483647 h 108"/>
              <a:gd name="T6" fmla="*/ 2147483647 w 104"/>
              <a:gd name="T7" fmla="*/ 2147483647 h 108"/>
              <a:gd name="T8" fmla="*/ 2147483647 w 104"/>
              <a:gd name="T9" fmla="*/ 2147483647 h 108"/>
              <a:gd name="T10" fmla="*/ 2147483647 w 104"/>
              <a:gd name="T11" fmla="*/ 2147483647 h 108"/>
              <a:gd name="T12" fmla="*/ 2147483647 w 104"/>
              <a:gd name="T13" fmla="*/ 2147483647 h 108"/>
              <a:gd name="T14" fmla="*/ 2147483647 w 104"/>
              <a:gd name="T15" fmla="*/ 2147483647 h 108"/>
              <a:gd name="T16" fmla="*/ 2147483647 w 104"/>
              <a:gd name="T17" fmla="*/ 0 h 108"/>
              <a:gd name="T18" fmla="*/ 2147483647 w 104"/>
              <a:gd name="T19" fmla="*/ 2147483647 h 108"/>
              <a:gd name="T20" fmla="*/ 2147483647 w 104"/>
              <a:gd name="T21" fmla="*/ 2147483647 h 108"/>
              <a:gd name="T22" fmla="*/ 2147483647 w 104"/>
              <a:gd name="T23" fmla="*/ 2147483647 h 108"/>
              <a:gd name="T24" fmla="*/ 2147483647 w 104"/>
              <a:gd name="T25" fmla="*/ 2147483647 h 108"/>
              <a:gd name="T26" fmla="*/ 2147483647 w 104"/>
              <a:gd name="T27" fmla="*/ 2147483647 h 108"/>
              <a:gd name="T28" fmla="*/ 2147483647 w 104"/>
              <a:gd name="T29" fmla="*/ 2147483647 h 108"/>
              <a:gd name="T30" fmla="*/ 2147483647 w 104"/>
              <a:gd name="T31" fmla="*/ 2147483647 h 108"/>
              <a:gd name="T32" fmla="*/ 2147483647 w 104"/>
              <a:gd name="T33" fmla="*/ 2147483647 h 108"/>
              <a:gd name="T34" fmla="*/ 2147483647 w 104"/>
              <a:gd name="T35" fmla="*/ 2147483647 h 108"/>
              <a:gd name="T36" fmla="*/ 2147483647 w 104"/>
              <a:gd name="T37" fmla="*/ 2147483647 h 108"/>
              <a:gd name="T38" fmla="*/ 2147483647 w 104"/>
              <a:gd name="T39" fmla="*/ 2147483647 h 108"/>
              <a:gd name="T40" fmla="*/ 2147483647 w 104"/>
              <a:gd name="T41" fmla="*/ 2147483647 h 108"/>
              <a:gd name="T42" fmla="*/ 2147483647 w 104"/>
              <a:gd name="T43" fmla="*/ 2147483647 h 108"/>
              <a:gd name="T44" fmla="*/ 2147483647 w 104"/>
              <a:gd name="T45" fmla="*/ 2147483647 h 108"/>
              <a:gd name="T46" fmla="*/ 2147483647 w 104"/>
              <a:gd name="T47" fmla="*/ 2147483647 h 108"/>
              <a:gd name="T48" fmla="*/ 2147483647 w 104"/>
              <a:gd name="T49" fmla="*/ 2147483647 h 108"/>
              <a:gd name="T50" fmla="*/ 2147483647 w 104"/>
              <a:gd name="T51" fmla="*/ 2147483647 h 108"/>
              <a:gd name="T52" fmla="*/ 2147483647 w 104"/>
              <a:gd name="T53" fmla="*/ 2147483647 h 108"/>
              <a:gd name="T54" fmla="*/ 2147483647 w 104"/>
              <a:gd name="T55" fmla="*/ 2147483647 h 108"/>
              <a:gd name="T56" fmla="*/ 2147483647 w 104"/>
              <a:gd name="T57" fmla="*/ 2147483647 h 108"/>
              <a:gd name="T58" fmla="*/ 2147483647 w 104"/>
              <a:gd name="T59" fmla="*/ 2147483647 h 108"/>
              <a:gd name="T60" fmla="*/ 2147483647 w 104"/>
              <a:gd name="T61" fmla="*/ 2147483647 h 108"/>
              <a:gd name="T62" fmla="*/ 2147483647 w 104"/>
              <a:gd name="T63" fmla="*/ 2147483647 h 108"/>
              <a:gd name="T64" fmla="*/ 2147483647 w 104"/>
              <a:gd name="T65" fmla="*/ 2147483647 h 108"/>
              <a:gd name="T66" fmla="*/ 2147483647 w 104"/>
              <a:gd name="T67" fmla="*/ 2147483647 h 108"/>
              <a:gd name="T68" fmla="*/ 2147483647 w 104"/>
              <a:gd name="T69" fmla="*/ 2147483647 h 108"/>
              <a:gd name="T70" fmla="*/ 2147483647 w 104"/>
              <a:gd name="T71" fmla="*/ 2147483647 h 108"/>
              <a:gd name="T72" fmla="*/ 0 w 104"/>
              <a:gd name="T73" fmla="*/ 2147483647 h 108"/>
              <a:gd name="T74" fmla="*/ 2147483647 w 104"/>
              <a:gd name="T75" fmla="*/ 2147483647 h 108"/>
              <a:gd name="T76" fmla="*/ 2147483647 w 104"/>
              <a:gd name="T77" fmla="*/ 2147483647 h 108"/>
              <a:gd name="T78" fmla="*/ 2147483647 w 104"/>
              <a:gd name="T79" fmla="*/ 2147483647 h 108"/>
              <a:gd name="T80" fmla="*/ 2147483647 w 104"/>
              <a:gd name="T81" fmla="*/ 2147483647 h 108"/>
              <a:gd name="T82" fmla="*/ 2147483647 w 104"/>
              <a:gd name="T83" fmla="*/ 2147483647 h 108"/>
              <a:gd name="T84" fmla="*/ 2147483647 w 104"/>
              <a:gd name="T85" fmla="*/ 2147483647 h 1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4"/>
              <a:gd name="T130" fmla="*/ 0 h 108"/>
              <a:gd name="T131" fmla="*/ 104 w 104"/>
              <a:gd name="T132" fmla="*/ 108 h 10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08" name="矩形 3"/>
          <p:cNvSpPr>
            <a:spLocks noChangeArrowheads="1"/>
          </p:cNvSpPr>
          <p:nvPr/>
        </p:nvSpPr>
        <p:spPr bwMode="auto">
          <a:xfrm>
            <a:off x="8935851" y="4461103"/>
            <a:ext cx="14830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Results</a:t>
            </a:r>
          </a:p>
          <a:p>
            <a:pPr algn="ctr" eaLnBrk="1" hangingPunct="1">
              <a:spcBef>
                <a:spcPct val="0"/>
              </a:spcBef>
              <a:buNone/>
            </a:pP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&amp;</a:t>
            </a:r>
          </a:p>
          <a:p>
            <a:pPr algn="ctr" eaLnBrk="1" hangingPunct="1">
              <a:spcBef>
                <a:spcPct val="0"/>
              </a:spcBef>
              <a:buNone/>
            </a:pP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Discussion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1413099" y="1124744"/>
            <a:ext cx="93962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4800" b="1" dirty="0">
                <a:solidFill>
                  <a:schemeClr val="bg1"/>
                </a:solidFill>
                <a:latin typeface="微软雅黑" pitchFamily="34" charset="-122"/>
                <a:ea typeface="微软雅黑" pitchFamily="34" charset="-122"/>
              </a:rPr>
              <a:t>Introduction</a:t>
            </a:r>
            <a:endParaRPr lang="zh-CN" altLang="en-US" sz="4800" b="1" dirty="0">
              <a:solidFill>
                <a:schemeClr val="bg1"/>
              </a:solidFill>
              <a:latin typeface="微软雅黑" pitchFamily="34" charset="-122"/>
              <a:ea typeface="微软雅黑"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7102475" y="34925"/>
            <a:ext cx="20093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FontTx/>
              <a:buNone/>
            </a:pPr>
            <a:r>
              <a:rPr lang="en-US" altLang="zh-CN" sz="2400" dirty="0">
                <a:solidFill>
                  <a:srgbClr val="000000"/>
                </a:solidFill>
                <a:latin typeface="微软雅黑" pitchFamily="34" charset="-122"/>
                <a:ea typeface="微软雅黑" pitchFamily="34" charset="-122"/>
              </a:rPr>
              <a:t>Introduction</a:t>
            </a:r>
            <a:endParaRPr lang="zh-CN" altLang="en-US" sz="2400" dirty="0">
              <a:solidFill>
                <a:srgbClr val="000000"/>
              </a:solidFill>
              <a:latin typeface="微软雅黑" pitchFamily="34" charset="-122"/>
              <a:ea typeface="微软雅黑" pitchFamily="34" charset="-122"/>
            </a:endParaRPr>
          </a:p>
        </p:txBody>
      </p:sp>
      <p:pic>
        <p:nvPicPr>
          <p:cNvPr id="3" name="图片 2">
            <a:extLst>
              <a:ext uri="{FF2B5EF4-FFF2-40B4-BE49-F238E27FC236}">
                <a16:creationId xmlns:a16="http://schemas.microsoft.com/office/drawing/2014/main" id="{5D94869F-68C5-4495-8D6D-7887FB9B7D9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7431"/>
                    </a14:imgEffect>
                    <a14:imgEffect>
                      <a14:saturation sat="0"/>
                    </a14:imgEffect>
                    <a14:imgEffect>
                      <a14:brightnessContrast bright="-36000" contrast="-62000"/>
                    </a14:imgEffect>
                  </a14:imgLayer>
                </a14:imgProps>
              </a:ext>
            </a:extLst>
          </a:blip>
          <a:stretch>
            <a:fillRect/>
          </a:stretch>
        </p:blipFill>
        <p:spPr>
          <a:xfrm>
            <a:off x="346509" y="1015116"/>
            <a:ext cx="11494219" cy="5231893"/>
          </a:xfrm>
          <a:prstGeom prst="rect">
            <a:avLst/>
          </a:prstGeom>
          <a:noFill/>
        </p:spPr>
      </p:pic>
      <p:sp>
        <p:nvSpPr>
          <p:cNvPr id="2" name="矩形 1">
            <a:extLst>
              <a:ext uri="{FF2B5EF4-FFF2-40B4-BE49-F238E27FC236}">
                <a16:creationId xmlns:a16="http://schemas.microsoft.com/office/drawing/2014/main" id="{57CCECD8-8943-4608-9F81-A4494B60EAF9}"/>
              </a:ext>
            </a:extLst>
          </p:cNvPr>
          <p:cNvSpPr/>
          <p:nvPr/>
        </p:nvSpPr>
        <p:spPr>
          <a:xfrm>
            <a:off x="1485107" y="2492046"/>
            <a:ext cx="9649072" cy="1200329"/>
          </a:xfrm>
          <a:prstGeom prst="rect">
            <a:avLst/>
          </a:prstGeom>
        </p:spPr>
        <p:txBody>
          <a:bodyPr wrap="square">
            <a:spAutoFit/>
          </a:bodyPr>
          <a:lstStyle/>
          <a:p>
            <a:pPr algn="just"/>
            <a:r>
              <a:rPr lang="en-US" altLang="zh-CN" sz="2400" dirty="0">
                <a:solidFill>
                  <a:schemeClr val="bg1"/>
                </a:solidFill>
                <a:latin typeface="Times New Roman" panose="02020603050405020304" pitchFamily="18" charset="0"/>
                <a:cs typeface="Times New Roman" panose="02020603050405020304" pitchFamily="18" charset="0"/>
              </a:rPr>
              <a:t>A perfect superconductor is a material that exhibits two characteristic properties, namely zero electrical resistance and perfect diamagnetism, when it is cooled below a particular temperature Tc, called the critical temperature. </a:t>
            </a:r>
            <a:endParaRPr lang="zh-CN" altLang="en-US" sz="2400" dirty="0">
              <a:solidFill>
                <a:schemeClr val="bg1"/>
              </a:solidFill>
              <a:latin typeface="Times New Roman" panose="02020603050405020304" pitchFamily="18" charset="0"/>
              <a:cs typeface="Times New Roman" panose="02020603050405020304" pitchFamily="18" charset="0"/>
            </a:endParaRPr>
          </a:p>
        </p:txBody>
      </p:sp>
      <p:sp>
        <p:nvSpPr>
          <p:cNvPr id="34" name="矩形 33"/>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4" name="矩形 3">
            <a:extLst>
              <a:ext uri="{FF2B5EF4-FFF2-40B4-BE49-F238E27FC236}">
                <a16:creationId xmlns:a16="http://schemas.microsoft.com/office/drawing/2014/main" id="{584E29B4-5597-4C3F-A623-AD96B8D1D717}"/>
              </a:ext>
            </a:extLst>
          </p:cNvPr>
          <p:cNvSpPr/>
          <p:nvPr/>
        </p:nvSpPr>
        <p:spPr>
          <a:xfrm>
            <a:off x="1161071" y="4261806"/>
            <a:ext cx="10297144" cy="707886"/>
          </a:xfrm>
          <a:prstGeom prst="rect">
            <a:avLst/>
          </a:prstGeom>
        </p:spPr>
        <p:txBody>
          <a:bodyPr wrap="square">
            <a:spAutoFit/>
          </a:bodyPr>
          <a:lstStyle/>
          <a:p>
            <a:r>
              <a:rPr lang="zh-CN" altLang="en-US" sz="2000" b="1" dirty="0">
                <a:solidFill>
                  <a:schemeClr val="bg1"/>
                </a:solidFill>
              </a:rPr>
              <a:t>本次实验目的：</a:t>
            </a:r>
            <a:endParaRPr lang="en-US" altLang="zh-CN" sz="2000" b="1" dirty="0">
              <a:solidFill>
                <a:schemeClr val="bg1"/>
              </a:solidFill>
            </a:endParaRPr>
          </a:p>
          <a:p>
            <a:r>
              <a:rPr lang="zh-CN" altLang="en-US" sz="2000" b="1" dirty="0">
                <a:solidFill>
                  <a:schemeClr val="bg1"/>
                </a:solidFill>
              </a:rPr>
              <a:t>测量超导材料的转变温度</a:t>
            </a:r>
            <a:r>
              <a:rPr lang="en-US" altLang="zh-CN" sz="2000" b="1" dirty="0">
                <a:solidFill>
                  <a:schemeClr val="bg1"/>
                </a:solidFill>
              </a:rPr>
              <a:t>Tc</a:t>
            </a:r>
            <a:r>
              <a:rPr lang="zh-CN" altLang="en-US" sz="2000" b="1" dirty="0">
                <a:solidFill>
                  <a:schemeClr val="bg1"/>
                </a:solidFill>
              </a:rPr>
              <a:t>，即在常气压环境下超导体从非超导态变为超导态时的温度。</a:t>
            </a:r>
          </a:p>
        </p:txBody>
      </p:sp>
    </p:spTree>
    <p:extLst>
      <p:ext uri="{BB962C8B-B14F-4D97-AF65-F5344CB8AC3E}">
        <p14:creationId xmlns:p14="http://schemas.microsoft.com/office/powerpoint/2010/main" val="3026629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8A931D-D4AE-495B-9618-D480054BF917}"/>
              </a:ext>
            </a:extLst>
          </p:cNvPr>
          <p:cNvSpPr>
            <a:spLocks noGrp="1"/>
          </p:cNvSpPr>
          <p:nvPr>
            <p:ph type="title"/>
          </p:nvPr>
        </p:nvSpPr>
        <p:spPr>
          <a:xfrm>
            <a:off x="963174" y="1514995"/>
            <a:ext cx="3330712" cy="609030"/>
          </a:xfrm>
        </p:spPr>
        <p:txBody>
          <a:bodyPr/>
          <a:lstStyle/>
          <a:p>
            <a:r>
              <a:rPr lang="zh-CN" altLang="en-US" sz="3200" dirty="0"/>
              <a:t>超导技术的应用</a:t>
            </a:r>
          </a:p>
        </p:txBody>
      </p:sp>
      <p:sp>
        <p:nvSpPr>
          <p:cNvPr id="3" name="文本占位符 2">
            <a:extLst>
              <a:ext uri="{FF2B5EF4-FFF2-40B4-BE49-F238E27FC236}">
                <a16:creationId xmlns:a16="http://schemas.microsoft.com/office/drawing/2014/main" id="{E35421B8-C1A0-4636-9C78-AD9B11BBF7D7}"/>
              </a:ext>
            </a:extLst>
          </p:cNvPr>
          <p:cNvSpPr>
            <a:spLocks noGrp="1"/>
          </p:cNvSpPr>
          <p:nvPr>
            <p:ph type="body" idx="1"/>
          </p:nvPr>
        </p:nvSpPr>
        <p:spPr>
          <a:xfrm>
            <a:off x="963174" y="2492896"/>
            <a:ext cx="10359153" cy="2562077"/>
          </a:xfrm>
        </p:spPr>
        <p:txBody>
          <a:bodyPr/>
          <a:lstStyle/>
          <a:p>
            <a:r>
              <a:rPr lang="zh-CN" altLang="en-US" dirty="0">
                <a:solidFill>
                  <a:schemeClr val="tx1"/>
                </a:solidFill>
              </a:rPr>
              <a:t>（</a:t>
            </a:r>
            <a:r>
              <a:rPr lang="en-US" altLang="zh-CN" dirty="0">
                <a:solidFill>
                  <a:schemeClr val="tx1"/>
                </a:solidFill>
              </a:rPr>
              <a:t>1</a:t>
            </a:r>
            <a:r>
              <a:rPr lang="zh-CN" altLang="en-US" dirty="0">
                <a:solidFill>
                  <a:schemeClr val="tx1"/>
                </a:solidFill>
              </a:rPr>
              <a:t>）超导输电线路</a:t>
            </a:r>
          </a:p>
          <a:p>
            <a:r>
              <a:rPr lang="zh-CN" altLang="en-US" dirty="0">
                <a:solidFill>
                  <a:schemeClr val="tx1"/>
                </a:solidFill>
              </a:rPr>
              <a:t>（</a:t>
            </a:r>
            <a:r>
              <a:rPr lang="en-US" altLang="zh-CN" dirty="0">
                <a:solidFill>
                  <a:schemeClr val="tx1"/>
                </a:solidFill>
              </a:rPr>
              <a:t>2</a:t>
            </a:r>
            <a:r>
              <a:rPr lang="zh-CN" altLang="en-US" dirty="0">
                <a:solidFill>
                  <a:schemeClr val="tx1"/>
                </a:solidFill>
              </a:rPr>
              <a:t>）超导发电机 </a:t>
            </a:r>
          </a:p>
          <a:p>
            <a:r>
              <a:rPr lang="zh-CN" altLang="en-US" dirty="0">
                <a:solidFill>
                  <a:schemeClr val="tx1"/>
                </a:solidFill>
              </a:rPr>
              <a:t>（</a:t>
            </a:r>
            <a:r>
              <a:rPr lang="en-US" altLang="zh-CN" dirty="0">
                <a:solidFill>
                  <a:schemeClr val="tx1"/>
                </a:solidFill>
              </a:rPr>
              <a:t>3</a:t>
            </a:r>
            <a:r>
              <a:rPr lang="zh-CN" altLang="en-US" dirty="0">
                <a:solidFill>
                  <a:schemeClr val="tx1"/>
                </a:solidFill>
              </a:rPr>
              <a:t>）超导量子干涉仪（</a:t>
            </a:r>
            <a:r>
              <a:rPr lang="en-US" altLang="zh-CN" dirty="0">
                <a:solidFill>
                  <a:schemeClr val="tx1"/>
                </a:solidFill>
              </a:rPr>
              <a:t>SQUID</a:t>
            </a:r>
            <a:r>
              <a:rPr lang="zh-CN" altLang="en-US" dirty="0">
                <a:solidFill>
                  <a:schemeClr val="tx1"/>
                </a:solidFill>
              </a:rPr>
              <a:t>）</a:t>
            </a:r>
          </a:p>
          <a:p>
            <a:r>
              <a:rPr lang="zh-CN" altLang="en-US" dirty="0">
                <a:solidFill>
                  <a:schemeClr val="tx1"/>
                </a:solidFill>
              </a:rPr>
              <a:t>（</a:t>
            </a:r>
            <a:r>
              <a:rPr lang="en-US" altLang="zh-CN" dirty="0">
                <a:solidFill>
                  <a:schemeClr val="tx1"/>
                </a:solidFill>
              </a:rPr>
              <a:t>4</a:t>
            </a:r>
            <a:r>
              <a:rPr lang="zh-CN" altLang="en-US" dirty="0">
                <a:solidFill>
                  <a:schemeClr val="tx1"/>
                </a:solidFill>
              </a:rPr>
              <a:t>）超导滤波器</a:t>
            </a:r>
          </a:p>
          <a:p>
            <a:r>
              <a:rPr lang="zh-CN" altLang="en-US" dirty="0">
                <a:solidFill>
                  <a:schemeClr val="tx1"/>
                </a:solidFill>
              </a:rPr>
              <a:t>（</a:t>
            </a:r>
            <a:r>
              <a:rPr lang="en-US" altLang="zh-CN" dirty="0">
                <a:solidFill>
                  <a:schemeClr val="tx1"/>
                </a:solidFill>
              </a:rPr>
              <a:t>5</a:t>
            </a:r>
            <a:r>
              <a:rPr lang="zh-CN" altLang="en-US" dirty="0">
                <a:solidFill>
                  <a:schemeClr val="tx1"/>
                </a:solidFill>
              </a:rPr>
              <a:t>）超导磁浮列车 </a:t>
            </a:r>
          </a:p>
          <a:p>
            <a:endParaRPr lang="zh-CN" altLang="en-US" dirty="0"/>
          </a:p>
        </p:txBody>
      </p:sp>
      <p:sp>
        <p:nvSpPr>
          <p:cNvPr id="4" name="矩形 3">
            <a:extLst>
              <a:ext uri="{FF2B5EF4-FFF2-40B4-BE49-F238E27FC236}">
                <a16:creationId xmlns:a16="http://schemas.microsoft.com/office/drawing/2014/main" id="{9836C037-53D8-42FD-9FB4-00B448536110}"/>
              </a:ext>
            </a:extLst>
          </p:cNvPr>
          <p:cNvSpPr/>
          <p:nvPr/>
        </p:nvSpPr>
        <p:spPr>
          <a:xfrm>
            <a:off x="7173739" y="44624"/>
            <a:ext cx="2009333" cy="461665"/>
          </a:xfrm>
          <a:prstGeom prst="rect">
            <a:avLst/>
          </a:prstGeom>
        </p:spPr>
        <p:txBody>
          <a:bodyPr wrap="none">
            <a:spAutoFit/>
          </a:bodyPr>
          <a:lstStyle/>
          <a:p>
            <a:r>
              <a:rPr lang="en-US" altLang="zh-CN" sz="2400" dirty="0">
                <a:solidFill>
                  <a:srgbClr val="000000"/>
                </a:solidFill>
                <a:latin typeface="微软雅黑" pitchFamily="34" charset="-122"/>
                <a:ea typeface="微软雅黑" pitchFamily="34" charset="-122"/>
              </a:rPr>
              <a:t>Introduction</a:t>
            </a:r>
            <a:endParaRPr lang="zh-CN" altLang="en-US" sz="2400" dirty="0">
              <a:solidFill>
                <a:srgbClr val="000000"/>
              </a:solidFill>
              <a:latin typeface="微软雅黑" pitchFamily="34" charset="-122"/>
              <a:ea typeface="微软雅黑" pitchFamily="34" charset="-122"/>
            </a:endParaRPr>
          </a:p>
        </p:txBody>
      </p:sp>
      <p:pic>
        <p:nvPicPr>
          <p:cNvPr id="8" name="图片 7">
            <a:extLst>
              <a:ext uri="{FF2B5EF4-FFF2-40B4-BE49-F238E27FC236}">
                <a16:creationId xmlns:a16="http://schemas.microsoft.com/office/drawing/2014/main" id="{2ACF1C87-1DE3-4C01-A611-AC3C69270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0025" y="1816447"/>
            <a:ext cx="5335820" cy="3554345"/>
          </a:xfrm>
          <a:prstGeom prst="rect">
            <a:avLst/>
          </a:prstGeom>
        </p:spPr>
      </p:pic>
      <p:sp>
        <p:nvSpPr>
          <p:cNvPr id="9" name="矩形 8">
            <a:extLst>
              <a:ext uri="{FF2B5EF4-FFF2-40B4-BE49-F238E27FC236}">
                <a16:creationId xmlns:a16="http://schemas.microsoft.com/office/drawing/2014/main" id="{B4E501C4-91B3-4DB2-B67F-DF6F4228B780}"/>
              </a:ext>
            </a:extLst>
          </p:cNvPr>
          <p:cNvSpPr/>
          <p:nvPr/>
        </p:nvSpPr>
        <p:spPr>
          <a:xfrm>
            <a:off x="6270025" y="1299524"/>
            <a:ext cx="5335820" cy="369332"/>
          </a:xfrm>
          <a:prstGeom prst="rect">
            <a:avLst/>
          </a:prstGeom>
        </p:spPr>
        <p:txBody>
          <a:bodyPr wrap="none">
            <a:spAutoFit/>
          </a:bodyPr>
          <a:lstStyle/>
          <a:p>
            <a:r>
              <a:rPr lang="en-US" altLang="zh-CN" dirty="0"/>
              <a:t>Experimental advanced superconducting Tokamak</a:t>
            </a:r>
            <a:endParaRPr lang="zh-CN" altLang="en-US" dirty="0"/>
          </a:p>
        </p:txBody>
      </p:sp>
      <p:sp>
        <p:nvSpPr>
          <p:cNvPr id="10" name="矩形 9">
            <a:extLst>
              <a:ext uri="{FF2B5EF4-FFF2-40B4-BE49-F238E27FC236}">
                <a16:creationId xmlns:a16="http://schemas.microsoft.com/office/drawing/2014/main" id="{A29962DB-76E0-4C94-94E3-503CD9D16C54}"/>
              </a:ext>
            </a:extLst>
          </p:cNvPr>
          <p:cNvSpPr/>
          <p:nvPr/>
        </p:nvSpPr>
        <p:spPr>
          <a:xfrm>
            <a:off x="5301531" y="5518383"/>
            <a:ext cx="7272808" cy="584775"/>
          </a:xfrm>
          <a:prstGeom prst="rect">
            <a:avLst/>
          </a:prstGeom>
        </p:spPr>
        <p:txBody>
          <a:bodyPr wrap="square">
            <a:spAutoFit/>
          </a:bodyPr>
          <a:lstStyle/>
          <a:p>
            <a:r>
              <a:rPr lang="en-US" altLang="zh-CN" sz="1600" dirty="0">
                <a:solidFill>
                  <a:schemeClr val="bg1">
                    <a:lumMod val="50000"/>
                  </a:schemeClr>
                </a:solidFill>
              </a:rPr>
              <a:t>Institute of Plasma Physics (ASIPP) of Hefei Institutes of Physical Science, Chinese Academy of Sciences (CASHIPS), in Hefei City, China.</a:t>
            </a:r>
            <a:endParaRPr lang="zh-CN" altLang="en-US" sz="1600" dirty="0">
              <a:solidFill>
                <a:schemeClr val="bg1">
                  <a:lumMod val="50000"/>
                </a:schemeClr>
              </a:solidFill>
            </a:endParaRPr>
          </a:p>
        </p:txBody>
      </p:sp>
    </p:spTree>
    <p:extLst>
      <p:ext uri="{BB962C8B-B14F-4D97-AF65-F5344CB8AC3E}">
        <p14:creationId xmlns:p14="http://schemas.microsoft.com/office/powerpoint/2010/main" val="101788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9836C037-53D8-42FD-9FB4-00B448536110}"/>
              </a:ext>
            </a:extLst>
          </p:cNvPr>
          <p:cNvSpPr/>
          <p:nvPr/>
        </p:nvSpPr>
        <p:spPr>
          <a:xfrm>
            <a:off x="7173739" y="44624"/>
            <a:ext cx="2009333" cy="461665"/>
          </a:xfrm>
          <a:prstGeom prst="rect">
            <a:avLst/>
          </a:prstGeom>
        </p:spPr>
        <p:txBody>
          <a:bodyPr wrap="none">
            <a:spAutoFit/>
          </a:bodyPr>
          <a:lstStyle/>
          <a:p>
            <a:r>
              <a:rPr lang="en-US" altLang="zh-CN" sz="2400" dirty="0">
                <a:solidFill>
                  <a:srgbClr val="000000"/>
                </a:solidFill>
                <a:latin typeface="微软雅黑" pitchFamily="34" charset="-122"/>
                <a:ea typeface="微软雅黑" pitchFamily="34" charset="-122"/>
              </a:rPr>
              <a:t>Introduction</a:t>
            </a:r>
            <a:endParaRPr lang="zh-CN" altLang="en-US" sz="2400" dirty="0">
              <a:solidFill>
                <a:srgbClr val="000000"/>
              </a:solidFill>
              <a:latin typeface="微软雅黑" pitchFamily="34" charset="-122"/>
              <a:ea typeface="微软雅黑" pitchFamily="34" charset="-122"/>
            </a:endParaRPr>
          </a:p>
        </p:txBody>
      </p:sp>
      <p:sp>
        <p:nvSpPr>
          <p:cNvPr id="6" name="文本框 5">
            <a:extLst>
              <a:ext uri="{FF2B5EF4-FFF2-40B4-BE49-F238E27FC236}">
                <a16:creationId xmlns:a16="http://schemas.microsoft.com/office/drawing/2014/main" id="{A941A67E-2F67-453E-93E2-68FA533EAE5F}"/>
              </a:ext>
            </a:extLst>
          </p:cNvPr>
          <p:cNvSpPr txBox="1"/>
          <p:nvPr/>
        </p:nvSpPr>
        <p:spPr>
          <a:xfrm>
            <a:off x="549003" y="1212047"/>
            <a:ext cx="3600400" cy="461665"/>
          </a:xfrm>
          <a:prstGeom prst="rect">
            <a:avLst/>
          </a:prstGeom>
          <a:noFill/>
        </p:spPr>
        <p:txBody>
          <a:bodyPr wrap="square" rtlCol="0">
            <a:spAutoFit/>
          </a:bodyPr>
          <a:lstStyle/>
          <a:p>
            <a:r>
              <a:rPr lang="zh-CN" altLang="en-US" sz="2400" b="1" dirty="0"/>
              <a:t>高温超导</a:t>
            </a:r>
          </a:p>
        </p:txBody>
      </p:sp>
      <p:sp>
        <p:nvSpPr>
          <p:cNvPr id="2" name="矩形 1">
            <a:extLst>
              <a:ext uri="{FF2B5EF4-FFF2-40B4-BE49-F238E27FC236}">
                <a16:creationId xmlns:a16="http://schemas.microsoft.com/office/drawing/2014/main" id="{F8A8A155-863C-4635-9A91-09994DBD7A42}"/>
              </a:ext>
            </a:extLst>
          </p:cNvPr>
          <p:cNvSpPr/>
          <p:nvPr/>
        </p:nvSpPr>
        <p:spPr>
          <a:xfrm>
            <a:off x="549003" y="1916832"/>
            <a:ext cx="6092825" cy="923330"/>
          </a:xfrm>
          <a:prstGeom prst="rect">
            <a:avLst/>
          </a:prstGeom>
        </p:spPr>
        <p:txBody>
          <a:bodyPr wrap="square">
            <a:spAutoFit/>
          </a:bodyPr>
          <a:lstStyle/>
          <a:p>
            <a:r>
              <a:rPr lang="en-US" altLang="zh-CN" dirty="0">
                <a:solidFill>
                  <a:schemeClr val="bg1">
                    <a:lumMod val="50000"/>
                  </a:schemeClr>
                </a:solidFill>
              </a:rPr>
              <a:t> 1989</a:t>
            </a:r>
            <a:r>
              <a:rPr lang="zh-CN" altLang="en-US" dirty="0">
                <a:solidFill>
                  <a:schemeClr val="bg1">
                    <a:lumMod val="50000"/>
                  </a:schemeClr>
                </a:solidFill>
              </a:rPr>
              <a:t>年，印度科学家宣称他们制造出了常温下的超导体，这种合金居然在</a:t>
            </a:r>
            <a:r>
              <a:rPr lang="en-US" altLang="zh-CN" dirty="0">
                <a:solidFill>
                  <a:schemeClr val="bg1">
                    <a:lumMod val="50000"/>
                  </a:schemeClr>
                </a:solidFill>
              </a:rPr>
              <a:t>37℃</a:t>
            </a:r>
            <a:r>
              <a:rPr lang="zh-CN" altLang="en-US" dirty="0">
                <a:solidFill>
                  <a:schemeClr val="bg1">
                    <a:lumMod val="50000"/>
                  </a:schemeClr>
                </a:solidFill>
              </a:rPr>
              <a:t>中仍然电阻为零，不久之后，斯里兰卡科学家亦宣称他们制造出了常温下的超导体。</a:t>
            </a:r>
          </a:p>
        </p:txBody>
      </p:sp>
      <p:sp>
        <p:nvSpPr>
          <p:cNvPr id="3" name="矩形 2">
            <a:extLst>
              <a:ext uri="{FF2B5EF4-FFF2-40B4-BE49-F238E27FC236}">
                <a16:creationId xmlns:a16="http://schemas.microsoft.com/office/drawing/2014/main" id="{E193FDBB-DFC9-4C84-B141-145B319A6701}"/>
              </a:ext>
            </a:extLst>
          </p:cNvPr>
          <p:cNvSpPr/>
          <p:nvPr/>
        </p:nvSpPr>
        <p:spPr>
          <a:xfrm>
            <a:off x="549003" y="4537721"/>
            <a:ext cx="6092825" cy="923330"/>
          </a:xfrm>
          <a:prstGeom prst="rect">
            <a:avLst/>
          </a:prstGeom>
        </p:spPr>
        <p:txBody>
          <a:bodyPr wrap="square">
            <a:spAutoFit/>
          </a:bodyPr>
          <a:lstStyle/>
          <a:p>
            <a:r>
              <a:rPr lang="zh-CN" altLang="en-US" b="1" dirty="0"/>
              <a:t>将两层石墨烯堆以</a:t>
            </a:r>
            <a:r>
              <a:rPr lang="en-US" altLang="zh-CN" b="1" dirty="0"/>
              <a:t>1°</a:t>
            </a:r>
            <a:r>
              <a:rPr lang="zh-CN" altLang="en-US" b="1" dirty="0"/>
              <a:t>左右的“魔角”差异叠在一起，并通过门电压调控载流子浓度，实现能带半满填充状态下的绝缘体，继而实现</a:t>
            </a:r>
            <a:r>
              <a:rPr lang="en-US" altLang="zh-CN" b="1" dirty="0"/>
              <a:t>1.7 K</a:t>
            </a:r>
            <a:r>
              <a:rPr lang="zh-CN" altLang="en-US" b="1" dirty="0"/>
              <a:t>的超导电性</a:t>
            </a:r>
          </a:p>
        </p:txBody>
      </p:sp>
      <p:sp>
        <p:nvSpPr>
          <p:cNvPr id="8" name="矩形 7">
            <a:extLst>
              <a:ext uri="{FF2B5EF4-FFF2-40B4-BE49-F238E27FC236}">
                <a16:creationId xmlns:a16="http://schemas.microsoft.com/office/drawing/2014/main" id="{7219280D-F403-42E4-BC9A-D2AA2691EEAB}"/>
              </a:ext>
            </a:extLst>
          </p:cNvPr>
          <p:cNvSpPr/>
          <p:nvPr/>
        </p:nvSpPr>
        <p:spPr>
          <a:xfrm>
            <a:off x="549003" y="3088777"/>
            <a:ext cx="6092825" cy="1200329"/>
          </a:xfrm>
          <a:prstGeom prst="rect">
            <a:avLst/>
          </a:prstGeom>
        </p:spPr>
        <p:txBody>
          <a:bodyPr>
            <a:spAutoFit/>
          </a:bodyPr>
          <a:lstStyle/>
          <a:p>
            <a:r>
              <a:rPr lang="en-US" altLang="zh-CN" dirty="0">
                <a:solidFill>
                  <a:schemeClr val="tx1">
                    <a:lumMod val="85000"/>
                    <a:lumOff val="15000"/>
                  </a:schemeClr>
                </a:solidFill>
                <a:latin typeface="arial" panose="020B0604020202020204" pitchFamily="34" charset="0"/>
              </a:rPr>
              <a:t>2013</a:t>
            </a:r>
            <a:r>
              <a:rPr lang="zh-CN" altLang="en-US" dirty="0">
                <a:solidFill>
                  <a:schemeClr val="tx1">
                    <a:lumMod val="85000"/>
                    <a:lumOff val="15000"/>
                  </a:schemeClr>
                </a:solidFill>
                <a:latin typeface="arial" panose="020B0604020202020204" pitchFamily="34" charset="0"/>
              </a:rPr>
              <a:t>年，德国马普研究所的安德里亚</a:t>
            </a:r>
            <a:r>
              <a:rPr lang="en-US" altLang="zh-CN" dirty="0">
                <a:solidFill>
                  <a:schemeClr val="tx1">
                    <a:lumMod val="85000"/>
                    <a:lumOff val="15000"/>
                  </a:schemeClr>
                </a:solidFill>
                <a:latin typeface="arial" panose="020B0604020202020204" pitchFamily="34" charset="0"/>
              </a:rPr>
              <a:t>·</a:t>
            </a:r>
            <a:r>
              <a:rPr lang="zh-CN" altLang="en-US" dirty="0">
                <a:solidFill>
                  <a:schemeClr val="tx1">
                    <a:lumMod val="85000"/>
                    <a:lumOff val="15000"/>
                  </a:schemeClr>
                </a:solidFill>
                <a:latin typeface="arial" panose="020B0604020202020204" pitchFamily="34" charset="0"/>
              </a:rPr>
              <a:t>卡瓦莱里</a:t>
            </a:r>
            <a:r>
              <a:rPr lang="en-US" altLang="zh-CN" dirty="0">
                <a:solidFill>
                  <a:schemeClr val="tx1">
                    <a:lumMod val="85000"/>
                    <a:lumOff val="15000"/>
                  </a:schemeClr>
                </a:solidFill>
                <a:latin typeface="arial" panose="020B0604020202020204" pitchFamily="34" charset="0"/>
              </a:rPr>
              <a:t>(Andrea </a:t>
            </a:r>
            <a:r>
              <a:rPr lang="en-US" altLang="zh-CN" dirty="0" err="1">
                <a:solidFill>
                  <a:schemeClr val="tx1">
                    <a:lumMod val="85000"/>
                    <a:lumOff val="15000"/>
                  </a:schemeClr>
                </a:solidFill>
                <a:latin typeface="arial" panose="020B0604020202020204" pitchFamily="34" charset="0"/>
              </a:rPr>
              <a:t>Cavalleri</a:t>
            </a:r>
            <a:r>
              <a:rPr lang="en-US" altLang="zh-CN" dirty="0">
                <a:solidFill>
                  <a:schemeClr val="tx1">
                    <a:lumMod val="85000"/>
                    <a:lumOff val="15000"/>
                  </a:schemeClr>
                </a:solidFill>
                <a:latin typeface="arial" panose="020B0604020202020204" pitchFamily="34" charset="0"/>
              </a:rPr>
              <a:t>)</a:t>
            </a:r>
            <a:r>
              <a:rPr lang="zh-CN" altLang="en-US" dirty="0">
                <a:solidFill>
                  <a:schemeClr val="tx1">
                    <a:lumMod val="85000"/>
                    <a:lumOff val="15000"/>
                  </a:schemeClr>
                </a:solidFill>
                <a:latin typeface="arial" panose="020B0604020202020204" pitchFamily="34" charset="0"/>
              </a:rPr>
              <a:t>与一个国际团队合作发现，当</a:t>
            </a:r>
            <a:r>
              <a:rPr lang="en-US" altLang="zh-CN" dirty="0">
                <a:solidFill>
                  <a:schemeClr val="tx1">
                    <a:lumMod val="85000"/>
                    <a:lumOff val="15000"/>
                  </a:schemeClr>
                </a:solidFill>
                <a:latin typeface="arial" panose="020B0604020202020204" pitchFamily="34" charset="0"/>
              </a:rPr>
              <a:t>YBCO</a:t>
            </a:r>
            <a:r>
              <a:rPr lang="zh-CN" altLang="en-US" dirty="0">
                <a:solidFill>
                  <a:schemeClr val="tx1">
                    <a:lumMod val="85000"/>
                    <a:lumOff val="15000"/>
                  </a:schemeClr>
                </a:solidFill>
                <a:latin typeface="arial" panose="020B0604020202020204" pitchFamily="34" charset="0"/>
              </a:rPr>
              <a:t>被红外激光脉冲照亮时，会暂时在室温下变成超导体。激光明显改变了这种晶体中双层之间的耦合。</a:t>
            </a:r>
            <a:endParaRPr lang="zh-CN" altLang="en-US" dirty="0">
              <a:solidFill>
                <a:schemeClr val="tx1">
                  <a:lumMod val="85000"/>
                  <a:lumOff val="15000"/>
                </a:schemeClr>
              </a:solidFill>
            </a:endParaRPr>
          </a:p>
        </p:txBody>
      </p:sp>
      <p:pic>
        <p:nvPicPr>
          <p:cNvPr id="9" name="图片 8">
            <a:extLst>
              <a:ext uri="{FF2B5EF4-FFF2-40B4-BE49-F238E27FC236}">
                <a16:creationId xmlns:a16="http://schemas.microsoft.com/office/drawing/2014/main" id="{92D2B1B9-F485-467D-B5DB-21B00B53C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5747" y="1673712"/>
            <a:ext cx="4681087" cy="3592686"/>
          </a:xfrm>
          <a:prstGeom prst="rect">
            <a:avLst/>
          </a:prstGeom>
        </p:spPr>
      </p:pic>
      <p:sp>
        <p:nvSpPr>
          <p:cNvPr id="10" name="矩形 9">
            <a:extLst>
              <a:ext uri="{FF2B5EF4-FFF2-40B4-BE49-F238E27FC236}">
                <a16:creationId xmlns:a16="http://schemas.microsoft.com/office/drawing/2014/main" id="{5A31C303-21CD-484B-98D0-972C449FEFD1}"/>
              </a:ext>
            </a:extLst>
          </p:cNvPr>
          <p:cNvSpPr/>
          <p:nvPr/>
        </p:nvSpPr>
        <p:spPr>
          <a:xfrm>
            <a:off x="8469883" y="1350355"/>
            <a:ext cx="2031325" cy="338554"/>
          </a:xfrm>
          <a:prstGeom prst="rect">
            <a:avLst/>
          </a:prstGeom>
        </p:spPr>
        <p:txBody>
          <a:bodyPr wrap="none">
            <a:spAutoFit/>
          </a:bodyPr>
          <a:lstStyle/>
          <a:p>
            <a:r>
              <a:rPr lang="zh-CN" altLang="en-US" sz="1600" dirty="0"/>
              <a:t>“魔角”石墨烯器件</a:t>
            </a:r>
          </a:p>
        </p:txBody>
      </p:sp>
      <p:sp>
        <p:nvSpPr>
          <p:cNvPr id="11" name="矩形 10">
            <a:extLst>
              <a:ext uri="{FF2B5EF4-FFF2-40B4-BE49-F238E27FC236}">
                <a16:creationId xmlns:a16="http://schemas.microsoft.com/office/drawing/2014/main" id="{830E1AC6-48EF-4284-B3C8-DC40C0016FF3}"/>
              </a:ext>
            </a:extLst>
          </p:cNvPr>
          <p:cNvSpPr/>
          <p:nvPr/>
        </p:nvSpPr>
        <p:spPr>
          <a:xfrm>
            <a:off x="6641828" y="5461051"/>
            <a:ext cx="6092825" cy="646331"/>
          </a:xfrm>
          <a:prstGeom prst="rect">
            <a:avLst/>
          </a:prstGeom>
        </p:spPr>
        <p:txBody>
          <a:bodyPr>
            <a:spAutoFit/>
          </a:bodyPr>
          <a:lstStyle/>
          <a:p>
            <a:r>
              <a:rPr lang="zh-CN" altLang="en-US" dirty="0"/>
              <a:t>完美再现了铜氧化物高温超导中的物理现象</a:t>
            </a:r>
            <a:r>
              <a:rPr lang="en-US" altLang="zh-CN" dirty="0"/>
              <a:t>——</a:t>
            </a:r>
          </a:p>
          <a:p>
            <a:r>
              <a:rPr lang="zh-CN" altLang="en-US" dirty="0"/>
              <a:t>准二维材料体系中载流子浓度调控下的莫特绝缘体</a:t>
            </a:r>
          </a:p>
        </p:txBody>
      </p:sp>
    </p:spTree>
    <p:extLst>
      <p:ext uri="{BB962C8B-B14F-4D97-AF65-F5344CB8AC3E}">
        <p14:creationId xmlns:p14="http://schemas.microsoft.com/office/powerpoint/2010/main" val="3729152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9836C037-53D8-42FD-9FB4-00B448536110}"/>
              </a:ext>
            </a:extLst>
          </p:cNvPr>
          <p:cNvSpPr/>
          <p:nvPr/>
        </p:nvSpPr>
        <p:spPr>
          <a:xfrm>
            <a:off x="7173739" y="44624"/>
            <a:ext cx="2009333" cy="461665"/>
          </a:xfrm>
          <a:prstGeom prst="rect">
            <a:avLst/>
          </a:prstGeom>
        </p:spPr>
        <p:txBody>
          <a:bodyPr wrap="none">
            <a:spAutoFit/>
          </a:bodyPr>
          <a:lstStyle/>
          <a:p>
            <a:r>
              <a:rPr lang="en-US" altLang="zh-CN" sz="2400" dirty="0">
                <a:solidFill>
                  <a:srgbClr val="000000"/>
                </a:solidFill>
                <a:latin typeface="微软雅黑" pitchFamily="34" charset="-122"/>
                <a:ea typeface="微软雅黑" pitchFamily="34" charset="-122"/>
              </a:rPr>
              <a:t>Introduction</a:t>
            </a:r>
            <a:endParaRPr lang="zh-CN" altLang="en-US" sz="2400" dirty="0">
              <a:solidFill>
                <a:srgbClr val="000000"/>
              </a:solidFill>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id="{EE3C7639-D3F5-4BEF-AC4D-61DF377A6734}"/>
              </a:ext>
            </a:extLst>
          </p:cNvPr>
          <p:cNvSpPr/>
          <p:nvPr/>
        </p:nvSpPr>
        <p:spPr>
          <a:xfrm>
            <a:off x="418728" y="2365685"/>
            <a:ext cx="6092825" cy="646331"/>
          </a:xfrm>
          <a:prstGeom prst="rect">
            <a:avLst/>
          </a:prstGeom>
        </p:spPr>
        <p:txBody>
          <a:bodyPr>
            <a:spAutoFit/>
          </a:bodyPr>
          <a:lstStyle/>
          <a:p>
            <a:r>
              <a:rPr lang="zh-CN" altLang="en-US" dirty="0"/>
              <a:t>多体：高温超导材料的正常态是金属，涉及的载流子浓度要远远比半导体或绝缘体中要高</a:t>
            </a:r>
            <a:r>
              <a:rPr lang="en-US" altLang="zh-CN" dirty="0"/>
              <a:t>10</a:t>
            </a:r>
            <a:r>
              <a:rPr lang="zh-CN" altLang="en-US" dirty="0"/>
              <a:t>个数量级</a:t>
            </a:r>
          </a:p>
        </p:txBody>
      </p:sp>
      <p:sp>
        <p:nvSpPr>
          <p:cNvPr id="9" name="矩形 8">
            <a:extLst>
              <a:ext uri="{FF2B5EF4-FFF2-40B4-BE49-F238E27FC236}">
                <a16:creationId xmlns:a16="http://schemas.microsoft.com/office/drawing/2014/main" id="{F3EA1700-D346-4EC9-9B25-2698E72A7DDA}"/>
              </a:ext>
            </a:extLst>
          </p:cNvPr>
          <p:cNvSpPr/>
          <p:nvPr/>
        </p:nvSpPr>
        <p:spPr>
          <a:xfrm>
            <a:off x="418728" y="3262310"/>
            <a:ext cx="6092825" cy="646331"/>
          </a:xfrm>
          <a:prstGeom prst="rect">
            <a:avLst/>
          </a:prstGeom>
        </p:spPr>
        <p:txBody>
          <a:bodyPr>
            <a:spAutoFit/>
          </a:bodyPr>
          <a:lstStyle/>
          <a:p>
            <a:r>
              <a:rPr lang="zh-CN" altLang="en-US" dirty="0"/>
              <a:t>单体：高温超导材料中的电子是相互关联在一起的，它们相互“纠结”在一起，牵一发而动全身</a:t>
            </a:r>
          </a:p>
        </p:txBody>
      </p:sp>
      <p:sp>
        <p:nvSpPr>
          <p:cNvPr id="10" name="文本框 9">
            <a:extLst>
              <a:ext uri="{FF2B5EF4-FFF2-40B4-BE49-F238E27FC236}">
                <a16:creationId xmlns:a16="http://schemas.microsoft.com/office/drawing/2014/main" id="{5462D95D-C5F3-4B38-9806-6F0D61D9F570}"/>
              </a:ext>
            </a:extLst>
          </p:cNvPr>
          <p:cNvSpPr txBox="1"/>
          <p:nvPr/>
        </p:nvSpPr>
        <p:spPr>
          <a:xfrm>
            <a:off x="621011" y="1124744"/>
            <a:ext cx="7632848" cy="400110"/>
          </a:xfrm>
          <a:prstGeom prst="rect">
            <a:avLst/>
          </a:prstGeom>
          <a:noFill/>
        </p:spPr>
        <p:txBody>
          <a:bodyPr wrap="square" rtlCol="0">
            <a:spAutoFit/>
          </a:bodyPr>
          <a:lstStyle/>
          <a:p>
            <a:r>
              <a:rPr lang="zh-CN" altLang="en-US" sz="2000" b="1" dirty="0"/>
              <a:t>高温超导机理</a:t>
            </a:r>
            <a:r>
              <a:rPr lang="en-US" altLang="zh-CN" sz="2000" dirty="0"/>
              <a:t>——</a:t>
            </a:r>
            <a:r>
              <a:rPr lang="zh-CN" altLang="en-US" sz="2000" dirty="0"/>
              <a:t>多体关联电子体系中的集体量子凝聚行为</a:t>
            </a:r>
            <a:endParaRPr lang="zh-CN" altLang="en-US" sz="2000" b="1" dirty="0"/>
          </a:p>
        </p:txBody>
      </p:sp>
      <p:pic>
        <p:nvPicPr>
          <p:cNvPr id="11" name="图片 10">
            <a:extLst>
              <a:ext uri="{FF2B5EF4-FFF2-40B4-BE49-F238E27FC236}">
                <a16:creationId xmlns:a16="http://schemas.microsoft.com/office/drawing/2014/main" id="{FE8B8B3C-6D2F-4A8F-9F3D-32B1B6ABD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9683" y="1916832"/>
            <a:ext cx="4853139" cy="3340472"/>
          </a:xfrm>
          <a:prstGeom prst="rect">
            <a:avLst/>
          </a:prstGeom>
        </p:spPr>
      </p:pic>
      <p:sp>
        <p:nvSpPr>
          <p:cNvPr id="6" name="矩形 5">
            <a:extLst>
              <a:ext uri="{FF2B5EF4-FFF2-40B4-BE49-F238E27FC236}">
                <a16:creationId xmlns:a16="http://schemas.microsoft.com/office/drawing/2014/main" id="{1E94EB0A-CABF-47A7-B3D8-37F3AB2ECC16}"/>
              </a:ext>
            </a:extLst>
          </p:cNvPr>
          <p:cNvSpPr/>
          <p:nvPr/>
        </p:nvSpPr>
        <p:spPr>
          <a:xfrm>
            <a:off x="7244079" y="5326003"/>
            <a:ext cx="3877985" cy="338554"/>
          </a:xfrm>
          <a:prstGeom prst="rect">
            <a:avLst/>
          </a:prstGeom>
        </p:spPr>
        <p:txBody>
          <a:bodyPr wrap="none">
            <a:spAutoFit/>
          </a:bodyPr>
          <a:lstStyle/>
          <a:p>
            <a:r>
              <a:rPr lang="zh-CN" altLang="en-US" sz="1600" dirty="0"/>
              <a:t>铜氧化物高温超导材料的复杂电子态相图</a:t>
            </a:r>
          </a:p>
        </p:txBody>
      </p:sp>
      <p:sp>
        <p:nvSpPr>
          <p:cNvPr id="12" name="矩形 11">
            <a:extLst>
              <a:ext uri="{FF2B5EF4-FFF2-40B4-BE49-F238E27FC236}">
                <a16:creationId xmlns:a16="http://schemas.microsoft.com/office/drawing/2014/main" id="{E9EE0894-8689-4B59-BB5F-2A0F8DE67B45}"/>
              </a:ext>
            </a:extLst>
          </p:cNvPr>
          <p:cNvSpPr/>
          <p:nvPr/>
        </p:nvSpPr>
        <p:spPr>
          <a:xfrm>
            <a:off x="404987" y="5072638"/>
            <a:ext cx="5948436" cy="369332"/>
          </a:xfrm>
          <a:prstGeom prst="rect">
            <a:avLst/>
          </a:prstGeom>
        </p:spPr>
        <p:txBody>
          <a:bodyPr wrap="square">
            <a:spAutoFit/>
          </a:bodyPr>
          <a:lstStyle/>
          <a:p>
            <a:r>
              <a:rPr lang="zh-CN" altLang="en-US" dirty="0"/>
              <a:t>母体是反铁磁莫特绝缘体，通过载流子掺杂实现金属电性</a:t>
            </a:r>
          </a:p>
        </p:txBody>
      </p:sp>
    </p:spTree>
    <p:extLst>
      <p:ext uri="{BB962C8B-B14F-4D97-AF65-F5344CB8AC3E}">
        <p14:creationId xmlns:p14="http://schemas.microsoft.com/office/powerpoint/2010/main" val="661998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930A6C8-C58C-4E7A-A3EB-B85C0C57E684}"/>
              </a:ext>
            </a:extLst>
          </p:cNvPr>
          <p:cNvSpPr/>
          <p:nvPr/>
        </p:nvSpPr>
        <p:spPr>
          <a:xfrm>
            <a:off x="7173739" y="44624"/>
            <a:ext cx="2009333" cy="461665"/>
          </a:xfrm>
          <a:prstGeom prst="rect">
            <a:avLst/>
          </a:prstGeom>
        </p:spPr>
        <p:txBody>
          <a:bodyPr wrap="none">
            <a:spAutoFit/>
          </a:bodyPr>
          <a:lstStyle/>
          <a:p>
            <a:r>
              <a:rPr lang="en-US" altLang="zh-CN" sz="2400" dirty="0">
                <a:solidFill>
                  <a:srgbClr val="000000"/>
                </a:solidFill>
                <a:latin typeface="微软雅黑" pitchFamily="34" charset="-122"/>
                <a:ea typeface="微软雅黑" pitchFamily="34" charset="-122"/>
              </a:rPr>
              <a:t>Introduction</a:t>
            </a:r>
            <a:endParaRPr lang="zh-CN" altLang="en-US" sz="2400" dirty="0">
              <a:solidFill>
                <a:srgbClr val="000000"/>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41E665EC-45E9-4A82-8DBB-4A5366FC31B0}"/>
              </a:ext>
            </a:extLst>
          </p:cNvPr>
          <p:cNvSpPr/>
          <p:nvPr/>
        </p:nvSpPr>
        <p:spPr>
          <a:xfrm>
            <a:off x="726061" y="1582340"/>
            <a:ext cx="5112568" cy="3693319"/>
          </a:xfrm>
          <a:prstGeom prst="rect">
            <a:avLst/>
          </a:prstGeom>
        </p:spPr>
        <p:txBody>
          <a:bodyPr wrap="square">
            <a:spAutoFit/>
          </a:bodyPr>
          <a:lstStyle/>
          <a:p>
            <a:r>
              <a:rPr lang="zh-CN" altLang="en-US" b="1" dirty="0"/>
              <a:t>莫特绝缘体</a:t>
            </a:r>
            <a:endParaRPr lang="en-US" altLang="zh-CN" b="1" dirty="0"/>
          </a:p>
          <a:p>
            <a:r>
              <a:rPr lang="zh-CN" altLang="en-US" dirty="0"/>
              <a:t>从相互作用角度：母体中电子之间的同位库仑排斥能要远大于它们的动能。如果不考虑多体关联作用，那么在单体相互作用下下，体系的价带是半满填充的，参与导电的电子又很多，必须呈现金属态。</a:t>
            </a:r>
            <a:endParaRPr lang="en-US" altLang="zh-CN" dirty="0"/>
          </a:p>
          <a:p>
            <a:endParaRPr lang="en-US" altLang="zh-CN" dirty="0"/>
          </a:p>
          <a:p>
            <a:r>
              <a:rPr lang="zh-CN" altLang="en-US" dirty="0"/>
              <a:t>强关联下的多体相互作用把能带被劈成上下哈伯德能带，费米面附近的态密度不再存在，体系反而出现了绝缘态</a:t>
            </a:r>
            <a:r>
              <a:rPr lang="en-US" altLang="zh-CN" dirty="0"/>
              <a:t>(</a:t>
            </a:r>
            <a:r>
              <a:rPr lang="zh-CN" altLang="en-US" dirty="0"/>
              <a:t>右图</a:t>
            </a:r>
            <a:r>
              <a:rPr lang="en-US" altLang="zh-CN" dirty="0"/>
              <a:t>)</a:t>
            </a:r>
            <a:r>
              <a:rPr lang="zh-CN" altLang="en-US" dirty="0"/>
              <a:t>。</a:t>
            </a:r>
            <a:endParaRPr lang="en-US" altLang="zh-CN" dirty="0"/>
          </a:p>
          <a:p>
            <a:endParaRPr lang="en-US" altLang="zh-CN" dirty="0"/>
          </a:p>
          <a:p>
            <a:r>
              <a:rPr lang="zh-CN" altLang="en-US" dirty="0"/>
              <a:t>高温超导正是在这种背景下通过载流子掺杂调节强关联相互作用而实现的</a:t>
            </a:r>
          </a:p>
        </p:txBody>
      </p:sp>
      <p:sp>
        <p:nvSpPr>
          <p:cNvPr id="8" name="矩形 7">
            <a:extLst>
              <a:ext uri="{FF2B5EF4-FFF2-40B4-BE49-F238E27FC236}">
                <a16:creationId xmlns:a16="http://schemas.microsoft.com/office/drawing/2014/main" id="{51CAD53A-5165-4DD3-8654-D273FF9DAB4F}"/>
              </a:ext>
            </a:extLst>
          </p:cNvPr>
          <p:cNvSpPr/>
          <p:nvPr/>
        </p:nvSpPr>
        <p:spPr>
          <a:xfrm>
            <a:off x="6097950" y="5013176"/>
            <a:ext cx="6624736" cy="338554"/>
          </a:xfrm>
          <a:prstGeom prst="rect">
            <a:avLst/>
          </a:prstGeom>
        </p:spPr>
        <p:txBody>
          <a:bodyPr wrap="square">
            <a:spAutoFit/>
          </a:bodyPr>
          <a:lstStyle/>
          <a:p>
            <a:r>
              <a:rPr lang="zh-CN" altLang="en-US" sz="1600" dirty="0"/>
              <a:t>价带半满填充下的单体相互作用金属态与多体相互作用绝缘体态</a:t>
            </a:r>
          </a:p>
        </p:txBody>
      </p:sp>
      <p:pic>
        <p:nvPicPr>
          <p:cNvPr id="10" name="图片 9">
            <a:extLst>
              <a:ext uri="{FF2B5EF4-FFF2-40B4-BE49-F238E27FC236}">
                <a16:creationId xmlns:a16="http://schemas.microsoft.com/office/drawing/2014/main" id="{BBFFBB7E-CC94-4FD6-91F0-FC08D7C86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7950" y="1524401"/>
            <a:ext cx="5671542" cy="3488775"/>
          </a:xfrm>
          <a:prstGeom prst="rect">
            <a:avLst/>
          </a:prstGeom>
        </p:spPr>
      </p:pic>
    </p:spTree>
    <p:extLst>
      <p:ext uri="{BB962C8B-B14F-4D97-AF65-F5344CB8AC3E}">
        <p14:creationId xmlns:p14="http://schemas.microsoft.com/office/powerpoint/2010/main" val="2029916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6B0C6AB-CD11-4E46-A6B9-A96BFCFAC0AB}"/>
              </a:ext>
            </a:extLst>
          </p:cNvPr>
          <p:cNvSpPr/>
          <p:nvPr/>
        </p:nvSpPr>
        <p:spPr>
          <a:xfrm>
            <a:off x="909042" y="1484784"/>
            <a:ext cx="4536504" cy="1477328"/>
          </a:xfrm>
          <a:prstGeom prst="rect">
            <a:avLst/>
          </a:prstGeom>
        </p:spPr>
        <p:txBody>
          <a:bodyPr wrap="square">
            <a:spAutoFit/>
          </a:bodyPr>
          <a:lstStyle/>
          <a:p>
            <a:r>
              <a:rPr lang="en-US" altLang="zh-CN" dirty="0">
                <a:solidFill>
                  <a:srgbClr val="191919"/>
                </a:solidFill>
                <a:latin typeface="PingFang SC"/>
              </a:rPr>
              <a:t>         </a:t>
            </a:r>
            <a:r>
              <a:rPr lang="zh-CN" altLang="en-US" dirty="0">
                <a:solidFill>
                  <a:srgbClr val="191919"/>
                </a:solidFill>
                <a:latin typeface="PingFang SC"/>
              </a:rPr>
              <a:t>高温超导材料结构是准二维的，其中最关键的结构单元就是</a:t>
            </a:r>
            <a:r>
              <a:rPr lang="en-US" altLang="zh-CN" dirty="0">
                <a:solidFill>
                  <a:srgbClr val="191919"/>
                </a:solidFill>
                <a:latin typeface="PingFang SC"/>
              </a:rPr>
              <a:t>Cu-O</a:t>
            </a:r>
            <a:r>
              <a:rPr lang="zh-CN" altLang="en-US" dirty="0">
                <a:solidFill>
                  <a:srgbClr val="191919"/>
                </a:solidFill>
                <a:latin typeface="PingFang SC"/>
              </a:rPr>
              <a:t>平面，特别是单层、双层和三层</a:t>
            </a:r>
            <a:r>
              <a:rPr lang="en-US" altLang="zh-CN" dirty="0">
                <a:solidFill>
                  <a:srgbClr val="191919"/>
                </a:solidFill>
                <a:latin typeface="PingFang SC"/>
              </a:rPr>
              <a:t>Cu-O</a:t>
            </a:r>
            <a:r>
              <a:rPr lang="zh-CN" altLang="en-US" dirty="0">
                <a:solidFill>
                  <a:srgbClr val="191919"/>
                </a:solidFill>
                <a:latin typeface="PingFang SC"/>
              </a:rPr>
              <a:t>面的铜氧化物超导临界温度依次升高，目前常压下最高临界温度已达到</a:t>
            </a:r>
            <a:r>
              <a:rPr lang="en-US" altLang="zh-CN" dirty="0">
                <a:solidFill>
                  <a:srgbClr val="191919"/>
                </a:solidFill>
                <a:latin typeface="PingFang SC"/>
              </a:rPr>
              <a:t>135 K</a:t>
            </a:r>
            <a:r>
              <a:rPr lang="zh-CN" altLang="en-US" dirty="0">
                <a:solidFill>
                  <a:srgbClr val="191919"/>
                </a:solidFill>
                <a:latin typeface="PingFang SC"/>
              </a:rPr>
              <a:t>左右 </a:t>
            </a:r>
            <a:endParaRPr lang="zh-CN" altLang="en-US" dirty="0"/>
          </a:p>
        </p:txBody>
      </p:sp>
      <p:pic>
        <p:nvPicPr>
          <p:cNvPr id="5" name="图片 4">
            <a:extLst>
              <a:ext uri="{FF2B5EF4-FFF2-40B4-BE49-F238E27FC236}">
                <a16:creationId xmlns:a16="http://schemas.microsoft.com/office/drawing/2014/main" id="{5FC43EDF-FCFF-477B-BA5E-7D336C692C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8932" t="24018" r="23726" b="25717"/>
          <a:stretch/>
        </p:blipFill>
        <p:spPr>
          <a:xfrm>
            <a:off x="6093619" y="1290145"/>
            <a:ext cx="5372008" cy="4277710"/>
          </a:xfrm>
          <a:prstGeom prst="rect">
            <a:avLst/>
          </a:prstGeom>
        </p:spPr>
      </p:pic>
      <p:sp>
        <p:nvSpPr>
          <p:cNvPr id="6" name="文本框 5">
            <a:extLst>
              <a:ext uri="{FF2B5EF4-FFF2-40B4-BE49-F238E27FC236}">
                <a16:creationId xmlns:a16="http://schemas.microsoft.com/office/drawing/2014/main" id="{80B50C09-2558-49D6-B6B4-17246BF5412C}"/>
              </a:ext>
            </a:extLst>
          </p:cNvPr>
          <p:cNvSpPr txBox="1"/>
          <p:nvPr/>
        </p:nvSpPr>
        <p:spPr>
          <a:xfrm>
            <a:off x="7159443" y="5733256"/>
            <a:ext cx="3240360" cy="369332"/>
          </a:xfrm>
          <a:prstGeom prst="rect">
            <a:avLst/>
          </a:prstGeom>
          <a:noFill/>
        </p:spPr>
        <p:txBody>
          <a:bodyPr wrap="square" rtlCol="0">
            <a:spAutoFit/>
          </a:bodyPr>
          <a:lstStyle/>
          <a:p>
            <a:r>
              <a:rPr lang="zh-CN" altLang="en-US" dirty="0"/>
              <a:t>制备的样品每次碎裂均为层状</a:t>
            </a:r>
          </a:p>
        </p:txBody>
      </p:sp>
      <p:pic>
        <p:nvPicPr>
          <p:cNvPr id="9" name="图片 8">
            <a:extLst>
              <a:ext uri="{FF2B5EF4-FFF2-40B4-BE49-F238E27FC236}">
                <a16:creationId xmlns:a16="http://schemas.microsoft.com/office/drawing/2014/main" id="{C4F4ACB9-D591-4D9C-B8D6-44C174D884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9184" y="3303342"/>
            <a:ext cx="3296221" cy="2614580"/>
          </a:xfrm>
          <a:prstGeom prst="rect">
            <a:avLst/>
          </a:prstGeom>
        </p:spPr>
      </p:pic>
    </p:spTree>
    <p:extLst>
      <p:ext uri="{BB962C8B-B14F-4D97-AF65-F5344CB8AC3E}">
        <p14:creationId xmlns:p14="http://schemas.microsoft.com/office/powerpoint/2010/main" val="3861051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1917949" y="836712"/>
            <a:ext cx="83529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4800" b="1" dirty="0">
                <a:solidFill>
                  <a:schemeClr val="bg1"/>
                </a:solidFill>
                <a:latin typeface="微软雅黑" pitchFamily="34" charset="-122"/>
                <a:ea typeface="微软雅黑" pitchFamily="34" charset="-122"/>
              </a:rPr>
              <a:t>Methods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22" name="TextBox 1"/>
          <p:cNvSpPr txBox="1">
            <a:spLocks noChangeArrowheads="1"/>
          </p:cNvSpPr>
          <p:nvPr/>
        </p:nvSpPr>
        <p:spPr bwMode="auto">
          <a:xfrm>
            <a:off x="7030558" y="0"/>
            <a:ext cx="1500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2400" dirty="0">
                <a:solidFill>
                  <a:srgbClr val="000000"/>
                </a:solidFill>
                <a:latin typeface="微软雅黑" pitchFamily="34" charset="-122"/>
                <a:ea typeface="微软雅黑" pitchFamily="34" charset="-122"/>
              </a:rPr>
              <a:t>Methods</a:t>
            </a:r>
          </a:p>
        </p:txBody>
      </p:sp>
      <p:pic>
        <p:nvPicPr>
          <p:cNvPr id="3" name="图片 2">
            <a:extLst>
              <a:ext uri="{FF2B5EF4-FFF2-40B4-BE49-F238E27FC236}">
                <a16:creationId xmlns:a16="http://schemas.microsoft.com/office/drawing/2014/main" id="{756BCD27-1237-4D59-BC17-639CA2EC89DB}"/>
              </a:ext>
            </a:extLst>
          </p:cNvPr>
          <p:cNvPicPr>
            <a:picLocks noChangeAspect="1"/>
          </p:cNvPicPr>
          <p:nvPr/>
        </p:nvPicPr>
        <p:blipFill rotWithShape="1">
          <a:blip r:embed="rId3"/>
          <a:srcRect t="14285"/>
          <a:stretch/>
        </p:blipFill>
        <p:spPr>
          <a:xfrm>
            <a:off x="2565227" y="1459106"/>
            <a:ext cx="7877175" cy="2160240"/>
          </a:xfrm>
          <a:prstGeom prst="rect">
            <a:avLst/>
          </a:prstGeom>
        </p:spPr>
      </p:pic>
      <p:sp>
        <p:nvSpPr>
          <p:cNvPr id="4" name="矩形 3">
            <a:extLst>
              <a:ext uri="{FF2B5EF4-FFF2-40B4-BE49-F238E27FC236}">
                <a16:creationId xmlns:a16="http://schemas.microsoft.com/office/drawing/2014/main" id="{5A5B84B5-DF9A-47AB-B59A-2B83CCF87392}"/>
              </a:ext>
            </a:extLst>
          </p:cNvPr>
          <p:cNvSpPr/>
          <p:nvPr/>
        </p:nvSpPr>
        <p:spPr>
          <a:xfrm>
            <a:off x="873039" y="3823320"/>
            <a:ext cx="10117124" cy="2031325"/>
          </a:xfrm>
          <a:prstGeom prst="rect">
            <a:avLst/>
          </a:prstGeom>
        </p:spPr>
        <p:txBody>
          <a:bodyPr wrap="square">
            <a:spAutoFit/>
          </a:bodyPr>
          <a:lstStyle/>
          <a:p>
            <a:r>
              <a:rPr lang="zh-CN" altLang="en-US" dirty="0"/>
              <a:t>恒流源通过靠外侧的两根电流引线将测量电流 </a:t>
            </a:r>
            <a:r>
              <a:rPr lang="en-US" altLang="zh-CN" dirty="0"/>
              <a:t>I</a:t>
            </a:r>
            <a:r>
              <a:rPr lang="zh-CN" altLang="en-US" dirty="0"/>
              <a:t>提供给待测样品， 而数字电压表则通过靠内的两根电压引线来测量电流</a:t>
            </a:r>
            <a:r>
              <a:rPr lang="en-US" altLang="zh-CN" dirty="0"/>
              <a:t>I</a:t>
            </a:r>
            <a:r>
              <a:rPr lang="zh-CN" altLang="en-US" dirty="0"/>
              <a:t>在样品上所形成电势差</a:t>
            </a:r>
            <a:r>
              <a:rPr lang="en-US" altLang="zh-CN" dirty="0"/>
              <a:t>U.</a:t>
            </a:r>
          </a:p>
          <a:p>
            <a:endParaRPr lang="en-US" altLang="zh-CN" dirty="0"/>
          </a:p>
          <a:p>
            <a:r>
              <a:rPr lang="zh-CN" altLang="en-US" dirty="0"/>
              <a:t>两根电压引线与样品的接点处在两根电流引线的接点之间， 排除电流引线与样品之间的接触电阻对测量的影响</a:t>
            </a:r>
            <a:r>
              <a:rPr lang="en-US" altLang="zh-CN" dirty="0"/>
              <a:t>; </a:t>
            </a:r>
          </a:p>
          <a:p>
            <a:r>
              <a:rPr lang="zh-CN" altLang="en-US" dirty="0"/>
              <a:t>数字电压表的输人阻抗很高，电压引线的引线电阻以及它们与样品之间的接触电阻对测量的影响均可忽略不计</a:t>
            </a:r>
            <a:r>
              <a:rPr lang="en-US" altLang="zh-CN" dirty="0"/>
              <a:t>. </a:t>
            </a:r>
            <a:endParaRPr lang="zh-CN" altLang="en-US" dirty="0"/>
          </a:p>
        </p:txBody>
      </p:sp>
      <p:sp>
        <p:nvSpPr>
          <p:cNvPr id="5" name="矩形 4">
            <a:extLst>
              <a:ext uri="{FF2B5EF4-FFF2-40B4-BE49-F238E27FC236}">
                <a16:creationId xmlns:a16="http://schemas.microsoft.com/office/drawing/2014/main" id="{9EAF4CC3-7B19-4A91-A1AB-60A6C6C663CB}"/>
              </a:ext>
            </a:extLst>
          </p:cNvPr>
          <p:cNvSpPr/>
          <p:nvPr/>
        </p:nvSpPr>
        <p:spPr>
          <a:xfrm>
            <a:off x="873039" y="1089774"/>
            <a:ext cx="6092825" cy="369332"/>
          </a:xfrm>
          <a:prstGeom prst="rect">
            <a:avLst/>
          </a:prstGeom>
        </p:spPr>
        <p:txBody>
          <a:bodyPr>
            <a:spAutoFit/>
          </a:bodyPr>
          <a:lstStyle/>
          <a:p>
            <a:r>
              <a:rPr lang="zh-CN" altLang="en-US" dirty="0"/>
              <a:t>  四引线测量法</a:t>
            </a:r>
          </a:p>
        </p:txBody>
      </p:sp>
      <p:sp>
        <p:nvSpPr>
          <p:cNvPr id="6" name="文本框 5">
            <a:extLst>
              <a:ext uri="{FF2B5EF4-FFF2-40B4-BE49-F238E27FC236}">
                <a16:creationId xmlns:a16="http://schemas.microsoft.com/office/drawing/2014/main" id="{4F1C273A-3092-4591-9831-628D1516CF26}"/>
              </a:ext>
            </a:extLst>
          </p:cNvPr>
          <p:cNvSpPr txBox="1"/>
          <p:nvPr/>
        </p:nvSpPr>
        <p:spPr>
          <a:xfrm>
            <a:off x="4653459" y="2950599"/>
            <a:ext cx="1423571" cy="338554"/>
          </a:xfrm>
          <a:prstGeom prst="rect">
            <a:avLst/>
          </a:prstGeom>
          <a:noFill/>
        </p:spPr>
        <p:txBody>
          <a:bodyPr wrap="square" rtlCol="0">
            <a:spAutoFit/>
          </a:bodyPr>
          <a:lstStyle/>
          <a:p>
            <a:r>
              <a:rPr lang="zh-CN" altLang="en-US" sz="1600" dirty="0"/>
              <a:t>铂电阻温度计</a:t>
            </a:r>
          </a:p>
        </p:txBody>
      </p:sp>
    </p:spTree>
    <p:extLst>
      <p:ext uri="{BB962C8B-B14F-4D97-AF65-F5344CB8AC3E}">
        <p14:creationId xmlns:p14="http://schemas.microsoft.com/office/powerpoint/2010/main" val="670893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8CDC0996-382A-4DA5-92BC-0CD7BC5A3D41}"/>
              </a:ext>
            </a:extLst>
          </p:cNvPr>
          <p:cNvSpPr>
            <a:spLocks noGrp="1"/>
          </p:cNvSpPr>
          <p:nvPr>
            <p:ph sz="half" idx="2"/>
          </p:nvPr>
        </p:nvSpPr>
        <p:spPr>
          <a:xfrm>
            <a:off x="609363" y="2636911"/>
            <a:ext cx="5384813" cy="3489251"/>
          </a:xfrm>
        </p:spPr>
        <p:txBody>
          <a:bodyPr/>
          <a:lstStyle/>
          <a:p>
            <a:pPr marL="0" indent="0">
              <a:buNone/>
            </a:pPr>
            <a:r>
              <a:rPr lang="zh-CN" altLang="en-US" sz="2000" dirty="0"/>
              <a:t>铂电阻温度计测量，它的电阻会随温度变化而变化，比较稳定，线性也较好，实验时通以恒定的</a:t>
            </a:r>
            <a:r>
              <a:rPr lang="en-US" altLang="zh-CN" sz="2000" dirty="0"/>
              <a:t>1.00mA</a:t>
            </a:r>
            <a:r>
              <a:rPr lang="zh-CN" altLang="en-US" sz="2000" dirty="0"/>
              <a:t>电流（</a:t>
            </a:r>
            <a:r>
              <a:rPr lang="en-US" altLang="zh-CN" sz="2000" dirty="0"/>
              <a:t>5.00V</a:t>
            </a:r>
            <a:r>
              <a:rPr lang="zh-CN" altLang="en-US" sz="2000" dirty="0"/>
              <a:t>），测量温度计两端电压随温度变化情况，从表中可查到其对应的温度</a:t>
            </a:r>
          </a:p>
        </p:txBody>
      </p:sp>
      <p:pic>
        <p:nvPicPr>
          <p:cNvPr id="7" name="内容占位符 6">
            <a:extLst>
              <a:ext uri="{FF2B5EF4-FFF2-40B4-BE49-F238E27FC236}">
                <a16:creationId xmlns:a16="http://schemas.microsoft.com/office/drawing/2014/main" id="{5A4BA148-B195-4643-8952-9AEE693781CB}"/>
              </a:ext>
            </a:extLst>
          </p:cNvPr>
          <p:cNvPicPr>
            <a:picLocks noGrp="1" noChangeAspect="1"/>
          </p:cNvPicPr>
          <p:nvPr>
            <p:ph sz="quarter" idx="4"/>
          </p:nvPr>
        </p:nvPicPr>
        <p:blipFill>
          <a:blip r:embed="rId2"/>
          <a:stretch>
            <a:fillRect/>
          </a:stretch>
        </p:blipFill>
        <p:spPr>
          <a:xfrm>
            <a:off x="6813699" y="736303"/>
            <a:ext cx="4485403" cy="5635508"/>
          </a:xfrm>
          <a:prstGeom prst="rect">
            <a:avLst/>
          </a:prstGeom>
        </p:spPr>
      </p:pic>
      <p:sp>
        <p:nvSpPr>
          <p:cNvPr id="9" name="TextBox 1">
            <a:extLst>
              <a:ext uri="{FF2B5EF4-FFF2-40B4-BE49-F238E27FC236}">
                <a16:creationId xmlns:a16="http://schemas.microsoft.com/office/drawing/2014/main" id="{D3D0CF70-13A0-4CEE-A09D-6EB58F432333}"/>
              </a:ext>
            </a:extLst>
          </p:cNvPr>
          <p:cNvSpPr txBox="1">
            <a:spLocks noChangeArrowheads="1"/>
          </p:cNvSpPr>
          <p:nvPr/>
        </p:nvSpPr>
        <p:spPr bwMode="auto">
          <a:xfrm>
            <a:off x="7030558" y="0"/>
            <a:ext cx="1500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2400" dirty="0">
                <a:solidFill>
                  <a:srgbClr val="000000"/>
                </a:solidFill>
                <a:latin typeface="微软雅黑" pitchFamily="34" charset="-122"/>
                <a:ea typeface="微软雅黑" pitchFamily="34" charset="-122"/>
              </a:rPr>
              <a:t>Methods</a:t>
            </a:r>
          </a:p>
        </p:txBody>
      </p:sp>
      <p:sp>
        <p:nvSpPr>
          <p:cNvPr id="10" name="矩形 9">
            <a:extLst>
              <a:ext uri="{FF2B5EF4-FFF2-40B4-BE49-F238E27FC236}">
                <a16:creationId xmlns:a16="http://schemas.microsoft.com/office/drawing/2014/main" id="{F9F9732D-9B74-4747-A7B2-B958D82CC745}"/>
              </a:ext>
            </a:extLst>
          </p:cNvPr>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Tree>
    <p:extLst>
      <p:ext uri="{BB962C8B-B14F-4D97-AF65-F5344CB8AC3E}">
        <p14:creationId xmlns:p14="http://schemas.microsoft.com/office/powerpoint/2010/main" val="4274006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a:extLst>
              <a:ext uri="{FF2B5EF4-FFF2-40B4-BE49-F238E27FC236}">
                <a16:creationId xmlns:a16="http://schemas.microsoft.com/office/drawing/2014/main" id="{DFB98DC9-7892-496E-BB39-6657E92CB82E}"/>
              </a:ext>
            </a:extLst>
          </p:cNvPr>
          <p:cNvPicPr>
            <a:picLocks noGrp="1" noChangeAspect="1"/>
          </p:cNvPicPr>
          <p:nvPr>
            <p:ph sz="half" idx="2"/>
          </p:nvPr>
        </p:nvPicPr>
        <p:blipFill>
          <a:blip r:embed="rId2"/>
          <a:stretch>
            <a:fillRect/>
          </a:stretch>
        </p:blipFill>
        <p:spPr>
          <a:xfrm>
            <a:off x="1924622" y="1535113"/>
            <a:ext cx="2955873" cy="4707041"/>
          </a:xfrm>
          <a:prstGeom prst="rect">
            <a:avLst/>
          </a:prstGeom>
        </p:spPr>
      </p:pic>
      <p:pic>
        <p:nvPicPr>
          <p:cNvPr id="15" name="内容占位符 14">
            <a:extLst>
              <a:ext uri="{FF2B5EF4-FFF2-40B4-BE49-F238E27FC236}">
                <a16:creationId xmlns:a16="http://schemas.microsoft.com/office/drawing/2014/main" id="{7CE59C49-28AB-4849-9EBF-80F50945D4AB}"/>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943151" y="1912989"/>
            <a:ext cx="4266457" cy="3951288"/>
          </a:xfrm>
        </p:spPr>
      </p:pic>
      <p:sp>
        <p:nvSpPr>
          <p:cNvPr id="8" name="TextBox 1">
            <a:extLst>
              <a:ext uri="{FF2B5EF4-FFF2-40B4-BE49-F238E27FC236}">
                <a16:creationId xmlns:a16="http://schemas.microsoft.com/office/drawing/2014/main" id="{3069EE07-28D8-4013-9CD0-D229CC5C9FF2}"/>
              </a:ext>
            </a:extLst>
          </p:cNvPr>
          <p:cNvSpPr txBox="1">
            <a:spLocks noChangeArrowheads="1"/>
          </p:cNvSpPr>
          <p:nvPr/>
        </p:nvSpPr>
        <p:spPr bwMode="auto">
          <a:xfrm>
            <a:off x="7030558" y="0"/>
            <a:ext cx="1500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2400" dirty="0">
                <a:solidFill>
                  <a:srgbClr val="000000"/>
                </a:solidFill>
                <a:latin typeface="微软雅黑" pitchFamily="34" charset="-122"/>
                <a:ea typeface="微软雅黑" pitchFamily="34" charset="-122"/>
              </a:rPr>
              <a:t>Methods</a:t>
            </a:r>
          </a:p>
        </p:txBody>
      </p:sp>
      <p:sp>
        <p:nvSpPr>
          <p:cNvPr id="9" name="文本框 8">
            <a:extLst>
              <a:ext uri="{FF2B5EF4-FFF2-40B4-BE49-F238E27FC236}">
                <a16:creationId xmlns:a16="http://schemas.microsoft.com/office/drawing/2014/main" id="{EA65F016-02C9-4E3B-AB7D-E166B3B19213}"/>
              </a:ext>
            </a:extLst>
          </p:cNvPr>
          <p:cNvSpPr txBox="1"/>
          <p:nvPr/>
        </p:nvSpPr>
        <p:spPr>
          <a:xfrm>
            <a:off x="361562" y="2410102"/>
            <a:ext cx="936104" cy="369332"/>
          </a:xfrm>
          <a:prstGeom prst="rect">
            <a:avLst/>
          </a:prstGeom>
          <a:noFill/>
        </p:spPr>
        <p:txBody>
          <a:bodyPr wrap="square" rtlCol="0">
            <a:spAutoFit/>
          </a:bodyPr>
          <a:lstStyle/>
          <a:p>
            <a:r>
              <a:rPr lang="zh-CN" altLang="en-US" dirty="0"/>
              <a:t>理想：</a:t>
            </a:r>
          </a:p>
        </p:txBody>
      </p:sp>
      <p:sp>
        <p:nvSpPr>
          <p:cNvPr id="10" name="文本框 9">
            <a:extLst>
              <a:ext uri="{FF2B5EF4-FFF2-40B4-BE49-F238E27FC236}">
                <a16:creationId xmlns:a16="http://schemas.microsoft.com/office/drawing/2014/main" id="{C275CE57-46B9-4A3B-A1BD-14B20ACA0636}"/>
              </a:ext>
            </a:extLst>
          </p:cNvPr>
          <p:cNvSpPr txBox="1"/>
          <p:nvPr/>
        </p:nvSpPr>
        <p:spPr>
          <a:xfrm>
            <a:off x="5635362" y="2410102"/>
            <a:ext cx="914400" cy="369332"/>
          </a:xfrm>
          <a:prstGeom prst="rect">
            <a:avLst/>
          </a:prstGeom>
          <a:noFill/>
        </p:spPr>
        <p:txBody>
          <a:bodyPr wrap="square" rtlCol="0">
            <a:spAutoFit/>
          </a:bodyPr>
          <a:lstStyle/>
          <a:p>
            <a:r>
              <a:rPr lang="zh-CN" altLang="en-US" dirty="0"/>
              <a:t>实际：</a:t>
            </a:r>
          </a:p>
        </p:txBody>
      </p:sp>
      <p:sp>
        <p:nvSpPr>
          <p:cNvPr id="12" name="矩形 11">
            <a:extLst>
              <a:ext uri="{FF2B5EF4-FFF2-40B4-BE49-F238E27FC236}">
                <a16:creationId xmlns:a16="http://schemas.microsoft.com/office/drawing/2014/main" id="{9CB7B49A-A025-4506-9CEA-030D123188E8}"/>
              </a:ext>
            </a:extLst>
          </p:cNvPr>
          <p:cNvSpPr/>
          <p:nvPr/>
        </p:nvSpPr>
        <p:spPr>
          <a:xfrm>
            <a:off x="255356" y="939549"/>
            <a:ext cx="6294406" cy="369332"/>
          </a:xfrm>
          <a:prstGeom prst="rect">
            <a:avLst/>
          </a:prstGeom>
        </p:spPr>
        <p:txBody>
          <a:bodyPr wrap="square">
            <a:spAutoFit/>
          </a:bodyPr>
          <a:lstStyle/>
          <a:p>
            <a:r>
              <a:rPr lang="zh-CN" altLang="en-US" dirty="0"/>
              <a:t>获得液氮的正常沸点</a:t>
            </a:r>
            <a:r>
              <a:rPr lang="en-US" altLang="zh-CN" dirty="0"/>
              <a:t>77.4 K</a:t>
            </a:r>
            <a:r>
              <a:rPr lang="zh-CN" altLang="en-US" dirty="0"/>
              <a:t>到室 温范围内的任意温度</a:t>
            </a:r>
          </a:p>
        </p:txBody>
      </p:sp>
      <p:sp>
        <p:nvSpPr>
          <p:cNvPr id="13" name="矩形 12">
            <a:extLst>
              <a:ext uri="{FF2B5EF4-FFF2-40B4-BE49-F238E27FC236}">
                <a16:creationId xmlns:a16="http://schemas.microsoft.com/office/drawing/2014/main" id="{4E153DD6-DD4A-47E8-ADE4-410E2AAD9C58}"/>
              </a:ext>
            </a:extLst>
          </p:cNvPr>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Tree>
    <p:extLst>
      <p:ext uri="{BB962C8B-B14F-4D97-AF65-F5344CB8AC3E}">
        <p14:creationId xmlns:p14="http://schemas.microsoft.com/office/powerpoint/2010/main" val="3375766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1"/>
          <p:cNvSpPr txBox="1">
            <a:spLocks noChangeArrowheads="1"/>
          </p:cNvSpPr>
          <p:nvPr/>
        </p:nvSpPr>
        <p:spPr bwMode="auto">
          <a:xfrm>
            <a:off x="2224709" y="908720"/>
            <a:ext cx="77394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4800" b="1" dirty="0">
                <a:solidFill>
                  <a:srgbClr val="FFFFFF"/>
                </a:solidFill>
                <a:latin typeface="微软雅黑" pitchFamily="34" charset="-122"/>
                <a:ea typeface="微软雅黑" pitchFamily="34" charset="-122"/>
              </a:rPr>
              <a:t>Process</a:t>
            </a:r>
            <a:endParaRPr lang="zh-CN" altLang="en-US" sz="4800" b="1" dirty="0">
              <a:solidFill>
                <a:srgbClr val="FFFFFF"/>
              </a:solidFill>
              <a:latin typeface="微软雅黑" pitchFamily="34" charset="-122"/>
              <a:ea typeface="微软雅黑"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1"/>
          <p:cNvSpPr txBox="1">
            <a:spLocks noChangeArrowheads="1"/>
          </p:cNvSpPr>
          <p:nvPr/>
        </p:nvSpPr>
        <p:spPr bwMode="auto">
          <a:xfrm>
            <a:off x="7029723" y="116632"/>
            <a:ext cx="1110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000" dirty="0">
                <a:solidFill>
                  <a:srgbClr val="000000"/>
                </a:solidFill>
                <a:latin typeface="微软雅黑" pitchFamily="34" charset="-122"/>
                <a:ea typeface="微软雅黑" pitchFamily="34" charset="-122"/>
              </a:rPr>
              <a:t>Process</a:t>
            </a:r>
          </a:p>
        </p:txBody>
      </p:sp>
      <p:sp>
        <p:nvSpPr>
          <p:cNvPr id="50" name="矩形 49"/>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2" name="文本框 1">
            <a:extLst>
              <a:ext uri="{FF2B5EF4-FFF2-40B4-BE49-F238E27FC236}">
                <a16:creationId xmlns:a16="http://schemas.microsoft.com/office/drawing/2014/main" id="{6ECA7520-3A6A-4A77-8ADA-9F729C97F623}"/>
              </a:ext>
            </a:extLst>
          </p:cNvPr>
          <p:cNvSpPr txBox="1"/>
          <p:nvPr/>
        </p:nvSpPr>
        <p:spPr>
          <a:xfrm>
            <a:off x="693019" y="1196752"/>
            <a:ext cx="2376264" cy="1477328"/>
          </a:xfrm>
          <a:prstGeom prst="rect">
            <a:avLst/>
          </a:prstGeom>
          <a:noFill/>
        </p:spPr>
        <p:txBody>
          <a:bodyPr wrap="square" rtlCol="0">
            <a:spAutoFit/>
          </a:bodyPr>
          <a:lstStyle/>
          <a:p>
            <a:r>
              <a:rPr lang="en-US" altLang="zh-CN" dirty="0"/>
              <a:t>5.15 </a:t>
            </a:r>
            <a:r>
              <a:rPr lang="zh-CN" altLang="en-US" dirty="0"/>
              <a:t>：</a:t>
            </a:r>
            <a:endParaRPr lang="en-US" altLang="zh-CN" dirty="0"/>
          </a:p>
          <a:p>
            <a:r>
              <a:rPr lang="zh-CN" altLang="en-US" dirty="0"/>
              <a:t>称量</a:t>
            </a:r>
            <a:endParaRPr lang="en-US" altLang="zh-CN" dirty="0"/>
          </a:p>
          <a:p>
            <a:r>
              <a:rPr lang="zh-CN" altLang="en-US" dirty="0"/>
              <a:t>研磨</a:t>
            </a:r>
            <a:endParaRPr lang="en-US" altLang="zh-CN" dirty="0"/>
          </a:p>
          <a:p>
            <a:r>
              <a:rPr lang="zh-CN" altLang="en-US" dirty="0"/>
              <a:t>空气中焙烧</a:t>
            </a:r>
            <a:r>
              <a:rPr lang="en-US" altLang="zh-CN" dirty="0"/>
              <a:t>10h</a:t>
            </a:r>
          </a:p>
          <a:p>
            <a:r>
              <a:rPr lang="zh-CN" altLang="en-US" dirty="0"/>
              <a:t>试测量前人样品</a:t>
            </a:r>
          </a:p>
        </p:txBody>
      </p:sp>
      <p:pic>
        <p:nvPicPr>
          <p:cNvPr id="5" name="图片 4">
            <a:extLst>
              <a:ext uri="{FF2B5EF4-FFF2-40B4-BE49-F238E27FC236}">
                <a16:creationId xmlns:a16="http://schemas.microsoft.com/office/drawing/2014/main" id="{9C5004A6-468F-4CC7-B2E0-BF8B8F4DE6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971" b="8248"/>
          <a:stretch/>
        </p:blipFill>
        <p:spPr>
          <a:xfrm>
            <a:off x="6881778" y="2330472"/>
            <a:ext cx="3273828" cy="3744416"/>
          </a:xfrm>
          <a:prstGeom prst="rect">
            <a:avLst/>
          </a:prstGeom>
        </p:spPr>
      </p:pic>
      <p:sp>
        <p:nvSpPr>
          <p:cNvPr id="3" name="文本框 2">
            <a:extLst>
              <a:ext uri="{FF2B5EF4-FFF2-40B4-BE49-F238E27FC236}">
                <a16:creationId xmlns:a16="http://schemas.microsoft.com/office/drawing/2014/main" id="{067402EE-2D3F-4B2F-A455-30B27D842A2E}"/>
              </a:ext>
            </a:extLst>
          </p:cNvPr>
          <p:cNvSpPr txBox="1"/>
          <p:nvPr/>
        </p:nvSpPr>
        <p:spPr>
          <a:xfrm>
            <a:off x="4918292" y="1172073"/>
            <a:ext cx="7200800" cy="923330"/>
          </a:xfrm>
          <a:prstGeom prst="rect">
            <a:avLst/>
          </a:prstGeom>
          <a:noFill/>
        </p:spPr>
        <p:txBody>
          <a:bodyPr wrap="square" rtlCol="0">
            <a:spAutoFit/>
          </a:bodyPr>
          <a:lstStyle/>
          <a:p>
            <a:r>
              <a:rPr lang="zh-CN" altLang="en-US" dirty="0"/>
              <a:t>下图这种研磨程度不可，需划过时无颗粒感并且无“白线”痕迹；</a:t>
            </a:r>
            <a:endParaRPr lang="en-US" altLang="zh-CN" dirty="0"/>
          </a:p>
          <a:p>
            <a:endParaRPr lang="en-US" altLang="zh-CN" dirty="0"/>
          </a:p>
          <a:p>
            <a:r>
              <a:rPr lang="zh-CN" altLang="en-US" dirty="0"/>
              <a:t>更换研磨用的玛瑙棒，造成样品粉末少量损失</a:t>
            </a:r>
            <a:endParaRPr lang="en-US" altLang="zh-CN" dirty="0"/>
          </a:p>
        </p:txBody>
      </p:sp>
      <p:pic>
        <p:nvPicPr>
          <p:cNvPr id="6" name="图片 5">
            <a:extLst>
              <a:ext uri="{FF2B5EF4-FFF2-40B4-BE49-F238E27FC236}">
                <a16:creationId xmlns:a16="http://schemas.microsoft.com/office/drawing/2014/main" id="{A1DD47C7-1726-4852-8D3F-94D45F490BE9}"/>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50000"/>
          <a:stretch/>
        </p:blipFill>
        <p:spPr>
          <a:xfrm>
            <a:off x="693093" y="2744437"/>
            <a:ext cx="3960365" cy="3392062"/>
          </a:xfrm>
          <a:prstGeom prst="rect">
            <a:avLst/>
          </a:prstGeom>
        </p:spPr>
      </p:pic>
    </p:spTree>
    <p:extLst>
      <p:ext uri="{BB962C8B-B14F-4D97-AF65-F5344CB8AC3E}">
        <p14:creationId xmlns:p14="http://schemas.microsoft.com/office/powerpoint/2010/main" val="1355733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1"/>
          <p:cNvSpPr txBox="1">
            <a:spLocks noChangeArrowheads="1"/>
          </p:cNvSpPr>
          <p:nvPr/>
        </p:nvSpPr>
        <p:spPr bwMode="auto">
          <a:xfrm>
            <a:off x="7029723" y="116632"/>
            <a:ext cx="1110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000" dirty="0">
                <a:solidFill>
                  <a:srgbClr val="000000"/>
                </a:solidFill>
                <a:latin typeface="微软雅黑" pitchFamily="34" charset="-122"/>
                <a:ea typeface="微软雅黑" pitchFamily="34" charset="-122"/>
              </a:rPr>
              <a:t>Process</a:t>
            </a:r>
          </a:p>
        </p:txBody>
      </p:sp>
      <p:sp>
        <p:nvSpPr>
          <p:cNvPr id="50" name="矩形 49"/>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2" name="文本框 1">
            <a:extLst>
              <a:ext uri="{FF2B5EF4-FFF2-40B4-BE49-F238E27FC236}">
                <a16:creationId xmlns:a16="http://schemas.microsoft.com/office/drawing/2014/main" id="{6ECA7520-3A6A-4A77-8ADA-9F729C97F623}"/>
              </a:ext>
            </a:extLst>
          </p:cNvPr>
          <p:cNvSpPr txBox="1"/>
          <p:nvPr/>
        </p:nvSpPr>
        <p:spPr>
          <a:xfrm>
            <a:off x="4545447" y="5101486"/>
            <a:ext cx="4968552" cy="369332"/>
          </a:xfrm>
          <a:prstGeom prst="rect">
            <a:avLst/>
          </a:prstGeom>
          <a:noFill/>
        </p:spPr>
        <p:txBody>
          <a:bodyPr wrap="square" rtlCol="0">
            <a:spAutoFit/>
          </a:bodyPr>
          <a:lstStyle/>
          <a:p>
            <a:r>
              <a:rPr lang="en-US" altLang="zh-CN" dirty="0"/>
              <a:t>5.16 </a:t>
            </a:r>
            <a:r>
              <a:rPr lang="zh-CN" altLang="en-US" dirty="0"/>
              <a:t>：待冷却后取出样品存放</a:t>
            </a:r>
          </a:p>
        </p:txBody>
      </p:sp>
      <p:sp>
        <p:nvSpPr>
          <p:cNvPr id="3" name="矩形 2">
            <a:extLst>
              <a:ext uri="{FF2B5EF4-FFF2-40B4-BE49-F238E27FC236}">
                <a16:creationId xmlns:a16="http://schemas.microsoft.com/office/drawing/2014/main" id="{F668ADD5-C417-4B81-BA68-951EAE73848A}"/>
              </a:ext>
            </a:extLst>
          </p:cNvPr>
          <p:cNvSpPr/>
          <p:nvPr/>
        </p:nvSpPr>
        <p:spPr>
          <a:xfrm>
            <a:off x="332979" y="1387182"/>
            <a:ext cx="10119021" cy="2118529"/>
          </a:xfrm>
          <a:prstGeom prst="rect">
            <a:avLst/>
          </a:prstGeom>
        </p:spPr>
        <p:txBody>
          <a:bodyPr wrap="square">
            <a:spAutoFit/>
          </a:bodyPr>
          <a:lstStyle/>
          <a:p>
            <a:pPr>
              <a:lnSpc>
                <a:spcPct val="150000"/>
              </a:lnSpc>
            </a:pPr>
            <a:r>
              <a:rPr lang="en-US" altLang="zh-CN" dirty="0"/>
              <a:t>(Ⅰ):BaCO3+CuO→BaCuO2+CO2↑,BaCuO2+Y2O3→Y2BaCuO5,</a:t>
            </a:r>
          </a:p>
          <a:p>
            <a:pPr>
              <a:lnSpc>
                <a:spcPct val="150000"/>
              </a:lnSpc>
            </a:pPr>
            <a:r>
              <a:rPr lang="en-US" altLang="zh-CN" dirty="0"/>
              <a:t>       Y2BaCuO5+3BaCuO2+2CuO+ (1/2)O2→2YBa2Cu3O7</a:t>
            </a:r>
          </a:p>
          <a:p>
            <a:pPr>
              <a:lnSpc>
                <a:spcPct val="150000"/>
              </a:lnSpc>
            </a:pPr>
            <a:r>
              <a:rPr lang="zh-CN" altLang="en-US" dirty="0"/>
              <a:t>在等温过程</a:t>
            </a:r>
            <a:r>
              <a:rPr lang="en-US" altLang="zh-CN" dirty="0"/>
              <a:t>,</a:t>
            </a:r>
            <a:r>
              <a:rPr lang="zh-CN" altLang="en-US" dirty="0"/>
              <a:t>混合存在着两个反应历程</a:t>
            </a:r>
            <a:r>
              <a:rPr lang="en-US" altLang="zh-CN" dirty="0"/>
              <a:t>,</a:t>
            </a:r>
            <a:r>
              <a:rPr lang="zh-CN" altLang="en-US" dirty="0"/>
              <a:t>即如上之</a:t>
            </a:r>
            <a:r>
              <a:rPr lang="en-US" altLang="zh-CN" dirty="0"/>
              <a:t>(Ⅰ)</a:t>
            </a:r>
            <a:r>
              <a:rPr lang="zh-CN" altLang="en-US" dirty="0"/>
              <a:t>及 </a:t>
            </a:r>
            <a:endParaRPr lang="en-US" altLang="zh-CN" dirty="0"/>
          </a:p>
          <a:p>
            <a:pPr>
              <a:lnSpc>
                <a:spcPct val="150000"/>
              </a:lnSpc>
            </a:pPr>
            <a:r>
              <a:rPr lang="en-US" altLang="zh-CN" dirty="0"/>
              <a:t>(Ⅱ):BaCO3+Y2O3→Y2BaO4+CO2↑,</a:t>
            </a:r>
          </a:p>
          <a:p>
            <a:pPr>
              <a:lnSpc>
                <a:spcPct val="150000"/>
              </a:lnSpc>
            </a:pPr>
            <a:r>
              <a:rPr lang="en-US" altLang="zh-CN" dirty="0"/>
              <a:t>       Y2BaO4+CuO→Y2BaCuO5,Y2BaCuO5+3BaCuO2+2CuO+(1/2)Q2→2YB</a:t>
            </a:r>
            <a:endParaRPr lang="zh-CN" altLang="en-US" dirty="0"/>
          </a:p>
        </p:txBody>
      </p:sp>
      <p:pic>
        <p:nvPicPr>
          <p:cNvPr id="4" name="图片 3">
            <a:extLst>
              <a:ext uri="{FF2B5EF4-FFF2-40B4-BE49-F238E27FC236}">
                <a16:creationId xmlns:a16="http://schemas.microsoft.com/office/drawing/2014/main" id="{108B4171-3FCC-44D3-A7E8-A2C39BAC2090}"/>
              </a:ext>
            </a:extLst>
          </p:cNvPr>
          <p:cNvPicPr>
            <a:picLocks noChangeAspect="1"/>
          </p:cNvPicPr>
          <p:nvPr/>
        </p:nvPicPr>
        <p:blipFill>
          <a:blip r:embed="rId2"/>
          <a:stretch>
            <a:fillRect/>
          </a:stretch>
        </p:blipFill>
        <p:spPr>
          <a:xfrm>
            <a:off x="8506991" y="1001253"/>
            <a:ext cx="3491283" cy="2623393"/>
          </a:xfrm>
          <a:prstGeom prst="rect">
            <a:avLst/>
          </a:prstGeom>
        </p:spPr>
      </p:pic>
      <p:sp>
        <p:nvSpPr>
          <p:cNvPr id="5" name="文本框 4">
            <a:extLst>
              <a:ext uri="{FF2B5EF4-FFF2-40B4-BE49-F238E27FC236}">
                <a16:creationId xmlns:a16="http://schemas.microsoft.com/office/drawing/2014/main" id="{44927182-5519-4738-9F77-8E9D83F6B317}"/>
              </a:ext>
            </a:extLst>
          </p:cNvPr>
          <p:cNvSpPr txBox="1"/>
          <p:nvPr/>
        </p:nvSpPr>
        <p:spPr>
          <a:xfrm>
            <a:off x="453180" y="971436"/>
            <a:ext cx="2952328" cy="369332"/>
          </a:xfrm>
          <a:prstGeom prst="rect">
            <a:avLst/>
          </a:prstGeom>
          <a:noFill/>
        </p:spPr>
        <p:txBody>
          <a:bodyPr wrap="square" rtlCol="0">
            <a:spAutoFit/>
          </a:bodyPr>
          <a:lstStyle/>
          <a:p>
            <a:r>
              <a:rPr lang="zh-CN" altLang="en-US" dirty="0"/>
              <a:t>焙烧过程反应：</a:t>
            </a:r>
          </a:p>
        </p:txBody>
      </p:sp>
      <p:pic>
        <p:nvPicPr>
          <p:cNvPr id="7" name="图片 6">
            <a:extLst>
              <a:ext uri="{FF2B5EF4-FFF2-40B4-BE49-F238E27FC236}">
                <a16:creationId xmlns:a16="http://schemas.microsoft.com/office/drawing/2014/main" id="{202835BE-7525-439C-8BD8-B33FCC3518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035" y="3988142"/>
            <a:ext cx="3302028" cy="2294368"/>
          </a:xfrm>
          <a:prstGeom prst="rect">
            <a:avLst/>
          </a:prstGeom>
        </p:spPr>
      </p:pic>
    </p:spTree>
    <p:extLst>
      <p:ext uri="{BB962C8B-B14F-4D97-AF65-F5344CB8AC3E}">
        <p14:creationId xmlns:p14="http://schemas.microsoft.com/office/powerpoint/2010/main" val="3869321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1"/>
          <p:cNvSpPr txBox="1">
            <a:spLocks noChangeArrowheads="1"/>
          </p:cNvSpPr>
          <p:nvPr/>
        </p:nvSpPr>
        <p:spPr bwMode="auto">
          <a:xfrm>
            <a:off x="7029723" y="116632"/>
            <a:ext cx="1110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en-US" altLang="zh-CN" sz="2000"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rPr>
              <a:t>Process</a:t>
            </a:r>
          </a:p>
        </p:txBody>
      </p:sp>
      <p:sp>
        <p:nvSpPr>
          <p:cNvPr id="50" name="矩形 49"/>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4000" b="0" i="0" u="none" strike="noStrike" kern="1200" cap="none" spc="0" normalizeH="0" baseline="0" noProof="0" dirty="0">
                <a:ln w="0"/>
                <a:gradFill>
                  <a:gsLst>
                    <a:gs pos="43000">
                      <a:srgbClr val="4BACC6">
                        <a:lumMod val="50000"/>
                      </a:srgbClr>
                    </a:gs>
                    <a:gs pos="76000">
                      <a:srgbClr val="4BACC6"/>
                    </a:gs>
                    <a:gs pos="86000">
                      <a:srgbClr val="4BACC6">
                        <a:lumMod val="60000"/>
                        <a:lumOff val="40000"/>
                      </a:srgbClr>
                    </a:gs>
                  </a:gsLst>
                  <a:lin ang="5400000"/>
                </a:gradFill>
                <a:effectLst>
                  <a:reflection blurRad="6350" stA="73000" endPos="35500" dir="5400000" sy="-90000" algn="bl" rotWithShape="0"/>
                </a:effectLst>
                <a:uLnTx/>
                <a:uFillTx/>
                <a:latin typeface="Arial" pitchFamily="34" charset="0"/>
                <a:ea typeface="宋体" pitchFamily="2" charset="-122"/>
                <a:cs typeface="+mn-cs"/>
              </a:rPr>
              <a:t>FDU</a:t>
            </a:r>
            <a:endParaRPr kumimoji="0" lang="zh-CN" altLang="en-US" sz="4000" b="0" i="0" u="none" strike="noStrike" kern="1200" cap="none" spc="0" normalizeH="0" baseline="0" noProof="0" dirty="0">
              <a:ln w="0"/>
              <a:gradFill>
                <a:gsLst>
                  <a:gs pos="43000">
                    <a:srgbClr val="4BACC6">
                      <a:lumMod val="50000"/>
                    </a:srgbClr>
                  </a:gs>
                  <a:gs pos="76000">
                    <a:srgbClr val="4BACC6"/>
                  </a:gs>
                  <a:gs pos="86000">
                    <a:srgbClr val="4BACC6">
                      <a:lumMod val="60000"/>
                      <a:lumOff val="40000"/>
                    </a:srgbClr>
                  </a:gs>
                </a:gsLst>
                <a:lin ang="5400000"/>
              </a:gradFill>
              <a:effectLst>
                <a:reflection blurRad="6350" stA="73000" endPos="35500" dir="5400000" sy="-90000" algn="bl" rotWithShape="0"/>
              </a:effectLst>
              <a:uLnTx/>
              <a:uFillTx/>
              <a:latin typeface="Arial" pitchFamily="34" charset="0"/>
              <a:ea typeface="宋体" pitchFamily="2" charset="-122"/>
              <a:cs typeface="+mn-cs"/>
            </a:endParaRPr>
          </a:p>
        </p:txBody>
      </p:sp>
      <p:sp>
        <p:nvSpPr>
          <p:cNvPr id="4" name="文本框 3">
            <a:extLst>
              <a:ext uri="{FF2B5EF4-FFF2-40B4-BE49-F238E27FC236}">
                <a16:creationId xmlns:a16="http://schemas.microsoft.com/office/drawing/2014/main" id="{EDB90B81-44B4-4FF1-8F03-B0B8A5667336}"/>
              </a:ext>
            </a:extLst>
          </p:cNvPr>
          <p:cNvSpPr txBox="1"/>
          <p:nvPr/>
        </p:nvSpPr>
        <p:spPr>
          <a:xfrm>
            <a:off x="693019" y="1196752"/>
            <a:ext cx="3672408" cy="369332"/>
          </a:xfrm>
          <a:prstGeom prst="rect">
            <a:avLst/>
          </a:prstGeom>
          <a:noFill/>
        </p:spPr>
        <p:txBody>
          <a:bodyPr wrap="square" rtlCol="0">
            <a:spAutoFit/>
          </a:bodyPr>
          <a:lstStyle/>
          <a:p>
            <a:r>
              <a:rPr lang="en-US" altLang="zh-CN" dirty="0"/>
              <a:t>5.17 </a:t>
            </a:r>
            <a:r>
              <a:rPr lang="zh-CN" altLang="en-US" dirty="0"/>
              <a:t>：研磨、压片</a:t>
            </a:r>
          </a:p>
        </p:txBody>
      </p:sp>
      <p:pic>
        <p:nvPicPr>
          <p:cNvPr id="6" name="图片 5">
            <a:extLst>
              <a:ext uri="{FF2B5EF4-FFF2-40B4-BE49-F238E27FC236}">
                <a16:creationId xmlns:a16="http://schemas.microsoft.com/office/drawing/2014/main" id="{7F6945A2-CF6A-4E2F-9809-9F8B1EB234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3639" y="1124654"/>
            <a:ext cx="4680520" cy="3510390"/>
          </a:xfrm>
          <a:prstGeom prst="rect">
            <a:avLst/>
          </a:prstGeom>
        </p:spPr>
      </p:pic>
      <p:sp>
        <p:nvSpPr>
          <p:cNvPr id="7" name="文本框 6">
            <a:extLst>
              <a:ext uri="{FF2B5EF4-FFF2-40B4-BE49-F238E27FC236}">
                <a16:creationId xmlns:a16="http://schemas.microsoft.com/office/drawing/2014/main" id="{D3EB96BE-63DB-42F6-A369-A0A0A339DB7F}"/>
              </a:ext>
            </a:extLst>
          </p:cNvPr>
          <p:cNvSpPr txBox="1"/>
          <p:nvPr/>
        </p:nvSpPr>
        <p:spPr>
          <a:xfrm>
            <a:off x="6102390" y="4797152"/>
            <a:ext cx="5040560" cy="1477328"/>
          </a:xfrm>
          <a:prstGeom prst="rect">
            <a:avLst/>
          </a:prstGeom>
          <a:noFill/>
        </p:spPr>
        <p:txBody>
          <a:bodyPr wrap="square" rtlCol="0">
            <a:spAutoFit/>
          </a:bodyPr>
          <a:lstStyle/>
          <a:p>
            <a:r>
              <a:rPr lang="zh-CN" altLang="en-US" dirty="0"/>
              <a:t>孙心怡同学正在压片</a:t>
            </a:r>
            <a:endParaRPr lang="en-US" altLang="zh-CN" dirty="0"/>
          </a:p>
          <a:p>
            <a:endParaRPr lang="en-US" altLang="zh-CN" dirty="0"/>
          </a:p>
          <a:p>
            <a:r>
              <a:rPr lang="zh-CN" altLang="en-US" dirty="0"/>
              <a:t>注意：压片时压力在</a:t>
            </a:r>
            <a:r>
              <a:rPr lang="en-US" altLang="zh-CN" dirty="0"/>
              <a:t>3.8~4.0</a:t>
            </a:r>
            <a:r>
              <a:rPr lang="zh-CN" altLang="en-US" dirty="0"/>
              <a:t>吨且以最快速度达到此压力时成片最好，压力过大过小或压得过慢会出现样品分层或者过脆。</a:t>
            </a:r>
          </a:p>
        </p:txBody>
      </p:sp>
      <p:sp>
        <p:nvSpPr>
          <p:cNvPr id="8" name="文本框 7">
            <a:extLst>
              <a:ext uri="{FF2B5EF4-FFF2-40B4-BE49-F238E27FC236}">
                <a16:creationId xmlns:a16="http://schemas.microsoft.com/office/drawing/2014/main" id="{6987F5C8-42A4-48C1-82F8-397EDB630CC1}"/>
              </a:ext>
            </a:extLst>
          </p:cNvPr>
          <p:cNvSpPr txBox="1"/>
          <p:nvPr/>
        </p:nvSpPr>
        <p:spPr>
          <a:xfrm>
            <a:off x="765027" y="4797152"/>
            <a:ext cx="4824536" cy="1200329"/>
          </a:xfrm>
          <a:prstGeom prst="rect">
            <a:avLst/>
          </a:prstGeom>
          <a:noFill/>
        </p:spPr>
        <p:txBody>
          <a:bodyPr wrap="square" rtlCol="0">
            <a:spAutoFit/>
          </a:bodyPr>
          <a:lstStyle/>
          <a:p>
            <a:r>
              <a:rPr lang="zh-CN" altLang="en-US" dirty="0"/>
              <a:t>樊孝林同学正在辛勤研磨一次烘烤成品</a:t>
            </a:r>
            <a:endParaRPr lang="en-US" altLang="zh-CN" dirty="0"/>
          </a:p>
          <a:p>
            <a:endParaRPr lang="en-US" altLang="zh-CN" dirty="0"/>
          </a:p>
          <a:p>
            <a:r>
              <a:rPr lang="zh-CN" altLang="en-US" dirty="0"/>
              <a:t>由于此压片过程反复失败，每次操作均损耗少量样品，故压片时实际每片质量约为</a:t>
            </a:r>
            <a:r>
              <a:rPr lang="en-US" altLang="zh-CN" dirty="0"/>
              <a:t>0.9g.</a:t>
            </a:r>
            <a:endParaRPr lang="zh-CN" altLang="en-US" dirty="0"/>
          </a:p>
        </p:txBody>
      </p:sp>
      <p:pic>
        <p:nvPicPr>
          <p:cNvPr id="5" name="图片 4">
            <a:extLst>
              <a:ext uri="{FF2B5EF4-FFF2-40B4-BE49-F238E27FC236}">
                <a16:creationId xmlns:a16="http://schemas.microsoft.com/office/drawing/2014/main" id="{50A49D5C-5032-431C-A3B3-3B58D18DA1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019" y="1566084"/>
            <a:ext cx="4603440" cy="3068960"/>
          </a:xfrm>
          <a:prstGeom prst="rect">
            <a:avLst/>
          </a:prstGeom>
        </p:spPr>
      </p:pic>
    </p:spTree>
    <p:extLst>
      <p:ext uri="{BB962C8B-B14F-4D97-AF65-F5344CB8AC3E}">
        <p14:creationId xmlns:p14="http://schemas.microsoft.com/office/powerpoint/2010/main" val="469501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1"/>
          <p:cNvSpPr txBox="1">
            <a:spLocks noChangeArrowheads="1"/>
          </p:cNvSpPr>
          <p:nvPr/>
        </p:nvSpPr>
        <p:spPr bwMode="auto">
          <a:xfrm>
            <a:off x="7029723" y="116632"/>
            <a:ext cx="1110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en-US" altLang="zh-CN" sz="2000"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rPr>
              <a:t>Process</a:t>
            </a:r>
          </a:p>
        </p:txBody>
      </p:sp>
      <p:sp>
        <p:nvSpPr>
          <p:cNvPr id="50" name="矩形 49"/>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4000" b="0" i="0" u="none" strike="noStrike" kern="1200" cap="none" spc="0" normalizeH="0" baseline="0" noProof="0" dirty="0">
                <a:ln w="0"/>
                <a:gradFill>
                  <a:gsLst>
                    <a:gs pos="43000">
                      <a:srgbClr val="4BACC6">
                        <a:lumMod val="50000"/>
                      </a:srgbClr>
                    </a:gs>
                    <a:gs pos="76000">
                      <a:srgbClr val="4BACC6"/>
                    </a:gs>
                    <a:gs pos="86000">
                      <a:srgbClr val="4BACC6">
                        <a:lumMod val="60000"/>
                        <a:lumOff val="40000"/>
                      </a:srgbClr>
                    </a:gs>
                  </a:gsLst>
                  <a:lin ang="5400000"/>
                </a:gradFill>
                <a:effectLst>
                  <a:reflection blurRad="6350" stA="73000" endPos="35500" dir="5400000" sy="-90000" algn="bl" rotWithShape="0"/>
                </a:effectLst>
                <a:uLnTx/>
                <a:uFillTx/>
                <a:latin typeface="Arial" pitchFamily="34" charset="0"/>
                <a:ea typeface="宋体" pitchFamily="2" charset="-122"/>
                <a:cs typeface="+mn-cs"/>
              </a:rPr>
              <a:t>FDU</a:t>
            </a:r>
            <a:endParaRPr kumimoji="0" lang="zh-CN" altLang="en-US" sz="4000" b="0" i="0" u="none" strike="noStrike" kern="1200" cap="none" spc="0" normalizeH="0" baseline="0" noProof="0" dirty="0">
              <a:ln w="0"/>
              <a:gradFill>
                <a:gsLst>
                  <a:gs pos="43000">
                    <a:srgbClr val="4BACC6">
                      <a:lumMod val="50000"/>
                    </a:srgbClr>
                  </a:gs>
                  <a:gs pos="76000">
                    <a:srgbClr val="4BACC6"/>
                  </a:gs>
                  <a:gs pos="86000">
                    <a:srgbClr val="4BACC6">
                      <a:lumMod val="60000"/>
                      <a:lumOff val="40000"/>
                    </a:srgbClr>
                  </a:gs>
                </a:gsLst>
                <a:lin ang="5400000"/>
              </a:gradFill>
              <a:effectLst>
                <a:reflection blurRad="6350" stA="73000" endPos="35500" dir="5400000" sy="-90000" algn="bl" rotWithShape="0"/>
              </a:effectLst>
              <a:uLnTx/>
              <a:uFillTx/>
              <a:latin typeface="Arial" pitchFamily="34" charset="0"/>
              <a:ea typeface="宋体" pitchFamily="2" charset="-122"/>
              <a:cs typeface="+mn-cs"/>
            </a:endParaRPr>
          </a:p>
        </p:txBody>
      </p:sp>
      <p:sp>
        <p:nvSpPr>
          <p:cNvPr id="2" name="文本框 1">
            <a:extLst>
              <a:ext uri="{FF2B5EF4-FFF2-40B4-BE49-F238E27FC236}">
                <a16:creationId xmlns:a16="http://schemas.microsoft.com/office/drawing/2014/main" id="{6ECA7520-3A6A-4A77-8ADA-9F729C97F623}"/>
              </a:ext>
            </a:extLst>
          </p:cNvPr>
          <p:cNvSpPr txBox="1"/>
          <p:nvPr/>
        </p:nvSpPr>
        <p:spPr>
          <a:xfrm>
            <a:off x="693019" y="1196752"/>
            <a:ext cx="5891038"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pitchFamily="34" charset="0"/>
                <a:ea typeface="宋体" pitchFamily="2" charset="-122"/>
                <a:cs typeface="+mn-cs"/>
              </a:rPr>
              <a:t>5.18 </a:t>
            </a:r>
            <a:r>
              <a:rPr kumimoji="0" lang="zh-CN" altLang="en-US" sz="1800" b="0" i="0" u="none" strike="noStrike" kern="1200" cap="none" spc="0" normalizeH="0" baseline="0" noProof="0" dirty="0">
                <a:ln>
                  <a:noFill/>
                </a:ln>
                <a:solidFill>
                  <a:prstClr val="black"/>
                </a:solidFill>
                <a:effectLst/>
                <a:uLnTx/>
                <a:uFillTx/>
                <a:latin typeface="Arial" pitchFamily="34" charset="0"/>
                <a:ea typeface="宋体" pitchFamily="2" charset="-122"/>
                <a:cs typeface="+mn-cs"/>
              </a:rPr>
              <a:t>：换氧气瓶、将成片在氧气中焙烧</a:t>
            </a:r>
            <a:r>
              <a:rPr lang="zh-CN" altLang="en-US" dirty="0">
                <a:solidFill>
                  <a:prstClr val="black"/>
                </a:solidFill>
              </a:rPr>
              <a:t>压片</a:t>
            </a:r>
            <a:r>
              <a:rPr lang="en-US" altLang="zh-CN" dirty="0">
                <a:solidFill>
                  <a:prstClr val="black"/>
                </a:solidFill>
              </a:rPr>
              <a:t>20h</a:t>
            </a:r>
            <a:r>
              <a:rPr lang="zh-CN" altLang="en-US" dirty="0">
                <a:solidFill>
                  <a:prstClr val="black"/>
                </a:solidFill>
              </a:rPr>
              <a:t>，再淬火</a:t>
            </a:r>
            <a:endParaRPr kumimoji="0" lang="zh-CN" altLang="en-US" sz="1800" b="0" i="0" u="none" strike="noStrike" kern="1200" cap="none" spc="0" normalizeH="0" baseline="0" noProof="0" dirty="0">
              <a:ln>
                <a:noFill/>
              </a:ln>
              <a:solidFill>
                <a:prstClr val="black"/>
              </a:solidFill>
              <a:effectLst/>
              <a:uLnTx/>
              <a:uFillTx/>
              <a:latin typeface="Arial" pitchFamily="34" charset="0"/>
              <a:ea typeface="宋体" pitchFamily="2" charset="-122"/>
              <a:cs typeface="+mn-cs"/>
            </a:endParaRPr>
          </a:p>
        </p:txBody>
      </p:sp>
      <p:sp>
        <p:nvSpPr>
          <p:cNvPr id="5" name="文本框 4">
            <a:extLst>
              <a:ext uri="{FF2B5EF4-FFF2-40B4-BE49-F238E27FC236}">
                <a16:creationId xmlns:a16="http://schemas.microsoft.com/office/drawing/2014/main" id="{AE0293DF-DE7D-489E-9732-9C5901EE0923}"/>
              </a:ext>
            </a:extLst>
          </p:cNvPr>
          <p:cNvSpPr txBox="1"/>
          <p:nvPr/>
        </p:nvSpPr>
        <p:spPr>
          <a:xfrm>
            <a:off x="693019" y="2132856"/>
            <a:ext cx="1872208" cy="369332"/>
          </a:xfrm>
          <a:prstGeom prst="rect">
            <a:avLst/>
          </a:prstGeom>
          <a:noFill/>
        </p:spPr>
        <p:txBody>
          <a:bodyPr wrap="square" rtlCol="0">
            <a:spAutoFit/>
          </a:bodyPr>
          <a:lstStyle/>
          <a:p>
            <a:r>
              <a:rPr lang="en-US" altLang="zh-CN" dirty="0"/>
              <a:t>5.19 </a:t>
            </a:r>
            <a:r>
              <a:rPr lang="zh-CN" altLang="en-US" dirty="0"/>
              <a:t>：关氧气</a:t>
            </a:r>
          </a:p>
        </p:txBody>
      </p:sp>
      <p:pic>
        <p:nvPicPr>
          <p:cNvPr id="6" name="图片 5">
            <a:extLst>
              <a:ext uri="{FF2B5EF4-FFF2-40B4-BE49-F238E27FC236}">
                <a16:creationId xmlns:a16="http://schemas.microsoft.com/office/drawing/2014/main" id="{E03B0E77-0CB9-4A42-9A58-7C7024352A37}"/>
              </a:ext>
            </a:extLst>
          </p:cNvPr>
          <p:cNvPicPr>
            <a:picLocks noChangeAspect="1"/>
          </p:cNvPicPr>
          <p:nvPr/>
        </p:nvPicPr>
        <p:blipFill rotWithShape="1">
          <a:blip r:embed="rId2">
            <a:extLst>
              <a:ext uri="{28A0092B-C50C-407E-A947-70E740481C1C}">
                <a14:useLocalDpi xmlns:a14="http://schemas.microsoft.com/office/drawing/2010/main" val="0"/>
              </a:ext>
            </a:extLst>
          </a:blip>
          <a:srcRect l="24801" r="16401"/>
          <a:stretch/>
        </p:blipFill>
        <p:spPr>
          <a:xfrm rot="16200000">
            <a:off x="4266035" y="926813"/>
            <a:ext cx="3024336" cy="6858000"/>
          </a:xfrm>
          <a:prstGeom prst="rect">
            <a:avLst/>
          </a:prstGeom>
        </p:spPr>
      </p:pic>
    </p:spTree>
    <p:extLst>
      <p:ext uri="{BB962C8B-B14F-4D97-AF65-F5344CB8AC3E}">
        <p14:creationId xmlns:p14="http://schemas.microsoft.com/office/powerpoint/2010/main" val="2661660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1BF8E07-14DB-459D-8187-91A1F36D43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051" y="1844824"/>
            <a:ext cx="4539186" cy="3404389"/>
          </a:xfrm>
          <a:prstGeom prst="rect">
            <a:avLst/>
          </a:prstGeom>
        </p:spPr>
      </p:pic>
      <p:sp>
        <p:nvSpPr>
          <p:cNvPr id="49" name="TextBox 1"/>
          <p:cNvSpPr txBox="1">
            <a:spLocks noChangeArrowheads="1"/>
          </p:cNvSpPr>
          <p:nvPr/>
        </p:nvSpPr>
        <p:spPr bwMode="auto">
          <a:xfrm>
            <a:off x="7029723" y="116632"/>
            <a:ext cx="1110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en-US" altLang="zh-CN" sz="2000"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rPr>
              <a:t>Process</a:t>
            </a:r>
          </a:p>
        </p:txBody>
      </p:sp>
      <p:sp>
        <p:nvSpPr>
          <p:cNvPr id="50" name="矩形 49"/>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4000" b="0" i="0" u="none" strike="noStrike" kern="1200" cap="none" spc="0" normalizeH="0" baseline="0" noProof="0" dirty="0">
                <a:ln w="0"/>
                <a:gradFill>
                  <a:gsLst>
                    <a:gs pos="43000">
                      <a:srgbClr val="4BACC6">
                        <a:lumMod val="50000"/>
                      </a:srgbClr>
                    </a:gs>
                    <a:gs pos="76000">
                      <a:srgbClr val="4BACC6"/>
                    </a:gs>
                    <a:gs pos="86000">
                      <a:srgbClr val="4BACC6">
                        <a:lumMod val="60000"/>
                        <a:lumOff val="40000"/>
                      </a:srgbClr>
                    </a:gs>
                  </a:gsLst>
                  <a:lin ang="5400000"/>
                </a:gradFill>
                <a:effectLst>
                  <a:reflection blurRad="6350" stA="73000" endPos="35500" dir="5400000" sy="-90000" algn="bl" rotWithShape="0"/>
                </a:effectLst>
                <a:uLnTx/>
                <a:uFillTx/>
                <a:latin typeface="Arial" pitchFamily="34" charset="0"/>
                <a:ea typeface="宋体" pitchFamily="2" charset="-122"/>
                <a:cs typeface="+mn-cs"/>
              </a:rPr>
              <a:t>FDU</a:t>
            </a:r>
            <a:endParaRPr kumimoji="0" lang="zh-CN" altLang="en-US" sz="4000" b="0" i="0" u="none" strike="noStrike" kern="1200" cap="none" spc="0" normalizeH="0" baseline="0" noProof="0" dirty="0">
              <a:ln w="0"/>
              <a:gradFill>
                <a:gsLst>
                  <a:gs pos="43000">
                    <a:srgbClr val="4BACC6">
                      <a:lumMod val="50000"/>
                    </a:srgbClr>
                  </a:gs>
                  <a:gs pos="76000">
                    <a:srgbClr val="4BACC6"/>
                  </a:gs>
                  <a:gs pos="86000">
                    <a:srgbClr val="4BACC6">
                      <a:lumMod val="60000"/>
                      <a:lumOff val="40000"/>
                    </a:srgbClr>
                  </a:gs>
                </a:gsLst>
                <a:lin ang="5400000"/>
              </a:gradFill>
              <a:effectLst>
                <a:reflection blurRad="6350" stA="73000" endPos="35500" dir="5400000" sy="-90000" algn="bl" rotWithShape="0"/>
              </a:effectLst>
              <a:uLnTx/>
              <a:uFillTx/>
              <a:latin typeface="Arial" pitchFamily="34" charset="0"/>
              <a:ea typeface="宋体" pitchFamily="2" charset="-122"/>
              <a:cs typeface="+mn-cs"/>
            </a:endParaRPr>
          </a:p>
        </p:txBody>
      </p:sp>
      <p:sp>
        <p:nvSpPr>
          <p:cNvPr id="4" name="文本框 3">
            <a:extLst>
              <a:ext uri="{FF2B5EF4-FFF2-40B4-BE49-F238E27FC236}">
                <a16:creationId xmlns:a16="http://schemas.microsoft.com/office/drawing/2014/main" id="{503483C3-0D46-4B4A-BFB6-80685547A431}"/>
              </a:ext>
            </a:extLst>
          </p:cNvPr>
          <p:cNvSpPr txBox="1"/>
          <p:nvPr/>
        </p:nvSpPr>
        <p:spPr>
          <a:xfrm>
            <a:off x="693019" y="1196752"/>
            <a:ext cx="8136904" cy="369332"/>
          </a:xfrm>
          <a:prstGeom prst="rect">
            <a:avLst/>
          </a:prstGeom>
          <a:noFill/>
        </p:spPr>
        <p:txBody>
          <a:bodyPr wrap="square" rtlCol="0">
            <a:spAutoFit/>
          </a:bodyPr>
          <a:lstStyle/>
          <a:p>
            <a:r>
              <a:rPr lang="en-US" altLang="zh-CN" dirty="0"/>
              <a:t>5.22 </a:t>
            </a:r>
            <a:r>
              <a:rPr lang="zh-CN" altLang="en-US" dirty="0"/>
              <a:t>：打孔、压铟粒、撕拧银导线、连导线、焊接、打液氮、第一次测量曲线</a:t>
            </a:r>
          </a:p>
        </p:txBody>
      </p:sp>
      <p:pic>
        <p:nvPicPr>
          <p:cNvPr id="3" name="图片 2">
            <a:extLst>
              <a:ext uri="{FF2B5EF4-FFF2-40B4-BE49-F238E27FC236}">
                <a16:creationId xmlns:a16="http://schemas.microsoft.com/office/drawing/2014/main" id="{265FB0AC-04C5-465A-8539-A5A5DFA5ED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2120" y="1844823"/>
            <a:ext cx="4539186" cy="3404389"/>
          </a:xfrm>
          <a:prstGeom prst="rect">
            <a:avLst/>
          </a:prstGeom>
        </p:spPr>
      </p:pic>
      <p:sp>
        <p:nvSpPr>
          <p:cNvPr id="9" name="文本框 8">
            <a:extLst>
              <a:ext uri="{FF2B5EF4-FFF2-40B4-BE49-F238E27FC236}">
                <a16:creationId xmlns:a16="http://schemas.microsoft.com/office/drawing/2014/main" id="{AC280D57-BFE8-460B-8724-4DDECC393135}"/>
              </a:ext>
            </a:extLst>
          </p:cNvPr>
          <p:cNvSpPr txBox="1"/>
          <p:nvPr/>
        </p:nvSpPr>
        <p:spPr>
          <a:xfrm>
            <a:off x="1233079" y="5588499"/>
            <a:ext cx="9721080" cy="369332"/>
          </a:xfrm>
          <a:prstGeom prst="rect">
            <a:avLst/>
          </a:prstGeom>
          <a:noFill/>
        </p:spPr>
        <p:txBody>
          <a:bodyPr wrap="square" rtlCol="0">
            <a:spAutoFit/>
          </a:bodyPr>
          <a:lstStyle/>
          <a:p>
            <a:r>
              <a:rPr lang="zh-CN" altLang="en-US" dirty="0"/>
              <a:t>五片成片全部打孔成功，在按压铟粒和连接银线时各压碎一片，实际有效的可测量样品三片。</a:t>
            </a:r>
          </a:p>
        </p:txBody>
      </p:sp>
    </p:spTree>
    <p:extLst>
      <p:ext uri="{BB962C8B-B14F-4D97-AF65-F5344CB8AC3E}">
        <p14:creationId xmlns:p14="http://schemas.microsoft.com/office/powerpoint/2010/main" val="4169865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1"/>
          <p:cNvSpPr txBox="1">
            <a:spLocks noChangeArrowheads="1"/>
          </p:cNvSpPr>
          <p:nvPr/>
        </p:nvSpPr>
        <p:spPr bwMode="auto">
          <a:xfrm>
            <a:off x="7029723" y="116632"/>
            <a:ext cx="1110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000" dirty="0">
                <a:solidFill>
                  <a:srgbClr val="000000"/>
                </a:solidFill>
                <a:latin typeface="微软雅黑" pitchFamily="34" charset="-122"/>
                <a:ea typeface="微软雅黑" pitchFamily="34" charset="-122"/>
              </a:rPr>
              <a:t>Process</a:t>
            </a:r>
          </a:p>
        </p:txBody>
      </p:sp>
      <p:sp>
        <p:nvSpPr>
          <p:cNvPr id="50" name="矩形 49"/>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pic>
        <p:nvPicPr>
          <p:cNvPr id="5" name="图片 4">
            <a:extLst>
              <a:ext uri="{FF2B5EF4-FFF2-40B4-BE49-F238E27FC236}">
                <a16:creationId xmlns:a16="http://schemas.microsoft.com/office/drawing/2014/main" id="{01219C76-BF3B-4B83-83D3-8B345425F6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110" y="1448780"/>
            <a:ext cx="5280587" cy="3960440"/>
          </a:xfrm>
          <a:prstGeom prst="rect">
            <a:avLst/>
          </a:prstGeom>
        </p:spPr>
      </p:pic>
      <p:sp>
        <p:nvSpPr>
          <p:cNvPr id="3" name="文本框 2">
            <a:extLst>
              <a:ext uri="{FF2B5EF4-FFF2-40B4-BE49-F238E27FC236}">
                <a16:creationId xmlns:a16="http://schemas.microsoft.com/office/drawing/2014/main" id="{FF353C8A-68D2-4B7D-BDC4-619AAD9C83E8}"/>
              </a:ext>
            </a:extLst>
          </p:cNvPr>
          <p:cNvSpPr txBox="1"/>
          <p:nvPr/>
        </p:nvSpPr>
        <p:spPr>
          <a:xfrm>
            <a:off x="6915508" y="2136338"/>
            <a:ext cx="4752528" cy="2585323"/>
          </a:xfrm>
          <a:prstGeom prst="rect">
            <a:avLst/>
          </a:prstGeom>
          <a:noFill/>
        </p:spPr>
        <p:txBody>
          <a:bodyPr wrap="square" rtlCol="0">
            <a:spAutoFit/>
          </a:bodyPr>
          <a:lstStyle/>
          <a:p>
            <a:r>
              <a:rPr lang="zh-CN" altLang="en-US" dirty="0"/>
              <a:t>改变温度：将样品置于铜管套中放入装有一半液氮的瓶中，通过控制其在瓶中的位置改变其温度</a:t>
            </a:r>
            <a:endParaRPr lang="en-US" altLang="zh-CN" dirty="0"/>
          </a:p>
          <a:p>
            <a:endParaRPr lang="en-US" altLang="zh-CN" dirty="0"/>
          </a:p>
          <a:p>
            <a:r>
              <a:rPr lang="zh-CN" altLang="en-US" dirty="0"/>
              <a:t>此测量方式导致温度计和超导材料会因为分离使得其所测温度与材料温度不同：尽量延长银导线和温度计的铜脚长度使其基本在同一位置。</a:t>
            </a:r>
            <a:endParaRPr lang="en-US" altLang="zh-CN" dirty="0"/>
          </a:p>
          <a:p>
            <a:endParaRPr lang="en-US" altLang="zh-CN" dirty="0"/>
          </a:p>
        </p:txBody>
      </p:sp>
    </p:spTree>
    <p:extLst>
      <p:ext uri="{BB962C8B-B14F-4D97-AF65-F5344CB8AC3E}">
        <p14:creationId xmlns:p14="http://schemas.microsoft.com/office/powerpoint/2010/main" val="683812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
          <p:cNvSpPr txBox="1">
            <a:spLocks noChangeArrowheads="1"/>
          </p:cNvSpPr>
          <p:nvPr/>
        </p:nvSpPr>
        <p:spPr bwMode="auto">
          <a:xfrm>
            <a:off x="2853259" y="980728"/>
            <a:ext cx="6840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None/>
            </a:pPr>
            <a:r>
              <a:rPr lang="en-US" altLang="zh-CN" sz="4800" b="1" dirty="0">
                <a:solidFill>
                  <a:srgbClr val="FFFFFF"/>
                </a:solidFill>
                <a:latin typeface="微软雅黑" pitchFamily="34" charset="-122"/>
                <a:ea typeface="微软雅黑" pitchFamily="34" charset="-122"/>
              </a:rPr>
              <a:t>Results &amp; Discussion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5" name="TextBox 2"/>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3127908F-86E3-4011-A20C-E761EC8E570F}"/>
              </a:ext>
            </a:extLst>
          </p:cNvPr>
          <p:cNvSpPr txBox="1"/>
          <p:nvPr/>
        </p:nvSpPr>
        <p:spPr>
          <a:xfrm>
            <a:off x="588677" y="764704"/>
            <a:ext cx="3888432" cy="461665"/>
          </a:xfrm>
          <a:prstGeom prst="rect">
            <a:avLst/>
          </a:prstGeom>
          <a:noFill/>
        </p:spPr>
        <p:txBody>
          <a:bodyPr wrap="square" rtlCol="0">
            <a:spAutoFit/>
          </a:bodyPr>
          <a:lstStyle/>
          <a:p>
            <a:r>
              <a:rPr lang="en-US" altLang="zh-CN" sz="2400" dirty="0"/>
              <a:t>5.22 </a:t>
            </a:r>
            <a:r>
              <a:rPr lang="zh-CN" altLang="en-US" sz="2400" dirty="0"/>
              <a:t>：第一次测量曲线</a:t>
            </a:r>
          </a:p>
        </p:txBody>
      </p:sp>
      <p:sp>
        <p:nvSpPr>
          <p:cNvPr id="8" name="文本框 7">
            <a:extLst>
              <a:ext uri="{FF2B5EF4-FFF2-40B4-BE49-F238E27FC236}">
                <a16:creationId xmlns:a16="http://schemas.microsoft.com/office/drawing/2014/main" id="{5A2236B4-4FC6-488A-8F40-33E5C3178E4D}"/>
              </a:ext>
            </a:extLst>
          </p:cNvPr>
          <p:cNvSpPr txBox="1"/>
          <p:nvPr/>
        </p:nvSpPr>
        <p:spPr>
          <a:xfrm>
            <a:off x="4401431" y="1787552"/>
            <a:ext cx="5544616" cy="4062651"/>
          </a:xfrm>
          <a:prstGeom prst="rect">
            <a:avLst/>
          </a:prstGeom>
          <a:noFill/>
        </p:spPr>
        <p:txBody>
          <a:bodyPr wrap="square" rtlCol="0">
            <a:spAutoFit/>
          </a:bodyPr>
          <a:lstStyle/>
          <a:p>
            <a:r>
              <a:rPr lang="zh-CN" altLang="en-US" sz="2000" b="1" dirty="0"/>
              <a:t>现象</a:t>
            </a:r>
            <a:r>
              <a:rPr lang="zh-CN" altLang="en-US" sz="2000" dirty="0"/>
              <a:t>：稍微触碰就会</a:t>
            </a:r>
            <a:r>
              <a:rPr lang="zh-CN" altLang="en-US" sz="2000" b="1" dirty="0"/>
              <a:t>剧烈变动</a:t>
            </a:r>
            <a:endParaRPr lang="en-US" altLang="zh-CN" sz="2000" b="1" dirty="0"/>
          </a:p>
          <a:p>
            <a:endParaRPr lang="en-US" altLang="zh-CN" sz="2000" dirty="0"/>
          </a:p>
          <a:p>
            <a:r>
              <a:rPr lang="zh-CN" altLang="en-US" sz="2000" b="1" dirty="0"/>
              <a:t>分析</a:t>
            </a:r>
            <a:r>
              <a:rPr lang="zh-CN" altLang="en-US" sz="2000" dirty="0"/>
              <a:t>：可能是因为导线</a:t>
            </a:r>
            <a:r>
              <a:rPr lang="zh-CN" altLang="en-US" sz="2000" b="1" dirty="0"/>
              <a:t>接触</a:t>
            </a:r>
            <a:r>
              <a:rPr lang="zh-CN" altLang="en-US" sz="2000" dirty="0"/>
              <a:t>铜套内壁，导线短路、</a:t>
            </a:r>
            <a:r>
              <a:rPr lang="zh-CN" altLang="en-US" sz="2000" b="1" dirty="0"/>
              <a:t>增益器故障</a:t>
            </a:r>
            <a:r>
              <a:rPr lang="zh-CN" altLang="en-US" sz="2000" dirty="0"/>
              <a:t>。</a:t>
            </a:r>
            <a:endParaRPr lang="en-US" altLang="zh-CN" sz="2000" dirty="0"/>
          </a:p>
          <a:p>
            <a:endParaRPr lang="en-US" altLang="zh-CN" sz="2000" dirty="0"/>
          </a:p>
          <a:p>
            <a:r>
              <a:rPr lang="zh-CN" altLang="en-US" sz="2000" b="1" dirty="0"/>
              <a:t>改进</a:t>
            </a:r>
            <a:r>
              <a:rPr lang="zh-CN" altLang="en-US" sz="2000" dirty="0"/>
              <a:t>：</a:t>
            </a:r>
            <a:endParaRPr lang="en-US" altLang="zh-CN" sz="2000" dirty="0"/>
          </a:p>
          <a:p>
            <a:r>
              <a:rPr lang="zh-CN" altLang="en-US" sz="2000" dirty="0"/>
              <a:t>（</a:t>
            </a:r>
            <a:r>
              <a:rPr lang="en-US" altLang="zh-CN" sz="2000" dirty="0"/>
              <a:t>1</a:t>
            </a:r>
            <a:r>
              <a:rPr lang="zh-CN" altLang="en-US" sz="2000" dirty="0"/>
              <a:t>）</a:t>
            </a:r>
            <a:r>
              <a:rPr lang="zh-CN" altLang="en-US" sz="2000" b="1" dirty="0"/>
              <a:t>剪短</a:t>
            </a:r>
            <a:r>
              <a:rPr lang="zh-CN" altLang="en-US" sz="2000" dirty="0"/>
              <a:t>银导线</a:t>
            </a:r>
            <a:endParaRPr lang="en-US" altLang="zh-CN" sz="2000" dirty="0"/>
          </a:p>
          <a:p>
            <a:r>
              <a:rPr lang="zh-CN" altLang="en-US" sz="2000" dirty="0"/>
              <a:t>（</a:t>
            </a:r>
            <a:r>
              <a:rPr lang="en-US" altLang="zh-CN" sz="2000" dirty="0"/>
              <a:t>2</a:t>
            </a:r>
            <a:r>
              <a:rPr lang="zh-CN" altLang="en-US" sz="2000" dirty="0"/>
              <a:t>）绑上透明</a:t>
            </a:r>
            <a:r>
              <a:rPr lang="zh-CN" altLang="en-US" sz="2000" b="1" dirty="0"/>
              <a:t>胶带</a:t>
            </a:r>
            <a:endParaRPr lang="en-US" altLang="zh-CN" sz="2000" b="1" dirty="0"/>
          </a:p>
          <a:p>
            <a:r>
              <a:rPr lang="zh-CN" altLang="en-US" sz="2000" dirty="0"/>
              <a:t>（</a:t>
            </a:r>
            <a:r>
              <a:rPr lang="en-US" altLang="zh-CN" sz="2000" dirty="0"/>
              <a:t>3</a:t>
            </a:r>
            <a:r>
              <a:rPr lang="zh-CN" altLang="en-US" sz="2000" dirty="0"/>
              <a:t>）重新连接电路</a:t>
            </a:r>
            <a:endParaRPr lang="en-US" altLang="zh-CN" sz="2000" dirty="0"/>
          </a:p>
          <a:p>
            <a:r>
              <a:rPr lang="zh-CN" altLang="en-US" sz="2000" dirty="0"/>
              <a:t> </a:t>
            </a:r>
            <a:endParaRPr lang="en-US" altLang="zh-CN" sz="2000" dirty="0"/>
          </a:p>
          <a:p>
            <a:endParaRPr lang="en-US" altLang="zh-CN" sz="2000" dirty="0"/>
          </a:p>
          <a:p>
            <a:endParaRPr lang="en-US" altLang="zh-CN" sz="2000" dirty="0"/>
          </a:p>
          <a:p>
            <a:endParaRPr lang="en-US" altLang="zh-CN" dirty="0"/>
          </a:p>
        </p:txBody>
      </p:sp>
      <p:grpSp>
        <p:nvGrpSpPr>
          <p:cNvPr id="4" name="组合 3">
            <a:extLst>
              <a:ext uri="{FF2B5EF4-FFF2-40B4-BE49-F238E27FC236}">
                <a16:creationId xmlns:a16="http://schemas.microsoft.com/office/drawing/2014/main" id="{4BBD8CA3-6072-44CB-9113-CBDE52A95549}"/>
              </a:ext>
            </a:extLst>
          </p:cNvPr>
          <p:cNvGrpSpPr/>
          <p:nvPr/>
        </p:nvGrpSpPr>
        <p:grpSpPr>
          <a:xfrm>
            <a:off x="617600" y="1516442"/>
            <a:ext cx="3387787" cy="3724041"/>
            <a:chOff x="617600" y="1516442"/>
            <a:chExt cx="3387787" cy="3724041"/>
          </a:xfrm>
        </p:grpSpPr>
        <p:pic>
          <p:nvPicPr>
            <p:cNvPr id="7" name="图片 6">
              <a:extLst>
                <a:ext uri="{FF2B5EF4-FFF2-40B4-BE49-F238E27FC236}">
                  <a16:creationId xmlns:a16="http://schemas.microsoft.com/office/drawing/2014/main" id="{B9C7AEE4-B50A-4411-A5EA-0BCC9F11D18C}"/>
                </a:ext>
              </a:extLst>
            </p:cNvPr>
            <p:cNvPicPr>
              <a:picLocks noChangeAspect="1"/>
            </p:cNvPicPr>
            <p:nvPr/>
          </p:nvPicPr>
          <p:blipFill rotWithShape="1">
            <a:blip r:embed="rId2">
              <a:extLst>
                <a:ext uri="{28A0092B-C50C-407E-A947-70E740481C1C}">
                  <a14:useLocalDpi xmlns:a14="http://schemas.microsoft.com/office/drawing/2010/main" val="0"/>
                </a:ext>
              </a:extLst>
            </a:blip>
            <a:srcRect l="14969" t="37405" r="26270"/>
            <a:stretch/>
          </p:blipFill>
          <p:spPr>
            <a:xfrm>
              <a:off x="617600" y="1516442"/>
              <a:ext cx="3387787" cy="3125035"/>
            </a:xfrm>
            <a:prstGeom prst="rect">
              <a:avLst/>
            </a:prstGeom>
          </p:spPr>
        </p:pic>
        <p:sp>
          <p:nvSpPr>
            <p:cNvPr id="3" name="文本框 2">
              <a:extLst>
                <a:ext uri="{FF2B5EF4-FFF2-40B4-BE49-F238E27FC236}">
                  <a16:creationId xmlns:a16="http://schemas.microsoft.com/office/drawing/2014/main" id="{F2E2937A-8996-429B-9F0B-5CE5CB7DAD75}"/>
                </a:ext>
              </a:extLst>
            </p:cNvPr>
            <p:cNvSpPr txBox="1"/>
            <p:nvPr/>
          </p:nvSpPr>
          <p:spPr>
            <a:xfrm>
              <a:off x="680277" y="4871151"/>
              <a:ext cx="3262432" cy="369332"/>
            </a:xfrm>
            <a:prstGeom prst="rect">
              <a:avLst/>
            </a:prstGeom>
            <a:noFill/>
          </p:spPr>
          <p:txBody>
            <a:bodyPr wrap="none" rtlCol="0">
              <a:spAutoFit/>
            </a:bodyPr>
            <a:lstStyle/>
            <a:p>
              <a:r>
                <a:rPr lang="en-US" altLang="zh-CN" dirty="0"/>
                <a:t>Figure 1     </a:t>
              </a:r>
              <a:r>
                <a:rPr lang="zh-CN" altLang="en-US" dirty="0">
                  <a:latin typeface="宋体" panose="02010600030101010101" pitchFamily="2" charset="-122"/>
                </a:rPr>
                <a:t>第一次测量曲线图</a:t>
              </a:r>
            </a:p>
          </p:txBody>
        </p:sp>
      </p:grpSp>
      <p:pic>
        <p:nvPicPr>
          <p:cNvPr id="12" name="图片 11">
            <a:extLst>
              <a:ext uri="{FF2B5EF4-FFF2-40B4-BE49-F238E27FC236}">
                <a16:creationId xmlns:a16="http://schemas.microsoft.com/office/drawing/2014/main" id="{7CF5A811-BDCE-4F4F-8B88-D8DDA19341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4197" y="3464700"/>
            <a:ext cx="3520929" cy="2880320"/>
          </a:xfrm>
          <a:prstGeom prst="rect">
            <a:avLst/>
          </a:prstGeom>
        </p:spPr>
      </p:pic>
    </p:spTree>
    <p:extLst>
      <p:ext uri="{BB962C8B-B14F-4D97-AF65-F5344CB8AC3E}">
        <p14:creationId xmlns:p14="http://schemas.microsoft.com/office/powerpoint/2010/main" val="299457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E9F84729-8CE1-4400-B1A5-9820F44FCA2B}"/>
              </a:ext>
            </a:extLst>
          </p:cNvPr>
          <p:cNvSpPr txBox="1"/>
          <p:nvPr/>
        </p:nvSpPr>
        <p:spPr>
          <a:xfrm>
            <a:off x="475911" y="836711"/>
            <a:ext cx="3744415" cy="461665"/>
          </a:xfrm>
          <a:prstGeom prst="rect">
            <a:avLst/>
          </a:prstGeom>
          <a:noFill/>
        </p:spPr>
        <p:txBody>
          <a:bodyPr wrap="square" rtlCol="0">
            <a:spAutoFit/>
          </a:bodyPr>
          <a:lstStyle/>
          <a:p>
            <a:r>
              <a:rPr lang="en-US" altLang="zh-CN" sz="2400" dirty="0"/>
              <a:t>5.29 </a:t>
            </a:r>
            <a:r>
              <a:rPr lang="zh-CN" altLang="en-US" sz="2400" dirty="0"/>
              <a:t>：第二次测量曲线</a:t>
            </a:r>
          </a:p>
        </p:txBody>
      </p:sp>
      <p:sp>
        <p:nvSpPr>
          <p:cNvPr id="10" name="TextBox 2">
            <a:extLst>
              <a:ext uri="{FF2B5EF4-FFF2-40B4-BE49-F238E27FC236}">
                <a16:creationId xmlns:a16="http://schemas.microsoft.com/office/drawing/2014/main" id="{BE0E0F45-E51F-465A-BF22-48ADCD4646C5}"/>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grpSp>
        <p:nvGrpSpPr>
          <p:cNvPr id="15" name="组合 14">
            <a:extLst>
              <a:ext uri="{FF2B5EF4-FFF2-40B4-BE49-F238E27FC236}">
                <a16:creationId xmlns:a16="http://schemas.microsoft.com/office/drawing/2014/main" id="{3620BCE0-E009-4B18-BFED-666B51569DF7}"/>
              </a:ext>
            </a:extLst>
          </p:cNvPr>
          <p:cNvGrpSpPr/>
          <p:nvPr/>
        </p:nvGrpSpPr>
        <p:grpSpPr>
          <a:xfrm>
            <a:off x="6218029" y="1067543"/>
            <a:ext cx="5314275" cy="4967326"/>
            <a:chOff x="7131586" y="1067543"/>
            <a:chExt cx="5314275" cy="4967326"/>
          </a:xfrm>
        </p:grpSpPr>
        <p:pic>
          <p:nvPicPr>
            <p:cNvPr id="11" name="图片 10">
              <a:extLst>
                <a:ext uri="{FF2B5EF4-FFF2-40B4-BE49-F238E27FC236}">
                  <a16:creationId xmlns:a16="http://schemas.microsoft.com/office/drawing/2014/main" id="{0837D7BC-1B4A-410C-9914-A348CD47DF1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07" t="4202" r="11661" b="2839"/>
            <a:stretch/>
          </p:blipFill>
          <p:spPr>
            <a:xfrm>
              <a:off x="7146678" y="1067543"/>
              <a:ext cx="5040560" cy="4392488"/>
            </a:xfrm>
            <a:prstGeom prst="rect">
              <a:avLst/>
            </a:prstGeom>
          </p:spPr>
        </p:pic>
        <p:sp>
          <p:nvSpPr>
            <p:cNvPr id="14" name="文本框 13">
              <a:extLst>
                <a:ext uri="{FF2B5EF4-FFF2-40B4-BE49-F238E27FC236}">
                  <a16:creationId xmlns:a16="http://schemas.microsoft.com/office/drawing/2014/main" id="{EE5B3FD7-B609-4484-9089-FD1ECBEDC70D}"/>
                </a:ext>
              </a:extLst>
            </p:cNvPr>
            <p:cNvSpPr txBox="1"/>
            <p:nvPr/>
          </p:nvSpPr>
          <p:spPr>
            <a:xfrm>
              <a:off x="7131586" y="5665537"/>
              <a:ext cx="5314275" cy="369332"/>
            </a:xfrm>
            <a:prstGeom prst="rect">
              <a:avLst/>
            </a:prstGeom>
            <a:noFill/>
          </p:spPr>
          <p:txBody>
            <a:bodyPr wrap="none" rtlCol="0">
              <a:spAutoFit/>
            </a:bodyPr>
            <a:lstStyle/>
            <a:p>
              <a:r>
                <a:rPr lang="en-US" altLang="zh-CN" dirty="0"/>
                <a:t>Figure 2  </a:t>
              </a:r>
              <a:r>
                <a:rPr lang="zh-CN" altLang="en-US" dirty="0">
                  <a:latin typeface="+mn-ea"/>
                  <a:ea typeface="+mn-ea"/>
                </a:rPr>
                <a:t>第二次测量时</a:t>
              </a:r>
              <a:r>
                <a:rPr lang="en-US" altLang="zh-CN" dirty="0">
                  <a:latin typeface="+mn-ea"/>
                  <a:ea typeface="+mn-ea"/>
                </a:rPr>
                <a:t>250K</a:t>
              </a:r>
              <a:r>
                <a:rPr lang="zh-CN" altLang="en-US" dirty="0">
                  <a:latin typeface="+mn-ea"/>
                  <a:ea typeface="+mn-ea"/>
                </a:rPr>
                <a:t>至</a:t>
              </a:r>
              <a:r>
                <a:rPr lang="en-US" altLang="zh-CN" dirty="0">
                  <a:latin typeface="+mn-ea"/>
                  <a:ea typeface="+mn-ea"/>
                </a:rPr>
                <a:t>150K</a:t>
              </a:r>
              <a:r>
                <a:rPr lang="zh-CN" altLang="en-US" dirty="0">
                  <a:latin typeface="+mn-ea"/>
                  <a:ea typeface="+mn-ea"/>
                </a:rPr>
                <a:t>的电阻反常现象</a:t>
              </a:r>
            </a:p>
          </p:txBody>
        </p:sp>
      </p:gr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5A9EE83C-D8DD-43EE-805B-B7265CB7CBF8}"/>
                  </a:ext>
                </a:extLst>
              </p:cNvPr>
              <p:cNvSpPr/>
              <p:nvPr/>
            </p:nvSpPr>
            <p:spPr>
              <a:xfrm>
                <a:off x="155575" y="1876264"/>
                <a:ext cx="6669683" cy="2062103"/>
              </a:xfrm>
              <a:prstGeom prst="rect">
                <a:avLst/>
              </a:prstGeom>
            </p:spPr>
            <p:txBody>
              <a:bodyPr wrap="square">
                <a:spAutoFit/>
              </a:bodyPr>
              <a:lstStyle/>
              <a:p>
                <a:r>
                  <a:rPr lang="zh-CN" altLang="en-US" sz="2000" b="1" dirty="0"/>
                  <a:t>现象</a:t>
                </a:r>
                <a:r>
                  <a:rPr lang="zh-CN" altLang="en-US" sz="2000" dirty="0"/>
                  <a:t>：</a:t>
                </a:r>
                <a:endParaRPr lang="en-US" altLang="zh-CN" sz="2000" dirty="0"/>
              </a:p>
              <a:p>
                <a:endParaRPr lang="en-US" altLang="zh-CN" b="1" dirty="0"/>
              </a:p>
              <a:p>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zh-CN" altLang="en-US" dirty="0"/>
                  <a:t>未接放大器时，电阻</a:t>
                </a:r>
                <a:r>
                  <a:rPr lang="zh-CN" altLang="en-US" b="1" dirty="0"/>
                  <a:t>变化范围太小</a:t>
                </a:r>
                <a:r>
                  <a:rPr lang="zh-CN" altLang="en-US" dirty="0"/>
                  <a:t>（</a:t>
                </a:r>
                <a:r>
                  <a:rPr lang="en-US" altLang="zh-CN" dirty="0" err="1"/>
                  <a:t>Uy</a:t>
                </a:r>
                <a:r>
                  <a:rPr lang="zh-CN" altLang="en-US" dirty="0"/>
                  <a:t>在</a:t>
                </a:r>
                <a:r>
                  <a:rPr lang="en-US" altLang="zh-CN" dirty="0"/>
                  <a:t>3-6mV</a:t>
                </a:r>
                <a:r>
                  <a:rPr lang="zh-CN" altLang="en-US" dirty="0"/>
                  <a:t>变化）</a:t>
                </a:r>
                <a:endParaRPr lang="en-US" altLang="zh-CN" dirty="0"/>
              </a:p>
              <a:p>
                <a:endParaRPr lang="en-US" altLang="zh-CN" dirty="0"/>
              </a:p>
              <a:p>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a:t>
                </a:r>
                <a:r>
                  <a:rPr lang="zh-CN" altLang="en-US" dirty="0">
                    <a:latin typeface="宋体" panose="02010600030101010101" pitchFamily="2" charset="-122"/>
                  </a:rPr>
                  <a:t>未接放大器时，铂电阻计电压与测量实验仪示数</a:t>
                </a:r>
                <a14:m>
                  <m:oMath xmlns:m="http://schemas.openxmlformats.org/officeDocument/2006/math">
                    <m:sSub>
                      <m:sSubPr>
                        <m:ctrlPr>
                          <a:rPr lang="en-US" altLang="zh-CN" i="1" smtClean="0">
                            <a:latin typeface="Cambria Math" panose="02040503050406030204" pitchFamily="18" charset="0"/>
                            <a:ea typeface="微软雅黑" panose="020B0503020204020204" pitchFamily="34" charset="-122"/>
                          </a:rPr>
                        </m:ctrlPr>
                      </m:sSubPr>
                      <m:e>
                        <m:r>
                          <a:rPr lang="en-US" altLang="zh-CN" b="0" i="1" smtClean="0">
                            <a:latin typeface="Cambria Math" panose="02040503050406030204" pitchFamily="18" charset="0"/>
                            <a:ea typeface="微软雅黑" panose="020B0503020204020204" pitchFamily="34" charset="-122"/>
                          </a:rPr>
                          <m:t>𝑉</m:t>
                        </m:r>
                      </m:e>
                      <m:sub>
                        <m:r>
                          <a:rPr lang="en-US" altLang="zh-CN" b="0" i="1" smtClean="0">
                            <a:latin typeface="Cambria Math" panose="02040503050406030204" pitchFamily="18" charset="0"/>
                            <a:ea typeface="微软雅黑" panose="020B0503020204020204" pitchFamily="34" charset="-122"/>
                          </a:rPr>
                          <m:t>𝑇</m:t>
                        </m:r>
                      </m:sub>
                    </m:sSub>
                  </m:oMath>
                </a14:m>
                <a:r>
                  <a:rPr lang="zh-CN" altLang="en-US" b="1" dirty="0">
                    <a:latin typeface="宋体" panose="02010600030101010101" pitchFamily="2" charset="-122"/>
                  </a:rPr>
                  <a:t>不同</a:t>
                </a:r>
                <a:endParaRPr lang="en-US" altLang="zh-CN" b="1" dirty="0">
                  <a:latin typeface="宋体" panose="02010600030101010101" pitchFamily="2" charset="-122"/>
                </a:endParaRPr>
              </a:p>
              <a:p>
                <a:endParaRPr lang="en-US" altLang="zh-CN" dirty="0"/>
              </a:p>
              <a:p>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a:t>
                </a:r>
                <a:r>
                  <a:rPr lang="zh-CN" altLang="en-US" dirty="0"/>
                  <a:t>未达到转变温度时</a:t>
                </a:r>
                <a:r>
                  <a:rPr lang="zh-CN" altLang="en-US" b="1" dirty="0"/>
                  <a:t>电阻随温度降低而线性升高</a:t>
                </a:r>
                <a:endParaRPr lang="en-US" altLang="zh-CN" b="1" dirty="0"/>
              </a:p>
            </p:txBody>
          </p:sp>
        </mc:Choice>
        <mc:Fallback xmlns="">
          <p:sp>
            <p:nvSpPr>
              <p:cNvPr id="12" name="矩形 11">
                <a:extLst>
                  <a:ext uri="{FF2B5EF4-FFF2-40B4-BE49-F238E27FC236}">
                    <a16:creationId xmlns:a16="http://schemas.microsoft.com/office/drawing/2014/main" id="{5A9EE83C-D8DD-43EE-805B-B7265CB7CBF8}"/>
                  </a:ext>
                </a:extLst>
              </p:cNvPr>
              <p:cNvSpPr>
                <a:spLocks noRot="1" noChangeAspect="1" noMove="1" noResize="1" noEditPoints="1" noAdjustHandles="1" noChangeArrowheads="1" noChangeShapeType="1" noTextEdit="1"/>
              </p:cNvSpPr>
              <p:nvPr/>
            </p:nvSpPr>
            <p:spPr>
              <a:xfrm>
                <a:off x="155575" y="1876264"/>
                <a:ext cx="6669683" cy="2062103"/>
              </a:xfrm>
              <a:prstGeom prst="rect">
                <a:avLst/>
              </a:prstGeom>
              <a:blipFill>
                <a:blip r:embed="rId3"/>
                <a:stretch>
                  <a:fillRect l="-1005" t="-2367" b="-414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B5051DD-F065-46D7-BBB7-3C339E676EC6}"/>
                  </a:ext>
                </a:extLst>
              </p:cNvPr>
              <p:cNvSpPr txBox="1"/>
              <p:nvPr/>
            </p:nvSpPr>
            <p:spPr>
              <a:xfrm>
                <a:off x="9595727" y="1844824"/>
                <a:ext cx="1687000"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zh-CN" i="1" smtClean="0">
                              <a:solidFill>
                                <a:srgbClr val="FF0000"/>
                              </a:solidFill>
                              <a:latin typeface="Cambria Math" panose="02040503050406030204" pitchFamily="18" charset="0"/>
                            </a:rPr>
                          </m:ctrlPr>
                        </m:sSupPr>
                        <m:e>
                          <m:r>
                            <a:rPr lang="en-US" altLang="zh-CN" b="0" i="1" smtClean="0">
                              <a:solidFill>
                                <a:srgbClr val="FF0000"/>
                              </a:solidFill>
                              <a:latin typeface="Cambria Math" panose="02040503050406030204" pitchFamily="18" charset="0"/>
                            </a:rPr>
                            <m:t>𝑅</m:t>
                          </m:r>
                        </m:e>
                        <m:sup>
                          <m:r>
                            <a:rPr lang="en-US" altLang="zh-CN" i="1">
                              <a:solidFill>
                                <a:srgbClr val="FF0000"/>
                              </a:solidFill>
                              <a:latin typeface="Cambria Math" panose="02040503050406030204" pitchFamily="18" charset="0"/>
                            </a:rPr>
                            <m:t>2</m:t>
                          </m:r>
                        </m:sup>
                      </m:sSup>
                      <m:r>
                        <a:rPr lang="en-US" altLang="zh-CN" i="1">
                          <a:solidFill>
                            <a:srgbClr val="FF0000"/>
                          </a:solidFill>
                          <a:latin typeface="Cambria Math" panose="02040503050406030204" pitchFamily="18" charset="0"/>
                          <a:ea typeface="Cambria Math" panose="02040503050406030204" pitchFamily="18" charset="0"/>
                        </a:rPr>
                        <m:t>=</m:t>
                      </m:r>
                      <m:r>
                        <a:rPr lang="en-US" altLang="zh-CN" b="0" i="1" smtClean="0">
                          <a:solidFill>
                            <a:srgbClr val="FF0000"/>
                          </a:solidFill>
                          <a:latin typeface="Cambria Math" panose="02040503050406030204" pitchFamily="18" charset="0"/>
                          <a:ea typeface="Cambria Math" panose="02040503050406030204" pitchFamily="18" charset="0"/>
                        </a:rPr>
                        <m:t>0.9984</m:t>
                      </m:r>
                    </m:oMath>
                  </m:oMathPara>
                </a14:m>
                <a:endParaRPr lang="en-US" altLang="zh-CN" dirty="0">
                  <a:solidFill>
                    <a:srgbClr val="FF0000"/>
                  </a:solidFill>
                </a:endParaRPr>
              </a:p>
              <a:p>
                <a:r>
                  <a:rPr lang="zh-CN" altLang="en-US" dirty="0">
                    <a:solidFill>
                      <a:srgbClr val="FF0000"/>
                    </a:solidFill>
                  </a:rPr>
                  <a:t>斜率</a:t>
                </a:r>
                <a14:m>
                  <m:oMath xmlns:m="http://schemas.openxmlformats.org/officeDocument/2006/math">
                    <m:r>
                      <a:rPr lang="en-US" altLang="zh-CN" i="1" dirty="0" smtClean="0">
                        <a:solidFill>
                          <a:srgbClr val="FF0000"/>
                        </a:solidFill>
                        <a:latin typeface="Cambria Math" panose="02040503050406030204" pitchFamily="18" charset="0"/>
                      </a:rPr>
                      <m:t>𝑘</m:t>
                    </m:r>
                    <m:r>
                      <a:rPr lang="en-US" altLang="zh-CN" i="1" dirty="0" smtClean="0">
                        <a:solidFill>
                          <a:srgbClr val="FF0000"/>
                        </a:solidFill>
                        <a:latin typeface="Cambria Math" panose="02040503050406030204" pitchFamily="18" charset="0"/>
                      </a:rPr>
                      <m:t>=−0.14</m:t>
                    </m:r>
                  </m:oMath>
                </a14:m>
                <a:endParaRPr lang="zh-CN" altLang="en-US" dirty="0">
                  <a:solidFill>
                    <a:srgbClr val="FF0000"/>
                  </a:solidFill>
                </a:endParaRPr>
              </a:p>
            </p:txBody>
          </p:sp>
        </mc:Choice>
        <mc:Fallback xmlns="">
          <p:sp>
            <p:nvSpPr>
              <p:cNvPr id="16" name="文本框 15">
                <a:extLst>
                  <a:ext uri="{FF2B5EF4-FFF2-40B4-BE49-F238E27FC236}">
                    <a16:creationId xmlns:a16="http://schemas.microsoft.com/office/drawing/2014/main" id="{FB5051DD-F065-46D7-BBB7-3C339E676EC6}"/>
                  </a:ext>
                </a:extLst>
              </p:cNvPr>
              <p:cNvSpPr txBox="1">
                <a:spLocks noRot="1" noChangeAspect="1" noMove="1" noResize="1" noEditPoints="1" noAdjustHandles="1" noChangeArrowheads="1" noChangeShapeType="1" noTextEdit="1"/>
              </p:cNvSpPr>
              <p:nvPr/>
            </p:nvSpPr>
            <p:spPr>
              <a:xfrm>
                <a:off x="9595727" y="1844824"/>
                <a:ext cx="1687000" cy="646331"/>
              </a:xfrm>
              <a:prstGeom prst="rect">
                <a:avLst/>
              </a:prstGeom>
              <a:blipFill>
                <a:blip r:embed="rId4"/>
                <a:stretch>
                  <a:fillRect l="-2888" b="-1226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54749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E9F84729-8CE1-4400-B1A5-9820F44FCA2B}"/>
              </a:ext>
            </a:extLst>
          </p:cNvPr>
          <p:cNvSpPr txBox="1"/>
          <p:nvPr/>
        </p:nvSpPr>
        <p:spPr>
          <a:xfrm>
            <a:off x="475911" y="836711"/>
            <a:ext cx="3744415" cy="461665"/>
          </a:xfrm>
          <a:prstGeom prst="rect">
            <a:avLst/>
          </a:prstGeom>
          <a:noFill/>
        </p:spPr>
        <p:txBody>
          <a:bodyPr wrap="square" rtlCol="0">
            <a:spAutoFit/>
          </a:bodyPr>
          <a:lstStyle/>
          <a:p>
            <a:r>
              <a:rPr lang="en-US" altLang="zh-CN" sz="2400" dirty="0"/>
              <a:t>5.29 </a:t>
            </a:r>
            <a:r>
              <a:rPr lang="zh-CN" altLang="en-US" sz="2400" dirty="0"/>
              <a:t>：第二次测量曲线</a:t>
            </a:r>
          </a:p>
        </p:txBody>
      </p:sp>
      <p:sp>
        <p:nvSpPr>
          <p:cNvPr id="10" name="TextBox 2">
            <a:extLst>
              <a:ext uri="{FF2B5EF4-FFF2-40B4-BE49-F238E27FC236}">
                <a16:creationId xmlns:a16="http://schemas.microsoft.com/office/drawing/2014/main" id="{BE0E0F45-E51F-465A-BF22-48ADCD4646C5}"/>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sp>
        <p:nvSpPr>
          <p:cNvPr id="11" name="矩形 10">
            <a:extLst>
              <a:ext uri="{FF2B5EF4-FFF2-40B4-BE49-F238E27FC236}">
                <a16:creationId xmlns:a16="http://schemas.microsoft.com/office/drawing/2014/main" id="{ECFB7C7A-EBB4-4542-99DB-AA662C9D5E4F}"/>
              </a:ext>
            </a:extLst>
          </p:cNvPr>
          <p:cNvSpPr/>
          <p:nvPr/>
        </p:nvSpPr>
        <p:spPr>
          <a:xfrm>
            <a:off x="42919" y="1556792"/>
            <a:ext cx="6669683" cy="1785104"/>
          </a:xfrm>
          <a:prstGeom prst="rect">
            <a:avLst/>
          </a:prstGeom>
        </p:spPr>
        <p:txBody>
          <a:bodyPr wrap="square">
            <a:spAutoFit/>
          </a:bodyPr>
          <a:lstStyle/>
          <a:p>
            <a:r>
              <a:rPr lang="zh-CN" altLang="en-US" sz="2000" b="1" dirty="0"/>
              <a:t>现象</a:t>
            </a:r>
            <a:r>
              <a:rPr lang="zh-CN" altLang="en-US" sz="2000" dirty="0"/>
              <a:t>：</a:t>
            </a:r>
            <a:endParaRPr lang="en-US" altLang="zh-CN" sz="2000" dirty="0"/>
          </a:p>
          <a:p>
            <a:endParaRPr lang="en-US" altLang="zh-CN" b="1" dirty="0"/>
          </a:p>
          <a:p>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a:t>
            </a:r>
            <a:r>
              <a:rPr lang="zh-CN" altLang="en-US" dirty="0"/>
              <a:t>只能测到降温时的转变温度，</a:t>
            </a:r>
            <a:r>
              <a:rPr lang="zh-CN" altLang="en-US" b="1" dirty="0"/>
              <a:t>测不到升温情况下的转变</a:t>
            </a:r>
            <a:endParaRPr lang="en-US" altLang="zh-CN" b="1" dirty="0"/>
          </a:p>
          <a:p>
            <a:endParaRPr lang="en-US" altLang="zh-CN" dirty="0"/>
          </a:p>
          <a:p>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a:t>
            </a:r>
            <a:r>
              <a:rPr lang="zh-CN" altLang="en-US" dirty="0"/>
              <a:t>转变温度过高：</a:t>
            </a:r>
            <a:r>
              <a:rPr lang="en-US" altLang="zh-CN" dirty="0">
                <a:solidFill>
                  <a:srgbClr val="FF0000"/>
                </a:solidFill>
              </a:rPr>
              <a:t>38.1mV——119K</a:t>
            </a:r>
            <a:endParaRPr lang="zh-CN" altLang="en-US" dirty="0"/>
          </a:p>
          <a:p>
            <a:endParaRPr lang="en-US" altLang="zh-CN" dirty="0"/>
          </a:p>
        </p:txBody>
      </p:sp>
      <p:sp>
        <p:nvSpPr>
          <p:cNvPr id="12" name="文本框 11">
            <a:extLst>
              <a:ext uri="{FF2B5EF4-FFF2-40B4-BE49-F238E27FC236}">
                <a16:creationId xmlns:a16="http://schemas.microsoft.com/office/drawing/2014/main" id="{233A2EBF-E762-4BFC-84BA-CF459A371766}"/>
              </a:ext>
            </a:extLst>
          </p:cNvPr>
          <p:cNvSpPr txBox="1"/>
          <p:nvPr/>
        </p:nvSpPr>
        <p:spPr>
          <a:xfrm>
            <a:off x="715700" y="3933056"/>
            <a:ext cx="5305912" cy="1292662"/>
          </a:xfrm>
          <a:prstGeom prst="rect">
            <a:avLst/>
          </a:prstGeom>
          <a:noFill/>
        </p:spPr>
        <p:txBody>
          <a:bodyPr wrap="square" rtlCol="0">
            <a:spAutoFit/>
          </a:bodyPr>
          <a:lstStyle/>
          <a:p>
            <a:r>
              <a:rPr lang="zh-CN" altLang="en-US" b="1" dirty="0"/>
              <a:t>反思：</a:t>
            </a:r>
            <a:r>
              <a:rPr lang="zh-CN" altLang="en-US" dirty="0"/>
              <a:t>接线问题？噪声信号的影响？样品本身性质？测量过程的错误？</a:t>
            </a:r>
            <a:endParaRPr lang="en-US" altLang="zh-CN" dirty="0"/>
          </a:p>
          <a:p>
            <a:endParaRPr lang="en-US" altLang="zh-CN" dirty="0"/>
          </a:p>
          <a:p>
            <a:r>
              <a:rPr lang="zh-CN" altLang="en-US" sz="2400" b="1" dirty="0"/>
              <a:t>难以解释！</a:t>
            </a:r>
          </a:p>
        </p:txBody>
      </p:sp>
      <p:grpSp>
        <p:nvGrpSpPr>
          <p:cNvPr id="2" name="组合 1">
            <a:extLst>
              <a:ext uri="{FF2B5EF4-FFF2-40B4-BE49-F238E27FC236}">
                <a16:creationId xmlns:a16="http://schemas.microsoft.com/office/drawing/2014/main" id="{8BD5C634-AE9E-4698-87E2-204D3F91DE99}"/>
              </a:ext>
            </a:extLst>
          </p:cNvPr>
          <p:cNvGrpSpPr/>
          <p:nvPr/>
        </p:nvGrpSpPr>
        <p:grpSpPr>
          <a:xfrm>
            <a:off x="6475791" y="836711"/>
            <a:ext cx="4737194" cy="4990977"/>
            <a:chOff x="6475791" y="836711"/>
            <a:chExt cx="4737194" cy="4990977"/>
          </a:xfrm>
        </p:grpSpPr>
        <p:pic>
          <p:nvPicPr>
            <p:cNvPr id="9" name="图片 8">
              <a:extLst>
                <a:ext uri="{FF2B5EF4-FFF2-40B4-BE49-F238E27FC236}">
                  <a16:creationId xmlns:a16="http://schemas.microsoft.com/office/drawing/2014/main" id="{0B4143A4-ADD1-4F34-BF29-E94960168D0F}"/>
                </a:ext>
              </a:extLst>
            </p:cNvPr>
            <p:cNvPicPr>
              <a:picLocks noChangeAspect="1"/>
            </p:cNvPicPr>
            <p:nvPr/>
          </p:nvPicPr>
          <p:blipFill rotWithShape="1">
            <a:blip r:embed="rId2">
              <a:extLst>
                <a:ext uri="{28A0092B-C50C-407E-A947-70E740481C1C}">
                  <a14:useLocalDpi xmlns:a14="http://schemas.microsoft.com/office/drawing/2010/main" val="0"/>
                </a:ext>
              </a:extLst>
            </a:blip>
            <a:srcRect l="40886" t="-478" r="23853"/>
            <a:stretch/>
          </p:blipFill>
          <p:spPr>
            <a:xfrm>
              <a:off x="6813699" y="836711"/>
              <a:ext cx="3744416" cy="4189237"/>
            </a:xfrm>
            <a:prstGeom prst="rect">
              <a:avLst/>
            </a:prstGeom>
          </p:spPr>
        </p:pic>
        <p:sp>
          <p:nvSpPr>
            <p:cNvPr id="13" name="文本框 12">
              <a:extLst>
                <a:ext uri="{FF2B5EF4-FFF2-40B4-BE49-F238E27FC236}">
                  <a16:creationId xmlns:a16="http://schemas.microsoft.com/office/drawing/2014/main" id="{44F70E0C-7141-4BE4-ADD7-20905F33C560}"/>
                </a:ext>
              </a:extLst>
            </p:cNvPr>
            <p:cNvSpPr txBox="1"/>
            <p:nvPr/>
          </p:nvSpPr>
          <p:spPr>
            <a:xfrm>
              <a:off x="6475791" y="5458356"/>
              <a:ext cx="4737194" cy="369332"/>
            </a:xfrm>
            <a:prstGeom prst="rect">
              <a:avLst/>
            </a:prstGeom>
            <a:noFill/>
          </p:spPr>
          <p:txBody>
            <a:bodyPr wrap="none" rtlCol="0">
              <a:spAutoFit/>
            </a:bodyPr>
            <a:lstStyle/>
            <a:p>
              <a:r>
                <a:rPr lang="en-US" altLang="zh-CN" dirty="0"/>
                <a:t>Figure 3  </a:t>
              </a:r>
              <a:r>
                <a:rPr lang="zh-CN" altLang="en-US" dirty="0">
                  <a:latin typeface="+mn-ea"/>
                  <a:ea typeface="+mn-ea"/>
                </a:rPr>
                <a:t>第二次测量时</a:t>
              </a:r>
              <a:r>
                <a:rPr lang="en-US" altLang="zh-CN" dirty="0">
                  <a:latin typeface="+mn-ea"/>
                  <a:ea typeface="+mn-ea"/>
                </a:rPr>
                <a:t>130K</a:t>
              </a:r>
              <a:r>
                <a:rPr lang="zh-CN" altLang="en-US" dirty="0">
                  <a:latin typeface="+mn-ea"/>
                  <a:ea typeface="+mn-ea"/>
                </a:rPr>
                <a:t>至</a:t>
              </a:r>
              <a:r>
                <a:rPr lang="en-US" altLang="zh-CN" dirty="0">
                  <a:latin typeface="+mn-ea"/>
                  <a:ea typeface="+mn-ea"/>
                </a:rPr>
                <a:t>90K</a:t>
              </a:r>
              <a:r>
                <a:rPr lang="zh-CN" altLang="en-US" dirty="0">
                  <a:latin typeface="+mn-ea"/>
                  <a:ea typeface="+mn-ea"/>
                </a:rPr>
                <a:t>的超导现象</a:t>
              </a:r>
            </a:p>
          </p:txBody>
        </p:sp>
      </p:grpSp>
    </p:spTree>
    <p:extLst>
      <p:ext uri="{BB962C8B-B14F-4D97-AF65-F5344CB8AC3E}">
        <p14:creationId xmlns:p14="http://schemas.microsoft.com/office/powerpoint/2010/main" val="311333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729EA608-E5BE-441F-9ECF-3FA640215185}"/>
              </a:ext>
            </a:extLst>
          </p:cNvPr>
          <p:cNvSpPr txBox="1"/>
          <p:nvPr/>
        </p:nvSpPr>
        <p:spPr>
          <a:xfrm>
            <a:off x="693019" y="965919"/>
            <a:ext cx="3528392" cy="461665"/>
          </a:xfrm>
          <a:prstGeom prst="rect">
            <a:avLst/>
          </a:prstGeom>
          <a:noFill/>
        </p:spPr>
        <p:txBody>
          <a:bodyPr wrap="square" rtlCol="0">
            <a:spAutoFit/>
          </a:bodyPr>
          <a:lstStyle/>
          <a:p>
            <a:r>
              <a:rPr lang="en-US" altLang="zh-CN" sz="2400" dirty="0"/>
              <a:t>6.5 </a:t>
            </a:r>
            <a:r>
              <a:rPr lang="zh-CN" altLang="en-US" sz="2400" dirty="0"/>
              <a:t>：第三次测量</a:t>
            </a:r>
          </a:p>
        </p:txBody>
      </p:sp>
      <p:pic>
        <p:nvPicPr>
          <p:cNvPr id="7" name="图片 6">
            <a:extLst>
              <a:ext uri="{FF2B5EF4-FFF2-40B4-BE49-F238E27FC236}">
                <a16:creationId xmlns:a16="http://schemas.microsoft.com/office/drawing/2014/main" id="{A9F9CEAA-7793-4192-BB21-AB72435FD9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7075" y="1767034"/>
            <a:ext cx="5192285" cy="3894214"/>
          </a:xfrm>
          <a:prstGeom prst="rect">
            <a:avLst/>
          </a:prstGeom>
        </p:spPr>
      </p:pic>
      <p:sp>
        <p:nvSpPr>
          <p:cNvPr id="8" name="文本框 7">
            <a:extLst>
              <a:ext uri="{FF2B5EF4-FFF2-40B4-BE49-F238E27FC236}">
                <a16:creationId xmlns:a16="http://schemas.microsoft.com/office/drawing/2014/main" id="{94193341-C881-4AAA-A98F-4CC9A1646FBC}"/>
              </a:ext>
            </a:extLst>
          </p:cNvPr>
          <p:cNvSpPr txBox="1"/>
          <p:nvPr/>
        </p:nvSpPr>
        <p:spPr>
          <a:xfrm>
            <a:off x="7001866" y="2276872"/>
            <a:ext cx="4492353" cy="2215991"/>
          </a:xfrm>
          <a:prstGeom prst="rect">
            <a:avLst/>
          </a:prstGeom>
          <a:noFill/>
        </p:spPr>
        <p:txBody>
          <a:bodyPr wrap="square" rtlCol="0">
            <a:spAutoFit/>
          </a:bodyPr>
          <a:lstStyle/>
          <a:p>
            <a:r>
              <a:rPr lang="zh-CN" altLang="en-US" sz="2400" dirty="0"/>
              <a:t>改进：</a:t>
            </a:r>
            <a:endParaRPr lang="en-US" altLang="zh-CN" sz="2400" dirty="0"/>
          </a:p>
          <a:p>
            <a:r>
              <a:rPr lang="zh-CN" altLang="en-US" sz="2400" dirty="0"/>
              <a:t>（</a:t>
            </a:r>
            <a:r>
              <a:rPr lang="en-US" altLang="zh-CN" sz="2400" dirty="0"/>
              <a:t>1</a:t>
            </a:r>
            <a:r>
              <a:rPr lang="zh-CN" altLang="en-US" sz="2400" dirty="0"/>
              <a:t>）重新焊接整个电路板</a:t>
            </a:r>
            <a:endParaRPr lang="en-US" altLang="zh-CN" sz="2400" dirty="0"/>
          </a:p>
          <a:p>
            <a:r>
              <a:rPr lang="zh-CN" altLang="en-US" sz="2400" dirty="0"/>
              <a:t>（</a:t>
            </a:r>
            <a:r>
              <a:rPr lang="en-US" altLang="zh-CN" sz="2400" dirty="0"/>
              <a:t>2</a:t>
            </a:r>
            <a:r>
              <a:rPr lang="zh-CN" altLang="en-US" sz="2400" dirty="0"/>
              <a:t>）接头处用胶套互相隔离</a:t>
            </a:r>
            <a:endParaRPr lang="en-US" altLang="zh-CN" sz="2400" dirty="0"/>
          </a:p>
          <a:p>
            <a:r>
              <a:rPr lang="zh-CN" altLang="en-US" sz="2400" dirty="0"/>
              <a:t>（</a:t>
            </a:r>
            <a:r>
              <a:rPr lang="en-US" altLang="zh-CN" sz="2400" dirty="0"/>
              <a:t>3</a:t>
            </a:r>
            <a:r>
              <a:rPr lang="zh-CN" altLang="en-US" sz="2400" dirty="0"/>
              <a:t>）绑上绝缘胶带</a:t>
            </a:r>
            <a:endParaRPr lang="en-US" altLang="zh-CN" sz="2400" dirty="0"/>
          </a:p>
          <a:p>
            <a:r>
              <a:rPr lang="zh-CN" altLang="en-US" sz="2400" dirty="0"/>
              <a:t>（</a:t>
            </a:r>
            <a:r>
              <a:rPr lang="en-US" altLang="zh-CN" sz="2400" dirty="0"/>
              <a:t>4</a:t>
            </a:r>
            <a:r>
              <a:rPr lang="zh-CN" altLang="en-US" sz="2400" dirty="0"/>
              <a:t>）使用接入增益端口的电路</a:t>
            </a:r>
            <a:endParaRPr lang="en-US" altLang="zh-CN" sz="2400" dirty="0"/>
          </a:p>
          <a:p>
            <a:endParaRPr lang="en-US" altLang="zh-CN" dirty="0"/>
          </a:p>
        </p:txBody>
      </p:sp>
      <p:sp>
        <p:nvSpPr>
          <p:cNvPr id="9" name="TextBox 2">
            <a:extLst>
              <a:ext uri="{FF2B5EF4-FFF2-40B4-BE49-F238E27FC236}">
                <a16:creationId xmlns:a16="http://schemas.microsoft.com/office/drawing/2014/main" id="{04AAC08B-F1D3-439A-A87C-3525DCBE049D}"/>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spTree>
    <p:extLst>
      <p:ext uri="{BB962C8B-B14F-4D97-AF65-F5344CB8AC3E}">
        <p14:creationId xmlns:p14="http://schemas.microsoft.com/office/powerpoint/2010/main" val="584739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729EA608-E5BE-441F-9ECF-3FA640215185}"/>
              </a:ext>
            </a:extLst>
          </p:cNvPr>
          <p:cNvSpPr txBox="1"/>
          <p:nvPr/>
        </p:nvSpPr>
        <p:spPr>
          <a:xfrm>
            <a:off x="693019" y="965919"/>
            <a:ext cx="3528392" cy="461665"/>
          </a:xfrm>
          <a:prstGeom prst="rect">
            <a:avLst/>
          </a:prstGeom>
          <a:noFill/>
        </p:spPr>
        <p:txBody>
          <a:bodyPr wrap="square" rtlCol="0">
            <a:spAutoFit/>
          </a:bodyPr>
          <a:lstStyle/>
          <a:p>
            <a:r>
              <a:rPr lang="en-US" altLang="zh-CN" sz="2400" dirty="0"/>
              <a:t>6.5 </a:t>
            </a:r>
            <a:r>
              <a:rPr lang="zh-CN" altLang="en-US" sz="2400" dirty="0"/>
              <a:t>：第三次测量</a:t>
            </a:r>
          </a:p>
        </p:txBody>
      </p:sp>
      <p:sp>
        <p:nvSpPr>
          <p:cNvPr id="9" name="TextBox 2">
            <a:extLst>
              <a:ext uri="{FF2B5EF4-FFF2-40B4-BE49-F238E27FC236}">
                <a16:creationId xmlns:a16="http://schemas.microsoft.com/office/drawing/2014/main" id="{04AAC08B-F1D3-439A-A87C-3525DCBE049D}"/>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sp>
        <p:nvSpPr>
          <p:cNvPr id="5" name="文本框 4">
            <a:extLst>
              <a:ext uri="{FF2B5EF4-FFF2-40B4-BE49-F238E27FC236}">
                <a16:creationId xmlns:a16="http://schemas.microsoft.com/office/drawing/2014/main" id="{BB299C19-5971-42B7-A166-3A7708393C3A}"/>
              </a:ext>
            </a:extLst>
          </p:cNvPr>
          <p:cNvSpPr txBox="1"/>
          <p:nvPr/>
        </p:nvSpPr>
        <p:spPr>
          <a:xfrm>
            <a:off x="1557115" y="5834814"/>
            <a:ext cx="4083169" cy="369332"/>
          </a:xfrm>
          <a:prstGeom prst="rect">
            <a:avLst/>
          </a:prstGeom>
          <a:noFill/>
        </p:spPr>
        <p:txBody>
          <a:bodyPr wrap="none" rtlCol="0">
            <a:spAutoFit/>
          </a:bodyPr>
          <a:lstStyle/>
          <a:p>
            <a:r>
              <a:rPr lang="en-US" altLang="zh-CN" dirty="0"/>
              <a:t>Figure 4  </a:t>
            </a:r>
            <a:r>
              <a:rPr lang="zh-CN" altLang="en-US" dirty="0"/>
              <a:t>第三次</a:t>
            </a:r>
            <a:r>
              <a:rPr lang="en-US" altLang="zh-CN" dirty="0"/>
              <a:t>280K</a:t>
            </a:r>
            <a:r>
              <a:rPr lang="zh-CN" altLang="en-US" dirty="0"/>
              <a:t>至</a:t>
            </a:r>
            <a:r>
              <a:rPr lang="en-US" altLang="zh-CN" dirty="0"/>
              <a:t>180K</a:t>
            </a:r>
            <a:r>
              <a:rPr lang="zh-CN" altLang="en-US" dirty="0"/>
              <a:t>测量曲线</a:t>
            </a:r>
          </a:p>
        </p:txBody>
      </p:sp>
      <p:sp>
        <p:nvSpPr>
          <p:cNvPr id="14" name="文本框 13">
            <a:extLst>
              <a:ext uri="{FF2B5EF4-FFF2-40B4-BE49-F238E27FC236}">
                <a16:creationId xmlns:a16="http://schemas.microsoft.com/office/drawing/2014/main" id="{FF13A53B-A94A-4D5E-BC82-CEB2D0743980}"/>
              </a:ext>
            </a:extLst>
          </p:cNvPr>
          <p:cNvSpPr txBox="1"/>
          <p:nvPr/>
        </p:nvSpPr>
        <p:spPr>
          <a:xfrm>
            <a:off x="6878468" y="1867848"/>
            <a:ext cx="3816424" cy="1815882"/>
          </a:xfrm>
          <a:prstGeom prst="rect">
            <a:avLst/>
          </a:prstGeom>
          <a:noFill/>
        </p:spPr>
        <p:txBody>
          <a:bodyPr wrap="square" rtlCol="0">
            <a:spAutoFit/>
          </a:bodyPr>
          <a:lstStyle/>
          <a:p>
            <a:r>
              <a:rPr lang="zh-CN" altLang="en-US" sz="2800" b="1" dirty="0"/>
              <a:t>正常！</a:t>
            </a:r>
            <a:endParaRPr lang="en-US" altLang="zh-CN" sz="2800" b="1" dirty="0"/>
          </a:p>
          <a:p>
            <a:endParaRPr lang="en-US" altLang="zh-CN" sz="2800" b="1" dirty="0"/>
          </a:p>
          <a:p>
            <a:r>
              <a:rPr lang="zh-CN" altLang="en-US" sz="2800" b="1" dirty="0"/>
              <a:t>符合一般规律：温度下降，电阻也随之降低！</a:t>
            </a:r>
          </a:p>
        </p:txBody>
      </p:sp>
      <p:pic>
        <p:nvPicPr>
          <p:cNvPr id="3" name="图片 2">
            <a:extLst>
              <a:ext uri="{FF2B5EF4-FFF2-40B4-BE49-F238E27FC236}">
                <a16:creationId xmlns:a16="http://schemas.microsoft.com/office/drawing/2014/main" id="{90F0390F-0050-48CF-9B06-C0ADF0E4F60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20" t="10285" r="13039" b="4373"/>
          <a:stretch/>
        </p:blipFill>
        <p:spPr>
          <a:xfrm>
            <a:off x="834595" y="1584165"/>
            <a:ext cx="5063010" cy="4199130"/>
          </a:xfrm>
          <a:prstGeom prst="rect">
            <a:avLst/>
          </a:prstGeom>
        </p:spPr>
      </p:pic>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B582CE7F-53E5-4FEB-B7B6-3E8BAA53C782}"/>
                  </a:ext>
                </a:extLst>
              </p:cNvPr>
              <p:cNvSpPr txBox="1"/>
              <p:nvPr/>
            </p:nvSpPr>
            <p:spPr>
              <a:xfrm>
                <a:off x="2061171" y="2060848"/>
                <a:ext cx="1944216" cy="646331"/>
              </a:xfrm>
              <a:prstGeom prst="rect">
                <a:avLst/>
              </a:prstGeom>
              <a:noFill/>
            </p:spPr>
            <p:txBody>
              <a:bodyPr wrap="square" rtlCol="0">
                <a:spAutoFit/>
              </a:bodyPr>
              <a:lstStyle/>
              <a:p>
                <a14:m>
                  <m:oMath xmlns:m="http://schemas.openxmlformats.org/officeDocument/2006/math">
                    <m:sSup>
                      <m:sSupPr>
                        <m:ctrlPr>
                          <a:rPr lang="en-US" altLang="zh-CN" i="1" smtClean="0">
                            <a:solidFill>
                              <a:srgbClr val="FF0000"/>
                            </a:solidFill>
                            <a:latin typeface="Cambria Math" panose="02040503050406030204" pitchFamily="18" charset="0"/>
                          </a:rPr>
                        </m:ctrlPr>
                      </m:sSupPr>
                      <m:e>
                        <m:r>
                          <a:rPr lang="en-US" altLang="zh-CN" b="0" i="1" smtClean="0">
                            <a:solidFill>
                              <a:srgbClr val="FF0000"/>
                            </a:solidFill>
                            <a:latin typeface="Cambria Math" panose="02040503050406030204" pitchFamily="18" charset="0"/>
                          </a:rPr>
                          <m:t>𝑅</m:t>
                        </m:r>
                      </m:e>
                      <m:sup>
                        <m:r>
                          <a:rPr lang="en-US" altLang="zh-CN" i="1">
                            <a:solidFill>
                              <a:srgbClr val="FF0000"/>
                            </a:solidFill>
                            <a:latin typeface="Cambria Math" panose="02040503050406030204" pitchFamily="18" charset="0"/>
                          </a:rPr>
                          <m:t>2</m:t>
                        </m:r>
                      </m:sup>
                    </m:sSup>
                    <m:r>
                      <a:rPr lang="en-US" altLang="zh-CN" i="1">
                        <a:solidFill>
                          <a:srgbClr val="FF0000"/>
                        </a:solidFill>
                        <a:latin typeface="Cambria Math" panose="02040503050406030204" pitchFamily="18" charset="0"/>
                        <a:ea typeface="Cambria Math" panose="02040503050406030204" pitchFamily="18" charset="0"/>
                      </a:rPr>
                      <m:t>=</m:t>
                    </m:r>
                    <m:r>
                      <a:rPr lang="en-US" altLang="zh-CN" b="0" i="1" smtClean="0">
                        <a:solidFill>
                          <a:srgbClr val="FF0000"/>
                        </a:solidFill>
                        <a:latin typeface="Cambria Math" panose="02040503050406030204" pitchFamily="18" charset="0"/>
                        <a:ea typeface="Cambria Math" panose="02040503050406030204" pitchFamily="18" charset="0"/>
                      </a:rPr>
                      <m:t>0.99</m:t>
                    </m:r>
                    <m:r>
                      <a:rPr lang="en-US" altLang="zh-CN" i="1">
                        <a:solidFill>
                          <a:srgbClr val="FF0000"/>
                        </a:solidFill>
                        <a:latin typeface="Cambria Math" panose="02040503050406030204" pitchFamily="18" charset="0"/>
                        <a:ea typeface="Cambria Math" panose="02040503050406030204" pitchFamily="18" charset="0"/>
                      </a:rPr>
                      <m:t>1</m:t>
                    </m:r>
                  </m:oMath>
                </a14:m>
                <a:r>
                  <a:rPr lang="en-US" altLang="zh-CN" dirty="0">
                    <a:solidFill>
                      <a:srgbClr val="FF0000"/>
                    </a:solidFill>
                  </a:rPr>
                  <a:t>4</a:t>
                </a:r>
              </a:p>
              <a:p>
                <a:r>
                  <a:rPr lang="zh-CN" altLang="en-US" dirty="0">
                    <a:solidFill>
                      <a:srgbClr val="FF0000"/>
                    </a:solidFill>
                  </a:rPr>
                  <a:t>斜率</a:t>
                </a:r>
                <a14:m>
                  <m:oMath xmlns:m="http://schemas.openxmlformats.org/officeDocument/2006/math">
                    <m:r>
                      <a:rPr lang="en-US" altLang="zh-CN" i="1" dirty="0" smtClean="0">
                        <a:solidFill>
                          <a:srgbClr val="FF0000"/>
                        </a:solidFill>
                        <a:latin typeface="Cambria Math" panose="02040503050406030204" pitchFamily="18" charset="0"/>
                      </a:rPr>
                      <m:t>𝑘</m:t>
                    </m:r>
                    <m:r>
                      <a:rPr lang="en-US" altLang="zh-CN" i="1" dirty="0" smtClean="0">
                        <a:solidFill>
                          <a:srgbClr val="FF0000"/>
                        </a:solidFill>
                        <a:latin typeface="Cambria Math" panose="02040503050406030204" pitchFamily="18" charset="0"/>
                      </a:rPr>
                      <m:t>=0</m:t>
                    </m:r>
                  </m:oMath>
                </a14:m>
                <a:r>
                  <a:rPr lang="en-US" altLang="zh-CN" dirty="0">
                    <a:solidFill>
                      <a:srgbClr val="FF0000"/>
                    </a:solidFill>
                  </a:rPr>
                  <a:t>.25</a:t>
                </a:r>
                <a:endParaRPr lang="zh-CN" altLang="en-US" dirty="0">
                  <a:solidFill>
                    <a:srgbClr val="FF0000"/>
                  </a:solidFill>
                </a:endParaRPr>
              </a:p>
            </p:txBody>
          </p:sp>
        </mc:Choice>
        <mc:Fallback xmlns="">
          <p:sp>
            <p:nvSpPr>
              <p:cNvPr id="12" name="文本框 11">
                <a:extLst>
                  <a:ext uri="{FF2B5EF4-FFF2-40B4-BE49-F238E27FC236}">
                    <a16:creationId xmlns:a16="http://schemas.microsoft.com/office/drawing/2014/main" id="{B582CE7F-53E5-4FEB-B7B6-3E8BAA53C782}"/>
                  </a:ext>
                </a:extLst>
              </p:cNvPr>
              <p:cNvSpPr txBox="1">
                <a:spLocks noRot="1" noChangeAspect="1" noMove="1" noResize="1" noEditPoints="1" noAdjustHandles="1" noChangeArrowheads="1" noChangeShapeType="1" noTextEdit="1"/>
              </p:cNvSpPr>
              <p:nvPr/>
            </p:nvSpPr>
            <p:spPr>
              <a:xfrm>
                <a:off x="2061171" y="2060848"/>
                <a:ext cx="1944216" cy="646331"/>
              </a:xfrm>
              <a:prstGeom prst="rect">
                <a:avLst/>
              </a:prstGeom>
              <a:blipFill>
                <a:blip r:embed="rId3"/>
                <a:stretch>
                  <a:fillRect l="-2508" t="-4717" b="-1509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A15D2F7A-0A0E-41B1-84C8-1F7FBF44408A}"/>
                  </a:ext>
                </a:extLst>
              </p:cNvPr>
              <p:cNvSpPr txBox="1"/>
              <p:nvPr/>
            </p:nvSpPr>
            <p:spPr>
              <a:xfrm>
                <a:off x="6597675" y="4221088"/>
                <a:ext cx="5554534" cy="461665"/>
              </a:xfrm>
              <a:prstGeom prst="rect">
                <a:avLst/>
              </a:prstGeom>
              <a:noFill/>
            </p:spPr>
            <p:txBody>
              <a:bodyPr wrap="none" rtlCol="0">
                <a:spAutoFit/>
              </a:bodyPr>
              <a:lstStyle/>
              <a:p>
                <a:r>
                  <a:rPr lang="zh-CN" altLang="en-US" sz="2400" b="1" dirty="0"/>
                  <a:t>金属电阻：</a:t>
                </a:r>
                <a14:m>
                  <m:oMath xmlns:m="http://schemas.openxmlformats.org/officeDocument/2006/math">
                    <m:r>
                      <a:rPr lang="en-US" altLang="zh-CN" sz="2400" b="1" i="1" smtClean="0">
                        <a:latin typeface="Cambria Math" panose="02040503050406030204" pitchFamily="18" charset="0"/>
                      </a:rPr>
                      <m:t>𝑹</m:t>
                    </m:r>
                    <m:r>
                      <a:rPr lang="en-US" altLang="zh-CN" sz="2400" b="1" i="1" smtClean="0">
                        <a:latin typeface="Cambria Math" panose="02040503050406030204" pitchFamily="18" charset="0"/>
                      </a:rPr>
                      <m:t>=</m:t>
                    </m:r>
                    <m:sSub>
                      <m:sSubPr>
                        <m:ctrlPr>
                          <a:rPr lang="en-US" altLang="zh-CN" sz="2400" b="1" i="1" smtClean="0">
                            <a:latin typeface="Cambria Math" panose="02040503050406030204" pitchFamily="18" charset="0"/>
                          </a:rPr>
                        </m:ctrlPr>
                      </m:sSubPr>
                      <m:e>
                        <m:r>
                          <a:rPr lang="en-US" altLang="zh-CN" sz="2400" b="1" i="1" smtClean="0">
                            <a:latin typeface="Cambria Math" panose="02040503050406030204" pitchFamily="18" charset="0"/>
                          </a:rPr>
                          <m:t>𝑹</m:t>
                        </m:r>
                      </m:e>
                      <m:sub>
                        <m:r>
                          <a:rPr lang="en-US" altLang="zh-CN" sz="2400" b="1" i="1" smtClean="0">
                            <a:latin typeface="Cambria Math" panose="02040503050406030204" pitchFamily="18" charset="0"/>
                          </a:rPr>
                          <m:t>𝒊</m:t>
                        </m:r>
                      </m:sub>
                    </m:sSub>
                    <m:d>
                      <m:dPr>
                        <m:ctrlPr>
                          <a:rPr lang="en-US" altLang="zh-CN" sz="2400" b="1" i="1" smtClean="0">
                            <a:latin typeface="Cambria Math" panose="02040503050406030204" pitchFamily="18" charset="0"/>
                          </a:rPr>
                        </m:ctrlPr>
                      </m:dPr>
                      <m:e>
                        <m:r>
                          <a:rPr lang="en-US" altLang="zh-CN" sz="2400" b="1" i="1" smtClean="0">
                            <a:latin typeface="Cambria Math" panose="02040503050406030204" pitchFamily="18" charset="0"/>
                          </a:rPr>
                          <m:t>𝑻</m:t>
                        </m:r>
                      </m:e>
                    </m:d>
                    <m:r>
                      <a:rPr lang="en-US" altLang="zh-CN" sz="2400" b="1" i="1" smtClean="0">
                        <a:latin typeface="Cambria Math" panose="02040503050406030204" pitchFamily="18" charset="0"/>
                      </a:rPr>
                      <m:t>+</m:t>
                    </m:r>
                    <m:sSub>
                      <m:sSubPr>
                        <m:ctrlPr>
                          <a:rPr lang="en-US" altLang="zh-CN" sz="2400" b="1" i="1" smtClean="0">
                            <a:latin typeface="Cambria Math" panose="02040503050406030204" pitchFamily="18" charset="0"/>
                          </a:rPr>
                        </m:ctrlPr>
                      </m:sSubPr>
                      <m:e>
                        <m:r>
                          <a:rPr lang="en-US" altLang="zh-CN" sz="2400" b="1" i="1" smtClean="0">
                            <a:latin typeface="Cambria Math" panose="02040503050406030204" pitchFamily="18" charset="0"/>
                          </a:rPr>
                          <m:t>𝑹</m:t>
                        </m:r>
                      </m:e>
                      <m:sub>
                        <m:r>
                          <a:rPr lang="en-US" altLang="zh-CN" sz="2400" b="1" i="1" smtClean="0">
                            <a:latin typeface="Cambria Math" panose="02040503050406030204" pitchFamily="18" charset="0"/>
                          </a:rPr>
                          <m:t>𝒓</m:t>
                        </m:r>
                      </m:sub>
                    </m:sSub>
                    <m:r>
                      <a:rPr lang="en-US" altLang="zh-CN" sz="2400" b="1" i="1" smtClean="0">
                        <a:latin typeface="Cambria Math" panose="02040503050406030204" pitchFamily="18" charset="0"/>
                        <a:ea typeface="Cambria Math" panose="02040503050406030204" pitchFamily="18" charset="0"/>
                      </a:rPr>
                      <m:t>≈</m:t>
                    </m:r>
                    <m:sSub>
                      <m:sSubPr>
                        <m:ctrlPr>
                          <a:rPr lang="en-US" altLang="zh-CN" sz="2400" b="1" i="1">
                            <a:latin typeface="Cambria Math" panose="02040503050406030204" pitchFamily="18" charset="0"/>
                          </a:rPr>
                        </m:ctrlPr>
                      </m:sSubPr>
                      <m:e>
                        <m:r>
                          <a:rPr lang="en-US" altLang="zh-CN" sz="2400" b="1" i="1">
                            <a:latin typeface="Cambria Math" panose="02040503050406030204" pitchFamily="18" charset="0"/>
                          </a:rPr>
                          <m:t>𝑹</m:t>
                        </m:r>
                      </m:e>
                      <m:sub>
                        <m:r>
                          <a:rPr lang="en-US" altLang="zh-CN" sz="2400" b="1" i="1">
                            <a:latin typeface="Cambria Math" panose="02040503050406030204" pitchFamily="18" charset="0"/>
                          </a:rPr>
                          <m:t>𝒊</m:t>
                        </m:r>
                      </m:sub>
                    </m:sSub>
                    <m:d>
                      <m:dPr>
                        <m:ctrlPr>
                          <a:rPr lang="en-US" altLang="zh-CN" sz="2400" b="1" i="1">
                            <a:latin typeface="Cambria Math" panose="02040503050406030204" pitchFamily="18" charset="0"/>
                          </a:rPr>
                        </m:ctrlPr>
                      </m:dPr>
                      <m:e>
                        <m:r>
                          <a:rPr lang="en-US" altLang="zh-CN" sz="2400" b="1" i="1">
                            <a:latin typeface="Cambria Math" panose="02040503050406030204" pitchFamily="18" charset="0"/>
                          </a:rPr>
                          <m:t>𝑻</m:t>
                        </m:r>
                      </m:e>
                    </m:d>
                    <m:r>
                      <a:rPr lang="zh-CN" altLang="en-US" sz="2400" b="1" i="1">
                        <a:latin typeface="Cambria Math" panose="02040503050406030204" pitchFamily="18" charset="0"/>
                      </a:rPr>
                      <m:t>∝</m:t>
                    </m:r>
                    <m:r>
                      <a:rPr lang="en-US" altLang="zh-CN" sz="2400" b="1" i="1" smtClean="0">
                        <a:latin typeface="Cambria Math" panose="02040503050406030204" pitchFamily="18" charset="0"/>
                      </a:rPr>
                      <m:t>𝑻</m:t>
                    </m:r>
                  </m:oMath>
                </a14:m>
                <a:endParaRPr lang="zh-CN" altLang="en-US" sz="2400" b="1" dirty="0"/>
              </a:p>
            </p:txBody>
          </p:sp>
        </mc:Choice>
        <mc:Fallback xmlns="">
          <p:sp>
            <p:nvSpPr>
              <p:cNvPr id="4" name="文本框 3">
                <a:extLst>
                  <a:ext uri="{FF2B5EF4-FFF2-40B4-BE49-F238E27FC236}">
                    <a16:creationId xmlns:a16="http://schemas.microsoft.com/office/drawing/2014/main" id="{A15D2F7A-0A0E-41B1-84C8-1F7FBF44408A}"/>
                  </a:ext>
                </a:extLst>
              </p:cNvPr>
              <p:cNvSpPr txBox="1">
                <a:spLocks noRot="1" noChangeAspect="1" noMove="1" noResize="1" noEditPoints="1" noAdjustHandles="1" noChangeArrowheads="1" noChangeShapeType="1" noTextEdit="1"/>
              </p:cNvSpPr>
              <p:nvPr/>
            </p:nvSpPr>
            <p:spPr>
              <a:xfrm>
                <a:off x="6597675" y="4221088"/>
                <a:ext cx="5554534" cy="461665"/>
              </a:xfrm>
              <a:prstGeom prst="rect">
                <a:avLst/>
              </a:prstGeom>
              <a:blipFill>
                <a:blip r:embed="rId4"/>
                <a:stretch>
                  <a:fillRect l="-1647" t="-14474" b="-25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8340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pic>
        <p:nvPicPr>
          <p:cNvPr id="6" name="ecc57ac70d9ebc7522a3c222955e82cd">
            <a:hlinkClick r:id="" action="ppaction://media"/>
            <a:extLst>
              <a:ext uri="{FF2B5EF4-FFF2-40B4-BE49-F238E27FC236}">
                <a16:creationId xmlns:a16="http://schemas.microsoft.com/office/drawing/2014/main" id="{7BFBD766-9315-428B-9699-DA84981E3D8C}"/>
              </a:ext>
            </a:extLst>
          </p:cNvPr>
          <p:cNvPicPr>
            <a:picLocks noChangeAspect="1"/>
          </p:cNvPicPr>
          <p:nvPr>
            <a:videoFile r:link="rId1"/>
            <p:extLst>
              <p:ext uri="{DAA4B4D4-6D71-4841-9C94-3DE7FCFB9230}">
                <p14:media xmlns:p14="http://schemas.microsoft.com/office/powerpoint/2010/main" r:embed="rId2">
                  <p14:trim st="9265" end="11893.1"/>
                </p14:media>
              </p:ext>
            </p:extLst>
          </p:nvPr>
        </p:nvPicPr>
        <p:blipFill>
          <a:blip r:embed="rId4"/>
          <a:stretch>
            <a:fillRect/>
          </a:stretch>
        </p:blipFill>
        <p:spPr>
          <a:xfrm>
            <a:off x="2637235" y="1196751"/>
            <a:ext cx="7977683" cy="4520687"/>
          </a:xfrm>
          <a:prstGeom prst="rect">
            <a:avLst/>
          </a:prstGeom>
          <a:ln w="88900" cap="sq" cmpd="thickThin">
            <a:solidFill>
              <a:srgbClr val="000000"/>
            </a:solidFill>
            <a:prstDash val="solid"/>
            <a:miter lim="800000"/>
          </a:ln>
          <a:effectLst>
            <a:innerShdw blurRad="76200">
              <a:srgbClr val="000000"/>
            </a:innerShdw>
          </a:effectLst>
        </p:spPr>
      </p:pic>
      <p:sp>
        <p:nvSpPr>
          <p:cNvPr id="7" name="文本框 6">
            <a:extLst>
              <a:ext uri="{FF2B5EF4-FFF2-40B4-BE49-F238E27FC236}">
                <a16:creationId xmlns:a16="http://schemas.microsoft.com/office/drawing/2014/main" id="{F888499F-D231-4C69-888A-A8F89D2B441F}"/>
              </a:ext>
            </a:extLst>
          </p:cNvPr>
          <p:cNvSpPr txBox="1"/>
          <p:nvPr/>
        </p:nvSpPr>
        <p:spPr>
          <a:xfrm>
            <a:off x="260971" y="1196751"/>
            <a:ext cx="2376264" cy="400110"/>
          </a:xfrm>
          <a:prstGeom prst="rect">
            <a:avLst/>
          </a:prstGeom>
          <a:noFill/>
        </p:spPr>
        <p:txBody>
          <a:bodyPr wrap="square" rtlCol="0">
            <a:spAutoFit/>
          </a:bodyPr>
          <a:lstStyle/>
          <a:p>
            <a:r>
              <a:rPr lang="zh-CN" altLang="en-US" sz="2000" b="1" dirty="0"/>
              <a:t>超导发生视频实录</a:t>
            </a:r>
          </a:p>
        </p:txBody>
      </p:sp>
      <p:sp>
        <p:nvSpPr>
          <p:cNvPr id="8" name="TextBox 2">
            <a:extLst>
              <a:ext uri="{FF2B5EF4-FFF2-40B4-BE49-F238E27FC236}">
                <a16:creationId xmlns:a16="http://schemas.microsoft.com/office/drawing/2014/main" id="{0E4F93D2-A8B3-49B9-AE91-E8C2E7E4AAD9}"/>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spTree>
    <p:extLst>
      <p:ext uri="{BB962C8B-B14F-4D97-AF65-F5344CB8AC3E}">
        <p14:creationId xmlns:p14="http://schemas.microsoft.com/office/powerpoint/2010/main" val="27463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729EA608-E5BE-441F-9ECF-3FA640215185}"/>
              </a:ext>
            </a:extLst>
          </p:cNvPr>
          <p:cNvSpPr txBox="1"/>
          <p:nvPr/>
        </p:nvSpPr>
        <p:spPr>
          <a:xfrm>
            <a:off x="693019" y="965919"/>
            <a:ext cx="3528392" cy="461665"/>
          </a:xfrm>
          <a:prstGeom prst="rect">
            <a:avLst/>
          </a:prstGeom>
          <a:noFill/>
        </p:spPr>
        <p:txBody>
          <a:bodyPr wrap="square" rtlCol="0">
            <a:spAutoFit/>
          </a:bodyPr>
          <a:lstStyle/>
          <a:p>
            <a:r>
              <a:rPr lang="en-US" altLang="zh-CN" sz="2400" dirty="0"/>
              <a:t>6.5 </a:t>
            </a:r>
            <a:r>
              <a:rPr lang="zh-CN" altLang="en-US" sz="2400" dirty="0"/>
              <a:t>：第三次测量</a:t>
            </a:r>
          </a:p>
        </p:txBody>
      </p:sp>
      <p:sp>
        <p:nvSpPr>
          <p:cNvPr id="9" name="TextBox 2">
            <a:extLst>
              <a:ext uri="{FF2B5EF4-FFF2-40B4-BE49-F238E27FC236}">
                <a16:creationId xmlns:a16="http://schemas.microsoft.com/office/drawing/2014/main" id="{04AAC08B-F1D3-439A-A87C-3525DCBE049D}"/>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pic>
        <p:nvPicPr>
          <p:cNvPr id="3" name="图片 2">
            <a:extLst>
              <a:ext uri="{FF2B5EF4-FFF2-40B4-BE49-F238E27FC236}">
                <a16:creationId xmlns:a16="http://schemas.microsoft.com/office/drawing/2014/main" id="{F28D72A8-3FC8-4A01-A1D2-30225620E851}"/>
              </a:ext>
            </a:extLst>
          </p:cNvPr>
          <p:cNvPicPr>
            <a:picLocks noChangeAspect="1"/>
          </p:cNvPicPr>
          <p:nvPr/>
        </p:nvPicPr>
        <p:blipFill rotWithShape="1">
          <a:blip r:embed="rId2">
            <a:extLst>
              <a:ext uri="{28A0092B-C50C-407E-A947-70E740481C1C}">
                <a14:useLocalDpi xmlns:a14="http://schemas.microsoft.com/office/drawing/2010/main" val="0"/>
              </a:ext>
            </a:extLst>
          </a:blip>
          <a:srcRect l="44350" t="46042"/>
          <a:stretch/>
        </p:blipFill>
        <p:spPr>
          <a:xfrm>
            <a:off x="909043" y="1605108"/>
            <a:ext cx="4392488" cy="3600400"/>
          </a:xfrm>
          <a:prstGeom prst="rect">
            <a:avLst/>
          </a:prstGeom>
        </p:spPr>
      </p:pic>
      <p:pic>
        <p:nvPicPr>
          <p:cNvPr id="7" name="图片 6">
            <a:extLst>
              <a:ext uri="{FF2B5EF4-FFF2-40B4-BE49-F238E27FC236}">
                <a16:creationId xmlns:a16="http://schemas.microsoft.com/office/drawing/2014/main" id="{212E17E6-3340-409E-956E-9340E4DD1C6C}"/>
              </a:ext>
            </a:extLst>
          </p:cNvPr>
          <p:cNvPicPr>
            <a:picLocks noChangeAspect="1"/>
          </p:cNvPicPr>
          <p:nvPr/>
        </p:nvPicPr>
        <p:blipFill rotWithShape="1">
          <a:blip r:embed="rId3">
            <a:extLst>
              <a:ext uri="{28A0092B-C50C-407E-A947-70E740481C1C}">
                <a14:useLocalDpi xmlns:a14="http://schemas.microsoft.com/office/drawing/2010/main" val="0"/>
              </a:ext>
            </a:extLst>
          </a:blip>
          <a:srcRect l="47740" t="47361"/>
          <a:stretch/>
        </p:blipFill>
        <p:spPr>
          <a:xfrm>
            <a:off x="6784600" y="1605108"/>
            <a:ext cx="4565603" cy="3600400"/>
          </a:xfrm>
          <a:prstGeom prst="rect">
            <a:avLst/>
          </a:prstGeom>
        </p:spPr>
      </p:pic>
      <p:sp>
        <p:nvSpPr>
          <p:cNvPr id="16" name="文本框 15">
            <a:extLst>
              <a:ext uri="{FF2B5EF4-FFF2-40B4-BE49-F238E27FC236}">
                <a16:creationId xmlns:a16="http://schemas.microsoft.com/office/drawing/2014/main" id="{A8B0030F-D3C4-428C-9E11-83185D74D38B}"/>
              </a:ext>
            </a:extLst>
          </p:cNvPr>
          <p:cNvSpPr txBox="1"/>
          <p:nvPr/>
        </p:nvSpPr>
        <p:spPr>
          <a:xfrm>
            <a:off x="2482082" y="5522749"/>
            <a:ext cx="6840334" cy="369332"/>
          </a:xfrm>
          <a:prstGeom prst="rect">
            <a:avLst/>
          </a:prstGeom>
          <a:noFill/>
        </p:spPr>
        <p:txBody>
          <a:bodyPr wrap="none" rtlCol="0">
            <a:spAutoFit/>
          </a:bodyPr>
          <a:lstStyle/>
          <a:p>
            <a:r>
              <a:rPr lang="en-US" altLang="zh-CN" dirty="0"/>
              <a:t>Figure 5  </a:t>
            </a:r>
            <a:r>
              <a:rPr lang="zh-CN" altLang="en-US" dirty="0"/>
              <a:t>第三次测量降温超导曲线（左）和升温超导曲线（右）</a:t>
            </a:r>
          </a:p>
        </p:txBody>
      </p:sp>
    </p:spTree>
    <p:extLst>
      <p:ext uri="{BB962C8B-B14F-4D97-AF65-F5344CB8AC3E}">
        <p14:creationId xmlns:p14="http://schemas.microsoft.com/office/powerpoint/2010/main" val="2196103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729EA608-E5BE-441F-9ECF-3FA640215185}"/>
              </a:ext>
            </a:extLst>
          </p:cNvPr>
          <p:cNvSpPr txBox="1"/>
          <p:nvPr/>
        </p:nvSpPr>
        <p:spPr>
          <a:xfrm>
            <a:off x="693019" y="965919"/>
            <a:ext cx="3528392" cy="461665"/>
          </a:xfrm>
          <a:prstGeom prst="rect">
            <a:avLst/>
          </a:prstGeom>
          <a:noFill/>
        </p:spPr>
        <p:txBody>
          <a:bodyPr wrap="square" rtlCol="0">
            <a:spAutoFit/>
          </a:bodyPr>
          <a:lstStyle/>
          <a:p>
            <a:r>
              <a:rPr lang="en-US" altLang="zh-CN" sz="2400" dirty="0"/>
              <a:t>6.5 </a:t>
            </a:r>
            <a:r>
              <a:rPr lang="zh-CN" altLang="en-US" sz="2400" dirty="0"/>
              <a:t>：第三次测量</a:t>
            </a:r>
          </a:p>
        </p:txBody>
      </p:sp>
      <p:sp>
        <p:nvSpPr>
          <p:cNvPr id="9" name="TextBox 2">
            <a:extLst>
              <a:ext uri="{FF2B5EF4-FFF2-40B4-BE49-F238E27FC236}">
                <a16:creationId xmlns:a16="http://schemas.microsoft.com/office/drawing/2014/main" id="{04AAC08B-F1D3-439A-A87C-3525DCBE049D}"/>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pic>
        <p:nvPicPr>
          <p:cNvPr id="4" name="图片 3">
            <a:extLst>
              <a:ext uri="{FF2B5EF4-FFF2-40B4-BE49-F238E27FC236}">
                <a16:creationId xmlns:a16="http://schemas.microsoft.com/office/drawing/2014/main" id="{4AD8F05C-DEB3-4749-B7D5-26FBF0F511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14" t="8516" r="10204" b="4564"/>
          <a:stretch/>
        </p:blipFill>
        <p:spPr>
          <a:xfrm>
            <a:off x="667987" y="1459802"/>
            <a:ext cx="4824536" cy="3938396"/>
          </a:xfrm>
          <a:prstGeom prst="rect">
            <a:avLst/>
          </a:prstGeom>
        </p:spPr>
      </p:pic>
      <p:cxnSp>
        <p:nvCxnSpPr>
          <p:cNvPr id="8" name="直接箭头连接符 7">
            <a:extLst>
              <a:ext uri="{FF2B5EF4-FFF2-40B4-BE49-F238E27FC236}">
                <a16:creationId xmlns:a16="http://schemas.microsoft.com/office/drawing/2014/main" id="{A2ABF83C-DD10-4FCE-8AF9-4B0522D9196F}"/>
              </a:ext>
            </a:extLst>
          </p:cNvPr>
          <p:cNvCxnSpPr/>
          <p:nvPr/>
        </p:nvCxnSpPr>
        <p:spPr>
          <a:xfrm flipV="1">
            <a:off x="2709243" y="2852936"/>
            <a:ext cx="720080" cy="43204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E2E26FEE-3977-42D8-9686-9C87B27E316D}"/>
                  </a:ext>
                </a:extLst>
              </p:cNvPr>
              <p:cNvSpPr txBox="1"/>
              <p:nvPr/>
            </p:nvSpPr>
            <p:spPr>
              <a:xfrm>
                <a:off x="3429323" y="2620518"/>
                <a:ext cx="126823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solidFill>
                                <a:srgbClr val="FF0000"/>
                              </a:solidFill>
                              <a:latin typeface="Cambria Math" panose="02040503050406030204" pitchFamily="18" charset="0"/>
                            </a:rPr>
                          </m:ctrlPr>
                        </m:sSubPr>
                        <m:e>
                          <m:r>
                            <a:rPr lang="en-US" altLang="zh-CN" b="0" i="1" smtClean="0">
                              <a:solidFill>
                                <a:srgbClr val="FF0000"/>
                              </a:solidFill>
                              <a:latin typeface="Cambria Math" panose="02040503050406030204" pitchFamily="18" charset="0"/>
                            </a:rPr>
                            <m:t>𝑇</m:t>
                          </m:r>
                        </m:e>
                        <m:sub>
                          <m:r>
                            <m:rPr>
                              <m:sty m:val="p"/>
                            </m:rPr>
                            <a:rPr lang="en-US" altLang="zh-CN" i="1">
                              <a:solidFill>
                                <a:srgbClr val="FF0000"/>
                              </a:solidFill>
                              <a:latin typeface="Cambria Math" panose="02040503050406030204" pitchFamily="18" charset="0"/>
                            </a:rPr>
                            <m:t>c</m:t>
                          </m:r>
                          <m:r>
                            <a:rPr lang="en-US" altLang="zh-CN" b="0" i="1" smtClean="0">
                              <a:solidFill>
                                <a:srgbClr val="FF0000"/>
                              </a:solidFill>
                              <a:latin typeface="Cambria Math" panose="02040503050406030204" pitchFamily="18" charset="0"/>
                            </a:rPr>
                            <m:t>𝑟</m:t>
                          </m:r>
                        </m:sub>
                      </m:sSub>
                      <m:r>
                        <a:rPr lang="en-US" altLang="zh-CN" b="0" i="1" smtClean="0">
                          <a:solidFill>
                            <a:srgbClr val="FF0000"/>
                          </a:solidFill>
                          <a:latin typeface="Cambria Math" panose="02040503050406030204" pitchFamily="18" charset="0"/>
                          <a:ea typeface="Cambria Math" panose="02040503050406030204" pitchFamily="18" charset="0"/>
                        </a:rPr>
                        <m:t>≈</m:t>
                      </m:r>
                      <m:r>
                        <a:rPr lang="en-US" altLang="zh-CN" b="0" i="1" smtClean="0">
                          <a:solidFill>
                            <a:srgbClr val="FF0000"/>
                          </a:solidFill>
                          <a:latin typeface="Cambria Math" panose="02040503050406030204" pitchFamily="18" charset="0"/>
                        </a:rPr>
                        <m:t>88</m:t>
                      </m:r>
                      <m:r>
                        <a:rPr lang="en-US" altLang="zh-CN" b="0" i="1" smtClean="0">
                          <a:solidFill>
                            <a:srgbClr val="FF0000"/>
                          </a:solidFill>
                          <a:latin typeface="Cambria Math" panose="02040503050406030204" pitchFamily="18" charset="0"/>
                        </a:rPr>
                        <m:t>𝐾</m:t>
                      </m:r>
                    </m:oMath>
                  </m:oMathPara>
                </a14:m>
                <a:endParaRPr lang="zh-CN" altLang="en-US" dirty="0">
                  <a:solidFill>
                    <a:srgbClr val="FF0000"/>
                  </a:solidFill>
                </a:endParaRPr>
              </a:p>
            </p:txBody>
          </p:sp>
        </mc:Choice>
        <mc:Fallback xmlns="">
          <p:sp>
            <p:nvSpPr>
              <p:cNvPr id="10" name="文本框 9">
                <a:extLst>
                  <a:ext uri="{FF2B5EF4-FFF2-40B4-BE49-F238E27FC236}">
                    <a16:creationId xmlns:a16="http://schemas.microsoft.com/office/drawing/2014/main" id="{E2E26FEE-3977-42D8-9686-9C87B27E316D}"/>
                  </a:ext>
                </a:extLst>
              </p:cNvPr>
              <p:cNvSpPr txBox="1">
                <a:spLocks noRot="1" noChangeAspect="1" noMove="1" noResize="1" noEditPoints="1" noAdjustHandles="1" noChangeArrowheads="1" noChangeShapeType="1" noTextEdit="1"/>
              </p:cNvSpPr>
              <p:nvPr/>
            </p:nvSpPr>
            <p:spPr>
              <a:xfrm>
                <a:off x="3429323" y="2620518"/>
                <a:ext cx="1268232" cy="369332"/>
              </a:xfrm>
              <a:prstGeom prst="rect">
                <a:avLst/>
              </a:prstGeom>
              <a:blipFill>
                <a:blip r:embed="rId3"/>
                <a:stretch>
                  <a:fillRect/>
                </a:stretch>
              </a:blipFill>
            </p:spPr>
            <p:txBody>
              <a:bodyPr/>
              <a:lstStyle/>
              <a:p>
                <a:r>
                  <a:rPr lang="zh-CN" altLang="en-US">
                    <a:noFill/>
                  </a:rPr>
                  <a:t> </a:t>
                </a:r>
              </a:p>
            </p:txBody>
          </p:sp>
        </mc:Fallback>
      </mc:AlternateContent>
      <p:sp>
        <p:nvSpPr>
          <p:cNvPr id="15" name="文本框 14">
            <a:extLst>
              <a:ext uri="{FF2B5EF4-FFF2-40B4-BE49-F238E27FC236}">
                <a16:creationId xmlns:a16="http://schemas.microsoft.com/office/drawing/2014/main" id="{DADDC03C-6081-452D-B1AE-1A1228ACC126}"/>
              </a:ext>
            </a:extLst>
          </p:cNvPr>
          <p:cNvSpPr txBox="1"/>
          <p:nvPr/>
        </p:nvSpPr>
        <p:spPr>
          <a:xfrm>
            <a:off x="2743984" y="5678316"/>
            <a:ext cx="6699270" cy="369332"/>
          </a:xfrm>
          <a:prstGeom prst="rect">
            <a:avLst/>
          </a:prstGeom>
          <a:noFill/>
        </p:spPr>
        <p:txBody>
          <a:bodyPr wrap="none" rtlCol="0">
            <a:spAutoFit/>
          </a:bodyPr>
          <a:lstStyle/>
          <a:p>
            <a:r>
              <a:rPr lang="en-US" altLang="zh-CN" dirty="0"/>
              <a:t>Figure 6  </a:t>
            </a:r>
            <a:r>
              <a:rPr lang="zh-CN" altLang="en-US" dirty="0"/>
              <a:t>第三次测量降温超导曲线（左）和升温超导曲线（右）</a:t>
            </a:r>
          </a:p>
        </p:txBody>
      </p:sp>
      <p:pic>
        <p:nvPicPr>
          <p:cNvPr id="13" name="图片 12">
            <a:extLst>
              <a:ext uri="{FF2B5EF4-FFF2-40B4-BE49-F238E27FC236}">
                <a16:creationId xmlns:a16="http://schemas.microsoft.com/office/drawing/2014/main" id="{391C20B3-C2A1-4EA8-B51A-6105921B75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18" t="9985" r="10027" b="4489"/>
          <a:stretch/>
        </p:blipFill>
        <p:spPr>
          <a:xfrm>
            <a:off x="5877595" y="1459802"/>
            <a:ext cx="4824536" cy="3925617"/>
          </a:xfrm>
          <a:prstGeom prst="rect">
            <a:avLst/>
          </a:prstGeom>
        </p:spPr>
      </p:pic>
      <p:cxnSp>
        <p:nvCxnSpPr>
          <p:cNvPr id="18" name="直接箭头连接符 17">
            <a:extLst>
              <a:ext uri="{FF2B5EF4-FFF2-40B4-BE49-F238E27FC236}">
                <a16:creationId xmlns:a16="http://schemas.microsoft.com/office/drawing/2014/main" id="{B7524699-2148-455B-84C3-D0D6AFE38F8F}"/>
              </a:ext>
            </a:extLst>
          </p:cNvPr>
          <p:cNvCxnSpPr/>
          <p:nvPr/>
        </p:nvCxnSpPr>
        <p:spPr>
          <a:xfrm flipV="1">
            <a:off x="9026604" y="2642425"/>
            <a:ext cx="720080" cy="43204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0B6829D2-DB27-462D-8E83-097FBB37A907}"/>
                  </a:ext>
                </a:extLst>
              </p:cNvPr>
              <p:cNvSpPr txBox="1"/>
              <p:nvPr/>
            </p:nvSpPr>
            <p:spPr>
              <a:xfrm>
                <a:off x="9669905" y="2362307"/>
                <a:ext cx="14208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solidFill>
                                <a:srgbClr val="FF0000"/>
                              </a:solidFill>
                              <a:latin typeface="Cambria Math" panose="02040503050406030204" pitchFamily="18" charset="0"/>
                            </a:rPr>
                          </m:ctrlPr>
                        </m:sSubPr>
                        <m:e>
                          <m:r>
                            <a:rPr lang="en-US" altLang="zh-CN" b="0" i="1" smtClean="0">
                              <a:solidFill>
                                <a:srgbClr val="FF0000"/>
                              </a:solidFill>
                              <a:latin typeface="Cambria Math" panose="02040503050406030204" pitchFamily="18" charset="0"/>
                            </a:rPr>
                            <m:t>𝑇</m:t>
                          </m:r>
                        </m:e>
                        <m:sub>
                          <m:r>
                            <a:rPr lang="en-US" altLang="zh-CN" b="0" i="1" smtClean="0">
                              <a:solidFill>
                                <a:srgbClr val="FF0000"/>
                              </a:solidFill>
                              <a:latin typeface="Cambria Math" panose="02040503050406030204" pitchFamily="18" charset="0"/>
                            </a:rPr>
                            <m:t>𝑐𝑑</m:t>
                          </m:r>
                        </m:sub>
                      </m:sSub>
                      <m:r>
                        <a:rPr lang="en-US" altLang="zh-CN" b="0" i="1" smtClean="0">
                          <a:solidFill>
                            <a:srgbClr val="FF0000"/>
                          </a:solidFill>
                          <a:latin typeface="Cambria Math" panose="02040503050406030204" pitchFamily="18" charset="0"/>
                          <a:ea typeface="Cambria Math" panose="02040503050406030204" pitchFamily="18" charset="0"/>
                        </a:rPr>
                        <m:t>≈103</m:t>
                      </m:r>
                      <m:r>
                        <a:rPr lang="en-US" altLang="zh-CN" b="0" i="1" smtClean="0">
                          <a:solidFill>
                            <a:srgbClr val="FF0000"/>
                          </a:solidFill>
                          <a:latin typeface="Cambria Math" panose="02040503050406030204" pitchFamily="18" charset="0"/>
                        </a:rPr>
                        <m:t>𝐾</m:t>
                      </m:r>
                    </m:oMath>
                  </m:oMathPara>
                </a14:m>
                <a:endParaRPr lang="zh-CN" altLang="en-US" dirty="0">
                  <a:solidFill>
                    <a:srgbClr val="FF0000"/>
                  </a:solidFill>
                </a:endParaRPr>
              </a:p>
            </p:txBody>
          </p:sp>
        </mc:Choice>
        <mc:Fallback xmlns="">
          <p:sp>
            <p:nvSpPr>
              <p:cNvPr id="19" name="文本框 18">
                <a:extLst>
                  <a:ext uri="{FF2B5EF4-FFF2-40B4-BE49-F238E27FC236}">
                    <a16:creationId xmlns:a16="http://schemas.microsoft.com/office/drawing/2014/main" id="{0B6829D2-DB27-462D-8E83-097FBB37A907}"/>
                  </a:ext>
                </a:extLst>
              </p:cNvPr>
              <p:cNvSpPr txBox="1">
                <a:spLocks noRot="1" noChangeAspect="1" noMove="1" noResize="1" noEditPoints="1" noAdjustHandles="1" noChangeArrowheads="1" noChangeShapeType="1" noTextEdit="1"/>
              </p:cNvSpPr>
              <p:nvPr/>
            </p:nvSpPr>
            <p:spPr>
              <a:xfrm>
                <a:off x="9669905" y="2362307"/>
                <a:ext cx="1420838" cy="369332"/>
              </a:xfrm>
              <a:prstGeom prst="rect">
                <a:avLst/>
              </a:prstGeom>
              <a:blipFill>
                <a:blip r:embed="rId5"/>
                <a:stretch>
                  <a:fillRect b="-1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89368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6" name="文本框 5">
            <a:extLst>
              <a:ext uri="{FF2B5EF4-FFF2-40B4-BE49-F238E27FC236}">
                <a16:creationId xmlns:a16="http://schemas.microsoft.com/office/drawing/2014/main" id="{729EA608-E5BE-441F-9ECF-3FA640215185}"/>
              </a:ext>
            </a:extLst>
          </p:cNvPr>
          <p:cNvSpPr txBox="1"/>
          <p:nvPr/>
        </p:nvSpPr>
        <p:spPr>
          <a:xfrm>
            <a:off x="693019" y="965919"/>
            <a:ext cx="3528392" cy="461665"/>
          </a:xfrm>
          <a:prstGeom prst="rect">
            <a:avLst/>
          </a:prstGeom>
          <a:noFill/>
        </p:spPr>
        <p:txBody>
          <a:bodyPr wrap="square" rtlCol="0">
            <a:spAutoFit/>
          </a:bodyPr>
          <a:lstStyle/>
          <a:p>
            <a:r>
              <a:rPr lang="en-US" altLang="zh-CN" sz="2400" dirty="0"/>
              <a:t>6.5 </a:t>
            </a:r>
            <a:r>
              <a:rPr lang="zh-CN" altLang="en-US" sz="2400" dirty="0"/>
              <a:t>：第三次测量</a:t>
            </a:r>
          </a:p>
        </p:txBody>
      </p:sp>
      <p:sp>
        <p:nvSpPr>
          <p:cNvPr id="9" name="TextBox 2">
            <a:extLst>
              <a:ext uri="{FF2B5EF4-FFF2-40B4-BE49-F238E27FC236}">
                <a16:creationId xmlns:a16="http://schemas.microsoft.com/office/drawing/2014/main" id="{04AAC08B-F1D3-439A-A87C-3525DCBE049D}"/>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cxnSp>
        <p:nvCxnSpPr>
          <p:cNvPr id="4" name="直接箭头连接符 3">
            <a:extLst>
              <a:ext uri="{FF2B5EF4-FFF2-40B4-BE49-F238E27FC236}">
                <a16:creationId xmlns:a16="http://schemas.microsoft.com/office/drawing/2014/main" id="{78657589-D888-40B7-835A-D4F9A7D51358}"/>
              </a:ext>
            </a:extLst>
          </p:cNvPr>
          <p:cNvCxnSpPr/>
          <p:nvPr/>
        </p:nvCxnSpPr>
        <p:spPr>
          <a:xfrm flipV="1">
            <a:off x="5877595" y="1782312"/>
            <a:ext cx="1800200" cy="11738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FCCF0D09-8220-48C8-89C4-9A5CD623E8B5}"/>
              </a:ext>
            </a:extLst>
          </p:cNvPr>
          <p:cNvSpPr txBox="1"/>
          <p:nvPr/>
        </p:nvSpPr>
        <p:spPr>
          <a:xfrm>
            <a:off x="7677795" y="1556792"/>
            <a:ext cx="3897221" cy="461665"/>
          </a:xfrm>
          <a:prstGeom prst="rect">
            <a:avLst/>
          </a:prstGeom>
          <a:noFill/>
        </p:spPr>
        <p:txBody>
          <a:bodyPr wrap="none" rtlCol="0">
            <a:spAutoFit/>
          </a:bodyPr>
          <a:lstStyle/>
          <a:p>
            <a:r>
              <a:rPr lang="zh-CN" altLang="en-US" sz="2400" b="1" dirty="0"/>
              <a:t>升温和降温过程曲线分离！</a:t>
            </a:r>
          </a:p>
        </p:txBody>
      </p:sp>
      <p:sp>
        <p:nvSpPr>
          <p:cNvPr id="8" name="文本框 7">
            <a:extLst>
              <a:ext uri="{FF2B5EF4-FFF2-40B4-BE49-F238E27FC236}">
                <a16:creationId xmlns:a16="http://schemas.microsoft.com/office/drawing/2014/main" id="{3B06762A-721D-4AE4-9F8A-6CFFE793E8AC}"/>
              </a:ext>
            </a:extLst>
          </p:cNvPr>
          <p:cNvSpPr txBox="1"/>
          <p:nvPr/>
        </p:nvSpPr>
        <p:spPr>
          <a:xfrm>
            <a:off x="6957715" y="2677331"/>
            <a:ext cx="4913525" cy="1107996"/>
          </a:xfrm>
          <a:prstGeom prst="rect">
            <a:avLst/>
          </a:prstGeom>
          <a:noFill/>
        </p:spPr>
        <p:txBody>
          <a:bodyPr wrap="none" rtlCol="0">
            <a:spAutoFit/>
          </a:bodyPr>
          <a:lstStyle/>
          <a:p>
            <a:r>
              <a:rPr lang="zh-CN" altLang="en-US" sz="2400" b="1" dirty="0"/>
              <a:t>分析</a:t>
            </a:r>
            <a:r>
              <a:rPr lang="zh-CN" altLang="en-US" sz="2400" dirty="0"/>
              <a:t>：</a:t>
            </a:r>
            <a:endParaRPr lang="en-US" altLang="zh-CN" sz="2400" dirty="0"/>
          </a:p>
          <a:p>
            <a:r>
              <a:rPr lang="zh-CN" altLang="en-US" sz="2400" dirty="0"/>
              <a:t>铂电阻计和超导样品</a:t>
            </a:r>
            <a:r>
              <a:rPr lang="zh-CN" altLang="en-US" sz="2400" b="1" dirty="0"/>
              <a:t>升降温不同步</a:t>
            </a:r>
            <a:r>
              <a:rPr lang="en-US" altLang="zh-CN" sz="2400" b="1" dirty="0"/>
              <a:t>!</a:t>
            </a:r>
          </a:p>
          <a:p>
            <a:endParaRPr lang="zh-CN" altLang="en-US" dirty="0"/>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5A25FFD7-1C26-49BE-A7F1-03C27D428EF6}"/>
                  </a:ext>
                </a:extLst>
              </p:cNvPr>
              <p:cNvSpPr txBox="1"/>
              <p:nvPr/>
            </p:nvSpPr>
            <p:spPr>
              <a:xfrm>
                <a:off x="6791203" y="4419881"/>
                <a:ext cx="4724954" cy="1173142"/>
              </a:xfrm>
              <a:prstGeom prst="rect">
                <a:avLst/>
              </a:prstGeom>
              <a:noFill/>
            </p:spPr>
            <p:txBody>
              <a:bodyPr wrap="square" lIns="0" tIns="0" rIns="0" bIns="0" rtlCol="0">
                <a:spAutoFit/>
              </a:bodyPr>
              <a:lstStyle/>
              <a:p>
                <a:r>
                  <a:rPr lang="zh-CN" altLang="en-US" sz="2400" dirty="0"/>
                  <a:t>超导</a:t>
                </a:r>
                <a14:m>
                  <m:oMath xmlns:m="http://schemas.openxmlformats.org/officeDocument/2006/math">
                    <m:r>
                      <a:rPr lang="zh-CN" altLang="en-US" sz="2400" i="1">
                        <a:latin typeface="Cambria Math" panose="02040503050406030204" pitchFamily="18" charset="0"/>
                      </a:rPr>
                      <m:t>转变温度</m:t>
                    </m:r>
                    <m:r>
                      <a:rPr lang="zh-CN" altLang="en-US" sz="2400" i="1" smtClean="0">
                        <a:latin typeface="Cambria Math" panose="02040503050406030204" pitchFamily="18" charset="0"/>
                      </a:rPr>
                      <m:t>：</m:t>
                    </m:r>
                  </m:oMath>
                </a14:m>
                <a:endParaRPr lang="en-US" altLang="zh-CN" sz="2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altLang="zh-CN" sz="2800" i="1" smtClean="0">
                              <a:latin typeface="Cambria Math" panose="02040503050406030204" pitchFamily="18" charset="0"/>
                            </a:rPr>
                          </m:ctrlPr>
                        </m:sSubPr>
                        <m:e>
                          <m:r>
                            <a:rPr lang="en-US" altLang="zh-CN" sz="2800" b="0" i="1" smtClean="0">
                              <a:latin typeface="Cambria Math" panose="02040503050406030204" pitchFamily="18" charset="0"/>
                            </a:rPr>
                            <m:t>𝑇</m:t>
                          </m:r>
                        </m:e>
                        <m:sub>
                          <m:r>
                            <a:rPr lang="en-US" altLang="zh-CN" sz="2800" b="0" i="1" smtClean="0">
                              <a:latin typeface="Cambria Math" panose="02040503050406030204" pitchFamily="18" charset="0"/>
                            </a:rPr>
                            <m:t>𝑐</m:t>
                          </m:r>
                        </m:sub>
                      </m:sSub>
                      <m:r>
                        <a:rPr lang="en-US" altLang="zh-CN" sz="2800" i="1">
                          <a:latin typeface="Cambria Math" panose="02040503050406030204" pitchFamily="18" charset="0"/>
                        </a:rPr>
                        <m:t>=</m:t>
                      </m:r>
                      <m:f>
                        <m:fPr>
                          <m:ctrlPr>
                            <a:rPr lang="en-US" altLang="zh-CN" sz="2800" i="1" smtClean="0">
                              <a:latin typeface="Cambria Math" panose="02040503050406030204" pitchFamily="18" charset="0"/>
                            </a:rPr>
                          </m:ctrlPr>
                        </m:fPr>
                        <m:num>
                          <m:sSub>
                            <m:sSubPr>
                              <m:ctrlPr>
                                <a:rPr lang="en-US" altLang="zh-CN" sz="2800" i="1" smtClean="0">
                                  <a:latin typeface="Cambria Math" panose="02040503050406030204" pitchFamily="18" charset="0"/>
                                </a:rPr>
                              </m:ctrlPr>
                            </m:sSubPr>
                            <m:e>
                              <m:r>
                                <a:rPr lang="en-US" altLang="zh-CN" sz="2800" b="0" i="1" smtClean="0">
                                  <a:latin typeface="Cambria Math" panose="02040503050406030204" pitchFamily="18" charset="0"/>
                                </a:rPr>
                                <m:t>𝑇</m:t>
                              </m:r>
                            </m:e>
                            <m:sub>
                              <m:r>
                                <a:rPr lang="en-US" altLang="zh-CN" sz="2800" b="0" i="1" smtClean="0">
                                  <a:latin typeface="Cambria Math" panose="02040503050406030204" pitchFamily="18" charset="0"/>
                                </a:rPr>
                                <m:t>𝑐𝑟</m:t>
                              </m:r>
                            </m:sub>
                          </m:sSub>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𝑇</m:t>
                              </m:r>
                            </m:e>
                            <m:sub>
                              <m:r>
                                <a:rPr lang="en-US" altLang="zh-CN" sz="2800" b="0" i="1" smtClean="0">
                                  <a:latin typeface="Cambria Math" panose="02040503050406030204" pitchFamily="18" charset="0"/>
                                </a:rPr>
                                <m:t>𝑐𝑑</m:t>
                              </m:r>
                            </m:sub>
                          </m:sSub>
                        </m:num>
                        <m:den>
                          <m:r>
                            <a:rPr lang="en-US" altLang="zh-CN" sz="2800" i="1">
                              <a:latin typeface="Cambria Math" panose="02040503050406030204" pitchFamily="18" charset="0"/>
                            </a:rPr>
                            <m:t>2</m:t>
                          </m:r>
                        </m:den>
                      </m:f>
                      <m:r>
                        <a:rPr lang="en-US" altLang="zh-CN" sz="2800" i="1">
                          <a:latin typeface="Cambria Math" panose="02040503050406030204" pitchFamily="18" charset="0"/>
                          <a:ea typeface="Cambria Math" panose="02040503050406030204" pitchFamily="18" charset="0"/>
                        </a:rPr>
                        <m:t>≈</m:t>
                      </m:r>
                      <m:r>
                        <a:rPr lang="en-US" altLang="zh-CN" sz="2800" b="0" i="1" smtClean="0">
                          <a:solidFill>
                            <a:srgbClr val="FF0000"/>
                          </a:solidFill>
                          <a:latin typeface="Cambria Math" panose="02040503050406030204" pitchFamily="18" charset="0"/>
                          <a:ea typeface="Cambria Math" panose="02040503050406030204" pitchFamily="18" charset="0"/>
                        </a:rPr>
                        <m:t>95.5</m:t>
                      </m:r>
                      <m:r>
                        <a:rPr lang="en-US" altLang="zh-CN" sz="2800" b="0" i="1" smtClean="0">
                          <a:solidFill>
                            <a:srgbClr val="FF0000"/>
                          </a:solidFill>
                          <a:latin typeface="Cambria Math" panose="02040503050406030204" pitchFamily="18" charset="0"/>
                          <a:ea typeface="Cambria Math" panose="02040503050406030204" pitchFamily="18" charset="0"/>
                        </a:rPr>
                        <m:t>𝐾</m:t>
                      </m:r>
                    </m:oMath>
                  </m:oMathPara>
                </a14:m>
                <a:endParaRPr lang="zh-CN" altLang="en-US" sz="2800" dirty="0"/>
              </a:p>
            </p:txBody>
          </p:sp>
        </mc:Choice>
        <mc:Fallback xmlns="">
          <p:sp>
            <p:nvSpPr>
              <p:cNvPr id="11" name="文本框 10">
                <a:extLst>
                  <a:ext uri="{FF2B5EF4-FFF2-40B4-BE49-F238E27FC236}">
                    <a16:creationId xmlns:a16="http://schemas.microsoft.com/office/drawing/2014/main" id="{5A25FFD7-1C26-49BE-A7F1-03C27D428EF6}"/>
                  </a:ext>
                </a:extLst>
              </p:cNvPr>
              <p:cNvSpPr txBox="1">
                <a:spLocks noRot="1" noChangeAspect="1" noMove="1" noResize="1" noEditPoints="1" noAdjustHandles="1" noChangeArrowheads="1" noChangeShapeType="1" noTextEdit="1"/>
              </p:cNvSpPr>
              <p:nvPr/>
            </p:nvSpPr>
            <p:spPr>
              <a:xfrm>
                <a:off x="6791203" y="4419881"/>
                <a:ext cx="4724954" cy="1173142"/>
              </a:xfrm>
              <a:prstGeom prst="rect">
                <a:avLst/>
              </a:prstGeom>
              <a:blipFill>
                <a:blip r:embed="rId2"/>
                <a:stretch>
                  <a:fillRect l="-3871" t="-9375"/>
                </a:stretch>
              </a:blipFill>
            </p:spPr>
            <p:txBody>
              <a:bodyPr/>
              <a:lstStyle/>
              <a:p>
                <a:r>
                  <a:rPr lang="zh-CN" altLang="en-US">
                    <a:noFill/>
                  </a:rPr>
                  <a:t> </a:t>
                </a:r>
              </a:p>
            </p:txBody>
          </p:sp>
        </mc:Fallback>
      </mc:AlternateContent>
      <p:grpSp>
        <p:nvGrpSpPr>
          <p:cNvPr id="12" name="组合 11">
            <a:extLst>
              <a:ext uri="{FF2B5EF4-FFF2-40B4-BE49-F238E27FC236}">
                <a16:creationId xmlns:a16="http://schemas.microsoft.com/office/drawing/2014/main" id="{E7ED1854-BE08-4E0C-A1E7-007E993D4CBC}"/>
              </a:ext>
            </a:extLst>
          </p:cNvPr>
          <p:cNvGrpSpPr/>
          <p:nvPr/>
        </p:nvGrpSpPr>
        <p:grpSpPr>
          <a:xfrm>
            <a:off x="693019" y="1607059"/>
            <a:ext cx="5760640" cy="4932545"/>
            <a:chOff x="693019" y="1607059"/>
            <a:chExt cx="5760640" cy="4932545"/>
          </a:xfrm>
        </p:grpSpPr>
        <p:pic>
          <p:nvPicPr>
            <p:cNvPr id="10" name="图片 9">
              <a:extLst>
                <a:ext uri="{FF2B5EF4-FFF2-40B4-BE49-F238E27FC236}">
                  <a16:creationId xmlns:a16="http://schemas.microsoft.com/office/drawing/2014/main" id="{FECB0A9E-6813-4050-9ADB-F156E3E9BC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20" t="10101" r="11432" b="4373"/>
            <a:stretch/>
          </p:blipFill>
          <p:spPr>
            <a:xfrm>
              <a:off x="693019" y="1607059"/>
              <a:ext cx="5760640" cy="4563213"/>
            </a:xfrm>
            <a:prstGeom prst="rect">
              <a:avLst/>
            </a:prstGeom>
          </p:spPr>
        </p:pic>
        <p:sp>
          <p:nvSpPr>
            <p:cNvPr id="15" name="文本框 14">
              <a:extLst>
                <a:ext uri="{FF2B5EF4-FFF2-40B4-BE49-F238E27FC236}">
                  <a16:creationId xmlns:a16="http://schemas.microsoft.com/office/drawing/2014/main" id="{0933169E-5202-434E-99A8-512C3287BE56}"/>
                </a:ext>
              </a:extLst>
            </p:cNvPr>
            <p:cNvSpPr txBox="1"/>
            <p:nvPr/>
          </p:nvSpPr>
          <p:spPr>
            <a:xfrm>
              <a:off x="1845147" y="6170272"/>
              <a:ext cx="3698448" cy="369332"/>
            </a:xfrm>
            <a:prstGeom prst="rect">
              <a:avLst/>
            </a:prstGeom>
            <a:noFill/>
          </p:spPr>
          <p:txBody>
            <a:bodyPr wrap="none" rtlCol="0">
              <a:spAutoFit/>
            </a:bodyPr>
            <a:lstStyle/>
            <a:p>
              <a:r>
                <a:rPr lang="en-US" altLang="zh-CN" dirty="0"/>
                <a:t>Figure 7  </a:t>
              </a:r>
              <a:r>
                <a:rPr lang="zh-CN" altLang="en-US" dirty="0"/>
                <a:t>降温和升温超导合并曲线</a:t>
              </a:r>
            </a:p>
          </p:txBody>
        </p:sp>
      </p:grpSp>
    </p:spTree>
    <p:extLst>
      <p:ext uri="{BB962C8B-B14F-4D97-AF65-F5344CB8AC3E}">
        <p14:creationId xmlns:p14="http://schemas.microsoft.com/office/powerpoint/2010/main" val="338519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8" name="TextBox 2">
            <a:extLst>
              <a:ext uri="{FF2B5EF4-FFF2-40B4-BE49-F238E27FC236}">
                <a16:creationId xmlns:a16="http://schemas.microsoft.com/office/drawing/2014/main" id="{0E4F93D2-A8B3-49B9-AE91-E8C2E7E4AAD9}"/>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p:sp>
        <p:nvSpPr>
          <p:cNvPr id="10" name="内容占位符 2">
            <a:extLst>
              <a:ext uri="{FF2B5EF4-FFF2-40B4-BE49-F238E27FC236}">
                <a16:creationId xmlns:a16="http://schemas.microsoft.com/office/drawing/2014/main" id="{50B2C78C-37DE-4C7C-A196-B73432D01D2A}"/>
              </a:ext>
            </a:extLst>
          </p:cNvPr>
          <p:cNvSpPr>
            <a:spLocks noGrp="1"/>
          </p:cNvSpPr>
          <p:nvPr/>
        </p:nvSpPr>
        <p:spPr>
          <a:xfrm>
            <a:off x="273185" y="859376"/>
            <a:ext cx="3199685" cy="8307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50000"/>
              </a:lnSpc>
              <a:spcAft>
                <a:spcPts val="0"/>
              </a:spcAft>
              <a:buNone/>
            </a:pPr>
            <a:r>
              <a:rPr lang="zh-CN" altLang="en-US" b="1" dirty="0">
                <a:latin typeface="宋体" panose="02010600030101010101" pitchFamily="2" charset="-122"/>
              </a:rPr>
              <a:t>实验讨论与反思</a:t>
            </a:r>
            <a:endParaRPr lang="en-US" altLang="zh-CN" b="1" dirty="0">
              <a:latin typeface="宋体" panose="02010600030101010101" pitchFamily="2" charset="-122"/>
            </a:endParaRPr>
          </a:p>
          <a:p>
            <a:pPr fontAlgn="auto">
              <a:lnSpc>
                <a:spcPct val="150000"/>
              </a:lnSpc>
              <a:spcAft>
                <a:spcPts val="0"/>
              </a:spcAft>
            </a:pPr>
            <a:endParaRPr lang="en-US" altLang="zh-CN" dirty="0">
              <a:latin typeface="宋体" panose="02010600030101010101" pitchFamily="2" charset="-122"/>
            </a:endParaRPr>
          </a:p>
        </p:txBody>
      </p:sp>
      <p:grpSp>
        <p:nvGrpSpPr>
          <p:cNvPr id="21" name="组合 20">
            <a:extLst>
              <a:ext uri="{FF2B5EF4-FFF2-40B4-BE49-F238E27FC236}">
                <a16:creationId xmlns:a16="http://schemas.microsoft.com/office/drawing/2014/main" id="{A36CCB28-4FBF-4279-84FD-15FA29D520FE}"/>
              </a:ext>
            </a:extLst>
          </p:cNvPr>
          <p:cNvGrpSpPr/>
          <p:nvPr/>
        </p:nvGrpSpPr>
        <p:grpSpPr>
          <a:xfrm>
            <a:off x="1063234" y="2524710"/>
            <a:ext cx="9356995" cy="3679436"/>
            <a:chOff x="-307782" y="1564675"/>
            <a:chExt cx="9356994" cy="3679437"/>
          </a:xfrm>
        </p:grpSpPr>
        <p:sp>
          <p:nvSpPr>
            <p:cNvPr id="23" name="泪滴形 22">
              <a:extLst>
                <a:ext uri="{FF2B5EF4-FFF2-40B4-BE49-F238E27FC236}">
                  <a16:creationId xmlns:a16="http://schemas.microsoft.com/office/drawing/2014/main" id="{8E6B10B0-6BA5-41CC-A68F-26AAF9B2167B}"/>
                </a:ext>
              </a:extLst>
            </p:cNvPr>
            <p:cNvSpPr/>
            <p:nvPr/>
          </p:nvSpPr>
          <p:spPr>
            <a:xfrm rot="8100000">
              <a:off x="-307782" y="1579664"/>
              <a:ext cx="1428896" cy="1428896"/>
            </a:xfrm>
            <a:prstGeom prst="teardrop">
              <a:avLst/>
            </a:prstGeom>
            <a:solidFill>
              <a:schemeClr val="tx1">
                <a:lumMod val="75000"/>
                <a:lumOff val="25000"/>
              </a:schemeClr>
            </a:solidFill>
            <a:ln w="9525" cap="flat" cmpd="sng" algn="ctr">
              <a:noFill/>
              <a:prstDash val="solid"/>
              <a:miter lim="800000"/>
            </a:ln>
            <a:effectLst/>
          </p:spPr>
          <p:txBody>
            <a:bodyPr anchor="ctr"/>
            <a:lstStyle/>
            <a:p>
              <a:pPr algn="ctr" defTabSz="685766">
                <a:defRPr/>
              </a:pPr>
              <a:endParaRPr lang="zh-CN" altLang="en-US" sz="1600" kern="0">
                <a:solidFill>
                  <a:prstClr val="white"/>
                </a:solidFill>
                <a:latin typeface="微软雅黑"/>
                <a:ea typeface="微软雅黑"/>
                <a:cs typeface="+mn-ea"/>
                <a:sym typeface="+mn-lt"/>
              </a:endParaRPr>
            </a:p>
          </p:txBody>
        </p:sp>
        <p:sp>
          <p:nvSpPr>
            <p:cNvPr id="24" name="泪滴形 23">
              <a:extLst>
                <a:ext uri="{FF2B5EF4-FFF2-40B4-BE49-F238E27FC236}">
                  <a16:creationId xmlns:a16="http://schemas.microsoft.com/office/drawing/2014/main" id="{7B4BA429-D473-4E76-8BE1-F0D5FEDDFF3F}"/>
                </a:ext>
              </a:extLst>
            </p:cNvPr>
            <p:cNvSpPr/>
            <p:nvPr/>
          </p:nvSpPr>
          <p:spPr>
            <a:xfrm rot="8100000">
              <a:off x="2245717" y="1567494"/>
              <a:ext cx="1428896" cy="1428896"/>
            </a:xfrm>
            <a:prstGeom prst="teardrop">
              <a:avLst/>
            </a:prstGeom>
            <a:solidFill>
              <a:srgbClr val="294F73"/>
            </a:solidFill>
            <a:ln w="9525" cap="flat" cmpd="sng" algn="ctr">
              <a:noFill/>
              <a:prstDash val="solid"/>
              <a:miter lim="800000"/>
            </a:ln>
            <a:effectLst/>
          </p:spPr>
          <p:txBody>
            <a:bodyPr anchor="ctr"/>
            <a:lstStyle/>
            <a:p>
              <a:pPr algn="ctr" defTabSz="685766">
                <a:defRPr/>
              </a:pPr>
              <a:endParaRPr lang="zh-CN" altLang="en-US" sz="1600" kern="0" dirty="0">
                <a:solidFill>
                  <a:prstClr val="white"/>
                </a:solidFill>
                <a:latin typeface="微软雅黑"/>
                <a:ea typeface="微软雅黑"/>
                <a:cs typeface="+mn-ea"/>
                <a:sym typeface="+mn-lt"/>
              </a:endParaRPr>
            </a:p>
          </p:txBody>
        </p:sp>
        <p:sp>
          <p:nvSpPr>
            <p:cNvPr id="25" name="泪滴形 24">
              <a:extLst>
                <a:ext uri="{FF2B5EF4-FFF2-40B4-BE49-F238E27FC236}">
                  <a16:creationId xmlns:a16="http://schemas.microsoft.com/office/drawing/2014/main" id="{D29DBBB4-675D-4A61-BDE8-F0093A6EEEF8}"/>
                </a:ext>
              </a:extLst>
            </p:cNvPr>
            <p:cNvSpPr/>
            <p:nvPr/>
          </p:nvSpPr>
          <p:spPr>
            <a:xfrm rot="8100000">
              <a:off x="4780561" y="1564675"/>
              <a:ext cx="1428896" cy="1428896"/>
            </a:xfrm>
            <a:prstGeom prst="teardrop">
              <a:avLst/>
            </a:prstGeom>
            <a:solidFill>
              <a:schemeClr val="tx1">
                <a:lumMod val="75000"/>
                <a:lumOff val="25000"/>
              </a:schemeClr>
            </a:solidFill>
            <a:ln w="9525" cap="flat" cmpd="sng" algn="ctr">
              <a:noFill/>
              <a:prstDash val="solid"/>
              <a:miter lim="800000"/>
            </a:ln>
            <a:effectLst/>
          </p:spPr>
          <p:txBody>
            <a:bodyPr anchor="ctr"/>
            <a:lstStyle/>
            <a:p>
              <a:pPr algn="ctr" defTabSz="685766">
                <a:defRPr/>
              </a:pPr>
              <a:endParaRPr lang="zh-CN" altLang="en-US" sz="1600" kern="0">
                <a:solidFill>
                  <a:prstClr val="white"/>
                </a:solidFill>
                <a:latin typeface="微软雅黑"/>
                <a:ea typeface="微软雅黑"/>
                <a:cs typeface="+mn-ea"/>
                <a:sym typeface="+mn-lt"/>
              </a:endParaRPr>
            </a:p>
          </p:txBody>
        </p:sp>
        <p:sp>
          <p:nvSpPr>
            <p:cNvPr id="26" name="泪滴形 25">
              <a:extLst>
                <a:ext uri="{FF2B5EF4-FFF2-40B4-BE49-F238E27FC236}">
                  <a16:creationId xmlns:a16="http://schemas.microsoft.com/office/drawing/2014/main" id="{78598649-2CC7-4EB2-BBAB-268D317D7C1D}"/>
                </a:ext>
              </a:extLst>
            </p:cNvPr>
            <p:cNvSpPr/>
            <p:nvPr/>
          </p:nvSpPr>
          <p:spPr>
            <a:xfrm rot="8100000">
              <a:off x="7620316" y="1571226"/>
              <a:ext cx="1428896" cy="1428896"/>
            </a:xfrm>
            <a:prstGeom prst="teardrop">
              <a:avLst/>
            </a:prstGeom>
            <a:solidFill>
              <a:srgbClr val="294F73"/>
            </a:solidFill>
            <a:ln w="9525" cap="flat" cmpd="sng" algn="ctr">
              <a:noFill/>
              <a:prstDash val="solid"/>
              <a:miter lim="800000"/>
            </a:ln>
            <a:effectLst/>
          </p:spPr>
          <p:txBody>
            <a:bodyPr anchor="ctr"/>
            <a:lstStyle/>
            <a:p>
              <a:pPr algn="ctr" defTabSz="685766">
                <a:defRPr/>
              </a:pPr>
              <a:endParaRPr lang="zh-CN" altLang="en-US" sz="1600" kern="0" dirty="0">
                <a:solidFill>
                  <a:prstClr val="white"/>
                </a:solidFill>
                <a:latin typeface="微软雅黑"/>
                <a:ea typeface="微软雅黑"/>
                <a:cs typeface="+mn-ea"/>
                <a:sym typeface="+mn-lt"/>
              </a:endParaRPr>
            </a:p>
          </p:txBody>
        </p:sp>
        <p:pic>
          <p:nvPicPr>
            <p:cNvPr id="27" name="图形 26" descr="火">
              <a:extLst>
                <a:ext uri="{FF2B5EF4-FFF2-40B4-BE49-F238E27FC236}">
                  <a16:creationId xmlns:a16="http://schemas.microsoft.com/office/drawing/2014/main" id="{8CD92F6D-D69A-4E7D-8AD7-0BF4C4176C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578" y="1904440"/>
              <a:ext cx="914400" cy="914400"/>
            </a:xfrm>
            <a:prstGeom prst="rect">
              <a:avLst/>
            </a:prstGeom>
          </p:spPr>
        </p:pic>
        <p:sp>
          <p:nvSpPr>
            <p:cNvPr id="28" name="闪电形 27">
              <a:extLst>
                <a:ext uri="{FF2B5EF4-FFF2-40B4-BE49-F238E27FC236}">
                  <a16:creationId xmlns:a16="http://schemas.microsoft.com/office/drawing/2014/main" id="{D93C9C64-E21D-48D1-AC84-6245D3F9BC49}"/>
                </a:ext>
              </a:extLst>
            </p:cNvPr>
            <p:cNvSpPr/>
            <p:nvPr/>
          </p:nvSpPr>
          <p:spPr>
            <a:xfrm rot="610367">
              <a:off x="2647007" y="1904439"/>
              <a:ext cx="626315" cy="914400"/>
            </a:xfrm>
            <a:prstGeom prst="lightningBol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9" name="图形 28" descr="放大镜">
              <a:extLst>
                <a:ext uri="{FF2B5EF4-FFF2-40B4-BE49-F238E27FC236}">
                  <a16:creationId xmlns:a16="http://schemas.microsoft.com/office/drawing/2014/main" id="{20062CA5-0768-4E72-963B-BD14D2E9517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77564" y="1843538"/>
              <a:ext cx="914400" cy="914400"/>
            </a:xfrm>
            <a:prstGeom prst="rect">
              <a:avLst/>
            </a:prstGeom>
          </p:spPr>
        </p:pic>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D1C8F986-1C57-4100-99BC-9DD6C8423A4E}"/>
                    </a:ext>
                  </a:extLst>
                </p:cNvPr>
                <p:cNvSpPr txBox="1"/>
                <p:nvPr/>
              </p:nvSpPr>
              <p:spPr>
                <a:xfrm>
                  <a:off x="6425039" y="4720892"/>
                  <a:ext cx="899343" cy="523220"/>
                </a:xfrm>
                <a:prstGeom prst="rect">
                  <a:avLst/>
                </a:prstGeom>
                <a:noFill/>
              </p:spPr>
              <p:txBody>
                <a:bodyPr wrap="square" rtlCol="0">
                  <a:spAutoFit/>
                </a:bodyPr>
                <a:lstStyle/>
                <a:p>
                  <a14:m>
                    <m:oMath xmlns:m="http://schemas.openxmlformats.org/officeDocument/2006/math">
                      <m:r>
                        <a:rPr lang="en-US" altLang="zh-CN" sz="2800" b="1">
                          <a:solidFill>
                            <a:schemeClr val="bg1"/>
                          </a:solidFill>
                          <a:latin typeface="Cambria Math" panose="02040503050406030204" pitchFamily="18" charset="0"/>
                        </a:rPr>
                        <m:t>𝐃</m:t>
                      </m:r>
                    </m:oMath>
                  </a14:m>
                  <a:r>
                    <a:rPr lang="zh-CN" altLang="en-US" sz="2800" b="1" dirty="0">
                      <a:solidFill>
                        <a:schemeClr val="bg1"/>
                      </a:solidFill>
                    </a:rPr>
                    <a:t>   </a:t>
                  </a:r>
                  <a:r>
                    <a:rPr lang="en-US" altLang="zh-CN" sz="2800" b="1" dirty="0">
                      <a:solidFill>
                        <a:schemeClr val="bg1"/>
                      </a:solidFill>
                    </a:rPr>
                    <a:t>T</a:t>
                  </a:r>
                  <a:endParaRPr lang="zh-CN" altLang="en-US" sz="2800" b="1" dirty="0">
                    <a:solidFill>
                      <a:schemeClr val="bg1"/>
                    </a:solidFill>
                  </a:endParaRPr>
                </a:p>
              </p:txBody>
            </p:sp>
          </mc:Choice>
          <mc:Fallback xmlns="">
            <p:sp>
              <p:nvSpPr>
                <p:cNvPr id="41" name="文本框 40">
                  <a:extLst>
                    <a:ext uri="{FF2B5EF4-FFF2-40B4-BE49-F238E27FC236}">
                      <a16:creationId xmlns:a16="http://schemas.microsoft.com/office/drawing/2014/main" id="{831F8304-59CA-4472-A7ED-841C29C11B81}"/>
                    </a:ext>
                  </a:extLst>
                </p:cNvPr>
                <p:cNvSpPr txBox="1">
                  <a:spLocks noRot="1" noChangeAspect="1" noMove="1" noResize="1" noEditPoints="1" noAdjustHandles="1" noChangeArrowheads="1" noChangeShapeType="1" noTextEdit="1"/>
                </p:cNvSpPr>
                <p:nvPr/>
              </p:nvSpPr>
              <p:spPr>
                <a:xfrm>
                  <a:off x="6425039" y="4720892"/>
                  <a:ext cx="899343" cy="523220"/>
                </a:xfrm>
                <a:prstGeom prst="rect">
                  <a:avLst/>
                </a:prstGeom>
                <a:blipFill>
                  <a:blip r:embed="rId8"/>
                  <a:stretch>
                    <a:fillRect t="-10465" r="-8784" b="-32558"/>
                  </a:stretch>
                </a:blipFill>
              </p:spPr>
              <p:txBody>
                <a:bodyPr/>
                <a:lstStyle/>
                <a:p>
                  <a:r>
                    <a:rPr lang="zh-CN" altLang="en-US">
                      <a:noFill/>
                    </a:rPr>
                    <a:t> </a:t>
                  </a:r>
                </a:p>
              </p:txBody>
            </p:sp>
          </mc:Fallback>
        </mc:AlternateContent>
      </p:grpSp>
      <p:sp>
        <p:nvSpPr>
          <p:cNvPr id="3" name="文本框 2">
            <a:extLst>
              <a:ext uri="{FF2B5EF4-FFF2-40B4-BE49-F238E27FC236}">
                <a16:creationId xmlns:a16="http://schemas.microsoft.com/office/drawing/2014/main" id="{DA1182F1-41C4-4502-A3AA-E091B635B638}"/>
              </a:ext>
            </a:extLst>
          </p:cNvPr>
          <p:cNvSpPr txBox="1"/>
          <p:nvPr/>
        </p:nvSpPr>
        <p:spPr>
          <a:xfrm>
            <a:off x="877401" y="4592696"/>
            <a:ext cx="1991251" cy="400110"/>
          </a:xfrm>
          <a:prstGeom prst="rect">
            <a:avLst/>
          </a:prstGeom>
          <a:noFill/>
        </p:spPr>
        <p:txBody>
          <a:bodyPr wrap="none" rtlCol="0">
            <a:spAutoFit/>
          </a:bodyPr>
          <a:lstStyle/>
          <a:p>
            <a:r>
              <a:rPr lang="zh-CN" altLang="en-US" sz="2000" b="1" dirty="0"/>
              <a:t>样品的制备较难</a:t>
            </a:r>
          </a:p>
        </p:txBody>
      </p:sp>
      <p:sp>
        <p:nvSpPr>
          <p:cNvPr id="4" name="文本框 3">
            <a:extLst>
              <a:ext uri="{FF2B5EF4-FFF2-40B4-BE49-F238E27FC236}">
                <a16:creationId xmlns:a16="http://schemas.microsoft.com/office/drawing/2014/main" id="{E212F692-272D-40D0-9E98-992659E36399}"/>
              </a:ext>
            </a:extLst>
          </p:cNvPr>
          <p:cNvSpPr txBox="1"/>
          <p:nvPr/>
        </p:nvSpPr>
        <p:spPr>
          <a:xfrm>
            <a:off x="3837354" y="4588572"/>
            <a:ext cx="1217000" cy="400110"/>
          </a:xfrm>
          <a:prstGeom prst="rect">
            <a:avLst/>
          </a:prstGeom>
          <a:noFill/>
        </p:spPr>
        <p:txBody>
          <a:bodyPr wrap="none" rtlCol="0">
            <a:spAutoFit/>
          </a:bodyPr>
          <a:lstStyle/>
          <a:p>
            <a:r>
              <a:rPr lang="zh-CN" altLang="en-US" sz="2000" b="1" dirty="0"/>
              <a:t>四引线法</a:t>
            </a:r>
          </a:p>
        </p:txBody>
      </p:sp>
      <p:pic>
        <p:nvPicPr>
          <p:cNvPr id="37" name="图形 36" descr="温度计">
            <a:extLst>
              <a:ext uri="{FF2B5EF4-FFF2-40B4-BE49-F238E27FC236}">
                <a16:creationId xmlns:a16="http://schemas.microsoft.com/office/drawing/2014/main" id="{B5DD4FBD-8DAE-43C8-BCF4-58987969C26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98651" y="2952434"/>
            <a:ext cx="914400" cy="914400"/>
          </a:xfrm>
          <a:prstGeom prst="rect">
            <a:avLst/>
          </a:prstGeom>
        </p:spPr>
      </p:pic>
      <p:sp>
        <p:nvSpPr>
          <p:cNvPr id="39" name="文本框 38">
            <a:extLst>
              <a:ext uri="{FF2B5EF4-FFF2-40B4-BE49-F238E27FC236}">
                <a16:creationId xmlns:a16="http://schemas.microsoft.com/office/drawing/2014/main" id="{93BA9E4E-D1F1-4625-9E63-EE13A325E89F}"/>
              </a:ext>
            </a:extLst>
          </p:cNvPr>
          <p:cNvSpPr txBox="1"/>
          <p:nvPr/>
        </p:nvSpPr>
        <p:spPr>
          <a:xfrm>
            <a:off x="6079204" y="4588572"/>
            <a:ext cx="1733167" cy="400110"/>
          </a:xfrm>
          <a:prstGeom prst="rect">
            <a:avLst/>
          </a:prstGeom>
          <a:noFill/>
        </p:spPr>
        <p:txBody>
          <a:bodyPr wrap="none" rtlCol="0">
            <a:spAutoFit/>
          </a:bodyPr>
          <a:lstStyle/>
          <a:p>
            <a:r>
              <a:rPr lang="zh-CN" altLang="en-US" sz="2000" b="1" dirty="0"/>
              <a:t>温度不易控制</a:t>
            </a:r>
          </a:p>
        </p:txBody>
      </p:sp>
      <p:sp>
        <p:nvSpPr>
          <p:cNvPr id="42" name="文本框 41">
            <a:extLst>
              <a:ext uri="{FF2B5EF4-FFF2-40B4-BE49-F238E27FC236}">
                <a16:creationId xmlns:a16="http://schemas.microsoft.com/office/drawing/2014/main" id="{DE58D7F8-AB4A-4D30-BFB1-69B712A2AD90}"/>
              </a:ext>
            </a:extLst>
          </p:cNvPr>
          <p:cNvSpPr txBox="1"/>
          <p:nvPr/>
        </p:nvSpPr>
        <p:spPr>
          <a:xfrm>
            <a:off x="8392273" y="4588572"/>
            <a:ext cx="2492990" cy="369332"/>
          </a:xfrm>
          <a:prstGeom prst="rect">
            <a:avLst/>
          </a:prstGeom>
          <a:noFill/>
        </p:spPr>
        <p:txBody>
          <a:bodyPr wrap="none" rtlCol="0">
            <a:spAutoFit/>
          </a:bodyPr>
          <a:lstStyle/>
          <a:p>
            <a:r>
              <a:rPr lang="zh-CN" altLang="en-US" b="1" dirty="0"/>
              <a:t>信号强度小，需要增益</a:t>
            </a:r>
          </a:p>
        </p:txBody>
      </p:sp>
    </p:spTree>
    <p:extLst>
      <p:ext uri="{BB962C8B-B14F-4D97-AF65-F5344CB8AC3E}">
        <p14:creationId xmlns:p14="http://schemas.microsoft.com/office/powerpoint/2010/main" val="1086408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solidFill>
                <a:srgbClr val="000000"/>
              </a:solidFill>
            </a:endParaRPr>
          </a:p>
        </p:txBody>
      </p:sp>
      <p:sp>
        <p:nvSpPr>
          <p:cNvPr id="38" name="矩形 37"/>
          <p:cNvSpPr/>
          <p:nvPr/>
        </p:nvSpPr>
        <p:spPr>
          <a:xfrm>
            <a:off x="10990163" y="5850203"/>
            <a:ext cx="1392060" cy="707886"/>
          </a:xfrm>
          <a:prstGeom prst="rect">
            <a:avLst/>
          </a:prstGeom>
          <a:noFill/>
          <a:scene3d>
            <a:camera prst="perspectiveHeroicExtremeLeftFacing">
              <a:rot lat="425555" lon="1161734" rev="21304858"/>
            </a:camera>
            <a:lightRig rig="freezing" dir="t"/>
          </a:scene3d>
        </p:spPr>
        <p:txBody>
          <a:bodyPr wrap="square" lIns="91440" tIns="45720" rIns="91440" bIns="45720">
            <a:spAutoFit/>
          </a:bodyPr>
          <a:lstStyle/>
          <a:p>
            <a:pPr algn="ctr"/>
            <a:r>
              <a:rPr lang="en-US" altLang="zh-CN" sz="400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rPr>
              <a:t>FDU</a:t>
            </a:r>
            <a:endParaRPr lang="zh-CN" altLang="en-US" sz="4000" b="0" cap="none" spc="0" dirty="0">
              <a:ln w="0"/>
              <a:gradFill>
                <a:gsLst>
                  <a:gs pos="43000">
                    <a:schemeClr val="accent5">
                      <a:lumMod val="50000"/>
                    </a:schemeClr>
                  </a:gs>
                  <a:gs pos="76000">
                    <a:schemeClr val="accent5"/>
                  </a:gs>
                  <a:gs pos="86000">
                    <a:schemeClr val="accent5">
                      <a:lumMod val="60000"/>
                      <a:lumOff val="40000"/>
                    </a:schemeClr>
                  </a:gs>
                </a:gsLst>
                <a:lin ang="5400000"/>
              </a:gradFill>
              <a:effectLst>
                <a:reflection blurRad="6350" stA="73000" endPos="35500" dir="5400000" sy="-90000" algn="bl" rotWithShape="0"/>
              </a:effectLst>
            </a:endParaRPr>
          </a:p>
        </p:txBody>
      </p:sp>
      <p:sp>
        <p:nvSpPr>
          <p:cNvPr id="8" name="TextBox 2">
            <a:extLst>
              <a:ext uri="{FF2B5EF4-FFF2-40B4-BE49-F238E27FC236}">
                <a16:creationId xmlns:a16="http://schemas.microsoft.com/office/drawing/2014/main" id="{0E4F93D2-A8B3-49B9-AE91-E8C2E7E4AAD9}"/>
              </a:ext>
            </a:extLst>
          </p:cNvPr>
          <p:cNvSpPr txBox="1">
            <a:spLocks noChangeArrowheads="1"/>
          </p:cNvSpPr>
          <p:nvPr/>
        </p:nvSpPr>
        <p:spPr bwMode="auto">
          <a:xfrm>
            <a:off x="7173739" y="126470"/>
            <a:ext cx="322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en-US" altLang="zh-CN" sz="2400" dirty="0">
                <a:solidFill>
                  <a:srgbClr val="000000"/>
                </a:solidFill>
                <a:latin typeface="微软雅黑" pitchFamily="34" charset="-122"/>
                <a:ea typeface="微软雅黑" pitchFamily="34" charset="-122"/>
              </a:rPr>
              <a:t>Results &amp; Discussion</a:t>
            </a:r>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60CC084-58E2-4CA1-99D2-709BDD281FEA}"/>
                  </a:ext>
                </a:extLst>
              </p:cNvPr>
              <p:cNvSpPr txBox="1"/>
              <p:nvPr/>
            </p:nvSpPr>
            <p:spPr>
              <a:xfrm>
                <a:off x="549003" y="804078"/>
                <a:ext cx="8485272" cy="4892237"/>
              </a:xfrm>
              <a:prstGeom prst="rect">
                <a:avLst/>
              </a:prstGeom>
              <a:noFill/>
            </p:spPr>
            <p:txBody>
              <a:bodyPr wrap="none" rtlCol="0">
                <a:spAutoFit/>
              </a:bodyPr>
              <a:lstStyle/>
              <a:p>
                <a:pPr>
                  <a:lnSpc>
                    <a:spcPct val="200000"/>
                  </a:lnSpc>
                </a:pPr>
                <a:r>
                  <a:rPr lang="zh-CN" altLang="en-US" sz="2800" b="1" dirty="0"/>
                  <a:t>实验结论：</a:t>
                </a:r>
                <a:endParaRPr lang="en-US" altLang="zh-CN" sz="2800" b="1" dirty="0"/>
              </a:p>
              <a:p>
                <a:pPr marL="457200" indent="-457200">
                  <a:lnSpc>
                    <a:spcPct val="200000"/>
                  </a:lnSpc>
                  <a:buFont typeface="Arial" panose="020B0604020202020204" pitchFamily="34" charset="0"/>
                  <a:buChar char="•"/>
                </a:pPr>
                <a:r>
                  <a:rPr lang="zh-CN" altLang="en-US" sz="2400" b="1" dirty="0"/>
                  <a:t>制备出了</a:t>
                </a:r>
                <a:r>
                  <a:rPr lang="en-US" altLang="zh-CN" sz="2400" b="1" dirty="0"/>
                  <a:t>YBCO</a:t>
                </a:r>
                <a:r>
                  <a:rPr lang="zh-CN" altLang="en-US" sz="2400" b="1" dirty="0"/>
                  <a:t>样品（灰黑色） 成品率较高 </a:t>
                </a:r>
                <a:endParaRPr lang="en-US" altLang="zh-CN" sz="2400" b="1" dirty="0"/>
              </a:p>
              <a:p>
                <a:pPr marL="457200" indent="-457200">
                  <a:lnSpc>
                    <a:spcPct val="200000"/>
                  </a:lnSpc>
                  <a:buFont typeface="Arial" panose="020B0604020202020204" pitchFamily="34" charset="0"/>
                  <a:buChar char="•"/>
                </a:pPr>
                <a:r>
                  <a:rPr lang="zh-CN" altLang="en-US" sz="2400" b="1" dirty="0"/>
                  <a:t>在低温下观察了超导现象</a:t>
                </a:r>
                <a:endParaRPr lang="en-US" altLang="zh-CN" sz="2400" b="1" dirty="0"/>
              </a:p>
              <a:p>
                <a:pPr marL="457200" indent="-457200">
                  <a:lnSpc>
                    <a:spcPct val="200000"/>
                  </a:lnSpc>
                  <a:buFont typeface="Arial" panose="020B0604020202020204" pitchFamily="34" charset="0"/>
                  <a:buChar char="•"/>
                </a:pPr>
                <a:r>
                  <a:rPr lang="zh-CN" altLang="en-US" sz="2400" b="1" dirty="0"/>
                  <a:t>测得所制备样品的超导转变温度约为</a:t>
                </a:r>
                <a14:m>
                  <m:oMath xmlns:m="http://schemas.openxmlformats.org/officeDocument/2006/math">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𝑇</m:t>
                        </m:r>
                      </m:e>
                      <m:sub>
                        <m:r>
                          <a:rPr lang="en-US" altLang="zh-CN" sz="2400" b="0" i="1" smtClean="0">
                            <a:latin typeface="Cambria Math" panose="02040503050406030204" pitchFamily="18" charset="0"/>
                          </a:rPr>
                          <m:t>𝑐</m:t>
                        </m:r>
                      </m:sub>
                    </m:sSub>
                    <m:r>
                      <a:rPr lang="en-US" altLang="zh-CN" sz="2400" i="1">
                        <a:latin typeface="Cambria Math" panose="02040503050406030204" pitchFamily="18" charset="0"/>
                      </a:rPr>
                      <m:t>=</m:t>
                    </m:r>
                    <m:f>
                      <m:fPr>
                        <m:ctrlPr>
                          <a:rPr lang="en-US" altLang="zh-CN" sz="2400" i="1">
                            <a:latin typeface="Cambria Math" panose="02040503050406030204" pitchFamily="18" charset="0"/>
                          </a:rPr>
                        </m:ctrlPr>
                      </m:fPr>
                      <m:num>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𝑇</m:t>
                            </m:r>
                          </m:e>
                          <m:sub>
                            <m:r>
                              <a:rPr lang="en-US" altLang="zh-CN" sz="2400" b="0" i="1" smtClean="0">
                                <a:latin typeface="Cambria Math" panose="02040503050406030204" pitchFamily="18" charset="0"/>
                              </a:rPr>
                              <m:t>𝑐𝑟</m:t>
                            </m:r>
                          </m:sub>
                        </m:sSub>
                        <m:r>
                          <a:rPr lang="en-US" altLang="zh-CN" sz="2400" i="1">
                            <a:latin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𝑇</m:t>
                            </m:r>
                          </m:e>
                          <m:sub>
                            <m:r>
                              <a:rPr lang="en-US" altLang="zh-CN" sz="2400" b="0" i="1" smtClean="0">
                                <a:latin typeface="Cambria Math" panose="02040503050406030204" pitchFamily="18" charset="0"/>
                              </a:rPr>
                              <m:t>𝑐𝑑</m:t>
                            </m:r>
                          </m:sub>
                        </m:sSub>
                      </m:num>
                      <m:den>
                        <m:r>
                          <a:rPr lang="en-US" altLang="zh-CN" sz="2400" i="1">
                            <a:latin typeface="Cambria Math" panose="02040503050406030204" pitchFamily="18" charset="0"/>
                          </a:rPr>
                          <m:t>2</m:t>
                        </m:r>
                      </m:den>
                    </m:f>
                    <m:r>
                      <a:rPr lang="en-US" altLang="zh-CN" sz="2400" i="1">
                        <a:latin typeface="Cambria Math" panose="02040503050406030204" pitchFamily="18" charset="0"/>
                        <a:ea typeface="Cambria Math" panose="02040503050406030204" pitchFamily="18" charset="0"/>
                      </a:rPr>
                      <m:t>≈</m:t>
                    </m:r>
                    <m:r>
                      <a:rPr lang="en-US" altLang="zh-CN" sz="2400" i="1" smtClean="0">
                        <a:solidFill>
                          <a:schemeClr val="tx1"/>
                        </a:solidFill>
                        <a:latin typeface="Cambria Math" panose="02040503050406030204" pitchFamily="18" charset="0"/>
                        <a:ea typeface="Cambria Math" panose="02040503050406030204" pitchFamily="18" charset="0"/>
                      </a:rPr>
                      <m:t>95.5</m:t>
                    </m:r>
                    <m:r>
                      <a:rPr lang="en-US" altLang="zh-CN" sz="2400" i="1" smtClean="0">
                        <a:solidFill>
                          <a:schemeClr val="tx1"/>
                        </a:solidFill>
                        <a:latin typeface="Cambria Math" panose="02040503050406030204" pitchFamily="18" charset="0"/>
                        <a:ea typeface="Cambria Math" panose="02040503050406030204" pitchFamily="18" charset="0"/>
                      </a:rPr>
                      <m:t>𝐾</m:t>
                    </m:r>
                  </m:oMath>
                </a14:m>
                <a:endParaRPr lang="zh-CN" altLang="en-US" sz="2400" dirty="0"/>
              </a:p>
              <a:p>
                <a:pPr marL="457200" indent="-457200">
                  <a:lnSpc>
                    <a:spcPct val="200000"/>
                  </a:lnSpc>
                  <a:buFont typeface="Arial" panose="020B0604020202020204" pitchFamily="34" charset="0"/>
                  <a:buChar char="•"/>
                </a:pPr>
                <a:endParaRPr lang="en-US" altLang="zh-CN" sz="2400" b="1" dirty="0"/>
              </a:p>
              <a:p>
                <a:endParaRPr lang="en-US" altLang="zh-CN" sz="2400" b="1" dirty="0"/>
              </a:p>
              <a:p>
                <a:pPr marL="457200" indent="-457200">
                  <a:buFont typeface="Arial" panose="020B0604020202020204" pitchFamily="34" charset="0"/>
                  <a:buChar char="•"/>
                </a:pPr>
                <a:endParaRPr lang="zh-CN" altLang="en-US" sz="2000" b="1" dirty="0"/>
              </a:p>
            </p:txBody>
          </p:sp>
        </mc:Choice>
        <mc:Fallback xmlns="">
          <p:sp>
            <p:nvSpPr>
              <p:cNvPr id="2" name="文本框 1">
                <a:extLst>
                  <a:ext uri="{FF2B5EF4-FFF2-40B4-BE49-F238E27FC236}">
                    <a16:creationId xmlns:a16="http://schemas.microsoft.com/office/drawing/2014/main" id="{E60CC084-58E2-4CA1-99D2-709BDD281FEA}"/>
                  </a:ext>
                </a:extLst>
              </p:cNvPr>
              <p:cNvSpPr txBox="1">
                <a:spLocks noRot="1" noChangeAspect="1" noMove="1" noResize="1" noEditPoints="1" noAdjustHandles="1" noChangeArrowheads="1" noChangeShapeType="1" noTextEdit="1"/>
              </p:cNvSpPr>
              <p:nvPr/>
            </p:nvSpPr>
            <p:spPr>
              <a:xfrm>
                <a:off x="549003" y="804078"/>
                <a:ext cx="8485272" cy="4892237"/>
              </a:xfrm>
              <a:prstGeom prst="rect">
                <a:avLst/>
              </a:prstGeom>
              <a:blipFill>
                <a:blip r:embed="rId3"/>
                <a:stretch>
                  <a:fillRect l="-143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48590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44550" y="0"/>
            <a:ext cx="215900" cy="18256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p:cNvSpPr/>
          <p:nvPr/>
        </p:nvSpPr>
        <p:spPr>
          <a:xfrm>
            <a:off x="1179513" y="912813"/>
            <a:ext cx="215900" cy="9128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TextBox 6"/>
          <p:cNvSpPr txBox="1"/>
          <p:nvPr/>
        </p:nvSpPr>
        <p:spPr>
          <a:xfrm>
            <a:off x="844550" y="1024181"/>
            <a:ext cx="4282992" cy="646331"/>
          </a:xfrm>
          <a:prstGeom prst="rect">
            <a:avLst/>
          </a:prstGeom>
          <a:noFill/>
        </p:spPr>
        <p:txBody>
          <a:bodyPr wrap="square">
            <a:spAutoFit/>
          </a:bodyPr>
          <a:lstStyle/>
          <a:p>
            <a:pPr algn="ctr" eaLnBrk="1" fontAlgn="auto" hangingPunct="1">
              <a:spcBef>
                <a:spcPts val="0"/>
              </a:spcBef>
              <a:spcAft>
                <a:spcPts val="0"/>
              </a:spcAft>
              <a:defRPr/>
            </a:pPr>
            <a:r>
              <a:rPr lang="en-US" altLang="zh-CN" sz="3600" dirty="0">
                <a:solidFill>
                  <a:schemeClr val="tx1">
                    <a:lumMod val="65000"/>
                    <a:lumOff val="35000"/>
                  </a:schemeClr>
                </a:solidFill>
                <a:latin typeface="微软雅黑" pitchFamily="34" charset="-122"/>
                <a:ea typeface="微软雅黑" pitchFamily="34" charset="-122"/>
              </a:rPr>
              <a:t>REFERENCES</a:t>
            </a:r>
            <a:endParaRPr lang="zh-CN" altLang="en-US" sz="3600" dirty="0">
              <a:solidFill>
                <a:schemeClr val="tx1">
                  <a:lumMod val="65000"/>
                  <a:lumOff val="35000"/>
                </a:schemeClr>
              </a:solidFill>
              <a:latin typeface="微软雅黑" pitchFamily="34" charset="-122"/>
              <a:ea typeface="微软雅黑" pitchFamily="34" charset="-122"/>
            </a:endParaRPr>
          </a:p>
        </p:txBody>
      </p:sp>
      <p:sp>
        <p:nvSpPr>
          <p:cNvPr id="12302" name="AutoShape 5" descr="http://img5.imgtn.bdimg.com/it/u=2495480723,1032560664&amp;fm=21&amp;gp=0.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p>
        </p:txBody>
      </p:sp>
      <p:sp>
        <p:nvSpPr>
          <p:cNvPr id="12303" name="AutoShape 7" descr="http://img5.imgtn.bdimg.com/it/u=2495480723,1032560664&amp;fm=21&amp;gp=0.jpg"/>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endParaRPr lang="zh-CN" altLang="en-US" sz="1800"/>
          </a:p>
        </p:txBody>
      </p:sp>
      <p:sp>
        <p:nvSpPr>
          <p:cNvPr id="2" name="矩形 1">
            <a:extLst>
              <a:ext uri="{FF2B5EF4-FFF2-40B4-BE49-F238E27FC236}">
                <a16:creationId xmlns:a16="http://schemas.microsoft.com/office/drawing/2014/main" id="{0D2BC5CE-B775-4FC4-B3EA-B6AF021A7ADA}"/>
              </a:ext>
            </a:extLst>
          </p:cNvPr>
          <p:cNvSpPr/>
          <p:nvPr/>
        </p:nvSpPr>
        <p:spPr>
          <a:xfrm>
            <a:off x="1179092" y="2276872"/>
            <a:ext cx="6210671" cy="584775"/>
          </a:xfrm>
          <a:prstGeom prst="rect">
            <a:avLst/>
          </a:prstGeom>
        </p:spPr>
        <p:txBody>
          <a:bodyPr wrap="square">
            <a:spAutoFit/>
          </a:bodyPr>
          <a:lstStyle/>
          <a:p>
            <a:r>
              <a:rPr lang="en-US" altLang="zh-CN" sz="1600"/>
              <a:t>P</a:t>
            </a:r>
            <a:r>
              <a:rPr lang="en-US" altLang="zh-CN" sz="1600" dirty="0"/>
              <a:t>. A. Lee et </a:t>
            </a:r>
            <a:r>
              <a:rPr lang="en-US" altLang="zh-CN" sz="1600" dirty="0" err="1"/>
              <a:t>al.Doping</a:t>
            </a:r>
            <a:r>
              <a:rPr lang="en-US" altLang="zh-CN" sz="1600" dirty="0"/>
              <a:t> a Mott insulator: Physics of high-temperature superconductivity, ,Rev. Mod. Phys. 78, 17 (2006).</a:t>
            </a:r>
            <a:endParaRPr lang="zh-CN" altLang="en-US" sz="1600" dirty="0"/>
          </a:p>
        </p:txBody>
      </p:sp>
      <p:sp>
        <p:nvSpPr>
          <p:cNvPr id="3" name="矩形 2">
            <a:extLst>
              <a:ext uri="{FF2B5EF4-FFF2-40B4-BE49-F238E27FC236}">
                <a16:creationId xmlns:a16="http://schemas.microsoft.com/office/drawing/2014/main" id="{01D27A04-F72E-49D1-BCB3-E4A8B63BC1D6}"/>
              </a:ext>
            </a:extLst>
          </p:cNvPr>
          <p:cNvSpPr/>
          <p:nvPr/>
        </p:nvSpPr>
        <p:spPr>
          <a:xfrm>
            <a:off x="1179092" y="2989728"/>
            <a:ext cx="6210671" cy="338554"/>
          </a:xfrm>
          <a:prstGeom prst="rect">
            <a:avLst/>
          </a:prstGeom>
        </p:spPr>
        <p:txBody>
          <a:bodyPr wrap="square">
            <a:spAutoFit/>
          </a:bodyPr>
          <a:lstStyle/>
          <a:p>
            <a:r>
              <a:rPr lang="en-US" altLang="zh-CN" sz="1600" dirty="0"/>
              <a:t>E.J. Mele, Novel electronic states seen in graphene, Nature 2018.</a:t>
            </a:r>
            <a:endParaRPr lang="zh-CN" altLang="en-US" sz="1600" dirty="0"/>
          </a:p>
        </p:txBody>
      </p:sp>
      <p:sp>
        <p:nvSpPr>
          <p:cNvPr id="4" name="矩形 3">
            <a:extLst>
              <a:ext uri="{FF2B5EF4-FFF2-40B4-BE49-F238E27FC236}">
                <a16:creationId xmlns:a16="http://schemas.microsoft.com/office/drawing/2014/main" id="{FAF10FB1-0642-4B65-B45B-430625EBB36F}"/>
              </a:ext>
            </a:extLst>
          </p:cNvPr>
          <p:cNvSpPr/>
          <p:nvPr/>
        </p:nvSpPr>
        <p:spPr>
          <a:xfrm>
            <a:off x="1179092" y="3456363"/>
            <a:ext cx="9307015" cy="2862322"/>
          </a:xfrm>
          <a:prstGeom prst="rect">
            <a:avLst/>
          </a:prstGeom>
        </p:spPr>
        <p:txBody>
          <a:bodyPr wrap="square">
            <a:spAutoFit/>
          </a:bodyPr>
          <a:lstStyle/>
          <a:p>
            <a:r>
              <a:rPr lang="en-US" altLang="zh-CN" dirty="0">
                <a:solidFill>
                  <a:srgbClr val="191919"/>
                </a:solidFill>
                <a:latin typeface="PingFang SC"/>
              </a:rPr>
              <a:t>Y. Cao et </a:t>
            </a:r>
            <a:r>
              <a:rPr lang="en-US" altLang="zh-CN" dirty="0" err="1">
                <a:solidFill>
                  <a:srgbClr val="191919"/>
                </a:solidFill>
                <a:latin typeface="PingFang SC"/>
              </a:rPr>
              <a:t>al.Correlated</a:t>
            </a:r>
            <a:r>
              <a:rPr lang="en-US" altLang="zh-CN" dirty="0">
                <a:solidFill>
                  <a:srgbClr val="191919"/>
                </a:solidFill>
                <a:latin typeface="PingFang SC"/>
              </a:rPr>
              <a:t> insulator </a:t>
            </a:r>
            <a:r>
              <a:rPr lang="en-US" altLang="zh-CN" dirty="0" err="1">
                <a:solidFill>
                  <a:srgbClr val="191919"/>
                </a:solidFill>
                <a:latin typeface="PingFang SC"/>
              </a:rPr>
              <a:t>behaviour</a:t>
            </a:r>
            <a:r>
              <a:rPr lang="en-US" altLang="zh-CN" dirty="0">
                <a:solidFill>
                  <a:srgbClr val="191919"/>
                </a:solidFill>
                <a:latin typeface="PingFang SC"/>
              </a:rPr>
              <a:t> at half-filling in magic-angle graphene superlattices. Nature2018, doi:10.1038/nature26154.</a:t>
            </a:r>
          </a:p>
          <a:p>
            <a:endParaRPr lang="en-US" altLang="zh-CN" dirty="0">
              <a:solidFill>
                <a:srgbClr val="191919"/>
              </a:solidFill>
              <a:latin typeface="PingFang SC"/>
            </a:endParaRPr>
          </a:p>
          <a:p>
            <a:r>
              <a:rPr lang="zh-CN" altLang="en-US" dirty="0"/>
              <a:t>陆果，陈凯旋，薛立新</a:t>
            </a:r>
            <a:r>
              <a:rPr lang="en-US" altLang="zh-CN" dirty="0"/>
              <a:t>. </a:t>
            </a:r>
            <a:r>
              <a:rPr lang="zh-CN" altLang="en-US" dirty="0"/>
              <a:t>高温超导材料特性测试装置</a:t>
            </a:r>
            <a:r>
              <a:rPr lang="en-US" altLang="zh-CN" dirty="0"/>
              <a:t>[J].</a:t>
            </a:r>
            <a:r>
              <a:rPr lang="zh-CN" altLang="en-US" dirty="0"/>
              <a:t>物理实验，</a:t>
            </a:r>
            <a:r>
              <a:rPr lang="en-US" altLang="zh-CN" dirty="0"/>
              <a:t>2001</a:t>
            </a:r>
            <a:r>
              <a:rPr lang="zh-CN" altLang="en-US" dirty="0"/>
              <a:t>（</a:t>
            </a:r>
            <a:r>
              <a:rPr lang="en-US" altLang="zh-CN" dirty="0"/>
              <a:t>5</a:t>
            </a:r>
            <a:r>
              <a:rPr lang="zh-CN" altLang="en-US" dirty="0"/>
              <a:t>）：</a:t>
            </a:r>
            <a:r>
              <a:rPr lang="en-US" altLang="zh-CN" dirty="0"/>
              <a:t>7-12.</a:t>
            </a:r>
          </a:p>
          <a:p>
            <a:endParaRPr lang="en-US" altLang="zh-CN" dirty="0">
              <a:solidFill>
                <a:srgbClr val="191919"/>
              </a:solidFill>
              <a:latin typeface="PingFang SC"/>
            </a:endParaRPr>
          </a:p>
          <a:p>
            <a:r>
              <a:rPr lang="zh-CN" altLang="en-US" dirty="0"/>
              <a:t>亓炳堃，夏一凡，姚红英，</a:t>
            </a:r>
            <a:r>
              <a:rPr lang="en-US" altLang="zh-CN" dirty="0"/>
              <a:t>YBCO</a:t>
            </a:r>
            <a:r>
              <a:rPr lang="zh-CN" altLang="en-US" dirty="0"/>
              <a:t>高温超导样品制备工艺改进</a:t>
            </a:r>
            <a:r>
              <a:rPr lang="en-US" altLang="zh-CN" dirty="0"/>
              <a:t>[J]</a:t>
            </a:r>
            <a:r>
              <a:rPr lang="zh-CN" altLang="en-US" dirty="0"/>
              <a:t>，物理实验，核心，</a:t>
            </a:r>
            <a:r>
              <a:rPr lang="en-US" altLang="zh-CN" dirty="0"/>
              <a:t>34</a:t>
            </a:r>
            <a:r>
              <a:rPr lang="zh-CN" altLang="en-US" dirty="0"/>
              <a:t>卷，</a:t>
            </a:r>
            <a:r>
              <a:rPr lang="en-US" altLang="zh-CN" dirty="0"/>
              <a:t>2014</a:t>
            </a:r>
            <a:r>
              <a:rPr lang="zh-CN" altLang="en-US" dirty="0"/>
              <a:t>年第</a:t>
            </a:r>
            <a:r>
              <a:rPr lang="en-US" altLang="zh-CN" dirty="0"/>
              <a:t>2</a:t>
            </a:r>
            <a:r>
              <a:rPr lang="zh-CN" altLang="en-US" dirty="0"/>
              <a:t>期，</a:t>
            </a:r>
            <a:r>
              <a:rPr lang="en-US" altLang="zh-CN" dirty="0"/>
              <a:t>45~48</a:t>
            </a:r>
          </a:p>
          <a:p>
            <a:endParaRPr lang="en-US" altLang="zh-CN" dirty="0">
              <a:solidFill>
                <a:srgbClr val="191919"/>
              </a:solidFill>
              <a:latin typeface="PingFang SC"/>
            </a:endParaRPr>
          </a:p>
          <a:p>
            <a:r>
              <a:rPr lang="zh-CN" altLang="en-US" dirty="0"/>
              <a:t>礼敦等</a:t>
            </a:r>
            <a:r>
              <a:rPr lang="en-US" altLang="zh-CN" dirty="0"/>
              <a:t>, </a:t>
            </a:r>
            <a:r>
              <a:rPr lang="en-US" altLang="zh-CN" dirty="0" err="1"/>
              <a:t>YBaCuO</a:t>
            </a:r>
            <a:r>
              <a:rPr lang="zh-CN" altLang="en-US" dirty="0"/>
              <a:t>固相生成反应的历程</a:t>
            </a:r>
            <a:r>
              <a:rPr lang="en-US" altLang="zh-CN" dirty="0"/>
              <a:t>[J]</a:t>
            </a:r>
            <a:r>
              <a:rPr lang="zh-CN" altLang="en-US" dirty="0"/>
              <a:t>，低温物理学报</a:t>
            </a:r>
            <a:r>
              <a:rPr lang="en-US" altLang="zh-CN" dirty="0"/>
              <a:t>, </a:t>
            </a:r>
            <a:r>
              <a:rPr lang="zh-CN" altLang="en-US" dirty="0"/>
              <a:t>第</a:t>
            </a:r>
            <a:r>
              <a:rPr lang="en-US" altLang="zh-CN" dirty="0"/>
              <a:t>14</a:t>
            </a:r>
            <a:r>
              <a:rPr lang="zh-CN" altLang="en-US" dirty="0"/>
              <a:t>卷</a:t>
            </a:r>
            <a:r>
              <a:rPr lang="en-US" altLang="zh-CN" dirty="0"/>
              <a:t>, </a:t>
            </a:r>
            <a:r>
              <a:rPr lang="zh-CN" altLang="en-US" dirty="0"/>
              <a:t>第五期</a:t>
            </a:r>
            <a:r>
              <a:rPr lang="en-US" altLang="zh-CN" dirty="0"/>
              <a:t>(1992),369-376.</a:t>
            </a:r>
            <a:endParaRPr lang="en-US" altLang="zh-CN" dirty="0">
              <a:solidFill>
                <a:srgbClr val="191919"/>
              </a:solidFill>
              <a:latin typeface="PingFang SC"/>
            </a:endParaRPr>
          </a:p>
          <a:p>
            <a:endParaRPr lang="zh-CN" altLang="en-US" dirty="0"/>
          </a:p>
        </p:txBody>
      </p:sp>
    </p:spTree>
    <p:extLst>
      <p:ext uri="{BB962C8B-B14F-4D97-AF65-F5344CB8AC3E}">
        <p14:creationId xmlns:p14="http://schemas.microsoft.com/office/powerpoint/2010/main" val="1688238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538413" y="2968625"/>
            <a:ext cx="7191375" cy="1200150"/>
          </a:xfrm>
          <a:prstGeom prst="rect">
            <a:avLst/>
          </a:prstGeom>
          <a:noFill/>
        </p:spPr>
        <p:txBody>
          <a:bodyPr>
            <a:spAutoFit/>
          </a:bodyPr>
          <a:lstStyle/>
          <a:p>
            <a:pPr algn="ctr" eaLnBrk="1" fontAlgn="auto" hangingPunct="1">
              <a:spcBef>
                <a:spcPts val="0"/>
              </a:spcBef>
              <a:spcAft>
                <a:spcPts val="0"/>
              </a:spcAft>
              <a:defRPr/>
            </a:pPr>
            <a:r>
              <a:rPr lang="zh-CN" altLang="en-US" sz="7200" b="1" dirty="0">
                <a:solidFill>
                  <a:schemeClr val="accent5">
                    <a:lumMod val="50000"/>
                  </a:schemeClr>
                </a:solidFill>
                <a:latin typeface="微软雅黑" pitchFamily="34" charset="-122"/>
                <a:ea typeface="微软雅黑" pitchFamily="34" charset="-122"/>
              </a:rPr>
              <a:t> </a:t>
            </a:r>
            <a:r>
              <a:rPr lang="en-US" altLang="zh-CN" sz="7200" b="1" dirty="0">
                <a:solidFill>
                  <a:schemeClr val="accent5">
                    <a:lumMod val="50000"/>
                  </a:schemeClr>
                </a:solidFill>
                <a:latin typeface="微软雅黑" pitchFamily="34" charset="-122"/>
                <a:ea typeface="微软雅黑" pitchFamily="34" charset="-122"/>
              </a:rPr>
              <a:t>Thank You</a:t>
            </a:r>
            <a:r>
              <a:rPr lang="zh-CN" altLang="en-US" sz="7200" b="1" dirty="0">
                <a:solidFill>
                  <a:schemeClr val="accent5">
                    <a:lumMod val="50000"/>
                  </a:schemeClr>
                </a:solidFill>
                <a:latin typeface="微软雅黑" pitchFamily="34" charset="-122"/>
                <a:ea typeface="微软雅黑" pitchFamily="34" charset="-122"/>
              </a:rPr>
              <a:t>！</a:t>
            </a:r>
            <a:endParaRPr lang="en-US" altLang="zh-CN" sz="7200" b="1" dirty="0">
              <a:solidFill>
                <a:schemeClr val="accent5">
                  <a:lumMod val="50000"/>
                </a:schemeClr>
              </a:solidFill>
              <a:latin typeface="微软雅黑" pitchFamily="34" charset="-122"/>
              <a:ea typeface="微软雅黑" pitchFamily="34" charset="-122"/>
            </a:endParaRPr>
          </a:p>
        </p:txBody>
      </p:sp>
      <p:grpSp>
        <p:nvGrpSpPr>
          <p:cNvPr id="36867" name="组合 13"/>
          <p:cNvGrpSpPr>
            <a:grpSpLocks/>
          </p:cNvGrpSpPr>
          <p:nvPr/>
        </p:nvGrpSpPr>
        <p:grpSpPr bwMode="auto">
          <a:xfrm>
            <a:off x="3763963" y="0"/>
            <a:ext cx="4659312" cy="2636838"/>
            <a:chOff x="3440290" y="0"/>
            <a:chExt cx="4660835" cy="2636912"/>
          </a:xfrm>
        </p:grpSpPr>
        <p:sp>
          <p:nvSpPr>
            <p:cNvPr id="7" name="矩形 6"/>
            <p:cNvSpPr/>
            <p:nvPr/>
          </p:nvSpPr>
          <p:spPr>
            <a:xfrm>
              <a:off x="4445505" y="0"/>
              <a:ext cx="792422" cy="141291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p:nvSpPr>
          <p:spPr>
            <a:xfrm>
              <a:off x="5450722" y="0"/>
              <a:ext cx="720961" cy="263691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矩形 8"/>
            <p:cNvSpPr/>
            <p:nvPr/>
          </p:nvSpPr>
          <p:spPr>
            <a:xfrm>
              <a:off x="6384477" y="0"/>
              <a:ext cx="711432" cy="198919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矩形 10"/>
            <p:cNvSpPr/>
            <p:nvPr/>
          </p:nvSpPr>
          <p:spPr>
            <a:xfrm>
              <a:off x="3440290" y="0"/>
              <a:ext cx="792421" cy="40482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矩形 11"/>
            <p:cNvSpPr/>
            <p:nvPr/>
          </p:nvSpPr>
          <p:spPr>
            <a:xfrm>
              <a:off x="7308704" y="0"/>
              <a:ext cx="792421" cy="99380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extLst>
      <p:ext uri="{BB962C8B-B14F-4D97-AF65-F5344CB8AC3E}">
        <p14:creationId xmlns:p14="http://schemas.microsoft.com/office/powerpoint/2010/main" val="86311671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19179</TotalTime>
  <Words>2038</Words>
  <Application>Microsoft Office PowerPoint</Application>
  <PresentationFormat>自定义</PresentationFormat>
  <Paragraphs>230</Paragraphs>
  <Slides>34</Slides>
  <Notes>6</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PingFang SC</vt:lpstr>
      <vt:lpstr>等线</vt:lpstr>
      <vt:lpstr>宋体</vt:lpstr>
      <vt:lpstr>微软雅黑</vt:lpstr>
      <vt:lpstr>Arial</vt:lpstr>
      <vt:lpstr>Arial</vt:lpstr>
      <vt:lpstr>Calibri</vt:lpstr>
      <vt:lpstr>Cambria Math</vt:lpstr>
      <vt:lpstr>Times New Roman</vt:lpstr>
      <vt:lpstr>Office 主题​​</vt:lpstr>
      <vt:lpstr>PowerPoint 演示文稿</vt:lpstr>
      <vt:lpstr>PowerPoint 演示文稿</vt:lpstr>
      <vt:lpstr>PowerPoint 演示文稿</vt:lpstr>
      <vt:lpstr>PowerPoint 演示文稿</vt:lpstr>
      <vt:lpstr>超导技术的应用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樊 孝林</cp:lastModifiedBy>
  <cp:revision>1031</cp:revision>
  <dcterms:created xsi:type="dcterms:W3CDTF">2014-05-22T15:27:15Z</dcterms:created>
  <dcterms:modified xsi:type="dcterms:W3CDTF">2019-06-11T15:19:56Z</dcterms:modified>
</cp:coreProperties>
</file>