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8"/>
  </p:notesMasterIdLst>
  <p:sldIdLst>
    <p:sldId id="256" r:id="rId3"/>
    <p:sldId id="284" r:id="rId4"/>
    <p:sldId id="257" r:id="rId5"/>
    <p:sldId id="269" r:id="rId6"/>
    <p:sldId id="258" r:id="rId7"/>
    <p:sldId id="259" r:id="rId8"/>
    <p:sldId id="260" r:id="rId9"/>
    <p:sldId id="261" r:id="rId10"/>
    <p:sldId id="270" r:id="rId11"/>
    <p:sldId id="271" r:id="rId12"/>
    <p:sldId id="272" r:id="rId13"/>
    <p:sldId id="262" r:id="rId14"/>
    <p:sldId id="263" r:id="rId15"/>
    <p:sldId id="264"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9" autoAdjust="0"/>
    <p:restoredTop sz="86598" autoAdjust="0"/>
  </p:normalViewPr>
  <p:slideViewPr>
    <p:cSldViewPr>
      <p:cViewPr varScale="1">
        <p:scale>
          <a:sx n="63" d="100"/>
          <a:sy n="63" d="100"/>
        </p:scale>
        <p:origin x="-1434" y="-114"/>
      </p:cViewPr>
      <p:guideLst>
        <p:guide orient="horz" pos="2160"/>
        <p:guide pos="2880"/>
      </p:guideLst>
    </p:cSldViewPr>
  </p:slideViewPr>
  <p:outlineViewPr>
    <p:cViewPr>
      <p:scale>
        <a:sx n="33" d="100"/>
        <a:sy n="33" d="100"/>
      </p:scale>
      <p:origin x="0" y="48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C0E392-31B7-465C-894A-867470AD8F63}" type="datetimeFigureOut">
              <a:rPr lang="zh-CN" altLang="en-US" smtClean="0"/>
              <a:t>2012/6/13</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317D36-0834-445D-951B-298A1AAC720A}" type="slidenum">
              <a:rPr lang="zh-CN" altLang="en-US" smtClean="0"/>
              <a:t>‹#›</a:t>
            </a:fld>
            <a:endParaRPr lang="zh-CN" altLang="en-US"/>
          </a:p>
        </p:txBody>
      </p:sp>
    </p:spTree>
    <p:extLst>
      <p:ext uri="{BB962C8B-B14F-4D97-AF65-F5344CB8AC3E}">
        <p14:creationId xmlns:p14="http://schemas.microsoft.com/office/powerpoint/2010/main" val="4202258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区别在于，复旦四极式</a:t>
            </a:r>
            <a:r>
              <a:rPr lang="en-US" altLang="zh-CN" dirty="0" smtClean="0"/>
              <a:t>FH</a:t>
            </a:r>
            <a:r>
              <a:rPr lang="zh-CN" altLang="en-US" dirty="0" smtClean="0"/>
              <a:t>管增加了栅极</a:t>
            </a:r>
            <a:r>
              <a:rPr lang="en-US" altLang="zh-CN" dirty="0" smtClean="0"/>
              <a:t>G1</a:t>
            </a:r>
            <a:r>
              <a:rPr lang="zh-CN" altLang="en-US" dirty="0" smtClean="0"/>
              <a:t>，从而防止电子在阴极的堆积效应。</a:t>
            </a:r>
            <a:endParaRPr lang="zh-CN" altLang="en-US" dirty="0"/>
          </a:p>
        </p:txBody>
      </p:sp>
      <p:sp>
        <p:nvSpPr>
          <p:cNvPr id="4" name="灯片编号占位符 3"/>
          <p:cNvSpPr>
            <a:spLocks noGrp="1"/>
          </p:cNvSpPr>
          <p:nvPr>
            <p:ph type="sldNum" sz="quarter" idx="10"/>
          </p:nvPr>
        </p:nvSpPr>
        <p:spPr/>
        <p:txBody>
          <a:bodyPr/>
          <a:lstStyle/>
          <a:p>
            <a:fld id="{6C317D36-0834-445D-951B-298A1AAC720A}" type="slidenum">
              <a:rPr lang="zh-CN" altLang="en-US" smtClean="0"/>
              <a:t>3</a:t>
            </a:fld>
            <a:endParaRPr lang="zh-CN" altLang="en-US"/>
          </a:p>
        </p:txBody>
      </p:sp>
    </p:spTree>
    <p:extLst>
      <p:ext uri="{BB962C8B-B14F-4D97-AF65-F5344CB8AC3E}">
        <p14:creationId xmlns:p14="http://schemas.microsoft.com/office/powerpoint/2010/main" val="3406511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汞原子能级图，</a:t>
            </a:r>
            <a:r>
              <a:rPr lang="zh-CN" altLang="zh-CN" sz="1200" kern="1200" baseline="30000" dirty="0" smtClean="0">
                <a:solidFill>
                  <a:schemeClr val="tx1"/>
                </a:solidFill>
                <a:effectLst/>
                <a:latin typeface="+mn-lt"/>
                <a:ea typeface="+mn-ea"/>
                <a:cs typeface="+mn-cs"/>
              </a:rPr>
              <a:t> </a:t>
            </a:r>
            <a:r>
              <a:rPr lang="en-US" altLang="zh-CN" sz="1200" kern="1200" dirty="0" smtClean="0">
                <a:solidFill>
                  <a:schemeClr val="tx1"/>
                </a:solidFill>
                <a:effectLst/>
                <a:latin typeface="+mn-lt"/>
                <a:ea typeface="+mn-ea"/>
                <a:cs typeface="+mn-cs"/>
              </a:rPr>
              <a:t>6</a:t>
            </a:r>
            <a:r>
              <a:rPr lang="en-US" altLang="zh-CN" sz="1200" kern="1200" baseline="30000" dirty="0" smtClean="0">
                <a:solidFill>
                  <a:schemeClr val="tx1"/>
                </a:solidFill>
                <a:effectLst/>
                <a:latin typeface="+mn-lt"/>
                <a:ea typeface="+mn-ea"/>
                <a:cs typeface="+mn-cs"/>
              </a:rPr>
              <a:t>1</a:t>
            </a:r>
            <a:r>
              <a:rPr lang="en-US" altLang="zh-CN" sz="1200" kern="1200" dirty="0" smtClean="0">
                <a:solidFill>
                  <a:schemeClr val="tx1"/>
                </a:solidFill>
                <a:effectLst/>
                <a:latin typeface="+mn-lt"/>
                <a:ea typeface="+mn-ea"/>
                <a:cs typeface="+mn-cs"/>
              </a:rPr>
              <a:t>S</a:t>
            </a:r>
            <a:r>
              <a:rPr lang="en-US" altLang="zh-CN" sz="1200" kern="1200" baseline="-25000" dirty="0" smtClean="0">
                <a:solidFill>
                  <a:schemeClr val="tx1"/>
                </a:solidFill>
                <a:effectLst/>
                <a:latin typeface="+mn-lt"/>
                <a:ea typeface="+mn-ea"/>
                <a:cs typeface="+mn-cs"/>
              </a:rPr>
              <a:t>0</a:t>
            </a:r>
            <a:r>
              <a:rPr lang="zh-CN" altLang="zh-CN" sz="1200" kern="1200" dirty="0" smtClean="0">
                <a:solidFill>
                  <a:schemeClr val="tx1"/>
                </a:solidFill>
                <a:effectLst/>
                <a:latin typeface="+mn-lt"/>
                <a:ea typeface="+mn-ea"/>
                <a:cs typeface="+mn-cs"/>
              </a:rPr>
              <a:t>为基态，</a:t>
            </a:r>
            <a:r>
              <a:rPr lang="en-US" altLang="zh-CN" sz="1200" kern="1200" dirty="0" smtClean="0">
                <a:solidFill>
                  <a:schemeClr val="tx1"/>
                </a:solidFill>
                <a:effectLst/>
                <a:latin typeface="+mn-lt"/>
                <a:ea typeface="+mn-ea"/>
                <a:cs typeface="+mn-cs"/>
              </a:rPr>
              <a:t>6</a:t>
            </a:r>
            <a:r>
              <a:rPr lang="en-US" altLang="zh-CN" sz="1200" kern="1200" baseline="30000" dirty="0" smtClean="0">
                <a:solidFill>
                  <a:schemeClr val="tx1"/>
                </a:solidFill>
                <a:effectLst/>
                <a:latin typeface="+mn-lt"/>
                <a:ea typeface="+mn-ea"/>
                <a:cs typeface="+mn-cs"/>
              </a:rPr>
              <a:t>3</a:t>
            </a:r>
            <a:r>
              <a:rPr lang="en-US" altLang="zh-CN" sz="1200" kern="1200" dirty="0" smtClean="0">
                <a:solidFill>
                  <a:schemeClr val="tx1"/>
                </a:solidFill>
                <a:effectLst/>
                <a:latin typeface="+mn-lt"/>
                <a:ea typeface="+mn-ea"/>
                <a:cs typeface="+mn-cs"/>
              </a:rPr>
              <a:t>P</a:t>
            </a:r>
            <a:r>
              <a:rPr lang="en-US" altLang="zh-CN" sz="1200" kern="1200" baseline="-25000" dirty="0" smtClean="0">
                <a:solidFill>
                  <a:schemeClr val="tx1"/>
                </a:solidFill>
                <a:effectLst/>
                <a:latin typeface="+mn-lt"/>
                <a:ea typeface="+mn-ea"/>
                <a:cs typeface="+mn-cs"/>
              </a:rPr>
              <a:t>0.1.2</a:t>
            </a:r>
            <a:r>
              <a:rPr lang="zh-CN" altLang="zh-CN" sz="1200" kern="1200" dirty="0" smtClean="0">
                <a:solidFill>
                  <a:schemeClr val="tx1"/>
                </a:solidFill>
                <a:effectLst/>
                <a:latin typeface="+mn-lt"/>
                <a:ea typeface="+mn-ea"/>
                <a:cs typeface="+mn-cs"/>
              </a:rPr>
              <a:t>为</a:t>
            </a:r>
            <a:r>
              <a:rPr lang="zh-CN" altLang="zh-CN" sz="1200" b="1" kern="1200" dirty="0" smtClean="0">
                <a:solidFill>
                  <a:schemeClr val="tx1"/>
                </a:solidFill>
                <a:effectLst/>
                <a:latin typeface="+mn-lt"/>
                <a:ea typeface="+mn-ea"/>
                <a:cs typeface="+mn-cs"/>
              </a:rPr>
              <a:t>三重态中能量最低的激发态</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6</a:t>
            </a:r>
            <a:r>
              <a:rPr lang="en-US" altLang="zh-CN" sz="1200" kern="1200" baseline="30000" dirty="0" smtClean="0">
                <a:solidFill>
                  <a:schemeClr val="tx1"/>
                </a:solidFill>
                <a:effectLst/>
                <a:latin typeface="+mn-lt"/>
                <a:ea typeface="+mn-ea"/>
                <a:cs typeface="+mn-cs"/>
              </a:rPr>
              <a:t>1</a:t>
            </a:r>
            <a:r>
              <a:rPr lang="en-US" altLang="zh-CN" sz="1200" kern="1200" dirty="0" smtClean="0">
                <a:solidFill>
                  <a:schemeClr val="tx1"/>
                </a:solidFill>
                <a:effectLst/>
                <a:latin typeface="+mn-lt"/>
                <a:ea typeface="+mn-ea"/>
                <a:cs typeface="+mn-cs"/>
              </a:rPr>
              <a:t>P</a:t>
            </a:r>
            <a:r>
              <a:rPr lang="en-US" altLang="zh-CN" sz="1200" kern="1200" baseline="-250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为</a:t>
            </a:r>
            <a:r>
              <a:rPr lang="zh-CN" altLang="zh-CN" sz="1200" b="1" kern="1200" dirty="0" smtClean="0">
                <a:solidFill>
                  <a:schemeClr val="tx1"/>
                </a:solidFill>
                <a:effectLst/>
                <a:latin typeface="+mn-lt"/>
                <a:ea typeface="+mn-ea"/>
                <a:cs typeface="+mn-cs"/>
              </a:rPr>
              <a:t>单重态中能量最低的激发态</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6</a:t>
            </a:r>
            <a:r>
              <a:rPr lang="en-US" altLang="zh-CN" sz="1200" kern="1200" baseline="30000" dirty="0" smtClean="0">
                <a:solidFill>
                  <a:schemeClr val="tx1"/>
                </a:solidFill>
                <a:effectLst/>
                <a:latin typeface="+mn-lt"/>
                <a:ea typeface="+mn-ea"/>
                <a:cs typeface="+mn-cs"/>
              </a:rPr>
              <a:t>1</a:t>
            </a:r>
            <a:r>
              <a:rPr lang="en-US" altLang="zh-CN" sz="1200" kern="1200" dirty="0" smtClean="0">
                <a:solidFill>
                  <a:schemeClr val="tx1"/>
                </a:solidFill>
                <a:effectLst/>
                <a:latin typeface="+mn-lt"/>
                <a:ea typeface="+mn-ea"/>
                <a:cs typeface="+mn-cs"/>
              </a:rPr>
              <a:t>P</a:t>
            </a:r>
            <a:r>
              <a:rPr lang="en-US" altLang="zh-CN" sz="1200" kern="1200" baseline="-250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6</a:t>
            </a:r>
            <a:r>
              <a:rPr lang="en-US" altLang="zh-CN" sz="1200" kern="1200" baseline="30000" dirty="0" smtClean="0">
                <a:solidFill>
                  <a:schemeClr val="tx1"/>
                </a:solidFill>
                <a:effectLst/>
                <a:latin typeface="+mn-lt"/>
                <a:ea typeface="+mn-ea"/>
                <a:cs typeface="+mn-cs"/>
              </a:rPr>
              <a:t>3</a:t>
            </a:r>
            <a:r>
              <a:rPr lang="en-US" altLang="zh-CN" sz="1200" kern="1200" dirty="0" smtClean="0">
                <a:solidFill>
                  <a:schemeClr val="tx1"/>
                </a:solidFill>
                <a:effectLst/>
                <a:latin typeface="+mn-lt"/>
                <a:ea typeface="+mn-ea"/>
                <a:cs typeface="+mn-cs"/>
              </a:rPr>
              <a:t>P</a:t>
            </a:r>
            <a:r>
              <a:rPr lang="en-US" altLang="zh-CN" sz="1200" kern="1200" baseline="-250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具有较强的吸收特性，本</a:t>
            </a:r>
            <a:r>
              <a:rPr lang="zh-CN" altLang="zh-CN" sz="1200" b="1" kern="1200" dirty="0" smtClean="0">
                <a:solidFill>
                  <a:schemeClr val="tx1"/>
                </a:solidFill>
                <a:effectLst/>
                <a:latin typeface="+mn-lt"/>
                <a:ea typeface="+mn-ea"/>
                <a:cs typeface="+mn-cs"/>
              </a:rPr>
              <a:t>实验要测量的是</a:t>
            </a:r>
            <a:r>
              <a:rPr lang="en-US" altLang="zh-CN" sz="1200" b="1" kern="1200" dirty="0" smtClean="0">
                <a:solidFill>
                  <a:schemeClr val="tx1"/>
                </a:solidFill>
                <a:effectLst/>
                <a:latin typeface="+mn-lt"/>
                <a:ea typeface="+mn-ea"/>
                <a:cs typeface="+mn-cs"/>
              </a:rPr>
              <a:t>6</a:t>
            </a:r>
            <a:r>
              <a:rPr lang="en-US" altLang="zh-CN" sz="1200" b="1" kern="1200" baseline="30000" dirty="0" smtClean="0">
                <a:solidFill>
                  <a:schemeClr val="tx1"/>
                </a:solidFill>
                <a:effectLst/>
                <a:latin typeface="+mn-lt"/>
                <a:ea typeface="+mn-ea"/>
                <a:cs typeface="+mn-cs"/>
              </a:rPr>
              <a:t>3</a:t>
            </a:r>
            <a:r>
              <a:rPr lang="en-US" altLang="zh-CN" sz="1200" b="1" kern="1200" dirty="0" smtClean="0">
                <a:solidFill>
                  <a:schemeClr val="tx1"/>
                </a:solidFill>
                <a:effectLst/>
                <a:latin typeface="+mn-lt"/>
                <a:ea typeface="+mn-ea"/>
                <a:cs typeface="+mn-cs"/>
              </a:rPr>
              <a:t>P</a:t>
            </a:r>
            <a:r>
              <a:rPr lang="en-US" altLang="zh-CN" sz="1200" b="1" kern="1200" baseline="-25000" dirty="0" smtClean="0">
                <a:solidFill>
                  <a:schemeClr val="tx1"/>
                </a:solidFill>
                <a:effectLst/>
                <a:latin typeface="+mn-lt"/>
                <a:ea typeface="+mn-ea"/>
                <a:cs typeface="+mn-cs"/>
              </a:rPr>
              <a:t>1</a:t>
            </a:r>
            <a:r>
              <a:rPr lang="zh-CN" altLang="zh-CN" sz="1200" b="1" kern="1200" dirty="0" smtClean="0">
                <a:solidFill>
                  <a:schemeClr val="tx1"/>
                </a:solidFill>
                <a:effectLst/>
                <a:latin typeface="+mn-lt"/>
                <a:ea typeface="+mn-ea"/>
                <a:cs typeface="+mn-cs"/>
              </a:rPr>
              <a:t>态。</a:t>
            </a:r>
            <a:endParaRPr lang="en-US"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6C317D36-0834-445D-951B-298A1AAC720A}" type="slidenum">
              <a:rPr lang="zh-CN" altLang="en-US" smtClean="0"/>
              <a:t>4</a:t>
            </a:fld>
            <a:endParaRPr lang="zh-CN" altLang="en-US"/>
          </a:p>
        </p:txBody>
      </p:sp>
    </p:spTree>
    <p:extLst>
      <p:ext uri="{BB962C8B-B14F-4D97-AF65-F5344CB8AC3E}">
        <p14:creationId xmlns:p14="http://schemas.microsoft.com/office/powerpoint/2010/main" val="894780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电子与汞原子基本在</a:t>
            </a:r>
            <a:r>
              <a:rPr lang="en-US" altLang="zh-CN" sz="1200" kern="1200" dirty="0" smtClean="0">
                <a:solidFill>
                  <a:schemeClr val="tx1"/>
                </a:solidFill>
                <a:effectLst/>
                <a:latin typeface="+mn-lt"/>
                <a:ea typeface="+mn-ea"/>
                <a:cs typeface="+mn-cs"/>
              </a:rPr>
              <a:t>G</a:t>
            </a:r>
            <a:r>
              <a:rPr lang="en-US" altLang="zh-CN" sz="1200" kern="1200" baseline="-25000" dirty="0" smtClean="0">
                <a:solidFill>
                  <a:schemeClr val="tx1"/>
                </a:solidFill>
                <a:effectLst/>
                <a:latin typeface="+mn-lt"/>
                <a:ea typeface="+mn-ea"/>
                <a:cs typeface="+mn-cs"/>
              </a:rPr>
              <a:t>1</a:t>
            </a:r>
            <a:r>
              <a:rPr lang="en-US" altLang="zh-CN" sz="1200" kern="1200" dirty="0" smtClean="0">
                <a:solidFill>
                  <a:schemeClr val="tx1"/>
                </a:solidFill>
                <a:effectLst/>
                <a:latin typeface="+mn-lt"/>
                <a:ea typeface="+mn-ea"/>
                <a:cs typeface="+mn-cs"/>
              </a:rPr>
              <a:t>G</a:t>
            </a:r>
            <a:r>
              <a:rPr lang="en-US" altLang="zh-CN" sz="1200" kern="1200" baseline="-250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之间完成碰撞，电子只有在到达</a:t>
            </a:r>
            <a:r>
              <a:rPr lang="en-US" altLang="zh-CN" sz="1200" kern="1200" dirty="0" smtClean="0">
                <a:solidFill>
                  <a:schemeClr val="tx1"/>
                </a:solidFill>
                <a:effectLst/>
                <a:latin typeface="+mn-lt"/>
                <a:ea typeface="+mn-ea"/>
                <a:cs typeface="+mn-cs"/>
              </a:rPr>
              <a:t>eV</a:t>
            </a:r>
            <a:r>
              <a:rPr lang="en-US" altLang="zh-CN" sz="1200" kern="1200" baseline="-25000" dirty="0" smtClean="0">
                <a:solidFill>
                  <a:schemeClr val="tx1"/>
                </a:solidFill>
                <a:effectLst/>
                <a:latin typeface="+mn-lt"/>
                <a:ea typeface="+mn-ea"/>
                <a:cs typeface="+mn-cs"/>
              </a:rPr>
              <a:t>0</a:t>
            </a:r>
            <a:r>
              <a:rPr lang="en-US" altLang="zh-CN" sz="1200" kern="1200" dirty="0" smtClean="0">
                <a:solidFill>
                  <a:schemeClr val="tx1"/>
                </a:solidFill>
                <a:effectLst/>
                <a:latin typeface="+mn-lt"/>
                <a:ea typeface="+mn-ea"/>
                <a:cs typeface="+mn-cs"/>
              </a:rPr>
              <a:t>(4.89e V)</a:t>
            </a:r>
            <a:r>
              <a:rPr lang="zh-CN" altLang="zh-CN" sz="1200" kern="1200" dirty="0" smtClean="0">
                <a:solidFill>
                  <a:schemeClr val="tx1"/>
                </a:solidFill>
                <a:effectLst/>
                <a:latin typeface="+mn-lt"/>
                <a:ea typeface="+mn-ea"/>
                <a:cs typeface="+mn-cs"/>
              </a:rPr>
              <a:t>才能跟汞原子发生非弹性碰撞，使汞原子激发。当电子能量没有达到</a:t>
            </a:r>
            <a:r>
              <a:rPr lang="en-US" altLang="zh-CN" sz="1200" kern="1200" dirty="0" smtClean="0">
                <a:solidFill>
                  <a:schemeClr val="tx1"/>
                </a:solidFill>
                <a:effectLst/>
                <a:latin typeface="+mn-lt"/>
                <a:ea typeface="+mn-ea"/>
                <a:cs typeface="+mn-cs"/>
              </a:rPr>
              <a:t>e V</a:t>
            </a:r>
            <a:r>
              <a:rPr lang="en-US" altLang="zh-CN" sz="1200" kern="1200" baseline="-25000" dirty="0" smtClean="0">
                <a:solidFill>
                  <a:schemeClr val="tx1"/>
                </a:solidFill>
                <a:effectLst/>
                <a:latin typeface="+mn-lt"/>
                <a:ea typeface="+mn-ea"/>
                <a:cs typeface="+mn-cs"/>
              </a:rPr>
              <a:t>0</a:t>
            </a:r>
            <a:r>
              <a:rPr lang="zh-CN" altLang="zh-CN" sz="1200" kern="1200" dirty="0" smtClean="0">
                <a:solidFill>
                  <a:schemeClr val="tx1"/>
                </a:solidFill>
                <a:effectLst/>
                <a:latin typeface="+mn-lt"/>
                <a:ea typeface="+mn-ea"/>
                <a:cs typeface="+mn-cs"/>
              </a:rPr>
              <a:t>时，电子被加速使得更多的电子能通过栅极到达极板</a:t>
            </a:r>
            <a:r>
              <a:rPr lang="en-US" altLang="zh-CN" sz="1200" kern="1200" dirty="0" smtClean="0">
                <a:solidFill>
                  <a:schemeClr val="tx1"/>
                </a:solidFill>
                <a:effectLst/>
                <a:latin typeface="+mn-lt"/>
                <a:ea typeface="+mn-ea"/>
                <a:cs typeface="+mn-cs"/>
              </a:rPr>
              <a:t>P</a:t>
            </a:r>
            <a:r>
              <a:rPr lang="zh-CN" altLang="zh-CN" sz="1200" kern="1200" dirty="0" smtClean="0">
                <a:solidFill>
                  <a:schemeClr val="tx1"/>
                </a:solidFill>
                <a:effectLst/>
                <a:latin typeface="+mn-lt"/>
                <a:ea typeface="+mn-ea"/>
                <a:cs typeface="+mn-cs"/>
              </a:rPr>
              <a:t>，表现为电流增加。当电子能量稍大于</a:t>
            </a:r>
            <a:r>
              <a:rPr lang="en-US" altLang="zh-CN" sz="1200" kern="1200" dirty="0" smtClean="0">
                <a:solidFill>
                  <a:schemeClr val="tx1"/>
                </a:solidFill>
                <a:effectLst/>
                <a:latin typeface="+mn-lt"/>
                <a:ea typeface="+mn-ea"/>
                <a:cs typeface="+mn-cs"/>
              </a:rPr>
              <a:t>e V</a:t>
            </a:r>
            <a:r>
              <a:rPr lang="en-US" altLang="zh-CN" sz="1200" kern="1200" baseline="-25000" dirty="0" smtClean="0">
                <a:solidFill>
                  <a:schemeClr val="tx1"/>
                </a:solidFill>
                <a:effectLst/>
                <a:latin typeface="+mn-lt"/>
                <a:ea typeface="+mn-ea"/>
                <a:cs typeface="+mn-cs"/>
              </a:rPr>
              <a:t>0</a:t>
            </a:r>
            <a:r>
              <a:rPr lang="zh-CN" altLang="zh-CN" sz="1200" kern="1200" dirty="0" smtClean="0">
                <a:solidFill>
                  <a:schemeClr val="tx1"/>
                </a:solidFill>
                <a:effectLst/>
                <a:latin typeface="+mn-lt"/>
                <a:ea typeface="+mn-ea"/>
                <a:cs typeface="+mn-cs"/>
              </a:rPr>
              <a:t>时，电子与汞原子碰撞，损失能量的电子不能克服减速电压，所以极板电流开始下降，加速电压继续增大，会有更多的电子发生碰撞不能克服减速电压达到极板，电流继续降低，这样就形成了峰。但随着加速电压继续增加，碰撞后的电子又被加速，能克服减速电压作用，表现为极板电流增加，这样就形成了谷，如此循环形成了</a:t>
            </a:r>
            <a:r>
              <a:rPr lang="en-US" altLang="zh-CN" sz="1200" kern="1200" dirty="0" smtClean="0">
                <a:solidFill>
                  <a:schemeClr val="tx1"/>
                </a:solidFill>
                <a:effectLst/>
                <a:latin typeface="+mn-lt"/>
                <a:ea typeface="+mn-ea"/>
                <a:cs typeface="+mn-cs"/>
              </a:rPr>
              <a:t>I-V</a:t>
            </a:r>
            <a:r>
              <a:rPr lang="zh-CN" altLang="zh-CN" sz="1200" kern="1200" dirty="0" smtClean="0">
                <a:solidFill>
                  <a:schemeClr val="tx1"/>
                </a:solidFill>
                <a:effectLst/>
                <a:latin typeface="+mn-lt"/>
                <a:ea typeface="+mn-ea"/>
                <a:cs typeface="+mn-cs"/>
              </a:rPr>
              <a:t>曲线。</a:t>
            </a:r>
            <a:endParaRPr lang="en-US"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6C317D36-0834-445D-951B-298A1AAC720A}" type="slidenum">
              <a:rPr lang="zh-CN" altLang="en-US" smtClean="0"/>
              <a:t>5</a:t>
            </a:fld>
            <a:endParaRPr lang="zh-CN" altLang="en-US"/>
          </a:p>
        </p:txBody>
      </p:sp>
    </p:spTree>
    <p:extLst>
      <p:ext uri="{BB962C8B-B14F-4D97-AF65-F5344CB8AC3E}">
        <p14:creationId xmlns:p14="http://schemas.microsoft.com/office/powerpoint/2010/main" val="1794541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随着扫描电压升高，峰间距增大</a:t>
            </a:r>
            <a:endParaRPr lang="zh-CN" altLang="en-US" dirty="0"/>
          </a:p>
        </p:txBody>
      </p:sp>
      <p:sp>
        <p:nvSpPr>
          <p:cNvPr id="4" name="灯片编号占位符 3"/>
          <p:cNvSpPr>
            <a:spLocks noGrp="1"/>
          </p:cNvSpPr>
          <p:nvPr>
            <p:ph type="sldNum" sz="quarter" idx="10"/>
          </p:nvPr>
        </p:nvSpPr>
        <p:spPr/>
        <p:txBody>
          <a:bodyPr/>
          <a:lstStyle/>
          <a:p>
            <a:fld id="{6C317D36-0834-445D-951B-298A1AAC720A}" type="slidenum">
              <a:rPr lang="zh-CN" altLang="en-US" smtClean="0"/>
              <a:t>6</a:t>
            </a:fld>
            <a:endParaRPr lang="zh-CN" altLang="en-US"/>
          </a:p>
        </p:txBody>
      </p:sp>
    </p:spTree>
    <p:extLst>
      <p:ext uri="{BB962C8B-B14F-4D97-AF65-F5344CB8AC3E}">
        <p14:creationId xmlns:p14="http://schemas.microsoft.com/office/powerpoint/2010/main" val="691249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smtClean="0">
                <a:solidFill>
                  <a:srgbClr val="FF0000"/>
                </a:solidFill>
              </a:rPr>
              <a:t>这是因为</a:t>
            </a:r>
            <a:r>
              <a:rPr lang="en-US" altLang="zh-CN" sz="1200" dirty="0" smtClean="0">
                <a:solidFill>
                  <a:srgbClr val="FF0000"/>
                </a:solidFill>
              </a:rPr>
              <a:t>Hg</a:t>
            </a:r>
            <a:r>
              <a:rPr lang="zh-CN" altLang="en-US" sz="1200" dirty="0" smtClean="0">
                <a:solidFill>
                  <a:srgbClr val="FF0000"/>
                </a:solidFill>
              </a:rPr>
              <a:t>原子的第一激发态是三重态，它们的激发能量阈值分别是：</a:t>
            </a:r>
            <a:r>
              <a:rPr lang="en-US" altLang="zh-CN" sz="1200" dirty="0" smtClean="0">
                <a:solidFill>
                  <a:srgbClr val="FF0000"/>
                </a:solidFill>
              </a:rPr>
              <a:t>4</a:t>
            </a:r>
            <a:r>
              <a:rPr lang="zh-CN" altLang="en-US" sz="1200" dirty="0" smtClean="0">
                <a:solidFill>
                  <a:srgbClr val="FF0000"/>
                </a:solidFill>
              </a:rPr>
              <a:t>．</a:t>
            </a:r>
            <a:r>
              <a:rPr lang="en-US" altLang="zh-CN" sz="1200" dirty="0" smtClean="0">
                <a:solidFill>
                  <a:srgbClr val="FF0000"/>
                </a:solidFill>
              </a:rPr>
              <a:t>67eV</a:t>
            </a:r>
            <a:r>
              <a:rPr lang="zh-CN" altLang="en-US" sz="1200" dirty="0" smtClean="0">
                <a:solidFill>
                  <a:srgbClr val="FF0000"/>
                </a:solidFill>
              </a:rPr>
              <a:t>，</a:t>
            </a:r>
            <a:r>
              <a:rPr lang="en-US" altLang="zh-CN" sz="1200" dirty="0" smtClean="0">
                <a:solidFill>
                  <a:srgbClr val="FF0000"/>
                </a:solidFill>
              </a:rPr>
              <a:t>4</a:t>
            </a:r>
            <a:r>
              <a:rPr lang="zh-CN" altLang="en-US" sz="1200" dirty="0" smtClean="0">
                <a:solidFill>
                  <a:srgbClr val="FF0000"/>
                </a:solidFill>
              </a:rPr>
              <a:t>．</a:t>
            </a:r>
            <a:r>
              <a:rPr lang="en-US" altLang="zh-CN" sz="1200" dirty="0" smtClean="0">
                <a:solidFill>
                  <a:srgbClr val="FF0000"/>
                </a:solidFill>
              </a:rPr>
              <a:t>89eV</a:t>
            </a:r>
            <a:r>
              <a:rPr lang="zh-CN" altLang="en-US" sz="1200" dirty="0" smtClean="0">
                <a:solidFill>
                  <a:srgbClr val="FF0000"/>
                </a:solidFill>
              </a:rPr>
              <a:t>，</a:t>
            </a:r>
            <a:r>
              <a:rPr lang="en-US" altLang="zh-CN" sz="1200" dirty="0" smtClean="0">
                <a:solidFill>
                  <a:srgbClr val="FF0000"/>
                </a:solidFill>
              </a:rPr>
              <a:t>5</a:t>
            </a:r>
            <a:r>
              <a:rPr lang="zh-CN" altLang="en-US" sz="1200" dirty="0" smtClean="0">
                <a:solidFill>
                  <a:srgbClr val="FF0000"/>
                </a:solidFill>
              </a:rPr>
              <a:t>．</a:t>
            </a:r>
            <a:r>
              <a:rPr lang="en-US" altLang="zh-CN" sz="1200" dirty="0" smtClean="0">
                <a:solidFill>
                  <a:srgbClr val="FF0000"/>
                </a:solidFill>
              </a:rPr>
              <a:t>46eV</a:t>
            </a:r>
            <a:r>
              <a:rPr lang="zh-CN" altLang="en-US" sz="1200" dirty="0" smtClean="0">
                <a:solidFill>
                  <a:srgbClr val="FF0000"/>
                </a:solidFill>
              </a:rPr>
              <a:t>。从</a:t>
            </a:r>
            <a:r>
              <a:rPr lang="en-US" altLang="zh-CN" sz="1200" dirty="0" smtClean="0">
                <a:solidFill>
                  <a:srgbClr val="FF0000"/>
                </a:solidFill>
              </a:rPr>
              <a:t>4.67eV</a:t>
            </a:r>
            <a:r>
              <a:rPr lang="zh-CN" altLang="en-US" sz="1200" dirty="0" smtClean="0">
                <a:solidFill>
                  <a:srgbClr val="FF0000"/>
                </a:solidFill>
              </a:rPr>
              <a:t>开始，在栅极内侧接连出现与</a:t>
            </a:r>
            <a:r>
              <a:rPr lang="en-US" altLang="zh-CN" sz="1200" dirty="0" smtClean="0">
                <a:solidFill>
                  <a:srgbClr val="FF0000"/>
                </a:solidFill>
              </a:rPr>
              <a:t>6</a:t>
            </a:r>
            <a:r>
              <a:rPr lang="en-US" altLang="zh-CN" sz="1200" baseline="30000" dirty="0" smtClean="0">
                <a:solidFill>
                  <a:srgbClr val="FF0000"/>
                </a:solidFill>
              </a:rPr>
              <a:t>3</a:t>
            </a:r>
            <a:r>
              <a:rPr lang="en-US" altLang="zh-CN" sz="1200" dirty="0" smtClean="0">
                <a:solidFill>
                  <a:srgbClr val="FF0000"/>
                </a:solidFill>
              </a:rPr>
              <a:t>P</a:t>
            </a:r>
            <a:r>
              <a:rPr lang="en-US" altLang="zh-CN" sz="1200" baseline="-25000" dirty="0" smtClean="0">
                <a:solidFill>
                  <a:srgbClr val="FF0000"/>
                </a:solidFill>
              </a:rPr>
              <a:t>0</a:t>
            </a:r>
            <a:r>
              <a:rPr lang="zh-CN" altLang="en-US" sz="1200" baseline="-25000" dirty="0" smtClean="0">
                <a:solidFill>
                  <a:srgbClr val="FF0000"/>
                </a:solidFill>
              </a:rPr>
              <a:t>，</a:t>
            </a:r>
            <a:r>
              <a:rPr lang="en-US" altLang="zh-CN" sz="1200" dirty="0" smtClean="0">
                <a:solidFill>
                  <a:srgbClr val="FF0000"/>
                </a:solidFill>
              </a:rPr>
              <a:t>6</a:t>
            </a:r>
            <a:r>
              <a:rPr lang="en-US" altLang="zh-CN" sz="1200" baseline="30000" dirty="0" smtClean="0">
                <a:solidFill>
                  <a:srgbClr val="FF0000"/>
                </a:solidFill>
              </a:rPr>
              <a:t>3</a:t>
            </a:r>
            <a:r>
              <a:rPr lang="en-US" altLang="zh-CN" sz="1200" dirty="0" smtClean="0">
                <a:solidFill>
                  <a:srgbClr val="FF0000"/>
                </a:solidFill>
              </a:rPr>
              <a:t>P</a:t>
            </a:r>
            <a:r>
              <a:rPr lang="en-US" altLang="zh-CN" sz="1200" baseline="-25000" dirty="0" smtClean="0">
                <a:solidFill>
                  <a:srgbClr val="FF0000"/>
                </a:solidFill>
              </a:rPr>
              <a:t>1</a:t>
            </a:r>
            <a:r>
              <a:rPr lang="zh-CN" altLang="en-US" sz="1200" baseline="-25000" dirty="0" smtClean="0">
                <a:solidFill>
                  <a:srgbClr val="FF0000"/>
                </a:solidFill>
              </a:rPr>
              <a:t>，</a:t>
            </a:r>
            <a:r>
              <a:rPr lang="en-US" altLang="zh-CN" sz="1200" dirty="0" smtClean="0">
                <a:solidFill>
                  <a:srgbClr val="FF0000"/>
                </a:solidFill>
              </a:rPr>
              <a:t>6</a:t>
            </a:r>
            <a:r>
              <a:rPr lang="en-US" altLang="zh-CN" sz="1200" baseline="30000" dirty="0" smtClean="0">
                <a:solidFill>
                  <a:srgbClr val="FF0000"/>
                </a:solidFill>
              </a:rPr>
              <a:t>3</a:t>
            </a:r>
            <a:r>
              <a:rPr lang="en-US" altLang="zh-CN" sz="1200" dirty="0" smtClean="0">
                <a:solidFill>
                  <a:srgbClr val="FF0000"/>
                </a:solidFill>
              </a:rPr>
              <a:t>P</a:t>
            </a:r>
            <a:r>
              <a:rPr lang="en-US" altLang="zh-CN" sz="1200" baseline="-25000" dirty="0" smtClean="0">
                <a:solidFill>
                  <a:srgbClr val="FF0000"/>
                </a:solidFill>
              </a:rPr>
              <a:t>2</a:t>
            </a:r>
            <a:r>
              <a:rPr lang="zh-CN" altLang="en-US" sz="1200" dirty="0" smtClean="0">
                <a:solidFill>
                  <a:srgbClr val="FF0000"/>
                </a:solidFill>
              </a:rPr>
              <a:t>相对的</a:t>
            </a:r>
            <a:r>
              <a:rPr lang="en-US" altLang="zh-CN" sz="1200" dirty="0" smtClean="0">
                <a:solidFill>
                  <a:srgbClr val="FF0000"/>
                </a:solidFill>
              </a:rPr>
              <a:t>3</a:t>
            </a:r>
            <a:r>
              <a:rPr lang="zh-CN" altLang="en-US" sz="1200" dirty="0" smtClean="0">
                <a:solidFill>
                  <a:srgbClr val="FF0000"/>
                </a:solidFill>
              </a:rPr>
              <a:t>个有效激发层，</a:t>
            </a:r>
            <a:r>
              <a:rPr lang="zh-CN" altLang="en-US" sz="1200" b="0" i="0" u="none" strike="noStrike" kern="1200" baseline="0" dirty="0" smtClean="0">
                <a:solidFill>
                  <a:schemeClr val="tx1"/>
                </a:solidFill>
                <a:latin typeface="+mn-lt"/>
                <a:ea typeface="+mn-ea"/>
                <a:cs typeface="+mn-cs"/>
              </a:rPr>
              <a:t>只有发生在各自有效激发层内激发才对吸收峰有贡献．</a:t>
            </a:r>
            <a:r>
              <a:rPr lang="zh-CN" altLang="zh-CN" sz="1200" dirty="0" smtClean="0">
                <a:solidFill>
                  <a:srgbClr val="FF0000"/>
                </a:solidFill>
              </a:rPr>
              <a:t>因此电子在穿越总有效激发层</a:t>
            </a:r>
            <a:r>
              <a:rPr lang="en-US" altLang="zh-CN" sz="1200" dirty="0" smtClean="0">
                <a:solidFill>
                  <a:srgbClr val="FF0000"/>
                </a:solidFill>
              </a:rPr>
              <a:t>(</a:t>
            </a:r>
            <a:r>
              <a:rPr lang="zh-CN" altLang="zh-CN" sz="1200" dirty="0" smtClean="0">
                <a:solidFill>
                  <a:srgbClr val="FF0000"/>
                </a:solidFill>
              </a:rPr>
              <a:t>三个激发层的叠加</a:t>
            </a:r>
            <a:r>
              <a:rPr lang="en-US" altLang="zh-CN" sz="1200" dirty="0" smtClean="0">
                <a:solidFill>
                  <a:srgbClr val="FF0000"/>
                </a:solidFill>
              </a:rPr>
              <a:t>)</a:t>
            </a:r>
            <a:r>
              <a:rPr lang="zh-CN" altLang="zh-CN" sz="1200" dirty="0" smtClean="0">
                <a:solidFill>
                  <a:srgbClr val="FF0000"/>
                </a:solidFill>
              </a:rPr>
              <a:t>过程中，每个电子最多只能发生一次非弹碰，激发三重态中的某一个．这是因为发生过一次非弹碰的电子在总有效激发层内不可能再被加速到发生第二次非弹碰的能量．对</a:t>
            </a:r>
            <a:r>
              <a:rPr lang="zh-CN" altLang="zh-CN" sz="1200" b="1" dirty="0" smtClean="0">
                <a:solidFill>
                  <a:srgbClr val="FF0000"/>
                </a:solidFill>
              </a:rPr>
              <a:t>饱和区</a:t>
            </a:r>
            <a:r>
              <a:rPr lang="zh-CN" altLang="en-US" sz="1200" b="1" dirty="0" smtClean="0">
                <a:solidFill>
                  <a:srgbClr val="FF0000"/>
                </a:solidFill>
              </a:rPr>
              <a:t>（低压区）</a:t>
            </a:r>
            <a:r>
              <a:rPr lang="zh-CN" altLang="zh-CN" sz="1200" dirty="0" smtClean="0">
                <a:solidFill>
                  <a:srgbClr val="FF0000"/>
                </a:solidFill>
              </a:rPr>
              <a:t>而言，由于每秒进入该层的电子数恒定，故随着电子的深入，可激发三态的电子越来越少</a:t>
            </a:r>
            <a:r>
              <a:rPr lang="zh-CN" altLang="en-US" sz="1200" dirty="0" smtClean="0">
                <a:solidFill>
                  <a:srgbClr val="FF0000"/>
                </a:solidFill>
              </a:rPr>
              <a:t>，层间距恒定。</a:t>
            </a:r>
            <a:r>
              <a:rPr lang="zh-CN" altLang="zh-CN" sz="1200" b="1" dirty="0" smtClean="0">
                <a:solidFill>
                  <a:srgbClr val="FF0000"/>
                </a:solidFill>
              </a:rPr>
              <a:t>对非饱和区，</a:t>
            </a:r>
            <a:r>
              <a:rPr lang="zh-CN" altLang="en-US" sz="1200" b="1" dirty="0" smtClean="0">
                <a:solidFill>
                  <a:srgbClr val="FF0000"/>
                </a:solidFill>
              </a:rPr>
              <a:t>能激发三态的电子随</a:t>
            </a:r>
            <a:r>
              <a:rPr lang="zh-CN" altLang="zh-CN" sz="1200" b="1" dirty="0" smtClean="0">
                <a:solidFill>
                  <a:srgbClr val="FF0000"/>
                </a:solidFill>
              </a:rPr>
              <a:t>加速电压升高而上升，故激发层变宽</a:t>
            </a:r>
            <a:r>
              <a:rPr lang="en-US" altLang="zh-CN" sz="1200" b="1" dirty="0" smtClean="0">
                <a:solidFill>
                  <a:srgbClr val="FF0000"/>
                </a:solidFill>
              </a:rPr>
              <a:t>,</a:t>
            </a:r>
            <a:r>
              <a:rPr lang="zh-CN" altLang="zh-CN" sz="1200" b="1" dirty="0" smtClean="0">
                <a:solidFill>
                  <a:srgbClr val="FF0000"/>
                </a:solidFill>
              </a:rPr>
              <a:t>导致峰间距增大。</a:t>
            </a:r>
            <a:endParaRPr lang="zh-CN" altLang="zh-CN" sz="1200" dirty="0" smtClean="0">
              <a:solidFill>
                <a:srgbClr val="FF0000"/>
              </a:solidFill>
            </a:endParaRPr>
          </a:p>
          <a:p>
            <a:pPr algn="just"/>
            <a:endParaRPr lang="zh-CN" altLang="en-US" sz="800" dirty="0" smtClean="0">
              <a:solidFill>
                <a:srgbClr val="FF0000"/>
              </a:solidFill>
            </a:endParaRPr>
          </a:p>
          <a:p>
            <a:endParaRPr lang="zh-CN" altLang="en-US" dirty="0"/>
          </a:p>
        </p:txBody>
      </p:sp>
      <p:sp>
        <p:nvSpPr>
          <p:cNvPr id="4" name="灯片编号占位符 3"/>
          <p:cNvSpPr>
            <a:spLocks noGrp="1"/>
          </p:cNvSpPr>
          <p:nvPr>
            <p:ph type="sldNum" sz="quarter" idx="10"/>
          </p:nvPr>
        </p:nvSpPr>
        <p:spPr/>
        <p:txBody>
          <a:bodyPr/>
          <a:lstStyle/>
          <a:p>
            <a:fld id="{6C317D36-0834-445D-951B-298A1AAC720A}" type="slidenum">
              <a:rPr lang="zh-CN" altLang="en-US" smtClean="0"/>
              <a:t>7</a:t>
            </a:fld>
            <a:endParaRPr lang="zh-CN" altLang="en-US"/>
          </a:p>
        </p:txBody>
      </p:sp>
    </p:spTree>
    <p:extLst>
      <p:ext uri="{BB962C8B-B14F-4D97-AF65-F5344CB8AC3E}">
        <p14:creationId xmlns:p14="http://schemas.microsoft.com/office/powerpoint/2010/main" val="3540714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随着减速电压的增大，电子到达极板的最低能量提高，会有更多的电子不能达到极板，所以极板电流会逐渐降低。</a:t>
            </a:r>
          </a:p>
          <a:p>
            <a:endParaRPr lang="zh-CN" altLang="en-US" dirty="0"/>
          </a:p>
        </p:txBody>
      </p:sp>
      <p:sp>
        <p:nvSpPr>
          <p:cNvPr id="4" name="灯片编号占位符 3"/>
          <p:cNvSpPr>
            <a:spLocks noGrp="1"/>
          </p:cNvSpPr>
          <p:nvPr>
            <p:ph type="sldNum" sz="quarter" idx="10"/>
          </p:nvPr>
        </p:nvSpPr>
        <p:spPr/>
        <p:txBody>
          <a:bodyPr/>
          <a:lstStyle/>
          <a:p>
            <a:fld id="{6C317D36-0834-445D-951B-298A1AAC720A}" type="slidenum">
              <a:rPr lang="zh-CN" altLang="en-US" smtClean="0"/>
              <a:t>12</a:t>
            </a:fld>
            <a:endParaRPr lang="zh-CN" altLang="en-US"/>
          </a:p>
        </p:txBody>
      </p:sp>
    </p:spTree>
    <p:extLst>
      <p:ext uri="{BB962C8B-B14F-4D97-AF65-F5344CB8AC3E}">
        <p14:creationId xmlns:p14="http://schemas.microsoft.com/office/powerpoint/2010/main" val="1749107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rgbClr val="FF0000"/>
                </a:solidFill>
                <a:effectLst/>
                <a:latin typeface="+mn-lt"/>
                <a:ea typeface="+mn-ea"/>
                <a:cs typeface="+mn-cs"/>
              </a:rPr>
              <a:t>栅极电压</a:t>
            </a:r>
            <a:r>
              <a:rPr lang="en-US" altLang="zh-CN" sz="1200" kern="1200" dirty="0" smtClean="0">
                <a:solidFill>
                  <a:srgbClr val="FF0000"/>
                </a:solidFill>
                <a:effectLst/>
                <a:latin typeface="+mn-lt"/>
                <a:ea typeface="+mn-ea"/>
                <a:cs typeface="+mn-cs"/>
              </a:rPr>
              <a:t>V</a:t>
            </a:r>
            <a:r>
              <a:rPr lang="en-US" altLang="zh-CN" sz="1200" kern="1200" baseline="-25000" dirty="0" smtClean="0">
                <a:solidFill>
                  <a:srgbClr val="FF0000"/>
                </a:solidFill>
                <a:effectLst/>
                <a:latin typeface="+mn-lt"/>
                <a:ea typeface="+mn-ea"/>
                <a:cs typeface="+mn-cs"/>
              </a:rPr>
              <a:t>G1K</a:t>
            </a:r>
            <a:r>
              <a:rPr lang="zh-CN" altLang="zh-CN" sz="1200" kern="1200" dirty="0" smtClean="0">
                <a:solidFill>
                  <a:srgbClr val="FF0000"/>
                </a:solidFill>
                <a:effectLst/>
                <a:latin typeface="+mn-lt"/>
                <a:ea typeface="+mn-ea"/>
                <a:cs typeface="+mn-cs"/>
              </a:rPr>
              <a:t>对</a:t>
            </a:r>
            <a:r>
              <a:rPr lang="en-US" altLang="zh-CN" sz="1200" kern="1200" dirty="0" smtClean="0">
                <a:solidFill>
                  <a:srgbClr val="FF0000"/>
                </a:solidFill>
                <a:effectLst/>
                <a:latin typeface="+mn-lt"/>
                <a:ea typeface="+mn-ea"/>
                <a:cs typeface="+mn-cs"/>
              </a:rPr>
              <a:t>I-V</a:t>
            </a:r>
            <a:r>
              <a:rPr lang="zh-CN" altLang="zh-CN" sz="1200" kern="1200" dirty="0" smtClean="0">
                <a:solidFill>
                  <a:srgbClr val="FF0000"/>
                </a:solidFill>
                <a:effectLst/>
                <a:latin typeface="+mn-lt"/>
                <a:ea typeface="+mn-ea"/>
                <a:cs typeface="+mn-cs"/>
              </a:rPr>
              <a:t>曲线影响：随着加速电压</a:t>
            </a:r>
            <a:r>
              <a:rPr lang="en-US" altLang="zh-CN" sz="1200" kern="1200" dirty="0" smtClean="0">
                <a:solidFill>
                  <a:srgbClr val="FF0000"/>
                </a:solidFill>
                <a:effectLst/>
                <a:latin typeface="+mn-lt"/>
                <a:ea typeface="+mn-ea"/>
                <a:cs typeface="+mn-cs"/>
              </a:rPr>
              <a:t>V</a:t>
            </a:r>
            <a:r>
              <a:rPr lang="en-US" altLang="zh-CN" sz="1200" kern="1200" baseline="-25000" dirty="0" smtClean="0">
                <a:solidFill>
                  <a:srgbClr val="FF0000"/>
                </a:solidFill>
                <a:effectLst/>
                <a:latin typeface="+mn-lt"/>
                <a:ea typeface="+mn-ea"/>
                <a:cs typeface="+mn-cs"/>
              </a:rPr>
              <a:t>G1K</a:t>
            </a:r>
            <a:r>
              <a:rPr lang="zh-CN" altLang="zh-CN" sz="1200" kern="1200" dirty="0" smtClean="0">
                <a:solidFill>
                  <a:srgbClr val="FF0000"/>
                </a:solidFill>
                <a:effectLst/>
                <a:latin typeface="+mn-lt"/>
                <a:ea typeface="+mn-ea"/>
                <a:cs typeface="+mn-cs"/>
              </a:rPr>
              <a:t>的增大</a:t>
            </a:r>
            <a:r>
              <a:rPr lang="en-US" altLang="zh-CN" sz="1200" kern="1200" dirty="0" smtClean="0">
                <a:solidFill>
                  <a:srgbClr val="FF0000"/>
                </a:solidFill>
                <a:effectLst/>
                <a:latin typeface="+mn-lt"/>
                <a:ea typeface="+mn-ea"/>
                <a:cs typeface="+mn-cs"/>
              </a:rPr>
              <a:t>,</a:t>
            </a:r>
            <a:r>
              <a:rPr lang="zh-CN" altLang="en-US" sz="1200" kern="1200" dirty="0" smtClean="0">
                <a:solidFill>
                  <a:srgbClr val="FF0000"/>
                </a:solidFill>
                <a:effectLst/>
                <a:latin typeface="+mn-lt"/>
                <a:ea typeface="+mn-ea"/>
                <a:cs typeface="+mn-cs"/>
              </a:rPr>
              <a:t>逃逸电子增多，</a:t>
            </a:r>
            <a:r>
              <a:rPr lang="zh-CN" altLang="zh-CN" sz="1200" kern="1200" dirty="0" smtClean="0">
                <a:solidFill>
                  <a:srgbClr val="FF0000"/>
                </a:solidFill>
                <a:effectLst/>
                <a:latin typeface="+mn-lt"/>
                <a:ea typeface="+mn-ea"/>
                <a:cs typeface="+mn-cs"/>
              </a:rPr>
              <a:t>曲线本底会逐渐升高，这是因为</a:t>
            </a:r>
            <a:r>
              <a:rPr lang="en-US" altLang="zh-CN" sz="1200" kern="1200" dirty="0" smtClean="0">
                <a:solidFill>
                  <a:srgbClr val="FF0000"/>
                </a:solidFill>
                <a:effectLst/>
                <a:latin typeface="+mn-lt"/>
                <a:ea typeface="+mn-ea"/>
                <a:cs typeface="+mn-cs"/>
              </a:rPr>
              <a:t>V</a:t>
            </a:r>
            <a:r>
              <a:rPr lang="en-US" altLang="zh-CN" sz="1200" kern="1200" baseline="-25000" dirty="0" smtClean="0">
                <a:solidFill>
                  <a:srgbClr val="FF0000"/>
                </a:solidFill>
                <a:effectLst/>
                <a:latin typeface="+mn-lt"/>
                <a:ea typeface="+mn-ea"/>
                <a:cs typeface="+mn-cs"/>
              </a:rPr>
              <a:t>G1K</a:t>
            </a:r>
            <a:r>
              <a:rPr lang="zh-CN" altLang="zh-CN" sz="1200" kern="1200" dirty="0" smtClean="0">
                <a:solidFill>
                  <a:srgbClr val="FF0000"/>
                </a:solidFill>
                <a:effectLst/>
                <a:latin typeface="+mn-lt"/>
                <a:ea typeface="+mn-ea"/>
                <a:cs typeface="+mn-cs"/>
              </a:rPr>
              <a:t>增大，会有更多的电子参与碰撞和到达极板，所以极板电流升高。</a:t>
            </a:r>
          </a:p>
          <a:p>
            <a:endParaRPr lang="zh-CN" altLang="en-US" dirty="0"/>
          </a:p>
        </p:txBody>
      </p:sp>
      <p:sp>
        <p:nvSpPr>
          <p:cNvPr id="4" name="灯片编号占位符 3"/>
          <p:cNvSpPr>
            <a:spLocks noGrp="1"/>
          </p:cNvSpPr>
          <p:nvPr>
            <p:ph type="sldNum" sz="quarter" idx="10"/>
          </p:nvPr>
        </p:nvSpPr>
        <p:spPr/>
        <p:txBody>
          <a:bodyPr/>
          <a:lstStyle/>
          <a:p>
            <a:fld id="{6C317D36-0834-445D-951B-298A1AAC720A}" type="slidenum">
              <a:rPr lang="zh-CN" altLang="en-US" smtClean="0"/>
              <a:t>13</a:t>
            </a:fld>
            <a:endParaRPr lang="zh-CN" altLang="en-US"/>
          </a:p>
        </p:txBody>
      </p:sp>
    </p:spTree>
    <p:extLst>
      <p:ext uri="{BB962C8B-B14F-4D97-AF65-F5344CB8AC3E}">
        <p14:creationId xmlns:p14="http://schemas.microsoft.com/office/powerpoint/2010/main" val="1580799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是由于灯丝电压增大时，灯丝温度升高，阴极</a:t>
            </a:r>
            <a:r>
              <a:rPr lang="en-US" altLang="zh-CN" sz="1200" kern="1200" dirty="0" smtClean="0">
                <a:solidFill>
                  <a:schemeClr val="tx1"/>
                </a:solidFill>
                <a:effectLst/>
                <a:latin typeface="+mn-lt"/>
                <a:ea typeface="+mn-ea"/>
                <a:cs typeface="+mn-cs"/>
              </a:rPr>
              <a:t>K</a:t>
            </a:r>
            <a:r>
              <a:rPr lang="zh-CN" altLang="zh-CN" sz="1200" kern="1200" dirty="0" smtClean="0">
                <a:solidFill>
                  <a:schemeClr val="tx1"/>
                </a:solidFill>
                <a:effectLst/>
                <a:latin typeface="+mn-lt"/>
                <a:ea typeface="+mn-ea"/>
                <a:cs typeface="+mn-cs"/>
              </a:rPr>
              <a:t>发射热电子的能力相应增强，从而使单位时间内阴极发射的电子数增多，同时发射的热电子平均初动能也增加，从而使单位时间内到达板极</a:t>
            </a:r>
            <a:r>
              <a:rPr lang="en-US" altLang="zh-CN" sz="1200" kern="1200" dirty="0" smtClean="0">
                <a:solidFill>
                  <a:schemeClr val="tx1"/>
                </a:solidFill>
                <a:effectLst/>
                <a:latin typeface="+mn-lt"/>
                <a:ea typeface="+mn-ea"/>
                <a:cs typeface="+mn-cs"/>
              </a:rPr>
              <a:t>P</a:t>
            </a:r>
            <a:r>
              <a:rPr lang="zh-CN" altLang="zh-CN" sz="1200" kern="1200" dirty="0" smtClean="0">
                <a:solidFill>
                  <a:schemeClr val="tx1"/>
                </a:solidFill>
                <a:effectLst/>
                <a:latin typeface="+mn-lt"/>
                <a:ea typeface="+mn-ea"/>
                <a:cs typeface="+mn-cs"/>
              </a:rPr>
              <a:t>的电子数也增加，即板极电流</a:t>
            </a:r>
            <a:r>
              <a:rPr lang="en-US" altLang="zh-CN" sz="1200" kern="1200" dirty="0" smtClean="0">
                <a:solidFill>
                  <a:schemeClr val="tx1"/>
                </a:solidFill>
                <a:effectLst/>
                <a:latin typeface="+mn-lt"/>
                <a:ea typeface="+mn-ea"/>
                <a:cs typeface="+mn-cs"/>
              </a:rPr>
              <a:t>I</a:t>
            </a:r>
            <a:r>
              <a:rPr lang="en-US" altLang="zh-CN" sz="1200" kern="1200" baseline="-25000" dirty="0" smtClean="0">
                <a:solidFill>
                  <a:schemeClr val="tx1"/>
                </a:solidFill>
                <a:effectLst/>
                <a:latin typeface="+mn-lt"/>
                <a:ea typeface="+mn-ea"/>
                <a:cs typeface="+mn-cs"/>
              </a:rPr>
              <a:t>P</a:t>
            </a:r>
            <a:r>
              <a:rPr lang="zh-CN" altLang="zh-CN" sz="1200" kern="1200" dirty="0" smtClean="0">
                <a:solidFill>
                  <a:schemeClr val="tx1"/>
                </a:solidFill>
                <a:effectLst/>
                <a:latin typeface="+mn-lt"/>
                <a:ea typeface="+mn-ea"/>
                <a:cs typeface="+mn-cs"/>
              </a:rPr>
              <a:t>增大，从而曲线上移。</a:t>
            </a:r>
          </a:p>
          <a:p>
            <a:endParaRPr lang="zh-CN" altLang="en-US" dirty="0"/>
          </a:p>
        </p:txBody>
      </p:sp>
      <p:sp>
        <p:nvSpPr>
          <p:cNvPr id="4" name="灯片编号占位符 3"/>
          <p:cNvSpPr>
            <a:spLocks noGrp="1"/>
          </p:cNvSpPr>
          <p:nvPr>
            <p:ph type="sldNum" sz="quarter" idx="10"/>
          </p:nvPr>
        </p:nvSpPr>
        <p:spPr/>
        <p:txBody>
          <a:bodyPr/>
          <a:lstStyle/>
          <a:p>
            <a:fld id="{6C317D36-0834-445D-951B-298A1AAC720A}" type="slidenum">
              <a:rPr lang="zh-CN" altLang="en-US" smtClean="0"/>
              <a:t>14</a:t>
            </a:fld>
            <a:endParaRPr lang="zh-CN" altLang="en-US"/>
          </a:p>
        </p:txBody>
      </p:sp>
    </p:spTree>
    <p:extLst>
      <p:ext uri="{BB962C8B-B14F-4D97-AF65-F5344CB8AC3E}">
        <p14:creationId xmlns:p14="http://schemas.microsoft.com/office/powerpoint/2010/main" val="8798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685800" y="3196686"/>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ctrTitle"/>
          </p:nvPr>
        </p:nvSpPr>
        <p:spPr>
          <a:xfrm>
            <a:off x="685800" y="1676401"/>
            <a:ext cx="7772400" cy="1538286"/>
          </a:xfrm>
        </p:spPr>
        <p:txBody>
          <a:bodyPr anchor="b"/>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73152" y="6400800"/>
            <a:ext cx="3200400" cy="283800"/>
          </a:xfrm>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a:xfrm>
            <a:off x="5330952" y="6400800"/>
            <a:ext cx="3733800" cy="283800"/>
          </a:xfrm>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nvSpPr>
        <p:spPr>
          <a:xfrm>
            <a:off x="685800" y="3143248"/>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2786050" y="1053546"/>
            <a:ext cx="5904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6400800" cy="685800"/>
          </a:xfrm>
        </p:spPr>
        <p:txBody>
          <a:bodyPr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206" y="274638"/>
            <a:ext cx="1471594" cy="6011882"/>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686568" cy="6011882"/>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238827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504328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3877195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2934120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2671736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2707359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24986392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1427994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1253071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207615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4088231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 name="矩形 6"/>
          <p:cNvSpPr/>
          <p:nvPr/>
        </p:nvSpPr>
        <p:spPr>
          <a:xfrm>
            <a:off x="0" y="6678000"/>
            <a:ext cx="9144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占位符 1"/>
          <p:cNvSpPr>
            <a:spLocks noGrp="1"/>
          </p:cNvSpPr>
          <p:nvPr>
            <p:ph type="title"/>
          </p:nvPr>
        </p:nvSpPr>
        <p:spPr>
          <a:xfrm>
            <a:off x="457200" y="274638"/>
            <a:ext cx="82296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686320"/>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76200" y="6400800"/>
            <a:ext cx="32004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3"/>
          </p:nvPr>
        </p:nvSpPr>
        <p:spPr>
          <a:xfrm>
            <a:off x="5334000" y="6400800"/>
            <a:ext cx="37338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zh-CN" altLang="en-US"/>
          </a:p>
        </p:txBody>
      </p:sp>
      <p:sp>
        <p:nvSpPr>
          <p:cNvPr id="6" name="灯片编号占位符 5"/>
          <p:cNvSpPr>
            <a:spLocks noGrp="1"/>
          </p:cNvSpPr>
          <p:nvPr>
            <p:ph type="sldNum" sz="quarter" idx="4"/>
          </p:nvPr>
        </p:nvSpPr>
        <p:spPr>
          <a:xfrm>
            <a:off x="4114800" y="6400800"/>
            <a:ext cx="9144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817F7375-7155-408A-BFD8-899BB9B8A83E}" type="slidenum">
              <a:rPr lang="zh-CN" altLang="en-US" smtClean="0"/>
              <a:t>‹#›</a:t>
            </a:fld>
            <a:endParaRPr lang="zh-CN" altLang="en-US"/>
          </a:p>
        </p:txBody>
      </p:sp>
      <p:sp>
        <p:nvSpPr>
          <p:cNvPr id="8" name="矩形 7"/>
          <p:cNvSpPr/>
          <p:nvPr/>
        </p:nvSpPr>
        <p:spPr>
          <a:xfrm>
            <a:off x="0" y="0"/>
            <a:ext cx="9144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064D38-01D3-4677-86BE-D5EFEA42D737}" type="datetimeFigureOut">
              <a:rPr lang="zh-CN" altLang="en-US" smtClean="0"/>
              <a:t>2012/6/13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7F7375-7155-408A-BFD8-899BB9B8A83E}" type="slidenum">
              <a:rPr lang="zh-CN" altLang="en-US" smtClean="0"/>
              <a:t>‹#›</a:t>
            </a:fld>
            <a:endParaRPr lang="zh-CN" altLang="en-US"/>
          </a:p>
        </p:txBody>
      </p:sp>
    </p:spTree>
    <p:extLst>
      <p:ext uri="{BB962C8B-B14F-4D97-AF65-F5344CB8AC3E}">
        <p14:creationId xmlns:p14="http://schemas.microsoft.com/office/powerpoint/2010/main" val="17681392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oleObject" Target="../embeddings/oleObject1.bin"/><Relationship Id="rId7"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7.wmf"/><Relationship Id="rId5" Type="http://schemas.openxmlformats.org/officeDocument/2006/relationships/oleObject" Target="../embeddings/oleObject2.bin"/><Relationship Id="rId4" Type="http://schemas.openxmlformats.org/officeDocument/2006/relationships/image" Target="../media/image26.wmf"/></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image" Target="../media/image32.wmf"/><Relationship Id="rId5" Type="http://schemas.openxmlformats.org/officeDocument/2006/relationships/oleObject" Target="../embeddings/oleObject4.bin"/><Relationship Id="rId4" Type="http://schemas.openxmlformats.org/officeDocument/2006/relationships/image" Target="../media/image31.wmf"/></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8.xml"/><Relationship Id="rId1" Type="http://schemas.openxmlformats.org/officeDocument/2006/relationships/vmlDrawing" Target="../drawings/vmlDrawing3.vml"/><Relationship Id="rId6" Type="http://schemas.openxmlformats.org/officeDocument/2006/relationships/image" Target="../media/image34.wmf"/><Relationship Id="rId5" Type="http://schemas.openxmlformats.org/officeDocument/2006/relationships/oleObject" Target="../embeddings/oleObject6.bin"/><Relationship Id="rId4" Type="http://schemas.openxmlformats.org/officeDocument/2006/relationships/image" Target="../media/image33.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8.xml"/><Relationship Id="rId1" Type="http://schemas.openxmlformats.org/officeDocument/2006/relationships/vmlDrawing" Target="../drawings/vmlDrawing4.vml"/><Relationship Id="rId4" Type="http://schemas.openxmlformats.org/officeDocument/2006/relationships/image" Target="../media/image35.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251520" y="836713"/>
            <a:ext cx="7772400" cy="1080120"/>
          </a:xfrm>
        </p:spPr>
        <p:txBody>
          <a:bodyPr>
            <a:normAutofit fontScale="90000"/>
          </a:bodyPr>
          <a:lstStyle/>
          <a:p>
            <a:r>
              <a:rPr lang="zh-CN" altLang="en-US" b="1" dirty="0" smtClean="0"/>
              <a:t>弗兰克赫兹实验</a:t>
            </a:r>
            <a:r>
              <a:rPr lang="en-US" altLang="zh-CN" b="1" dirty="0" smtClean="0"/>
              <a:t/>
            </a:r>
            <a:br>
              <a:rPr lang="en-US" altLang="zh-CN" b="1" dirty="0" smtClean="0"/>
            </a:br>
            <a:endParaRPr lang="zh-CN" altLang="en-US" b="1" dirty="0"/>
          </a:p>
        </p:txBody>
      </p:sp>
      <p:sp>
        <p:nvSpPr>
          <p:cNvPr id="4" name="TextBox 3"/>
          <p:cNvSpPr txBox="1"/>
          <p:nvPr/>
        </p:nvSpPr>
        <p:spPr>
          <a:xfrm>
            <a:off x="3851920" y="2060848"/>
            <a:ext cx="4644008" cy="923330"/>
          </a:xfrm>
          <a:prstGeom prst="rect">
            <a:avLst/>
          </a:prstGeom>
          <a:noFill/>
        </p:spPr>
        <p:txBody>
          <a:bodyPr wrap="square" rtlCol="0">
            <a:spAutoFit/>
          </a:bodyPr>
          <a:lstStyle/>
          <a:p>
            <a:pPr algn="r"/>
            <a:r>
              <a:rPr lang="zh-CN" altLang="en-US" b="1" dirty="0"/>
              <a:t>实验人：谷硕 </a:t>
            </a:r>
            <a:r>
              <a:rPr lang="en-US" altLang="zh-CN" b="1" dirty="0"/>
              <a:t>09300190025</a:t>
            </a:r>
            <a:br>
              <a:rPr lang="en-US" altLang="zh-CN" b="1" dirty="0"/>
            </a:br>
            <a:r>
              <a:rPr lang="zh-CN" altLang="en-US" b="1" dirty="0"/>
              <a:t>李继昌</a:t>
            </a:r>
            <a:r>
              <a:rPr lang="en-US" altLang="zh-CN" b="1" dirty="0" smtClean="0"/>
              <a:t>09300190068</a:t>
            </a:r>
          </a:p>
          <a:p>
            <a:pPr algn="ctr"/>
            <a:r>
              <a:rPr lang="zh-CN" altLang="en-US" b="1" dirty="0"/>
              <a:t>指导</a:t>
            </a:r>
            <a:r>
              <a:rPr lang="zh-CN" altLang="en-US" b="1" dirty="0" smtClean="0"/>
              <a:t>老师：姚红英 </a:t>
            </a:r>
            <a:endParaRPr lang="zh-CN" altLang="en-US" dirty="0"/>
          </a:p>
        </p:txBody>
      </p:sp>
      <p:sp>
        <p:nvSpPr>
          <p:cNvPr id="5" name="副标题 4"/>
          <p:cNvSpPr>
            <a:spLocks noGrp="1"/>
          </p:cNvSpPr>
          <p:nvPr>
            <p:ph type="subTitle" idx="1"/>
          </p:nvPr>
        </p:nvSpPr>
        <p:spPr/>
        <p:txBody>
          <a:bodyPr/>
          <a:lstStyle/>
          <a:p>
            <a:endParaRPr lang="zh-CN" altLang="en-US"/>
          </a:p>
        </p:txBody>
      </p:sp>
    </p:spTree>
    <p:extLst>
      <p:ext uri="{BB962C8B-B14F-4D97-AF65-F5344CB8AC3E}">
        <p14:creationId xmlns:p14="http://schemas.microsoft.com/office/powerpoint/2010/main" val="2525741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副标题 2"/>
          <p:cNvSpPr>
            <a:spLocks noGrp="1"/>
          </p:cNvSpPr>
          <p:nvPr>
            <p:ph idx="1"/>
          </p:nvPr>
        </p:nvSpPr>
        <p:spPr/>
        <p:txBody>
          <a:bodyPr>
            <a:normAutofit/>
          </a:bodyPr>
          <a:lstStyle/>
          <a:p>
            <a:pPr marL="0" indent="0">
              <a:buNone/>
            </a:pPr>
            <a:r>
              <a:rPr lang="zh-CN" altLang="en-US" sz="4000" b="1" dirty="0" smtClean="0">
                <a:solidFill>
                  <a:schemeClr val="tx1"/>
                </a:solidFill>
              </a:rPr>
              <a:t>第一部分</a:t>
            </a:r>
            <a:endParaRPr lang="en-US" altLang="zh-CN" sz="4000" b="1" dirty="0" smtClean="0">
              <a:solidFill>
                <a:schemeClr val="tx1"/>
              </a:solidFill>
            </a:endParaRPr>
          </a:p>
          <a:p>
            <a:pPr marL="0" indent="0">
              <a:buNone/>
            </a:pPr>
            <a:r>
              <a:rPr lang="zh-CN" altLang="en-US" sz="4000" b="1" dirty="0" smtClean="0">
                <a:solidFill>
                  <a:schemeClr val="tx1"/>
                </a:solidFill>
              </a:rPr>
              <a:t>重点在于温度和扫描电压对第一激发能曲线的影响因素及讨论</a:t>
            </a:r>
            <a:endParaRPr lang="zh-CN" altLang="en-US" sz="4000" b="1" dirty="0">
              <a:solidFill>
                <a:schemeClr val="tx1"/>
              </a:solidFill>
            </a:endParaRPr>
          </a:p>
        </p:txBody>
      </p:sp>
    </p:spTree>
    <p:extLst>
      <p:ext uri="{BB962C8B-B14F-4D97-AF65-F5344CB8AC3E}">
        <p14:creationId xmlns:p14="http://schemas.microsoft.com/office/powerpoint/2010/main" val="446370736"/>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弗兰克.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1950" y="-48169"/>
            <a:ext cx="2465388"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descr="赫兹.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65388" y="-48169"/>
            <a:ext cx="24669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54933" y="2871555"/>
            <a:ext cx="877163" cy="369332"/>
          </a:xfrm>
          <a:prstGeom prst="rect">
            <a:avLst/>
          </a:prstGeom>
          <a:noFill/>
        </p:spPr>
        <p:txBody>
          <a:bodyPr wrap="none" rtlCol="0">
            <a:spAutoFit/>
          </a:bodyPr>
          <a:lstStyle/>
          <a:p>
            <a:r>
              <a:rPr lang="zh-CN" altLang="en-US" b="1" dirty="0" smtClean="0"/>
              <a:t>弗兰克</a:t>
            </a:r>
            <a:endParaRPr lang="zh-CN" altLang="en-US" b="1" dirty="0"/>
          </a:p>
        </p:txBody>
      </p:sp>
      <p:sp>
        <p:nvSpPr>
          <p:cNvPr id="6" name="TextBox 5"/>
          <p:cNvSpPr txBox="1"/>
          <p:nvPr/>
        </p:nvSpPr>
        <p:spPr>
          <a:xfrm>
            <a:off x="3134762" y="2871198"/>
            <a:ext cx="646331" cy="369332"/>
          </a:xfrm>
          <a:prstGeom prst="rect">
            <a:avLst/>
          </a:prstGeom>
          <a:noFill/>
        </p:spPr>
        <p:txBody>
          <a:bodyPr wrap="none" rtlCol="0">
            <a:spAutoFit/>
          </a:bodyPr>
          <a:lstStyle/>
          <a:p>
            <a:r>
              <a:rPr lang="zh-CN" altLang="en-US" b="1" dirty="0" smtClean="0"/>
              <a:t>赫兹</a:t>
            </a:r>
            <a:endParaRPr lang="zh-CN" altLang="en-US" b="1"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85611"/>
            <a:ext cx="3457474" cy="3562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056" y="116632"/>
            <a:ext cx="3095625"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292080" y="2467262"/>
            <a:ext cx="2518638" cy="369332"/>
          </a:xfrm>
          <a:prstGeom prst="rect">
            <a:avLst/>
          </a:prstGeom>
          <a:noFill/>
        </p:spPr>
        <p:txBody>
          <a:bodyPr wrap="none" rtlCol="0">
            <a:spAutoFit/>
          </a:bodyPr>
          <a:lstStyle/>
          <a:p>
            <a:r>
              <a:rPr lang="en-US" altLang="zh-CN" b="1" dirty="0" smtClean="0"/>
              <a:t>1914</a:t>
            </a:r>
            <a:r>
              <a:rPr lang="zh-CN" altLang="en-US" b="1" dirty="0" smtClean="0"/>
              <a:t>年</a:t>
            </a:r>
            <a:r>
              <a:rPr lang="en-US" altLang="zh-CN" b="1" dirty="0" smtClean="0"/>
              <a:t>FH</a:t>
            </a:r>
            <a:r>
              <a:rPr lang="zh-CN" altLang="en-US" b="1" dirty="0" smtClean="0"/>
              <a:t>实验的线路图</a:t>
            </a:r>
            <a:endParaRPr lang="zh-CN" altLang="en-US" b="1" dirty="0"/>
          </a:p>
        </p:txBody>
      </p:sp>
      <p:pic>
        <p:nvPicPr>
          <p:cNvPr id="10" name="图片 4" descr="第一激发能实验装置图.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038422" y="3002110"/>
            <a:ext cx="4577039" cy="312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839997" y="6340678"/>
            <a:ext cx="2973891" cy="369332"/>
          </a:xfrm>
          <a:prstGeom prst="rect">
            <a:avLst/>
          </a:prstGeom>
          <a:noFill/>
        </p:spPr>
        <p:txBody>
          <a:bodyPr wrap="none" rtlCol="0">
            <a:spAutoFit/>
          </a:bodyPr>
          <a:lstStyle/>
          <a:p>
            <a:r>
              <a:rPr lang="zh-CN" altLang="en-US" b="1" dirty="0" smtClean="0"/>
              <a:t>复旦自主研发的四极式</a:t>
            </a:r>
            <a:r>
              <a:rPr lang="en-US" altLang="zh-CN" b="1" dirty="0" smtClean="0"/>
              <a:t>FH</a:t>
            </a:r>
            <a:r>
              <a:rPr lang="zh-CN" altLang="en-US" b="1" dirty="0" smtClean="0"/>
              <a:t>管</a:t>
            </a:r>
            <a:endParaRPr lang="zh-CN" altLang="en-US" b="1" dirty="0"/>
          </a:p>
        </p:txBody>
      </p:sp>
      <p:sp>
        <p:nvSpPr>
          <p:cNvPr id="2" name="椭圆 1"/>
          <p:cNvSpPr/>
          <p:nvPr/>
        </p:nvSpPr>
        <p:spPr>
          <a:xfrm>
            <a:off x="5076056" y="3717032"/>
            <a:ext cx="1872208" cy="13499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4722348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15" y="1166581"/>
            <a:ext cx="6280150" cy="551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3173122" y="435194"/>
            <a:ext cx="2656496" cy="584775"/>
          </a:xfrm>
          <a:prstGeom prst="rect">
            <a:avLst/>
          </a:prstGeom>
        </p:spPr>
        <p:txBody>
          <a:bodyPr wrap="none">
            <a:spAutoFit/>
          </a:bodyPr>
          <a:lstStyle/>
          <a:p>
            <a:r>
              <a:rPr lang="zh-CN" altLang="zh-CN" sz="3200" b="1" dirty="0"/>
              <a:t>汞原子能级图</a:t>
            </a:r>
            <a:endParaRPr lang="zh-CN" altLang="en-US" sz="3200" b="1" dirty="0"/>
          </a:p>
        </p:txBody>
      </p:sp>
      <p:sp>
        <p:nvSpPr>
          <p:cNvPr id="4" name="矩形 3"/>
          <p:cNvSpPr/>
          <p:nvPr/>
        </p:nvSpPr>
        <p:spPr>
          <a:xfrm>
            <a:off x="5805954" y="3722426"/>
            <a:ext cx="3262432" cy="400110"/>
          </a:xfrm>
          <a:prstGeom prst="rect">
            <a:avLst/>
          </a:prstGeom>
        </p:spPr>
        <p:txBody>
          <a:bodyPr wrap="none">
            <a:spAutoFit/>
          </a:bodyPr>
          <a:lstStyle/>
          <a:p>
            <a:pPr lvl="0">
              <a:defRPr/>
            </a:pPr>
            <a:r>
              <a:rPr lang="zh-CN" altLang="zh-CN" sz="2000" b="1" dirty="0" smtClean="0">
                <a:solidFill>
                  <a:srgbClr val="FF0000"/>
                </a:solidFill>
              </a:rPr>
              <a:t>实验</a:t>
            </a:r>
            <a:r>
              <a:rPr lang="zh-CN" altLang="en-US" sz="2000" b="1" dirty="0" smtClean="0">
                <a:solidFill>
                  <a:srgbClr val="FF0000"/>
                </a:solidFill>
              </a:rPr>
              <a:t>主</a:t>
            </a:r>
            <a:r>
              <a:rPr lang="zh-CN" altLang="zh-CN" sz="2000" b="1" dirty="0" smtClean="0">
                <a:solidFill>
                  <a:srgbClr val="FF0000"/>
                </a:solidFill>
              </a:rPr>
              <a:t>要</a:t>
            </a:r>
            <a:r>
              <a:rPr lang="zh-CN" altLang="zh-CN" sz="2000" b="1" dirty="0">
                <a:solidFill>
                  <a:srgbClr val="FF0000"/>
                </a:solidFill>
              </a:rPr>
              <a:t>测量的是</a:t>
            </a:r>
            <a:r>
              <a:rPr lang="en-US" altLang="zh-CN" sz="2000" b="1" dirty="0">
                <a:solidFill>
                  <a:srgbClr val="FF0000"/>
                </a:solidFill>
              </a:rPr>
              <a:t>6</a:t>
            </a:r>
            <a:r>
              <a:rPr lang="en-US" altLang="zh-CN" sz="2000" b="1" baseline="30000" dirty="0">
                <a:solidFill>
                  <a:srgbClr val="FF0000"/>
                </a:solidFill>
              </a:rPr>
              <a:t>3</a:t>
            </a:r>
            <a:r>
              <a:rPr lang="en-US" altLang="zh-CN" sz="2000" b="1" dirty="0">
                <a:solidFill>
                  <a:srgbClr val="FF0000"/>
                </a:solidFill>
              </a:rPr>
              <a:t>P</a:t>
            </a:r>
            <a:r>
              <a:rPr lang="en-US" altLang="zh-CN" sz="2000" b="1" baseline="-25000" dirty="0">
                <a:solidFill>
                  <a:srgbClr val="FF0000"/>
                </a:solidFill>
              </a:rPr>
              <a:t>1</a:t>
            </a:r>
            <a:r>
              <a:rPr lang="zh-CN" altLang="zh-CN" sz="2000" b="1" dirty="0">
                <a:solidFill>
                  <a:srgbClr val="FF0000"/>
                </a:solidFill>
              </a:rPr>
              <a:t>态。</a:t>
            </a:r>
            <a:endParaRPr lang="en-US" altLang="zh-CN" sz="2000" dirty="0">
              <a:solidFill>
                <a:srgbClr val="FF0000"/>
              </a:solidFill>
            </a:endParaRPr>
          </a:p>
        </p:txBody>
      </p:sp>
      <p:sp>
        <p:nvSpPr>
          <p:cNvPr id="2" name="TextBox 1"/>
          <p:cNvSpPr txBox="1"/>
          <p:nvPr/>
        </p:nvSpPr>
        <p:spPr>
          <a:xfrm>
            <a:off x="5965146" y="4402016"/>
            <a:ext cx="3096344" cy="1477328"/>
          </a:xfrm>
          <a:prstGeom prst="rect">
            <a:avLst/>
          </a:prstGeom>
          <a:noFill/>
        </p:spPr>
        <p:txBody>
          <a:bodyPr wrap="square" rtlCol="0">
            <a:spAutoFit/>
          </a:bodyPr>
          <a:lstStyle/>
          <a:p>
            <a:pPr lvl="0">
              <a:defRPr/>
            </a:pPr>
            <a:r>
              <a:rPr lang="zh-CN" altLang="zh-CN" dirty="0"/>
              <a:t>汞原子能级图</a:t>
            </a:r>
            <a:r>
              <a:rPr lang="zh-CN" altLang="zh-CN" dirty="0" smtClean="0"/>
              <a:t>，</a:t>
            </a:r>
            <a:r>
              <a:rPr lang="zh-CN" altLang="zh-CN" baseline="30000" dirty="0" smtClean="0"/>
              <a:t> </a:t>
            </a:r>
            <a:r>
              <a:rPr lang="en-US" altLang="zh-CN" dirty="0" smtClean="0"/>
              <a:t>6</a:t>
            </a:r>
            <a:r>
              <a:rPr lang="en-US" altLang="zh-CN" baseline="30000" dirty="0" smtClean="0"/>
              <a:t>1</a:t>
            </a:r>
            <a:r>
              <a:rPr lang="en-US" altLang="zh-CN" dirty="0" smtClean="0"/>
              <a:t>S</a:t>
            </a:r>
            <a:r>
              <a:rPr lang="en-US" altLang="zh-CN" baseline="-25000" dirty="0" smtClean="0"/>
              <a:t>0</a:t>
            </a:r>
            <a:r>
              <a:rPr lang="zh-CN" altLang="zh-CN" dirty="0" smtClean="0"/>
              <a:t>为基态，</a:t>
            </a:r>
            <a:r>
              <a:rPr lang="en-US" altLang="zh-CN" dirty="0" smtClean="0"/>
              <a:t>6</a:t>
            </a:r>
            <a:r>
              <a:rPr lang="en-US" altLang="zh-CN" baseline="30000" dirty="0" smtClean="0"/>
              <a:t>3</a:t>
            </a:r>
            <a:r>
              <a:rPr lang="en-US" altLang="zh-CN" dirty="0" smtClean="0"/>
              <a:t>P</a:t>
            </a:r>
            <a:r>
              <a:rPr lang="en-US" altLang="zh-CN" baseline="-25000" dirty="0" smtClean="0"/>
              <a:t>0.1.2</a:t>
            </a:r>
            <a:r>
              <a:rPr lang="zh-CN" altLang="zh-CN" dirty="0" smtClean="0"/>
              <a:t>为三重态中能量最低的激发态，</a:t>
            </a:r>
            <a:r>
              <a:rPr lang="en-US" altLang="zh-CN" dirty="0" smtClean="0"/>
              <a:t>6</a:t>
            </a:r>
            <a:r>
              <a:rPr lang="en-US" altLang="zh-CN" baseline="30000" dirty="0" smtClean="0"/>
              <a:t>1</a:t>
            </a:r>
            <a:r>
              <a:rPr lang="en-US" altLang="zh-CN" dirty="0" smtClean="0"/>
              <a:t>P</a:t>
            </a:r>
            <a:r>
              <a:rPr lang="en-US" altLang="zh-CN" baseline="-25000" dirty="0" smtClean="0"/>
              <a:t>1</a:t>
            </a:r>
            <a:r>
              <a:rPr lang="zh-CN" altLang="zh-CN" dirty="0" smtClean="0"/>
              <a:t>为单重态中能量最低的激发态，</a:t>
            </a:r>
            <a:r>
              <a:rPr lang="en-US" altLang="zh-CN" dirty="0" smtClean="0"/>
              <a:t>6</a:t>
            </a:r>
            <a:r>
              <a:rPr lang="en-US" altLang="zh-CN" baseline="30000" dirty="0" smtClean="0"/>
              <a:t>1</a:t>
            </a:r>
            <a:r>
              <a:rPr lang="en-US" altLang="zh-CN" dirty="0" smtClean="0"/>
              <a:t>P</a:t>
            </a:r>
            <a:r>
              <a:rPr lang="en-US" altLang="zh-CN" baseline="-25000" dirty="0" smtClean="0"/>
              <a:t>1</a:t>
            </a:r>
            <a:r>
              <a:rPr lang="zh-CN" altLang="zh-CN" dirty="0" smtClean="0"/>
              <a:t>，</a:t>
            </a:r>
            <a:r>
              <a:rPr lang="en-US" altLang="zh-CN" dirty="0" smtClean="0"/>
              <a:t>6</a:t>
            </a:r>
            <a:r>
              <a:rPr lang="en-US" altLang="zh-CN" baseline="30000" dirty="0" smtClean="0"/>
              <a:t>3</a:t>
            </a:r>
            <a:r>
              <a:rPr lang="en-US" altLang="zh-CN" dirty="0" smtClean="0"/>
              <a:t>P</a:t>
            </a:r>
            <a:r>
              <a:rPr lang="en-US" altLang="zh-CN" baseline="-25000" dirty="0" smtClean="0"/>
              <a:t>1</a:t>
            </a:r>
            <a:r>
              <a:rPr lang="zh-CN" altLang="zh-CN" dirty="0" smtClean="0"/>
              <a:t>具有较强的吸收特性，</a:t>
            </a:r>
            <a:endParaRPr lang="zh-CN" altLang="en-US" dirty="0"/>
          </a:p>
        </p:txBody>
      </p:sp>
    </p:spTree>
    <p:extLst>
      <p:ext uri="{BB962C8B-B14F-4D97-AF65-F5344CB8AC3E}">
        <p14:creationId xmlns:p14="http://schemas.microsoft.com/office/powerpoint/2010/main" val="859342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943049" y="1900261"/>
            <a:ext cx="7772400" cy="1538286"/>
          </a:xfrm>
        </p:spPr>
        <p:txBody>
          <a:bodyPr/>
          <a:lstStyle/>
          <a:p>
            <a:endParaRPr lang="zh-CN" alt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 y="27625"/>
            <a:ext cx="5964236" cy="446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 y="1896609"/>
            <a:ext cx="3619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9522" y="4212375"/>
            <a:ext cx="5905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任意多边形 8"/>
          <p:cNvSpPr/>
          <p:nvPr/>
        </p:nvSpPr>
        <p:spPr>
          <a:xfrm>
            <a:off x="1377974" y="789641"/>
            <a:ext cx="3842098" cy="2783375"/>
          </a:xfrm>
          <a:custGeom>
            <a:avLst/>
            <a:gdLst>
              <a:gd name="connsiteX0" fmla="*/ 0 w 3842098"/>
              <a:gd name="connsiteY0" fmla="*/ 2783375 h 2783375"/>
              <a:gd name="connsiteX1" fmla="*/ 341194 w 3842098"/>
              <a:gd name="connsiteY1" fmla="*/ 2756079 h 2783375"/>
              <a:gd name="connsiteX2" fmla="*/ 504968 w 3842098"/>
              <a:gd name="connsiteY2" fmla="*/ 2728784 h 2783375"/>
              <a:gd name="connsiteX3" fmla="*/ 818866 w 3842098"/>
              <a:gd name="connsiteY3" fmla="*/ 2660545 h 2783375"/>
              <a:gd name="connsiteX4" fmla="*/ 1255594 w 3842098"/>
              <a:gd name="connsiteY4" fmla="*/ 2455829 h 2783375"/>
              <a:gd name="connsiteX5" fmla="*/ 1746914 w 3842098"/>
              <a:gd name="connsiteY5" fmla="*/ 2060044 h 2783375"/>
              <a:gd name="connsiteX6" fmla="*/ 2224586 w 3842098"/>
              <a:gd name="connsiteY6" fmla="*/ 1636963 h 2783375"/>
              <a:gd name="connsiteX7" fmla="*/ 2715905 w 3842098"/>
              <a:gd name="connsiteY7" fmla="*/ 1104700 h 2783375"/>
              <a:gd name="connsiteX8" fmla="*/ 3343702 w 3842098"/>
              <a:gd name="connsiteY8" fmla="*/ 490551 h 2783375"/>
              <a:gd name="connsiteX9" fmla="*/ 3807726 w 3842098"/>
              <a:gd name="connsiteY9" fmla="*/ 26527 h 2783375"/>
              <a:gd name="connsiteX10" fmla="*/ 3807726 w 3842098"/>
              <a:gd name="connsiteY10" fmla="*/ 53823 h 2783375"/>
              <a:gd name="connsiteX11" fmla="*/ 3807726 w 3842098"/>
              <a:gd name="connsiteY11" fmla="*/ 40175 h 2783375"/>
              <a:gd name="connsiteX12" fmla="*/ 3753135 w 3842098"/>
              <a:gd name="connsiteY12" fmla="*/ 12879 h 2783375"/>
              <a:gd name="connsiteX13" fmla="*/ 3835021 w 3842098"/>
              <a:gd name="connsiteY13" fmla="*/ 26527 h 278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42098" h="2783375">
                <a:moveTo>
                  <a:pt x="0" y="2783375"/>
                </a:moveTo>
                <a:lnTo>
                  <a:pt x="341194" y="2756079"/>
                </a:lnTo>
                <a:cubicBezTo>
                  <a:pt x="425355" y="2746981"/>
                  <a:pt x="425356" y="2744706"/>
                  <a:pt x="504968" y="2728784"/>
                </a:cubicBezTo>
                <a:cubicBezTo>
                  <a:pt x="584580" y="2712862"/>
                  <a:pt x="693762" y="2706037"/>
                  <a:pt x="818866" y="2660545"/>
                </a:cubicBezTo>
                <a:cubicBezTo>
                  <a:pt x="943970" y="2615052"/>
                  <a:pt x="1100919" y="2555912"/>
                  <a:pt x="1255594" y="2455829"/>
                </a:cubicBezTo>
                <a:cubicBezTo>
                  <a:pt x="1410269" y="2355746"/>
                  <a:pt x="1585415" y="2196522"/>
                  <a:pt x="1746914" y="2060044"/>
                </a:cubicBezTo>
                <a:cubicBezTo>
                  <a:pt x="1908413" y="1923566"/>
                  <a:pt x="2063087" y="1796187"/>
                  <a:pt x="2224586" y="1636963"/>
                </a:cubicBezTo>
                <a:cubicBezTo>
                  <a:pt x="2386085" y="1477739"/>
                  <a:pt x="2529386" y="1295769"/>
                  <a:pt x="2715905" y="1104700"/>
                </a:cubicBezTo>
                <a:cubicBezTo>
                  <a:pt x="2902424" y="913631"/>
                  <a:pt x="3161732" y="670246"/>
                  <a:pt x="3343702" y="490551"/>
                </a:cubicBezTo>
                <a:cubicBezTo>
                  <a:pt x="3525672" y="310856"/>
                  <a:pt x="3730389" y="99315"/>
                  <a:pt x="3807726" y="26527"/>
                </a:cubicBezTo>
                <a:cubicBezTo>
                  <a:pt x="3885063" y="-46261"/>
                  <a:pt x="3807726" y="53823"/>
                  <a:pt x="3807726" y="53823"/>
                </a:cubicBezTo>
                <a:cubicBezTo>
                  <a:pt x="3807726" y="56098"/>
                  <a:pt x="3816825" y="46999"/>
                  <a:pt x="3807726" y="40175"/>
                </a:cubicBezTo>
                <a:cubicBezTo>
                  <a:pt x="3798627" y="33351"/>
                  <a:pt x="3748586" y="15154"/>
                  <a:pt x="3753135" y="12879"/>
                </a:cubicBezTo>
                <a:cubicBezTo>
                  <a:pt x="3757684" y="10604"/>
                  <a:pt x="3796352" y="18565"/>
                  <a:pt x="3835021" y="26527"/>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20637" y="4920869"/>
            <a:ext cx="9123363" cy="1754326"/>
          </a:xfrm>
          <a:prstGeom prst="rect">
            <a:avLst/>
          </a:prstGeom>
          <a:noFill/>
        </p:spPr>
        <p:txBody>
          <a:bodyPr wrap="square" rtlCol="0">
            <a:spAutoFit/>
          </a:bodyPr>
          <a:lstStyle/>
          <a:p>
            <a:r>
              <a:rPr lang="zh-CN" altLang="en-US" dirty="0" smtClean="0"/>
              <a:t>谷不为零是因为并非所有电子都与汞原子发生碰撞，有一部分为逃逸电子。</a:t>
            </a:r>
            <a:endParaRPr lang="en-US" altLang="zh-CN" dirty="0" smtClean="0"/>
          </a:p>
          <a:p>
            <a:r>
              <a:rPr lang="zh-CN" altLang="zh-CN" dirty="0" smtClean="0">
                <a:solidFill>
                  <a:srgbClr val="FF0000"/>
                </a:solidFill>
              </a:rPr>
              <a:t>谷</a:t>
            </a:r>
            <a:r>
              <a:rPr lang="zh-CN" altLang="zh-CN" dirty="0">
                <a:solidFill>
                  <a:srgbClr val="FF0000"/>
                </a:solidFill>
              </a:rPr>
              <a:t>与谷的连线形成本底</a:t>
            </a:r>
            <a:r>
              <a:rPr lang="zh-CN" altLang="zh-CN" dirty="0"/>
              <a:t>，它代表没有参与使汞原子激发地碰撞的那部分电子形成的电流</a:t>
            </a:r>
            <a:r>
              <a:rPr lang="zh-CN" altLang="zh-CN" dirty="0" smtClean="0"/>
              <a:t>，</a:t>
            </a:r>
            <a:endParaRPr lang="en-US" altLang="zh-CN" dirty="0" smtClean="0"/>
          </a:p>
          <a:p>
            <a:r>
              <a:rPr lang="zh-CN" altLang="en-US" dirty="0" smtClean="0"/>
              <a:t>所以加速电压升高时，本底上升。</a:t>
            </a:r>
            <a:endParaRPr lang="en-US" altLang="zh-CN" dirty="0" smtClean="0"/>
          </a:p>
          <a:p>
            <a:r>
              <a:rPr lang="zh-CN" altLang="en-US" dirty="0" smtClean="0"/>
              <a:t>另外，</a:t>
            </a:r>
            <a:r>
              <a:rPr lang="zh-CN" altLang="zh-CN" dirty="0" smtClean="0"/>
              <a:t>同等</a:t>
            </a:r>
            <a:r>
              <a:rPr lang="zh-CN" altLang="zh-CN" dirty="0"/>
              <a:t>电子数情况下，本底高度反映了电子与汞原子碰撞的概率，本底低表示碰撞概率大。</a:t>
            </a:r>
            <a:endParaRPr lang="zh-CN" altLang="en-US" dirty="0" smtClean="0"/>
          </a:p>
          <a:p>
            <a:endParaRPr lang="zh-CN" altLang="en-US" dirty="0"/>
          </a:p>
        </p:txBody>
      </p:sp>
      <p:sp>
        <p:nvSpPr>
          <p:cNvPr id="12" name="TextBox 11"/>
          <p:cNvSpPr txBox="1"/>
          <p:nvPr/>
        </p:nvSpPr>
        <p:spPr>
          <a:xfrm>
            <a:off x="4043523" y="2509291"/>
            <a:ext cx="1392573" cy="1200329"/>
          </a:xfrm>
          <a:prstGeom prst="rect">
            <a:avLst/>
          </a:prstGeom>
          <a:noFill/>
        </p:spPr>
        <p:txBody>
          <a:bodyPr wrap="square" rtlCol="0">
            <a:spAutoFit/>
          </a:bodyPr>
          <a:lstStyle/>
          <a:p>
            <a:r>
              <a:rPr lang="zh-CN" altLang="en-US" dirty="0" smtClean="0"/>
              <a:t>实验条件：</a:t>
            </a:r>
            <a:r>
              <a:rPr lang="en-US" altLang="zh-CN" dirty="0" smtClean="0"/>
              <a:t>V</a:t>
            </a:r>
            <a:r>
              <a:rPr lang="en-US" altLang="zh-CN" baseline="-25000" dirty="0" smtClean="0"/>
              <a:t>F</a:t>
            </a:r>
            <a:r>
              <a:rPr lang="en-US" altLang="zh-CN" dirty="0" smtClean="0"/>
              <a:t>=2V</a:t>
            </a:r>
            <a:endParaRPr lang="zh-CN" altLang="zh-CN" dirty="0"/>
          </a:p>
          <a:p>
            <a:r>
              <a:rPr lang="en-US" altLang="zh-CN" dirty="0"/>
              <a:t>T=170</a:t>
            </a:r>
            <a:r>
              <a:rPr lang="zh-CN" altLang="zh-CN" dirty="0"/>
              <a:t>°</a:t>
            </a:r>
            <a:r>
              <a:rPr lang="en-US" altLang="zh-CN" dirty="0"/>
              <a:t>C</a:t>
            </a:r>
            <a:endParaRPr lang="zh-CN" altLang="zh-CN" dirty="0"/>
          </a:p>
          <a:p>
            <a:r>
              <a:rPr lang="en-US" altLang="zh-CN" dirty="0" smtClean="0"/>
              <a:t>V</a:t>
            </a:r>
            <a:r>
              <a:rPr lang="en-US" altLang="zh-CN" baseline="-25000" dirty="0" smtClean="0"/>
              <a:t>G1K</a:t>
            </a:r>
            <a:r>
              <a:rPr lang="en-US" altLang="zh-CN" dirty="0" smtClean="0"/>
              <a:t>=2V</a:t>
            </a:r>
            <a:endParaRPr lang="zh-CN" altLang="zh-CN" dirty="0"/>
          </a:p>
        </p:txBody>
      </p:sp>
      <p:sp>
        <p:nvSpPr>
          <p:cNvPr id="3" name="TextBox 2"/>
          <p:cNvSpPr txBox="1"/>
          <p:nvPr/>
        </p:nvSpPr>
        <p:spPr>
          <a:xfrm>
            <a:off x="6516216" y="908720"/>
            <a:ext cx="1409360" cy="523220"/>
          </a:xfrm>
          <a:prstGeom prst="rect">
            <a:avLst/>
          </a:prstGeom>
          <a:noFill/>
        </p:spPr>
        <p:txBody>
          <a:bodyPr wrap="none" rtlCol="0">
            <a:spAutoFit/>
          </a:bodyPr>
          <a:lstStyle/>
          <a:p>
            <a:r>
              <a:rPr lang="en-US" altLang="zh-CN" sz="2800" b="1" dirty="0" smtClean="0"/>
              <a:t>F-H</a:t>
            </a:r>
            <a:r>
              <a:rPr lang="zh-CN" altLang="en-US" sz="2800" b="1" dirty="0" smtClean="0"/>
              <a:t>曲线</a:t>
            </a:r>
            <a:endParaRPr lang="zh-CN" altLang="en-US" sz="2800" b="1" dirty="0"/>
          </a:p>
        </p:txBody>
      </p:sp>
      <p:sp>
        <p:nvSpPr>
          <p:cNvPr id="6" name="上箭头 5"/>
          <p:cNvSpPr/>
          <p:nvPr/>
        </p:nvSpPr>
        <p:spPr>
          <a:xfrm>
            <a:off x="5097196" y="1066782"/>
            <a:ext cx="338899" cy="1338961"/>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91942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endParaRPr lang="zh-CN" altLang="en-US"/>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 y="333954"/>
            <a:ext cx="7344816" cy="5483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标题 6"/>
          <p:cNvSpPr>
            <a:spLocks noGrp="1"/>
          </p:cNvSpPr>
          <p:nvPr>
            <p:ph type="ctrTitle"/>
          </p:nvPr>
        </p:nvSpPr>
        <p:spPr>
          <a:xfrm rot="5400000">
            <a:off x="5514826" y="346127"/>
            <a:ext cx="490612" cy="108012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r>
              <a:rPr lang="en-US" altLang="zh-CN" dirty="0" smtClean="0"/>
              <a:t> </a:t>
            </a:r>
            <a:endParaRPr lang="zh-CN" altLang="en-US" dirty="0"/>
          </a:p>
        </p:txBody>
      </p:sp>
      <p:sp>
        <p:nvSpPr>
          <p:cNvPr id="8" name="TextBox 7"/>
          <p:cNvSpPr txBox="1"/>
          <p:nvPr/>
        </p:nvSpPr>
        <p:spPr>
          <a:xfrm>
            <a:off x="5364088" y="315175"/>
            <a:ext cx="1011815" cy="369332"/>
          </a:xfrm>
          <a:prstGeom prst="rect">
            <a:avLst/>
          </a:prstGeom>
          <a:noFill/>
        </p:spPr>
        <p:txBody>
          <a:bodyPr wrap="none" rtlCol="0">
            <a:spAutoFit/>
          </a:bodyPr>
          <a:lstStyle/>
          <a:p>
            <a:r>
              <a:rPr lang="zh-CN" altLang="en-US" b="1" dirty="0" smtClean="0">
                <a:solidFill>
                  <a:srgbClr val="FF0000"/>
                </a:solidFill>
              </a:rPr>
              <a:t>后</a:t>
            </a:r>
            <a:r>
              <a:rPr lang="en-US" altLang="zh-CN" b="1" dirty="0" smtClean="0">
                <a:solidFill>
                  <a:srgbClr val="FF0000"/>
                </a:solidFill>
              </a:rPr>
              <a:t>5</a:t>
            </a:r>
            <a:r>
              <a:rPr lang="zh-CN" altLang="en-US" b="1" dirty="0" smtClean="0">
                <a:solidFill>
                  <a:srgbClr val="FF0000"/>
                </a:solidFill>
              </a:rPr>
              <a:t>个峰</a:t>
            </a:r>
            <a:endParaRPr lang="zh-CN" altLang="en-US" b="1" dirty="0">
              <a:solidFill>
                <a:srgbClr val="FF0000"/>
              </a:solidFill>
            </a:endParaRPr>
          </a:p>
        </p:txBody>
      </p:sp>
      <p:grpSp>
        <p:nvGrpSpPr>
          <p:cNvPr id="2" name="组合 1"/>
          <p:cNvGrpSpPr/>
          <p:nvPr/>
        </p:nvGrpSpPr>
        <p:grpSpPr>
          <a:xfrm>
            <a:off x="1691679" y="4353189"/>
            <a:ext cx="2857922" cy="998128"/>
            <a:chOff x="1691679" y="4353189"/>
            <a:chExt cx="2857922" cy="998128"/>
          </a:xfrm>
        </p:grpSpPr>
        <p:sp>
          <p:nvSpPr>
            <p:cNvPr id="4" name="左大括号 3"/>
            <p:cNvSpPr/>
            <p:nvPr/>
          </p:nvSpPr>
          <p:spPr>
            <a:xfrm rot="16200000">
              <a:off x="1943708" y="4101161"/>
              <a:ext cx="504056" cy="100811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TextBox 4"/>
            <p:cNvSpPr txBox="1"/>
            <p:nvPr/>
          </p:nvSpPr>
          <p:spPr>
            <a:xfrm>
              <a:off x="1691679" y="4981985"/>
              <a:ext cx="1011815" cy="369332"/>
            </a:xfrm>
            <a:prstGeom prst="rect">
              <a:avLst/>
            </a:prstGeom>
            <a:noFill/>
          </p:spPr>
          <p:txBody>
            <a:bodyPr wrap="none" rtlCol="0">
              <a:spAutoFit/>
            </a:bodyPr>
            <a:lstStyle/>
            <a:p>
              <a:r>
                <a:rPr lang="zh-CN" altLang="en-US" b="1" dirty="0" smtClean="0">
                  <a:solidFill>
                    <a:srgbClr val="FF0000"/>
                  </a:solidFill>
                </a:rPr>
                <a:t>前</a:t>
              </a:r>
              <a:r>
                <a:rPr lang="en-US" altLang="zh-CN" b="1" dirty="0" smtClean="0">
                  <a:solidFill>
                    <a:srgbClr val="FF0000"/>
                  </a:solidFill>
                </a:rPr>
                <a:t>5</a:t>
              </a:r>
              <a:r>
                <a:rPr lang="zh-CN" altLang="en-US" b="1" dirty="0" smtClean="0">
                  <a:solidFill>
                    <a:srgbClr val="FF0000"/>
                  </a:solidFill>
                </a:rPr>
                <a:t>个峰</a:t>
              </a:r>
              <a:endParaRPr lang="zh-CN" altLang="en-US" b="1" dirty="0">
                <a:solidFill>
                  <a:srgbClr val="FF0000"/>
                </a:solidFill>
              </a:endParaRPr>
            </a:p>
          </p:txBody>
        </p:sp>
        <p:sp>
          <p:nvSpPr>
            <p:cNvPr id="9" name="TextBox 8"/>
            <p:cNvSpPr txBox="1"/>
            <p:nvPr/>
          </p:nvSpPr>
          <p:spPr>
            <a:xfrm>
              <a:off x="2797198" y="4588863"/>
              <a:ext cx="1752403" cy="369332"/>
            </a:xfrm>
            <a:prstGeom prst="rect">
              <a:avLst/>
            </a:prstGeom>
            <a:noFill/>
          </p:spPr>
          <p:txBody>
            <a:bodyPr wrap="none" rtlCol="0">
              <a:spAutoFit/>
            </a:bodyPr>
            <a:lstStyle/>
            <a:p>
              <a:r>
                <a:rPr lang="en-US" altLang="zh-CN" dirty="0" smtClean="0">
                  <a:solidFill>
                    <a:srgbClr val="FF0000"/>
                  </a:solidFill>
                </a:rPr>
                <a:t>Y=4.900n+1.04</a:t>
              </a:r>
              <a:endParaRPr lang="zh-CN" altLang="en-US" dirty="0">
                <a:solidFill>
                  <a:srgbClr val="FF0000"/>
                </a:solidFill>
              </a:endParaRPr>
            </a:p>
          </p:txBody>
        </p:sp>
      </p:grpSp>
      <p:sp>
        <p:nvSpPr>
          <p:cNvPr id="10" name="矩形 9"/>
          <p:cNvSpPr/>
          <p:nvPr/>
        </p:nvSpPr>
        <p:spPr>
          <a:xfrm>
            <a:off x="3059832" y="560708"/>
            <a:ext cx="1888659" cy="369332"/>
          </a:xfrm>
          <a:prstGeom prst="rect">
            <a:avLst/>
          </a:prstGeom>
        </p:spPr>
        <p:txBody>
          <a:bodyPr wrap="none">
            <a:spAutoFit/>
          </a:bodyPr>
          <a:lstStyle/>
          <a:p>
            <a:r>
              <a:rPr lang="en-US" altLang="zh-CN" dirty="0" smtClean="0">
                <a:solidFill>
                  <a:srgbClr val="FF0000"/>
                </a:solidFill>
              </a:rPr>
              <a:t>Y=5.400n+66.54</a:t>
            </a:r>
            <a:endParaRPr lang="zh-CN" altLang="en-US" dirty="0">
              <a:solidFill>
                <a:srgbClr val="FF0000"/>
              </a:solidFill>
            </a:endParaRPr>
          </a:p>
        </p:txBody>
      </p:sp>
      <p:sp>
        <p:nvSpPr>
          <p:cNvPr id="11" name="矩形 10"/>
          <p:cNvSpPr/>
          <p:nvPr/>
        </p:nvSpPr>
        <p:spPr>
          <a:xfrm>
            <a:off x="4672936" y="3605199"/>
            <a:ext cx="2394117" cy="369332"/>
          </a:xfrm>
          <a:prstGeom prst="rect">
            <a:avLst/>
          </a:prstGeom>
        </p:spPr>
        <p:txBody>
          <a:bodyPr wrap="none">
            <a:spAutoFit/>
          </a:bodyPr>
          <a:lstStyle/>
          <a:p>
            <a:r>
              <a:rPr lang="en-US" altLang="zh-CN" dirty="0" smtClean="0">
                <a:solidFill>
                  <a:srgbClr val="FF0000"/>
                </a:solidFill>
              </a:rPr>
              <a:t>18</a:t>
            </a:r>
            <a:r>
              <a:rPr lang="zh-CN" altLang="en-US" dirty="0" smtClean="0">
                <a:solidFill>
                  <a:srgbClr val="FF0000"/>
                </a:solidFill>
              </a:rPr>
              <a:t>个峰</a:t>
            </a:r>
            <a:r>
              <a:rPr lang="en-US" altLang="zh-CN" dirty="0" smtClean="0">
                <a:solidFill>
                  <a:srgbClr val="FF0000"/>
                </a:solidFill>
              </a:rPr>
              <a:t>Y=5.155n-0.46</a:t>
            </a:r>
            <a:endParaRPr lang="zh-CN" altLang="en-US" dirty="0">
              <a:solidFill>
                <a:srgbClr val="FF0000"/>
              </a:solidFill>
            </a:endParaRPr>
          </a:p>
        </p:txBody>
      </p:sp>
      <p:sp>
        <p:nvSpPr>
          <p:cNvPr id="12" name="TextBox 11"/>
          <p:cNvSpPr txBox="1"/>
          <p:nvPr/>
        </p:nvSpPr>
        <p:spPr>
          <a:xfrm>
            <a:off x="1691679" y="5813364"/>
            <a:ext cx="5157181" cy="923330"/>
          </a:xfrm>
          <a:prstGeom prst="rect">
            <a:avLst/>
          </a:prstGeom>
          <a:noFill/>
        </p:spPr>
        <p:txBody>
          <a:bodyPr wrap="none" rtlCol="0">
            <a:spAutoFit/>
          </a:bodyPr>
          <a:lstStyle/>
          <a:p>
            <a:r>
              <a:rPr lang="zh-CN" altLang="en-US" dirty="0" smtClean="0"/>
              <a:t>以峰间距为纵坐标，序数</a:t>
            </a:r>
            <a:r>
              <a:rPr lang="en-US" altLang="zh-CN" dirty="0" smtClean="0"/>
              <a:t>n</a:t>
            </a:r>
            <a:r>
              <a:rPr lang="zh-CN" altLang="en-US" dirty="0" smtClean="0"/>
              <a:t>为横坐标，做线性拟合</a:t>
            </a:r>
            <a:endParaRPr lang="en-US" altLang="zh-CN" dirty="0" smtClean="0"/>
          </a:p>
          <a:p>
            <a:r>
              <a:rPr lang="zh-CN" altLang="en-US" dirty="0" smtClean="0">
                <a:solidFill>
                  <a:srgbClr val="FF0000"/>
                </a:solidFill>
              </a:rPr>
              <a:t>我们发现随着加速电压</a:t>
            </a:r>
            <a:r>
              <a:rPr lang="zh-CN" altLang="en-US" dirty="0">
                <a:solidFill>
                  <a:srgbClr val="FF0000"/>
                </a:solidFill>
              </a:rPr>
              <a:t>升高，峰间距增大</a:t>
            </a:r>
          </a:p>
          <a:p>
            <a:endParaRPr lang="zh-CN" altLang="en-US" dirty="0">
              <a:solidFill>
                <a:srgbClr val="FF0000"/>
              </a:solidFill>
            </a:endParaRPr>
          </a:p>
        </p:txBody>
      </p:sp>
      <p:sp>
        <p:nvSpPr>
          <p:cNvPr id="15" name="TextBox 14"/>
          <p:cNvSpPr txBox="1"/>
          <p:nvPr/>
        </p:nvSpPr>
        <p:spPr>
          <a:xfrm>
            <a:off x="995392" y="502999"/>
            <a:ext cx="1392573" cy="1200329"/>
          </a:xfrm>
          <a:prstGeom prst="rect">
            <a:avLst/>
          </a:prstGeom>
          <a:noFill/>
        </p:spPr>
        <p:txBody>
          <a:bodyPr wrap="square" rtlCol="0">
            <a:spAutoFit/>
          </a:bodyPr>
          <a:lstStyle/>
          <a:p>
            <a:r>
              <a:rPr lang="zh-CN" altLang="en-US" dirty="0" smtClean="0"/>
              <a:t>实验条件：</a:t>
            </a:r>
            <a:r>
              <a:rPr lang="en-US" altLang="zh-CN" dirty="0" smtClean="0"/>
              <a:t>V</a:t>
            </a:r>
            <a:r>
              <a:rPr lang="en-US" altLang="zh-CN" baseline="-25000" dirty="0" smtClean="0"/>
              <a:t>F</a:t>
            </a:r>
            <a:r>
              <a:rPr lang="en-US" altLang="zh-CN" dirty="0" smtClean="0"/>
              <a:t>=2V</a:t>
            </a:r>
            <a:endParaRPr lang="zh-CN" altLang="zh-CN" dirty="0"/>
          </a:p>
          <a:p>
            <a:r>
              <a:rPr lang="en-US" altLang="zh-CN" dirty="0"/>
              <a:t>T=170</a:t>
            </a:r>
            <a:r>
              <a:rPr lang="zh-CN" altLang="zh-CN" dirty="0"/>
              <a:t>°</a:t>
            </a:r>
            <a:r>
              <a:rPr lang="en-US" altLang="zh-CN" dirty="0"/>
              <a:t>C</a:t>
            </a:r>
            <a:endParaRPr lang="zh-CN" altLang="zh-CN" dirty="0"/>
          </a:p>
          <a:p>
            <a:r>
              <a:rPr lang="en-US" altLang="zh-CN" dirty="0" smtClean="0"/>
              <a:t>V</a:t>
            </a:r>
            <a:r>
              <a:rPr lang="en-US" altLang="zh-CN" baseline="-25000" dirty="0" smtClean="0"/>
              <a:t>G1K</a:t>
            </a:r>
            <a:r>
              <a:rPr lang="en-US" altLang="zh-CN" dirty="0" smtClean="0"/>
              <a:t>=2V</a:t>
            </a:r>
            <a:endParaRPr lang="zh-CN" altLang="zh-CN" dirty="0"/>
          </a:p>
        </p:txBody>
      </p:sp>
      <p:pic>
        <p:nvPicPr>
          <p:cNvPr id="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 y="1896609"/>
            <a:ext cx="3619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1880" y="5537139"/>
            <a:ext cx="5905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1942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0" y="188640"/>
            <a:ext cx="9144000" cy="6669360"/>
          </a:xfrm>
        </p:spPr>
        <p:txBody>
          <a:bodyPr>
            <a:noAutofit/>
          </a:bodyPr>
          <a:lstStyle/>
          <a:p>
            <a:pPr algn="just"/>
            <a:endParaRPr lang="zh-CN" altLang="en-US" sz="1050" dirty="0">
              <a:solidFill>
                <a:srgbClr val="FF0000"/>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28" y="213709"/>
            <a:ext cx="6931331" cy="3796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01" y="4009904"/>
            <a:ext cx="5166486" cy="101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6933" y="5301208"/>
            <a:ext cx="8496945" cy="1323439"/>
          </a:xfrm>
          <a:prstGeom prst="rect">
            <a:avLst/>
          </a:prstGeom>
          <a:noFill/>
        </p:spPr>
        <p:txBody>
          <a:bodyPr wrap="square" rtlCol="0">
            <a:spAutoFit/>
          </a:bodyPr>
          <a:lstStyle/>
          <a:p>
            <a:r>
              <a:rPr lang="zh-CN" altLang="zh-CN" sz="2000" b="1" dirty="0">
                <a:solidFill>
                  <a:srgbClr val="FF0000"/>
                </a:solidFill>
              </a:rPr>
              <a:t>对饱和区</a:t>
            </a:r>
            <a:r>
              <a:rPr lang="zh-CN" altLang="en-US" sz="2000" b="1" dirty="0">
                <a:solidFill>
                  <a:srgbClr val="FF0000"/>
                </a:solidFill>
              </a:rPr>
              <a:t>（低压区）</a:t>
            </a:r>
            <a:r>
              <a:rPr lang="zh-CN" altLang="zh-CN" sz="2000" b="1" dirty="0">
                <a:solidFill>
                  <a:srgbClr val="FF0000"/>
                </a:solidFill>
              </a:rPr>
              <a:t>而言</a:t>
            </a:r>
            <a:r>
              <a:rPr lang="zh-CN" altLang="zh-CN" sz="2000" dirty="0" smtClean="0">
                <a:solidFill>
                  <a:srgbClr val="FF0000"/>
                </a:solidFill>
              </a:rPr>
              <a:t>，每秒进入</a:t>
            </a:r>
            <a:r>
              <a:rPr lang="zh-CN" altLang="en-US" sz="2000" dirty="0" smtClean="0">
                <a:solidFill>
                  <a:srgbClr val="FF0000"/>
                </a:solidFill>
              </a:rPr>
              <a:t>激发层</a:t>
            </a:r>
            <a:r>
              <a:rPr lang="zh-CN" altLang="zh-CN" sz="2000" dirty="0" smtClean="0">
                <a:solidFill>
                  <a:srgbClr val="FF0000"/>
                </a:solidFill>
              </a:rPr>
              <a:t>的</a:t>
            </a:r>
            <a:r>
              <a:rPr lang="zh-CN" altLang="zh-CN" sz="2000" dirty="0">
                <a:solidFill>
                  <a:srgbClr val="FF0000"/>
                </a:solidFill>
              </a:rPr>
              <a:t>电子数恒定，故随着电子的深入</a:t>
            </a:r>
            <a:r>
              <a:rPr lang="zh-CN" altLang="zh-CN" sz="2000" dirty="0" smtClean="0">
                <a:solidFill>
                  <a:srgbClr val="FF0000"/>
                </a:solidFill>
              </a:rPr>
              <a:t>，可</a:t>
            </a:r>
            <a:r>
              <a:rPr lang="zh-CN" altLang="zh-CN" sz="2000" dirty="0">
                <a:solidFill>
                  <a:srgbClr val="FF0000"/>
                </a:solidFill>
              </a:rPr>
              <a:t>激发三态的电子越来越少</a:t>
            </a:r>
            <a:r>
              <a:rPr lang="zh-CN" altLang="en-US" sz="2000" dirty="0">
                <a:solidFill>
                  <a:srgbClr val="FF0000"/>
                </a:solidFill>
              </a:rPr>
              <a:t>，层间距恒定</a:t>
            </a:r>
            <a:r>
              <a:rPr lang="zh-CN" altLang="en-US" sz="2000" dirty="0" smtClean="0">
                <a:solidFill>
                  <a:srgbClr val="FF0000"/>
                </a:solidFill>
              </a:rPr>
              <a:t>。</a:t>
            </a:r>
            <a:endParaRPr lang="en-US" altLang="zh-CN" sz="2000" dirty="0" smtClean="0">
              <a:solidFill>
                <a:srgbClr val="FF0000"/>
              </a:solidFill>
            </a:endParaRPr>
          </a:p>
          <a:p>
            <a:r>
              <a:rPr lang="zh-CN" altLang="zh-CN" sz="2000" b="1" dirty="0" smtClean="0">
                <a:solidFill>
                  <a:srgbClr val="FF0000"/>
                </a:solidFill>
              </a:rPr>
              <a:t>对</a:t>
            </a:r>
            <a:r>
              <a:rPr lang="zh-CN" altLang="zh-CN" sz="2000" b="1" dirty="0">
                <a:solidFill>
                  <a:srgbClr val="FF0000"/>
                </a:solidFill>
              </a:rPr>
              <a:t>非饱和区</a:t>
            </a:r>
            <a:r>
              <a:rPr lang="zh-CN" altLang="zh-CN" sz="2000" b="1" dirty="0" smtClean="0">
                <a:solidFill>
                  <a:srgbClr val="FF0000"/>
                </a:solidFill>
              </a:rPr>
              <a:t>，</a:t>
            </a:r>
            <a:r>
              <a:rPr lang="zh-CN" altLang="en-US" sz="2000" dirty="0" smtClean="0">
                <a:solidFill>
                  <a:srgbClr val="FF0000"/>
                </a:solidFill>
              </a:rPr>
              <a:t>加速电压升高，能</a:t>
            </a:r>
            <a:r>
              <a:rPr lang="zh-CN" altLang="en-US" sz="2000" dirty="0">
                <a:solidFill>
                  <a:srgbClr val="FF0000"/>
                </a:solidFill>
              </a:rPr>
              <a:t>激发三态的电子随</a:t>
            </a:r>
            <a:r>
              <a:rPr lang="zh-CN" altLang="zh-CN" sz="2000" dirty="0">
                <a:solidFill>
                  <a:srgbClr val="FF0000"/>
                </a:solidFill>
              </a:rPr>
              <a:t>加速电压升高而上升</a:t>
            </a:r>
            <a:r>
              <a:rPr lang="zh-CN" altLang="zh-CN" sz="2000" dirty="0" smtClean="0">
                <a:solidFill>
                  <a:srgbClr val="FF0000"/>
                </a:solidFill>
              </a:rPr>
              <a:t>，峰间距</a:t>
            </a:r>
            <a:r>
              <a:rPr lang="zh-CN" altLang="en-US" sz="2000" dirty="0" smtClean="0">
                <a:solidFill>
                  <a:srgbClr val="FF0000"/>
                </a:solidFill>
              </a:rPr>
              <a:t>增大或减小视峰序</a:t>
            </a:r>
            <a:r>
              <a:rPr lang="en-US" altLang="zh-CN" sz="2000" dirty="0" smtClean="0">
                <a:solidFill>
                  <a:srgbClr val="FF0000"/>
                </a:solidFill>
              </a:rPr>
              <a:t>n</a:t>
            </a:r>
            <a:r>
              <a:rPr lang="zh-CN" altLang="en-US" sz="2000" dirty="0" smtClean="0">
                <a:solidFill>
                  <a:srgbClr val="FF0000"/>
                </a:solidFill>
              </a:rPr>
              <a:t>而定。</a:t>
            </a:r>
            <a:endParaRPr lang="zh-CN" altLang="zh-CN" sz="2000" dirty="0">
              <a:solidFill>
                <a:srgbClr val="FF0000"/>
              </a:solidFill>
            </a:endParaRPr>
          </a:p>
        </p:txBody>
      </p:sp>
    </p:spTree>
    <p:extLst>
      <p:ext uri="{BB962C8B-B14F-4D97-AF65-F5344CB8AC3E}">
        <p14:creationId xmlns:p14="http://schemas.microsoft.com/office/powerpoint/2010/main" val="691942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560" y="149095"/>
            <a:ext cx="7772400" cy="1047657"/>
          </a:xfrm>
        </p:spPr>
        <p:txBody>
          <a:bodyPr/>
          <a:lstStyle/>
          <a:p>
            <a:r>
              <a:rPr lang="zh-CN" altLang="en-US" dirty="0" smtClean="0"/>
              <a:t>改变炉温</a:t>
            </a:r>
            <a:r>
              <a:rPr lang="en-US" altLang="zh-CN" dirty="0" smtClean="0">
                <a:solidFill>
                  <a:srgbClr val="FF0000"/>
                </a:solidFill>
              </a:rPr>
              <a:t>T</a:t>
            </a:r>
            <a:endParaRPr lang="zh-CN" altLang="en-US" dirty="0">
              <a:solidFill>
                <a:srgbClr val="FF0000"/>
              </a:solidFill>
            </a:endParaRPr>
          </a:p>
        </p:txBody>
      </p:sp>
      <p:sp>
        <p:nvSpPr>
          <p:cNvPr id="3" name="副标题 2"/>
          <p:cNvSpPr>
            <a:spLocks noGrp="1"/>
          </p:cNvSpPr>
          <p:nvPr>
            <p:ph type="subTitle" idx="1"/>
          </p:nvPr>
        </p:nvSpPr>
        <p:spPr>
          <a:xfrm>
            <a:off x="2451720" y="3351090"/>
            <a:ext cx="2984376" cy="1752600"/>
          </a:xfrm>
        </p:spPr>
        <p:txBody>
          <a:bodyPr/>
          <a:lstStyle/>
          <a:p>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6" y="1673424"/>
            <a:ext cx="7413264"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75656" y="2035479"/>
            <a:ext cx="940899" cy="369332"/>
          </a:xfrm>
          <a:prstGeom prst="rect">
            <a:avLst/>
          </a:prstGeom>
          <a:noFill/>
        </p:spPr>
        <p:txBody>
          <a:bodyPr wrap="none" rtlCol="0">
            <a:spAutoFit/>
          </a:bodyPr>
          <a:lstStyle/>
          <a:p>
            <a:r>
              <a:rPr lang="en-US" altLang="zh-CN" dirty="0" smtClean="0"/>
              <a:t>110°C</a:t>
            </a:r>
            <a:endParaRPr lang="zh-CN" altLang="en-US" dirty="0"/>
          </a:p>
        </p:txBody>
      </p:sp>
      <p:sp>
        <p:nvSpPr>
          <p:cNvPr id="6" name="TextBox 5"/>
          <p:cNvSpPr txBox="1"/>
          <p:nvPr/>
        </p:nvSpPr>
        <p:spPr>
          <a:xfrm>
            <a:off x="2768189" y="1907540"/>
            <a:ext cx="950453" cy="369332"/>
          </a:xfrm>
          <a:prstGeom prst="rect">
            <a:avLst/>
          </a:prstGeom>
          <a:noFill/>
        </p:spPr>
        <p:txBody>
          <a:bodyPr wrap="none" rtlCol="0">
            <a:spAutoFit/>
          </a:bodyPr>
          <a:lstStyle/>
          <a:p>
            <a:r>
              <a:rPr lang="en-US" altLang="zh-CN" dirty="0" smtClean="0"/>
              <a:t>120°C</a:t>
            </a:r>
            <a:endParaRPr lang="zh-CN" altLang="en-US" dirty="0"/>
          </a:p>
        </p:txBody>
      </p:sp>
      <p:sp>
        <p:nvSpPr>
          <p:cNvPr id="7" name="TextBox 6"/>
          <p:cNvSpPr txBox="1"/>
          <p:nvPr/>
        </p:nvSpPr>
        <p:spPr>
          <a:xfrm>
            <a:off x="5652120" y="3573016"/>
            <a:ext cx="940899" cy="369332"/>
          </a:xfrm>
          <a:prstGeom prst="rect">
            <a:avLst/>
          </a:prstGeom>
          <a:noFill/>
        </p:spPr>
        <p:txBody>
          <a:bodyPr wrap="none" rtlCol="0">
            <a:spAutoFit/>
          </a:bodyPr>
          <a:lstStyle/>
          <a:p>
            <a:r>
              <a:rPr lang="en-US" altLang="zh-CN" dirty="0" smtClean="0"/>
              <a:t>150°C</a:t>
            </a:r>
            <a:endParaRPr lang="zh-CN" altLang="en-US" dirty="0"/>
          </a:p>
        </p:txBody>
      </p:sp>
      <p:sp>
        <p:nvSpPr>
          <p:cNvPr id="8" name="TextBox 7"/>
          <p:cNvSpPr txBox="1"/>
          <p:nvPr/>
        </p:nvSpPr>
        <p:spPr>
          <a:xfrm>
            <a:off x="4247550" y="2766338"/>
            <a:ext cx="940899" cy="369332"/>
          </a:xfrm>
          <a:prstGeom prst="rect">
            <a:avLst/>
          </a:prstGeom>
          <a:noFill/>
        </p:spPr>
        <p:txBody>
          <a:bodyPr wrap="none" rtlCol="0">
            <a:spAutoFit/>
          </a:bodyPr>
          <a:lstStyle/>
          <a:p>
            <a:r>
              <a:rPr lang="en-US" altLang="zh-CN" dirty="0" smtClean="0"/>
              <a:t>140°C</a:t>
            </a:r>
            <a:endParaRPr lang="zh-CN" altLang="en-US" dirty="0"/>
          </a:p>
        </p:txBody>
      </p:sp>
      <p:sp>
        <p:nvSpPr>
          <p:cNvPr id="9" name="TextBox 8"/>
          <p:cNvSpPr txBox="1"/>
          <p:nvPr/>
        </p:nvSpPr>
        <p:spPr>
          <a:xfrm>
            <a:off x="4211960" y="2101612"/>
            <a:ext cx="950453" cy="369332"/>
          </a:xfrm>
          <a:prstGeom prst="rect">
            <a:avLst/>
          </a:prstGeom>
          <a:noFill/>
        </p:spPr>
        <p:txBody>
          <a:bodyPr wrap="none" rtlCol="0">
            <a:spAutoFit/>
          </a:bodyPr>
          <a:lstStyle/>
          <a:p>
            <a:r>
              <a:rPr lang="en-US" altLang="zh-CN" dirty="0" smtClean="0"/>
              <a:t>130°C</a:t>
            </a:r>
            <a:endParaRPr lang="zh-CN" altLang="en-US" dirty="0"/>
          </a:p>
        </p:txBody>
      </p:sp>
      <p:sp>
        <p:nvSpPr>
          <p:cNvPr id="10" name="TextBox 9"/>
          <p:cNvSpPr txBox="1"/>
          <p:nvPr/>
        </p:nvSpPr>
        <p:spPr>
          <a:xfrm>
            <a:off x="5652120" y="2286278"/>
            <a:ext cx="1042273" cy="400110"/>
          </a:xfrm>
          <a:prstGeom prst="rect">
            <a:avLst/>
          </a:prstGeom>
          <a:noFill/>
        </p:spPr>
        <p:txBody>
          <a:bodyPr wrap="none" rtlCol="0">
            <a:spAutoFit/>
          </a:bodyPr>
          <a:lstStyle/>
          <a:p>
            <a:r>
              <a:rPr lang="en-US" altLang="zh-CN" sz="2000" b="1" dirty="0" smtClean="0">
                <a:solidFill>
                  <a:srgbClr val="FF0000"/>
                </a:solidFill>
              </a:rPr>
              <a:t>200°C</a:t>
            </a:r>
            <a:endParaRPr lang="zh-CN" altLang="en-US" sz="2000" b="1" dirty="0">
              <a:solidFill>
                <a:srgbClr val="FF0000"/>
              </a:solidFill>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4" y="3684465"/>
            <a:ext cx="3619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2724" y="6508749"/>
            <a:ext cx="5905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4247550" y="4653136"/>
            <a:ext cx="4572000" cy="1200329"/>
          </a:xfrm>
          <a:prstGeom prst="rect">
            <a:avLst/>
          </a:prstGeom>
        </p:spPr>
        <p:txBody>
          <a:bodyPr>
            <a:spAutoFit/>
          </a:bodyPr>
          <a:lstStyle/>
          <a:p>
            <a:r>
              <a:rPr lang="zh-CN" altLang="zh-CN" dirty="0"/>
              <a:t>实验条件：</a:t>
            </a:r>
          </a:p>
          <a:p>
            <a:r>
              <a:rPr lang="en-US" altLang="zh-CN" dirty="0" smtClean="0"/>
              <a:t>V</a:t>
            </a:r>
            <a:r>
              <a:rPr lang="en-US" altLang="zh-CN" baseline="-25000" dirty="0" smtClean="0"/>
              <a:t>F</a:t>
            </a:r>
            <a:r>
              <a:rPr lang="en-US" altLang="zh-CN" dirty="0" smtClean="0"/>
              <a:t>=2V</a:t>
            </a:r>
          </a:p>
          <a:p>
            <a:r>
              <a:rPr lang="en-US" altLang="zh-CN" dirty="0"/>
              <a:t>V</a:t>
            </a:r>
            <a:r>
              <a:rPr lang="en-US" altLang="zh-CN" baseline="-25000" dirty="0"/>
              <a:t>G1K</a:t>
            </a:r>
            <a:r>
              <a:rPr lang="en-US" altLang="zh-CN" dirty="0"/>
              <a:t>=2V</a:t>
            </a:r>
            <a:endParaRPr lang="zh-CN" altLang="zh-CN" dirty="0"/>
          </a:p>
          <a:p>
            <a:r>
              <a:rPr lang="en-US" altLang="zh-CN" dirty="0" smtClean="0"/>
              <a:t>V</a:t>
            </a:r>
            <a:r>
              <a:rPr lang="en-US" altLang="zh-CN" baseline="-25000" dirty="0" smtClean="0"/>
              <a:t>G1G2</a:t>
            </a:r>
            <a:r>
              <a:rPr lang="en-US" altLang="zh-CN" dirty="0" smtClean="0"/>
              <a:t>=1.6V</a:t>
            </a:r>
            <a:endParaRPr lang="zh-CN" altLang="zh-CN" dirty="0"/>
          </a:p>
        </p:txBody>
      </p:sp>
      <p:sp>
        <p:nvSpPr>
          <p:cNvPr id="13" name="TextBox 12"/>
          <p:cNvSpPr txBox="1"/>
          <p:nvPr/>
        </p:nvSpPr>
        <p:spPr>
          <a:xfrm>
            <a:off x="1259632" y="1196752"/>
            <a:ext cx="6336704" cy="830997"/>
          </a:xfrm>
          <a:prstGeom prst="rect">
            <a:avLst/>
          </a:prstGeom>
          <a:noFill/>
        </p:spPr>
        <p:txBody>
          <a:bodyPr wrap="square" rtlCol="0">
            <a:spAutoFit/>
          </a:bodyPr>
          <a:lstStyle/>
          <a:p>
            <a:r>
              <a:rPr lang="zh-CN" altLang="en-US" sz="2400" dirty="0" smtClean="0">
                <a:solidFill>
                  <a:srgbClr val="FF0000"/>
                </a:solidFill>
              </a:rPr>
              <a:t>老师的解释为：炉温增加时，汞原子密度增加，电子跟汞原子碰撞概率增大</a:t>
            </a:r>
            <a:endParaRPr lang="zh-CN" altLang="en-US" sz="2400" dirty="0">
              <a:solidFill>
                <a:srgbClr val="FF0000"/>
              </a:solidFill>
            </a:endParaRPr>
          </a:p>
        </p:txBody>
      </p:sp>
    </p:spTree>
    <p:extLst>
      <p:ext uri="{BB962C8B-B14F-4D97-AF65-F5344CB8AC3E}">
        <p14:creationId xmlns:p14="http://schemas.microsoft.com/office/powerpoint/2010/main" val="691942502"/>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188640"/>
            <a:ext cx="8229600" cy="1143000"/>
          </a:xfrm>
        </p:spPr>
        <p:txBody>
          <a:bodyPr/>
          <a:lstStyle/>
          <a:p>
            <a:r>
              <a:rPr lang="zh-CN" altLang="en-US" sz="6000" dirty="0" smtClean="0">
                <a:solidFill>
                  <a:srgbClr val="FF0000"/>
                </a:solidFill>
              </a:rPr>
              <a:t>但</a:t>
            </a:r>
            <a:r>
              <a:rPr lang="en-US" altLang="zh-CN" dirty="0" smtClean="0">
                <a:solidFill>
                  <a:srgbClr val="FF0000"/>
                </a:solidFill>
              </a:rPr>
              <a:t>200°C</a:t>
            </a:r>
            <a:r>
              <a:rPr lang="zh-CN" altLang="en-US" dirty="0" smtClean="0">
                <a:solidFill>
                  <a:srgbClr val="FF0000"/>
                </a:solidFill>
              </a:rPr>
              <a:t>的曲线是怎么回事？</a:t>
            </a:r>
            <a:endParaRPr lang="zh-CN" altLang="en-US" dirty="0">
              <a:solidFill>
                <a:srgbClr val="FF0000"/>
              </a:solidFill>
            </a:endParaRPr>
          </a:p>
        </p:txBody>
      </p:sp>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548680"/>
            <a:ext cx="8424936" cy="601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椭圆 2"/>
          <p:cNvSpPr/>
          <p:nvPr/>
        </p:nvSpPr>
        <p:spPr>
          <a:xfrm>
            <a:off x="6804248" y="1412776"/>
            <a:ext cx="1440160"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83872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2"/>
                                        </p:tgtEl>
                                      </p:cBhvr>
                                    </p:animEffect>
                                    <p:set>
                                      <p:cBhvr>
                                        <p:cTn id="14" dur="1" fill="hold">
                                          <p:stCondLst>
                                            <p:cond delay="4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729" y="633699"/>
            <a:ext cx="6373861" cy="1569660"/>
          </a:xfrm>
          <a:prstGeom prst="rect">
            <a:avLst/>
          </a:prstGeom>
        </p:spPr>
        <p:txBody>
          <a:bodyPr wrap="none">
            <a:spAutoFit/>
          </a:bodyPr>
          <a:lstStyle/>
          <a:p>
            <a:r>
              <a:rPr lang="en-US" altLang="zh-CN" sz="2400" dirty="0" smtClean="0"/>
              <a:t>·</a:t>
            </a:r>
            <a:r>
              <a:rPr lang="zh-CN" altLang="zh-CN" sz="2400" dirty="0" smtClean="0"/>
              <a:t>汞</a:t>
            </a:r>
            <a:r>
              <a:rPr lang="zh-CN" altLang="zh-CN" sz="2400" dirty="0"/>
              <a:t>原子蒸汽压与温度关系</a:t>
            </a:r>
            <a:r>
              <a:rPr lang="zh-CN" altLang="zh-CN" sz="2400" dirty="0" smtClean="0"/>
              <a:t>为</a:t>
            </a:r>
            <a:endParaRPr lang="en-US" altLang="zh-CN" sz="2400" dirty="0" smtClean="0"/>
          </a:p>
          <a:p>
            <a:r>
              <a:rPr lang="en-US" altLang="zh-CN" sz="2400" dirty="0"/>
              <a:t>P</a:t>
            </a:r>
            <a:r>
              <a:rPr lang="zh-CN" altLang="zh-CN" sz="2400" dirty="0"/>
              <a:t>与</a:t>
            </a:r>
            <a:r>
              <a:rPr lang="en-US" altLang="zh-CN" sz="2400" dirty="0" smtClean="0"/>
              <a:t>T</a:t>
            </a:r>
            <a:r>
              <a:rPr lang="zh-CN" altLang="en-US" sz="2400" dirty="0" smtClean="0"/>
              <a:t>正相关，汞原子密度随压强增大而增大</a:t>
            </a:r>
            <a:endParaRPr lang="en-US" altLang="zh-CN" sz="2400" dirty="0" smtClean="0"/>
          </a:p>
          <a:p>
            <a:r>
              <a:rPr lang="en-US" altLang="zh-CN" sz="2400" dirty="0" smtClean="0"/>
              <a:t>·</a:t>
            </a:r>
            <a:r>
              <a:rPr lang="zh-CN" altLang="en-US" sz="2400" dirty="0" smtClean="0"/>
              <a:t>由上页的推导，</a:t>
            </a:r>
            <a:r>
              <a:rPr lang="zh-CN" altLang="zh-CN" sz="2400" dirty="0" smtClean="0"/>
              <a:t>温度</a:t>
            </a:r>
            <a:r>
              <a:rPr lang="zh-CN" altLang="zh-CN" sz="2400" dirty="0"/>
              <a:t>升高电子平均自由程</a:t>
            </a:r>
            <a:r>
              <a:rPr lang="zh-CN" altLang="zh-CN" sz="2400" dirty="0" smtClean="0"/>
              <a:t>减小</a:t>
            </a:r>
            <a:endParaRPr lang="en-US" altLang="zh-CN" sz="2400" dirty="0" smtClean="0"/>
          </a:p>
          <a:p>
            <a:endParaRPr lang="zh-CN" altLang="en-US" sz="2400" dirty="0"/>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61256" y="333264"/>
            <a:ext cx="14118952" cy="1062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16729" y="1916832"/>
            <a:ext cx="8496944" cy="3416320"/>
          </a:xfrm>
          <a:prstGeom prst="rect">
            <a:avLst/>
          </a:prstGeom>
        </p:spPr>
        <p:txBody>
          <a:bodyPr wrap="square">
            <a:spAutoFit/>
          </a:bodyPr>
          <a:lstStyle/>
          <a:p>
            <a:r>
              <a:rPr lang="zh-CN" altLang="en-US" sz="2400" dirty="0" smtClean="0">
                <a:solidFill>
                  <a:srgbClr val="FF0000"/>
                </a:solidFill>
              </a:rPr>
              <a:t>最开始</a:t>
            </a:r>
            <a:r>
              <a:rPr lang="zh-CN" altLang="zh-CN" sz="2400" dirty="0" smtClean="0">
                <a:solidFill>
                  <a:srgbClr val="FF0000"/>
                </a:solidFill>
              </a:rPr>
              <a:t>温度</a:t>
            </a:r>
            <a:r>
              <a:rPr lang="zh-CN" altLang="zh-CN" sz="2400" dirty="0">
                <a:solidFill>
                  <a:srgbClr val="FF0000"/>
                </a:solidFill>
              </a:rPr>
              <a:t>升高</a:t>
            </a:r>
            <a:r>
              <a:rPr lang="zh-CN" altLang="zh-CN" sz="2400" dirty="0" smtClean="0">
                <a:solidFill>
                  <a:srgbClr val="FF0000"/>
                </a:solidFill>
              </a:rPr>
              <a:t>时</a:t>
            </a:r>
            <a:r>
              <a:rPr lang="zh-CN" altLang="en-US" sz="2400" dirty="0" smtClean="0">
                <a:solidFill>
                  <a:srgbClr val="FF0000"/>
                </a:solidFill>
              </a:rPr>
              <a:t>，</a:t>
            </a:r>
            <a:r>
              <a:rPr lang="zh-CN" altLang="zh-CN" sz="2400" dirty="0" smtClean="0"/>
              <a:t>电子</a:t>
            </a:r>
            <a:r>
              <a:rPr lang="zh-CN" altLang="zh-CN" sz="2400" dirty="0"/>
              <a:t>与汞原子碰撞的概率增大，会有更多的电子激发汞原子，直接穿过碰撞区的电子减少，所以本底降低</a:t>
            </a:r>
            <a:r>
              <a:rPr lang="zh-CN" altLang="zh-CN" sz="2400" dirty="0" smtClean="0"/>
              <a:t>。</a:t>
            </a:r>
            <a:endParaRPr lang="en-US" altLang="zh-CN" sz="2400" dirty="0" smtClean="0"/>
          </a:p>
          <a:p>
            <a:r>
              <a:rPr lang="zh-CN" altLang="zh-CN" sz="2400" dirty="0" smtClean="0">
                <a:solidFill>
                  <a:srgbClr val="FF0000"/>
                </a:solidFill>
              </a:rPr>
              <a:t>温度</a:t>
            </a:r>
            <a:r>
              <a:rPr lang="zh-CN" altLang="zh-CN" sz="2400" dirty="0">
                <a:solidFill>
                  <a:srgbClr val="FF0000"/>
                </a:solidFill>
              </a:rPr>
              <a:t>继续升高</a:t>
            </a:r>
            <a:r>
              <a:rPr lang="zh-CN" altLang="zh-CN" sz="2400" dirty="0"/>
              <a:t>，汞蒸气压继续增大汞原子密度升高，电子平均自由程也继续减小，这样就增加了电子与汞原子弹性碰撞的概率，碰撞后电子向不同方向散射，使得电子很难加速到</a:t>
            </a:r>
            <a:r>
              <a:rPr lang="en-US" altLang="zh-CN" sz="2400" dirty="0" smtClean="0"/>
              <a:t>4.9e </a:t>
            </a:r>
            <a:r>
              <a:rPr lang="en-US" altLang="zh-CN" sz="2400" dirty="0"/>
              <a:t>V</a:t>
            </a:r>
            <a:r>
              <a:rPr lang="zh-CN" altLang="zh-CN" sz="2400" dirty="0"/>
              <a:t>，结果是具有参与非弹性碰撞激发汞原子的电子数目减少，</a:t>
            </a:r>
            <a:r>
              <a:rPr lang="zh-CN" altLang="zh-CN" sz="2400" dirty="0" smtClean="0"/>
              <a:t>但</a:t>
            </a:r>
            <a:r>
              <a:rPr lang="zh-CN" altLang="en-US" sz="2400" dirty="0" smtClean="0"/>
              <a:t>逃逸</a:t>
            </a:r>
            <a:r>
              <a:rPr lang="zh-CN" altLang="zh-CN" sz="2400" dirty="0" smtClean="0"/>
              <a:t>电子</a:t>
            </a:r>
            <a:r>
              <a:rPr lang="zh-CN" altLang="zh-CN" sz="2400" dirty="0"/>
              <a:t>在加速电压的作用下依然有能力达到极板，最终表现为本底上升。</a:t>
            </a:r>
            <a:endParaRPr lang="zh-CN" altLang="en-US" sz="2400" dirty="0"/>
          </a:p>
        </p:txBody>
      </p:sp>
    </p:spTree>
    <p:extLst>
      <p:ext uri="{BB962C8B-B14F-4D97-AF65-F5344CB8AC3E}">
        <p14:creationId xmlns:p14="http://schemas.microsoft.com/office/powerpoint/2010/main" val="836379184"/>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704" y="692696"/>
            <a:ext cx="1800493" cy="369332"/>
          </a:xfrm>
          <a:prstGeom prst="rect">
            <a:avLst/>
          </a:prstGeom>
          <a:noFill/>
        </p:spPr>
        <p:txBody>
          <a:bodyPr wrap="none" rtlCol="0">
            <a:spAutoFit/>
          </a:bodyPr>
          <a:lstStyle/>
          <a:p>
            <a:r>
              <a:rPr lang="zh-CN" altLang="en-US" dirty="0"/>
              <a:t>为验证这一</a:t>
            </a:r>
            <a:r>
              <a:rPr lang="zh-CN" altLang="en-US" dirty="0" smtClean="0"/>
              <a:t>说法</a:t>
            </a:r>
            <a:endParaRPr lang="zh-CN" altLang="en-US" dirty="0"/>
          </a:p>
        </p:txBody>
      </p:sp>
      <p:pic>
        <p:nvPicPr>
          <p:cNvPr id="6" name="内容占位符 3" descr="T对实验影响（1）.bmp"/>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70" y="443858"/>
            <a:ext cx="5446029" cy="3639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内容占位符 6" descr="T对实验影响（2）.bmp"/>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693243"/>
            <a:ext cx="5457800" cy="30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580112" y="711663"/>
            <a:ext cx="2350323" cy="461665"/>
          </a:xfrm>
          <a:prstGeom prst="rect">
            <a:avLst/>
          </a:prstGeom>
          <a:noFill/>
        </p:spPr>
        <p:txBody>
          <a:bodyPr wrap="none" rtlCol="0">
            <a:spAutoFit/>
          </a:bodyPr>
          <a:lstStyle/>
          <a:p>
            <a:r>
              <a:rPr lang="zh-CN" altLang="en-US" sz="2400" b="1" dirty="0" smtClean="0"/>
              <a:t>参考他人的数据</a:t>
            </a:r>
            <a:endParaRPr lang="en-US" altLang="zh-CN" sz="2400" b="1" dirty="0" smtClean="0"/>
          </a:p>
        </p:txBody>
      </p:sp>
    </p:spTree>
    <p:extLst>
      <p:ext uri="{BB962C8B-B14F-4D97-AF65-F5344CB8AC3E}">
        <p14:creationId xmlns:p14="http://schemas.microsoft.com/office/powerpoint/2010/main" val="12425593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63562" y="692696"/>
            <a:ext cx="7772400" cy="746198"/>
          </a:xfrm>
        </p:spPr>
        <p:txBody>
          <a:bodyPr>
            <a:normAutofit fontScale="90000"/>
          </a:bodyPr>
          <a:lstStyle/>
          <a:p>
            <a:r>
              <a:rPr lang="zh-CN" altLang="en-US" dirty="0" smtClean="0"/>
              <a:t>改变减速电压</a:t>
            </a:r>
            <a:r>
              <a:rPr lang="en-US" altLang="zh-CN" dirty="0" smtClean="0">
                <a:solidFill>
                  <a:srgbClr val="FF0000"/>
                </a:solidFill>
              </a:rPr>
              <a:t>V</a:t>
            </a:r>
            <a:r>
              <a:rPr lang="en-US" altLang="zh-CN" baseline="-25000" dirty="0" smtClean="0">
                <a:solidFill>
                  <a:srgbClr val="FF0000"/>
                </a:solidFill>
              </a:rPr>
              <a:t>G1P</a:t>
            </a:r>
            <a:r>
              <a:rPr lang="zh-CN" altLang="zh-CN" dirty="0"/>
              <a:t/>
            </a:r>
            <a:br>
              <a:rPr lang="zh-CN" altLang="zh-CN" dirty="0"/>
            </a:br>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71264"/>
            <a:ext cx="6120680" cy="5086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7" y="4038646"/>
            <a:ext cx="3619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5816" y="6453336"/>
            <a:ext cx="5905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4572000" y="3299982"/>
            <a:ext cx="1548680" cy="1200329"/>
          </a:xfrm>
          <a:prstGeom prst="rect">
            <a:avLst/>
          </a:prstGeom>
        </p:spPr>
        <p:txBody>
          <a:bodyPr wrap="square">
            <a:spAutoFit/>
          </a:bodyPr>
          <a:lstStyle/>
          <a:p>
            <a:r>
              <a:rPr lang="zh-CN" altLang="zh-CN" dirty="0"/>
              <a:t>实验条件：</a:t>
            </a:r>
          </a:p>
          <a:p>
            <a:r>
              <a:rPr lang="en-US" altLang="zh-CN" dirty="0"/>
              <a:t>V</a:t>
            </a:r>
            <a:r>
              <a:rPr lang="en-US" altLang="zh-CN" baseline="-25000" dirty="0"/>
              <a:t>F</a:t>
            </a:r>
            <a:r>
              <a:rPr lang="en-US" altLang="zh-CN" dirty="0"/>
              <a:t>=2V</a:t>
            </a:r>
            <a:endParaRPr lang="zh-CN" altLang="zh-CN" dirty="0"/>
          </a:p>
          <a:p>
            <a:r>
              <a:rPr lang="en-US" altLang="zh-CN" dirty="0"/>
              <a:t>T=170</a:t>
            </a:r>
            <a:r>
              <a:rPr lang="zh-CN" altLang="zh-CN" dirty="0"/>
              <a:t>°</a:t>
            </a:r>
            <a:r>
              <a:rPr lang="en-US" altLang="zh-CN" dirty="0"/>
              <a:t>C</a:t>
            </a:r>
            <a:endParaRPr lang="zh-CN" altLang="zh-CN" dirty="0"/>
          </a:p>
          <a:p>
            <a:r>
              <a:rPr lang="en-US" altLang="zh-CN" dirty="0" smtClean="0"/>
              <a:t>V</a:t>
            </a:r>
            <a:r>
              <a:rPr lang="en-US" altLang="zh-CN" baseline="-25000" dirty="0" smtClean="0"/>
              <a:t>G1K</a:t>
            </a:r>
            <a:r>
              <a:rPr lang="en-US" altLang="zh-CN" dirty="0" smtClean="0"/>
              <a:t>=2V</a:t>
            </a:r>
            <a:endParaRPr lang="zh-CN" altLang="zh-CN" dirty="0"/>
          </a:p>
        </p:txBody>
      </p:sp>
      <p:sp>
        <p:nvSpPr>
          <p:cNvPr id="8" name="矩形 7"/>
          <p:cNvSpPr/>
          <p:nvPr/>
        </p:nvSpPr>
        <p:spPr>
          <a:xfrm>
            <a:off x="317053" y="2852297"/>
            <a:ext cx="8509893" cy="1754326"/>
          </a:xfrm>
          <a:prstGeom prst="rect">
            <a:avLst/>
          </a:prstGeom>
        </p:spPr>
        <p:txBody>
          <a:bodyPr wrap="square">
            <a:spAutoFit/>
          </a:bodyPr>
          <a:lstStyle/>
          <a:p>
            <a:pPr lvl="0">
              <a:defRPr/>
            </a:pPr>
            <a:r>
              <a:rPr lang="zh-CN" altLang="zh-CN" sz="3600" b="1" dirty="0">
                <a:solidFill>
                  <a:srgbClr val="FF0000"/>
                </a:solidFill>
                <a:latin typeface="Calibri"/>
                <a:ea typeface="宋体"/>
              </a:rPr>
              <a:t>随着减速电压的增大，电子到达极板的最低能量提高，会有更多的电子不能达到极板，所以极板电流会逐渐降低</a:t>
            </a:r>
            <a:r>
              <a:rPr lang="zh-CN" altLang="zh-CN" sz="3600" dirty="0">
                <a:solidFill>
                  <a:srgbClr val="FF0000"/>
                </a:solidFill>
                <a:latin typeface="Calibri"/>
                <a:ea typeface="宋体"/>
              </a:rPr>
              <a:t>。</a:t>
            </a:r>
          </a:p>
        </p:txBody>
      </p:sp>
    </p:spTree>
    <p:extLst>
      <p:ext uri="{BB962C8B-B14F-4D97-AF65-F5344CB8AC3E}">
        <p14:creationId xmlns:p14="http://schemas.microsoft.com/office/powerpoint/2010/main" val="691942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53668" y="404664"/>
            <a:ext cx="7772400" cy="1032519"/>
          </a:xfrm>
        </p:spPr>
        <p:txBody>
          <a:bodyPr>
            <a:normAutofit fontScale="90000"/>
          </a:bodyPr>
          <a:lstStyle/>
          <a:p>
            <a:r>
              <a:rPr lang="zh-CN" altLang="en-US" dirty="0" smtClean="0"/>
              <a:t>改变栅极电压</a:t>
            </a:r>
            <a:r>
              <a:rPr lang="en-US" altLang="zh-CN" dirty="0" smtClean="0">
                <a:solidFill>
                  <a:srgbClr val="FF0000"/>
                </a:solidFill>
              </a:rPr>
              <a:t>V</a:t>
            </a:r>
            <a:r>
              <a:rPr lang="en-US" altLang="zh-CN" baseline="-25000" dirty="0" smtClean="0">
                <a:solidFill>
                  <a:srgbClr val="FF0000"/>
                </a:solidFill>
              </a:rPr>
              <a:t>G1K</a:t>
            </a:r>
            <a:br>
              <a:rPr lang="en-US" altLang="zh-CN" baseline="-25000" dirty="0" smtClean="0">
                <a:solidFill>
                  <a:srgbClr val="FF0000"/>
                </a:solidFill>
              </a:rPr>
            </a:br>
            <a:endParaRPr lang="zh-CN" altLang="en-US" dirty="0">
              <a:solidFill>
                <a:srgbClr val="FF0000"/>
              </a:solidFill>
            </a:endParaRPr>
          </a:p>
        </p:txBody>
      </p:sp>
      <p:sp>
        <p:nvSpPr>
          <p:cNvPr id="3" name="副标题 2"/>
          <p:cNvSpPr>
            <a:spLocks noGrp="1"/>
          </p:cNvSpPr>
          <p:nvPr>
            <p:ph type="subTitle" idx="1"/>
          </p:nvPr>
        </p:nvSpPr>
        <p:spPr/>
        <p:txBody>
          <a:bodyPr/>
          <a:lstStyle/>
          <a:p>
            <a:endParaRPr lang="zh-CN" alt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28800"/>
            <a:ext cx="7183713"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32" y="4005064"/>
            <a:ext cx="3619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972" y="6374822"/>
            <a:ext cx="5905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4334247" y="4274462"/>
            <a:ext cx="1965945" cy="1200329"/>
          </a:xfrm>
          <a:prstGeom prst="rect">
            <a:avLst/>
          </a:prstGeom>
        </p:spPr>
        <p:txBody>
          <a:bodyPr wrap="square">
            <a:spAutoFit/>
          </a:bodyPr>
          <a:lstStyle/>
          <a:p>
            <a:r>
              <a:rPr lang="zh-CN" altLang="zh-CN" dirty="0"/>
              <a:t>实验条件：</a:t>
            </a:r>
          </a:p>
          <a:p>
            <a:r>
              <a:rPr lang="en-US" altLang="zh-CN" dirty="0" smtClean="0"/>
              <a:t>V</a:t>
            </a:r>
            <a:r>
              <a:rPr lang="en-US" altLang="zh-CN" baseline="-25000" dirty="0" smtClean="0"/>
              <a:t>F</a:t>
            </a:r>
            <a:r>
              <a:rPr lang="en-US" altLang="zh-CN" dirty="0" smtClean="0"/>
              <a:t>=2.0V</a:t>
            </a:r>
            <a:endParaRPr lang="zh-CN" altLang="zh-CN" dirty="0"/>
          </a:p>
          <a:p>
            <a:r>
              <a:rPr lang="en-US" altLang="zh-CN" dirty="0"/>
              <a:t>T=170</a:t>
            </a:r>
            <a:r>
              <a:rPr lang="zh-CN" altLang="zh-CN" dirty="0"/>
              <a:t>°</a:t>
            </a:r>
            <a:r>
              <a:rPr lang="en-US" altLang="zh-CN" dirty="0"/>
              <a:t>C</a:t>
            </a:r>
            <a:endParaRPr lang="zh-CN" altLang="zh-CN" dirty="0"/>
          </a:p>
          <a:p>
            <a:r>
              <a:rPr lang="en-US" altLang="zh-CN" dirty="0" smtClean="0"/>
              <a:t>V</a:t>
            </a:r>
            <a:r>
              <a:rPr lang="en-US" altLang="zh-CN" baseline="-25000" dirty="0" smtClean="0"/>
              <a:t>G2K</a:t>
            </a:r>
            <a:r>
              <a:rPr lang="en-US" altLang="zh-CN" dirty="0" smtClean="0"/>
              <a:t>=1.6V</a:t>
            </a:r>
            <a:endParaRPr lang="zh-CN" altLang="zh-CN" dirty="0"/>
          </a:p>
        </p:txBody>
      </p:sp>
      <p:sp>
        <p:nvSpPr>
          <p:cNvPr id="7" name="TextBox 6"/>
          <p:cNvSpPr txBox="1"/>
          <p:nvPr/>
        </p:nvSpPr>
        <p:spPr>
          <a:xfrm>
            <a:off x="1043608" y="1268760"/>
            <a:ext cx="6840760" cy="1384995"/>
          </a:xfrm>
          <a:prstGeom prst="rect">
            <a:avLst/>
          </a:prstGeom>
          <a:noFill/>
        </p:spPr>
        <p:txBody>
          <a:bodyPr wrap="square" rtlCol="0">
            <a:spAutoFit/>
          </a:bodyPr>
          <a:lstStyle/>
          <a:p>
            <a:pPr lvl="0"/>
            <a:r>
              <a:rPr lang="zh-CN" altLang="en-US" sz="2800" dirty="0">
                <a:solidFill>
                  <a:srgbClr val="FF0000"/>
                </a:solidFill>
              </a:rPr>
              <a:t>栅极电压</a:t>
            </a:r>
            <a:r>
              <a:rPr lang="en-US" altLang="zh-CN" sz="2800" dirty="0">
                <a:solidFill>
                  <a:srgbClr val="FF0000"/>
                </a:solidFill>
              </a:rPr>
              <a:t>V</a:t>
            </a:r>
            <a:r>
              <a:rPr lang="en-US" altLang="zh-CN" sz="2800" baseline="-25000" dirty="0">
                <a:solidFill>
                  <a:srgbClr val="FF0000"/>
                </a:solidFill>
              </a:rPr>
              <a:t>G1K</a:t>
            </a:r>
            <a:r>
              <a:rPr lang="zh-CN" altLang="zh-CN" sz="2800" dirty="0">
                <a:solidFill>
                  <a:srgbClr val="FF0000"/>
                </a:solidFill>
              </a:rPr>
              <a:t>对</a:t>
            </a:r>
            <a:r>
              <a:rPr lang="en-US" altLang="zh-CN" sz="2800" dirty="0">
                <a:solidFill>
                  <a:srgbClr val="FF0000"/>
                </a:solidFill>
              </a:rPr>
              <a:t>I-V</a:t>
            </a:r>
            <a:r>
              <a:rPr lang="zh-CN" altLang="zh-CN" sz="2800" dirty="0">
                <a:solidFill>
                  <a:srgbClr val="FF0000"/>
                </a:solidFill>
              </a:rPr>
              <a:t>曲线影响</a:t>
            </a:r>
            <a:r>
              <a:rPr lang="zh-CN" altLang="zh-CN" sz="2800" dirty="0" smtClean="0">
                <a:solidFill>
                  <a:srgbClr val="FF0000"/>
                </a:solidFill>
              </a:rPr>
              <a:t>：这</a:t>
            </a:r>
            <a:r>
              <a:rPr lang="zh-CN" altLang="zh-CN" sz="2800" dirty="0">
                <a:solidFill>
                  <a:srgbClr val="FF0000"/>
                </a:solidFill>
              </a:rPr>
              <a:t>是因为</a:t>
            </a:r>
            <a:r>
              <a:rPr lang="en-US" altLang="zh-CN" sz="2800" dirty="0">
                <a:solidFill>
                  <a:srgbClr val="FF0000"/>
                </a:solidFill>
              </a:rPr>
              <a:t>V</a:t>
            </a:r>
            <a:r>
              <a:rPr lang="en-US" altLang="zh-CN" sz="2800" baseline="-25000" dirty="0">
                <a:solidFill>
                  <a:srgbClr val="FF0000"/>
                </a:solidFill>
              </a:rPr>
              <a:t>G1K</a:t>
            </a:r>
            <a:r>
              <a:rPr lang="zh-CN" altLang="zh-CN" sz="2800" dirty="0">
                <a:solidFill>
                  <a:srgbClr val="FF0000"/>
                </a:solidFill>
              </a:rPr>
              <a:t>增大，会有更多的电子参与碰撞和到达极板，所以极板电流升高</a:t>
            </a:r>
            <a:r>
              <a:rPr lang="zh-CN" altLang="zh-CN" sz="2800" dirty="0" smtClean="0">
                <a:solidFill>
                  <a:srgbClr val="FF0000"/>
                </a:solidFill>
              </a:rPr>
              <a:t>。</a:t>
            </a:r>
            <a:endParaRPr lang="zh-CN" altLang="zh-CN" sz="2800" dirty="0">
              <a:solidFill>
                <a:srgbClr val="FF0000"/>
              </a:solidFill>
            </a:endParaRPr>
          </a:p>
        </p:txBody>
      </p:sp>
    </p:spTree>
    <p:extLst>
      <p:ext uri="{BB962C8B-B14F-4D97-AF65-F5344CB8AC3E}">
        <p14:creationId xmlns:p14="http://schemas.microsoft.com/office/powerpoint/2010/main" val="691942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560" y="724827"/>
            <a:ext cx="7772400" cy="856044"/>
          </a:xfrm>
        </p:spPr>
        <p:txBody>
          <a:bodyPr>
            <a:normAutofit fontScale="90000"/>
          </a:bodyPr>
          <a:lstStyle/>
          <a:p>
            <a:r>
              <a:rPr lang="zh-CN" altLang="en-US" dirty="0" smtClean="0"/>
              <a:t>改变灯丝电压</a:t>
            </a:r>
            <a:r>
              <a:rPr lang="en-US" altLang="zh-CN" dirty="0">
                <a:solidFill>
                  <a:srgbClr val="FF0000"/>
                </a:solidFill>
              </a:rPr>
              <a:t>V</a:t>
            </a:r>
            <a:r>
              <a:rPr lang="en-US" altLang="zh-CN" baseline="-25000" dirty="0">
                <a:solidFill>
                  <a:srgbClr val="FF0000"/>
                </a:solidFill>
              </a:rPr>
              <a:t>F</a:t>
            </a:r>
            <a:r>
              <a:rPr lang="zh-CN" altLang="en-US" dirty="0"/>
              <a:t/>
            </a:r>
            <a:br>
              <a:rPr lang="zh-CN" altLang="en-US" dirty="0"/>
            </a:br>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8453"/>
            <a:ext cx="7020272" cy="4969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1224136" y="3393069"/>
            <a:ext cx="4572000" cy="1200329"/>
          </a:xfrm>
          <a:prstGeom prst="rect">
            <a:avLst/>
          </a:prstGeom>
        </p:spPr>
        <p:txBody>
          <a:bodyPr>
            <a:spAutoFit/>
          </a:bodyPr>
          <a:lstStyle/>
          <a:p>
            <a:r>
              <a:rPr lang="zh-CN" altLang="zh-CN" dirty="0"/>
              <a:t>实验条件：</a:t>
            </a:r>
          </a:p>
          <a:p>
            <a:r>
              <a:rPr lang="en-US" altLang="zh-CN" dirty="0" smtClean="0"/>
              <a:t>T=170</a:t>
            </a:r>
            <a:r>
              <a:rPr lang="zh-CN" altLang="zh-CN" dirty="0"/>
              <a:t>°</a:t>
            </a:r>
            <a:r>
              <a:rPr lang="en-US" altLang="zh-CN" dirty="0"/>
              <a:t>C</a:t>
            </a:r>
            <a:endParaRPr lang="zh-CN" altLang="zh-CN" dirty="0"/>
          </a:p>
          <a:p>
            <a:r>
              <a:rPr lang="en-US" altLang="zh-CN" dirty="0"/>
              <a:t>V</a:t>
            </a:r>
            <a:r>
              <a:rPr lang="en-US" altLang="zh-CN" baseline="-25000" dirty="0"/>
              <a:t>G1K</a:t>
            </a:r>
            <a:r>
              <a:rPr lang="en-US" altLang="zh-CN" dirty="0"/>
              <a:t>=2V</a:t>
            </a:r>
            <a:endParaRPr lang="zh-CN" altLang="zh-CN" dirty="0"/>
          </a:p>
          <a:p>
            <a:r>
              <a:rPr lang="en-US" altLang="zh-CN" dirty="0" smtClean="0"/>
              <a:t>V</a:t>
            </a:r>
            <a:r>
              <a:rPr lang="en-US" altLang="zh-CN" baseline="-25000" dirty="0" smtClean="0"/>
              <a:t>G2P</a:t>
            </a:r>
            <a:r>
              <a:rPr lang="en-US" altLang="zh-CN" dirty="0" smtClean="0"/>
              <a:t>=1.6V</a:t>
            </a:r>
            <a:endParaRPr lang="zh-CN" altLang="zh-CN" dirty="0"/>
          </a:p>
        </p:txBody>
      </p:sp>
      <p:sp>
        <p:nvSpPr>
          <p:cNvPr id="5" name="TextBox 4"/>
          <p:cNvSpPr txBox="1"/>
          <p:nvPr/>
        </p:nvSpPr>
        <p:spPr>
          <a:xfrm>
            <a:off x="685258" y="1342113"/>
            <a:ext cx="6624736" cy="3231654"/>
          </a:xfrm>
          <a:prstGeom prst="rect">
            <a:avLst/>
          </a:prstGeom>
          <a:noFill/>
        </p:spPr>
        <p:txBody>
          <a:bodyPr wrap="square" rtlCol="0">
            <a:spAutoFit/>
          </a:bodyPr>
          <a:lstStyle/>
          <a:p>
            <a:pPr>
              <a:defRPr/>
            </a:pPr>
            <a:r>
              <a:rPr lang="zh-CN" altLang="zh-CN" sz="2800" dirty="0">
                <a:solidFill>
                  <a:srgbClr val="FF0000"/>
                </a:solidFill>
              </a:rPr>
              <a:t>灯丝电压增大时，灯丝温度升高，阴极</a:t>
            </a:r>
            <a:r>
              <a:rPr lang="en-US" altLang="zh-CN" sz="2800" dirty="0">
                <a:solidFill>
                  <a:srgbClr val="FF0000"/>
                </a:solidFill>
              </a:rPr>
              <a:t>K</a:t>
            </a:r>
            <a:r>
              <a:rPr lang="zh-CN" altLang="zh-CN" sz="2800" dirty="0">
                <a:solidFill>
                  <a:srgbClr val="FF0000"/>
                </a:solidFill>
              </a:rPr>
              <a:t>发射热电子的能力相应增强，从而使单位时间内阴极发射的电子数增多，同时发射的热电子平均初动能也增加，从而使单位时间内到达板极</a:t>
            </a:r>
            <a:r>
              <a:rPr lang="en-US" altLang="zh-CN" sz="2800" dirty="0">
                <a:solidFill>
                  <a:srgbClr val="FF0000"/>
                </a:solidFill>
              </a:rPr>
              <a:t>P</a:t>
            </a:r>
            <a:r>
              <a:rPr lang="zh-CN" altLang="zh-CN" sz="2800" dirty="0">
                <a:solidFill>
                  <a:srgbClr val="FF0000"/>
                </a:solidFill>
              </a:rPr>
              <a:t>的电子数也增加，即板极电流</a:t>
            </a:r>
            <a:r>
              <a:rPr lang="en-US" altLang="zh-CN" sz="2800" dirty="0">
                <a:solidFill>
                  <a:srgbClr val="FF0000"/>
                </a:solidFill>
              </a:rPr>
              <a:t>I</a:t>
            </a:r>
            <a:r>
              <a:rPr lang="en-US" altLang="zh-CN" sz="2800" baseline="-25000" dirty="0">
                <a:solidFill>
                  <a:srgbClr val="FF0000"/>
                </a:solidFill>
              </a:rPr>
              <a:t>P</a:t>
            </a:r>
            <a:r>
              <a:rPr lang="zh-CN" altLang="zh-CN" sz="2800" dirty="0">
                <a:solidFill>
                  <a:srgbClr val="FF0000"/>
                </a:solidFill>
              </a:rPr>
              <a:t>增大，从而曲线上移。</a:t>
            </a:r>
          </a:p>
          <a:p>
            <a:endParaRPr lang="zh-CN" altLang="en-US" dirty="0"/>
          </a:p>
          <a:p>
            <a:endParaRPr lang="zh-CN" altLang="en-US" dirty="0"/>
          </a:p>
        </p:txBody>
      </p:sp>
    </p:spTree>
    <p:extLst>
      <p:ext uri="{BB962C8B-B14F-4D97-AF65-F5344CB8AC3E}">
        <p14:creationId xmlns:p14="http://schemas.microsoft.com/office/powerpoint/2010/main" val="691942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txBox="1">
            <a:spLocks/>
          </p:cNvSpPr>
          <p:nvPr/>
        </p:nvSpPr>
        <p:spPr>
          <a:xfrm>
            <a:off x="611560" y="548680"/>
            <a:ext cx="7632848" cy="3456384"/>
          </a:xfrm>
          <a:prstGeom prst="rect">
            <a:avLst/>
          </a:prstGeom>
        </p:spPr>
        <p:txBody>
          <a:bodyPr>
            <a:normAutofit/>
          </a:bodyPr>
          <a:lst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a:buNone/>
            </a:pPr>
            <a:r>
              <a:rPr lang="zh-CN" altLang="en-US" sz="4000" b="1" dirty="0" smtClean="0"/>
              <a:t>第二部分</a:t>
            </a:r>
            <a:endParaRPr lang="en-US" altLang="zh-CN" sz="4000" b="1" dirty="0" smtClean="0"/>
          </a:p>
          <a:p>
            <a:pPr algn="r"/>
            <a:endParaRPr lang="en-US" altLang="zh-CN" sz="4000" dirty="0"/>
          </a:p>
          <a:p>
            <a:pPr marL="0" indent="0" algn="r">
              <a:buNone/>
            </a:pPr>
            <a:r>
              <a:rPr lang="zh-CN" altLang="en-US" sz="4000" dirty="0" smtClean="0"/>
              <a:t>汞</a:t>
            </a:r>
            <a:r>
              <a:rPr lang="zh-CN" altLang="en-US" sz="4000" dirty="0"/>
              <a:t>原子的较高能级的激发能</a:t>
            </a:r>
          </a:p>
        </p:txBody>
      </p:sp>
    </p:spTree>
    <p:extLst>
      <p:ext uri="{BB962C8B-B14F-4D97-AF65-F5344CB8AC3E}">
        <p14:creationId xmlns:p14="http://schemas.microsoft.com/office/powerpoint/2010/main" val="1573789122"/>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76672"/>
            <a:ext cx="3816424" cy="523220"/>
          </a:xfrm>
          <a:prstGeom prst="rect">
            <a:avLst/>
          </a:prstGeom>
          <a:noFill/>
        </p:spPr>
        <p:txBody>
          <a:bodyPr wrap="square" rtlCol="0">
            <a:spAutoFit/>
          </a:bodyPr>
          <a:lstStyle/>
          <a:p>
            <a:r>
              <a:rPr lang="zh-CN" altLang="en-US" sz="2800" dirty="0" smtClean="0"/>
              <a:t>实验原理</a:t>
            </a:r>
            <a:endParaRPr lang="zh-CN" altLang="en-US" sz="2800" dirty="0"/>
          </a:p>
        </p:txBody>
      </p:sp>
      <p:pic>
        <p:nvPicPr>
          <p:cNvPr id="3" name="图片 2" descr="汞能级图.jpg"/>
          <p:cNvPicPr/>
          <p:nvPr/>
        </p:nvPicPr>
        <p:blipFill>
          <a:blip r:embed="rId2" cstate="print"/>
          <a:stretch>
            <a:fillRect/>
          </a:stretch>
        </p:blipFill>
        <p:spPr>
          <a:xfrm>
            <a:off x="4716016" y="1196752"/>
            <a:ext cx="4427984" cy="3059092"/>
          </a:xfrm>
          <a:prstGeom prst="rect">
            <a:avLst/>
          </a:prstGeom>
        </p:spPr>
      </p:pic>
      <p:sp>
        <p:nvSpPr>
          <p:cNvPr id="4" name="TextBox 3"/>
          <p:cNvSpPr txBox="1"/>
          <p:nvPr/>
        </p:nvSpPr>
        <p:spPr>
          <a:xfrm>
            <a:off x="251520" y="1340768"/>
            <a:ext cx="4248472" cy="2862322"/>
          </a:xfrm>
          <a:prstGeom prst="rect">
            <a:avLst/>
          </a:prstGeom>
          <a:noFill/>
        </p:spPr>
        <p:txBody>
          <a:bodyPr wrap="square" rtlCol="0">
            <a:spAutoFit/>
          </a:bodyPr>
          <a:lstStyle/>
          <a:p>
            <a:r>
              <a:rPr lang="zh-CN" altLang="en-US" sz="2000" dirty="0" smtClean="0"/>
              <a:t>汞原子核外有</a:t>
            </a:r>
            <a:r>
              <a:rPr lang="en-US" altLang="zh-CN" sz="2000" dirty="0" smtClean="0"/>
              <a:t>80</a:t>
            </a:r>
            <a:r>
              <a:rPr lang="zh-CN" altLang="en-US" sz="2000" dirty="0" smtClean="0"/>
              <a:t>个电子，最外层的</a:t>
            </a:r>
            <a:r>
              <a:rPr lang="en-US" altLang="zh-CN" sz="2000" dirty="0" smtClean="0"/>
              <a:t>2</a:t>
            </a:r>
            <a:r>
              <a:rPr lang="zh-CN" altLang="en-US" sz="2000" dirty="0" smtClean="0"/>
              <a:t>个价电子的状态决定原子的能量状态。</a:t>
            </a:r>
            <a:endParaRPr lang="en-US" altLang="zh-CN" sz="2000" dirty="0" smtClean="0"/>
          </a:p>
          <a:p>
            <a:endParaRPr lang="en-US" altLang="zh-CN" sz="2000" dirty="0"/>
          </a:p>
          <a:p>
            <a:r>
              <a:rPr lang="zh-CN" altLang="en-US" sz="2000" dirty="0" smtClean="0"/>
              <a:t>能量最低的状态</a:t>
            </a:r>
            <a:r>
              <a:rPr lang="en-US" altLang="zh-CN" sz="2000" dirty="0"/>
              <a:t>6</a:t>
            </a:r>
            <a:r>
              <a:rPr lang="en-US" altLang="zh-CN" sz="2000" baseline="30000" dirty="0"/>
              <a:t>1</a:t>
            </a:r>
            <a:r>
              <a:rPr lang="en-US" altLang="zh-CN" sz="2000" dirty="0"/>
              <a:t>S</a:t>
            </a:r>
            <a:r>
              <a:rPr lang="en-US" altLang="zh-CN" sz="2000" baseline="-25000" dirty="0"/>
              <a:t>0</a:t>
            </a:r>
            <a:r>
              <a:rPr lang="zh-CN" altLang="en-US" sz="2000" dirty="0" smtClean="0"/>
              <a:t>称为基态，</a:t>
            </a:r>
            <a:r>
              <a:rPr lang="en-US" altLang="zh-CN" sz="2000" dirty="0" smtClean="0"/>
              <a:t>6</a:t>
            </a:r>
            <a:r>
              <a:rPr lang="en-US" altLang="zh-CN" sz="2000" baseline="30000" dirty="0" smtClean="0"/>
              <a:t>1</a:t>
            </a:r>
            <a:r>
              <a:rPr lang="en-US" altLang="zh-CN" sz="2000" dirty="0" smtClean="0"/>
              <a:t>P</a:t>
            </a:r>
            <a:r>
              <a:rPr lang="en-US" altLang="zh-CN" sz="2000" baseline="-25000" dirty="0" smtClean="0"/>
              <a:t>0,1,2</a:t>
            </a:r>
            <a:r>
              <a:rPr lang="zh-CN" altLang="en-US" sz="2000" dirty="0" smtClean="0"/>
              <a:t>是三重态中能量最低的一组激发态，</a:t>
            </a:r>
            <a:r>
              <a:rPr lang="en-US" altLang="zh-CN" sz="2000" dirty="0"/>
              <a:t>6</a:t>
            </a:r>
            <a:r>
              <a:rPr lang="en-US" altLang="zh-CN" sz="2000" baseline="30000" dirty="0"/>
              <a:t>1</a:t>
            </a:r>
            <a:r>
              <a:rPr lang="en-US" altLang="zh-CN" sz="2000" dirty="0"/>
              <a:t>P</a:t>
            </a:r>
            <a:r>
              <a:rPr lang="en-US" altLang="zh-CN" sz="2000" baseline="-25000" dirty="0"/>
              <a:t>1</a:t>
            </a:r>
            <a:r>
              <a:rPr lang="zh-CN" altLang="en-US" sz="2000" dirty="0" smtClean="0"/>
              <a:t>是单重态中最低激发能级，最高者为电离能级。</a:t>
            </a:r>
            <a:endParaRPr lang="en-US" altLang="zh-CN" sz="2000" dirty="0" smtClean="0"/>
          </a:p>
          <a:p>
            <a:endParaRPr lang="en-US" altLang="zh-CN" sz="2000" dirty="0" smtClean="0"/>
          </a:p>
          <a:p>
            <a:r>
              <a:rPr lang="en-US" altLang="zh-CN" sz="2000" dirty="0" smtClean="0"/>
              <a:t>6</a:t>
            </a:r>
            <a:r>
              <a:rPr lang="en-US" altLang="zh-CN" sz="2000" baseline="30000" dirty="0"/>
              <a:t>3</a:t>
            </a:r>
            <a:r>
              <a:rPr lang="en-US" altLang="zh-CN" sz="2000" dirty="0" smtClean="0"/>
              <a:t>P</a:t>
            </a:r>
            <a:r>
              <a:rPr lang="en-US" altLang="zh-CN" sz="2000" baseline="-25000" dirty="0" smtClean="0"/>
              <a:t>1</a:t>
            </a:r>
            <a:r>
              <a:rPr lang="zh-CN" altLang="en-US" sz="2000" dirty="0" smtClean="0"/>
              <a:t>和</a:t>
            </a:r>
            <a:r>
              <a:rPr lang="en-US" altLang="zh-CN" sz="2000" dirty="0" smtClean="0"/>
              <a:t> 6</a:t>
            </a:r>
            <a:r>
              <a:rPr lang="en-US" altLang="zh-CN" sz="2000" baseline="30000" dirty="0" smtClean="0"/>
              <a:t>1</a:t>
            </a:r>
            <a:r>
              <a:rPr lang="en-US" altLang="zh-CN" sz="2000" dirty="0" smtClean="0"/>
              <a:t>P</a:t>
            </a:r>
            <a:r>
              <a:rPr lang="en-US" altLang="zh-CN" sz="2000" baseline="-25000" dirty="0" smtClean="0"/>
              <a:t>1</a:t>
            </a:r>
            <a:r>
              <a:rPr lang="zh-CN" altLang="en-US" sz="2000" dirty="0" smtClean="0"/>
              <a:t>具有较强的吸收特性。</a:t>
            </a:r>
            <a:endParaRPr lang="zh-CN" altLang="en-US" sz="2000" dirty="0"/>
          </a:p>
        </p:txBody>
      </p:sp>
    </p:spTree>
    <p:extLst>
      <p:ext uri="{BB962C8B-B14F-4D97-AF65-F5344CB8AC3E}">
        <p14:creationId xmlns:p14="http://schemas.microsoft.com/office/powerpoint/2010/main" val="3721179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692696"/>
            <a:ext cx="7776864" cy="461665"/>
          </a:xfrm>
          <a:prstGeom prst="rect">
            <a:avLst/>
          </a:prstGeom>
          <a:noFill/>
        </p:spPr>
        <p:txBody>
          <a:bodyPr wrap="square" rtlCol="0">
            <a:spAutoFit/>
          </a:bodyPr>
          <a:lstStyle/>
          <a:p>
            <a:r>
              <a:rPr lang="zh-CN" altLang="en-US" sz="2400" dirty="0"/>
              <a:t>电子</a:t>
            </a:r>
            <a:r>
              <a:rPr lang="zh-CN" altLang="en-US" sz="2400" dirty="0" smtClean="0"/>
              <a:t>能量＞</a:t>
            </a:r>
            <a:r>
              <a:rPr lang="en-US" altLang="zh-CN" sz="2400" dirty="0" smtClean="0"/>
              <a:t>4.9eV</a:t>
            </a:r>
            <a:endParaRPr lang="zh-CN" altLang="en-US" sz="2400" dirty="0"/>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TextBox 6"/>
          <p:cNvSpPr txBox="1"/>
          <p:nvPr/>
        </p:nvSpPr>
        <p:spPr>
          <a:xfrm>
            <a:off x="1365502" y="2579584"/>
            <a:ext cx="6120680" cy="369332"/>
          </a:xfrm>
          <a:prstGeom prst="rect">
            <a:avLst/>
          </a:prstGeom>
          <a:noFill/>
        </p:spPr>
        <p:txBody>
          <a:bodyPr wrap="square" rtlCol="0">
            <a:spAutoFit/>
          </a:bodyPr>
          <a:lstStyle/>
          <a:p>
            <a:r>
              <a:rPr lang="zh-CN" altLang="en-US" dirty="0" smtClean="0"/>
              <a:t>在</a:t>
            </a:r>
            <a:r>
              <a:rPr lang="zh-CN" altLang="en-US" dirty="0"/>
              <a:t>本</a:t>
            </a:r>
            <a:r>
              <a:rPr lang="zh-CN" altLang="en-US" dirty="0" smtClean="0"/>
              <a:t>次实验温度范围内，电子自由程随温度的减小而增大</a:t>
            </a:r>
            <a:endParaRPr lang="en-US" altLang="zh-CN" dirty="0" smtClean="0"/>
          </a:p>
        </p:txBody>
      </p:sp>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11" name="组合 10"/>
          <p:cNvGrpSpPr/>
          <p:nvPr/>
        </p:nvGrpSpPr>
        <p:grpSpPr>
          <a:xfrm>
            <a:off x="1233192" y="1471610"/>
            <a:ext cx="7272808" cy="1133033"/>
            <a:chOff x="1259632" y="1622394"/>
            <a:chExt cx="7272808" cy="1133033"/>
          </a:xfrm>
        </p:grpSpPr>
        <p:graphicFrame>
          <p:nvGraphicFramePr>
            <p:cNvPr id="6" name="对象 5"/>
            <p:cNvGraphicFramePr>
              <a:graphicFrameLocks noChangeAspect="1"/>
            </p:cNvGraphicFramePr>
            <p:nvPr>
              <p:extLst>
                <p:ext uri="{D42A27DB-BD31-4B8C-83A1-F6EECF244321}">
                  <p14:modId xmlns:p14="http://schemas.microsoft.com/office/powerpoint/2010/main" val="453541756"/>
                </p:ext>
              </p:extLst>
            </p:nvPr>
          </p:nvGraphicFramePr>
          <p:xfrm>
            <a:off x="4340995" y="1991727"/>
            <a:ext cx="3471365" cy="763700"/>
          </p:xfrm>
          <a:graphic>
            <a:graphicData uri="http://schemas.openxmlformats.org/presentationml/2006/ole">
              <mc:AlternateContent xmlns:mc="http://schemas.openxmlformats.org/markup-compatibility/2006">
                <mc:Choice xmlns:v="urn:schemas-microsoft-com:vml" Requires="v">
                  <p:oleObj spid="_x0000_s1040" r:id="rId3" imgW="1905000" imgH="419100" progId="Equation.DSMT4">
                    <p:embed/>
                  </p:oleObj>
                </mc:Choice>
                <mc:Fallback>
                  <p:oleObj r:id="rId3" imgW="1905000" imgH="4191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995" y="1991727"/>
                          <a:ext cx="3471365" cy="763700"/>
                        </a:xfrm>
                        <a:prstGeom prst="rect">
                          <a:avLst/>
                        </a:prstGeom>
                        <a:noFill/>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3891182048"/>
                </p:ext>
              </p:extLst>
            </p:nvPr>
          </p:nvGraphicFramePr>
          <p:xfrm>
            <a:off x="1547663" y="1991726"/>
            <a:ext cx="1397857" cy="759329"/>
          </p:xfrm>
          <a:graphic>
            <a:graphicData uri="http://schemas.openxmlformats.org/presentationml/2006/ole">
              <mc:AlternateContent xmlns:mc="http://schemas.openxmlformats.org/markup-compatibility/2006">
                <mc:Choice xmlns:v="urn:schemas-microsoft-com:vml" Requires="v">
                  <p:oleObj spid="_x0000_s1041" r:id="rId5" imgW="774364" imgH="418918" progId="Equation.DSMT4">
                    <p:embed/>
                  </p:oleObj>
                </mc:Choice>
                <mc:Fallback>
                  <p:oleObj r:id="rId5" imgW="774364" imgH="418918"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663" y="1991726"/>
                          <a:ext cx="1397857" cy="759329"/>
                        </a:xfrm>
                        <a:prstGeom prst="rect">
                          <a:avLst/>
                        </a:prstGeom>
                        <a:noFill/>
                      </p:spPr>
                    </p:pic>
                  </p:oleObj>
                </mc:Fallback>
              </mc:AlternateContent>
            </a:graphicData>
          </a:graphic>
        </p:graphicFrame>
        <p:sp>
          <p:nvSpPr>
            <p:cNvPr id="10" name="TextBox 9"/>
            <p:cNvSpPr txBox="1"/>
            <p:nvPr/>
          </p:nvSpPr>
          <p:spPr>
            <a:xfrm>
              <a:off x="1259632" y="1622394"/>
              <a:ext cx="7272808" cy="369332"/>
            </a:xfrm>
            <a:prstGeom prst="rect">
              <a:avLst/>
            </a:prstGeom>
            <a:noFill/>
          </p:spPr>
          <p:txBody>
            <a:bodyPr wrap="square" rtlCol="0">
              <a:spAutoFit/>
            </a:bodyPr>
            <a:lstStyle/>
            <a:p>
              <a:r>
                <a:rPr lang="zh-CN" altLang="en-US" dirty="0" smtClean="0"/>
                <a:t>电子平均自由程</a:t>
              </a:r>
              <a:r>
                <a:rPr lang="en-US" altLang="zh-CN" dirty="0" smtClean="0"/>
                <a:t>			</a:t>
              </a:r>
              <a:r>
                <a:rPr lang="zh-CN" altLang="en-US" dirty="0" smtClean="0"/>
                <a:t>汞的饱和蒸汽压</a:t>
              </a:r>
              <a:endParaRPr lang="zh-CN" altLang="en-US" dirty="0"/>
            </a:p>
          </p:txBody>
        </p:sp>
      </p:grpSp>
      <p:sp>
        <p:nvSpPr>
          <p:cNvPr id="12" name="TextBox 11"/>
          <p:cNvSpPr txBox="1"/>
          <p:nvPr/>
        </p:nvSpPr>
        <p:spPr>
          <a:xfrm>
            <a:off x="1259632" y="1102278"/>
            <a:ext cx="2088232" cy="369332"/>
          </a:xfrm>
          <a:prstGeom prst="rect">
            <a:avLst/>
          </a:prstGeom>
          <a:solidFill>
            <a:schemeClr val="tx2">
              <a:lumMod val="40000"/>
              <a:lumOff val="60000"/>
            </a:schemeClr>
          </a:solidFill>
        </p:spPr>
        <p:txBody>
          <a:bodyPr wrap="square" rtlCol="0">
            <a:spAutoFit/>
          </a:bodyPr>
          <a:lstStyle/>
          <a:p>
            <a:r>
              <a:rPr lang="en-US" altLang="zh-CN" dirty="0" smtClean="0"/>
              <a:t>1</a:t>
            </a:r>
            <a:r>
              <a:rPr lang="zh-CN" altLang="en-US" dirty="0" smtClean="0"/>
              <a:t>、温度的影响</a:t>
            </a:r>
            <a:endParaRPr lang="zh-CN" altLang="en-US" dirty="0"/>
          </a:p>
        </p:txBody>
      </p:sp>
      <p:sp>
        <p:nvSpPr>
          <p:cNvPr id="13" name="TextBox 12"/>
          <p:cNvSpPr txBox="1"/>
          <p:nvPr/>
        </p:nvSpPr>
        <p:spPr>
          <a:xfrm>
            <a:off x="1365503" y="3068960"/>
            <a:ext cx="1982362" cy="369332"/>
          </a:xfrm>
          <a:prstGeom prst="rect">
            <a:avLst/>
          </a:prstGeom>
          <a:solidFill>
            <a:schemeClr val="tx2">
              <a:lumMod val="40000"/>
              <a:lumOff val="60000"/>
            </a:schemeClr>
          </a:solidFill>
        </p:spPr>
        <p:txBody>
          <a:bodyPr wrap="square" rtlCol="0">
            <a:spAutoFit/>
          </a:bodyPr>
          <a:lstStyle/>
          <a:p>
            <a:r>
              <a:rPr lang="en-US" altLang="zh-CN" dirty="0" smtClean="0"/>
              <a:t>2</a:t>
            </a:r>
            <a:r>
              <a:rPr lang="zh-CN" altLang="en-US" dirty="0" smtClean="0"/>
              <a:t>、电压的影响</a:t>
            </a:r>
            <a:endParaRPr lang="zh-CN" altLang="en-US" dirty="0"/>
          </a:p>
        </p:txBody>
      </p:sp>
      <p:sp>
        <p:nvSpPr>
          <p:cNvPr id="14" name="TextBox 13"/>
          <p:cNvSpPr txBox="1"/>
          <p:nvPr/>
        </p:nvSpPr>
        <p:spPr>
          <a:xfrm>
            <a:off x="1369838" y="3462718"/>
            <a:ext cx="6308939" cy="369332"/>
          </a:xfrm>
          <a:prstGeom prst="rect">
            <a:avLst/>
          </a:prstGeom>
          <a:noFill/>
        </p:spPr>
        <p:txBody>
          <a:bodyPr wrap="square" rtlCol="0">
            <a:spAutoFit/>
          </a:bodyPr>
          <a:lstStyle/>
          <a:p>
            <a:r>
              <a:rPr lang="zh-CN" altLang="en-US" dirty="0" smtClean="0"/>
              <a:t>减少加速所耗距离，减少电子在加速时与汞原子的碰撞</a:t>
            </a:r>
            <a:endParaRPr lang="zh-CN" altLang="en-US" dirty="0"/>
          </a:p>
        </p:txBody>
      </p:sp>
      <p:pic>
        <p:nvPicPr>
          <p:cNvPr id="1033" name="图片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5375" y="4149080"/>
            <a:ext cx="4278033" cy="226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图片 3"/>
          <p:cNvPicPr>
            <a:picLocks noChangeAspect="1" noChangeArrowheads="1"/>
          </p:cNvPicPr>
          <p:nvPr/>
        </p:nvPicPr>
        <p:blipFill>
          <a:blip r:embed="rId8">
            <a:extLst>
              <a:ext uri="{28A0092B-C50C-407E-A947-70E740481C1C}">
                <a14:useLocalDpi xmlns:a14="http://schemas.microsoft.com/office/drawing/2010/main" val="0"/>
              </a:ext>
            </a:extLst>
          </a:blip>
          <a:srcRect b="12633"/>
          <a:stretch>
            <a:fillRect/>
          </a:stretch>
        </p:blipFill>
        <p:spPr bwMode="auto">
          <a:xfrm>
            <a:off x="5443064" y="4213511"/>
            <a:ext cx="3853704" cy="213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右箭头 14"/>
          <p:cNvSpPr/>
          <p:nvPr/>
        </p:nvSpPr>
        <p:spPr>
          <a:xfrm>
            <a:off x="3923928" y="5157192"/>
            <a:ext cx="172819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164426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2" grpId="0" animBg="1"/>
      <p:bldP spid="13" grpId="0" animBg="1"/>
      <p:bldP spid="14" grpId="0"/>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332656"/>
            <a:ext cx="3600400" cy="369332"/>
          </a:xfrm>
          <a:prstGeom prst="rect">
            <a:avLst/>
          </a:prstGeom>
          <a:noFill/>
        </p:spPr>
        <p:txBody>
          <a:bodyPr wrap="square" rtlCol="0">
            <a:spAutoFit/>
          </a:bodyPr>
          <a:lstStyle/>
          <a:p>
            <a:r>
              <a:rPr lang="zh-CN" altLang="en-US" dirty="0" smtClean="0"/>
              <a:t>理想的曲线（来自教材）</a:t>
            </a:r>
            <a:endParaRPr lang="zh-CN" altLang="en-US" dirty="0"/>
          </a:p>
        </p:txBody>
      </p:sp>
      <p:pic>
        <p:nvPicPr>
          <p:cNvPr id="6146" name="Picture 2" descr="c:\users\jizai\desktop\img_20120612_224730.jpg"/>
          <p:cNvPicPr>
            <a:picLocks noChangeAspect="1" noChangeArrowheads="1"/>
          </p:cNvPicPr>
          <p:nvPr/>
        </p:nvPicPr>
        <p:blipFill rotWithShape="1">
          <a:blip r:embed="rId2">
            <a:extLst>
              <a:ext uri="{28A0092B-C50C-407E-A947-70E740481C1C}">
                <a14:useLocalDpi xmlns:a14="http://schemas.microsoft.com/office/drawing/2010/main" val="0"/>
              </a:ext>
            </a:extLst>
          </a:blip>
          <a:srcRect l="1507" t="11473" r="22603" b="11815"/>
          <a:stretch/>
        </p:blipFill>
        <p:spPr bwMode="auto">
          <a:xfrm>
            <a:off x="-3481" y="980728"/>
            <a:ext cx="9144000" cy="55458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接连接符 3"/>
          <p:cNvCxnSpPr/>
          <p:nvPr/>
        </p:nvCxnSpPr>
        <p:spPr>
          <a:xfrm>
            <a:off x="5276206" y="3356992"/>
            <a:ext cx="43204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588224" y="4149080"/>
            <a:ext cx="43204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1633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332656"/>
            <a:ext cx="6624736" cy="369332"/>
          </a:xfrm>
          <a:prstGeom prst="rect">
            <a:avLst/>
          </a:prstGeom>
          <a:noFill/>
        </p:spPr>
        <p:txBody>
          <a:bodyPr wrap="square" rtlCol="0">
            <a:spAutoFit/>
          </a:bodyPr>
          <a:lstStyle/>
          <a:p>
            <a:r>
              <a:rPr lang="zh-CN" altLang="en-US" dirty="0" smtClean="0"/>
              <a:t>现实的曲线</a:t>
            </a:r>
            <a:endParaRPr lang="zh-CN" altLang="en-US" dirty="0"/>
          </a:p>
        </p:txBody>
      </p:sp>
      <p:sp>
        <p:nvSpPr>
          <p:cNvPr id="6" name="椭圆 5"/>
          <p:cNvSpPr/>
          <p:nvPr/>
        </p:nvSpPr>
        <p:spPr>
          <a:xfrm>
            <a:off x="5580112" y="4302388"/>
            <a:ext cx="1368152"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16013" y="836613"/>
            <a:ext cx="7200900" cy="5056187"/>
            <a:chOff x="1044005" y="701888"/>
            <a:chExt cx="7200900" cy="5056187"/>
          </a:xfrm>
        </p:grpSpPr>
        <p:graphicFrame>
          <p:nvGraphicFramePr>
            <p:cNvPr id="3" name="对象 2"/>
            <p:cNvGraphicFramePr>
              <a:graphicFrameLocks noChangeAspect="1"/>
            </p:cNvGraphicFramePr>
            <p:nvPr>
              <p:extLst>
                <p:ext uri="{D42A27DB-BD31-4B8C-83A1-F6EECF244321}">
                  <p14:modId xmlns:p14="http://schemas.microsoft.com/office/powerpoint/2010/main" val="2308328730"/>
                </p:ext>
              </p:extLst>
            </p:nvPr>
          </p:nvGraphicFramePr>
          <p:xfrm>
            <a:off x="1044005" y="701888"/>
            <a:ext cx="7200900" cy="5056187"/>
          </p:xfrm>
          <a:graphic>
            <a:graphicData uri="http://schemas.openxmlformats.org/presentationml/2006/ole">
              <mc:AlternateContent xmlns:mc="http://schemas.openxmlformats.org/markup-compatibility/2006">
                <mc:Choice xmlns:v="urn:schemas-microsoft-com:vml" Requires="v">
                  <p:oleObj spid="_x0000_s2066" name="Graph" r:id="rId3" imgW="4131720" imgH="2901600" progId="Origin50.Graph">
                    <p:embed/>
                  </p:oleObj>
                </mc:Choice>
                <mc:Fallback>
                  <p:oleObj name="Graph" r:id="rId3" imgW="4131720" imgH="2901600" progId="Origin50.Graph">
                    <p:embed/>
                    <p:pic>
                      <p:nvPicPr>
                        <p:cNvPr id="0" name=""/>
                        <p:cNvPicPr/>
                        <p:nvPr/>
                      </p:nvPicPr>
                      <p:blipFill>
                        <a:blip r:embed="rId4"/>
                        <a:stretch>
                          <a:fillRect/>
                        </a:stretch>
                      </p:blipFill>
                      <p:spPr>
                        <a:xfrm>
                          <a:off x="1044005" y="701888"/>
                          <a:ext cx="7200900" cy="5056187"/>
                        </a:xfrm>
                        <a:prstGeom prst="rect">
                          <a:avLst/>
                        </a:prstGeom>
                      </p:spPr>
                    </p:pic>
                  </p:oleObj>
                </mc:Fallback>
              </mc:AlternateContent>
            </a:graphicData>
          </a:graphic>
        </p:graphicFrame>
        <p:sp>
          <p:nvSpPr>
            <p:cNvPr id="9" name="TextBox 8"/>
            <p:cNvSpPr txBox="1"/>
            <p:nvPr/>
          </p:nvSpPr>
          <p:spPr>
            <a:xfrm>
              <a:off x="1115616" y="1628800"/>
              <a:ext cx="864096" cy="369332"/>
            </a:xfrm>
            <a:prstGeom prst="rect">
              <a:avLst/>
            </a:prstGeom>
            <a:noFill/>
          </p:spPr>
          <p:txBody>
            <a:bodyPr wrap="square" rtlCol="0">
              <a:spAutoFit/>
            </a:bodyPr>
            <a:lstStyle/>
            <a:p>
              <a:r>
                <a:rPr lang="en-US" altLang="zh-CN" dirty="0" smtClean="0"/>
                <a:t>120</a:t>
              </a:r>
              <a:r>
                <a:rPr lang="zh-CN" altLang="en-US" dirty="0" smtClean="0"/>
                <a:t>℃</a:t>
              </a:r>
              <a:endParaRPr lang="zh-CN" altLang="en-US" dirty="0"/>
            </a:p>
          </p:txBody>
        </p:sp>
      </p:grpSp>
      <p:grpSp>
        <p:nvGrpSpPr>
          <p:cNvPr id="14" name="组合 13"/>
          <p:cNvGrpSpPr/>
          <p:nvPr/>
        </p:nvGrpSpPr>
        <p:grpSpPr>
          <a:xfrm>
            <a:off x="1079612" y="701988"/>
            <a:ext cx="7274261" cy="5108471"/>
            <a:chOff x="3815916" y="1791297"/>
            <a:chExt cx="7274261" cy="5108471"/>
          </a:xfrm>
        </p:grpSpPr>
        <p:graphicFrame>
          <p:nvGraphicFramePr>
            <p:cNvPr id="4" name="对象 3"/>
            <p:cNvGraphicFramePr>
              <a:graphicFrameLocks noChangeAspect="1"/>
            </p:cNvGraphicFramePr>
            <p:nvPr>
              <p:extLst>
                <p:ext uri="{D42A27DB-BD31-4B8C-83A1-F6EECF244321}">
                  <p14:modId xmlns:p14="http://schemas.microsoft.com/office/powerpoint/2010/main" val="2085203934"/>
                </p:ext>
              </p:extLst>
            </p:nvPr>
          </p:nvGraphicFramePr>
          <p:xfrm>
            <a:off x="3815916" y="1791297"/>
            <a:ext cx="7274261" cy="5108471"/>
          </p:xfrm>
          <a:graphic>
            <a:graphicData uri="http://schemas.openxmlformats.org/presentationml/2006/ole">
              <mc:AlternateContent xmlns:mc="http://schemas.openxmlformats.org/markup-compatibility/2006">
                <mc:Choice xmlns:v="urn:schemas-microsoft-com:vml" Requires="v">
                  <p:oleObj spid="_x0000_s2067" name="Graph" r:id="rId5" imgW="4131720" imgH="2901600" progId="Origin50.Graph">
                    <p:embed/>
                  </p:oleObj>
                </mc:Choice>
                <mc:Fallback>
                  <p:oleObj name="Graph" r:id="rId5" imgW="4131720" imgH="2901600" progId="Origin50.Graph">
                    <p:embed/>
                    <p:pic>
                      <p:nvPicPr>
                        <p:cNvPr id="0" name=""/>
                        <p:cNvPicPr/>
                        <p:nvPr/>
                      </p:nvPicPr>
                      <p:blipFill>
                        <a:blip r:embed="rId6"/>
                        <a:stretch>
                          <a:fillRect/>
                        </a:stretch>
                      </p:blipFill>
                      <p:spPr>
                        <a:xfrm>
                          <a:off x="3815916" y="1791297"/>
                          <a:ext cx="7274261" cy="5108471"/>
                        </a:xfrm>
                        <a:prstGeom prst="rect">
                          <a:avLst/>
                        </a:prstGeom>
                        <a:noFill/>
                      </p:spPr>
                    </p:pic>
                  </p:oleObj>
                </mc:Fallback>
              </mc:AlternateContent>
            </a:graphicData>
          </a:graphic>
        </p:graphicFrame>
        <p:sp>
          <p:nvSpPr>
            <p:cNvPr id="13" name="TextBox 12"/>
            <p:cNvSpPr txBox="1"/>
            <p:nvPr/>
          </p:nvSpPr>
          <p:spPr>
            <a:xfrm>
              <a:off x="3815916" y="3216653"/>
              <a:ext cx="792088" cy="369332"/>
            </a:xfrm>
            <a:prstGeom prst="rect">
              <a:avLst/>
            </a:prstGeom>
            <a:noFill/>
          </p:spPr>
          <p:txBody>
            <a:bodyPr wrap="square" rtlCol="0">
              <a:spAutoFit/>
            </a:bodyPr>
            <a:lstStyle/>
            <a:p>
              <a:r>
                <a:rPr lang="en-US" altLang="zh-CN" dirty="0" smtClean="0"/>
                <a:t>100</a:t>
              </a:r>
              <a:r>
                <a:rPr lang="zh-CN" altLang="en-US" dirty="0" smtClean="0"/>
                <a:t>℃</a:t>
              </a:r>
              <a:endParaRPr lang="zh-CN" altLang="en-US" dirty="0"/>
            </a:p>
          </p:txBody>
        </p:sp>
      </p:grpSp>
    </p:spTree>
    <p:extLst>
      <p:ext uri="{BB962C8B-B14F-4D97-AF65-F5344CB8AC3E}">
        <p14:creationId xmlns:p14="http://schemas.microsoft.com/office/powerpoint/2010/main" val="30781668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nodeType="clickEffect">
                                  <p:stCondLst>
                                    <p:cond delay="0"/>
                                  </p:stCondLst>
                                  <p:childTnLst>
                                    <p:anim calcmode="lin" valueType="num">
                                      <p:cBhvr additive="base">
                                        <p:cTn id="12" dur="500"/>
                                        <p:tgtEl>
                                          <p:spTgt spid="12"/>
                                        </p:tgtEl>
                                        <p:attrNameLst>
                                          <p:attrName>ppt_x</p:attrName>
                                        </p:attrNameLst>
                                      </p:cBhvr>
                                      <p:tavLst>
                                        <p:tav tm="0">
                                          <p:val>
                                            <p:strVal val="ppt_x"/>
                                          </p:val>
                                        </p:tav>
                                        <p:tav tm="100000">
                                          <p:val>
                                            <p:strVal val="1+ppt_w/2"/>
                                          </p:val>
                                        </p:tav>
                                      </p:tavLst>
                                    </p:anim>
                                    <p:anim calcmode="lin" valueType="num">
                                      <p:cBhvr additive="base">
                                        <p:cTn id="13" dur="500"/>
                                        <p:tgtEl>
                                          <p:spTgt spid="12"/>
                                        </p:tgtEl>
                                        <p:attrNameLst>
                                          <p:attrName>ppt_y</p:attrName>
                                        </p:attrNameLst>
                                      </p:cBhvr>
                                      <p:tavLst>
                                        <p:tav tm="0">
                                          <p:val>
                                            <p:strVal val="ppt_y"/>
                                          </p:val>
                                        </p:tav>
                                        <p:tav tm="100000">
                                          <p:val>
                                            <p:strVal val="ppt_y"/>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p:cNvPicPr>
            <a:picLocks noChangeAspect="1" noChangeArrowheads="1"/>
          </p:cNvPicPr>
          <p:nvPr/>
        </p:nvPicPr>
        <p:blipFill>
          <a:blip r:embed="rId2">
            <a:extLst>
              <a:ext uri="{28A0092B-C50C-407E-A947-70E740481C1C}">
                <a14:useLocalDpi xmlns:a14="http://schemas.microsoft.com/office/drawing/2010/main" val="0"/>
              </a:ext>
            </a:extLst>
          </a:blip>
          <a:srcRect b="12633"/>
          <a:stretch>
            <a:fillRect/>
          </a:stretch>
        </p:blipFill>
        <p:spPr bwMode="auto">
          <a:xfrm>
            <a:off x="1547664" y="2722376"/>
            <a:ext cx="5286896" cy="2925416"/>
          </a:xfrm>
          <a:prstGeom prst="rect">
            <a:avLst/>
          </a:prstGeom>
          <a:noFill/>
          <a:ln>
            <a:noFill/>
          </a:ln>
        </p:spPr>
      </p:pic>
      <p:grpSp>
        <p:nvGrpSpPr>
          <p:cNvPr id="12" name="组合 11"/>
          <p:cNvGrpSpPr/>
          <p:nvPr/>
        </p:nvGrpSpPr>
        <p:grpSpPr>
          <a:xfrm>
            <a:off x="5079369" y="4815591"/>
            <a:ext cx="1697080" cy="1323875"/>
            <a:chOff x="5228277" y="3861048"/>
            <a:chExt cx="1697080" cy="1323875"/>
          </a:xfrm>
        </p:grpSpPr>
        <p:sp>
          <p:nvSpPr>
            <p:cNvPr id="3" name="椭圆 2"/>
            <p:cNvSpPr/>
            <p:nvPr/>
          </p:nvSpPr>
          <p:spPr>
            <a:xfrm>
              <a:off x="5724128" y="3861048"/>
              <a:ext cx="648072"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下箭头 5"/>
            <p:cNvSpPr/>
            <p:nvPr/>
          </p:nvSpPr>
          <p:spPr>
            <a:xfrm>
              <a:off x="6048164" y="4509120"/>
              <a:ext cx="108012" cy="28803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5228277" y="4815591"/>
              <a:ext cx="1697080" cy="369332"/>
            </a:xfrm>
            <a:prstGeom prst="rect">
              <a:avLst/>
            </a:prstGeom>
            <a:noFill/>
            <a:ln>
              <a:solidFill>
                <a:srgbClr val="FF0000"/>
              </a:solidFill>
            </a:ln>
          </p:spPr>
          <p:txBody>
            <a:bodyPr wrap="square" rtlCol="0">
              <a:spAutoFit/>
            </a:bodyPr>
            <a:lstStyle/>
            <a:p>
              <a:r>
                <a:rPr lang="zh-CN" altLang="en-US" dirty="0" smtClean="0"/>
                <a:t>反向电压</a:t>
              </a:r>
              <a:r>
                <a:rPr lang="en-US" altLang="zh-CN" dirty="0" smtClean="0"/>
                <a:t>6.2V</a:t>
              </a:r>
              <a:endParaRPr lang="zh-CN" altLang="en-US" dirty="0"/>
            </a:p>
          </p:txBody>
        </p:sp>
      </p:grpSp>
      <p:grpSp>
        <p:nvGrpSpPr>
          <p:cNvPr id="11" name="组合 10"/>
          <p:cNvGrpSpPr/>
          <p:nvPr/>
        </p:nvGrpSpPr>
        <p:grpSpPr>
          <a:xfrm>
            <a:off x="5953262" y="3753036"/>
            <a:ext cx="2736303" cy="864096"/>
            <a:chOff x="6156176" y="2893546"/>
            <a:chExt cx="2736303" cy="864096"/>
          </a:xfrm>
        </p:grpSpPr>
        <p:sp>
          <p:nvSpPr>
            <p:cNvPr id="4" name="椭圆 3"/>
            <p:cNvSpPr/>
            <p:nvPr/>
          </p:nvSpPr>
          <p:spPr>
            <a:xfrm>
              <a:off x="6156176" y="2893546"/>
              <a:ext cx="841089"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右箭头 8"/>
            <p:cNvSpPr/>
            <p:nvPr/>
          </p:nvSpPr>
          <p:spPr>
            <a:xfrm>
              <a:off x="6994033" y="3325594"/>
              <a:ext cx="262636" cy="45719"/>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7256668" y="3214717"/>
              <a:ext cx="1635811" cy="369332"/>
            </a:xfrm>
            <a:prstGeom prst="rect">
              <a:avLst/>
            </a:prstGeom>
            <a:noFill/>
            <a:ln>
              <a:solidFill>
                <a:srgbClr val="FF0000"/>
              </a:solidFill>
            </a:ln>
          </p:spPr>
          <p:txBody>
            <a:bodyPr wrap="square" rtlCol="0">
              <a:spAutoFit/>
            </a:bodyPr>
            <a:lstStyle/>
            <a:p>
              <a:r>
                <a:rPr lang="zh-CN" altLang="en-US" dirty="0" smtClean="0"/>
                <a:t>改变正负极性</a:t>
              </a:r>
              <a:endParaRPr lang="zh-CN" altLang="en-US" dirty="0"/>
            </a:p>
          </p:txBody>
        </p:sp>
      </p:grpSp>
      <p:sp>
        <p:nvSpPr>
          <p:cNvPr id="13" name="TextBox 12"/>
          <p:cNvSpPr txBox="1"/>
          <p:nvPr/>
        </p:nvSpPr>
        <p:spPr>
          <a:xfrm>
            <a:off x="899592" y="548680"/>
            <a:ext cx="1440160" cy="461665"/>
          </a:xfrm>
          <a:prstGeom prst="rect">
            <a:avLst/>
          </a:prstGeom>
          <a:noFill/>
        </p:spPr>
        <p:txBody>
          <a:bodyPr wrap="square" rtlCol="0">
            <a:spAutoFit/>
          </a:bodyPr>
          <a:lstStyle/>
          <a:p>
            <a:r>
              <a:rPr lang="zh-CN" altLang="en-US" sz="2400" dirty="0" smtClean="0"/>
              <a:t>负电流</a:t>
            </a:r>
            <a:r>
              <a:rPr lang="en-US" altLang="zh-CN" sz="2400" dirty="0" smtClean="0"/>
              <a:t>!</a:t>
            </a:r>
            <a:endParaRPr lang="zh-CN" altLang="en-US" sz="2400" dirty="0"/>
          </a:p>
        </p:txBody>
      </p:sp>
      <p:sp>
        <p:nvSpPr>
          <p:cNvPr id="14" name="TextBox 13"/>
          <p:cNvSpPr txBox="1"/>
          <p:nvPr/>
        </p:nvSpPr>
        <p:spPr>
          <a:xfrm>
            <a:off x="899592" y="1147198"/>
            <a:ext cx="7488832" cy="400110"/>
          </a:xfrm>
          <a:prstGeom prst="rect">
            <a:avLst/>
          </a:prstGeom>
          <a:noFill/>
        </p:spPr>
        <p:txBody>
          <a:bodyPr wrap="square" rtlCol="0">
            <a:spAutoFit/>
          </a:bodyPr>
          <a:lstStyle/>
          <a:p>
            <a:r>
              <a:rPr lang="zh-CN" altLang="en-US" sz="2000" dirty="0"/>
              <a:t>调整</a:t>
            </a:r>
            <a:r>
              <a:rPr lang="zh-CN" altLang="en-US" sz="2000" dirty="0" smtClean="0"/>
              <a:t>电路</a:t>
            </a:r>
            <a:endParaRPr lang="zh-CN" altLang="en-US" sz="2000" dirty="0"/>
          </a:p>
        </p:txBody>
      </p:sp>
      <p:sp>
        <p:nvSpPr>
          <p:cNvPr id="5" name="TextBox 4"/>
          <p:cNvSpPr txBox="1"/>
          <p:nvPr/>
        </p:nvSpPr>
        <p:spPr>
          <a:xfrm>
            <a:off x="3451318" y="548680"/>
            <a:ext cx="2123901" cy="369332"/>
          </a:xfrm>
          <a:prstGeom prst="rect">
            <a:avLst/>
          </a:prstGeom>
          <a:noFill/>
        </p:spPr>
        <p:txBody>
          <a:bodyPr wrap="square" rtlCol="0">
            <a:spAutoFit/>
          </a:bodyPr>
          <a:lstStyle/>
          <a:p>
            <a:r>
              <a:rPr lang="zh-CN" altLang="en-US" dirty="0"/>
              <a:t>光电效应？电离？</a:t>
            </a:r>
          </a:p>
        </p:txBody>
      </p:sp>
    </p:spTree>
    <p:extLst>
      <p:ext uri="{BB962C8B-B14F-4D97-AF65-F5344CB8AC3E}">
        <p14:creationId xmlns:p14="http://schemas.microsoft.com/office/powerpoint/2010/main" val="1062922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15616" y="434222"/>
            <a:ext cx="6984776" cy="4905174"/>
            <a:chOff x="1115616" y="434222"/>
            <a:chExt cx="6984776" cy="4905174"/>
          </a:xfrm>
        </p:grpSpPr>
        <p:graphicFrame>
          <p:nvGraphicFramePr>
            <p:cNvPr id="4" name="对象 3"/>
            <p:cNvGraphicFramePr>
              <a:graphicFrameLocks noChangeAspect="1"/>
            </p:cNvGraphicFramePr>
            <p:nvPr>
              <p:extLst>
                <p:ext uri="{D42A27DB-BD31-4B8C-83A1-F6EECF244321}">
                  <p14:modId xmlns:p14="http://schemas.microsoft.com/office/powerpoint/2010/main" val="1639442990"/>
                </p:ext>
              </p:extLst>
            </p:nvPr>
          </p:nvGraphicFramePr>
          <p:xfrm>
            <a:off x="1115616" y="434222"/>
            <a:ext cx="6984776" cy="4905174"/>
          </p:xfrm>
          <a:graphic>
            <a:graphicData uri="http://schemas.openxmlformats.org/presentationml/2006/ole">
              <mc:AlternateContent xmlns:mc="http://schemas.openxmlformats.org/markup-compatibility/2006">
                <mc:Choice xmlns:v="urn:schemas-microsoft-com:vml" Requires="v">
                  <p:oleObj spid="_x0000_s3090" name="Graph" r:id="rId3" imgW="4131720" imgH="2901600" progId="Origin50.Graph">
                    <p:embed/>
                  </p:oleObj>
                </mc:Choice>
                <mc:Fallback>
                  <p:oleObj name="Graph" r:id="rId3" imgW="4131720" imgH="2901600" progId="Origin50.Graph">
                    <p:embed/>
                    <p:pic>
                      <p:nvPicPr>
                        <p:cNvPr id="0" name=""/>
                        <p:cNvPicPr/>
                        <p:nvPr/>
                      </p:nvPicPr>
                      <p:blipFill>
                        <a:blip r:embed="rId4"/>
                        <a:stretch>
                          <a:fillRect/>
                        </a:stretch>
                      </p:blipFill>
                      <p:spPr>
                        <a:xfrm>
                          <a:off x="1115616" y="434222"/>
                          <a:ext cx="6984776" cy="4905174"/>
                        </a:xfrm>
                        <a:prstGeom prst="rect">
                          <a:avLst/>
                        </a:prstGeom>
                      </p:spPr>
                    </p:pic>
                  </p:oleObj>
                </mc:Fallback>
              </mc:AlternateContent>
            </a:graphicData>
          </a:graphic>
        </p:graphicFrame>
        <p:sp>
          <p:nvSpPr>
            <p:cNvPr id="5" name="TextBox 4"/>
            <p:cNvSpPr txBox="1"/>
            <p:nvPr/>
          </p:nvSpPr>
          <p:spPr>
            <a:xfrm>
              <a:off x="1223628" y="1772816"/>
              <a:ext cx="936104" cy="369332"/>
            </a:xfrm>
            <a:prstGeom prst="rect">
              <a:avLst/>
            </a:prstGeom>
            <a:noFill/>
          </p:spPr>
          <p:txBody>
            <a:bodyPr wrap="square" rtlCol="0">
              <a:spAutoFit/>
            </a:bodyPr>
            <a:lstStyle/>
            <a:p>
              <a:r>
                <a:rPr lang="en-US" altLang="zh-CN" dirty="0" smtClean="0"/>
                <a:t>100</a:t>
              </a:r>
              <a:r>
                <a:rPr lang="zh-CN" altLang="en-US" dirty="0" smtClean="0"/>
                <a:t>℃</a:t>
              </a:r>
              <a:endParaRPr lang="zh-CN" altLang="en-US" dirty="0"/>
            </a:p>
          </p:txBody>
        </p:sp>
      </p:grpSp>
      <p:grpSp>
        <p:nvGrpSpPr>
          <p:cNvPr id="9" name="组合 8"/>
          <p:cNvGrpSpPr/>
          <p:nvPr/>
        </p:nvGrpSpPr>
        <p:grpSpPr>
          <a:xfrm>
            <a:off x="1115616" y="476672"/>
            <a:ext cx="6885351" cy="4835351"/>
            <a:chOff x="1115616" y="476672"/>
            <a:chExt cx="6885351" cy="4835351"/>
          </a:xfrm>
        </p:grpSpPr>
        <p:graphicFrame>
          <p:nvGraphicFramePr>
            <p:cNvPr id="7" name="对象 6"/>
            <p:cNvGraphicFramePr>
              <a:graphicFrameLocks noChangeAspect="1"/>
            </p:cNvGraphicFramePr>
            <p:nvPr>
              <p:extLst>
                <p:ext uri="{D42A27DB-BD31-4B8C-83A1-F6EECF244321}">
                  <p14:modId xmlns:p14="http://schemas.microsoft.com/office/powerpoint/2010/main" val="3124945886"/>
                </p:ext>
              </p:extLst>
            </p:nvPr>
          </p:nvGraphicFramePr>
          <p:xfrm>
            <a:off x="1115616" y="476672"/>
            <a:ext cx="6885351" cy="4835351"/>
          </p:xfrm>
          <a:graphic>
            <a:graphicData uri="http://schemas.openxmlformats.org/presentationml/2006/ole">
              <mc:AlternateContent xmlns:mc="http://schemas.openxmlformats.org/markup-compatibility/2006">
                <mc:Choice xmlns:v="urn:schemas-microsoft-com:vml" Requires="v">
                  <p:oleObj spid="_x0000_s3091" name="Graph" r:id="rId5" imgW="4131720" imgH="2901600" progId="Origin50.Graph">
                    <p:embed/>
                  </p:oleObj>
                </mc:Choice>
                <mc:Fallback>
                  <p:oleObj name="Graph" r:id="rId5" imgW="4131720" imgH="2901600" progId="Origin50.Graph">
                    <p:embed/>
                    <p:pic>
                      <p:nvPicPr>
                        <p:cNvPr id="0" name=""/>
                        <p:cNvPicPr/>
                        <p:nvPr/>
                      </p:nvPicPr>
                      <p:blipFill>
                        <a:blip r:embed="rId6"/>
                        <a:stretch>
                          <a:fillRect/>
                        </a:stretch>
                      </p:blipFill>
                      <p:spPr>
                        <a:xfrm>
                          <a:off x="1115616" y="476672"/>
                          <a:ext cx="6885351" cy="4835351"/>
                        </a:xfrm>
                        <a:prstGeom prst="rect">
                          <a:avLst/>
                        </a:prstGeom>
                      </p:spPr>
                    </p:pic>
                  </p:oleObj>
                </mc:Fallback>
              </mc:AlternateContent>
            </a:graphicData>
          </a:graphic>
        </p:graphicFrame>
        <p:sp>
          <p:nvSpPr>
            <p:cNvPr id="8" name="TextBox 7"/>
            <p:cNvSpPr txBox="1"/>
            <p:nvPr/>
          </p:nvSpPr>
          <p:spPr>
            <a:xfrm>
              <a:off x="1259632" y="1772816"/>
              <a:ext cx="792088" cy="369332"/>
            </a:xfrm>
            <a:prstGeom prst="rect">
              <a:avLst/>
            </a:prstGeom>
            <a:noFill/>
          </p:spPr>
          <p:txBody>
            <a:bodyPr wrap="square" rtlCol="0">
              <a:spAutoFit/>
            </a:bodyPr>
            <a:lstStyle/>
            <a:p>
              <a:r>
                <a:rPr lang="en-US" altLang="zh-CN" dirty="0" smtClean="0"/>
                <a:t>120</a:t>
              </a:r>
              <a:r>
                <a:rPr lang="zh-CN" altLang="en-US" dirty="0" smtClean="0"/>
                <a:t>℃</a:t>
              </a:r>
              <a:endParaRPr lang="zh-CN" altLang="en-US" dirty="0"/>
            </a:p>
          </p:txBody>
        </p:sp>
      </p:grpSp>
      <p:sp>
        <p:nvSpPr>
          <p:cNvPr id="10" name="椭圆 9"/>
          <p:cNvSpPr/>
          <p:nvPr/>
        </p:nvSpPr>
        <p:spPr>
          <a:xfrm>
            <a:off x="1475656" y="2378107"/>
            <a:ext cx="360040"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1259632" y="5517232"/>
            <a:ext cx="5040560" cy="400110"/>
          </a:xfrm>
          <a:prstGeom prst="rect">
            <a:avLst/>
          </a:prstGeom>
          <a:noFill/>
        </p:spPr>
        <p:txBody>
          <a:bodyPr wrap="square" rtlCol="0">
            <a:spAutoFit/>
          </a:bodyPr>
          <a:lstStyle/>
          <a:p>
            <a:r>
              <a:rPr lang="zh-CN" altLang="en-US" sz="2000" dirty="0" smtClean="0"/>
              <a:t>温度不能过低</a:t>
            </a:r>
            <a:endParaRPr lang="zh-CN" altLang="en-US" sz="2000" dirty="0"/>
          </a:p>
        </p:txBody>
      </p:sp>
    </p:spTree>
    <p:extLst>
      <p:ext uri="{BB962C8B-B14F-4D97-AF65-F5344CB8AC3E}">
        <p14:creationId xmlns:p14="http://schemas.microsoft.com/office/powerpoint/2010/main" val="14215651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xit" presetSubtype="2" fill="hold" nodeType="clickEffect">
                                  <p:stCondLst>
                                    <p:cond delay="0"/>
                                  </p:stCondLst>
                                  <p:childTnLst>
                                    <p:anim calcmode="lin" valueType="num">
                                      <p:cBhvr additive="base">
                                        <p:cTn id="21" dur="500"/>
                                        <p:tgtEl>
                                          <p:spTgt spid="6"/>
                                        </p:tgtEl>
                                        <p:attrNameLst>
                                          <p:attrName>ppt_x</p:attrName>
                                        </p:attrNameLst>
                                      </p:cBhvr>
                                      <p:tavLst>
                                        <p:tav tm="0">
                                          <p:val>
                                            <p:strVal val="ppt_x"/>
                                          </p:val>
                                        </p:tav>
                                        <p:tav tm="100000">
                                          <p:val>
                                            <p:strVal val="1+ppt_w/2"/>
                                          </p:val>
                                        </p:tav>
                                      </p:tavLst>
                                    </p:anim>
                                    <p:anim calcmode="lin" valueType="num">
                                      <p:cBhvr additive="base">
                                        <p:cTn id="22" dur="500"/>
                                        <p:tgtEl>
                                          <p:spTgt spid="6"/>
                                        </p:tgtEl>
                                        <p:attrNameLst>
                                          <p:attrName>ppt_y</p:attrName>
                                        </p:attrNameLst>
                                      </p:cBhvr>
                                      <p:tavLst>
                                        <p:tav tm="0">
                                          <p:val>
                                            <p:strVal val="ppt_y"/>
                                          </p:val>
                                        </p:tav>
                                        <p:tav tm="100000">
                                          <p:val>
                                            <p:strVal val="ppt_y"/>
                                          </p:val>
                                        </p:tav>
                                      </p:tavLst>
                                    </p:anim>
                                    <p:set>
                                      <p:cBhvr>
                                        <p:cTn id="23" dur="1" fill="hold">
                                          <p:stCondLst>
                                            <p:cond delay="4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48680"/>
            <a:ext cx="6552728" cy="369332"/>
          </a:xfrm>
          <a:prstGeom prst="rect">
            <a:avLst/>
          </a:prstGeom>
          <a:noFill/>
        </p:spPr>
        <p:txBody>
          <a:bodyPr wrap="square" rtlCol="0">
            <a:spAutoFit/>
          </a:bodyPr>
          <a:lstStyle/>
          <a:p>
            <a:r>
              <a:rPr lang="zh-CN" altLang="en-US" dirty="0" smtClean="0"/>
              <a:t>实验温度</a:t>
            </a:r>
            <a:r>
              <a:rPr lang="en-US" altLang="zh-CN" dirty="0" smtClean="0"/>
              <a:t>135</a:t>
            </a:r>
            <a:r>
              <a:rPr lang="zh-CN" altLang="en-US" dirty="0" smtClean="0"/>
              <a:t>℃</a:t>
            </a:r>
            <a:endParaRPr lang="zh-CN" alt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1106418231"/>
              </p:ext>
            </p:extLst>
          </p:nvPr>
        </p:nvGraphicFramePr>
        <p:xfrm>
          <a:off x="24586" y="918012"/>
          <a:ext cx="8435846" cy="5924212"/>
        </p:xfrm>
        <a:graphic>
          <a:graphicData uri="http://schemas.openxmlformats.org/presentationml/2006/ole">
            <mc:AlternateContent xmlns:mc="http://schemas.openxmlformats.org/markup-compatibility/2006">
              <mc:Choice xmlns:v="urn:schemas-microsoft-com:vml" Requires="v">
                <p:oleObj spid="_x0000_s4106" name="Graph" r:id="rId3" imgW="4131720" imgH="2901600" progId="Origin50.Graph">
                  <p:embed/>
                </p:oleObj>
              </mc:Choice>
              <mc:Fallback>
                <p:oleObj name="Graph" r:id="rId3" imgW="4131720" imgH="2901600" progId="Origin50.Graph">
                  <p:embed/>
                  <p:pic>
                    <p:nvPicPr>
                      <p:cNvPr id="0" name=""/>
                      <p:cNvPicPr/>
                      <p:nvPr/>
                    </p:nvPicPr>
                    <p:blipFill>
                      <a:blip r:embed="rId4"/>
                      <a:stretch>
                        <a:fillRect/>
                      </a:stretch>
                    </p:blipFill>
                    <p:spPr>
                      <a:xfrm>
                        <a:off x="24586" y="918012"/>
                        <a:ext cx="8435846" cy="5924212"/>
                      </a:xfrm>
                      <a:prstGeom prst="rect">
                        <a:avLst/>
                      </a:prstGeom>
                    </p:spPr>
                  </p:pic>
                </p:oleObj>
              </mc:Fallback>
            </mc:AlternateContent>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3296471445"/>
              </p:ext>
            </p:extLst>
          </p:nvPr>
        </p:nvGraphicFramePr>
        <p:xfrm>
          <a:off x="7020272" y="2060848"/>
          <a:ext cx="1368152" cy="3377565"/>
        </p:xfrm>
        <a:graphic>
          <a:graphicData uri="http://schemas.openxmlformats.org/drawingml/2006/table">
            <a:tbl>
              <a:tblPr>
                <a:tableStyleId>{5940675A-B579-460E-94D1-54222C63F5DA}</a:tableStyleId>
              </a:tblPr>
              <a:tblGrid>
                <a:gridCol w="1368152"/>
              </a:tblGrid>
              <a:tr h="336037">
                <a:tc>
                  <a:txBody>
                    <a:bodyPr/>
                    <a:lstStyle/>
                    <a:p>
                      <a:pPr algn="ctr" fontAlgn="ctr"/>
                      <a:r>
                        <a:rPr lang="en-US" altLang="zh-CN" sz="2400" u="none" strike="noStrike" dirty="0">
                          <a:effectLst/>
                        </a:rPr>
                        <a:t>4.9</a:t>
                      </a:r>
                      <a:endParaRPr lang="en-US" altLang="zh-CN" sz="2400" b="0" i="0" u="none" strike="noStrike" dirty="0">
                        <a:solidFill>
                          <a:srgbClr val="000000"/>
                        </a:solidFill>
                        <a:effectLst/>
                        <a:latin typeface="宋体"/>
                      </a:endParaRPr>
                    </a:p>
                  </a:txBody>
                  <a:tcPr marL="9525" marR="9525" marT="9525" marB="0" anchor="ctr"/>
                </a:tc>
              </a:tr>
              <a:tr h="336037">
                <a:tc>
                  <a:txBody>
                    <a:bodyPr/>
                    <a:lstStyle/>
                    <a:p>
                      <a:pPr algn="ctr" fontAlgn="ctr"/>
                      <a:r>
                        <a:rPr lang="en-US" altLang="zh-CN" sz="2400" u="none" strike="noStrike">
                          <a:effectLst/>
                        </a:rPr>
                        <a:t>10.0</a:t>
                      </a:r>
                      <a:endParaRPr lang="en-US" altLang="zh-CN" sz="2400" b="0" i="0" u="none" strike="noStrike">
                        <a:solidFill>
                          <a:srgbClr val="000000"/>
                        </a:solidFill>
                        <a:effectLst/>
                        <a:latin typeface="宋体"/>
                      </a:endParaRPr>
                    </a:p>
                  </a:txBody>
                  <a:tcPr marL="9525" marR="9525" marT="9525" marB="0" anchor="ctr"/>
                </a:tc>
              </a:tr>
              <a:tr h="336037">
                <a:tc>
                  <a:txBody>
                    <a:bodyPr/>
                    <a:lstStyle/>
                    <a:p>
                      <a:pPr algn="ctr" fontAlgn="ctr"/>
                      <a:r>
                        <a:rPr lang="en-US" altLang="zh-CN" sz="2400" u="none" strike="noStrike" dirty="0">
                          <a:effectLst/>
                        </a:rPr>
                        <a:t>11.8</a:t>
                      </a:r>
                      <a:endParaRPr lang="en-US" altLang="zh-CN" sz="2400" b="0" i="0" u="none" strike="noStrike" dirty="0">
                        <a:solidFill>
                          <a:srgbClr val="000000"/>
                        </a:solidFill>
                        <a:effectLst/>
                        <a:latin typeface="宋体"/>
                      </a:endParaRPr>
                    </a:p>
                  </a:txBody>
                  <a:tcPr marL="9525" marR="9525" marT="9525" marB="0" anchor="ctr"/>
                </a:tc>
              </a:tr>
              <a:tr h="336037">
                <a:tc>
                  <a:txBody>
                    <a:bodyPr/>
                    <a:lstStyle/>
                    <a:p>
                      <a:pPr algn="ctr" fontAlgn="ctr"/>
                      <a:r>
                        <a:rPr lang="en-US" altLang="zh-CN" sz="2400" u="none" strike="noStrike">
                          <a:effectLst/>
                        </a:rPr>
                        <a:t>15.1</a:t>
                      </a:r>
                      <a:endParaRPr lang="en-US" altLang="zh-CN" sz="2400" b="0" i="0" u="none" strike="noStrike">
                        <a:solidFill>
                          <a:srgbClr val="000000"/>
                        </a:solidFill>
                        <a:effectLst/>
                        <a:latin typeface="宋体"/>
                      </a:endParaRPr>
                    </a:p>
                  </a:txBody>
                  <a:tcPr marL="9525" marR="9525" marT="9525" marB="0" anchor="ctr"/>
                </a:tc>
              </a:tr>
              <a:tr h="336037">
                <a:tc>
                  <a:txBody>
                    <a:bodyPr/>
                    <a:lstStyle/>
                    <a:p>
                      <a:pPr algn="ctr" fontAlgn="ctr"/>
                      <a:r>
                        <a:rPr lang="en-US" altLang="zh-CN" sz="2400" u="none" strike="noStrike" dirty="0">
                          <a:effectLst/>
                        </a:rPr>
                        <a:t>16.8</a:t>
                      </a:r>
                      <a:endParaRPr lang="en-US" altLang="zh-CN" sz="2400" b="0" i="0" u="none" strike="noStrike" dirty="0">
                        <a:solidFill>
                          <a:srgbClr val="000000"/>
                        </a:solidFill>
                        <a:effectLst/>
                        <a:latin typeface="宋体"/>
                      </a:endParaRPr>
                    </a:p>
                  </a:txBody>
                  <a:tcPr marL="9525" marR="9525" marT="9525" marB="0" anchor="ctr"/>
                </a:tc>
              </a:tr>
              <a:tr h="336037">
                <a:tc>
                  <a:txBody>
                    <a:bodyPr/>
                    <a:lstStyle/>
                    <a:p>
                      <a:pPr algn="ctr" fontAlgn="ctr"/>
                      <a:r>
                        <a:rPr lang="en-US" altLang="zh-CN" sz="2400" u="none" strike="noStrike">
                          <a:effectLst/>
                        </a:rPr>
                        <a:t>18.6</a:t>
                      </a:r>
                      <a:endParaRPr lang="en-US" altLang="zh-CN" sz="2400" b="0" i="0" u="none" strike="noStrike">
                        <a:solidFill>
                          <a:srgbClr val="000000"/>
                        </a:solidFill>
                        <a:effectLst/>
                        <a:latin typeface="宋体"/>
                      </a:endParaRPr>
                    </a:p>
                  </a:txBody>
                  <a:tcPr marL="9525" marR="9525" marT="9525" marB="0" anchor="ctr"/>
                </a:tc>
              </a:tr>
              <a:tr h="336037">
                <a:tc>
                  <a:txBody>
                    <a:bodyPr/>
                    <a:lstStyle/>
                    <a:p>
                      <a:pPr algn="ctr" fontAlgn="ctr"/>
                      <a:r>
                        <a:rPr lang="en-US" altLang="zh-CN" sz="2400" u="none" strike="noStrike">
                          <a:effectLst/>
                        </a:rPr>
                        <a:t>21.6</a:t>
                      </a:r>
                      <a:endParaRPr lang="en-US" altLang="zh-CN" sz="2400" b="0" i="0" u="none" strike="noStrike">
                        <a:solidFill>
                          <a:srgbClr val="000000"/>
                        </a:solidFill>
                        <a:effectLst/>
                        <a:latin typeface="宋体"/>
                      </a:endParaRPr>
                    </a:p>
                  </a:txBody>
                  <a:tcPr marL="9525" marR="9525" marT="9525" marB="0" anchor="ctr"/>
                </a:tc>
              </a:tr>
              <a:tr h="336037">
                <a:tc>
                  <a:txBody>
                    <a:bodyPr/>
                    <a:lstStyle/>
                    <a:p>
                      <a:pPr algn="ctr" fontAlgn="ctr"/>
                      <a:r>
                        <a:rPr lang="en-US" altLang="zh-CN" sz="2400" u="none" strike="noStrike">
                          <a:effectLst/>
                        </a:rPr>
                        <a:t>23.4</a:t>
                      </a:r>
                      <a:endParaRPr lang="en-US" altLang="zh-CN" sz="2400" b="0" i="0" u="none" strike="noStrike">
                        <a:solidFill>
                          <a:srgbClr val="000000"/>
                        </a:solidFill>
                        <a:effectLst/>
                        <a:latin typeface="宋体"/>
                      </a:endParaRPr>
                    </a:p>
                  </a:txBody>
                  <a:tcPr marL="9525" marR="9525" marT="9525" marB="0" anchor="ctr"/>
                </a:tc>
              </a:tr>
              <a:tr h="336037">
                <a:tc>
                  <a:txBody>
                    <a:bodyPr/>
                    <a:lstStyle/>
                    <a:p>
                      <a:pPr algn="ctr" fontAlgn="ctr"/>
                      <a:r>
                        <a:rPr lang="en-US" altLang="zh-CN" sz="2400" u="none" strike="noStrike" dirty="0">
                          <a:effectLst/>
                        </a:rPr>
                        <a:t>25.4</a:t>
                      </a:r>
                      <a:endParaRPr lang="en-US" altLang="zh-CN" sz="2400" b="0" i="0" u="none" strike="noStrike" dirty="0">
                        <a:solidFill>
                          <a:srgbClr val="000000"/>
                        </a:solidFill>
                        <a:effectLst/>
                        <a:latin typeface="宋体"/>
                      </a:endParaRPr>
                    </a:p>
                  </a:txBody>
                  <a:tcPr marL="9525" marR="9525" marT="9525" marB="0" anchor="ctr"/>
                </a:tc>
              </a:tr>
            </a:tbl>
          </a:graphicData>
        </a:graphic>
      </p:graphicFrame>
    </p:spTree>
    <p:extLst>
      <p:ext uri="{BB962C8B-B14F-4D97-AF65-F5344CB8AC3E}">
        <p14:creationId xmlns:p14="http://schemas.microsoft.com/office/powerpoint/2010/main" val="3178204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914150283"/>
              </p:ext>
            </p:extLst>
          </p:nvPr>
        </p:nvGraphicFramePr>
        <p:xfrm>
          <a:off x="251520" y="2060848"/>
          <a:ext cx="5544616" cy="4536501"/>
        </p:xfrm>
        <a:graphic>
          <a:graphicData uri="http://schemas.openxmlformats.org/drawingml/2006/table">
            <a:tbl>
              <a:tblPr>
                <a:tableStyleId>{5940675A-B579-460E-94D1-54222C63F5DA}</a:tableStyleId>
              </a:tblPr>
              <a:tblGrid>
                <a:gridCol w="1386154"/>
                <a:gridCol w="1386154"/>
                <a:gridCol w="1386154"/>
                <a:gridCol w="1386154"/>
              </a:tblGrid>
              <a:tr h="816234">
                <a:tc>
                  <a:txBody>
                    <a:bodyPr/>
                    <a:lstStyle/>
                    <a:p>
                      <a:pPr algn="ctr" fontAlgn="ctr"/>
                      <a:r>
                        <a:rPr lang="zh-CN" altLang="en-US" sz="2400" u="none" strike="noStrike" dirty="0">
                          <a:effectLst/>
                        </a:rPr>
                        <a:t>测量值</a:t>
                      </a:r>
                      <a:endParaRPr lang="zh-CN" altLang="en-US" sz="2400" b="0" i="0" u="none" strike="noStrike" dirty="0">
                        <a:solidFill>
                          <a:srgbClr val="000000"/>
                        </a:solidFill>
                        <a:effectLst/>
                        <a:latin typeface="宋体"/>
                      </a:endParaRPr>
                    </a:p>
                  </a:txBody>
                  <a:tcPr marL="9525" marR="9525" marT="9525" marB="0" anchor="ctr"/>
                </a:tc>
                <a:tc>
                  <a:txBody>
                    <a:bodyPr/>
                    <a:lstStyle/>
                    <a:p>
                      <a:pPr algn="ctr" fontAlgn="ctr"/>
                      <a:r>
                        <a:rPr lang="zh-CN" altLang="en-US" sz="2400" u="none" strike="noStrike" dirty="0">
                          <a:effectLst/>
                        </a:rPr>
                        <a:t>组合方式</a:t>
                      </a:r>
                      <a:endParaRPr lang="zh-CN" altLang="en-US" sz="2400" b="0" i="0" u="none" strike="noStrike" dirty="0">
                        <a:solidFill>
                          <a:srgbClr val="000000"/>
                        </a:solidFill>
                        <a:effectLst/>
                        <a:latin typeface="宋体"/>
                      </a:endParaRPr>
                    </a:p>
                  </a:txBody>
                  <a:tcPr marL="9525" marR="9525" marT="9525" marB="0" anchor="ctr"/>
                </a:tc>
                <a:tc>
                  <a:txBody>
                    <a:bodyPr/>
                    <a:lstStyle/>
                    <a:p>
                      <a:pPr algn="ctr" fontAlgn="ctr"/>
                      <a:r>
                        <a:rPr lang="zh-CN" altLang="en-US" sz="2400" u="none" strike="noStrike">
                          <a:effectLst/>
                        </a:rPr>
                        <a:t>理论值</a:t>
                      </a:r>
                      <a:endParaRPr lang="zh-CN" altLang="en-US" sz="2400" b="0" i="0" u="none" strike="noStrike">
                        <a:solidFill>
                          <a:srgbClr val="000000"/>
                        </a:solidFill>
                        <a:effectLst/>
                        <a:latin typeface="宋体"/>
                      </a:endParaRPr>
                    </a:p>
                  </a:txBody>
                  <a:tcPr marL="9525" marR="9525" marT="9525" marB="0" anchor="ctr"/>
                </a:tc>
                <a:tc>
                  <a:txBody>
                    <a:bodyPr/>
                    <a:lstStyle/>
                    <a:p>
                      <a:pPr algn="ctr" fontAlgn="ctr"/>
                      <a:r>
                        <a:rPr lang="zh-CN" altLang="en-US" sz="2400" u="none" strike="noStrike" dirty="0">
                          <a:effectLst/>
                        </a:rPr>
                        <a:t>误差</a:t>
                      </a:r>
                      <a:endParaRPr lang="zh-CN" altLang="en-US" sz="2400" b="0" i="0" u="none" strike="noStrike" dirty="0">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4.9</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a</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4.9</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a:t>
                      </a:r>
                      <a:endParaRPr lang="en-US" altLang="zh-CN" sz="2400" b="0" i="0" u="none" strike="noStrike">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10.0</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2a</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9.8</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0.2</a:t>
                      </a:r>
                      <a:endParaRPr lang="en-US" altLang="zh-CN" sz="2400" b="0" i="0" u="none" strike="noStrike">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11.8</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a+c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11.6</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0.2</a:t>
                      </a:r>
                      <a:endParaRPr lang="en-US" altLang="zh-CN" sz="2400" b="0" i="0" u="none" strike="noStrike">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15.1</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dirty="0">
                          <a:effectLst/>
                        </a:rPr>
                        <a:t>3a</a:t>
                      </a:r>
                      <a:endParaRPr lang="en-US" sz="2400" b="0" i="0" u="none" strike="noStrike" dirty="0">
                        <a:solidFill>
                          <a:srgbClr val="000000"/>
                        </a:solidFill>
                        <a:effectLst/>
                        <a:latin typeface="宋体"/>
                      </a:endParaRPr>
                    </a:p>
                  </a:txBody>
                  <a:tcPr marL="9525" marR="9525" marT="9525" marB="0" anchor="ctr"/>
                </a:tc>
                <a:tc>
                  <a:txBody>
                    <a:bodyPr/>
                    <a:lstStyle/>
                    <a:p>
                      <a:pPr algn="ctr" fontAlgn="ctr"/>
                      <a:r>
                        <a:rPr lang="en-US" altLang="zh-CN" sz="2400" u="none" strike="noStrike" dirty="0">
                          <a:effectLst/>
                        </a:rPr>
                        <a:t>14.7</a:t>
                      </a:r>
                      <a:endParaRPr lang="en-US" altLang="zh-CN" sz="2400" b="0" i="0" u="none" strike="noStrike" dirty="0">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0.4</a:t>
                      </a:r>
                      <a:endParaRPr lang="en-US" altLang="zh-CN" sz="2400" b="0" i="0" u="none" strike="noStrike">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16.8</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2a+c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16.5</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0.3</a:t>
                      </a:r>
                      <a:endParaRPr lang="en-US" altLang="zh-CN" sz="2400" b="0" i="0" u="none" strike="noStrike">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18.6</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a+2c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18.3</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0.3</a:t>
                      </a:r>
                      <a:endParaRPr lang="en-US" altLang="zh-CN" sz="2400" b="0" i="0" u="none" strike="noStrike">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21.6</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3a+c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21.4</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0.2</a:t>
                      </a:r>
                      <a:endParaRPr lang="en-US" altLang="zh-CN" sz="2400" b="0" i="0" u="none" strike="noStrike">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23.4</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2a+2c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23.2</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0.2</a:t>
                      </a:r>
                      <a:endParaRPr lang="en-US" altLang="zh-CN" sz="2400" b="0" i="0" u="none" strike="noStrike">
                        <a:solidFill>
                          <a:srgbClr val="000000"/>
                        </a:solidFill>
                        <a:effectLst/>
                        <a:latin typeface="宋体"/>
                      </a:endParaRPr>
                    </a:p>
                  </a:txBody>
                  <a:tcPr marL="9525" marR="9525" marT="9525" marB="0" anchor="ctr"/>
                </a:tc>
              </a:tr>
              <a:tr h="413363">
                <a:tc>
                  <a:txBody>
                    <a:bodyPr/>
                    <a:lstStyle/>
                    <a:p>
                      <a:pPr algn="ctr" fontAlgn="ctr"/>
                      <a:r>
                        <a:rPr lang="en-US" altLang="zh-CN" sz="2400" u="none" strike="noStrike">
                          <a:effectLst/>
                        </a:rPr>
                        <a:t>25.4</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a+3c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25.0</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dirty="0">
                          <a:effectLst/>
                        </a:rPr>
                        <a:t>0.4</a:t>
                      </a:r>
                      <a:endParaRPr lang="en-US" altLang="zh-CN" sz="2400" b="0" i="0" u="none" strike="noStrike" dirty="0">
                        <a:solidFill>
                          <a:srgbClr val="000000"/>
                        </a:solidFill>
                        <a:effectLst/>
                        <a:latin typeface="宋体"/>
                      </a:endParaRPr>
                    </a:p>
                  </a:txBody>
                  <a:tcPr marL="9525" marR="9525" marT="9525" marB="0" anchor="ctr"/>
                </a:tc>
              </a:tr>
            </a:tbl>
          </a:graphicData>
        </a:graphic>
      </p:graphicFrame>
      <p:sp>
        <p:nvSpPr>
          <p:cNvPr id="3" name="TextBox 2"/>
          <p:cNvSpPr txBox="1"/>
          <p:nvPr/>
        </p:nvSpPr>
        <p:spPr>
          <a:xfrm>
            <a:off x="683568" y="548680"/>
            <a:ext cx="2954655" cy="369332"/>
          </a:xfrm>
          <a:prstGeom prst="rect">
            <a:avLst/>
          </a:prstGeom>
          <a:noFill/>
        </p:spPr>
        <p:txBody>
          <a:bodyPr wrap="none" rtlCol="0">
            <a:spAutoFit/>
          </a:bodyPr>
          <a:lstStyle/>
          <a:p>
            <a:r>
              <a:rPr lang="zh-CN" altLang="en-US" dirty="0" smtClean="0"/>
              <a:t>测量值与理论值之间的关系</a:t>
            </a:r>
            <a:endParaRPr lang="zh-CN" altLang="en-US" dirty="0"/>
          </a:p>
        </p:txBody>
      </p:sp>
      <p:sp>
        <p:nvSpPr>
          <p:cNvPr id="4" name="TextBox 3"/>
          <p:cNvSpPr txBox="1"/>
          <p:nvPr/>
        </p:nvSpPr>
        <p:spPr>
          <a:xfrm>
            <a:off x="467544" y="1178479"/>
            <a:ext cx="5184576" cy="646331"/>
          </a:xfrm>
          <a:prstGeom prst="rect">
            <a:avLst/>
          </a:prstGeom>
          <a:noFill/>
        </p:spPr>
        <p:txBody>
          <a:bodyPr wrap="square" rtlCol="0">
            <a:spAutoFit/>
          </a:bodyPr>
          <a:lstStyle/>
          <a:p>
            <a:r>
              <a:rPr lang="en-US" altLang="zh-CN" dirty="0" smtClean="0"/>
              <a:t>a</a:t>
            </a:r>
            <a:r>
              <a:rPr lang="zh-CN" altLang="en-US" dirty="0" smtClean="0"/>
              <a:t>，</a:t>
            </a:r>
            <a:r>
              <a:rPr lang="en-US" altLang="zh-CN" dirty="0" smtClean="0"/>
              <a:t>b</a:t>
            </a:r>
            <a:r>
              <a:rPr lang="zh-CN" altLang="en-US" dirty="0" smtClean="0"/>
              <a:t>，</a:t>
            </a:r>
            <a:r>
              <a:rPr lang="en-US" altLang="zh-CN" dirty="0" smtClean="0"/>
              <a:t>c</a:t>
            </a:r>
            <a:r>
              <a:rPr lang="zh-CN" altLang="en-US" dirty="0" smtClean="0"/>
              <a:t>分别表示汞原子的</a:t>
            </a:r>
            <a:r>
              <a:rPr lang="en-US" altLang="zh-CN" dirty="0"/>
              <a:t>6</a:t>
            </a:r>
            <a:r>
              <a:rPr lang="en-US" altLang="zh-CN" baseline="30000" dirty="0"/>
              <a:t>3</a:t>
            </a:r>
            <a:r>
              <a:rPr lang="en-US" altLang="zh-CN" dirty="0"/>
              <a:t>P</a:t>
            </a:r>
            <a:r>
              <a:rPr lang="en-US" altLang="zh-CN" baseline="-25000" dirty="0"/>
              <a:t>1</a:t>
            </a:r>
            <a:r>
              <a:rPr lang="zh-CN" altLang="zh-CN" dirty="0"/>
              <a:t>，</a:t>
            </a:r>
            <a:r>
              <a:rPr lang="en-US" altLang="zh-CN" dirty="0"/>
              <a:t>6</a:t>
            </a:r>
            <a:r>
              <a:rPr lang="en-US" altLang="zh-CN" baseline="30000" dirty="0"/>
              <a:t>3</a:t>
            </a:r>
            <a:r>
              <a:rPr lang="en-US" altLang="zh-CN" dirty="0"/>
              <a:t>P</a:t>
            </a:r>
            <a:r>
              <a:rPr lang="en-US" altLang="zh-CN" baseline="-25000" dirty="0"/>
              <a:t>2</a:t>
            </a:r>
            <a:r>
              <a:rPr lang="zh-CN" altLang="zh-CN" dirty="0"/>
              <a:t>，</a:t>
            </a:r>
            <a:r>
              <a:rPr lang="en-US" altLang="zh-CN" dirty="0"/>
              <a:t>6</a:t>
            </a:r>
            <a:r>
              <a:rPr lang="en-US" altLang="zh-CN" baseline="30000" dirty="0"/>
              <a:t>1</a:t>
            </a:r>
            <a:r>
              <a:rPr lang="en-US" altLang="zh-CN" dirty="0"/>
              <a:t>P</a:t>
            </a:r>
            <a:r>
              <a:rPr lang="en-US" altLang="zh-CN" baseline="-25000" dirty="0"/>
              <a:t>1</a:t>
            </a:r>
            <a:r>
              <a:rPr lang="zh-CN" altLang="zh-CN" dirty="0"/>
              <a:t>的能</a:t>
            </a:r>
            <a:r>
              <a:rPr lang="zh-CN" altLang="zh-CN" dirty="0" smtClean="0"/>
              <a:t>值</a:t>
            </a:r>
            <a:r>
              <a:rPr lang="zh-CN" altLang="en-US" dirty="0" smtClean="0"/>
              <a:t>，</a:t>
            </a:r>
            <a:endParaRPr lang="zh-CN" altLang="zh-CN" dirty="0"/>
          </a:p>
          <a:p>
            <a:r>
              <a:rPr lang="en-US" altLang="zh-CN" dirty="0" smtClean="0"/>
              <a:t>a=4.9</a:t>
            </a:r>
            <a:r>
              <a:rPr lang="zh-CN" altLang="en-US" dirty="0" smtClean="0"/>
              <a:t>，</a:t>
            </a:r>
            <a:r>
              <a:rPr lang="en-US" altLang="zh-CN" dirty="0" smtClean="0"/>
              <a:t>b=5.46</a:t>
            </a:r>
            <a:r>
              <a:rPr lang="zh-CN" altLang="en-US" dirty="0" smtClean="0"/>
              <a:t>，</a:t>
            </a:r>
            <a:r>
              <a:rPr lang="en-US" altLang="zh-CN" dirty="0" smtClean="0"/>
              <a:t>c=6.7</a:t>
            </a:r>
            <a:endParaRPr lang="zh-CN" altLang="en-US" dirty="0"/>
          </a:p>
        </p:txBody>
      </p:sp>
    </p:spTree>
    <p:extLst>
      <p:ext uri="{BB962C8B-B14F-4D97-AF65-F5344CB8AC3E}">
        <p14:creationId xmlns:p14="http://schemas.microsoft.com/office/powerpoint/2010/main" val="2791158510"/>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364014"/>
            <a:ext cx="2987824" cy="369332"/>
          </a:xfrm>
          <a:prstGeom prst="rect">
            <a:avLst/>
          </a:prstGeom>
          <a:noFill/>
        </p:spPr>
        <p:txBody>
          <a:bodyPr wrap="square" rtlCol="0">
            <a:spAutoFit/>
          </a:bodyPr>
          <a:lstStyle/>
          <a:p>
            <a:r>
              <a:rPr lang="zh-CN" altLang="en-US" dirty="0"/>
              <a:t>分析</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551978"/>
            <a:ext cx="4038600" cy="521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544" y="980728"/>
            <a:ext cx="4248472" cy="1754326"/>
          </a:xfrm>
          <a:prstGeom prst="rect">
            <a:avLst/>
          </a:prstGeom>
          <a:noFill/>
        </p:spPr>
        <p:txBody>
          <a:bodyPr wrap="square" rtlCol="0">
            <a:spAutoFit/>
          </a:bodyPr>
          <a:lstStyle/>
          <a:p>
            <a:r>
              <a:rPr lang="zh-CN" altLang="en-US" dirty="0"/>
              <a:t>亚</a:t>
            </a:r>
            <a:r>
              <a:rPr lang="zh-CN" altLang="en-US" dirty="0" smtClean="0"/>
              <a:t>稳能级</a:t>
            </a:r>
            <a:r>
              <a:rPr lang="en-US" altLang="zh-CN" dirty="0" smtClean="0"/>
              <a:t>6</a:t>
            </a:r>
            <a:r>
              <a:rPr lang="en-US" altLang="zh-CN" baseline="30000" dirty="0" smtClean="0"/>
              <a:t>3</a:t>
            </a:r>
            <a:r>
              <a:rPr lang="en-US" altLang="zh-CN" dirty="0" smtClean="0"/>
              <a:t>P</a:t>
            </a:r>
            <a:r>
              <a:rPr lang="en-US" altLang="zh-CN" baseline="-25000" dirty="0" smtClean="0"/>
              <a:t>0</a:t>
            </a:r>
            <a:r>
              <a:rPr lang="zh-CN" altLang="en-US" dirty="0" smtClean="0"/>
              <a:t>与其他能级相比，它的激发截面很小，所以一般很难测到</a:t>
            </a:r>
            <a:endParaRPr lang="en-US" altLang="zh-CN" dirty="0" smtClean="0"/>
          </a:p>
          <a:p>
            <a:endParaRPr lang="en-US" altLang="zh-CN" dirty="0"/>
          </a:p>
          <a:p>
            <a:r>
              <a:rPr lang="zh-CN" altLang="en-US" dirty="0" smtClean="0"/>
              <a:t>亚稳能级</a:t>
            </a:r>
            <a:r>
              <a:rPr lang="en-US" altLang="zh-CN" dirty="0" smtClean="0"/>
              <a:t>6</a:t>
            </a:r>
            <a:r>
              <a:rPr lang="en-US" altLang="zh-CN" baseline="30000" dirty="0" smtClean="0"/>
              <a:t>3</a:t>
            </a:r>
            <a:r>
              <a:rPr lang="en-US" altLang="zh-CN" dirty="0" smtClean="0"/>
              <a:t>P</a:t>
            </a:r>
            <a:r>
              <a:rPr lang="en-US" altLang="zh-CN" baseline="-25000" dirty="0" smtClean="0"/>
              <a:t>2</a:t>
            </a:r>
            <a:r>
              <a:rPr lang="zh-CN" altLang="en-US" dirty="0" smtClean="0"/>
              <a:t>在本次试验中没有测出，猜测可能是由于分辨率不够与</a:t>
            </a:r>
            <a:r>
              <a:rPr lang="en-US" altLang="zh-CN" dirty="0" smtClean="0"/>
              <a:t>6</a:t>
            </a:r>
            <a:r>
              <a:rPr lang="en-US" altLang="zh-CN" baseline="30000" dirty="0" smtClean="0"/>
              <a:t>3</a:t>
            </a:r>
            <a:r>
              <a:rPr lang="en-US" altLang="zh-CN" dirty="0" smtClean="0"/>
              <a:t>P</a:t>
            </a:r>
            <a:r>
              <a:rPr lang="en-US" altLang="zh-CN" baseline="-25000" dirty="0" smtClean="0"/>
              <a:t>1</a:t>
            </a:r>
            <a:r>
              <a:rPr lang="zh-CN" altLang="en-US" dirty="0" smtClean="0"/>
              <a:t>重合了，而这也可能是误差的主要来源</a:t>
            </a:r>
            <a:endParaRPr lang="zh-CN" altLang="en-US" dirty="0"/>
          </a:p>
        </p:txBody>
      </p:sp>
      <p:graphicFrame>
        <p:nvGraphicFramePr>
          <p:cNvPr id="8" name="表格 7"/>
          <p:cNvGraphicFramePr>
            <a:graphicFrameLocks noGrp="1"/>
          </p:cNvGraphicFramePr>
          <p:nvPr>
            <p:extLst>
              <p:ext uri="{D42A27DB-BD31-4B8C-83A1-F6EECF244321}">
                <p14:modId xmlns:p14="http://schemas.microsoft.com/office/powerpoint/2010/main" val="3319652967"/>
              </p:ext>
            </p:extLst>
          </p:nvPr>
        </p:nvGraphicFramePr>
        <p:xfrm>
          <a:off x="265045" y="2802953"/>
          <a:ext cx="4464496" cy="3810593"/>
        </p:xfrm>
        <a:graphic>
          <a:graphicData uri="http://schemas.openxmlformats.org/drawingml/2006/table">
            <a:tbl>
              <a:tblPr>
                <a:tableStyleId>{5940675A-B579-460E-94D1-54222C63F5DA}</a:tableStyleId>
              </a:tblPr>
              <a:tblGrid>
                <a:gridCol w="1116124"/>
                <a:gridCol w="1116124"/>
                <a:gridCol w="1116124"/>
                <a:gridCol w="1116124"/>
              </a:tblGrid>
              <a:tr h="433028">
                <a:tc>
                  <a:txBody>
                    <a:bodyPr/>
                    <a:lstStyle/>
                    <a:p>
                      <a:pPr algn="ctr" fontAlgn="ctr"/>
                      <a:r>
                        <a:rPr lang="zh-CN" altLang="en-US" sz="2400" u="none" strike="noStrike" dirty="0">
                          <a:effectLst/>
                        </a:rPr>
                        <a:t>测量值</a:t>
                      </a:r>
                      <a:endParaRPr lang="zh-CN" altLang="en-US" sz="2400" b="0" i="0" u="none" strike="noStrike" dirty="0">
                        <a:solidFill>
                          <a:srgbClr val="000000"/>
                        </a:solidFill>
                        <a:effectLst/>
                        <a:latin typeface="宋体"/>
                      </a:endParaRPr>
                    </a:p>
                  </a:txBody>
                  <a:tcPr marL="9525" marR="9525" marT="9525" marB="0" anchor="ctr"/>
                </a:tc>
                <a:tc>
                  <a:txBody>
                    <a:bodyPr/>
                    <a:lstStyle/>
                    <a:p>
                      <a:pPr algn="ctr" fontAlgn="ctr"/>
                      <a:r>
                        <a:rPr lang="zh-CN" altLang="en-US" sz="2400" u="none" strike="noStrike" dirty="0" smtClean="0">
                          <a:effectLst/>
                        </a:rPr>
                        <a:t>组合</a:t>
                      </a:r>
                      <a:endParaRPr lang="zh-CN" altLang="en-US" sz="2400" b="0" i="0" u="none" strike="noStrike" dirty="0">
                        <a:solidFill>
                          <a:srgbClr val="000000"/>
                        </a:solidFill>
                        <a:effectLst/>
                        <a:latin typeface="宋体"/>
                      </a:endParaRPr>
                    </a:p>
                  </a:txBody>
                  <a:tcPr marL="9525" marR="9525" marT="9525" marB="0" anchor="ctr"/>
                </a:tc>
                <a:tc>
                  <a:txBody>
                    <a:bodyPr/>
                    <a:lstStyle/>
                    <a:p>
                      <a:pPr algn="ctr" fontAlgn="ctr"/>
                      <a:r>
                        <a:rPr lang="zh-CN" altLang="en-US" sz="2400" u="none" strike="noStrike">
                          <a:effectLst/>
                        </a:rPr>
                        <a:t>理论值</a:t>
                      </a:r>
                      <a:endParaRPr lang="zh-CN" altLang="en-US" sz="2400" b="0" i="0" u="none" strike="noStrike">
                        <a:solidFill>
                          <a:srgbClr val="000000"/>
                        </a:solidFill>
                        <a:effectLst/>
                        <a:latin typeface="宋体"/>
                      </a:endParaRPr>
                    </a:p>
                  </a:txBody>
                  <a:tcPr marL="9525" marR="9525" marT="9525" marB="0" anchor="ctr"/>
                </a:tc>
                <a:tc>
                  <a:txBody>
                    <a:bodyPr/>
                    <a:lstStyle/>
                    <a:p>
                      <a:pPr algn="ctr" fontAlgn="ctr"/>
                      <a:r>
                        <a:rPr lang="zh-CN" altLang="en-US" sz="2400" u="none" strike="noStrike" dirty="0">
                          <a:effectLst/>
                        </a:rPr>
                        <a:t>误差</a:t>
                      </a:r>
                      <a:endParaRPr lang="zh-CN" altLang="en-US" sz="2400" b="0" i="0" u="none" strike="noStrike" dirty="0">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dirty="0">
                          <a:effectLst/>
                        </a:rPr>
                        <a:t>4.9</a:t>
                      </a:r>
                      <a:endParaRPr lang="en-US" altLang="zh-CN" sz="2400" b="0" i="0" u="none" strike="noStrike" dirty="0">
                        <a:solidFill>
                          <a:srgbClr val="000000"/>
                        </a:solidFill>
                        <a:effectLst/>
                        <a:latin typeface="宋体"/>
                      </a:endParaRPr>
                    </a:p>
                  </a:txBody>
                  <a:tcPr marL="9525" marR="9525" marT="9525" marB="0" anchor="ctr"/>
                </a:tc>
                <a:tc>
                  <a:txBody>
                    <a:bodyPr/>
                    <a:lstStyle/>
                    <a:p>
                      <a:pPr algn="ctr" fontAlgn="ctr"/>
                      <a:r>
                        <a:rPr lang="en-US" sz="2400" u="none" strike="noStrike">
                          <a:effectLst/>
                        </a:rPr>
                        <a:t>a</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4.9</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a:t>
                      </a:r>
                      <a:endParaRPr lang="en-US" altLang="zh-CN" sz="2400" b="0" i="0" u="none" strike="noStrike">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a:effectLst/>
                        </a:rPr>
                        <a:t>10.0</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2a</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9.8</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0.2</a:t>
                      </a:r>
                      <a:endParaRPr lang="en-US" altLang="zh-CN" sz="2400" b="0" i="0" u="none" strike="noStrike">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a:effectLst/>
                        </a:rPr>
                        <a:t>11.8</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a+c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11.6</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0.2</a:t>
                      </a:r>
                      <a:endParaRPr lang="en-US" altLang="zh-CN" sz="2400" b="0" i="0" u="none" strike="noStrike">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a:effectLst/>
                        </a:rPr>
                        <a:t>15.1</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dirty="0">
                          <a:effectLst/>
                        </a:rPr>
                        <a:t>3a</a:t>
                      </a:r>
                      <a:endParaRPr lang="en-US" sz="2400" b="0" i="0" u="none" strike="noStrike" dirty="0">
                        <a:solidFill>
                          <a:srgbClr val="000000"/>
                        </a:solidFill>
                        <a:effectLst/>
                        <a:latin typeface="宋体"/>
                      </a:endParaRPr>
                    </a:p>
                  </a:txBody>
                  <a:tcPr marL="9525" marR="9525" marT="9525" marB="0" anchor="ctr"/>
                </a:tc>
                <a:tc>
                  <a:txBody>
                    <a:bodyPr/>
                    <a:lstStyle/>
                    <a:p>
                      <a:pPr algn="ctr" fontAlgn="ctr"/>
                      <a:r>
                        <a:rPr lang="en-US" altLang="zh-CN" sz="2400" u="none" strike="noStrike" dirty="0">
                          <a:effectLst/>
                        </a:rPr>
                        <a:t>14.7</a:t>
                      </a:r>
                      <a:endParaRPr lang="en-US" altLang="zh-CN" sz="2400" b="0" i="0" u="none" strike="noStrike" dirty="0">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0.4</a:t>
                      </a:r>
                      <a:endParaRPr lang="en-US" altLang="zh-CN" sz="2400" b="0" i="0" u="none" strike="noStrike">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a:effectLst/>
                        </a:rPr>
                        <a:t>16.8</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2a+c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16.5</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0.3</a:t>
                      </a:r>
                      <a:endParaRPr lang="en-US" altLang="zh-CN" sz="2400" b="0" i="0" u="none" strike="noStrike">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a:effectLst/>
                        </a:rPr>
                        <a:t>18.6</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a+2c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18.3</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0.3</a:t>
                      </a:r>
                      <a:endParaRPr lang="en-US" altLang="zh-CN" sz="2400" b="0" i="0" u="none" strike="noStrike">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a:effectLst/>
                        </a:rPr>
                        <a:t>21.6</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3a+c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21.4</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0.2</a:t>
                      </a:r>
                      <a:endParaRPr lang="en-US" altLang="zh-CN" sz="2400" b="0" i="0" u="none" strike="noStrike">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a:effectLst/>
                        </a:rPr>
                        <a:t>23.4</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2a+2c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23.2</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0.2</a:t>
                      </a:r>
                      <a:endParaRPr lang="en-US" altLang="zh-CN" sz="2400" b="0" i="0" u="none" strike="noStrike">
                        <a:solidFill>
                          <a:srgbClr val="000000"/>
                        </a:solidFill>
                        <a:effectLst/>
                        <a:latin typeface="宋体"/>
                      </a:endParaRPr>
                    </a:p>
                  </a:txBody>
                  <a:tcPr marL="9525" marR="9525" marT="9525" marB="0" anchor="ctr"/>
                </a:tc>
              </a:tr>
              <a:tr h="351930">
                <a:tc>
                  <a:txBody>
                    <a:bodyPr/>
                    <a:lstStyle/>
                    <a:p>
                      <a:pPr algn="ctr" fontAlgn="ctr"/>
                      <a:r>
                        <a:rPr lang="en-US" altLang="zh-CN" sz="2400" u="none" strike="noStrike">
                          <a:effectLst/>
                        </a:rPr>
                        <a:t>25.4</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sz="2400" u="none" strike="noStrike">
                          <a:effectLst/>
                        </a:rPr>
                        <a:t>a+3c</a:t>
                      </a:r>
                      <a:endParaRPr lang="en-US"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a:effectLst/>
                        </a:rPr>
                        <a:t>25.0</a:t>
                      </a:r>
                      <a:endParaRPr lang="en-US" altLang="zh-CN" sz="2400" b="0" i="0" u="none" strike="noStrike">
                        <a:solidFill>
                          <a:srgbClr val="000000"/>
                        </a:solidFill>
                        <a:effectLst/>
                        <a:latin typeface="宋体"/>
                      </a:endParaRPr>
                    </a:p>
                  </a:txBody>
                  <a:tcPr marL="9525" marR="9525" marT="9525" marB="0" anchor="ctr"/>
                </a:tc>
                <a:tc>
                  <a:txBody>
                    <a:bodyPr/>
                    <a:lstStyle/>
                    <a:p>
                      <a:pPr algn="ctr" fontAlgn="ctr"/>
                      <a:r>
                        <a:rPr lang="en-US" altLang="zh-CN" sz="2400" u="none" strike="noStrike" dirty="0">
                          <a:effectLst/>
                        </a:rPr>
                        <a:t>0.4</a:t>
                      </a:r>
                      <a:endParaRPr lang="en-US" altLang="zh-CN" sz="2400" b="0" i="0" u="none" strike="noStrike" dirty="0">
                        <a:solidFill>
                          <a:srgbClr val="000000"/>
                        </a:solidFill>
                        <a:effectLst/>
                        <a:latin typeface="宋体"/>
                      </a:endParaRPr>
                    </a:p>
                  </a:txBody>
                  <a:tcPr marL="9525" marR="9525" marT="9525" marB="0" anchor="ctr"/>
                </a:tc>
              </a:tr>
            </a:tbl>
          </a:graphicData>
        </a:graphic>
      </p:graphicFrame>
    </p:spTree>
    <p:extLst>
      <p:ext uri="{BB962C8B-B14F-4D97-AF65-F5344CB8AC3E}">
        <p14:creationId xmlns:p14="http://schemas.microsoft.com/office/powerpoint/2010/main" val="1039992183"/>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764704"/>
            <a:ext cx="7488832" cy="3046988"/>
          </a:xfrm>
          <a:prstGeom prst="rect">
            <a:avLst/>
          </a:prstGeom>
          <a:noFill/>
        </p:spPr>
        <p:txBody>
          <a:bodyPr wrap="square" rtlCol="0">
            <a:spAutoFit/>
          </a:bodyPr>
          <a:lstStyle/>
          <a:p>
            <a:r>
              <a:rPr lang="zh-CN" altLang="en-US" sz="2400" dirty="0"/>
              <a:t>参考</a:t>
            </a:r>
            <a:r>
              <a:rPr lang="zh-CN" altLang="en-US" sz="2400" dirty="0" smtClean="0"/>
              <a:t>文献：</a:t>
            </a:r>
            <a:endParaRPr lang="en-US" altLang="zh-CN" sz="2400" dirty="0" smtClean="0"/>
          </a:p>
          <a:p>
            <a:r>
              <a:rPr lang="zh-CN" altLang="zh-CN" sz="2400" dirty="0" smtClean="0"/>
              <a:t>《近代物理实验》</a:t>
            </a:r>
            <a:r>
              <a:rPr lang="zh-CN" altLang="zh-CN" sz="2400" dirty="0"/>
              <a:t>戴道宣、戴乐山</a:t>
            </a:r>
            <a:r>
              <a:rPr lang="en-US" altLang="zh-CN" sz="2400" dirty="0"/>
              <a:t>.</a:t>
            </a:r>
            <a:r>
              <a:rPr lang="zh-CN" altLang="zh-CN" sz="2400" dirty="0"/>
              <a:t>高等教育出版社</a:t>
            </a:r>
          </a:p>
          <a:p>
            <a:r>
              <a:rPr lang="zh-CN" altLang="zh-CN" sz="2400" dirty="0"/>
              <a:t>《原子物理》杨福家</a:t>
            </a:r>
            <a:r>
              <a:rPr lang="en-US" altLang="zh-CN" sz="2400" dirty="0"/>
              <a:t>.</a:t>
            </a:r>
            <a:r>
              <a:rPr lang="zh-CN" altLang="zh-CN" sz="2400" dirty="0"/>
              <a:t>高等教育出版社</a:t>
            </a:r>
          </a:p>
          <a:p>
            <a:r>
              <a:rPr lang="zh-CN" altLang="zh-CN" sz="2400" dirty="0"/>
              <a:t>《弗兰克</a:t>
            </a:r>
            <a:r>
              <a:rPr lang="en-US" altLang="zh-CN" sz="2400" dirty="0"/>
              <a:t>-</a:t>
            </a:r>
            <a:r>
              <a:rPr lang="zh-CN" altLang="zh-CN" sz="2400" dirty="0"/>
              <a:t>赫兹实验中峰间距问题》王梅生·华东师范大学物理系</a:t>
            </a:r>
            <a:r>
              <a:rPr lang="en-US" altLang="zh-CN" sz="2400" dirty="0"/>
              <a:t>  </a:t>
            </a:r>
            <a:r>
              <a:rPr lang="zh-CN" altLang="zh-CN" sz="2400" dirty="0"/>
              <a:t>上海</a:t>
            </a:r>
          </a:p>
          <a:p>
            <a:r>
              <a:rPr lang="zh-CN" altLang="zh-CN" sz="2400" dirty="0"/>
              <a:t>《弗兰克</a:t>
            </a:r>
            <a:r>
              <a:rPr lang="en-US" altLang="zh-CN" sz="2400" dirty="0"/>
              <a:t>-</a:t>
            </a:r>
            <a:r>
              <a:rPr lang="zh-CN" altLang="zh-CN" sz="2400" dirty="0"/>
              <a:t>赫兹实验中吸收峰形成与变化的判断准则》王梅生·华东师范大学物理系</a:t>
            </a:r>
            <a:r>
              <a:rPr lang="en-US" altLang="zh-CN" sz="2400" dirty="0"/>
              <a:t>  </a:t>
            </a:r>
            <a:r>
              <a:rPr lang="zh-CN" altLang="zh-CN" sz="2400" dirty="0"/>
              <a:t>上海</a:t>
            </a:r>
          </a:p>
          <a:p>
            <a:endParaRPr lang="zh-CN" altLang="en-US" sz="2400" dirty="0"/>
          </a:p>
        </p:txBody>
      </p:sp>
    </p:spTree>
    <p:extLst>
      <p:ext uri="{BB962C8B-B14F-4D97-AF65-F5344CB8AC3E}">
        <p14:creationId xmlns:p14="http://schemas.microsoft.com/office/powerpoint/2010/main" val="4142538778"/>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CCE8C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375</TotalTime>
  <Words>1652</Words>
  <Application>Microsoft Office PowerPoint</Application>
  <PresentationFormat>全屏显示(4:3)</PresentationFormat>
  <Paragraphs>216</Paragraphs>
  <Slides>25</Slides>
  <Notes>8</Notes>
  <HiddenSlides>0</HiddenSlides>
  <MMClips>0</MMClips>
  <ScaleCrop>false</ScaleCrop>
  <HeadingPairs>
    <vt:vector size="6" baseType="variant">
      <vt:variant>
        <vt:lpstr>主题</vt:lpstr>
      </vt:variant>
      <vt:variant>
        <vt:i4>2</vt:i4>
      </vt:variant>
      <vt:variant>
        <vt:lpstr>嵌入 OLE 服务器</vt:lpstr>
      </vt:variant>
      <vt:variant>
        <vt:i4>2</vt:i4>
      </vt:variant>
      <vt:variant>
        <vt:lpstr>幻灯片标题</vt:lpstr>
      </vt:variant>
      <vt:variant>
        <vt:i4>25</vt:i4>
      </vt:variant>
    </vt:vector>
  </HeadingPairs>
  <TitlesOfParts>
    <vt:vector size="29" baseType="lpstr">
      <vt:lpstr>暗香扑面</vt:lpstr>
      <vt:lpstr>Office 主题​​</vt:lpstr>
      <vt:lpstr>Equation.DSMT4</vt:lpstr>
      <vt:lpstr>Graph</vt:lpstr>
      <vt:lpstr>弗兰克赫兹实验 </vt:lpstr>
      <vt:lpstr>PowerPoint 演示文稿</vt:lpstr>
      <vt:lpstr>PowerPoint 演示文稿</vt:lpstr>
      <vt:lpstr>PowerPoint 演示文稿</vt:lpstr>
      <vt:lpstr>PowerPoint 演示文稿</vt:lpstr>
      <vt:lpstr> </vt:lpstr>
      <vt:lpstr>PowerPoint 演示文稿</vt:lpstr>
      <vt:lpstr>改变炉温T</vt:lpstr>
      <vt:lpstr>但200°C的曲线是怎么回事？</vt:lpstr>
      <vt:lpstr>PowerPoint 演示文稿</vt:lpstr>
      <vt:lpstr>PowerPoint 演示文稿</vt:lpstr>
      <vt:lpstr>改变减速电压VG1P </vt:lpstr>
      <vt:lpstr>改变栅极电压VG1K </vt:lpstr>
      <vt:lpstr>改变灯丝电压VF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弗兰克赫兹实验</dc:title>
  <dc:creator>walkinnet</dc:creator>
  <cp:lastModifiedBy>jizai</cp:lastModifiedBy>
  <cp:revision>31</cp:revision>
  <dcterms:created xsi:type="dcterms:W3CDTF">2012-06-12T11:10:09Z</dcterms:created>
  <dcterms:modified xsi:type="dcterms:W3CDTF">2012-06-13T15:33:54Z</dcterms:modified>
</cp:coreProperties>
</file>