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"/>
  </p:notesMasterIdLst>
  <p:sldIdLst>
    <p:sldId id="258" r:id="rId2"/>
  </p:sldIdLst>
  <p:sldSz cx="28803600" cy="36004500"/>
  <p:notesSz cx="6858000" cy="9144000"/>
  <p:defaultTextStyle>
    <a:defPPr>
      <a:defRPr lang="zh-CN"/>
    </a:defPPr>
    <a:lvl1pPr marL="0" algn="l" defTabSz="3702915" rtl="0" eaLnBrk="1" latinLnBrk="0" hangingPunct="1">
      <a:defRPr sz="7300" kern="1200">
        <a:solidFill>
          <a:schemeClr val="tx1"/>
        </a:solidFill>
        <a:latin typeface="+mn-lt"/>
        <a:ea typeface="+mn-ea"/>
        <a:cs typeface="+mn-cs"/>
      </a:defRPr>
    </a:lvl1pPr>
    <a:lvl2pPr marL="1851458" algn="l" defTabSz="3702915" rtl="0" eaLnBrk="1" latinLnBrk="0" hangingPunct="1">
      <a:defRPr sz="7300" kern="1200">
        <a:solidFill>
          <a:schemeClr val="tx1"/>
        </a:solidFill>
        <a:latin typeface="+mn-lt"/>
        <a:ea typeface="+mn-ea"/>
        <a:cs typeface="+mn-cs"/>
      </a:defRPr>
    </a:lvl2pPr>
    <a:lvl3pPr marL="3702915" algn="l" defTabSz="3702915" rtl="0" eaLnBrk="1" latinLnBrk="0" hangingPunct="1">
      <a:defRPr sz="7300" kern="1200">
        <a:solidFill>
          <a:schemeClr val="tx1"/>
        </a:solidFill>
        <a:latin typeface="+mn-lt"/>
        <a:ea typeface="+mn-ea"/>
        <a:cs typeface="+mn-cs"/>
      </a:defRPr>
    </a:lvl3pPr>
    <a:lvl4pPr marL="5554373" algn="l" defTabSz="3702915" rtl="0" eaLnBrk="1" latinLnBrk="0" hangingPunct="1">
      <a:defRPr sz="7300" kern="1200">
        <a:solidFill>
          <a:schemeClr val="tx1"/>
        </a:solidFill>
        <a:latin typeface="+mn-lt"/>
        <a:ea typeface="+mn-ea"/>
        <a:cs typeface="+mn-cs"/>
      </a:defRPr>
    </a:lvl4pPr>
    <a:lvl5pPr marL="7405822" algn="l" defTabSz="3702915" rtl="0" eaLnBrk="1" latinLnBrk="0" hangingPunct="1">
      <a:defRPr sz="7300" kern="1200">
        <a:solidFill>
          <a:schemeClr val="tx1"/>
        </a:solidFill>
        <a:latin typeface="+mn-lt"/>
        <a:ea typeface="+mn-ea"/>
        <a:cs typeface="+mn-cs"/>
      </a:defRPr>
    </a:lvl5pPr>
    <a:lvl6pPr marL="9257279" algn="l" defTabSz="3702915" rtl="0" eaLnBrk="1" latinLnBrk="0" hangingPunct="1">
      <a:defRPr sz="7300" kern="1200">
        <a:solidFill>
          <a:schemeClr val="tx1"/>
        </a:solidFill>
        <a:latin typeface="+mn-lt"/>
        <a:ea typeface="+mn-ea"/>
        <a:cs typeface="+mn-cs"/>
      </a:defRPr>
    </a:lvl6pPr>
    <a:lvl7pPr marL="11108737" algn="l" defTabSz="3702915" rtl="0" eaLnBrk="1" latinLnBrk="0" hangingPunct="1">
      <a:defRPr sz="7300" kern="1200">
        <a:solidFill>
          <a:schemeClr val="tx1"/>
        </a:solidFill>
        <a:latin typeface="+mn-lt"/>
        <a:ea typeface="+mn-ea"/>
        <a:cs typeface="+mn-cs"/>
      </a:defRPr>
    </a:lvl7pPr>
    <a:lvl8pPr marL="12960194" algn="l" defTabSz="3702915" rtl="0" eaLnBrk="1" latinLnBrk="0" hangingPunct="1">
      <a:defRPr sz="7300" kern="1200">
        <a:solidFill>
          <a:schemeClr val="tx1"/>
        </a:solidFill>
        <a:latin typeface="+mn-lt"/>
        <a:ea typeface="+mn-ea"/>
        <a:cs typeface="+mn-cs"/>
      </a:defRPr>
    </a:lvl8pPr>
    <a:lvl9pPr marL="14811652" algn="l" defTabSz="3702915" rtl="0" eaLnBrk="1" latinLnBrk="0" hangingPunct="1">
      <a:defRPr sz="73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33" d="100"/>
          <a:sy n="33" d="100"/>
        </p:scale>
        <p:origin x="-1770" y="-72"/>
      </p:cViewPr>
      <p:guideLst>
        <p:guide orient="horz" pos="11340"/>
        <p:guide pos="9072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CDCF6E5-AA36-402A-8573-E6543DB3E488}" type="datetimeFigureOut">
              <a:rPr lang="zh-CN" altLang="en-US" smtClean="0"/>
              <a:t>2014/5/24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2057400" y="685800"/>
            <a:ext cx="27432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FA9FC6D-A33F-49F1-AC34-DBD0B9C6C3E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109888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3702915" rtl="0" eaLnBrk="1" latinLnBrk="0" hangingPunct="1">
      <a:defRPr sz="4900" kern="1200">
        <a:solidFill>
          <a:schemeClr val="tx1"/>
        </a:solidFill>
        <a:latin typeface="+mn-lt"/>
        <a:ea typeface="+mn-ea"/>
        <a:cs typeface="+mn-cs"/>
      </a:defRPr>
    </a:lvl1pPr>
    <a:lvl2pPr marL="1851458" algn="l" defTabSz="3702915" rtl="0" eaLnBrk="1" latinLnBrk="0" hangingPunct="1">
      <a:defRPr sz="4900" kern="1200">
        <a:solidFill>
          <a:schemeClr val="tx1"/>
        </a:solidFill>
        <a:latin typeface="+mn-lt"/>
        <a:ea typeface="+mn-ea"/>
        <a:cs typeface="+mn-cs"/>
      </a:defRPr>
    </a:lvl2pPr>
    <a:lvl3pPr marL="3702915" algn="l" defTabSz="3702915" rtl="0" eaLnBrk="1" latinLnBrk="0" hangingPunct="1">
      <a:defRPr sz="4900" kern="1200">
        <a:solidFill>
          <a:schemeClr val="tx1"/>
        </a:solidFill>
        <a:latin typeface="+mn-lt"/>
        <a:ea typeface="+mn-ea"/>
        <a:cs typeface="+mn-cs"/>
      </a:defRPr>
    </a:lvl3pPr>
    <a:lvl4pPr marL="5554373" algn="l" defTabSz="3702915" rtl="0" eaLnBrk="1" latinLnBrk="0" hangingPunct="1">
      <a:defRPr sz="4900" kern="1200">
        <a:solidFill>
          <a:schemeClr val="tx1"/>
        </a:solidFill>
        <a:latin typeface="+mn-lt"/>
        <a:ea typeface="+mn-ea"/>
        <a:cs typeface="+mn-cs"/>
      </a:defRPr>
    </a:lvl4pPr>
    <a:lvl5pPr marL="7405822" algn="l" defTabSz="3702915" rtl="0" eaLnBrk="1" latinLnBrk="0" hangingPunct="1">
      <a:defRPr sz="4900" kern="1200">
        <a:solidFill>
          <a:schemeClr val="tx1"/>
        </a:solidFill>
        <a:latin typeface="+mn-lt"/>
        <a:ea typeface="+mn-ea"/>
        <a:cs typeface="+mn-cs"/>
      </a:defRPr>
    </a:lvl5pPr>
    <a:lvl6pPr marL="9257279" algn="l" defTabSz="3702915" rtl="0" eaLnBrk="1" latinLnBrk="0" hangingPunct="1">
      <a:defRPr sz="4900" kern="1200">
        <a:solidFill>
          <a:schemeClr val="tx1"/>
        </a:solidFill>
        <a:latin typeface="+mn-lt"/>
        <a:ea typeface="+mn-ea"/>
        <a:cs typeface="+mn-cs"/>
      </a:defRPr>
    </a:lvl6pPr>
    <a:lvl7pPr marL="11108737" algn="l" defTabSz="3702915" rtl="0" eaLnBrk="1" latinLnBrk="0" hangingPunct="1">
      <a:defRPr sz="4900" kern="1200">
        <a:solidFill>
          <a:schemeClr val="tx1"/>
        </a:solidFill>
        <a:latin typeface="+mn-lt"/>
        <a:ea typeface="+mn-ea"/>
        <a:cs typeface="+mn-cs"/>
      </a:defRPr>
    </a:lvl7pPr>
    <a:lvl8pPr marL="12960194" algn="l" defTabSz="3702915" rtl="0" eaLnBrk="1" latinLnBrk="0" hangingPunct="1">
      <a:defRPr sz="4900" kern="1200">
        <a:solidFill>
          <a:schemeClr val="tx1"/>
        </a:solidFill>
        <a:latin typeface="+mn-lt"/>
        <a:ea typeface="+mn-ea"/>
        <a:cs typeface="+mn-cs"/>
      </a:defRPr>
    </a:lvl8pPr>
    <a:lvl9pPr marL="14811652" algn="l" defTabSz="3702915" rtl="0" eaLnBrk="1" latinLnBrk="0" hangingPunct="1">
      <a:defRPr sz="4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F2D5D9C-2DC3-4AEF-A9DA-2AD300262B7A}" type="slidenum">
              <a:rPr lang="zh-CN" altLang="en-US" smtClean="0">
                <a:solidFill>
                  <a:prstClr val="black"/>
                </a:solidFill>
              </a:rPr>
              <a:pPr/>
              <a:t>1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5188085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2160270" y="11184738"/>
            <a:ext cx="24483060" cy="7717630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4320540" y="20402555"/>
            <a:ext cx="20162520" cy="9201149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185063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370125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555188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740251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925314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1110378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1295440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1480503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2014/5/24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137595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2014/5/24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1914988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275287" y="23136228"/>
            <a:ext cx="24483060" cy="7150895"/>
          </a:xfrm>
        </p:spPr>
        <p:txBody>
          <a:bodyPr anchor="t"/>
          <a:lstStyle>
            <a:lvl1pPr algn="l">
              <a:defRPr sz="162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2275287" y="15260251"/>
            <a:ext cx="24483060" cy="7875983"/>
          </a:xfrm>
        </p:spPr>
        <p:txBody>
          <a:bodyPr anchor="b"/>
          <a:lstStyle>
            <a:lvl1pPr marL="0" indent="0">
              <a:buNone/>
              <a:defRPr sz="8100">
                <a:solidFill>
                  <a:schemeClr val="tx1">
                    <a:tint val="75000"/>
                  </a:schemeClr>
                </a:solidFill>
              </a:defRPr>
            </a:lvl1pPr>
            <a:lvl2pPr marL="1850630" indent="0">
              <a:buNone/>
              <a:defRPr sz="7300">
                <a:solidFill>
                  <a:schemeClr val="tx1">
                    <a:tint val="75000"/>
                  </a:schemeClr>
                </a:solidFill>
              </a:defRPr>
            </a:lvl2pPr>
            <a:lvl3pPr marL="3701259" indent="0">
              <a:buNone/>
              <a:defRPr sz="6600">
                <a:solidFill>
                  <a:schemeClr val="tx1">
                    <a:tint val="75000"/>
                  </a:schemeClr>
                </a:solidFill>
              </a:defRPr>
            </a:lvl3pPr>
            <a:lvl4pPr marL="5551889" indent="0">
              <a:buNone/>
              <a:defRPr sz="5800">
                <a:solidFill>
                  <a:schemeClr val="tx1">
                    <a:tint val="75000"/>
                  </a:schemeClr>
                </a:solidFill>
              </a:defRPr>
            </a:lvl4pPr>
            <a:lvl5pPr marL="7402518" indent="0">
              <a:buNone/>
              <a:defRPr sz="5800">
                <a:solidFill>
                  <a:schemeClr val="tx1">
                    <a:tint val="75000"/>
                  </a:schemeClr>
                </a:solidFill>
              </a:defRPr>
            </a:lvl5pPr>
            <a:lvl6pPr marL="9253148" indent="0">
              <a:buNone/>
              <a:defRPr sz="5800">
                <a:solidFill>
                  <a:schemeClr val="tx1">
                    <a:tint val="75000"/>
                  </a:schemeClr>
                </a:solidFill>
              </a:defRPr>
            </a:lvl6pPr>
            <a:lvl7pPr marL="11103781" indent="0">
              <a:buNone/>
              <a:defRPr sz="5800">
                <a:solidFill>
                  <a:schemeClr val="tx1">
                    <a:tint val="75000"/>
                  </a:schemeClr>
                </a:solidFill>
              </a:defRPr>
            </a:lvl7pPr>
            <a:lvl8pPr marL="12954407" indent="0">
              <a:buNone/>
              <a:defRPr sz="5800">
                <a:solidFill>
                  <a:schemeClr val="tx1">
                    <a:tint val="75000"/>
                  </a:schemeClr>
                </a:solidFill>
              </a:defRPr>
            </a:lvl8pPr>
            <a:lvl9pPr marL="14805036" indent="0">
              <a:buNone/>
              <a:defRPr sz="58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2014/5/24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053097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1440180" y="8401054"/>
            <a:ext cx="12721590" cy="23761305"/>
          </a:xfrm>
        </p:spPr>
        <p:txBody>
          <a:bodyPr/>
          <a:lstStyle>
            <a:lvl1pPr>
              <a:defRPr sz="11200"/>
            </a:lvl1pPr>
            <a:lvl2pPr>
              <a:defRPr sz="9700"/>
            </a:lvl2pPr>
            <a:lvl3pPr>
              <a:defRPr sz="8100"/>
            </a:lvl3pPr>
            <a:lvl4pPr>
              <a:defRPr sz="7300"/>
            </a:lvl4pPr>
            <a:lvl5pPr>
              <a:defRPr sz="7300"/>
            </a:lvl5pPr>
            <a:lvl6pPr>
              <a:defRPr sz="7300"/>
            </a:lvl6pPr>
            <a:lvl7pPr>
              <a:defRPr sz="7300"/>
            </a:lvl7pPr>
            <a:lvl8pPr>
              <a:defRPr sz="7300"/>
            </a:lvl8pPr>
            <a:lvl9pPr>
              <a:defRPr sz="73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14641830" y="8401054"/>
            <a:ext cx="12721590" cy="23761305"/>
          </a:xfrm>
        </p:spPr>
        <p:txBody>
          <a:bodyPr/>
          <a:lstStyle>
            <a:lvl1pPr>
              <a:defRPr sz="11200"/>
            </a:lvl1pPr>
            <a:lvl2pPr>
              <a:defRPr sz="9700"/>
            </a:lvl2pPr>
            <a:lvl3pPr>
              <a:defRPr sz="8100"/>
            </a:lvl3pPr>
            <a:lvl4pPr>
              <a:defRPr sz="7300"/>
            </a:lvl4pPr>
            <a:lvl5pPr>
              <a:defRPr sz="7300"/>
            </a:lvl5pPr>
            <a:lvl6pPr>
              <a:defRPr sz="7300"/>
            </a:lvl6pPr>
            <a:lvl7pPr>
              <a:defRPr sz="7300"/>
            </a:lvl7pPr>
            <a:lvl8pPr>
              <a:defRPr sz="7300"/>
            </a:lvl8pPr>
            <a:lvl9pPr>
              <a:defRPr sz="73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2014/5/24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6729925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1440182" y="8059343"/>
            <a:ext cx="12726592" cy="3358752"/>
          </a:xfrm>
        </p:spPr>
        <p:txBody>
          <a:bodyPr anchor="b"/>
          <a:lstStyle>
            <a:lvl1pPr marL="0" indent="0">
              <a:buNone/>
              <a:defRPr sz="9700" b="1"/>
            </a:lvl1pPr>
            <a:lvl2pPr marL="1850630" indent="0">
              <a:buNone/>
              <a:defRPr sz="8100" b="1"/>
            </a:lvl2pPr>
            <a:lvl3pPr marL="3701259" indent="0">
              <a:buNone/>
              <a:defRPr sz="7300" b="1"/>
            </a:lvl3pPr>
            <a:lvl4pPr marL="5551889" indent="0">
              <a:buNone/>
              <a:defRPr sz="6600" b="1"/>
            </a:lvl4pPr>
            <a:lvl5pPr marL="7402518" indent="0">
              <a:buNone/>
              <a:defRPr sz="6600" b="1"/>
            </a:lvl5pPr>
            <a:lvl6pPr marL="9253148" indent="0">
              <a:buNone/>
              <a:defRPr sz="6600" b="1"/>
            </a:lvl6pPr>
            <a:lvl7pPr marL="11103781" indent="0">
              <a:buNone/>
              <a:defRPr sz="6600" b="1"/>
            </a:lvl7pPr>
            <a:lvl8pPr marL="12954407" indent="0">
              <a:buNone/>
              <a:defRPr sz="6600" b="1"/>
            </a:lvl8pPr>
            <a:lvl9pPr marL="14805036" indent="0">
              <a:buNone/>
              <a:defRPr sz="6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1440182" y="11418093"/>
            <a:ext cx="12726592" cy="20744262"/>
          </a:xfrm>
        </p:spPr>
        <p:txBody>
          <a:bodyPr/>
          <a:lstStyle>
            <a:lvl1pPr>
              <a:defRPr sz="9700"/>
            </a:lvl1pPr>
            <a:lvl2pPr>
              <a:defRPr sz="8100"/>
            </a:lvl2pPr>
            <a:lvl3pPr>
              <a:defRPr sz="7300"/>
            </a:lvl3pPr>
            <a:lvl4pPr>
              <a:defRPr sz="6600"/>
            </a:lvl4pPr>
            <a:lvl5pPr>
              <a:defRPr sz="6600"/>
            </a:lvl5pPr>
            <a:lvl6pPr>
              <a:defRPr sz="6600"/>
            </a:lvl6pPr>
            <a:lvl7pPr>
              <a:defRPr sz="6600"/>
            </a:lvl7pPr>
            <a:lvl8pPr>
              <a:defRPr sz="6600"/>
            </a:lvl8pPr>
            <a:lvl9pPr>
              <a:defRPr sz="6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14631836" y="8059343"/>
            <a:ext cx="12731590" cy="3358752"/>
          </a:xfrm>
        </p:spPr>
        <p:txBody>
          <a:bodyPr anchor="b"/>
          <a:lstStyle>
            <a:lvl1pPr marL="0" indent="0">
              <a:buNone/>
              <a:defRPr sz="9700" b="1"/>
            </a:lvl1pPr>
            <a:lvl2pPr marL="1850630" indent="0">
              <a:buNone/>
              <a:defRPr sz="8100" b="1"/>
            </a:lvl2pPr>
            <a:lvl3pPr marL="3701259" indent="0">
              <a:buNone/>
              <a:defRPr sz="7300" b="1"/>
            </a:lvl3pPr>
            <a:lvl4pPr marL="5551889" indent="0">
              <a:buNone/>
              <a:defRPr sz="6600" b="1"/>
            </a:lvl4pPr>
            <a:lvl5pPr marL="7402518" indent="0">
              <a:buNone/>
              <a:defRPr sz="6600" b="1"/>
            </a:lvl5pPr>
            <a:lvl6pPr marL="9253148" indent="0">
              <a:buNone/>
              <a:defRPr sz="6600" b="1"/>
            </a:lvl6pPr>
            <a:lvl7pPr marL="11103781" indent="0">
              <a:buNone/>
              <a:defRPr sz="6600" b="1"/>
            </a:lvl7pPr>
            <a:lvl8pPr marL="12954407" indent="0">
              <a:buNone/>
              <a:defRPr sz="6600" b="1"/>
            </a:lvl8pPr>
            <a:lvl9pPr marL="14805036" indent="0">
              <a:buNone/>
              <a:defRPr sz="6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14631836" y="11418093"/>
            <a:ext cx="12731590" cy="20744262"/>
          </a:xfrm>
        </p:spPr>
        <p:txBody>
          <a:bodyPr/>
          <a:lstStyle>
            <a:lvl1pPr>
              <a:defRPr sz="9700"/>
            </a:lvl1pPr>
            <a:lvl2pPr>
              <a:defRPr sz="8100"/>
            </a:lvl2pPr>
            <a:lvl3pPr>
              <a:defRPr sz="7300"/>
            </a:lvl3pPr>
            <a:lvl4pPr>
              <a:defRPr sz="6600"/>
            </a:lvl4pPr>
            <a:lvl5pPr>
              <a:defRPr sz="6600"/>
            </a:lvl5pPr>
            <a:lvl6pPr>
              <a:defRPr sz="6600"/>
            </a:lvl6pPr>
            <a:lvl7pPr>
              <a:defRPr sz="6600"/>
            </a:lvl7pPr>
            <a:lvl8pPr>
              <a:defRPr sz="6600"/>
            </a:lvl8pPr>
            <a:lvl9pPr>
              <a:defRPr sz="6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2014/5/24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888133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2014/5/24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030156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2014/5/24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2135872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440186" y="1433512"/>
            <a:ext cx="9476187" cy="6100764"/>
          </a:xfrm>
        </p:spPr>
        <p:txBody>
          <a:bodyPr anchor="b"/>
          <a:lstStyle>
            <a:lvl1pPr algn="l">
              <a:defRPr sz="81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11261412" y="1433518"/>
            <a:ext cx="16102015" cy="30728841"/>
          </a:xfrm>
        </p:spPr>
        <p:txBody>
          <a:bodyPr/>
          <a:lstStyle>
            <a:lvl1pPr>
              <a:defRPr sz="13100"/>
            </a:lvl1pPr>
            <a:lvl2pPr>
              <a:defRPr sz="11200"/>
            </a:lvl2pPr>
            <a:lvl3pPr>
              <a:defRPr sz="9700"/>
            </a:lvl3pPr>
            <a:lvl4pPr>
              <a:defRPr sz="8100"/>
            </a:lvl4pPr>
            <a:lvl5pPr>
              <a:defRPr sz="8100"/>
            </a:lvl5pPr>
            <a:lvl6pPr>
              <a:defRPr sz="8100"/>
            </a:lvl6pPr>
            <a:lvl7pPr>
              <a:defRPr sz="8100"/>
            </a:lvl7pPr>
            <a:lvl8pPr>
              <a:defRPr sz="8100"/>
            </a:lvl8pPr>
            <a:lvl9pPr>
              <a:defRPr sz="81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440186" y="7534278"/>
            <a:ext cx="9476187" cy="24628081"/>
          </a:xfrm>
        </p:spPr>
        <p:txBody>
          <a:bodyPr/>
          <a:lstStyle>
            <a:lvl1pPr marL="0" indent="0">
              <a:buNone/>
              <a:defRPr sz="5800"/>
            </a:lvl1pPr>
            <a:lvl2pPr marL="1850630" indent="0">
              <a:buNone/>
              <a:defRPr sz="5000"/>
            </a:lvl2pPr>
            <a:lvl3pPr marL="3701259" indent="0">
              <a:buNone/>
              <a:defRPr sz="4300"/>
            </a:lvl3pPr>
            <a:lvl4pPr marL="5551889" indent="0">
              <a:buNone/>
              <a:defRPr sz="3500"/>
            </a:lvl4pPr>
            <a:lvl5pPr marL="7402518" indent="0">
              <a:buNone/>
              <a:defRPr sz="3500"/>
            </a:lvl5pPr>
            <a:lvl6pPr marL="9253148" indent="0">
              <a:buNone/>
              <a:defRPr sz="3500"/>
            </a:lvl6pPr>
            <a:lvl7pPr marL="11103781" indent="0">
              <a:buNone/>
              <a:defRPr sz="3500"/>
            </a:lvl7pPr>
            <a:lvl8pPr marL="12954407" indent="0">
              <a:buNone/>
              <a:defRPr sz="3500"/>
            </a:lvl8pPr>
            <a:lvl9pPr marL="14805036" indent="0">
              <a:buNone/>
              <a:defRPr sz="35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2014/5/24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866649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645707" y="25203150"/>
            <a:ext cx="17282160" cy="2975376"/>
          </a:xfrm>
        </p:spPr>
        <p:txBody>
          <a:bodyPr anchor="b"/>
          <a:lstStyle>
            <a:lvl1pPr algn="l">
              <a:defRPr sz="81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645707" y="3217071"/>
            <a:ext cx="17282160" cy="21602700"/>
          </a:xfrm>
        </p:spPr>
        <p:txBody>
          <a:bodyPr/>
          <a:lstStyle>
            <a:lvl1pPr marL="0" indent="0">
              <a:buNone/>
              <a:defRPr sz="13100"/>
            </a:lvl1pPr>
            <a:lvl2pPr marL="1850630" indent="0">
              <a:buNone/>
              <a:defRPr sz="11200"/>
            </a:lvl2pPr>
            <a:lvl3pPr marL="3701259" indent="0">
              <a:buNone/>
              <a:defRPr sz="9700"/>
            </a:lvl3pPr>
            <a:lvl4pPr marL="5551889" indent="0">
              <a:buNone/>
              <a:defRPr sz="8100"/>
            </a:lvl4pPr>
            <a:lvl5pPr marL="7402518" indent="0">
              <a:buNone/>
              <a:defRPr sz="8100"/>
            </a:lvl5pPr>
            <a:lvl6pPr marL="9253148" indent="0">
              <a:buNone/>
              <a:defRPr sz="8100"/>
            </a:lvl6pPr>
            <a:lvl7pPr marL="11103781" indent="0">
              <a:buNone/>
              <a:defRPr sz="8100"/>
            </a:lvl7pPr>
            <a:lvl8pPr marL="12954407" indent="0">
              <a:buNone/>
              <a:defRPr sz="8100"/>
            </a:lvl8pPr>
            <a:lvl9pPr marL="14805036" indent="0">
              <a:buNone/>
              <a:defRPr sz="81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5645707" y="28178524"/>
            <a:ext cx="17282160" cy="4225528"/>
          </a:xfrm>
        </p:spPr>
        <p:txBody>
          <a:bodyPr/>
          <a:lstStyle>
            <a:lvl1pPr marL="0" indent="0">
              <a:buNone/>
              <a:defRPr sz="5800"/>
            </a:lvl1pPr>
            <a:lvl2pPr marL="1850630" indent="0">
              <a:buNone/>
              <a:defRPr sz="5000"/>
            </a:lvl2pPr>
            <a:lvl3pPr marL="3701259" indent="0">
              <a:buNone/>
              <a:defRPr sz="4300"/>
            </a:lvl3pPr>
            <a:lvl4pPr marL="5551889" indent="0">
              <a:buNone/>
              <a:defRPr sz="3500"/>
            </a:lvl4pPr>
            <a:lvl5pPr marL="7402518" indent="0">
              <a:buNone/>
              <a:defRPr sz="3500"/>
            </a:lvl5pPr>
            <a:lvl6pPr marL="9253148" indent="0">
              <a:buNone/>
              <a:defRPr sz="3500"/>
            </a:lvl6pPr>
            <a:lvl7pPr marL="11103781" indent="0">
              <a:buNone/>
              <a:defRPr sz="3500"/>
            </a:lvl7pPr>
            <a:lvl8pPr marL="12954407" indent="0">
              <a:buNone/>
              <a:defRPr sz="3500"/>
            </a:lvl8pPr>
            <a:lvl9pPr marL="14805036" indent="0">
              <a:buNone/>
              <a:defRPr sz="35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2014/5/24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9436294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2014/5/24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3107447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20882610" y="1441857"/>
            <a:ext cx="6480810" cy="30720507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1440180" y="1441857"/>
            <a:ext cx="18962370" cy="30720507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2014/5/24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7800590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1440180" y="1441848"/>
            <a:ext cx="25923240" cy="6000750"/>
          </a:xfrm>
          <a:prstGeom prst="rect">
            <a:avLst/>
          </a:prstGeom>
        </p:spPr>
        <p:txBody>
          <a:bodyPr vert="horz" lIns="370125" tIns="185064" rIns="370125" bIns="185064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1440180" y="8401054"/>
            <a:ext cx="25923240" cy="23761305"/>
          </a:xfrm>
          <a:prstGeom prst="rect">
            <a:avLst/>
          </a:prstGeom>
        </p:spPr>
        <p:txBody>
          <a:bodyPr vert="horz" lIns="370125" tIns="185064" rIns="370125" bIns="185064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1440180" y="33370845"/>
            <a:ext cx="6720840" cy="1916907"/>
          </a:xfrm>
          <a:prstGeom prst="rect">
            <a:avLst/>
          </a:prstGeom>
        </p:spPr>
        <p:txBody>
          <a:bodyPr vert="horz" lIns="370125" tIns="185064" rIns="370125" bIns="185064" rtlCol="0" anchor="ctr"/>
          <a:lstStyle>
            <a:lvl1pPr algn="l">
              <a:defRPr sz="5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3701259"/>
            <a:fld id="{530820CF-B880-4189-942D-D702A7CBA730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 defTabSz="3701259"/>
              <a:t>2014/5/24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9841230" y="33370845"/>
            <a:ext cx="9121140" cy="1916907"/>
          </a:xfrm>
          <a:prstGeom prst="rect">
            <a:avLst/>
          </a:prstGeom>
        </p:spPr>
        <p:txBody>
          <a:bodyPr vert="horz" lIns="370125" tIns="185064" rIns="370125" bIns="185064" rtlCol="0" anchor="ctr"/>
          <a:lstStyle>
            <a:lvl1pPr algn="ctr">
              <a:defRPr sz="5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3701259"/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20642580" y="33370845"/>
            <a:ext cx="6720840" cy="1916907"/>
          </a:xfrm>
          <a:prstGeom prst="rect">
            <a:avLst/>
          </a:prstGeom>
        </p:spPr>
        <p:txBody>
          <a:bodyPr vert="horz" lIns="370125" tIns="185064" rIns="370125" bIns="185064" rtlCol="0" anchor="ctr"/>
          <a:lstStyle>
            <a:lvl1pPr algn="r">
              <a:defRPr sz="5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3701259"/>
            <a:fld id="{0C913308-F349-4B6D-A68A-DD1791B4A57B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 defTabSz="3701259"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680349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3701259" rtl="0" eaLnBrk="1" latinLnBrk="0" hangingPunct="1">
        <a:spcBef>
          <a:spcPct val="0"/>
        </a:spcBef>
        <a:buNone/>
        <a:defRPr sz="178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387970" indent="-1387970" algn="l" defTabSz="3701259" rtl="0" eaLnBrk="1" latinLnBrk="0" hangingPunct="1">
        <a:spcBef>
          <a:spcPct val="20000"/>
        </a:spcBef>
        <a:buFont typeface="Arial" pitchFamily="34" charset="0"/>
        <a:buChar char="•"/>
        <a:defRPr sz="13100" kern="1200">
          <a:solidFill>
            <a:schemeClr val="tx1"/>
          </a:solidFill>
          <a:latin typeface="+mn-lt"/>
          <a:ea typeface="+mn-ea"/>
          <a:cs typeface="+mn-cs"/>
        </a:defRPr>
      </a:lvl1pPr>
      <a:lvl2pPr marL="3007276" indent="-1156646" algn="l" defTabSz="3701259" rtl="0" eaLnBrk="1" latinLnBrk="0" hangingPunct="1">
        <a:spcBef>
          <a:spcPct val="20000"/>
        </a:spcBef>
        <a:buFont typeface="Arial" pitchFamily="34" charset="0"/>
        <a:buChar char="–"/>
        <a:defRPr sz="11200" kern="1200">
          <a:solidFill>
            <a:schemeClr val="tx1"/>
          </a:solidFill>
          <a:latin typeface="+mn-lt"/>
          <a:ea typeface="+mn-ea"/>
          <a:cs typeface="+mn-cs"/>
        </a:defRPr>
      </a:lvl2pPr>
      <a:lvl3pPr marL="4626574" indent="-925315" algn="l" defTabSz="3701259" rtl="0" eaLnBrk="1" latinLnBrk="0" hangingPunct="1">
        <a:spcBef>
          <a:spcPct val="20000"/>
        </a:spcBef>
        <a:buFont typeface="Arial" pitchFamily="34" charset="0"/>
        <a:buChar char="•"/>
        <a:defRPr sz="9700" kern="1200">
          <a:solidFill>
            <a:schemeClr val="tx1"/>
          </a:solidFill>
          <a:latin typeface="+mn-lt"/>
          <a:ea typeface="+mn-ea"/>
          <a:cs typeface="+mn-cs"/>
        </a:defRPr>
      </a:lvl3pPr>
      <a:lvl4pPr marL="6477203" indent="-925315" algn="l" defTabSz="3701259" rtl="0" eaLnBrk="1" latinLnBrk="0" hangingPunct="1">
        <a:spcBef>
          <a:spcPct val="20000"/>
        </a:spcBef>
        <a:buFont typeface="Arial" pitchFamily="34" charset="0"/>
        <a:buChar char="–"/>
        <a:defRPr sz="8100" kern="1200">
          <a:solidFill>
            <a:schemeClr val="tx1"/>
          </a:solidFill>
          <a:latin typeface="+mn-lt"/>
          <a:ea typeface="+mn-ea"/>
          <a:cs typeface="+mn-cs"/>
        </a:defRPr>
      </a:lvl4pPr>
      <a:lvl5pPr marL="8327833" indent="-925315" algn="l" defTabSz="3701259" rtl="0" eaLnBrk="1" latinLnBrk="0" hangingPunct="1">
        <a:spcBef>
          <a:spcPct val="20000"/>
        </a:spcBef>
        <a:buFont typeface="Arial" pitchFamily="34" charset="0"/>
        <a:buChar char="»"/>
        <a:defRPr sz="8100" kern="1200">
          <a:solidFill>
            <a:schemeClr val="tx1"/>
          </a:solidFill>
          <a:latin typeface="+mn-lt"/>
          <a:ea typeface="+mn-ea"/>
          <a:cs typeface="+mn-cs"/>
        </a:defRPr>
      </a:lvl5pPr>
      <a:lvl6pPr marL="10178462" indent="-925315" algn="l" defTabSz="3701259" rtl="0" eaLnBrk="1" latinLnBrk="0" hangingPunct="1">
        <a:spcBef>
          <a:spcPct val="20000"/>
        </a:spcBef>
        <a:buFont typeface="Arial" pitchFamily="34" charset="0"/>
        <a:buChar char="•"/>
        <a:defRPr sz="8100" kern="1200">
          <a:solidFill>
            <a:schemeClr val="tx1"/>
          </a:solidFill>
          <a:latin typeface="+mn-lt"/>
          <a:ea typeface="+mn-ea"/>
          <a:cs typeface="+mn-cs"/>
        </a:defRPr>
      </a:lvl6pPr>
      <a:lvl7pPr marL="12029092" indent="-925315" algn="l" defTabSz="3701259" rtl="0" eaLnBrk="1" latinLnBrk="0" hangingPunct="1">
        <a:spcBef>
          <a:spcPct val="20000"/>
        </a:spcBef>
        <a:buFont typeface="Arial" pitchFamily="34" charset="0"/>
        <a:buChar char="•"/>
        <a:defRPr sz="8100" kern="1200">
          <a:solidFill>
            <a:schemeClr val="tx1"/>
          </a:solidFill>
          <a:latin typeface="+mn-lt"/>
          <a:ea typeface="+mn-ea"/>
          <a:cs typeface="+mn-cs"/>
        </a:defRPr>
      </a:lvl7pPr>
      <a:lvl8pPr marL="13879725" indent="-925315" algn="l" defTabSz="3701259" rtl="0" eaLnBrk="1" latinLnBrk="0" hangingPunct="1">
        <a:spcBef>
          <a:spcPct val="20000"/>
        </a:spcBef>
        <a:buFont typeface="Arial" pitchFamily="34" charset="0"/>
        <a:buChar char="•"/>
        <a:defRPr sz="8100" kern="1200">
          <a:solidFill>
            <a:schemeClr val="tx1"/>
          </a:solidFill>
          <a:latin typeface="+mn-lt"/>
          <a:ea typeface="+mn-ea"/>
          <a:cs typeface="+mn-cs"/>
        </a:defRPr>
      </a:lvl8pPr>
      <a:lvl9pPr marL="15730351" indent="-925315" algn="l" defTabSz="3701259" rtl="0" eaLnBrk="1" latinLnBrk="0" hangingPunct="1">
        <a:spcBef>
          <a:spcPct val="20000"/>
        </a:spcBef>
        <a:buFont typeface="Arial" pitchFamily="34" charset="0"/>
        <a:buChar char="•"/>
        <a:defRPr sz="81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3701259" rtl="0" eaLnBrk="1" latinLnBrk="0" hangingPunct="1">
        <a:defRPr sz="7300" kern="1200">
          <a:solidFill>
            <a:schemeClr val="tx1"/>
          </a:solidFill>
          <a:latin typeface="+mn-lt"/>
          <a:ea typeface="+mn-ea"/>
          <a:cs typeface="+mn-cs"/>
        </a:defRPr>
      </a:lvl1pPr>
      <a:lvl2pPr marL="1850630" algn="l" defTabSz="3701259" rtl="0" eaLnBrk="1" latinLnBrk="0" hangingPunct="1">
        <a:defRPr sz="7300" kern="1200">
          <a:solidFill>
            <a:schemeClr val="tx1"/>
          </a:solidFill>
          <a:latin typeface="+mn-lt"/>
          <a:ea typeface="+mn-ea"/>
          <a:cs typeface="+mn-cs"/>
        </a:defRPr>
      </a:lvl2pPr>
      <a:lvl3pPr marL="3701259" algn="l" defTabSz="3701259" rtl="0" eaLnBrk="1" latinLnBrk="0" hangingPunct="1">
        <a:defRPr sz="7300" kern="1200">
          <a:solidFill>
            <a:schemeClr val="tx1"/>
          </a:solidFill>
          <a:latin typeface="+mn-lt"/>
          <a:ea typeface="+mn-ea"/>
          <a:cs typeface="+mn-cs"/>
        </a:defRPr>
      </a:lvl3pPr>
      <a:lvl4pPr marL="5551889" algn="l" defTabSz="3701259" rtl="0" eaLnBrk="1" latinLnBrk="0" hangingPunct="1">
        <a:defRPr sz="7300" kern="1200">
          <a:solidFill>
            <a:schemeClr val="tx1"/>
          </a:solidFill>
          <a:latin typeface="+mn-lt"/>
          <a:ea typeface="+mn-ea"/>
          <a:cs typeface="+mn-cs"/>
        </a:defRPr>
      </a:lvl4pPr>
      <a:lvl5pPr marL="7402518" algn="l" defTabSz="3701259" rtl="0" eaLnBrk="1" latinLnBrk="0" hangingPunct="1">
        <a:defRPr sz="7300" kern="1200">
          <a:solidFill>
            <a:schemeClr val="tx1"/>
          </a:solidFill>
          <a:latin typeface="+mn-lt"/>
          <a:ea typeface="+mn-ea"/>
          <a:cs typeface="+mn-cs"/>
        </a:defRPr>
      </a:lvl5pPr>
      <a:lvl6pPr marL="9253148" algn="l" defTabSz="3701259" rtl="0" eaLnBrk="1" latinLnBrk="0" hangingPunct="1">
        <a:defRPr sz="7300" kern="1200">
          <a:solidFill>
            <a:schemeClr val="tx1"/>
          </a:solidFill>
          <a:latin typeface="+mn-lt"/>
          <a:ea typeface="+mn-ea"/>
          <a:cs typeface="+mn-cs"/>
        </a:defRPr>
      </a:lvl6pPr>
      <a:lvl7pPr marL="11103781" algn="l" defTabSz="3701259" rtl="0" eaLnBrk="1" latinLnBrk="0" hangingPunct="1">
        <a:defRPr sz="7300" kern="1200">
          <a:solidFill>
            <a:schemeClr val="tx1"/>
          </a:solidFill>
          <a:latin typeface="+mn-lt"/>
          <a:ea typeface="+mn-ea"/>
          <a:cs typeface="+mn-cs"/>
        </a:defRPr>
      </a:lvl7pPr>
      <a:lvl8pPr marL="12954407" algn="l" defTabSz="3701259" rtl="0" eaLnBrk="1" latinLnBrk="0" hangingPunct="1">
        <a:defRPr sz="7300" kern="1200">
          <a:solidFill>
            <a:schemeClr val="tx1"/>
          </a:solidFill>
          <a:latin typeface="+mn-lt"/>
          <a:ea typeface="+mn-ea"/>
          <a:cs typeface="+mn-cs"/>
        </a:defRPr>
      </a:lvl8pPr>
      <a:lvl9pPr marL="14805036" algn="l" defTabSz="3701259" rtl="0" eaLnBrk="1" latinLnBrk="0" hangingPunct="1">
        <a:defRPr sz="73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eg"/><Relationship Id="rId13" Type="http://schemas.openxmlformats.org/officeDocument/2006/relationships/image" Target="../media/image11.jpeg"/><Relationship Id="rId3" Type="http://schemas.openxmlformats.org/officeDocument/2006/relationships/image" Target="../media/image1.png"/><Relationship Id="rId7" Type="http://schemas.openxmlformats.org/officeDocument/2006/relationships/image" Target="../media/image5.jpeg"/><Relationship Id="rId12" Type="http://schemas.openxmlformats.org/officeDocument/2006/relationships/image" Target="../media/image10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jpeg"/><Relationship Id="rId11" Type="http://schemas.openxmlformats.org/officeDocument/2006/relationships/image" Target="../media/image9.jpeg"/><Relationship Id="rId5" Type="http://schemas.openxmlformats.org/officeDocument/2006/relationships/image" Target="../media/image3.png"/><Relationship Id="rId10" Type="http://schemas.openxmlformats.org/officeDocument/2006/relationships/image" Target="../media/image8.png"/><Relationship Id="rId4" Type="http://schemas.openxmlformats.org/officeDocument/2006/relationships/image" Target="../media/image2.png"/><Relationship Id="rId9" Type="http://schemas.openxmlformats.org/officeDocument/2006/relationships/image" Target="../media/image7.jpeg"/><Relationship Id="rId14" Type="http://schemas.openxmlformats.org/officeDocument/2006/relationships/image" Target="../media/image1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CCCCFF"/>
            </a:gs>
            <a:gs pos="17999">
              <a:srgbClr val="99CCFF"/>
            </a:gs>
            <a:gs pos="36000">
              <a:srgbClr val="9966FF"/>
            </a:gs>
            <a:gs pos="61000">
              <a:srgbClr val="CC99FF"/>
            </a:gs>
            <a:gs pos="82001">
              <a:srgbClr val="99CCFF"/>
            </a:gs>
            <a:gs pos="100000">
              <a:srgbClr val="CCCCFF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923449" y="912336"/>
            <a:ext cx="26715150" cy="2088232"/>
          </a:xfrm>
        </p:spPr>
        <p:txBody>
          <a:bodyPr>
            <a:noAutofit/>
          </a:bodyPr>
          <a:lstStyle/>
          <a:p>
            <a:r>
              <a:rPr lang="en-US" altLang="zh-CN" sz="8100" dirty="0">
                <a:latin typeface="Times New Roman" pitchFamily="18" charset="0"/>
                <a:cs typeface="Times New Roman" pitchFamily="18" charset="0"/>
              </a:rPr>
              <a:t>A Novel Charge-trap Memory based on </a:t>
            </a:r>
            <a:r>
              <a:rPr lang="en-US" altLang="zh-CN" sz="8100" dirty="0" smtClean="0">
                <a:latin typeface="Times New Roman" pitchFamily="18" charset="0"/>
                <a:cs typeface="Times New Roman" pitchFamily="18" charset="0"/>
              </a:rPr>
              <a:t>MoS</a:t>
            </a:r>
            <a:r>
              <a:rPr lang="en-US" altLang="zh-CN" sz="8100" baseline="-25000" dirty="0" smtClean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altLang="zh-CN" sz="8100" baseline="-25000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altLang="zh-CN" sz="8100" baseline="-25000" dirty="0">
                <a:latin typeface="Times New Roman" pitchFamily="18" charset="0"/>
                <a:cs typeface="Times New Roman" pitchFamily="18" charset="0"/>
              </a:rPr>
            </a:br>
            <a:endParaRPr lang="zh-CN" altLang="en-US" sz="8100" baseline="-25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-17008" y="3652850"/>
            <a:ext cx="29761255" cy="1964590"/>
          </a:xfrm>
          <a:prstGeom prst="rect">
            <a:avLst/>
          </a:prstGeom>
          <a:noFill/>
        </p:spPr>
        <p:txBody>
          <a:bodyPr wrap="square" lIns="91386" tIns="45695" rIns="91386" bIns="45695" rtlCol="0">
            <a:spAutoFit/>
          </a:bodyPr>
          <a:lstStyle/>
          <a:p>
            <a:pPr algn="ctr" defTabSz="3701259"/>
            <a:r>
              <a:rPr lang="en-US" altLang="zh-CN" i="1" baseline="-250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State Key Laboratory of Surface Physics and Department of Physics, </a:t>
            </a:r>
            <a:r>
              <a:rPr lang="en-US" altLang="zh-CN" i="1" baseline="-25000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Fudan</a:t>
            </a:r>
            <a:r>
              <a:rPr lang="en-US" altLang="zh-CN" i="1" baseline="-250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University, </a:t>
            </a:r>
          </a:p>
          <a:p>
            <a:pPr algn="ctr" defTabSz="3701259"/>
            <a:r>
              <a:rPr lang="en-US" altLang="zh-CN" i="1" baseline="-250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Shanghai 200433, China.</a:t>
            </a:r>
            <a:endParaRPr lang="zh-CN" altLang="en-US" i="1" dirty="0">
              <a:solidFill>
                <a:prstClr val="black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0873412" y="2496428"/>
            <a:ext cx="9501210" cy="1046390"/>
          </a:xfrm>
          <a:prstGeom prst="rect">
            <a:avLst/>
          </a:prstGeom>
          <a:noFill/>
        </p:spPr>
        <p:txBody>
          <a:bodyPr wrap="none" lIns="91386" tIns="45695" rIns="91386" bIns="45695" rtlCol="0">
            <a:spAutoFit/>
          </a:bodyPr>
          <a:lstStyle/>
          <a:p>
            <a:pPr defTabSz="3701259"/>
            <a:r>
              <a:rPr lang="en-US" altLang="zh-CN" sz="6200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Enze</a:t>
            </a:r>
            <a:r>
              <a:rPr lang="en-US" altLang="zh-CN" sz="62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Zhang and </a:t>
            </a:r>
            <a:r>
              <a:rPr lang="en-US" altLang="zh-CN" sz="6200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Faxian</a:t>
            </a:r>
            <a:r>
              <a:rPr lang="en-US" altLang="zh-CN" sz="62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62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Xiu</a:t>
            </a:r>
            <a:r>
              <a:rPr lang="zh-CN" altLang="en-US" sz="62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*</a:t>
            </a:r>
            <a:endParaRPr lang="zh-CN" altLang="en-US" sz="6200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7" name="Picture 3" descr="C:\Users\physical\Desktop\Untitled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16352" y="13033697"/>
            <a:ext cx="4856170" cy="39986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91200" y="17387387"/>
            <a:ext cx="5714998" cy="38552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3" name="Picture 9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08771" y="17714218"/>
            <a:ext cx="6295829" cy="3537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6" name="圆角矩形 25"/>
          <p:cNvSpPr/>
          <p:nvPr/>
        </p:nvSpPr>
        <p:spPr>
          <a:xfrm>
            <a:off x="1800400" y="5832898"/>
            <a:ext cx="25130792" cy="5472041"/>
          </a:xfrm>
          <a:prstGeom prst="roundRect">
            <a:avLst/>
          </a:prstGeom>
          <a:solidFill>
            <a:srgbClr val="00B0F0">
              <a:alpha val="28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3701259"/>
            <a:r>
              <a:rPr lang="en-US" altLang="zh-CN" sz="4800" dirty="0" smtClean="0">
                <a:solidFill>
                  <a:prstClr val="white"/>
                </a:solidFill>
              </a:rPr>
              <a:t>Ⅰ. </a:t>
            </a:r>
            <a:r>
              <a:rPr lang="en-US" altLang="zh-CN" sz="4800" dirty="0">
                <a:solidFill>
                  <a:prstClr val="white"/>
                </a:solidFill>
              </a:rPr>
              <a:t>Introduction</a:t>
            </a:r>
            <a:r>
              <a:rPr lang="en-US" altLang="zh-CN" sz="4800" dirty="0" smtClean="0">
                <a:solidFill>
                  <a:prstClr val="white"/>
                </a:solidFill>
              </a:rPr>
              <a:t>: Two </a:t>
            </a:r>
            <a:r>
              <a:rPr lang="en-US" altLang="zh-CN" sz="4800" dirty="0">
                <a:solidFill>
                  <a:prstClr val="white"/>
                </a:solidFill>
              </a:rPr>
              <a:t>dimensional material like </a:t>
            </a:r>
            <a:r>
              <a:rPr lang="en-US" altLang="zh-CN" sz="4800" dirty="0" err="1">
                <a:solidFill>
                  <a:prstClr val="white"/>
                </a:solidFill>
              </a:rPr>
              <a:t>graphene</a:t>
            </a:r>
            <a:r>
              <a:rPr lang="en-US" altLang="zh-CN" sz="4800" dirty="0">
                <a:solidFill>
                  <a:prstClr val="white"/>
                </a:solidFill>
              </a:rPr>
              <a:t> and molybdenum disulfide has been extensively studied recently because of their </a:t>
            </a:r>
            <a:r>
              <a:rPr lang="en-US" altLang="zh-CN" sz="4800" dirty="0" err="1">
                <a:solidFill>
                  <a:prstClr val="white"/>
                </a:solidFill>
              </a:rPr>
              <a:t>noval</a:t>
            </a:r>
            <a:r>
              <a:rPr lang="en-US" altLang="zh-CN" sz="4800" dirty="0">
                <a:solidFill>
                  <a:prstClr val="white"/>
                </a:solidFill>
              </a:rPr>
              <a:t> physical properties and promising applications in electronic devices</a:t>
            </a:r>
            <a:r>
              <a:rPr lang="en-US" altLang="zh-CN" sz="4800" dirty="0" smtClean="0">
                <a:solidFill>
                  <a:prstClr val="white"/>
                </a:solidFill>
              </a:rPr>
              <a:t>. </a:t>
            </a:r>
            <a:r>
              <a:rPr lang="en-US" altLang="zh-CN" sz="4800" dirty="0">
                <a:solidFill>
                  <a:prstClr val="white"/>
                </a:solidFill>
              </a:rPr>
              <a:t>Here, we report on a top gated charge-trap memory composed of a </a:t>
            </a:r>
            <a:r>
              <a:rPr lang="en-US" altLang="zh-CN" sz="4800" dirty="0" smtClean="0">
                <a:solidFill>
                  <a:prstClr val="white"/>
                </a:solidFill>
              </a:rPr>
              <a:t>molybdenum </a:t>
            </a:r>
            <a:r>
              <a:rPr lang="en-US" altLang="zh-CN" sz="4800" dirty="0">
                <a:solidFill>
                  <a:prstClr val="white"/>
                </a:solidFill>
              </a:rPr>
              <a:t>disulfide channel and a 3-dimensionl charge-trap gate </a:t>
            </a:r>
            <a:r>
              <a:rPr lang="en-US" altLang="zh-CN" sz="4800" dirty="0" err="1">
                <a:solidFill>
                  <a:prstClr val="white"/>
                </a:solidFill>
              </a:rPr>
              <a:t>stack.The</a:t>
            </a:r>
            <a:r>
              <a:rPr lang="en-US" altLang="zh-CN" sz="4800" dirty="0">
                <a:solidFill>
                  <a:prstClr val="white"/>
                </a:solidFill>
              </a:rPr>
              <a:t> fabricated memory device shows a wide memory window of more than </a:t>
            </a:r>
            <a:r>
              <a:rPr lang="en-US" altLang="zh-CN" sz="4800" dirty="0" smtClean="0">
                <a:solidFill>
                  <a:prstClr val="white"/>
                </a:solidFill>
              </a:rPr>
              <a:t>16V </a:t>
            </a:r>
            <a:r>
              <a:rPr lang="en-US" altLang="zh-CN" sz="4800" dirty="0">
                <a:solidFill>
                  <a:prstClr val="white"/>
                </a:solidFill>
              </a:rPr>
              <a:t>at the program/erase voltages of </a:t>
            </a:r>
            <a:r>
              <a:rPr lang="ja-JP" altLang="zh-CN" sz="4800" dirty="0">
                <a:solidFill>
                  <a:prstClr val="white"/>
                </a:solidFill>
              </a:rPr>
              <a:t>±</a:t>
            </a:r>
            <a:r>
              <a:rPr lang="en-US" altLang="zh-CN" sz="4800" dirty="0" smtClean="0">
                <a:solidFill>
                  <a:prstClr val="white"/>
                </a:solidFill>
              </a:rPr>
              <a:t>26V</a:t>
            </a:r>
            <a:r>
              <a:rPr lang="en-US" altLang="zh-CN" sz="4800" dirty="0">
                <a:solidFill>
                  <a:prstClr val="white"/>
                </a:solidFill>
              </a:rPr>
              <a:t>. Also, it displays a long </a:t>
            </a:r>
            <a:r>
              <a:rPr lang="en-US" altLang="zh-CN" sz="4800" dirty="0" smtClean="0">
                <a:solidFill>
                  <a:prstClr val="white"/>
                </a:solidFill>
              </a:rPr>
              <a:t>retention </a:t>
            </a:r>
            <a:r>
              <a:rPr lang="en-US" altLang="zh-CN" sz="4800" dirty="0">
                <a:solidFill>
                  <a:prstClr val="white"/>
                </a:solidFill>
              </a:rPr>
              <a:t>time and highly endurance of over hundreds of cycles. </a:t>
            </a:r>
            <a:endParaRPr lang="zh-CN" altLang="en-US" sz="4800" dirty="0">
              <a:solidFill>
                <a:prstClr val="white"/>
              </a:solidFill>
            </a:endParaRPr>
          </a:p>
        </p:txBody>
      </p:sp>
      <p:sp>
        <p:nvSpPr>
          <p:cNvPr id="27" name="圆角矩形 26"/>
          <p:cNvSpPr/>
          <p:nvPr/>
        </p:nvSpPr>
        <p:spPr>
          <a:xfrm>
            <a:off x="281900" y="11448956"/>
            <a:ext cx="14110260" cy="11665862"/>
          </a:xfrm>
          <a:prstGeom prst="roundRect">
            <a:avLst/>
          </a:prstGeom>
          <a:noFill/>
          <a:ln w="508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3701259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1484448" y="13101350"/>
            <a:ext cx="63190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3701259"/>
            <a:r>
              <a:rPr lang="en-US" altLang="zh-CN" sz="3200" dirty="0">
                <a:solidFill>
                  <a:prstClr val="black"/>
                </a:solidFill>
              </a:rPr>
              <a:t>(a)</a:t>
            </a:r>
            <a:endParaRPr lang="zh-CN" altLang="en-US" sz="3200" dirty="0">
              <a:solidFill>
                <a:prstClr val="black"/>
              </a:solidFill>
            </a:endParaRPr>
          </a:p>
        </p:txBody>
      </p:sp>
      <p:sp>
        <p:nvSpPr>
          <p:cNvPr id="30" name="矩形 29"/>
          <p:cNvSpPr/>
          <p:nvPr/>
        </p:nvSpPr>
        <p:spPr>
          <a:xfrm>
            <a:off x="7768851" y="13033698"/>
            <a:ext cx="651140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3701259"/>
            <a:r>
              <a:rPr lang="en-US" altLang="zh-CN" sz="3200" dirty="0">
                <a:solidFill>
                  <a:prstClr val="black"/>
                </a:solidFill>
              </a:rPr>
              <a:t>(b)</a:t>
            </a:r>
            <a:endParaRPr lang="zh-CN" altLang="en-US" sz="3200" dirty="0">
              <a:solidFill>
                <a:prstClr val="black"/>
              </a:solidFill>
            </a:endParaRPr>
          </a:p>
        </p:txBody>
      </p:sp>
      <p:sp>
        <p:nvSpPr>
          <p:cNvPr id="31" name="矩形 30"/>
          <p:cNvSpPr/>
          <p:nvPr/>
        </p:nvSpPr>
        <p:spPr>
          <a:xfrm>
            <a:off x="1480573" y="17417475"/>
            <a:ext cx="607859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3701259"/>
            <a:r>
              <a:rPr lang="en-US" altLang="zh-CN" sz="3200" dirty="0">
                <a:solidFill>
                  <a:prstClr val="black"/>
                </a:solidFill>
              </a:rPr>
              <a:t>(c)</a:t>
            </a:r>
            <a:endParaRPr lang="zh-CN" altLang="en-US" sz="3200" dirty="0">
              <a:solidFill>
                <a:prstClr val="black"/>
              </a:solidFill>
            </a:endParaRPr>
          </a:p>
        </p:txBody>
      </p:sp>
      <p:sp>
        <p:nvSpPr>
          <p:cNvPr id="32" name="矩形 31"/>
          <p:cNvSpPr/>
          <p:nvPr/>
        </p:nvSpPr>
        <p:spPr>
          <a:xfrm>
            <a:off x="7777064" y="17489483"/>
            <a:ext cx="651140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3701259"/>
            <a:r>
              <a:rPr lang="en-US" altLang="zh-CN" sz="3200" dirty="0">
                <a:solidFill>
                  <a:prstClr val="black"/>
                </a:solidFill>
              </a:rPr>
              <a:t>(d)</a:t>
            </a:r>
            <a:endParaRPr lang="zh-CN" altLang="en-US" sz="3200" dirty="0">
              <a:solidFill>
                <a:prstClr val="black"/>
              </a:solidFill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1008312" y="21170602"/>
            <a:ext cx="1301497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3701259"/>
            <a:r>
              <a:rPr lang="en-US" altLang="zh-CN" sz="4800" dirty="0" smtClean="0">
                <a:solidFill>
                  <a:prstClr val="black"/>
                </a:solidFill>
              </a:rPr>
              <a:t>Figure 1. </a:t>
            </a:r>
            <a:r>
              <a:rPr lang="en-US" altLang="zh-CN" sz="4800" dirty="0" smtClean="0">
                <a:solidFill>
                  <a:prstClr val="black"/>
                </a:solidFill>
                <a:sym typeface="Wingdings" pitchFamily="2" charset="2"/>
              </a:rPr>
              <a:t>(a) Optical image, (b)schematic structure and(c)(d) band diagram of the charge trap memory.</a:t>
            </a:r>
            <a:endParaRPr lang="zh-CN" altLang="en-US" sz="4800" dirty="0">
              <a:solidFill>
                <a:prstClr val="black"/>
              </a:solidFill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1165003" y="11757364"/>
            <a:ext cx="4521751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3701259"/>
            <a:r>
              <a:rPr lang="en-US" altLang="zh-CN" sz="6000" b="1" dirty="0" smtClean="0">
                <a:solidFill>
                  <a:prstClr val="black"/>
                </a:solidFill>
                <a:sym typeface="Wingdings" pitchFamily="2" charset="2"/>
              </a:rPr>
              <a:t>Ⅱ</a:t>
            </a:r>
            <a:r>
              <a:rPr lang="en-US" altLang="zh-CN" sz="6000" b="1" dirty="0">
                <a:solidFill>
                  <a:prstClr val="black"/>
                </a:solidFill>
                <a:sym typeface="Wingdings" pitchFamily="2" charset="2"/>
              </a:rPr>
              <a:t>. Structure</a:t>
            </a:r>
            <a:r>
              <a:rPr lang="en-US" altLang="zh-CN" sz="6000" b="1" dirty="0" smtClean="0">
                <a:solidFill>
                  <a:prstClr val="black"/>
                </a:solidFill>
                <a:sym typeface="Wingdings" pitchFamily="2" charset="2"/>
              </a:rPr>
              <a:t>:</a:t>
            </a:r>
            <a:endParaRPr lang="zh-CN" altLang="en-US" sz="6000" b="1" dirty="0">
              <a:solidFill>
                <a:prstClr val="black"/>
              </a:solidFill>
            </a:endParaRPr>
          </a:p>
        </p:txBody>
      </p:sp>
      <p:sp>
        <p:nvSpPr>
          <p:cNvPr id="44" name="圆角矩形 43"/>
          <p:cNvSpPr/>
          <p:nvPr/>
        </p:nvSpPr>
        <p:spPr>
          <a:xfrm>
            <a:off x="281900" y="23456697"/>
            <a:ext cx="14119900" cy="7416824"/>
          </a:xfrm>
          <a:prstGeom prst="roundRect">
            <a:avLst/>
          </a:prstGeom>
          <a:noFill/>
          <a:ln w="508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3701259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45" name="矩形 44"/>
          <p:cNvSpPr/>
          <p:nvPr/>
        </p:nvSpPr>
        <p:spPr>
          <a:xfrm>
            <a:off x="883790" y="23713100"/>
            <a:ext cx="6956904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3701259"/>
            <a:r>
              <a:rPr lang="en-US" altLang="zh-CN" sz="6000" b="1" dirty="0">
                <a:solidFill>
                  <a:prstClr val="black"/>
                </a:solidFill>
              </a:rPr>
              <a:t>Ⅲ. </a:t>
            </a:r>
            <a:r>
              <a:rPr lang="en-US" altLang="zh-CN" sz="6000" b="1" dirty="0" smtClean="0">
                <a:solidFill>
                  <a:prstClr val="black"/>
                </a:solidFill>
              </a:rPr>
              <a:t>FET performance:</a:t>
            </a:r>
            <a:endParaRPr lang="en-US" altLang="zh-CN" sz="6000" b="1" dirty="0">
              <a:solidFill>
                <a:prstClr val="black"/>
              </a:solidFill>
            </a:endParaRPr>
          </a:p>
        </p:txBody>
      </p:sp>
      <p:pic>
        <p:nvPicPr>
          <p:cNvPr id="1034" name="Picture 10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1053" y="24914896"/>
            <a:ext cx="5477898" cy="43206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5" name="Picture 11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43666" y="24914896"/>
            <a:ext cx="5750021" cy="43206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6" name="圆角矩形 45"/>
          <p:cNvSpPr/>
          <p:nvPr/>
        </p:nvSpPr>
        <p:spPr>
          <a:xfrm>
            <a:off x="14863619" y="11471519"/>
            <a:ext cx="13651749" cy="19402001"/>
          </a:xfrm>
          <a:prstGeom prst="roundRect">
            <a:avLst/>
          </a:prstGeom>
          <a:noFill/>
          <a:ln w="508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3701259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47" name="矩形 46"/>
          <p:cNvSpPr/>
          <p:nvPr/>
        </p:nvSpPr>
        <p:spPr>
          <a:xfrm>
            <a:off x="15710460" y="12110367"/>
            <a:ext cx="8588954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3701259"/>
            <a:r>
              <a:rPr lang="en-US" altLang="zh-CN" sz="6000" b="1" dirty="0">
                <a:solidFill>
                  <a:prstClr val="black"/>
                </a:solidFill>
              </a:rPr>
              <a:t>Ⅳ. </a:t>
            </a:r>
            <a:r>
              <a:rPr lang="en-US" altLang="zh-CN" sz="6000" b="1" dirty="0" smtClean="0">
                <a:solidFill>
                  <a:prstClr val="black"/>
                </a:solidFill>
              </a:rPr>
              <a:t>Memory </a:t>
            </a:r>
            <a:r>
              <a:rPr lang="en-US" altLang="zh-CN" sz="6000" b="1" dirty="0">
                <a:solidFill>
                  <a:prstClr val="black"/>
                </a:solidFill>
              </a:rPr>
              <a:t>performance:</a:t>
            </a:r>
          </a:p>
        </p:txBody>
      </p:sp>
      <p:pic>
        <p:nvPicPr>
          <p:cNvPr id="1037" name="Picture 13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205857" y="13449197"/>
            <a:ext cx="5876600" cy="45530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40" name="Picture 16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394480" y="18971172"/>
            <a:ext cx="5915418" cy="47197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8" name="TextBox 47"/>
          <p:cNvSpPr txBox="1"/>
          <p:nvPr/>
        </p:nvSpPr>
        <p:spPr>
          <a:xfrm>
            <a:off x="993791" y="29394030"/>
            <a:ext cx="1238537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3701259"/>
            <a:r>
              <a:rPr lang="en-US" altLang="zh-CN" sz="4800" dirty="0" smtClean="0">
                <a:solidFill>
                  <a:prstClr val="black"/>
                </a:solidFill>
              </a:rPr>
              <a:t>Figure2.(a)I</a:t>
            </a:r>
            <a:r>
              <a:rPr lang="en-US" altLang="zh-CN" sz="4800" baseline="-25000" dirty="0">
                <a:solidFill>
                  <a:prstClr val="black"/>
                </a:solidFill>
              </a:rPr>
              <a:t>d</a:t>
            </a:r>
            <a:r>
              <a:rPr lang="en-US" altLang="zh-CN" sz="4800" dirty="0" smtClean="0">
                <a:solidFill>
                  <a:prstClr val="black"/>
                </a:solidFill>
              </a:rPr>
              <a:t>-</a:t>
            </a:r>
            <a:r>
              <a:rPr lang="en-US" altLang="zh-CN" sz="4800" dirty="0" err="1" smtClean="0">
                <a:solidFill>
                  <a:prstClr val="black"/>
                </a:solidFill>
              </a:rPr>
              <a:t>V</a:t>
            </a:r>
            <a:r>
              <a:rPr lang="en-US" altLang="zh-CN" sz="4800" baseline="-25000" dirty="0" err="1">
                <a:solidFill>
                  <a:prstClr val="black"/>
                </a:solidFill>
              </a:rPr>
              <a:t>d</a:t>
            </a:r>
            <a:r>
              <a:rPr lang="en-US" altLang="zh-CN" sz="4800" dirty="0" smtClean="0">
                <a:solidFill>
                  <a:prstClr val="black"/>
                </a:solidFill>
              </a:rPr>
              <a:t> and (b)I</a:t>
            </a:r>
            <a:r>
              <a:rPr lang="en-US" altLang="zh-CN" sz="4800" baseline="-25000" dirty="0">
                <a:solidFill>
                  <a:prstClr val="black"/>
                </a:solidFill>
              </a:rPr>
              <a:t>d</a:t>
            </a:r>
            <a:r>
              <a:rPr lang="en-US" altLang="zh-CN" sz="4800" dirty="0" smtClean="0">
                <a:solidFill>
                  <a:prstClr val="black"/>
                </a:solidFill>
              </a:rPr>
              <a:t>-V</a:t>
            </a:r>
            <a:r>
              <a:rPr lang="en-US" altLang="zh-CN" sz="4800" baseline="-25000" dirty="0" smtClean="0">
                <a:solidFill>
                  <a:prstClr val="black"/>
                </a:solidFill>
              </a:rPr>
              <a:t>g</a:t>
            </a:r>
            <a:r>
              <a:rPr lang="en-US" altLang="zh-CN" sz="4800" dirty="0" smtClean="0">
                <a:solidFill>
                  <a:prstClr val="black"/>
                </a:solidFill>
              </a:rPr>
              <a:t> of the charge trap memory. </a:t>
            </a:r>
            <a:endParaRPr lang="zh-CN" altLang="en-US" sz="4800" dirty="0">
              <a:solidFill>
                <a:prstClr val="black"/>
              </a:solidFill>
            </a:endParaRPr>
          </a:p>
        </p:txBody>
      </p:sp>
      <p:sp>
        <p:nvSpPr>
          <p:cNvPr id="49" name="TextBox 48"/>
          <p:cNvSpPr txBox="1"/>
          <p:nvPr/>
        </p:nvSpPr>
        <p:spPr>
          <a:xfrm>
            <a:off x="15121880" y="24698994"/>
            <a:ext cx="7621802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3701259"/>
            <a:r>
              <a:rPr lang="en-US" altLang="zh-CN" sz="4800" dirty="0">
                <a:solidFill>
                  <a:prstClr val="black"/>
                </a:solidFill>
              </a:rPr>
              <a:t>Figure 3. </a:t>
            </a:r>
            <a:endParaRPr lang="en-US" altLang="zh-CN" sz="4800" dirty="0" smtClean="0">
              <a:solidFill>
                <a:prstClr val="black"/>
              </a:solidFill>
            </a:endParaRPr>
          </a:p>
          <a:p>
            <a:pPr defTabSz="3701259"/>
            <a:r>
              <a:rPr lang="en-US" altLang="zh-CN" sz="4800" dirty="0" smtClean="0">
                <a:solidFill>
                  <a:prstClr val="black"/>
                </a:solidFill>
              </a:rPr>
              <a:t>(</a:t>
            </a:r>
            <a:r>
              <a:rPr lang="en-US" altLang="zh-CN" sz="4800" dirty="0">
                <a:solidFill>
                  <a:prstClr val="black"/>
                </a:solidFill>
              </a:rPr>
              <a:t>a) memory </a:t>
            </a:r>
            <a:r>
              <a:rPr lang="en-US" altLang="zh-CN" sz="4800" dirty="0" smtClean="0">
                <a:solidFill>
                  <a:prstClr val="black"/>
                </a:solidFill>
              </a:rPr>
              <a:t>window, </a:t>
            </a:r>
            <a:r>
              <a:rPr lang="en-US" altLang="zh-CN" sz="4800" dirty="0">
                <a:solidFill>
                  <a:prstClr val="black"/>
                </a:solidFill>
              </a:rPr>
              <a:t>(b) memory window’s relation with </a:t>
            </a:r>
            <a:r>
              <a:rPr lang="en-US" altLang="zh-CN" sz="4800" dirty="0" err="1" smtClean="0">
                <a:solidFill>
                  <a:prstClr val="black"/>
                </a:solidFill>
              </a:rPr>
              <a:t>V</a:t>
            </a:r>
            <a:r>
              <a:rPr lang="en-US" altLang="zh-CN" sz="4800" baseline="-25000" dirty="0" err="1">
                <a:solidFill>
                  <a:prstClr val="black"/>
                </a:solidFill>
              </a:rPr>
              <a:t>g.max</a:t>
            </a:r>
            <a:r>
              <a:rPr lang="en-US" altLang="zh-CN" sz="4800" dirty="0" smtClean="0">
                <a:solidFill>
                  <a:prstClr val="black"/>
                </a:solidFill>
              </a:rPr>
              <a:t>, </a:t>
            </a:r>
            <a:r>
              <a:rPr lang="en-US" altLang="zh-CN" sz="4800" dirty="0">
                <a:solidFill>
                  <a:prstClr val="black"/>
                </a:solidFill>
              </a:rPr>
              <a:t>(c)dynamic </a:t>
            </a:r>
            <a:r>
              <a:rPr lang="en-US" altLang="zh-CN" sz="4800" dirty="0" smtClean="0">
                <a:solidFill>
                  <a:prstClr val="black"/>
                </a:solidFill>
              </a:rPr>
              <a:t>behavior, (d)endurance and (e)retention </a:t>
            </a:r>
            <a:r>
              <a:rPr lang="en-US" altLang="zh-CN" sz="4800" dirty="0">
                <a:solidFill>
                  <a:prstClr val="black"/>
                </a:solidFill>
              </a:rPr>
              <a:t>time of the charge trap </a:t>
            </a:r>
            <a:r>
              <a:rPr lang="en-US" altLang="zh-CN" sz="4800" dirty="0" smtClean="0">
                <a:solidFill>
                  <a:prstClr val="black"/>
                </a:solidFill>
              </a:rPr>
              <a:t>memory. </a:t>
            </a:r>
            <a:endParaRPr lang="zh-CN" altLang="en-US" sz="4800" dirty="0">
              <a:solidFill>
                <a:prstClr val="black"/>
              </a:solidFill>
            </a:endParaRPr>
          </a:p>
        </p:txBody>
      </p:sp>
      <p:sp>
        <p:nvSpPr>
          <p:cNvPr id="50" name="圆角矩形 49"/>
          <p:cNvSpPr/>
          <p:nvPr/>
        </p:nvSpPr>
        <p:spPr>
          <a:xfrm>
            <a:off x="281900" y="31277856"/>
            <a:ext cx="28233467" cy="4438362"/>
          </a:xfrm>
          <a:prstGeom prst="roundRect">
            <a:avLst/>
          </a:prstGeom>
          <a:solidFill>
            <a:srgbClr val="00B0F0">
              <a:alpha val="22000"/>
            </a:srgbClr>
          </a:solidFill>
          <a:ln w="508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3701259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51" name="矩形 50"/>
          <p:cNvSpPr/>
          <p:nvPr/>
        </p:nvSpPr>
        <p:spPr>
          <a:xfrm>
            <a:off x="739775" y="31468901"/>
            <a:ext cx="26706421" cy="43396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3701259"/>
            <a:r>
              <a:rPr lang="en-US" altLang="zh-CN" sz="6000" b="1" dirty="0" smtClean="0">
                <a:solidFill>
                  <a:prstClr val="black"/>
                </a:solidFill>
              </a:rPr>
              <a:t>  </a:t>
            </a:r>
            <a:r>
              <a:rPr lang="en-US" altLang="zh-CN" sz="6000" b="1" dirty="0" smtClean="0">
                <a:solidFill>
                  <a:srgbClr val="FFFF00"/>
                </a:solidFill>
              </a:rPr>
              <a:t>Ⅴ</a:t>
            </a:r>
            <a:r>
              <a:rPr lang="en-US" altLang="zh-CN" sz="6000" b="1" dirty="0">
                <a:solidFill>
                  <a:srgbClr val="FFFF00"/>
                </a:solidFill>
              </a:rPr>
              <a:t>. </a:t>
            </a:r>
            <a:r>
              <a:rPr lang="en-US" altLang="zh-CN" sz="6000" b="1" dirty="0" smtClean="0">
                <a:solidFill>
                  <a:srgbClr val="FFFF00"/>
                </a:solidFill>
              </a:rPr>
              <a:t>Summary :</a:t>
            </a:r>
          </a:p>
          <a:p>
            <a:pPr defTabSz="3701259"/>
            <a:r>
              <a:rPr lang="en-US" altLang="zh-CN" sz="5400" dirty="0" smtClean="0">
                <a:solidFill>
                  <a:srgbClr val="FFFF00"/>
                </a:solidFill>
              </a:rPr>
              <a:t>Our charge trap memory shows a very large memory window of 16V highly endurance of more than 120 circles and a long </a:t>
            </a:r>
            <a:r>
              <a:rPr lang="en-US" altLang="zh-CN" sz="5400" dirty="0">
                <a:solidFill>
                  <a:srgbClr val="FFFF00"/>
                </a:solidFill>
              </a:rPr>
              <a:t>retention</a:t>
            </a:r>
            <a:r>
              <a:rPr lang="en-US" altLang="zh-CN" sz="5400" dirty="0" smtClean="0">
                <a:solidFill>
                  <a:srgbClr val="FFFF00"/>
                </a:solidFill>
              </a:rPr>
              <a:t> time. </a:t>
            </a:r>
            <a:r>
              <a:rPr lang="en-US" altLang="zh-CN" sz="5400" dirty="0">
                <a:solidFill>
                  <a:srgbClr val="FFFF00"/>
                </a:solidFill>
              </a:rPr>
              <a:t>The </a:t>
            </a:r>
            <a:r>
              <a:rPr lang="en-US" altLang="zh-CN" sz="5400" dirty="0" smtClean="0">
                <a:solidFill>
                  <a:srgbClr val="FFFF00"/>
                </a:solidFill>
              </a:rPr>
              <a:t>integration </a:t>
            </a:r>
            <a:r>
              <a:rPr lang="en-US" altLang="zh-CN" sz="5400" dirty="0">
                <a:solidFill>
                  <a:srgbClr val="FFFF00"/>
                </a:solidFill>
              </a:rPr>
              <a:t>of 2-D materials with conventional charge trap gate stacks shows a great prospective in nonvolatile memory devices.</a:t>
            </a:r>
            <a:endParaRPr lang="en-US" altLang="zh-CN" sz="5400" dirty="0" smtClean="0">
              <a:solidFill>
                <a:srgbClr val="FFFF00"/>
              </a:solidFill>
            </a:endParaRPr>
          </a:p>
          <a:p>
            <a:pPr defTabSz="3701259"/>
            <a:endParaRPr lang="en-US" altLang="zh-CN" sz="5400" dirty="0">
              <a:solidFill>
                <a:prstClr val="black"/>
              </a:solidFill>
            </a:endParaRPr>
          </a:p>
        </p:txBody>
      </p:sp>
      <p:sp>
        <p:nvSpPr>
          <p:cNvPr id="53" name="矩形 52"/>
          <p:cNvSpPr/>
          <p:nvPr/>
        </p:nvSpPr>
        <p:spPr>
          <a:xfrm>
            <a:off x="22175527" y="13393738"/>
            <a:ext cx="651140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3701259"/>
            <a:r>
              <a:rPr lang="en-US" altLang="zh-CN" sz="3200" dirty="0">
                <a:solidFill>
                  <a:prstClr val="black"/>
                </a:solidFill>
              </a:rPr>
              <a:t>(b)</a:t>
            </a:r>
            <a:endParaRPr lang="zh-CN" altLang="en-US" sz="3200" dirty="0">
              <a:solidFill>
                <a:prstClr val="black"/>
              </a:solidFill>
            </a:endParaRPr>
          </a:p>
        </p:txBody>
      </p:sp>
      <p:sp>
        <p:nvSpPr>
          <p:cNvPr id="56" name="矩形 55"/>
          <p:cNvSpPr/>
          <p:nvPr/>
        </p:nvSpPr>
        <p:spPr>
          <a:xfrm>
            <a:off x="15380442" y="18857635"/>
            <a:ext cx="607859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3701259"/>
            <a:r>
              <a:rPr lang="en-US" altLang="zh-CN" sz="3200" dirty="0">
                <a:solidFill>
                  <a:prstClr val="black"/>
                </a:solidFill>
              </a:rPr>
              <a:t>(c)</a:t>
            </a:r>
            <a:endParaRPr lang="zh-CN" altLang="en-US" sz="3200" dirty="0">
              <a:solidFill>
                <a:prstClr val="black"/>
              </a:solidFill>
            </a:endParaRPr>
          </a:p>
        </p:txBody>
      </p:sp>
      <p:sp>
        <p:nvSpPr>
          <p:cNvPr id="57" name="矩形 56"/>
          <p:cNvSpPr/>
          <p:nvPr/>
        </p:nvSpPr>
        <p:spPr>
          <a:xfrm>
            <a:off x="1152327" y="24834299"/>
            <a:ext cx="76505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3701259"/>
            <a:r>
              <a:rPr lang="en-US" altLang="zh-CN" sz="3200" dirty="0">
                <a:solidFill>
                  <a:prstClr val="black"/>
                </a:solidFill>
              </a:rPr>
              <a:t>(a)</a:t>
            </a:r>
            <a:endParaRPr lang="zh-CN" altLang="en-US" sz="3200" dirty="0">
              <a:solidFill>
                <a:prstClr val="black"/>
              </a:solidFill>
            </a:endParaRPr>
          </a:p>
        </p:txBody>
      </p:sp>
      <p:sp>
        <p:nvSpPr>
          <p:cNvPr id="58" name="矩形 57"/>
          <p:cNvSpPr/>
          <p:nvPr/>
        </p:nvSpPr>
        <p:spPr>
          <a:xfrm>
            <a:off x="7561039" y="24834299"/>
            <a:ext cx="651140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3701259"/>
            <a:r>
              <a:rPr lang="en-US" altLang="zh-CN" sz="3200" dirty="0">
                <a:solidFill>
                  <a:prstClr val="black"/>
                </a:solidFill>
              </a:rPr>
              <a:t>(b)</a:t>
            </a:r>
            <a:endParaRPr lang="zh-CN" altLang="en-US" sz="3200" dirty="0">
              <a:solidFill>
                <a:prstClr val="black"/>
              </a:solidFill>
            </a:endParaRPr>
          </a:p>
        </p:txBody>
      </p:sp>
      <p:pic>
        <p:nvPicPr>
          <p:cNvPr id="1042" name="Picture 18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08771" y="13126030"/>
            <a:ext cx="6286967" cy="38150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9" name="矩形 58"/>
          <p:cNvSpPr/>
          <p:nvPr/>
        </p:nvSpPr>
        <p:spPr>
          <a:xfrm>
            <a:off x="14257584" y="34420074"/>
            <a:ext cx="14401800" cy="1200329"/>
          </a:xfrm>
          <a:prstGeom prst="rect">
            <a:avLst/>
          </a:prstGeom>
        </p:spPr>
        <p:txBody>
          <a:bodyPr>
            <a:spAutoFit/>
          </a:bodyPr>
          <a:lstStyle/>
          <a:p>
            <a:pPr defTabSz="3701259">
              <a:defRPr/>
            </a:pPr>
            <a:endParaRPr lang="en-US" altLang="zh-CN" sz="3600" dirty="0">
              <a:solidFill>
                <a:prstClr val="white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defTabSz="3701259">
              <a:defRPr/>
            </a:pPr>
            <a:r>
              <a:rPr lang="en-US" altLang="zh-CN" sz="3600" i="1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3600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*To whom correspondence should be addressed:  </a:t>
            </a:r>
            <a:r>
              <a:rPr lang="fr-FR" altLang="zh-CN" sz="3600" b="1" i="1" u="sng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faxian@fudan.edu.cn</a:t>
            </a:r>
            <a:endParaRPr lang="en-US" altLang="zh-CN" sz="3600" dirty="0">
              <a:solidFill>
                <a:srgbClr val="FFFFFF"/>
              </a:solidFill>
              <a:cs typeface="Times New Roman" panose="02020603050405020304" pitchFamily="18" charset="0"/>
            </a:endParaRPr>
          </a:p>
        </p:txBody>
      </p:sp>
      <p:pic>
        <p:nvPicPr>
          <p:cNvPr id="1043" name="Picture 19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269938" y="24915018"/>
            <a:ext cx="5812519" cy="46128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4" name="矩形 53"/>
          <p:cNvSpPr/>
          <p:nvPr/>
        </p:nvSpPr>
        <p:spPr>
          <a:xfrm>
            <a:off x="22188420" y="24915018"/>
            <a:ext cx="638316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3701259"/>
            <a:r>
              <a:rPr lang="en-US" altLang="zh-CN" sz="3200" dirty="0">
                <a:solidFill>
                  <a:prstClr val="black"/>
                </a:solidFill>
              </a:rPr>
              <a:t>(e)</a:t>
            </a:r>
            <a:endParaRPr lang="zh-CN" altLang="en-US" sz="3200" dirty="0">
              <a:solidFill>
                <a:prstClr val="black"/>
              </a:solidFill>
            </a:endParaRPr>
          </a:p>
        </p:txBody>
      </p:sp>
      <p:pic>
        <p:nvPicPr>
          <p:cNvPr id="1044" name="Picture 20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178665" y="18971172"/>
            <a:ext cx="5903792" cy="47197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5" name="矩形 54"/>
          <p:cNvSpPr/>
          <p:nvPr/>
        </p:nvSpPr>
        <p:spPr>
          <a:xfrm>
            <a:off x="22092542" y="18857635"/>
            <a:ext cx="651140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3701259"/>
            <a:r>
              <a:rPr lang="en-US" altLang="zh-CN" sz="3200" dirty="0">
                <a:solidFill>
                  <a:prstClr val="black"/>
                </a:solidFill>
              </a:rPr>
              <a:t>(d)</a:t>
            </a:r>
            <a:endParaRPr lang="zh-CN" altLang="en-US" sz="3200" dirty="0">
              <a:solidFill>
                <a:prstClr val="black"/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09912" y="13449197"/>
            <a:ext cx="5929456" cy="45530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2" name="矩形 51"/>
          <p:cNvSpPr/>
          <p:nvPr/>
        </p:nvSpPr>
        <p:spPr>
          <a:xfrm>
            <a:off x="15308179" y="13385027"/>
            <a:ext cx="631904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3701259"/>
            <a:r>
              <a:rPr lang="en-US" altLang="zh-CN" sz="3200" dirty="0">
                <a:solidFill>
                  <a:prstClr val="black"/>
                </a:solidFill>
              </a:rPr>
              <a:t>(a)</a:t>
            </a:r>
            <a:endParaRPr lang="zh-CN" altLang="en-US" sz="3200" dirty="0">
              <a:solidFill>
                <a:prstClr val="black"/>
              </a:solidFill>
            </a:endParaRPr>
          </a:p>
        </p:txBody>
      </p:sp>
      <p:pic>
        <p:nvPicPr>
          <p:cNvPr id="41" name="Picture 4" descr="fudan_red"/>
          <p:cNvPicPr>
            <a:picLocks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6883" y="82411"/>
            <a:ext cx="4289821" cy="42383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189972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</TotalTime>
  <Words>299</Words>
  <Application>Microsoft Office PowerPoint</Application>
  <PresentationFormat>自定义</PresentationFormat>
  <Paragraphs>28</Paragraphs>
  <Slides>1</Slides>
  <Notes>1</Notes>
  <HiddenSlides>0</HiddenSlides>
  <MMClips>0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HeadingPairs>
  <TitlesOfParts>
    <vt:vector size="2" baseType="lpstr">
      <vt:lpstr>1_Office 主题</vt:lpstr>
      <vt:lpstr>A Novel Charge-trap Memory based on MoS2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 Novel Charge-trap Memory based on MoS2 </dc:title>
  <dc:creator>physical</dc:creator>
  <cp:lastModifiedBy>enze</cp:lastModifiedBy>
  <cp:revision>3</cp:revision>
  <dcterms:created xsi:type="dcterms:W3CDTF">2014-05-24T04:21:55Z</dcterms:created>
  <dcterms:modified xsi:type="dcterms:W3CDTF">2014-05-24T07:47:29Z</dcterms:modified>
</cp:coreProperties>
</file>