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8" r:id="rId2"/>
    <p:sldId id="310" r:id="rId3"/>
    <p:sldId id="311" r:id="rId4"/>
    <p:sldId id="312" r:id="rId5"/>
    <p:sldId id="313" r:id="rId6"/>
    <p:sldId id="314" r:id="rId7"/>
    <p:sldId id="315" r:id="rId8"/>
    <p:sldId id="316" r:id="rId9"/>
    <p:sldId id="274" r:id="rId10"/>
    <p:sldId id="306" r:id="rId11"/>
    <p:sldId id="268" r:id="rId12"/>
    <p:sldId id="302" r:id="rId13"/>
    <p:sldId id="301" r:id="rId14"/>
    <p:sldId id="303" r:id="rId1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B3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9" autoAdjust="0"/>
    <p:restoredTop sz="94660"/>
  </p:normalViewPr>
  <p:slideViewPr>
    <p:cSldViewPr>
      <p:cViewPr varScale="1">
        <p:scale>
          <a:sx n="74" d="100"/>
          <a:sy n="74" d="100"/>
        </p:scale>
        <p:origin x="131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426BA9-AF20-46B1-880F-274B13D0591E}" type="doc">
      <dgm:prSet loTypeId="urn:microsoft.com/office/officeart/2008/layout/VerticalCurvedList" loCatId="list" qsTypeId="urn:microsoft.com/office/officeart/2005/8/quickstyle/simple1" qsCatId="simple" csTypeId="urn:microsoft.com/office/officeart/2005/8/colors/accent6_5" csCatId="accent6" phldr="1"/>
      <dgm:spPr/>
      <dgm:t>
        <a:bodyPr/>
        <a:lstStyle/>
        <a:p>
          <a:endParaRPr lang="zh-CN" altLang="en-US"/>
        </a:p>
      </dgm:t>
    </dgm:pt>
    <dgm:pt modelId="{4006C818-C252-4EAE-A574-EFBBD403978B}">
      <dgm:prSet phldrT="[文本]"/>
      <dgm:spPr/>
      <dgm:t>
        <a:bodyPr/>
        <a:lstStyle/>
        <a:p>
          <a:r>
            <a:rPr lang="en-US" altLang="zh-CN" dirty="0" smtClean="0">
              <a:solidFill>
                <a:schemeClr val="tx1"/>
              </a:solidFill>
              <a:latin typeface="微软雅黑" panose="020B0503020204020204" pitchFamily="34" charset="-122"/>
              <a:ea typeface="微软雅黑" panose="020B0503020204020204" pitchFamily="34" charset="-122"/>
            </a:rPr>
            <a:t>CD</a:t>
          </a:r>
          <a:r>
            <a:rPr lang="zh-CN" altLang="en-US" dirty="0" smtClean="0">
              <a:solidFill>
                <a:schemeClr val="tx1"/>
              </a:solidFill>
              <a:latin typeface="微软雅黑" panose="020B0503020204020204" pitchFamily="34" charset="-122"/>
              <a:ea typeface="微软雅黑" panose="020B0503020204020204" pitchFamily="34" charset="-122"/>
            </a:rPr>
            <a:t>气垫船</a:t>
          </a:r>
          <a:endParaRPr lang="zh-CN" altLang="en-US" dirty="0">
            <a:solidFill>
              <a:schemeClr val="tx1"/>
            </a:solidFill>
            <a:latin typeface="微软雅黑" panose="020B0503020204020204" pitchFamily="34" charset="-122"/>
            <a:ea typeface="微软雅黑" panose="020B0503020204020204" pitchFamily="34" charset="-122"/>
          </a:endParaRPr>
        </a:p>
      </dgm:t>
    </dgm:pt>
    <dgm:pt modelId="{CB745B5D-0BD1-4DCC-8579-E3DE4C46184B}" type="parTrans" cxnId="{E554129D-D8BE-45B7-97DB-11F0B4ECE67D}">
      <dgm:prSet/>
      <dgm:spPr/>
      <dgm:t>
        <a:bodyPr/>
        <a:lstStyle/>
        <a:p>
          <a:endParaRPr lang="zh-CN" altLang="en-US"/>
        </a:p>
      </dgm:t>
    </dgm:pt>
    <dgm:pt modelId="{AB68D758-C282-4B39-B501-DB9E31D0EA53}" type="sibTrans" cxnId="{E554129D-D8BE-45B7-97DB-11F0B4ECE67D}">
      <dgm:prSet/>
      <dgm:spPr/>
      <dgm:t>
        <a:bodyPr/>
        <a:lstStyle/>
        <a:p>
          <a:endParaRPr lang="zh-CN" altLang="en-US"/>
        </a:p>
      </dgm:t>
    </dgm:pt>
    <dgm:pt modelId="{1DDDAB06-2F65-40B4-86D5-C5AEB5899192}">
      <dgm:prSet phldrT="[文本]"/>
      <dgm:spPr/>
      <dgm:t>
        <a:bodyPr/>
        <a:lstStyle/>
        <a:p>
          <a:r>
            <a:rPr lang="zh-CN" altLang="en-US" dirty="0" smtClean="0">
              <a:solidFill>
                <a:schemeClr val="tx1"/>
              </a:solidFill>
              <a:latin typeface="微软雅黑" panose="020B0503020204020204" pitchFamily="34" charset="-122"/>
              <a:ea typeface="微软雅黑" panose="020B0503020204020204" pitchFamily="34" charset="-122"/>
            </a:rPr>
            <a:t>液体膜动力机</a:t>
          </a:r>
          <a:endParaRPr lang="zh-CN" altLang="en-US" dirty="0">
            <a:solidFill>
              <a:schemeClr val="tx1"/>
            </a:solidFill>
            <a:latin typeface="微软雅黑" panose="020B0503020204020204" pitchFamily="34" charset="-122"/>
            <a:ea typeface="微软雅黑" panose="020B0503020204020204" pitchFamily="34" charset="-122"/>
          </a:endParaRPr>
        </a:p>
      </dgm:t>
    </dgm:pt>
    <dgm:pt modelId="{881566ED-0169-434F-ABD0-A48D189EBC88}" type="parTrans" cxnId="{93F9AB9B-16E7-4409-A6E7-42666A12F3D3}">
      <dgm:prSet/>
      <dgm:spPr/>
      <dgm:t>
        <a:bodyPr/>
        <a:lstStyle/>
        <a:p>
          <a:endParaRPr lang="zh-CN" altLang="en-US"/>
        </a:p>
      </dgm:t>
    </dgm:pt>
    <dgm:pt modelId="{E0E84B12-9165-47CB-9A11-0F656A5E2E74}" type="sibTrans" cxnId="{93F9AB9B-16E7-4409-A6E7-42666A12F3D3}">
      <dgm:prSet/>
      <dgm:spPr/>
      <dgm:t>
        <a:bodyPr/>
        <a:lstStyle/>
        <a:p>
          <a:endParaRPr lang="zh-CN" altLang="en-US"/>
        </a:p>
      </dgm:t>
    </dgm:pt>
    <dgm:pt modelId="{9B658915-EB2F-4999-80AF-AB520E745343}">
      <dgm:prSet phldrT="[文本]"/>
      <dgm:spPr/>
      <dgm:t>
        <a:bodyPr/>
        <a:lstStyle/>
        <a:p>
          <a:r>
            <a:rPr lang="zh-CN" altLang="en-US" dirty="0" smtClean="0">
              <a:solidFill>
                <a:schemeClr val="tx1"/>
              </a:solidFill>
              <a:latin typeface="微软雅黑" panose="020B0503020204020204" pitchFamily="34" charset="-122"/>
              <a:ea typeface="微软雅黑" panose="020B0503020204020204" pitchFamily="34" charset="-122"/>
            </a:rPr>
            <a:t>磁力摆</a:t>
          </a:r>
          <a:endParaRPr lang="zh-CN" altLang="en-US" dirty="0">
            <a:solidFill>
              <a:schemeClr val="tx1"/>
            </a:solidFill>
            <a:latin typeface="微软雅黑" panose="020B0503020204020204" pitchFamily="34" charset="-122"/>
            <a:ea typeface="微软雅黑" panose="020B0503020204020204" pitchFamily="34" charset="-122"/>
          </a:endParaRPr>
        </a:p>
      </dgm:t>
    </dgm:pt>
    <dgm:pt modelId="{242F20A2-27D6-49AA-82E2-A4CC612516E1}" type="parTrans" cxnId="{0D845429-3EFE-40F5-9EBF-31C82875B27B}">
      <dgm:prSet/>
      <dgm:spPr/>
      <dgm:t>
        <a:bodyPr/>
        <a:lstStyle/>
        <a:p>
          <a:endParaRPr lang="zh-CN" altLang="en-US"/>
        </a:p>
      </dgm:t>
    </dgm:pt>
    <dgm:pt modelId="{1FAAC5C5-8BB2-4267-ACF5-C8B5105CE13D}" type="sibTrans" cxnId="{0D845429-3EFE-40F5-9EBF-31C82875B27B}">
      <dgm:prSet/>
      <dgm:spPr/>
      <dgm:t>
        <a:bodyPr/>
        <a:lstStyle/>
        <a:p>
          <a:endParaRPr lang="zh-CN" altLang="en-US"/>
        </a:p>
      </dgm:t>
    </dgm:pt>
    <dgm:pt modelId="{E21A55C2-BBDB-4263-AD84-7F9F1C3A1D2D}" type="pres">
      <dgm:prSet presAssocID="{84426BA9-AF20-46B1-880F-274B13D0591E}" presName="Name0" presStyleCnt="0">
        <dgm:presLayoutVars>
          <dgm:chMax val="7"/>
          <dgm:chPref val="7"/>
          <dgm:dir/>
        </dgm:presLayoutVars>
      </dgm:prSet>
      <dgm:spPr/>
      <dgm:t>
        <a:bodyPr/>
        <a:lstStyle/>
        <a:p>
          <a:endParaRPr lang="zh-CN" altLang="en-US"/>
        </a:p>
      </dgm:t>
    </dgm:pt>
    <dgm:pt modelId="{A669CE6A-BA23-4967-96C9-CDC17DFD1A87}" type="pres">
      <dgm:prSet presAssocID="{84426BA9-AF20-46B1-880F-274B13D0591E}" presName="Name1" presStyleCnt="0"/>
      <dgm:spPr/>
    </dgm:pt>
    <dgm:pt modelId="{B261A13B-FCB7-452E-90DE-10DA5AEB13CA}" type="pres">
      <dgm:prSet presAssocID="{84426BA9-AF20-46B1-880F-274B13D0591E}" presName="cycle" presStyleCnt="0"/>
      <dgm:spPr/>
    </dgm:pt>
    <dgm:pt modelId="{2B087E27-FF4F-479D-92B5-FE0CB4CAD8A1}" type="pres">
      <dgm:prSet presAssocID="{84426BA9-AF20-46B1-880F-274B13D0591E}" presName="srcNode" presStyleLbl="node1" presStyleIdx="0" presStyleCnt="3"/>
      <dgm:spPr/>
    </dgm:pt>
    <dgm:pt modelId="{46703107-961D-4A52-A2F8-2FBF5AFE7D9B}" type="pres">
      <dgm:prSet presAssocID="{84426BA9-AF20-46B1-880F-274B13D0591E}" presName="conn" presStyleLbl="parChTrans1D2" presStyleIdx="0" presStyleCnt="1"/>
      <dgm:spPr/>
      <dgm:t>
        <a:bodyPr/>
        <a:lstStyle/>
        <a:p>
          <a:endParaRPr lang="zh-CN" altLang="en-US"/>
        </a:p>
      </dgm:t>
    </dgm:pt>
    <dgm:pt modelId="{C63A4D23-123D-4A41-9B49-1B8C24E72E8B}" type="pres">
      <dgm:prSet presAssocID="{84426BA9-AF20-46B1-880F-274B13D0591E}" presName="extraNode" presStyleLbl="node1" presStyleIdx="0" presStyleCnt="3"/>
      <dgm:spPr/>
    </dgm:pt>
    <dgm:pt modelId="{2311F3B0-1826-4270-B69E-ABF57D942C66}" type="pres">
      <dgm:prSet presAssocID="{84426BA9-AF20-46B1-880F-274B13D0591E}" presName="dstNode" presStyleLbl="node1" presStyleIdx="0" presStyleCnt="3"/>
      <dgm:spPr/>
    </dgm:pt>
    <dgm:pt modelId="{CD0DB53A-81C1-44F3-8405-6A8671771C36}" type="pres">
      <dgm:prSet presAssocID="{4006C818-C252-4EAE-A574-EFBBD403978B}" presName="text_1" presStyleLbl="node1" presStyleIdx="0" presStyleCnt="3">
        <dgm:presLayoutVars>
          <dgm:bulletEnabled val="1"/>
        </dgm:presLayoutVars>
      </dgm:prSet>
      <dgm:spPr/>
      <dgm:t>
        <a:bodyPr/>
        <a:lstStyle/>
        <a:p>
          <a:endParaRPr lang="zh-CN" altLang="en-US"/>
        </a:p>
      </dgm:t>
    </dgm:pt>
    <dgm:pt modelId="{9A1B3EFE-A497-4280-82FC-9A36F680921A}" type="pres">
      <dgm:prSet presAssocID="{4006C818-C252-4EAE-A574-EFBBD403978B}" presName="accent_1" presStyleCnt="0"/>
      <dgm:spPr/>
    </dgm:pt>
    <dgm:pt modelId="{DC0A47E4-3BDD-47C1-8803-6CD84CA0F60E}" type="pres">
      <dgm:prSet presAssocID="{4006C818-C252-4EAE-A574-EFBBD403978B}" presName="accentRepeatNode" presStyleLbl="solidFgAcc1" presStyleIdx="0" presStyleCnt="3"/>
      <dgm:spPr/>
    </dgm:pt>
    <dgm:pt modelId="{C4D67CD2-D5E8-4B03-8A57-40E2B7BB5C14}" type="pres">
      <dgm:prSet presAssocID="{1DDDAB06-2F65-40B4-86D5-C5AEB5899192}" presName="text_2" presStyleLbl="node1" presStyleIdx="1" presStyleCnt="3">
        <dgm:presLayoutVars>
          <dgm:bulletEnabled val="1"/>
        </dgm:presLayoutVars>
      </dgm:prSet>
      <dgm:spPr/>
      <dgm:t>
        <a:bodyPr/>
        <a:lstStyle/>
        <a:p>
          <a:endParaRPr lang="zh-CN" altLang="en-US"/>
        </a:p>
      </dgm:t>
    </dgm:pt>
    <dgm:pt modelId="{6AAE5525-7630-4C46-AC10-A702842207D7}" type="pres">
      <dgm:prSet presAssocID="{1DDDAB06-2F65-40B4-86D5-C5AEB5899192}" presName="accent_2" presStyleCnt="0"/>
      <dgm:spPr/>
    </dgm:pt>
    <dgm:pt modelId="{4F34BB04-3091-4EDA-8E59-036B6E867985}" type="pres">
      <dgm:prSet presAssocID="{1DDDAB06-2F65-40B4-86D5-C5AEB5899192}" presName="accentRepeatNode" presStyleLbl="solidFgAcc1" presStyleIdx="1" presStyleCnt="3"/>
      <dgm:spPr/>
    </dgm:pt>
    <dgm:pt modelId="{5E0C6017-AD93-4BF9-AC08-D4108B3386B1}" type="pres">
      <dgm:prSet presAssocID="{9B658915-EB2F-4999-80AF-AB520E745343}" presName="text_3" presStyleLbl="node1" presStyleIdx="2" presStyleCnt="3">
        <dgm:presLayoutVars>
          <dgm:bulletEnabled val="1"/>
        </dgm:presLayoutVars>
      </dgm:prSet>
      <dgm:spPr/>
      <dgm:t>
        <a:bodyPr/>
        <a:lstStyle/>
        <a:p>
          <a:endParaRPr lang="zh-CN" altLang="en-US"/>
        </a:p>
      </dgm:t>
    </dgm:pt>
    <dgm:pt modelId="{6CA9EAAC-D27B-4914-A9C7-8AA3F538D6E4}" type="pres">
      <dgm:prSet presAssocID="{9B658915-EB2F-4999-80AF-AB520E745343}" presName="accent_3" presStyleCnt="0"/>
      <dgm:spPr/>
    </dgm:pt>
    <dgm:pt modelId="{12DE0EA3-7EBC-41D5-9AE9-967B14DD81B9}" type="pres">
      <dgm:prSet presAssocID="{9B658915-EB2F-4999-80AF-AB520E745343}" presName="accentRepeatNode" presStyleLbl="solidFgAcc1" presStyleIdx="2" presStyleCnt="3"/>
      <dgm:spPr/>
    </dgm:pt>
  </dgm:ptLst>
  <dgm:cxnLst>
    <dgm:cxn modelId="{E554129D-D8BE-45B7-97DB-11F0B4ECE67D}" srcId="{84426BA9-AF20-46B1-880F-274B13D0591E}" destId="{4006C818-C252-4EAE-A574-EFBBD403978B}" srcOrd="0" destOrd="0" parTransId="{CB745B5D-0BD1-4DCC-8579-E3DE4C46184B}" sibTransId="{AB68D758-C282-4B39-B501-DB9E31D0EA53}"/>
    <dgm:cxn modelId="{887F2A42-A76D-4337-9F5C-B21493124944}" type="presOf" srcId="{1DDDAB06-2F65-40B4-86D5-C5AEB5899192}" destId="{C4D67CD2-D5E8-4B03-8A57-40E2B7BB5C14}" srcOrd="0" destOrd="0" presId="urn:microsoft.com/office/officeart/2008/layout/VerticalCurvedList"/>
    <dgm:cxn modelId="{FBC85385-7B3E-46FF-9094-94734FF0535D}" type="presOf" srcId="{84426BA9-AF20-46B1-880F-274B13D0591E}" destId="{E21A55C2-BBDB-4263-AD84-7F9F1C3A1D2D}" srcOrd="0" destOrd="0" presId="urn:microsoft.com/office/officeart/2008/layout/VerticalCurvedList"/>
    <dgm:cxn modelId="{7522E872-03DF-48B8-B50B-FA7E1242D1C4}" type="presOf" srcId="{9B658915-EB2F-4999-80AF-AB520E745343}" destId="{5E0C6017-AD93-4BF9-AC08-D4108B3386B1}" srcOrd="0" destOrd="0" presId="urn:microsoft.com/office/officeart/2008/layout/VerticalCurvedList"/>
    <dgm:cxn modelId="{93F9AB9B-16E7-4409-A6E7-42666A12F3D3}" srcId="{84426BA9-AF20-46B1-880F-274B13D0591E}" destId="{1DDDAB06-2F65-40B4-86D5-C5AEB5899192}" srcOrd="1" destOrd="0" parTransId="{881566ED-0169-434F-ABD0-A48D189EBC88}" sibTransId="{E0E84B12-9165-47CB-9A11-0F656A5E2E74}"/>
    <dgm:cxn modelId="{63497BD0-83BB-4172-8D09-D77E7949877B}" type="presOf" srcId="{4006C818-C252-4EAE-A574-EFBBD403978B}" destId="{CD0DB53A-81C1-44F3-8405-6A8671771C36}" srcOrd="0" destOrd="0" presId="urn:microsoft.com/office/officeart/2008/layout/VerticalCurvedList"/>
    <dgm:cxn modelId="{324B60C7-5714-4242-BE13-09B2C7EB2B00}" type="presOf" srcId="{AB68D758-C282-4B39-B501-DB9E31D0EA53}" destId="{46703107-961D-4A52-A2F8-2FBF5AFE7D9B}" srcOrd="0" destOrd="0" presId="urn:microsoft.com/office/officeart/2008/layout/VerticalCurvedList"/>
    <dgm:cxn modelId="{0D845429-3EFE-40F5-9EBF-31C82875B27B}" srcId="{84426BA9-AF20-46B1-880F-274B13D0591E}" destId="{9B658915-EB2F-4999-80AF-AB520E745343}" srcOrd="2" destOrd="0" parTransId="{242F20A2-27D6-49AA-82E2-A4CC612516E1}" sibTransId="{1FAAC5C5-8BB2-4267-ACF5-C8B5105CE13D}"/>
    <dgm:cxn modelId="{5333558C-9CD3-407C-BCFA-209E9EBB3DC8}" type="presParOf" srcId="{E21A55C2-BBDB-4263-AD84-7F9F1C3A1D2D}" destId="{A669CE6A-BA23-4967-96C9-CDC17DFD1A87}" srcOrd="0" destOrd="0" presId="urn:microsoft.com/office/officeart/2008/layout/VerticalCurvedList"/>
    <dgm:cxn modelId="{FEFE02D1-B844-464F-98A5-0D27F21FAC59}" type="presParOf" srcId="{A669CE6A-BA23-4967-96C9-CDC17DFD1A87}" destId="{B261A13B-FCB7-452E-90DE-10DA5AEB13CA}" srcOrd="0" destOrd="0" presId="urn:microsoft.com/office/officeart/2008/layout/VerticalCurvedList"/>
    <dgm:cxn modelId="{0A658159-308A-42AE-83A8-3A3DF8E23F3B}" type="presParOf" srcId="{B261A13B-FCB7-452E-90DE-10DA5AEB13CA}" destId="{2B087E27-FF4F-479D-92B5-FE0CB4CAD8A1}" srcOrd="0" destOrd="0" presId="urn:microsoft.com/office/officeart/2008/layout/VerticalCurvedList"/>
    <dgm:cxn modelId="{B20AF733-6BEE-4864-A3DF-C9B21F542EF1}" type="presParOf" srcId="{B261A13B-FCB7-452E-90DE-10DA5AEB13CA}" destId="{46703107-961D-4A52-A2F8-2FBF5AFE7D9B}" srcOrd="1" destOrd="0" presId="urn:microsoft.com/office/officeart/2008/layout/VerticalCurvedList"/>
    <dgm:cxn modelId="{C3CB3F1E-C205-4D59-B3A4-87DF5D469E9C}" type="presParOf" srcId="{B261A13B-FCB7-452E-90DE-10DA5AEB13CA}" destId="{C63A4D23-123D-4A41-9B49-1B8C24E72E8B}" srcOrd="2" destOrd="0" presId="urn:microsoft.com/office/officeart/2008/layout/VerticalCurvedList"/>
    <dgm:cxn modelId="{3130B0C1-C9AE-4AAE-B080-6C5F304A0F8F}" type="presParOf" srcId="{B261A13B-FCB7-452E-90DE-10DA5AEB13CA}" destId="{2311F3B0-1826-4270-B69E-ABF57D942C66}" srcOrd="3" destOrd="0" presId="urn:microsoft.com/office/officeart/2008/layout/VerticalCurvedList"/>
    <dgm:cxn modelId="{4810EF6B-D602-4728-80F5-6DF5E8CA346E}" type="presParOf" srcId="{A669CE6A-BA23-4967-96C9-CDC17DFD1A87}" destId="{CD0DB53A-81C1-44F3-8405-6A8671771C36}" srcOrd="1" destOrd="0" presId="urn:microsoft.com/office/officeart/2008/layout/VerticalCurvedList"/>
    <dgm:cxn modelId="{F1C29DF3-FE1B-4533-9559-06209BA3E69B}" type="presParOf" srcId="{A669CE6A-BA23-4967-96C9-CDC17DFD1A87}" destId="{9A1B3EFE-A497-4280-82FC-9A36F680921A}" srcOrd="2" destOrd="0" presId="urn:microsoft.com/office/officeart/2008/layout/VerticalCurvedList"/>
    <dgm:cxn modelId="{7D146962-8E21-4EF6-B82E-A0CC93C41049}" type="presParOf" srcId="{9A1B3EFE-A497-4280-82FC-9A36F680921A}" destId="{DC0A47E4-3BDD-47C1-8803-6CD84CA0F60E}" srcOrd="0" destOrd="0" presId="urn:microsoft.com/office/officeart/2008/layout/VerticalCurvedList"/>
    <dgm:cxn modelId="{B48EDF71-69F4-45E2-BEFB-50E6E12B9DFA}" type="presParOf" srcId="{A669CE6A-BA23-4967-96C9-CDC17DFD1A87}" destId="{C4D67CD2-D5E8-4B03-8A57-40E2B7BB5C14}" srcOrd="3" destOrd="0" presId="urn:microsoft.com/office/officeart/2008/layout/VerticalCurvedList"/>
    <dgm:cxn modelId="{E4C1C01D-EE99-4CAA-A852-8670B5B02B5F}" type="presParOf" srcId="{A669CE6A-BA23-4967-96C9-CDC17DFD1A87}" destId="{6AAE5525-7630-4C46-AC10-A702842207D7}" srcOrd="4" destOrd="0" presId="urn:microsoft.com/office/officeart/2008/layout/VerticalCurvedList"/>
    <dgm:cxn modelId="{4034754F-8D56-48A1-B43F-FBBA208B02CF}" type="presParOf" srcId="{6AAE5525-7630-4C46-AC10-A702842207D7}" destId="{4F34BB04-3091-4EDA-8E59-036B6E867985}" srcOrd="0" destOrd="0" presId="urn:microsoft.com/office/officeart/2008/layout/VerticalCurvedList"/>
    <dgm:cxn modelId="{C6AF03E8-CEA8-43CC-86AB-CCB6850F3017}" type="presParOf" srcId="{A669CE6A-BA23-4967-96C9-CDC17DFD1A87}" destId="{5E0C6017-AD93-4BF9-AC08-D4108B3386B1}" srcOrd="5" destOrd="0" presId="urn:microsoft.com/office/officeart/2008/layout/VerticalCurvedList"/>
    <dgm:cxn modelId="{34ACE975-6BDF-428D-9492-FC772F7F2B69}" type="presParOf" srcId="{A669CE6A-BA23-4967-96C9-CDC17DFD1A87}" destId="{6CA9EAAC-D27B-4914-A9C7-8AA3F538D6E4}" srcOrd="6" destOrd="0" presId="urn:microsoft.com/office/officeart/2008/layout/VerticalCurvedList"/>
    <dgm:cxn modelId="{EB7B453F-ABF6-4DD1-9759-668DA61753D7}" type="presParOf" srcId="{6CA9EAAC-D27B-4914-A9C7-8AA3F538D6E4}" destId="{12DE0EA3-7EBC-41D5-9AE9-967B14DD81B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03107-961D-4A52-A2F8-2FBF5AFE7D9B}">
      <dsp:nvSpPr>
        <dsp:cNvPr id="0" name=""/>
        <dsp:cNvSpPr/>
      </dsp:nvSpPr>
      <dsp:spPr>
        <a:xfrm>
          <a:off x="-3767150" y="-578653"/>
          <a:ext cx="4490179" cy="4490179"/>
        </a:xfrm>
        <a:prstGeom prst="blockArc">
          <a:avLst>
            <a:gd name="adj1" fmla="val 18900000"/>
            <a:gd name="adj2" fmla="val 2700000"/>
            <a:gd name="adj3" fmla="val 481"/>
          </a:avLst>
        </a:prstGeom>
        <a:noFill/>
        <a:ln w="25400" cap="flat" cmpd="sng" algn="ctr">
          <a:solidFill>
            <a:schemeClr val="accent6">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0DB53A-81C1-44F3-8405-6A8671771C36}">
      <dsp:nvSpPr>
        <dsp:cNvPr id="0" name=""/>
        <dsp:cNvSpPr/>
      </dsp:nvSpPr>
      <dsp:spPr>
        <a:xfrm>
          <a:off x="464957" y="333287"/>
          <a:ext cx="4892003" cy="666574"/>
        </a:xfrm>
        <a:prstGeom prst="rect">
          <a:avLst/>
        </a:prstGeom>
        <a:solidFill>
          <a:schemeClr val="accent6">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9093" tIns="66040" rIns="66040" bIns="66040" numCol="1" spcCol="1270" anchor="ctr" anchorCtr="0">
          <a:noAutofit/>
        </a:bodyPr>
        <a:lstStyle/>
        <a:p>
          <a:pPr lvl="0" algn="l" defTabSz="1155700">
            <a:lnSpc>
              <a:spcPct val="90000"/>
            </a:lnSpc>
            <a:spcBef>
              <a:spcPct val="0"/>
            </a:spcBef>
            <a:spcAft>
              <a:spcPct val="35000"/>
            </a:spcAft>
          </a:pPr>
          <a:r>
            <a:rPr lang="en-US" altLang="zh-CN" sz="2600" kern="1200" dirty="0" smtClean="0">
              <a:solidFill>
                <a:schemeClr val="tx1"/>
              </a:solidFill>
              <a:latin typeface="微软雅黑" panose="020B0503020204020204" pitchFamily="34" charset="-122"/>
              <a:ea typeface="微软雅黑" panose="020B0503020204020204" pitchFamily="34" charset="-122"/>
            </a:rPr>
            <a:t>CD</a:t>
          </a:r>
          <a:r>
            <a:rPr lang="zh-CN" altLang="en-US" sz="2600" kern="1200" dirty="0" smtClean="0">
              <a:solidFill>
                <a:schemeClr val="tx1"/>
              </a:solidFill>
              <a:latin typeface="微软雅黑" panose="020B0503020204020204" pitchFamily="34" charset="-122"/>
              <a:ea typeface="微软雅黑" panose="020B0503020204020204" pitchFamily="34" charset="-122"/>
            </a:rPr>
            <a:t>气垫船</a:t>
          </a:r>
          <a:endParaRPr lang="zh-CN" altLang="en-US" sz="2600" kern="1200" dirty="0">
            <a:solidFill>
              <a:schemeClr val="tx1"/>
            </a:solidFill>
            <a:latin typeface="微软雅黑" panose="020B0503020204020204" pitchFamily="34" charset="-122"/>
            <a:ea typeface="微软雅黑" panose="020B0503020204020204" pitchFamily="34" charset="-122"/>
          </a:endParaRPr>
        </a:p>
      </dsp:txBody>
      <dsp:txXfrm>
        <a:off x="464957" y="333287"/>
        <a:ext cx="4892003" cy="666574"/>
      </dsp:txXfrm>
    </dsp:sp>
    <dsp:sp modelId="{DC0A47E4-3BDD-47C1-8803-6CD84CA0F60E}">
      <dsp:nvSpPr>
        <dsp:cNvPr id="0" name=""/>
        <dsp:cNvSpPr/>
      </dsp:nvSpPr>
      <dsp:spPr>
        <a:xfrm>
          <a:off x="48348" y="249965"/>
          <a:ext cx="833218" cy="833218"/>
        </a:xfrm>
        <a:prstGeom prst="ellipse">
          <a:avLst/>
        </a:prstGeom>
        <a:solidFill>
          <a:schemeClr val="lt1">
            <a:hueOff val="0"/>
            <a:satOff val="0"/>
            <a:lumOff val="0"/>
            <a:alphaOff val="0"/>
          </a:schemeClr>
        </a:solidFill>
        <a:ln w="25400" cap="flat" cmpd="sng" algn="ctr">
          <a:solidFill>
            <a:schemeClr val="accent6">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D67CD2-D5E8-4B03-8A57-40E2B7BB5C14}">
      <dsp:nvSpPr>
        <dsp:cNvPr id="0" name=""/>
        <dsp:cNvSpPr/>
      </dsp:nvSpPr>
      <dsp:spPr>
        <a:xfrm>
          <a:off x="707256" y="1333148"/>
          <a:ext cx="4649703" cy="666574"/>
        </a:xfrm>
        <a:prstGeom prst="rect">
          <a:avLst/>
        </a:prstGeom>
        <a:solidFill>
          <a:schemeClr val="accent6">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9093" tIns="66040" rIns="66040" bIns="66040" numCol="1" spcCol="1270" anchor="ctr" anchorCtr="0">
          <a:noAutofit/>
        </a:bodyPr>
        <a:lstStyle/>
        <a:p>
          <a:pPr lvl="0" algn="l" defTabSz="1155700">
            <a:lnSpc>
              <a:spcPct val="90000"/>
            </a:lnSpc>
            <a:spcBef>
              <a:spcPct val="0"/>
            </a:spcBef>
            <a:spcAft>
              <a:spcPct val="35000"/>
            </a:spcAft>
          </a:pPr>
          <a:r>
            <a:rPr lang="zh-CN" altLang="en-US" sz="2600" kern="1200" dirty="0" smtClean="0">
              <a:solidFill>
                <a:schemeClr val="tx1"/>
              </a:solidFill>
              <a:latin typeface="微软雅黑" panose="020B0503020204020204" pitchFamily="34" charset="-122"/>
              <a:ea typeface="微软雅黑" panose="020B0503020204020204" pitchFamily="34" charset="-122"/>
            </a:rPr>
            <a:t>液体膜动力机</a:t>
          </a:r>
          <a:endParaRPr lang="zh-CN" altLang="en-US" sz="2600" kern="1200" dirty="0">
            <a:solidFill>
              <a:schemeClr val="tx1"/>
            </a:solidFill>
            <a:latin typeface="微软雅黑" panose="020B0503020204020204" pitchFamily="34" charset="-122"/>
            <a:ea typeface="微软雅黑" panose="020B0503020204020204" pitchFamily="34" charset="-122"/>
          </a:endParaRPr>
        </a:p>
      </dsp:txBody>
      <dsp:txXfrm>
        <a:off x="707256" y="1333148"/>
        <a:ext cx="4649703" cy="666574"/>
      </dsp:txXfrm>
    </dsp:sp>
    <dsp:sp modelId="{4F34BB04-3091-4EDA-8E59-036B6E867985}">
      <dsp:nvSpPr>
        <dsp:cNvPr id="0" name=""/>
        <dsp:cNvSpPr/>
      </dsp:nvSpPr>
      <dsp:spPr>
        <a:xfrm>
          <a:off x="290647" y="1249827"/>
          <a:ext cx="833218" cy="833218"/>
        </a:xfrm>
        <a:prstGeom prst="ellipse">
          <a:avLst/>
        </a:prstGeom>
        <a:solidFill>
          <a:schemeClr val="lt1">
            <a:hueOff val="0"/>
            <a:satOff val="0"/>
            <a:lumOff val="0"/>
            <a:alphaOff val="0"/>
          </a:schemeClr>
        </a:solidFill>
        <a:ln w="25400" cap="flat" cmpd="sng" algn="ctr">
          <a:solidFill>
            <a:schemeClr val="accent6">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sp>
    <dsp:sp modelId="{5E0C6017-AD93-4BF9-AC08-D4108B3386B1}">
      <dsp:nvSpPr>
        <dsp:cNvPr id="0" name=""/>
        <dsp:cNvSpPr/>
      </dsp:nvSpPr>
      <dsp:spPr>
        <a:xfrm>
          <a:off x="464957" y="2333010"/>
          <a:ext cx="4892003" cy="666574"/>
        </a:xfrm>
        <a:prstGeom prst="rect">
          <a:avLst/>
        </a:prstGeom>
        <a:solidFill>
          <a:schemeClr val="accent6">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9093" tIns="66040" rIns="66040" bIns="66040" numCol="1" spcCol="1270" anchor="ctr" anchorCtr="0">
          <a:noAutofit/>
        </a:bodyPr>
        <a:lstStyle/>
        <a:p>
          <a:pPr lvl="0" algn="l" defTabSz="1155700">
            <a:lnSpc>
              <a:spcPct val="90000"/>
            </a:lnSpc>
            <a:spcBef>
              <a:spcPct val="0"/>
            </a:spcBef>
            <a:spcAft>
              <a:spcPct val="35000"/>
            </a:spcAft>
          </a:pPr>
          <a:r>
            <a:rPr lang="zh-CN" altLang="en-US" sz="2600" kern="1200" dirty="0" smtClean="0">
              <a:solidFill>
                <a:schemeClr val="tx1"/>
              </a:solidFill>
              <a:latin typeface="微软雅黑" panose="020B0503020204020204" pitchFamily="34" charset="-122"/>
              <a:ea typeface="微软雅黑" panose="020B0503020204020204" pitchFamily="34" charset="-122"/>
            </a:rPr>
            <a:t>磁力摆</a:t>
          </a:r>
          <a:endParaRPr lang="zh-CN" altLang="en-US" sz="2600" kern="1200" dirty="0">
            <a:solidFill>
              <a:schemeClr val="tx1"/>
            </a:solidFill>
            <a:latin typeface="微软雅黑" panose="020B0503020204020204" pitchFamily="34" charset="-122"/>
            <a:ea typeface="微软雅黑" panose="020B0503020204020204" pitchFamily="34" charset="-122"/>
          </a:endParaRPr>
        </a:p>
      </dsp:txBody>
      <dsp:txXfrm>
        <a:off x="464957" y="2333010"/>
        <a:ext cx="4892003" cy="666574"/>
      </dsp:txXfrm>
    </dsp:sp>
    <dsp:sp modelId="{12DE0EA3-7EBC-41D5-9AE9-967B14DD81B9}">
      <dsp:nvSpPr>
        <dsp:cNvPr id="0" name=""/>
        <dsp:cNvSpPr/>
      </dsp:nvSpPr>
      <dsp:spPr>
        <a:xfrm>
          <a:off x="48348" y="2249688"/>
          <a:ext cx="833218" cy="833218"/>
        </a:xfrm>
        <a:prstGeom prst="ellipse">
          <a:avLst/>
        </a:prstGeom>
        <a:solidFill>
          <a:schemeClr val="lt1">
            <a:hueOff val="0"/>
            <a:satOff val="0"/>
            <a:lumOff val="0"/>
            <a:alphaOff val="0"/>
          </a:schemeClr>
        </a:solidFill>
        <a:ln w="25400" cap="flat" cmpd="sng" algn="ctr">
          <a:solidFill>
            <a:schemeClr val="accent6">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06AF81-B264-4421-B498-99C150D5A14C}" type="datetimeFigureOut">
              <a:rPr lang="zh-CN" altLang="en-US" smtClean="0"/>
              <a:t>2015/5/24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63C6D1-42A1-42B8-B6B1-F83377181D73}" type="slidenum">
              <a:rPr lang="zh-CN" altLang="en-US" smtClean="0"/>
              <a:t>‹#›</a:t>
            </a:fld>
            <a:endParaRPr lang="zh-CN" altLang="en-US"/>
          </a:p>
        </p:txBody>
      </p:sp>
    </p:spTree>
    <p:extLst>
      <p:ext uri="{BB962C8B-B14F-4D97-AF65-F5344CB8AC3E}">
        <p14:creationId xmlns:p14="http://schemas.microsoft.com/office/powerpoint/2010/main" val="2189730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0F655E2-1292-4765-BCF3-142E3F41D9FB}" type="datetimeFigureOut">
              <a:rPr lang="zh-CN" altLang="en-US" smtClean="0"/>
              <a:t>2015/5/24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3619148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0F655E2-1292-4765-BCF3-142E3F41D9FB}" type="datetimeFigureOut">
              <a:rPr lang="zh-CN" altLang="en-US" smtClean="0"/>
              <a:t>2015/5/24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257167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0F655E2-1292-4765-BCF3-142E3F41D9FB}" type="datetimeFigureOut">
              <a:rPr lang="zh-CN" altLang="en-US" smtClean="0"/>
              <a:t>2015/5/24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4121353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0F655E2-1292-4765-BCF3-142E3F41D9FB}" type="datetimeFigureOut">
              <a:rPr lang="zh-CN" altLang="en-US" smtClean="0"/>
              <a:t>2015/5/24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196438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0F655E2-1292-4765-BCF3-142E3F41D9FB}" type="datetimeFigureOut">
              <a:rPr lang="zh-CN" altLang="en-US" smtClean="0"/>
              <a:t>2015/5/24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3853875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0F655E2-1292-4765-BCF3-142E3F41D9FB}" type="datetimeFigureOut">
              <a:rPr lang="zh-CN" altLang="en-US" smtClean="0"/>
              <a:t>2015/5/24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2961647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0F655E2-1292-4765-BCF3-142E3F41D9FB}" type="datetimeFigureOut">
              <a:rPr lang="zh-CN" altLang="en-US" smtClean="0"/>
              <a:t>2015/5/24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2286678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0F655E2-1292-4765-BCF3-142E3F41D9FB}" type="datetimeFigureOut">
              <a:rPr lang="zh-CN" altLang="en-US" smtClean="0"/>
              <a:t>2015/5/24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2647277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0F655E2-1292-4765-BCF3-142E3F41D9FB}" type="datetimeFigureOut">
              <a:rPr lang="zh-CN" altLang="en-US" smtClean="0"/>
              <a:t>2015/5/24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3812279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0F655E2-1292-4765-BCF3-142E3F41D9FB}" type="datetimeFigureOut">
              <a:rPr lang="zh-CN" altLang="en-US" smtClean="0"/>
              <a:t>2015/5/24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499570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0F655E2-1292-4765-BCF3-142E3F41D9FB}" type="datetimeFigureOut">
              <a:rPr lang="zh-CN" altLang="en-US" smtClean="0"/>
              <a:t>2015/5/24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2754138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F655E2-1292-4765-BCF3-142E3F41D9FB}" type="datetimeFigureOut">
              <a:rPr lang="zh-CN" altLang="en-US" smtClean="0"/>
              <a:t>2015/5/24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F7C2A6-7F77-466D-BC5D-4ED6B32B759F}" type="slidenum">
              <a:rPr lang="zh-CN" altLang="en-US" smtClean="0"/>
              <a:t>‹#›</a:t>
            </a:fld>
            <a:endParaRPr lang="zh-CN" altLang="en-US"/>
          </a:p>
        </p:txBody>
      </p:sp>
    </p:spTree>
    <p:extLst>
      <p:ext uri="{BB962C8B-B14F-4D97-AF65-F5344CB8AC3E}">
        <p14:creationId xmlns:p14="http://schemas.microsoft.com/office/powerpoint/2010/main" val="2068942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20.png"/><Relationship Id="rId21" Type="http://schemas.openxmlformats.org/officeDocument/2006/relationships/image" Target="../media/image38.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image" Target="../media/image19.png"/><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5597" y="1591708"/>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21373" y="476672"/>
            <a:ext cx="9010944" cy="923330"/>
          </a:xfrm>
          <a:prstGeom prst="rect">
            <a:avLst/>
          </a:prstGeom>
          <a:noFill/>
        </p:spPr>
        <p:txBody>
          <a:bodyPr wrap="square" rtlCol="0">
            <a:spAutoFit/>
          </a:bodyPr>
          <a:lstStyle/>
          <a:p>
            <a:pPr algn="ctr"/>
            <a:r>
              <a:rPr lang="zh-CN" altLang="en-US" sz="5400" b="1" dirty="0"/>
              <a:t>第二</a:t>
            </a:r>
            <a:r>
              <a:rPr lang="zh-CN" altLang="en-US" sz="5400" b="1" dirty="0" smtClean="0"/>
              <a:t>次课题汇报</a:t>
            </a:r>
            <a:endParaRPr lang="zh-CN" altLang="en-US" sz="5400" b="1" dirty="0"/>
          </a:p>
        </p:txBody>
      </p:sp>
      <p:grpSp>
        <p:nvGrpSpPr>
          <p:cNvPr id="15" name="组合 14"/>
          <p:cNvGrpSpPr/>
          <p:nvPr/>
        </p:nvGrpSpPr>
        <p:grpSpPr>
          <a:xfrm>
            <a:off x="917848" y="4162152"/>
            <a:ext cx="1277888" cy="2376264"/>
            <a:chOff x="917848" y="3501008"/>
            <a:chExt cx="1277888" cy="2376264"/>
          </a:xfrm>
        </p:grpSpPr>
        <p:sp>
          <p:nvSpPr>
            <p:cNvPr id="11" name="矩形 10"/>
            <p:cNvSpPr/>
            <p:nvPr/>
          </p:nvSpPr>
          <p:spPr>
            <a:xfrm>
              <a:off x="1475656" y="3501008"/>
              <a:ext cx="720080" cy="1008112"/>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187624" y="4005064"/>
              <a:ext cx="432048" cy="864096"/>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17848" y="4509120"/>
              <a:ext cx="485800" cy="648072"/>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59632" y="5013176"/>
              <a:ext cx="648072" cy="864096"/>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15"/>
          <p:cNvSpPr txBox="1"/>
          <p:nvPr/>
        </p:nvSpPr>
        <p:spPr>
          <a:xfrm>
            <a:off x="3403576" y="5691460"/>
            <a:ext cx="5006906" cy="923330"/>
          </a:xfrm>
          <a:prstGeom prst="rect">
            <a:avLst/>
          </a:prstGeom>
          <a:noFill/>
        </p:spPr>
        <p:txBody>
          <a:bodyPr wrap="square" rtlCol="0">
            <a:spAutoFit/>
          </a:bodyPr>
          <a:lstStyle/>
          <a:p>
            <a:r>
              <a:rPr lang="zh-CN" altLang="en-US" dirty="0" smtClean="0"/>
              <a:t>实验组员：朱允铉、郭学菲、余润雪、张雪峰</a:t>
            </a:r>
            <a:endParaRPr lang="en-US" altLang="zh-CN" dirty="0" smtClean="0"/>
          </a:p>
          <a:p>
            <a:endParaRPr lang="en-US" altLang="zh-CN" dirty="0"/>
          </a:p>
          <a:p>
            <a:r>
              <a:rPr lang="zh-CN" altLang="en-US" dirty="0"/>
              <a:t>指导</a:t>
            </a:r>
            <a:r>
              <a:rPr lang="zh-CN" altLang="en-US" dirty="0" smtClean="0"/>
              <a:t>老师：乐永康、徐晓华、黄吉平、徐建军</a:t>
            </a:r>
            <a:endParaRPr lang="en-US" altLang="zh-CN" dirty="0" smtClean="0"/>
          </a:p>
        </p:txBody>
      </p:sp>
      <p:graphicFrame>
        <p:nvGraphicFramePr>
          <p:cNvPr id="4" name="图示 3"/>
          <p:cNvGraphicFramePr/>
          <p:nvPr>
            <p:extLst>
              <p:ext uri="{D42A27DB-BD31-4B8C-83A1-F6EECF244321}">
                <p14:modId xmlns:p14="http://schemas.microsoft.com/office/powerpoint/2010/main" val="2680810341"/>
              </p:ext>
            </p:extLst>
          </p:nvPr>
        </p:nvGraphicFramePr>
        <p:xfrm>
          <a:off x="2843808" y="2197432"/>
          <a:ext cx="5400600" cy="33328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19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250" fill="hold"/>
                                        <p:tgtEl>
                                          <p:spTgt spid="16"/>
                                        </p:tgtEl>
                                        <p:attrNameLst>
                                          <p:attrName>ppt_x</p:attrName>
                                        </p:attrNameLst>
                                      </p:cBhvr>
                                      <p:tavLst>
                                        <p:tav tm="0">
                                          <p:val>
                                            <p:strVal val="#ppt_x"/>
                                          </p:val>
                                        </p:tav>
                                        <p:tav tm="100000">
                                          <p:val>
                                            <p:strVal val="#ppt_x"/>
                                          </p:val>
                                        </p:tav>
                                      </p:tavLst>
                                    </p:anim>
                                    <p:anim calcmode="lin" valueType="num">
                                      <p:cBhvr additive="base">
                                        <p:cTn id="12"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Graphic spid="4"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0" y="955515"/>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08520" y="116629"/>
            <a:ext cx="3888432" cy="830997"/>
          </a:xfrm>
          <a:prstGeom prst="rect">
            <a:avLst/>
          </a:prstGeom>
          <a:noFill/>
        </p:spPr>
        <p:txBody>
          <a:bodyPr wrap="square" rtlCol="0">
            <a:spAutoFit/>
          </a:body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rPr>
              <a:t>液体膜</a:t>
            </a:r>
            <a:r>
              <a:rPr lang="zh-CN" altLang="en-US" sz="4800" dirty="0" smtClean="0">
                <a:solidFill>
                  <a:schemeClr val="accent6"/>
                </a:solidFill>
                <a:latin typeface="微软雅黑" panose="020B0503020204020204" pitchFamily="34" charset="-122"/>
                <a:ea typeface="微软雅黑" panose="020B0503020204020204" pitchFamily="34" charset="-122"/>
              </a:rPr>
              <a:t>电动机</a:t>
            </a:r>
            <a:endParaRPr lang="zh-CN" altLang="en-US" sz="4800" dirty="0">
              <a:solidFill>
                <a:schemeClr val="accent6"/>
              </a:solidFill>
              <a:latin typeface="微软雅黑" panose="020B0503020204020204" pitchFamily="34" charset="-122"/>
              <a:ea typeface="微软雅黑" panose="020B0503020204020204" pitchFamily="34" charset="-122"/>
            </a:endParaRPr>
          </a:p>
        </p:txBody>
      </p:sp>
      <p:sp>
        <p:nvSpPr>
          <p:cNvPr id="10" name="矩形 9"/>
          <p:cNvSpPr/>
          <p:nvPr/>
        </p:nvSpPr>
        <p:spPr>
          <a:xfrm>
            <a:off x="755576" y="1504552"/>
            <a:ext cx="7488832" cy="2592288"/>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solidFill>
              </a:rPr>
              <a:t>问题描述：</a:t>
            </a:r>
            <a:endParaRPr lang="en-US" altLang="zh-CN" dirty="0" smtClean="0">
              <a:solidFill>
                <a:schemeClr val="tx1"/>
              </a:solidFill>
            </a:endParaRPr>
          </a:p>
          <a:p>
            <a:r>
              <a:rPr lang="en-US" altLang="zh-CN" dirty="0">
                <a:solidFill>
                  <a:schemeClr val="tx1"/>
                </a:solidFill>
              </a:rPr>
              <a:t>Form a soap film on a flat frame. Put the film in an electric field parallel to the film surface and pass an electric current through the film. The film rotates in its plane. Investigate and explain the phenomenon. </a:t>
            </a:r>
            <a:endParaRPr lang="en-US" altLang="zh-CN" dirty="0" smtClean="0">
              <a:solidFill>
                <a:schemeClr val="tx1"/>
              </a:solidFill>
            </a:endParaRPr>
          </a:p>
          <a:p>
            <a:endParaRPr lang="en-US" altLang="zh-CN" dirty="0">
              <a:solidFill>
                <a:schemeClr val="tx1"/>
              </a:solidFill>
            </a:endParaRPr>
          </a:p>
          <a:p>
            <a:r>
              <a:rPr lang="zh-CN" altLang="en-US" dirty="0">
                <a:solidFill>
                  <a:schemeClr val="tx1"/>
                </a:solidFill>
              </a:rPr>
              <a:t>使一个肥皂膜在平整的边框上形成。将膜放在</a:t>
            </a:r>
            <a:r>
              <a:rPr lang="zh-CN" altLang="en-US" b="1" dirty="0">
                <a:solidFill>
                  <a:srgbClr val="FF0000"/>
                </a:solidFill>
              </a:rPr>
              <a:t>平行于膜面的电场</a:t>
            </a:r>
            <a:r>
              <a:rPr lang="zh-CN" altLang="en-US" dirty="0">
                <a:solidFill>
                  <a:schemeClr val="tx1"/>
                </a:solidFill>
              </a:rPr>
              <a:t>中并通上</a:t>
            </a:r>
            <a:r>
              <a:rPr lang="zh-CN" altLang="en-US" b="1" dirty="0">
                <a:solidFill>
                  <a:srgbClr val="FF0000"/>
                </a:solidFill>
              </a:rPr>
              <a:t>贯穿膜的电流</a:t>
            </a:r>
            <a:r>
              <a:rPr lang="zh-CN" altLang="en-US" dirty="0">
                <a:solidFill>
                  <a:schemeClr val="tx1"/>
                </a:solidFill>
              </a:rPr>
              <a:t>。膜会在所在</a:t>
            </a:r>
            <a:r>
              <a:rPr lang="zh-CN" altLang="en-US" b="1" dirty="0">
                <a:solidFill>
                  <a:srgbClr val="FF0000"/>
                </a:solidFill>
              </a:rPr>
              <a:t>平面中旋转</a:t>
            </a:r>
            <a:r>
              <a:rPr lang="zh-CN" altLang="en-US" dirty="0">
                <a:solidFill>
                  <a:schemeClr val="tx1"/>
                </a:solidFill>
              </a:rPr>
              <a:t>。研究并解释这个现象</a:t>
            </a:r>
            <a:r>
              <a:rPr lang="zh-CN" altLang="en-US" dirty="0" smtClean="0">
                <a:solidFill>
                  <a:schemeClr val="tx1"/>
                </a:solidFill>
              </a:rPr>
              <a:t>。</a:t>
            </a:r>
            <a:endParaRPr lang="zh-CN" altLang="en-US" dirty="0">
              <a:solidFill>
                <a:schemeClr val="tx1"/>
              </a:solidFill>
            </a:endParaRPr>
          </a:p>
        </p:txBody>
      </p:sp>
      <p:sp>
        <p:nvSpPr>
          <p:cNvPr id="11" name="矩形 10"/>
          <p:cNvSpPr/>
          <p:nvPr/>
        </p:nvSpPr>
        <p:spPr>
          <a:xfrm>
            <a:off x="755576" y="3933056"/>
            <a:ext cx="8388424" cy="2160240"/>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schemeClr val="tx1"/>
              </a:solidFill>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12" y="3933056"/>
            <a:ext cx="5191434" cy="2160240"/>
          </a:xfrm>
          <a:prstGeom prst="rect">
            <a:avLst/>
          </a:prstGeom>
        </p:spPr>
      </p:pic>
      <p:sp>
        <p:nvSpPr>
          <p:cNvPr id="6" name="TextBox 5"/>
          <p:cNvSpPr txBox="1"/>
          <p:nvPr/>
        </p:nvSpPr>
        <p:spPr>
          <a:xfrm>
            <a:off x="5203054" y="3933056"/>
            <a:ext cx="3940946" cy="1200329"/>
          </a:xfrm>
          <a:prstGeom prst="rect">
            <a:avLst/>
          </a:prstGeom>
          <a:noFill/>
        </p:spPr>
        <p:txBody>
          <a:bodyPr wrap="square" rtlCol="0">
            <a:spAutoFit/>
          </a:bodyPr>
          <a:lstStyle/>
          <a:p>
            <a:r>
              <a:rPr lang="zh-CN" altLang="en-US" dirty="0"/>
              <a:t>原理：在强电场（纵场）作用下水分子极化，极化分子在弱电场（横场）下形成力矩，从而使得水分子旋转</a:t>
            </a:r>
          </a:p>
          <a:p>
            <a:endParaRPr lang="zh-CN" altLang="en-US" dirty="0"/>
          </a:p>
        </p:txBody>
      </p:sp>
      <p:pic>
        <p:nvPicPr>
          <p:cNvPr id="9" name="图片 8"/>
          <p:cNvPicPr/>
          <p:nvPr/>
        </p:nvPicPr>
        <p:blipFill>
          <a:blip r:embed="rId3"/>
          <a:stretch>
            <a:fillRect/>
          </a:stretch>
        </p:blipFill>
        <p:spPr>
          <a:xfrm>
            <a:off x="5364088" y="4881906"/>
            <a:ext cx="3390900" cy="447675"/>
          </a:xfrm>
          <a:prstGeom prst="rect">
            <a:avLst/>
          </a:prstGeom>
        </p:spPr>
      </p:pic>
      <p:pic>
        <p:nvPicPr>
          <p:cNvPr id="12" name="图片 11"/>
          <p:cNvPicPr/>
          <p:nvPr/>
        </p:nvPicPr>
        <p:blipFill>
          <a:blip r:embed="rId4"/>
          <a:stretch>
            <a:fillRect/>
          </a:stretch>
        </p:blipFill>
        <p:spPr>
          <a:xfrm>
            <a:off x="5864150" y="5373216"/>
            <a:ext cx="2390775" cy="704850"/>
          </a:xfrm>
          <a:prstGeom prst="rect">
            <a:avLst/>
          </a:prstGeom>
        </p:spPr>
      </p:pic>
      <p:sp>
        <p:nvSpPr>
          <p:cNvPr id="7" name="文本框 6"/>
          <p:cNvSpPr txBox="1"/>
          <p:nvPr/>
        </p:nvSpPr>
        <p:spPr>
          <a:xfrm>
            <a:off x="0" y="6021288"/>
            <a:ext cx="9324528" cy="1169551"/>
          </a:xfrm>
          <a:prstGeom prst="rect">
            <a:avLst/>
          </a:prstGeom>
          <a:noFill/>
        </p:spPr>
        <p:txBody>
          <a:bodyPr wrap="square" rtlCol="0">
            <a:spAutoFit/>
          </a:bodyPr>
          <a:lstStyle/>
          <a:p>
            <a:r>
              <a:rPr lang="en-US" altLang="zh-CN" sz="1400" dirty="0" err="1"/>
              <a:t>Zhong-Qiang</a:t>
            </a:r>
            <a:r>
              <a:rPr lang="en-US" altLang="zh-CN" sz="1400" dirty="0"/>
              <a:t> Liu, Ying-Jun Li, </a:t>
            </a:r>
            <a:r>
              <a:rPr lang="en-US" altLang="zh-CN" sz="1400" dirty="0" err="1"/>
              <a:t>Guang-Cai</a:t>
            </a:r>
            <a:r>
              <a:rPr lang="en-US" altLang="zh-CN" sz="1400" dirty="0"/>
              <a:t> Zhang, &amp; Su-</a:t>
            </a:r>
            <a:r>
              <a:rPr lang="en-US" altLang="zh-CN" sz="1400" dirty="0" err="1"/>
              <a:t>Rong</a:t>
            </a:r>
            <a:r>
              <a:rPr lang="en-US" altLang="zh-CN" sz="1400" dirty="0"/>
              <a:t> Jiang (2011)  Dynamical mechanism of the liquid film motor PHYSICAL REVIEW E 83, 026303(1-7)</a:t>
            </a:r>
            <a:endParaRPr lang="zh-CN" altLang="zh-CN" sz="1400" dirty="0"/>
          </a:p>
          <a:p>
            <a:r>
              <a:rPr lang="en-US" altLang="zh-CN" sz="1400" dirty="0"/>
              <a:t>R. </a:t>
            </a:r>
            <a:r>
              <a:rPr lang="en-US" altLang="zh-CN" sz="1400" dirty="0" err="1"/>
              <a:t>Shirsavar</a:t>
            </a:r>
            <a:r>
              <a:rPr lang="en-US" altLang="zh-CN" sz="1400" dirty="0"/>
              <a:t>, A. </a:t>
            </a:r>
            <a:r>
              <a:rPr lang="en-US" altLang="zh-CN" sz="1400" dirty="0" err="1"/>
              <a:t>Amjadi</a:t>
            </a:r>
            <a:r>
              <a:rPr lang="en-US" altLang="zh-CN" sz="1400" dirty="0"/>
              <a:t>, A. </a:t>
            </a:r>
            <a:r>
              <a:rPr lang="en-US" altLang="zh-CN" sz="1400" dirty="0" err="1"/>
              <a:t>Tonddast-Navaei</a:t>
            </a:r>
            <a:r>
              <a:rPr lang="en-US" altLang="zh-CN" sz="1400" dirty="0"/>
              <a:t> , &amp;M. R. </a:t>
            </a:r>
            <a:r>
              <a:rPr lang="en-US" altLang="zh-CN" sz="1400" dirty="0" err="1"/>
              <a:t>Ejtehadi</a:t>
            </a:r>
            <a:r>
              <a:rPr lang="en-US" altLang="zh-CN" sz="1400" dirty="0"/>
              <a:t>(2011) Electrically rotating suspended films of polar liquids </a:t>
            </a:r>
            <a:r>
              <a:rPr lang="en-US" altLang="zh-CN" sz="1400" dirty="0" err="1"/>
              <a:t>Exp</a:t>
            </a:r>
            <a:r>
              <a:rPr lang="en-US" altLang="zh-CN" sz="1400" dirty="0"/>
              <a:t> Fluids 50:419–428</a:t>
            </a:r>
            <a:endParaRPr lang="zh-CN" altLang="zh-CN" sz="1400" dirty="0"/>
          </a:p>
          <a:p>
            <a:endParaRPr lang="zh-CN" altLang="en-US" sz="1400" dirty="0"/>
          </a:p>
        </p:txBody>
      </p:sp>
      <p:sp>
        <p:nvSpPr>
          <p:cNvPr id="8" name="矩形 7"/>
          <p:cNvSpPr/>
          <p:nvPr/>
        </p:nvSpPr>
        <p:spPr>
          <a:xfrm>
            <a:off x="6948264" y="4881906"/>
            <a:ext cx="648072" cy="4476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3244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750" fill="hold"/>
                                        <p:tgtEl>
                                          <p:spTgt spid="10"/>
                                        </p:tgtEl>
                                        <p:attrNameLst>
                                          <p:attrName>ppt_x</p:attrName>
                                        </p:attrNameLst>
                                      </p:cBhvr>
                                      <p:tavLst>
                                        <p:tav tm="0">
                                          <p:val>
                                            <p:strVal val="#ppt_x"/>
                                          </p:val>
                                        </p:tav>
                                        <p:tav tm="100000">
                                          <p:val>
                                            <p:strVal val="#ppt_x"/>
                                          </p:val>
                                        </p:tav>
                                      </p:tavLst>
                                    </p:anim>
                                    <p:anim calcmode="lin" valueType="num">
                                      <p:cBhvr additive="base">
                                        <p:cTn id="14"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1" grpId="0" animBg="1"/>
      <p:bldP spid="6" grpId="0"/>
      <p:bldP spid="7" grpId="0"/>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0" y="955515"/>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281230" y="193603"/>
            <a:ext cx="7531130" cy="830997"/>
          </a:xfrm>
          <a:prstGeom prst="rect">
            <a:avLst/>
          </a:prstGeom>
          <a:noFill/>
        </p:spPr>
        <p:txBody>
          <a:bodyPr wrap="square" rtlCol="0">
            <a:spAutoFit/>
          </a:bodyPr>
          <a:lstStyle/>
          <a:p>
            <a:pPr lvl="0"/>
            <a:r>
              <a:rPr lang="en-US" altLang="zh-CN" sz="4800" dirty="0" smtClean="0">
                <a:solidFill>
                  <a:schemeClr val="bg1"/>
                </a:solidFill>
                <a:latin typeface="微软雅黑" panose="020B0503020204020204" pitchFamily="34" charset="-122"/>
                <a:ea typeface="微软雅黑" panose="020B0503020204020204" pitchFamily="34" charset="-122"/>
              </a:rPr>
              <a:t>COM</a:t>
            </a:r>
            <a:r>
              <a:rPr lang="en-US" altLang="zh-CN" sz="4800" dirty="0" smtClean="0">
                <a:solidFill>
                  <a:schemeClr val="accent6"/>
                </a:solidFill>
                <a:latin typeface="微软雅黑" panose="020B0503020204020204" pitchFamily="34" charset="-122"/>
                <a:ea typeface="微软雅黑" panose="020B0503020204020204" pitchFamily="34" charset="-122"/>
              </a:rPr>
              <a:t>SOL</a:t>
            </a:r>
            <a:r>
              <a:rPr lang="zh-CN" altLang="en-US" sz="4800" dirty="0" smtClean="0">
                <a:solidFill>
                  <a:schemeClr val="accent6"/>
                </a:solidFill>
                <a:latin typeface="微软雅黑" panose="020B0503020204020204" pitchFamily="34" charset="-122"/>
                <a:ea typeface="微软雅黑" panose="020B0503020204020204" pitchFamily="34" charset="-122"/>
              </a:rPr>
              <a:t>模拟</a:t>
            </a:r>
            <a:endParaRPr lang="zh-CN" altLang="en-US" sz="4800" dirty="0">
              <a:solidFill>
                <a:schemeClr val="accent6"/>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t="4700" r="31725" b="20101"/>
          <a:stretch/>
        </p:blipFill>
        <p:spPr>
          <a:xfrm>
            <a:off x="54342" y="1484784"/>
            <a:ext cx="2789466" cy="2304256"/>
          </a:xfrm>
          <a:prstGeom prst="rect">
            <a:avLst/>
          </a:prstGeom>
        </p:spPr>
      </p:pic>
      <p:sp>
        <p:nvSpPr>
          <p:cNvPr id="8" name="TextBox 7"/>
          <p:cNvSpPr txBox="1"/>
          <p:nvPr/>
        </p:nvSpPr>
        <p:spPr>
          <a:xfrm>
            <a:off x="54342" y="3861048"/>
            <a:ext cx="2717458" cy="923330"/>
          </a:xfrm>
          <a:prstGeom prst="rect">
            <a:avLst/>
          </a:prstGeom>
          <a:noFill/>
        </p:spPr>
        <p:txBody>
          <a:bodyPr wrap="square" rtlCol="0">
            <a:spAutoFit/>
          </a:bodyPr>
          <a:lstStyle/>
          <a:p>
            <a:r>
              <a:rPr lang="zh-CN" altLang="zh-CN" dirty="0"/>
              <a:t>图</a:t>
            </a:r>
            <a:r>
              <a:rPr lang="en-US" altLang="zh-CN" dirty="0"/>
              <a:t>2</a:t>
            </a:r>
            <a:r>
              <a:rPr lang="zh-CN" altLang="zh-CN" dirty="0"/>
              <a:t>：从蓝色到红色表示电势分布，红色箭头表示液膜所受力矩</a:t>
            </a:r>
            <a:endParaRPr lang="zh-CN" altLang="en-US" dirty="0"/>
          </a:p>
        </p:txBody>
      </p:sp>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26113" t="25076" r="21880" b="13652"/>
          <a:stretch/>
        </p:blipFill>
        <p:spPr>
          <a:xfrm>
            <a:off x="2765116" y="1556792"/>
            <a:ext cx="3031020" cy="2808312"/>
          </a:xfrm>
          <a:prstGeom prst="rect">
            <a:avLst/>
          </a:prstGeom>
        </p:spPr>
      </p:pic>
      <p:sp>
        <p:nvSpPr>
          <p:cNvPr id="11" name="TextBox 10"/>
          <p:cNvSpPr txBox="1"/>
          <p:nvPr/>
        </p:nvSpPr>
        <p:spPr>
          <a:xfrm>
            <a:off x="2879812" y="4293096"/>
            <a:ext cx="2995347" cy="646331"/>
          </a:xfrm>
          <a:prstGeom prst="rect">
            <a:avLst/>
          </a:prstGeom>
          <a:noFill/>
        </p:spPr>
        <p:txBody>
          <a:bodyPr wrap="square" rtlCol="0">
            <a:spAutoFit/>
          </a:bodyPr>
          <a:lstStyle/>
          <a:p>
            <a:r>
              <a:rPr lang="zh-CN" altLang="zh-CN" dirty="0"/>
              <a:t>图</a:t>
            </a:r>
            <a:r>
              <a:rPr lang="en-US" altLang="zh-CN" dirty="0"/>
              <a:t>3</a:t>
            </a:r>
            <a:r>
              <a:rPr lang="zh-CN" altLang="zh-CN" dirty="0"/>
              <a:t>：红色线为流线，</a:t>
            </a:r>
            <a:r>
              <a:rPr lang="en-US" altLang="zh-CN" dirty="0"/>
              <a:t>t=0</a:t>
            </a:r>
            <a:r>
              <a:rPr lang="zh-CN" altLang="zh-CN" dirty="0"/>
              <a:t>时存在绕中心旋转的趋势</a:t>
            </a:r>
            <a:endParaRPr lang="zh-CN" altLang="en-US" dirty="0"/>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0812" y="1556792"/>
            <a:ext cx="3384376" cy="2538282"/>
          </a:xfrm>
          <a:prstGeom prst="rect">
            <a:avLst/>
          </a:prstGeom>
        </p:spPr>
      </p:pic>
      <p:sp>
        <p:nvSpPr>
          <p:cNvPr id="13" name="TextBox 12"/>
          <p:cNvSpPr txBox="1"/>
          <p:nvPr/>
        </p:nvSpPr>
        <p:spPr>
          <a:xfrm>
            <a:off x="5904148" y="4222829"/>
            <a:ext cx="2988332" cy="646331"/>
          </a:xfrm>
          <a:prstGeom prst="rect">
            <a:avLst/>
          </a:prstGeom>
          <a:noFill/>
        </p:spPr>
        <p:txBody>
          <a:bodyPr wrap="square" rtlCol="0">
            <a:spAutoFit/>
          </a:bodyPr>
          <a:lstStyle/>
          <a:p>
            <a:r>
              <a:rPr lang="zh-CN" altLang="zh-CN" dirty="0"/>
              <a:t>图</a:t>
            </a:r>
            <a:r>
              <a:rPr lang="en-US" altLang="zh-CN" dirty="0"/>
              <a:t>4</a:t>
            </a:r>
            <a:r>
              <a:rPr lang="zh-CN" altLang="zh-CN" dirty="0"/>
              <a:t>：为电场强度等值线，可证明液膜区域为匀强电场</a:t>
            </a:r>
            <a:endParaRPr lang="zh-CN" altLang="en-US" dirty="0"/>
          </a:p>
        </p:txBody>
      </p: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1960" y="4841698"/>
            <a:ext cx="2585864" cy="1939398"/>
          </a:xfrm>
          <a:prstGeom prst="rect">
            <a:avLst/>
          </a:prstGeom>
        </p:spPr>
      </p:pic>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14965" y="4869160"/>
            <a:ext cx="2533499" cy="1900124"/>
          </a:xfrm>
          <a:prstGeom prst="rect">
            <a:avLst/>
          </a:prstGeom>
        </p:spPr>
      </p:pic>
      <p:sp>
        <p:nvSpPr>
          <p:cNvPr id="4" name="文本框 3"/>
          <p:cNvSpPr txBox="1"/>
          <p:nvPr/>
        </p:nvSpPr>
        <p:spPr>
          <a:xfrm>
            <a:off x="3413188" y="5446965"/>
            <a:ext cx="2094916" cy="646331"/>
          </a:xfrm>
          <a:prstGeom prst="rect">
            <a:avLst/>
          </a:prstGeom>
          <a:noFill/>
        </p:spPr>
        <p:txBody>
          <a:bodyPr wrap="square" rtlCol="0">
            <a:spAutoFit/>
          </a:bodyPr>
          <a:lstStyle/>
          <a:p>
            <a:r>
              <a:rPr lang="zh-CN" altLang="en-US" dirty="0" smtClean="0"/>
              <a:t>图</a:t>
            </a:r>
            <a:r>
              <a:rPr lang="en-US" altLang="zh-CN" dirty="0" smtClean="0"/>
              <a:t>5</a:t>
            </a:r>
            <a:r>
              <a:rPr lang="zh-CN" altLang="en-US" dirty="0" smtClean="0"/>
              <a:t>、图</a:t>
            </a:r>
            <a:r>
              <a:rPr lang="en-US" altLang="zh-CN" dirty="0" smtClean="0"/>
              <a:t>6</a:t>
            </a:r>
            <a:r>
              <a:rPr lang="zh-CN" altLang="en-US" dirty="0" smtClean="0"/>
              <a:t>为实际实验过程的电场分布</a:t>
            </a:r>
            <a:endParaRPr lang="zh-CN" altLang="en-US" dirty="0"/>
          </a:p>
        </p:txBody>
      </p:sp>
    </p:spTree>
    <p:extLst>
      <p:ext uri="{BB962C8B-B14F-4D97-AF65-F5344CB8AC3E}">
        <p14:creationId xmlns:p14="http://schemas.microsoft.com/office/powerpoint/2010/main" val="370968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P spid="1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0" y="955515"/>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61238" y="116631"/>
            <a:ext cx="2748916" cy="830997"/>
          </a:xfrm>
          <a:prstGeom prst="rect">
            <a:avLst/>
          </a:prstGeom>
          <a:noFill/>
        </p:spPr>
        <p:txBody>
          <a:bodyPr wrap="square" rtlCol="0">
            <a:spAutoFit/>
          </a:body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rPr>
              <a:t>实验</a:t>
            </a:r>
            <a:r>
              <a:rPr lang="zh-CN" altLang="en-US" sz="4800" dirty="0" smtClean="0">
                <a:solidFill>
                  <a:schemeClr val="accent6"/>
                </a:solidFill>
                <a:latin typeface="微软雅黑" panose="020B0503020204020204" pitchFamily="34" charset="-122"/>
                <a:ea typeface="微软雅黑" panose="020B0503020204020204" pitchFamily="34" charset="-122"/>
              </a:rPr>
              <a:t>装置</a:t>
            </a:r>
            <a:endParaRPr lang="zh-CN" altLang="en-US" sz="4800" dirty="0">
              <a:solidFill>
                <a:schemeClr val="accent6"/>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136" y="1496664"/>
            <a:ext cx="2411760" cy="2656152"/>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4582" y="1526809"/>
            <a:ext cx="2117778" cy="2626008"/>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800" y="4172773"/>
            <a:ext cx="3600400" cy="2700300"/>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4048" y="4149080"/>
            <a:ext cx="3600400" cy="2700300"/>
          </a:xfrm>
          <a:prstGeom prst="rect">
            <a:avLst/>
          </a:prstGeom>
        </p:spPr>
      </p:pic>
      <p:sp>
        <p:nvSpPr>
          <p:cNvPr id="9" name="矩形 8"/>
          <p:cNvSpPr/>
          <p:nvPr/>
        </p:nvSpPr>
        <p:spPr>
          <a:xfrm>
            <a:off x="6588224" y="5445224"/>
            <a:ext cx="504056"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195736" y="5589240"/>
            <a:ext cx="360040"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673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0" y="955515"/>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61238" y="116631"/>
            <a:ext cx="2748916" cy="830997"/>
          </a:xfrm>
          <a:prstGeom prst="rect">
            <a:avLst/>
          </a:prstGeom>
          <a:noFill/>
        </p:spPr>
        <p:txBody>
          <a:bodyPr wrap="square" rtlCol="0">
            <a:spAutoFit/>
          </a:body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rPr>
              <a:t>实验</a:t>
            </a:r>
            <a:r>
              <a:rPr lang="zh-CN" altLang="en-US" sz="4800" dirty="0" smtClean="0">
                <a:solidFill>
                  <a:schemeClr val="accent6"/>
                </a:solidFill>
                <a:latin typeface="微软雅黑" panose="020B0503020204020204" pitchFamily="34" charset="-122"/>
                <a:ea typeface="微软雅黑" panose="020B0503020204020204" pitchFamily="34" charset="-122"/>
              </a:rPr>
              <a:t>结果</a:t>
            </a:r>
            <a:endParaRPr lang="zh-CN" altLang="en-US" sz="4800" dirty="0">
              <a:solidFill>
                <a:schemeClr val="accent6"/>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685405"/>
            <a:ext cx="3604665" cy="4623915"/>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5012" y="2060848"/>
            <a:ext cx="5038393" cy="3829491"/>
          </a:xfrm>
          <a:prstGeom prst="rect">
            <a:avLst/>
          </a:prstGeom>
        </p:spPr>
      </p:pic>
    </p:spTree>
    <p:extLst>
      <p:ext uri="{BB962C8B-B14F-4D97-AF65-F5344CB8AC3E}">
        <p14:creationId xmlns:p14="http://schemas.microsoft.com/office/powerpoint/2010/main" val="97195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0" y="955515"/>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61238" y="116631"/>
            <a:ext cx="2748916" cy="830997"/>
          </a:xfrm>
          <a:prstGeom prst="rect">
            <a:avLst/>
          </a:prstGeom>
          <a:noFill/>
        </p:spPr>
        <p:txBody>
          <a:bodyPr wrap="square" rtlCol="0">
            <a:spAutoFit/>
          </a:body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rPr>
              <a:t>实验</a:t>
            </a:r>
            <a:r>
              <a:rPr lang="zh-CN" altLang="en-US" sz="4800" dirty="0" smtClean="0">
                <a:solidFill>
                  <a:schemeClr val="accent6"/>
                </a:solidFill>
                <a:latin typeface="微软雅黑" panose="020B0503020204020204" pitchFamily="34" charset="-122"/>
                <a:ea typeface="微软雅黑" panose="020B0503020204020204" pitchFamily="34" charset="-122"/>
              </a:rPr>
              <a:t>结果</a:t>
            </a:r>
            <a:endParaRPr lang="zh-CN" altLang="en-US" sz="4800" dirty="0">
              <a:solidFill>
                <a:schemeClr val="accent6"/>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1496662"/>
            <a:ext cx="6948264" cy="4541267"/>
          </a:xfrm>
          <a:prstGeom prst="rect">
            <a:avLst/>
          </a:prstGeom>
        </p:spPr>
      </p:pic>
      <p:sp>
        <p:nvSpPr>
          <p:cNvPr id="7" name="文本框 6"/>
          <p:cNvSpPr txBox="1"/>
          <p:nvPr/>
        </p:nvSpPr>
        <p:spPr>
          <a:xfrm>
            <a:off x="107504" y="6167045"/>
            <a:ext cx="6696744" cy="646331"/>
          </a:xfrm>
          <a:prstGeom prst="rect">
            <a:avLst/>
          </a:prstGeom>
          <a:noFill/>
        </p:spPr>
        <p:txBody>
          <a:bodyPr wrap="square" rtlCol="0">
            <a:spAutoFit/>
          </a:bodyPr>
          <a:lstStyle/>
          <a:p>
            <a:r>
              <a:rPr lang="zh-CN" altLang="en-US" dirty="0" smtClean="0"/>
              <a:t>高压：</a:t>
            </a:r>
            <a:r>
              <a:rPr lang="en-US" altLang="zh-CN" dirty="0" smtClean="0"/>
              <a:t>BOHER HV 72030P         </a:t>
            </a:r>
            <a:r>
              <a:rPr lang="zh-CN" altLang="en-US" dirty="0" smtClean="0"/>
              <a:t>量程：</a:t>
            </a:r>
            <a:r>
              <a:rPr lang="en-US" altLang="zh-CN" dirty="0" smtClean="0"/>
              <a:t>0-20kV </a:t>
            </a:r>
            <a:r>
              <a:rPr lang="zh-CN" altLang="en-US" dirty="0" smtClean="0"/>
              <a:t>输出功率：</a:t>
            </a:r>
            <a:r>
              <a:rPr lang="en-US" altLang="zh-CN" dirty="0" smtClean="0"/>
              <a:t>30W </a:t>
            </a:r>
          </a:p>
          <a:p>
            <a:r>
              <a:rPr lang="zh-CN" altLang="en-US" dirty="0" smtClean="0"/>
              <a:t>低压：</a:t>
            </a:r>
            <a:r>
              <a:rPr lang="en-US" altLang="zh-CN" dirty="0" smtClean="0"/>
              <a:t>DHD1719-5</a:t>
            </a:r>
            <a:r>
              <a:rPr lang="zh-CN" altLang="en-US" dirty="0" smtClean="0"/>
              <a:t>型程控直流稳压稳流电源   量程：</a:t>
            </a:r>
            <a:r>
              <a:rPr lang="en-US" altLang="zh-CN" dirty="0" smtClean="0"/>
              <a:t>0-35V 5A</a:t>
            </a:r>
          </a:p>
        </p:txBody>
      </p:sp>
      <p:sp>
        <p:nvSpPr>
          <p:cNvPr id="8" name="椭圆 7"/>
          <p:cNvSpPr/>
          <p:nvPr/>
        </p:nvSpPr>
        <p:spPr>
          <a:xfrm>
            <a:off x="5076056" y="4653136"/>
            <a:ext cx="576064" cy="1440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15"/>
          <p:cNvSpPr txBox="1"/>
          <p:nvPr/>
        </p:nvSpPr>
        <p:spPr>
          <a:xfrm>
            <a:off x="7019256" y="2449919"/>
            <a:ext cx="2124744" cy="3139321"/>
          </a:xfrm>
          <a:prstGeom prst="rect">
            <a:avLst/>
          </a:prstGeom>
          <a:noFill/>
        </p:spPr>
        <p:txBody>
          <a:bodyPr wrap="square" rtlCol="0">
            <a:spAutoFit/>
          </a:bodyPr>
          <a:lstStyle/>
          <a:p>
            <a:r>
              <a:rPr lang="zh-CN" altLang="en-US" dirty="0" smtClean="0"/>
              <a:t>判断</a:t>
            </a:r>
            <a:r>
              <a:rPr lang="zh-CN" altLang="en-US" dirty="0"/>
              <a:t>旋转阈值</a:t>
            </a:r>
            <a:r>
              <a:rPr lang="zh-CN" altLang="en-US" dirty="0" smtClean="0"/>
              <a:t>：</a:t>
            </a:r>
            <a:endParaRPr lang="zh-CN" altLang="en-US" dirty="0"/>
          </a:p>
          <a:p>
            <a:endParaRPr lang="en-US" altLang="zh-CN" dirty="0" smtClean="0"/>
          </a:p>
          <a:p>
            <a:r>
              <a:rPr lang="zh-CN" altLang="en-US" dirty="0" smtClean="0"/>
              <a:t>操作</a:t>
            </a:r>
            <a:r>
              <a:rPr lang="zh-CN" altLang="en-US" dirty="0"/>
              <a:t>：控制弱</a:t>
            </a:r>
            <a:r>
              <a:rPr lang="zh-CN" altLang="en-US" dirty="0" smtClean="0"/>
              <a:t>场大小不变</a:t>
            </a:r>
            <a:r>
              <a:rPr lang="zh-CN" altLang="en-US" dirty="0"/>
              <a:t>，调整强</a:t>
            </a:r>
            <a:r>
              <a:rPr lang="zh-CN" altLang="en-US" dirty="0" smtClean="0"/>
              <a:t>场大小寻找</a:t>
            </a:r>
            <a:r>
              <a:rPr lang="zh-CN" altLang="en-US" dirty="0"/>
              <a:t>起转点</a:t>
            </a:r>
          </a:p>
          <a:p>
            <a:endParaRPr lang="en-US" altLang="zh-CN" dirty="0" smtClean="0"/>
          </a:p>
          <a:p>
            <a:r>
              <a:rPr lang="zh-CN" altLang="en-US" dirty="0" smtClean="0"/>
              <a:t>判断</a:t>
            </a:r>
            <a:r>
              <a:rPr lang="zh-CN" altLang="en-US" dirty="0"/>
              <a:t>方法：从散乱无章运动到多个小漩涡到合并成一个大漩涡，以合并时为判断标志</a:t>
            </a:r>
          </a:p>
        </p:txBody>
      </p:sp>
    </p:spTree>
    <p:extLst>
      <p:ext uri="{BB962C8B-B14F-4D97-AF65-F5344CB8AC3E}">
        <p14:creationId xmlns:p14="http://schemas.microsoft.com/office/powerpoint/2010/main" val="23018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0" y="955515"/>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61238" y="116631"/>
            <a:ext cx="2748916" cy="830997"/>
          </a:xfrm>
          <a:prstGeom prst="rect">
            <a:avLst/>
          </a:prstGeom>
          <a:noFill/>
        </p:spPr>
        <p:txBody>
          <a:bodyPr wrap="square" rtlCol="0">
            <a:spAutoFit/>
          </a:body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rPr>
              <a:t>实验</a:t>
            </a:r>
            <a:r>
              <a:rPr lang="zh-CN" altLang="en-US" sz="4800" dirty="0" smtClean="0">
                <a:solidFill>
                  <a:schemeClr val="accent6"/>
                </a:solidFill>
                <a:latin typeface="微软雅黑" panose="020B0503020204020204" pitchFamily="34" charset="-122"/>
                <a:ea typeface="微软雅黑" panose="020B0503020204020204" pitchFamily="34" charset="-122"/>
              </a:rPr>
              <a:t>结果</a:t>
            </a:r>
            <a:endParaRPr lang="zh-CN" altLang="en-US" sz="4800" dirty="0">
              <a:solidFill>
                <a:schemeClr val="accent6"/>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515039"/>
            <a:ext cx="4621685" cy="3425687"/>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2895" y="1484784"/>
            <a:ext cx="4597617" cy="3455942"/>
          </a:xfrm>
          <a:prstGeom prst="rect">
            <a:avLst/>
          </a:prstGeom>
        </p:spPr>
      </p:pic>
      <p:sp>
        <p:nvSpPr>
          <p:cNvPr id="9" name="文本框 8"/>
          <p:cNvSpPr txBox="1"/>
          <p:nvPr/>
        </p:nvSpPr>
        <p:spPr>
          <a:xfrm>
            <a:off x="1835696" y="5325015"/>
            <a:ext cx="6840760" cy="1477328"/>
          </a:xfrm>
          <a:prstGeom prst="rect">
            <a:avLst/>
          </a:prstGeom>
          <a:noFill/>
        </p:spPr>
        <p:txBody>
          <a:bodyPr wrap="square" rtlCol="0">
            <a:spAutoFit/>
          </a:bodyPr>
          <a:lstStyle/>
          <a:p>
            <a:r>
              <a:rPr lang="zh-CN" altLang="en-US" dirty="0"/>
              <a:t>高压：</a:t>
            </a:r>
            <a:r>
              <a:rPr lang="en-US" altLang="zh-CN" dirty="0"/>
              <a:t>BOHER HV 72030P         </a:t>
            </a:r>
            <a:r>
              <a:rPr lang="zh-CN" altLang="en-US" dirty="0"/>
              <a:t>量程：</a:t>
            </a:r>
            <a:r>
              <a:rPr lang="en-US" altLang="zh-CN" dirty="0"/>
              <a:t>0-20kV </a:t>
            </a:r>
            <a:r>
              <a:rPr lang="zh-CN" altLang="en-US" dirty="0"/>
              <a:t>输出功率：</a:t>
            </a:r>
            <a:r>
              <a:rPr lang="en-US" altLang="zh-CN" dirty="0"/>
              <a:t>30W </a:t>
            </a:r>
          </a:p>
          <a:p>
            <a:r>
              <a:rPr lang="zh-CN" altLang="en-US" dirty="0"/>
              <a:t>低压</a:t>
            </a:r>
            <a:r>
              <a:rPr lang="zh-CN" altLang="en-US" dirty="0" smtClean="0"/>
              <a:t>：</a:t>
            </a:r>
            <a:r>
              <a:rPr lang="en-US" altLang="zh-CN" dirty="0" smtClean="0"/>
              <a:t>ZP-II</a:t>
            </a:r>
            <a:r>
              <a:rPr lang="zh-CN" altLang="en-US" dirty="0" smtClean="0"/>
              <a:t>小型质谱仪高压</a:t>
            </a:r>
            <a:r>
              <a:rPr lang="en-US" altLang="zh-CN" dirty="0" smtClean="0"/>
              <a:t>/</a:t>
            </a:r>
            <a:r>
              <a:rPr lang="zh-CN" altLang="en-US" dirty="0" smtClean="0"/>
              <a:t>扫描电源</a:t>
            </a:r>
            <a:endParaRPr lang="en-US" altLang="zh-CN" dirty="0" smtClean="0"/>
          </a:p>
          <a:p>
            <a:r>
              <a:rPr lang="zh-CN" altLang="en-US" dirty="0" smtClean="0"/>
              <a:t>矩形框：</a:t>
            </a:r>
            <a:r>
              <a:rPr lang="en-US" altLang="zh-CN" dirty="0" smtClean="0"/>
              <a:t>6.90mm*20.6mm</a:t>
            </a:r>
            <a:r>
              <a:rPr lang="zh-CN" altLang="en-US" dirty="0" smtClean="0"/>
              <a:t>；圆形框：直径</a:t>
            </a:r>
            <a:r>
              <a:rPr lang="en-US" altLang="zh-CN" dirty="0" smtClean="0"/>
              <a:t>9.16mm</a:t>
            </a:r>
          </a:p>
          <a:p>
            <a:r>
              <a:rPr lang="zh-CN" altLang="en-US" dirty="0" smtClean="0"/>
              <a:t>溶液：</a:t>
            </a:r>
            <a:r>
              <a:rPr lang="en-US" altLang="zh-CN" dirty="0" smtClean="0"/>
              <a:t>30%</a:t>
            </a:r>
            <a:r>
              <a:rPr lang="zh-CN" altLang="en-US" dirty="0" smtClean="0"/>
              <a:t>丙三醇</a:t>
            </a:r>
            <a:endParaRPr lang="en-US" altLang="zh-CN" dirty="0" smtClean="0"/>
          </a:p>
          <a:p>
            <a:r>
              <a:rPr lang="en-US" altLang="zh-CN" dirty="0" smtClean="0"/>
              <a:t>R</a:t>
            </a:r>
            <a:r>
              <a:rPr lang="en-US" altLang="zh-CN" baseline="30000" dirty="0" smtClean="0"/>
              <a:t>2</a:t>
            </a:r>
            <a:r>
              <a:rPr lang="en-US" altLang="zh-CN" dirty="0" smtClean="0"/>
              <a:t>=0.96073</a:t>
            </a:r>
            <a:r>
              <a:rPr lang="zh-CN" altLang="en-US" dirty="0" smtClean="0"/>
              <a:t>；</a:t>
            </a:r>
            <a:r>
              <a:rPr lang="en-US" altLang="zh-CN" dirty="0" smtClean="0"/>
              <a:t>0.9593</a:t>
            </a:r>
            <a:r>
              <a:rPr lang="zh-CN" altLang="en-US" dirty="0" smtClean="0"/>
              <a:t>；</a:t>
            </a:r>
            <a:r>
              <a:rPr lang="en-US" altLang="zh-CN" dirty="0" smtClean="0"/>
              <a:t>0.96073</a:t>
            </a:r>
            <a:r>
              <a:rPr lang="zh-CN" altLang="en-US" dirty="0" smtClean="0"/>
              <a:t>；</a:t>
            </a:r>
            <a:r>
              <a:rPr lang="en-US" altLang="zh-CN" dirty="0" smtClean="0"/>
              <a:t>0.98906</a:t>
            </a:r>
            <a:endParaRPr lang="en-US" altLang="zh-CN" dirty="0"/>
          </a:p>
        </p:txBody>
      </p:sp>
      <p:sp>
        <p:nvSpPr>
          <p:cNvPr id="6" name="矩形 5"/>
          <p:cNvSpPr/>
          <p:nvPr/>
        </p:nvSpPr>
        <p:spPr>
          <a:xfrm>
            <a:off x="1475656" y="2780928"/>
            <a:ext cx="360040" cy="1440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07904" y="4293096"/>
            <a:ext cx="360040" cy="1440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4051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6"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0" y="955515"/>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80528" y="116631"/>
            <a:ext cx="3390682" cy="830997"/>
          </a:xfrm>
          <a:prstGeom prst="rect">
            <a:avLst/>
          </a:prstGeom>
          <a:noFill/>
        </p:spPr>
        <p:txBody>
          <a:bodyPr wrap="square" rtlCol="0">
            <a:spAutoFit/>
          </a:body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rPr>
              <a:t>下一步</a:t>
            </a:r>
            <a:r>
              <a:rPr lang="zh-CN" altLang="en-US" sz="4800" dirty="0" smtClean="0">
                <a:solidFill>
                  <a:schemeClr val="accent6"/>
                </a:solidFill>
                <a:latin typeface="微软雅黑" panose="020B0503020204020204" pitchFamily="34" charset="-122"/>
                <a:ea typeface="微软雅黑" panose="020B0503020204020204" pitchFamily="34" charset="-122"/>
              </a:rPr>
              <a:t>工作</a:t>
            </a:r>
            <a:endParaRPr lang="zh-CN" altLang="en-US" sz="4800" dirty="0">
              <a:solidFill>
                <a:schemeClr val="accent6"/>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2016224" y="2852936"/>
            <a:ext cx="6660232" cy="2785378"/>
          </a:xfrm>
          <a:prstGeom prst="rect">
            <a:avLst/>
          </a:prstGeom>
          <a:noFill/>
        </p:spPr>
        <p:txBody>
          <a:bodyPr wrap="square" rtlCol="0">
            <a:spAutoFit/>
          </a:bodyPr>
          <a:lstStyle/>
          <a:p>
            <a:r>
              <a:rPr lang="en-US" altLang="zh-CN" sz="2500" dirty="0" smtClean="0"/>
              <a:t>1.</a:t>
            </a:r>
            <a:r>
              <a:rPr lang="zh-CN" altLang="en-US" sz="2500" dirty="0" smtClean="0"/>
              <a:t>改变强场和弱场的电场强度的比值</a:t>
            </a:r>
            <a:endParaRPr lang="en-US" altLang="zh-CN" sz="2500" dirty="0" smtClean="0"/>
          </a:p>
          <a:p>
            <a:endParaRPr lang="en-US" altLang="zh-CN" sz="2500" dirty="0" smtClean="0"/>
          </a:p>
          <a:p>
            <a:r>
              <a:rPr lang="en-US" altLang="zh-CN" sz="2500" dirty="0" smtClean="0"/>
              <a:t>2.</a:t>
            </a:r>
            <a:r>
              <a:rPr lang="zh-CN" altLang="en-US" sz="2500" dirty="0" smtClean="0"/>
              <a:t>测定随半径变化角速度的变化的关系</a:t>
            </a:r>
            <a:endParaRPr lang="en-US" altLang="zh-CN" sz="2500" dirty="0" smtClean="0"/>
          </a:p>
          <a:p>
            <a:endParaRPr lang="en-US" altLang="zh-CN" sz="2500" dirty="0"/>
          </a:p>
          <a:p>
            <a:r>
              <a:rPr lang="en-US" altLang="zh-CN" sz="2500" dirty="0" smtClean="0"/>
              <a:t>3.</a:t>
            </a:r>
            <a:r>
              <a:rPr lang="zh-CN" altLang="en-US" sz="2500" dirty="0" smtClean="0"/>
              <a:t>将</a:t>
            </a:r>
            <a:r>
              <a:rPr lang="en-US" altLang="zh-CN" sz="2500" dirty="0" smtClean="0"/>
              <a:t>DC</a:t>
            </a:r>
            <a:r>
              <a:rPr lang="zh-CN" altLang="zh-CN" sz="2500" dirty="0"/>
              <a:t>换成</a:t>
            </a:r>
            <a:r>
              <a:rPr lang="en-US" altLang="zh-CN" sz="2500" dirty="0"/>
              <a:t>AC</a:t>
            </a:r>
            <a:r>
              <a:rPr lang="zh-CN" altLang="zh-CN" sz="2500" dirty="0"/>
              <a:t>，测量交流电角频率、角频率差值、相位差对旋转的影响</a:t>
            </a:r>
          </a:p>
          <a:p>
            <a:endParaRPr lang="zh-CN" altLang="en-US" sz="2500" dirty="0"/>
          </a:p>
        </p:txBody>
      </p:sp>
    </p:spTree>
    <p:extLst>
      <p:ext uri="{BB962C8B-B14F-4D97-AF65-F5344CB8AC3E}">
        <p14:creationId xmlns:p14="http://schemas.microsoft.com/office/powerpoint/2010/main" val="268663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0" y="955515"/>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61238" y="116631"/>
            <a:ext cx="2748916" cy="830997"/>
          </a:xfrm>
          <a:prstGeom prst="rect">
            <a:avLst/>
          </a:prstGeom>
          <a:noFill/>
        </p:spPr>
        <p:txBody>
          <a:bodyPr wrap="square" rtlCol="0">
            <a:spAutoFit/>
          </a:body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rPr>
              <a:t>参考</a:t>
            </a:r>
            <a:r>
              <a:rPr lang="zh-CN" altLang="en-US" sz="4800" dirty="0" smtClean="0">
                <a:solidFill>
                  <a:schemeClr val="accent6"/>
                </a:solidFill>
                <a:latin typeface="微软雅黑" panose="020B0503020204020204" pitchFamily="34" charset="-122"/>
                <a:ea typeface="微软雅黑" panose="020B0503020204020204" pitchFamily="34" charset="-122"/>
              </a:rPr>
              <a:t>文献</a:t>
            </a:r>
            <a:endParaRPr lang="zh-CN" altLang="en-US" sz="4800" dirty="0">
              <a:solidFill>
                <a:schemeClr val="accent6"/>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539552" y="1700808"/>
            <a:ext cx="7992888" cy="5078313"/>
          </a:xfrm>
          <a:prstGeom prst="rect">
            <a:avLst/>
          </a:prstGeom>
          <a:noFill/>
        </p:spPr>
        <p:txBody>
          <a:bodyPr wrap="square" rtlCol="0">
            <a:spAutoFit/>
          </a:bodyPr>
          <a:lstStyle/>
          <a:p>
            <a:r>
              <a:rPr lang="en-US" altLang="zh-CN" dirty="0"/>
              <a:t>[1] </a:t>
            </a:r>
            <a:r>
              <a:rPr lang="zh-CN" altLang="en-US" dirty="0"/>
              <a:t>符五久 </a:t>
            </a:r>
            <a:r>
              <a:rPr lang="en-US" altLang="zh-CN" dirty="0"/>
              <a:t>,</a:t>
            </a:r>
            <a:r>
              <a:rPr lang="zh-CN" altLang="en-US" dirty="0"/>
              <a:t>饶黄云 </a:t>
            </a:r>
            <a:r>
              <a:rPr lang="en-US" altLang="zh-CN" dirty="0"/>
              <a:t>《</a:t>
            </a:r>
            <a:r>
              <a:rPr lang="zh-CN" altLang="en-US" dirty="0"/>
              <a:t>单摆系统通向混沌的道路</a:t>
            </a:r>
            <a:r>
              <a:rPr lang="en-US" altLang="zh-CN" dirty="0"/>
              <a:t>》</a:t>
            </a:r>
            <a:r>
              <a:rPr lang="zh-CN" altLang="en-US" dirty="0"/>
              <a:t>大学物理第 </a:t>
            </a:r>
            <a:r>
              <a:rPr lang="en-US" altLang="zh-CN" dirty="0"/>
              <a:t>27 </a:t>
            </a:r>
            <a:r>
              <a:rPr lang="zh-CN" altLang="en-US" dirty="0"/>
              <a:t>卷第 </a:t>
            </a:r>
            <a:r>
              <a:rPr lang="en-US" altLang="zh-CN" dirty="0"/>
              <a:t>1 </a:t>
            </a:r>
            <a:r>
              <a:rPr lang="zh-CN" altLang="en-US" dirty="0"/>
              <a:t>期</a:t>
            </a:r>
            <a:r>
              <a:rPr lang="en-US" altLang="zh-CN" dirty="0"/>
              <a:t>2008 </a:t>
            </a:r>
            <a:r>
              <a:rPr lang="zh-CN" altLang="en-US" dirty="0"/>
              <a:t>年 </a:t>
            </a:r>
            <a:r>
              <a:rPr lang="en-US" altLang="zh-CN" dirty="0"/>
              <a:t>1 </a:t>
            </a:r>
            <a:r>
              <a:rPr lang="zh-CN" altLang="en-US" dirty="0" smtClean="0"/>
              <a:t>月</a:t>
            </a:r>
            <a:endParaRPr lang="en-US" altLang="zh-CN" dirty="0" smtClean="0"/>
          </a:p>
          <a:p>
            <a:r>
              <a:rPr lang="en-US" altLang="zh-CN" dirty="0"/>
              <a:t>[2] Josh </a:t>
            </a:r>
            <a:r>
              <a:rPr lang="en-US" altLang="zh-CN" dirty="0" err="1"/>
              <a:t>Bevivino</a:t>
            </a:r>
            <a:r>
              <a:rPr lang="en-US" altLang="zh-CN" dirty="0"/>
              <a:t> .</a:t>
            </a:r>
            <a:r>
              <a:rPr lang="en-US" altLang="zh-CN" i="1" dirty="0"/>
              <a:t>The Path From the Simple Pendulum to Chaos </a:t>
            </a:r>
            <a:r>
              <a:rPr lang="en-US" altLang="zh-CN" dirty="0"/>
              <a:t>. Dynamics at the </a:t>
            </a:r>
            <a:r>
              <a:rPr lang="en-US" altLang="zh-CN" dirty="0" err="1"/>
              <a:t>Horsetooth</a:t>
            </a:r>
            <a:r>
              <a:rPr lang="en-US" altLang="zh-CN" dirty="0"/>
              <a:t> Volume 1, 2009</a:t>
            </a:r>
            <a:r>
              <a:rPr lang="en-US" altLang="zh-CN" dirty="0" smtClean="0"/>
              <a:t>.</a:t>
            </a:r>
          </a:p>
          <a:p>
            <a:r>
              <a:rPr lang="en-US" altLang="zh-CN" dirty="0"/>
              <a:t>[3] Thomas </a:t>
            </a:r>
            <a:r>
              <a:rPr lang="en-US" altLang="zh-CN" dirty="0" err="1"/>
              <a:t>Gasenzer</a:t>
            </a:r>
            <a:r>
              <a:rPr lang="en-US" altLang="zh-CN" dirty="0"/>
              <a:t> </a:t>
            </a:r>
            <a:r>
              <a:rPr lang="en-US" altLang="zh-CN" dirty="0" smtClean="0"/>
              <a:t>. </a:t>
            </a:r>
            <a:r>
              <a:rPr lang="en-US" altLang="zh-CN" i="1" dirty="0" smtClean="0"/>
              <a:t>The chaotic </a:t>
            </a:r>
            <a:r>
              <a:rPr lang="en-US" altLang="zh-CN" i="1" dirty="0"/>
              <a:t>physical pendulum</a:t>
            </a:r>
            <a:r>
              <a:rPr lang="en-US" altLang="zh-CN" dirty="0"/>
              <a:t>. Problems in Theoretical Physics I </a:t>
            </a:r>
            <a:r>
              <a:rPr lang="en-US" altLang="zh-CN" dirty="0" smtClean="0"/>
              <a:t>– Mechanics.</a:t>
            </a:r>
          </a:p>
          <a:p>
            <a:r>
              <a:rPr lang="en-US" altLang="zh-CN" dirty="0" smtClean="0"/>
              <a:t>[</a:t>
            </a:r>
            <a:r>
              <a:rPr lang="en-US" altLang="zh-CN" dirty="0"/>
              <a:t>4]</a:t>
            </a:r>
            <a:r>
              <a:rPr lang="zh-CN" altLang="en-US" dirty="0"/>
              <a:t>郝柏林 </a:t>
            </a:r>
            <a:r>
              <a:rPr lang="en-US" altLang="zh-CN" dirty="0"/>
              <a:t>《</a:t>
            </a:r>
            <a:r>
              <a:rPr lang="zh-CN" altLang="en-US" dirty="0"/>
              <a:t>混沌动力学</a:t>
            </a:r>
            <a:r>
              <a:rPr lang="en-US" altLang="zh-CN" dirty="0" smtClean="0"/>
              <a:t>》</a:t>
            </a:r>
          </a:p>
          <a:p>
            <a:r>
              <a:rPr lang="en-US" altLang="zh-CN" dirty="0" smtClean="0"/>
              <a:t>[5]</a:t>
            </a:r>
            <a:r>
              <a:rPr lang="zh-CN" altLang="en-US" dirty="0" smtClean="0"/>
              <a:t>梁</a:t>
            </a:r>
            <a:r>
              <a:rPr lang="zh-CN" altLang="en-US" dirty="0"/>
              <a:t>昆淼</a:t>
            </a:r>
            <a:r>
              <a:rPr lang="en-US" altLang="zh-CN" dirty="0"/>
              <a:t>. </a:t>
            </a:r>
            <a:r>
              <a:rPr lang="zh-CN" altLang="en-US" dirty="0" smtClean="0"/>
              <a:t>理论力学</a:t>
            </a:r>
            <a:r>
              <a:rPr lang="en-US" altLang="zh-CN" dirty="0" smtClean="0"/>
              <a:t>[M]</a:t>
            </a:r>
            <a:r>
              <a:rPr lang="zh-CN" altLang="en-US" dirty="0" smtClean="0"/>
              <a:t>施</a:t>
            </a:r>
            <a:r>
              <a:rPr lang="zh-CN" altLang="en-US" dirty="0"/>
              <a:t>毅</a:t>
            </a:r>
            <a:r>
              <a:rPr lang="en-US" altLang="zh-CN" dirty="0"/>
              <a:t>. </a:t>
            </a:r>
            <a:r>
              <a:rPr lang="zh-CN" altLang="en-US" dirty="0"/>
              <a:t>第四版</a:t>
            </a:r>
            <a:r>
              <a:rPr lang="en-US" altLang="zh-CN" dirty="0"/>
              <a:t>.</a:t>
            </a:r>
            <a:r>
              <a:rPr lang="zh-CN" altLang="en-US" dirty="0"/>
              <a:t>北京</a:t>
            </a:r>
            <a:r>
              <a:rPr lang="en-US" altLang="zh-CN" dirty="0"/>
              <a:t>.</a:t>
            </a:r>
            <a:r>
              <a:rPr lang="zh-CN" altLang="en-US" dirty="0"/>
              <a:t>高等教育出版社，</a:t>
            </a:r>
            <a:r>
              <a:rPr lang="en-US" altLang="zh-CN" dirty="0"/>
              <a:t>2009.7</a:t>
            </a:r>
          </a:p>
          <a:p>
            <a:r>
              <a:rPr lang="en-US" altLang="zh-CN" dirty="0" smtClean="0"/>
              <a:t>[6]</a:t>
            </a:r>
            <a:r>
              <a:rPr lang="zh-CN" altLang="en-US" dirty="0" smtClean="0"/>
              <a:t>金</a:t>
            </a:r>
            <a:r>
              <a:rPr lang="zh-CN" altLang="en-US" dirty="0"/>
              <a:t>尚年 </a:t>
            </a:r>
            <a:r>
              <a:rPr lang="zh-CN" altLang="en-US" dirty="0" smtClean="0"/>
              <a:t>理论力学</a:t>
            </a:r>
            <a:r>
              <a:rPr lang="en-US" altLang="zh-CN" dirty="0" smtClean="0"/>
              <a:t>[M]</a:t>
            </a:r>
            <a:r>
              <a:rPr lang="zh-CN" altLang="en-US" dirty="0" smtClean="0"/>
              <a:t>马</a:t>
            </a:r>
            <a:r>
              <a:rPr lang="zh-CN" altLang="en-US" dirty="0"/>
              <a:t>永利 第二版</a:t>
            </a:r>
            <a:r>
              <a:rPr lang="en-US" altLang="zh-CN" dirty="0"/>
              <a:t>. </a:t>
            </a:r>
            <a:r>
              <a:rPr lang="zh-CN" altLang="en-US" dirty="0"/>
              <a:t>北京</a:t>
            </a:r>
            <a:r>
              <a:rPr lang="en-US" altLang="zh-CN" dirty="0"/>
              <a:t>.</a:t>
            </a:r>
            <a:r>
              <a:rPr lang="zh-CN" altLang="en-US" dirty="0"/>
              <a:t>高等教育出版社</a:t>
            </a:r>
            <a:r>
              <a:rPr lang="en-US" altLang="zh-CN" dirty="0"/>
              <a:t>.2002.7</a:t>
            </a:r>
          </a:p>
          <a:p>
            <a:r>
              <a:rPr lang="en-US" altLang="zh-CN" dirty="0" smtClean="0"/>
              <a:t>[7]C</a:t>
            </a:r>
            <a:r>
              <a:rPr lang="en-US" altLang="zh-CN" dirty="0"/>
              <a:t>. de </a:t>
            </a:r>
            <a:r>
              <a:rPr lang="en-US" altLang="zh-CN" dirty="0" err="1"/>
              <a:t>Izarra</a:t>
            </a:r>
            <a:r>
              <a:rPr lang="en-US" altLang="zh-CN" dirty="0"/>
              <a:t> and G. de </a:t>
            </a:r>
            <a:r>
              <a:rPr lang="en-US" altLang="zh-CN" dirty="0" err="1"/>
              <a:t>Izarra</a:t>
            </a:r>
            <a:r>
              <a:rPr lang="en-US" altLang="zh-CN" dirty="0"/>
              <a:t>. Stokes equation in a toy CD hovercraft. Eur. J. Phys. 32, 89-99 (2011), </a:t>
            </a:r>
          </a:p>
          <a:p>
            <a:r>
              <a:rPr lang="en-US" altLang="zh-CN" dirty="0" smtClean="0"/>
              <a:t>[8]. </a:t>
            </a:r>
            <a:r>
              <a:rPr lang="en-US" altLang="zh-CN" dirty="0"/>
              <a:t>B. Gates. A crude theory of hovercraft performance at zero tilt (Min. Aviation C.P. No. 608, 1962</a:t>
            </a:r>
            <a:r>
              <a:rPr lang="en-US" altLang="zh-CN" dirty="0" smtClean="0"/>
              <a:t>),</a:t>
            </a:r>
          </a:p>
          <a:p>
            <a:r>
              <a:rPr lang="en-US" altLang="zh-CN" dirty="0"/>
              <a:t>[9] </a:t>
            </a:r>
            <a:r>
              <a:rPr lang="en-US" altLang="zh-CN" dirty="0" err="1"/>
              <a:t>Zhong-Qiang</a:t>
            </a:r>
            <a:r>
              <a:rPr lang="en-US" altLang="zh-CN" dirty="0"/>
              <a:t> Liu, Ying-Jun Li, </a:t>
            </a:r>
            <a:r>
              <a:rPr lang="en-US" altLang="zh-CN" dirty="0" err="1"/>
              <a:t>Guang-Cai</a:t>
            </a:r>
            <a:r>
              <a:rPr lang="en-US" altLang="zh-CN" dirty="0"/>
              <a:t> Zhang, &amp; Su-</a:t>
            </a:r>
            <a:r>
              <a:rPr lang="en-US" altLang="zh-CN" dirty="0" err="1"/>
              <a:t>Rong</a:t>
            </a:r>
            <a:r>
              <a:rPr lang="en-US" altLang="zh-CN" dirty="0"/>
              <a:t> Jiang (2011)  Dynamical mechanism of the liquid film motor PHYSICAL REVIEW E 83, 026303(1-7)</a:t>
            </a:r>
          </a:p>
          <a:p>
            <a:r>
              <a:rPr lang="en-US" altLang="zh-CN" dirty="0" smtClean="0"/>
              <a:t>[10]R</a:t>
            </a:r>
            <a:r>
              <a:rPr lang="en-US" altLang="zh-CN" dirty="0"/>
              <a:t>. </a:t>
            </a:r>
            <a:r>
              <a:rPr lang="en-US" altLang="zh-CN" dirty="0" err="1"/>
              <a:t>Shirsavar</a:t>
            </a:r>
            <a:r>
              <a:rPr lang="en-US" altLang="zh-CN" dirty="0"/>
              <a:t>, A. </a:t>
            </a:r>
            <a:r>
              <a:rPr lang="en-US" altLang="zh-CN" dirty="0" err="1"/>
              <a:t>Amjadi</a:t>
            </a:r>
            <a:r>
              <a:rPr lang="en-US" altLang="zh-CN" dirty="0"/>
              <a:t>, A. </a:t>
            </a:r>
            <a:r>
              <a:rPr lang="en-US" altLang="zh-CN" dirty="0" err="1"/>
              <a:t>Tonddast-Navaei</a:t>
            </a:r>
            <a:r>
              <a:rPr lang="en-US" altLang="zh-CN" dirty="0"/>
              <a:t> , &amp;M. R. </a:t>
            </a:r>
            <a:r>
              <a:rPr lang="en-US" altLang="zh-CN" dirty="0" err="1"/>
              <a:t>Ejtehadi</a:t>
            </a:r>
            <a:r>
              <a:rPr lang="en-US" altLang="zh-CN" dirty="0"/>
              <a:t>(2011) Electrically rotating suspended films of polar liquids </a:t>
            </a:r>
            <a:r>
              <a:rPr lang="en-US" altLang="zh-CN" dirty="0" err="1"/>
              <a:t>Exp</a:t>
            </a:r>
            <a:r>
              <a:rPr lang="en-US" altLang="zh-CN" dirty="0"/>
              <a:t> Fluids </a:t>
            </a:r>
            <a:r>
              <a:rPr lang="en-US" altLang="zh-CN" dirty="0" smtClean="0"/>
              <a:t>50:419–428</a:t>
            </a:r>
            <a:endParaRPr lang="zh-CN" altLang="en-US" dirty="0"/>
          </a:p>
          <a:p>
            <a:endParaRPr lang="en-US" altLang="zh-CN" dirty="0" smtClean="0"/>
          </a:p>
        </p:txBody>
      </p:sp>
    </p:spTree>
    <p:extLst>
      <p:ext uri="{BB962C8B-B14F-4D97-AF65-F5344CB8AC3E}">
        <p14:creationId xmlns:p14="http://schemas.microsoft.com/office/powerpoint/2010/main" val="58050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0" y="955515"/>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61238" y="116631"/>
            <a:ext cx="2748916" cy="830997"/>
          </a:xfrm>
          <a:prstGeom prst="rect">
            <a:avLst/>
          </a:prstGeom>
          <a:noFill/>
        </p:spPr>
        <p:txBody>
          <a:bodyPr wrap="square" rtlCol="0">
            <a:spAutoFit/>
          </a:body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rPr>
              <a:t>致</a:t>
            </a:r>
            <a:r>
              <a:rPr lang="zh-CN" altLang="en-US" sz="4800" dirty="0" smtClean="0">
                <a:solidFill>
                  <a:schemeClr val="accent6"/>
                </a:solidFill>
                <a:latin typeface="微软雅黑" panose="020B0503020204020204" pitchFamily="34" charset="-122"/>
                <a:ea typeface="微软雅黑" panose="020B0503020204020204" pitchFamily="34" charset="-122"/>
              </a:rPr>
              <a:t>谢</a:t>
            </a:r>
            <a:endParaRPr lang="zh-CN" altLang="en-US" sz="4800" dirty="0">
              <a:solidFill>
                <a:schemeClr val="accent6"/>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2195736" y="1700808"/>
            <a:ext cx="6336704" cy="3539430"/>
          </a:xfrm>
          <a:prstGeom prst="rect">
            <a:avLst/>
          </a:prstGeom>
          <a:noFill/>
        </p:spPr>
        <p:txBody>
          <a:bodyPr wrap="square" rtlCol="0">
            <a:spAutoFit/>
          </a:bodyPr>
          <a:lstStyle/>
          <a:p>
            <a:r>
              <a:rPr lang="zh-CN" altLang="en-US" sz="3200" b="1" dirty="0" smtClean="0"/>
              <a:t>感谢乐永康老师在实验上提供的帮助及指导！</a:t>
            </a:r>
            <a:endParaRPr lang="en-US" altLang="zh-CN" sz="3200" b="1" dirty="0" smtClean="0"/>
          </a:p>
          <a:p>
            <a:r>
              <a:rPr lang="zh-CN" altLang="en-US" sz="3200" b="1" dirty="0" smtClean="0"/>
              <a:t>感谢徐晓华老师、黄吉平老师、徐建军老师在理论上提供的帮助和指导！</a:t>
            </a:r>
            <a:endParaRPr lang="en-US" altLang="zh-CN" sz="3200" b="1" dirty="0" smtClean="0"/>
          </a:p>
          <a:p>
            <a:r>
              <a:rPr lang="zh-CN" altLang="en-US" sz="3200" b="1" dirty="0" smtClean="0"/>
              <a:t>感谢郑雯瀚、沈金辉、陆海宇学长、王瀚提供的帮助和支持！</a:t>
            </a:r>
            <a:endParaRPr lang="en-US" altLang="zh-CN" sz="3200" b="1" dirty="0" smtClean="0"/>
          </a:p>
        </p:txBody>
      </p:sp>
    </p:spTree>
    <p:extLst>
      <p:ext uri="{BB962C8B-B14F-4D97-AF65-F5344CB8AC3E}">
        <p14:creationId xmlns:p14="http://schemas.microsoft.com/office/powerpoint/2010/main" val="90978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5597" y="1591708"/>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318390" y="3238822"/>
            <a:ext cx="5040560" cy="1200329"/>
          </a:xfrm>
          <a:prstGeom prst="rect">
            <a:avLst/>
          </a:prstGeom>
          <a:noFill/>
        </p:spPr>
        <p:txBody>
          <a:bodyPr wrap="square" rtlCol="0">
            <a:spAutoFit/>
          </a:bodyPr>
          <a:lstStyle/>
          <a:p>
            <a:r>
              <a:rPr lang="en-US" altLang="zh-CN" sz="7200" b="1" dirty="0" smtClean="0">
                <a:solidFill>
                  <a:srgbClr val="FF0000"/>
                </a:solidFill>
              </a:rPr>
              <a:t>Thank you!</a:t>
            </a:r>
            <a:endParaRPr lang="zh-CN" altLang="en-US" sz="7200" b="1" dirty="0">
              <a:solidFill>
                <a:srgbClr val="FF0000"/>
              </a:solidFill>
            </a:endParaRPr>
          </a:p>
        </p:txBody>
      </p:sp>
      <p:grpSp>
        <p:nvGrpSpPr>
          <p:cNvPr id="15" name="组合 14"/>
          <p:cNvGrpSpPr/>
          <p:nvPr/>
        </p:nvGrpSpPr>
        <p:grpSpPr>
          <a:xfrm>
            <a:off x="917848" y="4162152"/>
            <a:ext cx="1277888" cy="2376264"/>
            <a:chOff x="917848" y="3501008"/>
            <a:chExt cx="1277888" cy="2376264"/>
          </a:xfrm>
        </p:grpSpPr>
        <p:sp>
          <p:nvSpPr>
            <p:cNvPr id="11" name="矩形 10"/>
            <p:cNvSpPr/>
            <p:nvPr/>
          </p:nvSpPr>
          <p:spPr>
            <a:xfrm>
              <a:off x="1475656" y="3501008"/>
              <a:ext cx="720080" cy="1008112"/>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187624" y="4005064"/>
              <a:ext cx="432048" cy="864096"/>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17848" y="4509120"/>
              <a:ext cx="485800" cy="648072"/>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59632" y="5013176"/>
              <a:ext cx="648072" cy="864096"/>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0167246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835696" cy="685800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 name="矩形 2"/>
          <p:cNvSpPr/>
          <p:nvPr/>
        </p:nvSpPr>
        <p:spPr>
          <a:xfrm>
            <a:off x="5597" y="1591708"/>
            <a:ext cx="9144000" cy="54114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318390" y="3238822"/>
            <a:ext cx="5040560" cy="1200329"/>
          </a:xfrm>
          <a:prstGeom prst="rect">
            <a:avLst/>
          </a:prstGeom>
          <a:noFill/>
        </p:spPr>
        <p:txBody>
          <a:bodyPr wrap="square" rtlCol="0">
            <a:spAutoFit/>
          </a:bodyPr>
          <a:lstStyle/>
          <a:p>
            <a:r>
              <a:rPr lang="zh-CN" altLang="en-US" sz="7200" b="1" dirty="0" smtClean="0">
                <a:solidFill>
                  <a:srgbClr val="FF0000"/>
                </a:solidFill>
              </a:rPr>
              <a:t>附录</a:t>
            </a:r>
            <a:endParaRPr lang="zh-CN" altLang="en-US" sz="7200" b="1" dirty="0">
              <a:solidFill>
                <a:srgbClr val="FF0000"/>
              </a:solidFill>
            </a:endParaRPr>
          </a:p>
        </p:txBody>
      </p:sp>
      <p:grpSp>
        <p:nvGrpSpPr>
          <p:cNvPr id="15" name="组合 14"/>
          <p:cNvGrpSpPr/>
          <p:nvPr/>
        </p:nvGrpSpPr>
        <p:grpSpPr>
          <a:xfrm>
            <a:off x="917848" y="4162152"/>
            <a:ext cx="1277888" cy="2376264"/>
            <a:chOff x="917848" y="3501008"/>
            <a:chExt cx="1277888" cy="2376264"/>
          </a:xfrm>
        </p:grpSpPr>
        <p:sp>
          <p:nvSpPr>
            <p:cNvPr id="11" name="矩形 10"/>
            <p:cNvSpPr/>
            <p:nvPr/>
          </p:nvSpPr>
          <p:spPr>
            <a:xfrm>
              <a:off x="1475656" y="3501008"/>
              <a:ext cx="720080" cy="1008112"/>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187624" y="4005064"/>
              <a:ext cx="432048" cy="864096"/>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17848" y="4509120"/>
              <a:ext cx="485800" cy="648072"/>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59632" y="5013176"/>
              <a:ext cx="648072" cy="864096"/>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131651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692696"/>
            <a:ext cx="8352928" cy="2031325"/>
          </a:xfrm>
          <a:prstGeom prst="rect">
            <a:avLst/>
          </a:prstGeom>
          <a:noFill/>
        </p:spPr>
        <p:txBody>
          <a:bodyPr wrap="square" rtlCol="0">
            <a:spAutoFit/>
          </a:bodyPr>
          <a:lstStyle/>
          <a:p>
            <a:r>
              <a:rPr lang="zh-CN" altLang="en-US" dirty="0"/>
              <a:t>物理机制</a:t>
            </a:r>
            <a:r>
              <a:rPr lang="zh-CN" altLang="en-US" dirty="0" smtClean="0"/>
              <a:t>：</a:t>
            </a:r>
            <a:endParaRPr lang="en-US" altLang="zh-CN" dirty="0" smtClean="0"/>
          </a:p>
          <a:p>
            <a:r>
              <a:rPr lang="en-US" altLang="zh-CN" dirty="0" smtClean="0"/>
              <a:t>1.</a:t>
            </a:r>
            <a:r>
              <a:rPr lang="zh-CN" altLang="en-US" dirty="0" smtClean="0"/>
              <a:t>在</a:t>
            </a:r>
            <a:r>
              <a:rPr lang="zh-CN" altLang="en-US" dirty="0"/>
              <a:t>强场作用下，由于水分子会形成相干区域（</a:t>
            </a:r>
            <a:r>
              <a:rPr lang="en-US" altLang="zh-CN" dirty="0"/>
              <a:t>coherence domains</a:t>
            </a:r>
            <a:r>
              <a:rPr lang="zh-CN" altLang="en-US" dirty="0"/>
              <a:t>）会加强极化效果，使得在每一个区域内极化方向一致（类似磁畴），宏观上整体朝着电场方向</a:t>
            </a:r>
          </a:p>
          <a:p>
            <a:r>
              <a:rPr lang="en-US" altLang="zh-CN" dirty="0"/>
              <a:t>2</a:t>
            </a:r>
            <a:r>
              <a:rPr lang="en-US" altLang="zh-CN" dirty="0" smtClean="0"/>
              <a:t>.</a:t>
            </a:r>
            <a:r>
              <a:rPr lang="zh-CN" altLang="en-US" dirty="0" smtClean="0"/>
              <a:t>弱</a:t>
            </a:r>
            <a:r>
              <a:rPr lang="zh-CN" altLang="en-US" dirty="0"/>
              <a:t>场的作用与热运动效果相当（相对于强场），因此可忽略</a:t>
            </a:r>
          </a:p>
          <a:p>
            <a:r>
              <a:rPr lang="en-US" altLang="zh-CN" dirty="0"/>
              <a:t>3</a:t>
            </a:r>
            <a:r>
              <a:rPr lang="en-US" altLang="zh-CN" dirty="0" smtClean="0"/>
              <a:t>.</a:t>
            </a:r>
            <a:r>
              <a:rPr lang="zh-CN" altLang="en-US" dirty="0" smtClean="0"/>
              <a:t>在</a:t>
            </a:r>
            <a:r>
              <a:rPr lang="zh-CN" altLang="en-US" dirty="0"/>
              <a:t>旋转过程中，极化方向保持不变，水分子流到某区域时电偶极子立即与此区域平行（类似恒定电流模型）</a:t>
            </a:r>
          </a:p>
          <a:p>
            <a:r>
              <a:rPr lang="en-US" altLang="zh-CN" dirty="0"/>
              <a:t>4</a:t>
            </a:r>
            <a:r>
              <a:rPr lang="en-US" altLang="zh-CN" dirty="0" smtClean="0"/>
              <a:t>.</a:t>
            </a:r>
            <a:r>
              <a:rPr lang="zh-CN" altLang="en-US" dirty="0" smtClean="0"/>
              <a:t>由于</a:t>
            </a:r>
            <a:r>
              <a:rPr lang="zh-CN" altLang="en-US" dirty="0"/>
              <a:t>区域内存在力矩，且方向垂直于液面，从而会旋转</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3068960"/>
            <a:ext cx="4124901" cy="2638793"/>
          </a:xfrm>
          <a:prstGeom prst="rect">
            <a:avLst/>
          </a:prstGeom>
        </p:spPr>
      </p:pic>
    </p:spTree>
    <p:extLst>
      <p:ext uri="{BB962C8B-B14F-4D97-AF65-F5344CB8AC3E}">
        <p14:creationId xmlns:p14="http://schemas.microsoft.com/office/powerpoint/2010/main" val="20914370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764704"/>
            <a:ext cx="2592288" cy="369332"/>
          </a:xfrm>
          <a:prstGeom prst="rect">
            <a:avLst/>
          </a:prstGeom>
          <a:noFill/>
        </p:spPr>
        <p:txBody>
          <a:bodyPr wrap="square" rtlCol="0">
            <a:spAutoFit/>
          </a:bodyPr>
          <a:lstStyle/>
          <a:p>
            <a:r>
              <a:rPr lang="zh-CN" altLang="zh-CN" dirty="0"/>
              <a:t>推导过程：</a:t>
            </a:r>
            <a:endParaRPr lang="zh-CN" altLang="en-US" dirty="0"/>
          </a:p>
        </p:txBody>
      </p:sp>
      <p:pic>
        <p:nvPicPr>
          <p:cNvPr id="3" name="图片 2"/>
          <p:cNvPicPr/>
          <p:nvPr/>
        </p:nvPicPr>
        <p:blipFill>
          <a:blip r:embed="rId2"/>
          <a:stretch>
            <a:fillRect/>
          </a:stretch>
        </p:blipFill>
        <p:spPr>
          <a:xfrm>
            <a:off x="946249" y="1412776"/>
            <a:ext cx="2066925" cy="647700"/>
          </a:xfrm>
          <a:prstGeom prst="rect">
            <a:avLst/>
          </a:prstGeom>
        </p:spPr>
      </p:pic>
      <p:pic>
        <p:nvPicPr>
          <p:cNvPr id="4" name="图片 3"/>
          <p:cNvPicPr/>
          <p:nvPr/>
        </p:nvPicPr>
        <p:blipFill>
          <a:blip r:embed="rId3"/>
          <a:stretch>
            <a:fillRect/>
          </a:stretch>
        </p:blipFill>
        <p:spPr>
          <a:xfrm>
            <a:off x="1043608" y="2141885"/>
            <a:ext cx="1676400" cy="438150"/>
          </a:xfrm>
          <a:prstGeom prst="rect">
            <a:avLst/>
          </a:prstGeom>
        </p:spPr>
      </p:pic>
      <p:pic>
        <p:nvPicPr>
          <p:cNvPr id="5" name="图片 4"/>
          <p:cNvPicPr/>
          <p:nvPr/>
        </p:nvPicPr>
        <p:blipFill>
          <a:blip r:embed="rId4"/>
          <a:stretch>
            <a:fillRect/>
          </a:stretch>
        </p:blipFill>
        <p:spPr>
          <a:xfrm>
            <a:off x="1043608" y="2636912"/>
            <a:ext cx="3133725" cy="514350"/>
          </a:xfrm>
          <a:prstGeom prst="rect">
            <a:avLst/>
          </a:prstGeom>
        </p:spPr>
      </p:pic>
      <p:pic>
        <p:nvPicPr>
          <p:cNvPr id="6" name="图片 5"/>
          <p:cNvPicPr/>
          <p:nvPr/>
        </p:nvPicPr>
        <p:blipFill>
          <a:blip r:embed="rId5"/>
          <a:stretch>
            <a:fillRect/>
          </a:stretch>
        </p:blipFill>
        <p:spPr>
          <a:xfrm>
            <a:off x="1043608" y="3151262"/>
            <a:ext cx="2705100" cy="685800"/>
          </a:xfrm>
          <a:prstGeom prst="rect">
            <a:avLst/>
          </a:prstGeom>
        </p:spPr>
      </p:pic>
      <p:pic>
        <p:nvPicPr>
          <p:cNvPr id="7" name="图片 6"/>
          <p:cNvPicPr/>
          <p:nvPr/>
        </p:nvPicPr>
        <p:blipFill>
          <a:blip r:embed="rId6"/>
          <a:stretch>
            <a:fillRect/>
          </a:stretch>
        </p:blipFill>
        <p:spPr>
          <a:xfrm>
            <a:off x="1026179" y="3933056"/>
            <a:ext cx="1562100" cy="400050"/>
          </a:xfrm>
          <a:prstGeom prst="rect">
            <a:avLst/>
          </a:prstGeom>
        </p:spPr>
      </p:pic>
      <p:pic>
        <p:nvPicPr>
          <p:cNvPr id="8" name="图片 7"/>
          <p:cNvPicPr/>
          <p:nvPr/>
        </p:nvPicPr>
        <p:blipFill>
          <a:blip r:embed="rId7"/>
          <a:stretch>
            <a:fillRect/>
          </a:stretch>
        </p:blipFill>
        <p:spPr>
          <a:xfrm>
            <a:off x="1067420" y="4578967"/>
            <a:ext cx="1628775" cy="352425"/>
          </a:xfrm>
          <a:prstGeom prst="rect">
            <a:avLst/>
          </a:prstGeom>
        </p:spPr>
      </p:pic>
      <p:pic>
        <p:nvPicPr>
          <p:cNvPr id="9" name="图片 8"/>
          <p:cNvPicPr/>
          <p:nvPr/>
        </p:nvPicPr>
        <p:blipFill>
          <a:blip r:embed="rId8"/>
          <a:stretch>
            <a:fillRect/>
          </a:stretch>
        </p:blipFill>
        <p:spPr>
          <a:xfrm>
            <a:off x="996587" y="5085184"/>
            <a:ext cx="657225" cy="304800"/>
          </a:xfrm>
          <a:prstGeom prst="rect">
            <a:avLst/>
          </a:prstGeom>
        </p:spPr>
      </p:pic>
      <p:pic>
        <p:nvPicPr>
          <p:cNvPr id="10" name="图片 9"/>
          <p:cNvPicPr/>
          <p:nvPr/>
        </p:nvPicPr>
        <p:blipFill>
          <a:blip r:embed="rId9"/>
          <a:stretch>
            <a:fillRect/>
          </a:stretch>
        </p:blipFill>
        <p:spPr>
          <a:xfrm>
            <a:off x="1894632" y="4942309"/>
            <a:ext cx="2362200" cy="590550"/>
          </a:xfrm>
          <a:prstGeom prst="rect">
            <a:avLst/>
          </a:prstGeom>
        </p:spPr>
      </p:pic>
      <p:pic>
        <p:nvPicPr>
          <p:cNvPr id="1030" name="图片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48064" y="3595142"/>
            <a:ext cx="3143250" cy="333375"/>
          </a:xfrm>
          <a:prstGeom prst="rect">
            <a:avLst/>
          </a:prstGeom>
          <a:noFill/>
          <a:extLst>
            <a:ext uri="{909E8E84-426E-40DD-AFC4-6F175D3DCCD1}">
              <a14:hiddenFill xmlns:a14="http://schemas.microsoft.com/office/drawing/2010/main">
                <a:solidFill>
                  <a:srgbClr val="FFFFFF"/>
                </a:solidFill>
              </a14:hiddenFill>
            </a:ext>
          </a:extLst>
        </p:spPr>
      </p:pic>
      <p:pic>
        <p:nvPicPr>
          <p:cNvPr id="1029" name="图片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48064" y="3928517"/>
            <a:ext cx="32194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图片 2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48064" y="4442867"/>
            <a:ext cx="3514725" cy="6381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图片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03763" y="5074937"/>
            <a:ext cx="4772025" cy="533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图片 2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48064" y="5614442"/>
            <a:ext cx="2600325"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25" name="图片 2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48064" y="5909717"/>
            <a:ext cx="2152650" cy="6096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2" name="Rectangle 15"/>
          <p:cNvSpPr>
            <a:spLocks noChangeArrowheads="1"/>
          </p:cNvSpPr>
          <p:nvPr/>
        </p:nvSpPr>
        <p:spPr bwMode="auto">
          <a:xfrm>
            <a:off x="0" y="914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3" name="Rectangle 16"/>
          <p:cNvSpPr>
            <a:spLocks noChangeArrowheads="1"/>
          </p:cNvSpPr>
          <p:nvPr/>
        </p:nvSpPr>
        <p:spPr bwMode="auto">
          <a:xfrm>
            <a:off x="0" y="1209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4" name="Rectangle 17"/>
          <p:cNvSpPr>
            <a:spLocks noChangeArrowheads="1"/>
          </p:cNvSpPr>
          <p:nvPr/>
        </p:nvSpPr>
        <p:spPr bwMode="auto">
          <a:xfrm>
            <a:off x="0" y="1628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5" name="Rectangle 18"/>
          <p:cNvSpPr>
            <a:spLocks noChangeArrowheads="1"/>
          </p:cNvSpPr>
          <p:nvPr/>
        </p:nvSpPr>
        <p:spPr bwMode="auto">
          <a:xfrm>
            <a:off x="0" y="2057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6" name="Rectangle 19"/>
          <p:cNvSpPr>
            <a:spLocks noChangeArrowheads="1"/>
          </p:cNvSpPr>
          <p:nvPr/>
        </p:nvSpPr>
        <p:spPr bwMode="auto">
          <a:xfrm>
            <a:off x="0" y="2619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7" name="Rectangle 20"/>
          <p:cNvSpPr>
            <a:spLocks noChangeArrowheads="1"/>
          </p:cNvSpPr>
          <p:nvPr/>
        </p:nvSpPr>
        <p:spPr bwMode="auto">
          <a:xfrm>
            <a:off x="0" y="3200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8" name="Rectangle 21"/>
          <p:cNvSpPr>
            <a:spLocks noChangeArrowheads="1"/>
          </p:cNvSpPr>
          <p:nvPr/>
        </p:nvSpPr>
        <p:spPr bwMode="auto">
          <a:xfrm>
            <a:off x="530751" y="5052918"/>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rPr>
              <a:t>令</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9" name="Rectangle 22"/>
          <p:cNvSpPr>
            <a:spLocks noChangeArrowheads="1"/>
          </p:cNvSpPr>
          <p:nvPr/>
        </p:nvSpPr>
        <p:spPr bwMode="auto">
          <a:xfrm>
            <a:off x="0" y="4124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0" name="Rectangle 23"/>
          <p:cNvSpPr>
            <a:spLocks noChangeArrowheads="1"/>
          </p:cNvSpPr>
          <p:nvPr/>
        </p:nvSpPr>
        <p:spPr bwMode="auto">
          <a:xfrm>
            <a:off x="0" y="4638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1" name="Rectangle 24"/>
          <p:cNvSpPr>
            <a:spLocks noChangeArrowheads="1"/>
          </p:cNvSpPr>
          <p:nvPr/>
        </p:nvSpPr>
        <p:spPr bwMode="auto">
          <a:xfrm>
            <a:off x="0" y="52768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2" name="Rectangle 25"/>
          <p:cNvSpPr>
            <a:spLocks noChangeArrowheads="1"/>
          </p:cNvSpPr>
          <p:nvPr/>
        </p:nvSpPr>
        <p:spPr bwMode="auto">
          <a:xfrm>
            <a:off x="0" y="5810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3" name="Rectangle 26"/>
          <p:cNvSpPr>
            <a:spLocks noChangeArrowheads="1"/>
          </p:cNvSpPr>
          <p:nvPr/>
        </p:nvSpPr>
        <p:spPr bwMode="auto">
          <a:xfrm>
            <a:off x="0" y="6105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4" name="Rectangle 27"/>
          <p:cNvSpPr>
            <a:spLocks noChangeArrowheads="1"/>
          </p:cNvSpPr>
          <p:nvPr/>
        </p:nvSpPr>
        <p:spPr bwMode="auto">
          <a:xfrm>
            <a:off x="0" y="671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pic>
        <p:nvPicPr>
          <p:cNvPr id="38" name="图片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48064" y="307504"/>
            <a:ext cx="97155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9" name="图片 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48064" y="764704"/>
            <a:ext cx="9906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40" name="图片 1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48064" y="1059979"/>
            <a:ext cx="1800225" cy="419100"/>
          </a:xfrm>
          <a:prstGeom prst="rect">
            <a:avLst/>
          </a:prstGeom>
          <a:noFill/>
          <a:extLst>
            <a:ext uri="{909E8E84-426E-40DD-AFC4-6F175D3DCCD1}">
              <a14:hiddenFill xmlns:a14="http://schemas.microsoft.com/office/drawing/2010/main">
                <a:solidFill>
                  <a:srgbClr val="FFFFFF"/>
                </a:solidFill>
              </a14:hiddenFill>
            </a:ext>
          </a:extLst>
        </p:spPr>
      </p:pic>
      <p:pic>
        <p:nvPicPr>
          <p:cNvPr id="41" name="图片 1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148064" y="1479079"/>
            <a:ext cx="1905000" cy="428625"/>
          </a:xfrm>
          <a:prstGeom prst="rect">
            <a:avLst/>
          </a:prstGeom>
          <a:noFill/>
          <a:extLst>
            <a:ext uri="{909E8E84-426E-40DD-AFC4-6F175D3DCCD1}">
              <a14:hiddenFill xmlns:a14="http://schemas.microsoft.com/office/drawing/2010/main">
                <a:solidFill>
                  <a:srgbClr val="FFFFFF"/>
                </a:solidFill>
              </a14:hiddenFill>
            </a:ext>
          </a:extLst>
        </p:spPr>
      </p:pic>
      <p:pic>
        <p:nvPicPr>
          <p:cNvPr id="42" name="图片 1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148064" y="1907704"/>
            <a:ext cx="3533775" cy="561975"/>
          </a:xfrm>
          <a:prstGeom prst="rect">
            <a:avLst/>
          </a:prstGeom>
          <a:noFill/>
          <a:extLst>
            <a:ext uri="{909E8E84-426E-40DD-AFC4-6F175D3DCCD1}">
              <a14:hiddenFill xmlns:a14="http://schemas.microsoft.com/office/drawing/2010/main">
                <a:solidFill>
                  <a:srgbClr val="FFFFFF"/>
                </a:solidFill>
              </a14:hiddenFill>
            </a:ext>
          </a:extLst>
        </p:spPr>
      </p:pic>
      <p:pic>
        <p:nvPicPr>
          <p:cNvPr id="43" name="图片 2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148064" y="2469679"/>
            <a:ext cx="3438525" cy="581025"/>
          </a:xfrm>
          <a:prstGeom prst="rect">
            <a:avLst/>
          </a:prstGeom>
          <a:noFill/>
          <a:extLst>
            <a:ext uri="{909E8E84-426E-40DD-AFC4-6F175D3DCCD1}">
              <a14:hiddenFill xmlns:a14="http://schemas.microsoft.com/office/drawing/2010/main">
                <a:solidFill>
                  <a:srgbClr val="FFFFFF"/>
                </a:solidFill>
              </a14:hiddenFill>
            </a:ext>
          </a:extLst>
        </p:spPr>
      </p:pic>
      <p:pic>
        <p:nvPicPr>
          <p:cNvPr id="44" name="图片 2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148064" y="3050704"/>
            <a:ext cx="3362325" cy="590550"/>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21"/>
          <p:cNvSpPr>
            <a:spLocks noChangeArrowheads="1"/>
          </p:cNvSpPr>
          <p:nvPr/>
        </p:nvSpPr>
        <p:spPr bwMode="auto">
          <a:xfrm>
            <a:off x="4765654" y="3595142"/>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rPr>
              <a:t>令</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2727699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1100</TotalTime>
  <Words>854</Words>
  <Application>Microsoft Office PowerPoint</Application>
  <PresentationFormat>全屏显示(4:3)</PresentationFormat>
  <Paragraphs>67</Paragraphs>
  <Slides>14</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14</vt:i4>
      </vt:variant>
    </vt:vector>
  </HeadingPairs>
  <TitlesOfParts>
    <vt:vector size="19" baseType="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zr</dc:creator>
  <cp:lastModifiedBy>Jeff_Guo Xuefei</cp:lastModifiedBy>
  <cp:revision>74</cp:revision>
  <dcterms:created xsi:type="dcterms:W3CDTF">2015-05-09T02:46:52Z</dcterms:created>
  <dcterms:modified xsi:type="dcterms:W3CDTF">2015-05-24T05:44:20Z</dcterms:modified>
</cp:coreProperties>
</file>