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MOV" ContentType="video/unknown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61" r:id="rId4"/>
    <p:sldId id="259" r:id="rId5"/>
    <p:sldId id="278" r:id="rId6"/>
    <p:sldId id="264" r:id="rId7"/>
    <p:sldId id="265" r:id="rId8"/>
    <p:sldId id="266" r:id="rId9"/>
    <p:sldId id="267" r:id="rId10"/>
    <p:sldId id="268" r:id="rId11"/>
    <p:sldId id="269" r:id="rId12"/>
    <p:sldId id="273" r:id="rId13"/>
    <p:sldId id="292" r:id="rId14"/>
    <p:sldId id="275" r:id="rId15"/>
    <p:sldId id="285" r:id="rId16"/>
    <p:sldId id="287" r:id="rId17"/>
    <p:sldId id="288" r:id="rId18"/>
    <p:sldId id="279" r:id="rId19"/>
    <p:sldId id="280" r:id="rId20"/>
    <p:sldId id="281" r:id="rId21"/>
    <p:sldId id="294" r:id="rId22"/>
    <p:sldId id="291" r:id="rId23"/>
    <p:sldId id="293" r:id="rId24"/>
    <p:sldId id="295" r:id="rId25"/>
    <p:sldId id="297" r:id="rId26"/>
    <p:sldId id="296" r:id="rId27"/>
    <p:sldId id="271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53" autoAdjust="0"/>
    <p:restoredTop sz="94660"/>
  </p:normalViewPr>
  <p:slideViewPr>
    <p:cSldViewPr snapToGrid="0">
      <p:cViewPr varScale="1">
        <p:scale>
          <a:sx n="66" d="100"/>
          <a:sy n="66" d="100"/>
        </p:scale>
        <p:origin x="-10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5F3CD3-A380-416E-A378-458D0AEFF2C0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FD3B410A-F382-4BFF-9110-DFB46E10A5DC}">
      <dgm:prSet phldrT="[文本]"/>
      <dgm:spPr/>
      <dgm:t>
        <a:bodyPr/>
        <a:lstStyle/>
        <a:p>
          <a:r>
            <a:rPr lang="en-US" altLang="zh-CN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Part One   </a:t>
          </a:r>
          <a:r>
            <a:rPr lang="zh-CN" altLang="en-U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预实验</a:t>
          </a:r>
          <a:endParaRPr lang="zh-CN" altLang="en-US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5CAF82F-C1D0-40F8-BB71-E538B2B072B5}" type="parTrans" cxnId="{2BE600A4-A0F0-42A8-B82A-0A0841151B66}">
      <dgm:prSet/>
      <dgm:spPr/>
      <dgm:t>
        <a:bodyPr/>
        <a:lstStyle/>
        <a:p>
          <a:endParaRPr lang="zh-CN" altLang="en-US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A64A6BD-629B-4D2A-AE80-AE6171264A74}" type="sibTrans" cxnId="{2BE600A4-A0F0-42A8-B82A-0A0841151B66}">
      <dgm:prSet/>
      <dgm:spPr/>
      <dgm:t>
        <a:bodyPr/>
        <a:lstStyle/>
        <a:p>
          <a:endParaRPr lang="zh-CN" altLang="en-US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CCFF441-91DD-4898-8BDA-FC1A8A4AF51F}">
      <dgm:prSet phldrT="[文本]"/>
      <dgm:spPr/>
      <dgm:t>
        <a:bodyPr/>
        <a:lstStyle/>
        <a:p>
          <a:r>
            <a:rPr lang="en-US" altLang="zh-CN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Part Two   </a:t>
          </a:r>
          <a:r>
            <a:rPr lang="zh-CN" altLang="en-U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理论分析</a:t>
          </a:r>
          <a:endParaRPr lang="zh-CN" altLang="en-US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D95B283-5787-4F3F-9320-457516A36462}" type="parTrans" cxnId="{7D8D2812-28FB-4FAF-A4A4-B42BF694C5A4}">
      <dgm:prSet/>
      <dgm:spPr/>
      <dgm:t>
        <a:bodyPr/>
        <a:lstStyle/>
        <a:p>
          <a:endParaRPr lang="zh-CN" altLang="en-US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1132DD-390D-4186-A028-D4E6BD03DB66}" type="sibTrans" cxnId="{7D8D2812-28FB-4FAF-A4A4-B42BF694C5A4}">
      <dgm:prSet/>
      <dgm:spPr/>
      <dgm:t>
        <a:bodyPr/>
        <a:lstStyle/>
        <a:p>
          <a:endParaRPr lang="zh-CN" altLang="en-US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370DEA-23DC-45F9-87A9-73B7BD29E4E4}">
      <dgm:prSet phldrT="[文本]"/>
      <dgm:spPr/>
      <dgm:t>
        <a:bodyPr/>
        <a:lstStyle/>
        <a:p>
          <a:r>
            <a:rPr lang="en-US" altLang="zh-CN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Part Three </a:t>
          </a:r>
          <a:r>
            <a:rPr lang="zh-CN" altLang="en-U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实验设计与验证</a:t>
          </a:r>
          <a:endParaRPr lang="zh-CN" altLang="en-US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AB81680-6361-4F85-B9F5-2AC2DA0A5C58}" type="sibTrans" cxnId="{3091D660-ECFA-4622-A5FF-BACBF201092C}">
      <dgm:prSet/>
      <dgm:spPr/>
      <dgm:t>
        <a:bodyPr/>
        <a:lstStyle/>
        <a:p>
          <a:endParaRPr lang="zh-CN" altLang="en-US"/>
        </a:p>
      </dgm:t>
    </dgm:pt>
    <dgm:pt modelId="{D2A5899C-269C-4592-95F8-A153A0A520DB}" type="parTrans" cxnId="{3091D660-ECFA-4622-A5FF-BACBF201092C}">
      <dgm:prSet/>
      <dgm:spPr/>
      <dgm:t>
        <a:bodyPr/>
        <a:lstStyle/>
        <a:p>
          <a:endParaRPr lang="zh-CN" altLang="en-US"/>
        </a:p>
      </dgm:t>
    </dgm:pt>
    <dgm:pt modelId="{294581A7-0CDA-4A1E-9466-7B6EB1ED6EBA}" type="pres">
      <dgm:prSet presAssocID="{E55F3CD3-A380-416E-A378-458D0AEFF2C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C4CFA778-C799-4BEE-B852-FDACA94580B8}" type="pres">
      <dgm:prSet presAssocID="{E55F3CD3-A380-416E-A378-458D0AEFF2C0}" presName="Name1" presStyleCnt="0"/>
      <dgm:spPr/>
    </dgm:pt>
    <dgm:pt modelId="{14FC1330-8D0C-462C-91F1-E26FBCC025D2}" type="pres">
      <dgm:prSet presAssocID="{E55F3CD3-A380-416E-A378-458D0AEFF2C0}" presName="cycle" presStyleCnt="0"/>
      <dgm:spPr/>
    </dgm:pt>
    <dgm:pt modelId="{1955801D-9744-47E1-B70F-FF88519B94F3}" type="pres">
      <dgm:prSet presAssocID="{E55F3CD3-A380-416E-A378-458D0AEFF2C0}" presName="srcNode" presStyleLbl="node1" presStyleIdx="0" presStyleCnt="3"/>
      <dgm:spPr/>
    </dgm:pt>
    <dgm:pt modelId="{035047B4-C8C1-409B-BF6E-14ADAAB88186}" type="pres">
      <dgm:prSet presAssocID="{E55F3CD3-A380-416E-A378-458D0AEFF2C0}" presName="conn" presStyleLbl="parChTrans1D2" presStyleIdx="0" presStyleCnt="1" custLinFactNeighborX="-24081" custLinFactNeighborY="1692"/>
      <dgm:spPr/>
      <dgm:t>
        <a:bodyPr/>
        <a:lstStyle/>
        <a:p>
          <a:endParaRPr lang="zh-CN" altLang="en-US"/>
        </a:p>
      </dgm:t>
    </dgm:pt>
    <dgm:pt modelId="{F7551975-6017-4026-8E0D-C6E4FE94D2A2}" type="pres">
      <dgm:prSet presAssocID="{E55F3CD3-A380-416E-A378-458D0AEFF2C0}" presName="extraNode" presStyleLbl="node1" presStyleIdx="0" presStyleCnt="3"/>
      <dgm:spPr/>
    </dgm:pt>
    <dgm:pt modelId="{6152FE31-E139-4AF9-A449-B8ABFE5DDCA7}" type="pres">
      <dgm:prSet presAssocID="{E55F3CD3-A380-416E-A378-458D0AEFF2C0}" presName="dstNode" presStyleLbl="node1" presStyleIdx="0" presStyleCnt="3"/>
      <dgm:spPr/>
    </dgm:pt>
    <dgm:pt modelId="{06B81C8D-3EEB-409A-8D7C-7F822BFAC9FB}" type="pres">
      <dgm:prSet presAssocID="{FD3B410A-F382-4BFF-9110-DFB46E10A5DC}" presName="text_1" presStyleLbl="node1" presStyleIdx="0" presStyleCnt="3" custScaleX="98611" custLinFactNeighborX="835" custLinFactNeighborY="508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8BD5D4-1702-4153-AC57-608C1B581A91}" type="pres">
      <dgm:prSet presAssocID="{FD3B410A-F382-4BFF-9110-DFB46E10A5DC}" presName="accent_1" presStyleCnt="0"/>
      <dgm:spPr/>
    </dgm:pt>
    <dgm:pt modelId="{50CA075F-8A4D-4A7E-92E1-971D8EE16AF4}" type="pres">
      <dgm:prSet presAssocID="{FD3B410A-F382-4BFF-9110-DFB46E10A5DC}" presName="accentRepeatNode" presStyleLbl="solidFgAcc1" presStyleIdx="0" presStyleCnt="3" custLinFactNeighborX="-13789" custLinFactNeighborY="1824"/>
      <dgm:spPr/>
    </dgm:pt>
    <dgm:pt modelId="{7F844A95-5596-45C3-8E15-316084A8F740}" type="pres">
      <dgm:prSet presAssocID="{FCCFF441-91DD-4898-8BDA-FC1A8A4AF51F}" presName="text_2" presStyleLbl="node1" presStyleIdx="1" presStyleCnt="3" custScaleX="102358" custLinFactNeighborX="-1045" custLinFactNeighborY="2295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4A3CEB-9770-4FE4-B385-14716644BEA5}" type="pres">
      <dgm:prSet presAssocID="{FCCFF441-91DD-4898-8BDA-FC1A8A4AF51F}" presName="accent_2" presStyleCnt="0"/>
      <dgm:spPr/>
    </dgm:pt>
    <dgm:pt modelId="{5B27B0E3-F474-46B4-96A5-2B77668A16C5}" type="pres">
      <dgm:prSet presAssocID="{FCCFF441-91DD-4898-8BDA-FC1A8A4AF51F}" presName="accentRepeatNode" presStyleLbl="solidFgAcc1" presStyleIdx="1" presStyleCnt="3" custScaleY="106324" custLinFactNeighborX="-53785" custLinFactNeighborY="12637"/>
      <dgm:spPr/>
    </dgm:pt>
    <dgm:pt modelId="{65C315D9-2719-4A1F-86F8-247FBF106897}" type="pres">
      <dgm:prSet presAssocID="{73370DEA-23DC-45F9-87A9-73B7BD29E4E4}" presName="text_3" presStyleLbl="node1" presStyleIdx="2" presStyleCnt="3" custLinFactNeighborX="1061" custLinFactNeighborY="3754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90807F3-65EA-4F1F-A6E9-388C60347E90}" type="pres">
      <dgm:prSet presAssocID="{73370DEA-23DC-45F9-87A9-73B7BD29E4E4}" presName="accent_3" presStyleCnt="0"/>
      <dgm:spPr/>
    </dgm:pt>
    <dgm:pt modelId="{F41C4DDC-8589-4B0D-83C3-F7C5B444BB8A}" type="pres">
      <dgm:prSet presAssocID="{73370DEA-23DC-45F9-87A9-73B7BD29E4E4}" presName="accentRepeatNode" presStyleLbl="solidFgAcc1" presStyleIdx="2" presStyleCnt="3" custLinFactNeighborX="-52516" custLinFactNeighborY="30533"/>
      <dgm:spPr/>
    </dgm:pt>
  </dgm:ptLst>
  <dgm:cxnLst>
    <dgm:cxn modelId="{94B5FCBE-E51A-4BFF-8FDC-CC8187625DB5}" type="presOf" srcId="{FCCFF441-91DD-4898-8BDA-FC1A8A4AF51F}" destId="{7F844A95-5596-45C3-8E15-316084A8F740}" srcOrd="0" destOrd="0" presId="urn:microsoft.com/office/officeart/2008/layout/VerticalCurvedList"/>
    <dgm:cxn modelId="{2BE600A4-A0F0-42A8-B82A-0A0841151B66}" srcId="{E55F3CD3-A380-416E-A378-458D0AEFF2C0}" destId="{FD3B410A-F382-4BFF-9110-DFB46E10A5DC}" srcOrd="0" destOrd="0" parTransId="{95CAF82F-C1D0-40F8-BB71-E538B2B072B5}" sibTransId="{CA64A6BD-629B-4D2A-AE80-AE6171264A74}"/>
    <dgm:cxn modelId="{7D8D2812-28FB-4FAF-A4A4-B42BF694C5A4}" srcId="{E55F3CD3-A380-416E-A378-458D0AEFF2C0}" destId="{FCCFF441-91DD-4898-8BDA-FC1A8A4AF51F}" srcOrd="1" destOrd="0" parTransId="{7D95B283-5787-4F3F-9320-457516A36462}" sibTransId="{931132DD-390D-4186-A028-D4E6BD03DB66}"/>
    <dgm:cxn modelId="{F0E3B923-2871-4E69-A3C2-18AF94F67DCB}" type="presOf" srcId="{FD3B410A-F382-4BFF-9110-DFB46E10A5DC}" destId="{06B81C8D-3EEB-409A-8D7C-7F822BFAC9FB}" srcOrd="0" destOrd="0" presId="urn:microsoft.com/office/officeart/2008/layout/VerticalCurvedList"/>
    <dgm:cxn modelId="{3DE4AE29-26D4-40BA-AC68-6A6DD94F56DB}" type="presOf" srcId="{CA64A6BD-629B-4D2A-AE80-AE6171264A74}" destId="{035047B4-C8C1-409B-BF6E-14ADAAB88186}" srcOrd="0" destOrd="0" presId="urn:microsoft.com/office/officeart/2008/layout/VerticalCurvedList"/>
    <dgm:cxn modelId="{3091D660-ECFA-4622-A5FF-BACBF201092C}" srcId="{E55F3CD3-A380-416E-A378-458D0AEFF2C0}" destId="{73370DEA-23DC-45F9-87A9-73B7BD29E4E4}" srcOrd="2" destOrd="0" parTransId="{D2A5899C-269C-4592-95F8-A153A0A520DB}" sibTransId="{0AB81680-6361-4F85-B9F5-2AC2DA0A5C58}"/>
    <dgm:cxn modelId="{875EE700-26B5-47EC-BF83-2C141C736FC3}" type="presOf" srcId="{E55F3CD3-A380-416E-A378-458D0AEFF2C0}" destId="{294581A7-0CDA-4A1E-9466-7B6EB1ED6EBA}" srcOrd="0" destOrd="0" presId="urn:microsoft.com/office/officeart/2008/layout/VerticalCurvedList"/>
    <dgm:cxn modelId="{8392DE2F-FC08-4336-8D50-EF66A2C6E765}" type="presOf" srcId="{73370DEA-23DC-45F9-87A9-73B7BD29E4E4}" destId="{65C315D9-2719-4A1F-86F8-247FBF106897}" srcOrd="0" destOrd="0" presId="urn:microsoft.com/office/officeart/2008/layout/VerticalCurvedList"/>
    <dgm:cxn modelId="{07EF76DD-EE2A-49DA-8890-8C24209B4B16}" type="presParOf" srcId="{294581A7-0CDA-4A1E-9466-7B6EB1ED6EBA}" destId="{C4CFA778-C799-4BEE-B852-FDACA94580B8}" srcOrd="0" destOrd="0" presId="urn:microsoft.com/office/officeart/2008/layout/VerticalCurvedList"/>
    <dgm:cxn modelId="{6179F53C-E239-4902-8176-673FBFC64A1C}" type="presParOf" srcId="{C4CFA778-C799-4BEE-B852-FDACA94580B8}" destId="{14FC1330-8D0C-462C-91F1-E26FBCC025D2}" srcOrd="0" destOrd="0" presId="urn:microsoft.com/office/officeart/2008/layout/VerticalCurvedList"/>
    <dgm:cxn modelId="{94997F91-F2F2-4DC5-B8C0-47D3064E326F}" type="presParOf" srcId="{14FC1330-8D0C-462C-91F1-E26FBCC025D2}" destId="{1955801D-9744-47E1-B70F-FF88519B94F3}" srcOrd="0" destOrd="0" presId="urn:microsoft.com/office/officeart/2008/layout/VerticalCurvedList"/>
    <dgm:cxn modelId="{67F94672-0D93-4EE0-8081-49316D49D09B}" type="presParOf" srcId="{14FC1330-8D0C-462C-91F1-E26FBCC025D2}" destId="{035047B4-C8C1-409B-BF6E-14ADAAB88186}" srcOrd="1" destOrd="0" presId="urn:microsoft.com/office/officeart/2008/layout/VerticalCurvedList"/>
    <dgm:cxn modelId="{F900A925-A9A7-4689-A536-395BFE06839F}" type="presParOf" srcId="{14FC1330-8D0C-462C-91F1-E26FBCC025D2}" destId="{F7551975-6017-4026-8E0D-C6E4FE94D2A2}" srcOrd="2" destOrd="0" presId="urn:microsoft.com/office/officeart/2008/layout/VerticalCurvedList"/>
    <dgm:cxn modelId="{EFA2A8ED-1A4C-4A85-A1D5-26663E07F48E}" type="presParOf" srcId="{14FC1330-8D0C-462C-91F1-E26FBCC025D2}" destId="{6152FE31-E139-4AF9-A449-B8ABFE5DDCA7}" srcOrd="3" destOrd="0" presId="urn:microsoft.com/office/officeart/2008/layout/VerticalCurvedList"/>
    <dgm:cxn modelId="{4831D4EC-2DD8-4BB1-A90D-75511FD0452A}" type="presParOf" srcId="{C4CFA778-C799-4BEE-B852-FDACA94580B8}" destId="{06B81C8D-3EEB-409A-8D7C-7F822BFAC9FB}" srcOrd="1" destOrd="0" presId="urn:microsoft.com/office/officeart/2008/layout/VerticalCurvedList"/>
    <dgm:cxn modelId="{4325CC8E-DD98-40CC-A811-52B9AC335737}" type="presParOf" srcId="{C4CFA778-C799-4BEE-B852-FDACA94580B8}" destId="{D38BD5D4-1702-4153-AC57-608C1B581A91}" srcOrd="2" destOrd="0" presId="urn:microsoft.com/office/officeart/2008/layout/VerticalCurvedList"/>
    <dgm:cxn modelId="{1D22C4A6-D1C9-4294-859E-1719D576E133}" type="presParOf" srcId="{D38BD5D4-1702-4153-AC57-608C1B581A91}" destId="{50CA075F-8A4D-4A7E-92E1-971D8EE16AF4}" srcOrd="0" destOrd="0" presId="urn:microsoft.com/office/officeart/2008/layout/VerticalCurvedList"/>
    <dgm:cxn modelId="{A4E759D5-7A85-46F4-807E-3D0F62295616}" type="presParOf" srcId="{C4CFA778-C799-4BEE-B852-FDACA94580B8}" destId="{7F844A95-5596-45C3-8E15-316084A8F740}" srcOrd="3" destOrd="0" presId="urn:microsoft.com/office/officeart/2008/layout/VerticalCurvedList"/>
    <dgm:cxn modelId="{EFA1D25F-C206-4930-9AB4-7A4BC157629F}" type="presParOf" srcId="{C4CFA778-C799-4BEE-B852-FDACA94580B8}" destId="{AC4A3CEB-9770-4FE4-B385-14716644BEA5}" srcOrd="4" destOrd="0" presId="urn:microsoft.com/office/officeart/2008/layout/VerticalCurvedList"/>
    <dgm:cxn modelId="{977EBE4D-1841-4745-81AF-FA6E5C279FDE}" type="presParOf" srcId="{AC4A3CEB-9770-4FE4-B385-14716644BEA5}" destId="{5B27B0E3-F474-46B4-96A5-2B77668A16C5}" srcOrd="0" destOrd="0" presId="urn:microsoft.com/office/officeart/2008/layout/VerticalCurvedList"/>
    <dgm:cxn modelId="{6A23ABAC-A81D-49B3-928D-465C73EA1449}" type="presParOf" srcId="{C4CFA778-C799-4BEE-B852-FDACA94580B8}" destId="{65C315D9-2719-4A1F-86F8-247FBF106897}" srcOrd="5" destOrd="0" presId="urn:microsoft.com/office/officeart/2008/layout/VerticalCurvedList"/>
    <dgm:cxn modelId="{0BE79E55-237B-40AD-8CF1-1CAFF55EF245}" type="presParOf" srcId="{C4CFA778-C799-4BEE-B852-FDACA94580B8}" destId="{F90807F3-65EA-4F1F-A6E9-388C60347E90}" srcOrd="6" destOrd="0" presId="urn:microsoft.com/office/officeart/2008/layout/VerticalCurvedList"/>
    <dgm:cxn modelId="{3F9D66E3-5F94-48ED-B187-F6A74562984E}" type="presParOf" srcId="{F90807F3-65EA-4F1F-A6E9-388C60347E90}" destId="{F41C4DDC-8589-4B0D-83C3-F7C5B444BB8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047B4-C8C1-409B-BF6E-14ADAAB88186}">
      <dsp:nvSpPr>
        <dsp:cNvPr id="0" name=""/>
        <dsp:cNvSpPr/>
      </dsp:nvSpPr>
      <dsp:spPr>
        <a:xfrm>
          <a:off x="-4819707" y="-636681"/>
          <a:ext cx="5696784" cy="5696784"/>
        </a:xfrm>
        <a:prstGeom prst="blockArc">
          <a:avLst>
            <a:gd name="adj1" fmla="val 18900000"/>
            <a:gd name="adj2" fmla="val 2700000"/>
            <a:gd name="adj3" fmla="val 379"/>
          </a:avLst>
        </a:pr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81C8D-3EEB-409A-8D7C-7F822BFAC9FB}">
      <dsp:nvSpPr>
        <dsp:cNvPr id="0" name=""/>
        <dsp:cNvSpPr/>
      </dsp:nvSpPr>
      <dsp:spPr>
        <a:xfrm>
          <a:off x="651218" y="466115"/>
          <a:ext cx="6465070" cy="84612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71615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3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Part One   </a:t>
          </a:r>
          <a:r>
            <a:rPr lang="zh-CN" altLang="en-US" sz="33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预实验</a:t>
          </a:r>
          <a:endParaRPr lang="zh-CN" altLang="en-US" sz="33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51218" y="466115"/>
        <a:ext cx="6465070" cy="846128"/>
      </dsp:txXfrm>
    </dsp:sp>
    <dsp:sp modelId="{50CA075F-8A4D-4A7E-92E1-971D8EE16AF4}">
      <dsp:nvSpPr>
        <dsp:cNvPr id="0" name=""/>
        <dsp:cNvSpPr/>
      </dsp:nvSpPr>
      <dsp:spPr>
        <a:xfrm>
          <a:off x="0" y="336589"/>
          <a:ext cx="1057660" cy="105766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F844A95-5596-45C3-8E15-316084A8F740}">
      <dsp:nvSpPr>
        <dsp:cNvPr id="0" name=""/>
        <dsp:cNvSpPr/>
      </dsp:nvSpPr>
      <dsp:spPr>
        <a:xfrm>
          <a:off x="719541" y="1886502"/>
          <a:ext cx="6395908" cy="846128"/>
        </a:xfrm>
        <a:prstGeom prst="rect">
          <a:avLst/>
        </a:prstGeom>
        <a:gradFill rotWithShape="0">
          <a:gsLst>
            <a:gs pos="0">
              <a:schemeClr val="accent5">
                <a:hueOff val="-9214729"/>
                <a:satOff val="10313"/>
                <a:lumOff val="589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hueOff val="-9214729"/>
                <a:satOff val="10313"/>
                <a:lumOff val="589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71615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3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Part Two   </a:t>
          </a:r>
          <a:r>
            <a:rPr lang="zh-CN" altLang="en-US" sz="33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理论分析</a:t>
          </a:r>
          <a:endParaRPr lang="zh-CN" altLang="en-US" sz="33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719541" y="1886502"/>
        <a:ext cx="6395908" cy="846128"/>
      </dsp:txXfrm>
    </dsp:sp>
    <dsp:sp modelId="{5B27B0E3-F474-46B4-96A5-2B77668A16C5}">
      <dsp:nvSpPr>
        <dsp:cNvPr id="0" name=""/>
        <dsp:cNvSpPr/>
      </dsp:nvSpPr>
      <dsp:spPr>
        <a:xfrm>
          <a:off x="0" y="1686704"/>
          <a:ext cx="1057660" cy="112454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9214729"/>
              <a:satOff val="10313"/>
              <a:lumOff val="58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5C315D9-2719-4A1F-86F8-247FBF106897}">
      <dsp:nvSpPr>
        <dsp:cNvPr id="0" name=""/>
        <dsp:cNvSpPr/>
      </dsp:nvSpPr>
      <dsp:spPr>
        <a:xfrm>
          <a:off x="620502" y="3279086"/>
          <a:ext cx="6556134" cy="846128"/>
        </a:xfrm>
        <a:prstGeom prst="rect">
          <a:avLst/>
        </a:prstGeom>
        <a:gradFill rotWithShape="0">
          <a:gsLst>
            <a:gs pos="0">
              <a:schemeClr val="accent5">
                <a:hueOff val="-18429457"/>
                <a:satOff val="20625"/>
                <a:lumOff val="1177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hueOff val="-18429457"/>
                <a:satOff val="20625"/>
                <a:lumOff val="1177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71615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3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Part Three </a:t>
          </a:r>
          <a:r>
            <a:rPr lang="zh-CN" altLang="en-US" sz="33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rPr>
            <a:t>实验设计与验证</a:t>
          </a:r>
          <a:endParaRPr lang="zh-CN" altLang="en-US" sz="33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620502" y="3279086"/>
        <a:ext cx="6556134" cy="846128"/>
      </dsp:txXfrm>
    </dsp:sp>
    <dsp:sp modelId="{F41C4DDC-8589-4B0D-83C3-F7C5B444BB8A}">
      <dsp:nvSpPr>
        <dsp:cNvPr id="0" name=""/>
        <dsp:cNvSpPr/>
      </dsp:nvSpPr>
      <dsp:spPr>
        <a:xfrm>
          <a:off x="0" y="3172982"/>
          <a:ext cx="1057660" cy="105766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18429457"/>
              <a:satOff val="20625"/>
              <a:lumOff val="11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6FD9B-A108-4465-AD0E-C6BAB993C72C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5652-C550-4C4B-BAA1-358F6E09AA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51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我们考虑阳光与轴线垂直入射的情况，可得到三种直观现象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通过调整载物台的倾斜角可调整等效太阳高度角，较为高效的实验。标高的投影可测量等效高度角的值。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光功率</a:t>
            </a:r>
            <a:r>
              <a:rPr lang="en-US" altLang="zh-CN" dirty="0" smtClean="0"/>
              <a:t>-—</a:t>
            </a:r>
            <a:r>
              <a:rPr lang="zh-CN" altLang="en-US" dirty="0" smtClean="0"/>
              <a:t>照度，波长相同时可转化，认为晴天时间相差不大时，阳光性质不变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801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蓝紫 </a:t>
            </a:r>
            <a:r>
              <a:rPr lang="en-US" altLang="zh-CN" dirty="0" smtClean="0"/>
              <a:t>400nm </a:t>
            </a:r>
            <a:r>
              <a:rPr lang="zh-CN" altLang="en-US" dirty="0" smtClean="0"/>
              <a:t>红 </a:t>
            </a:r>
            <a:r>
              <a:rPr lang="en-US" altLang="zh-CN" dirty="0" smtClean="0"/>
              <a:t>780nm </a:t>
            </a:r>
            <a:r>
              <a:rPr lang="zh-CN" altLang="en-US" dirty="0" smtClean="0"/>
              <a:t>换算成光子能量 </a:t>
            </a:r>
            <a:r>
              <a:rPr lang="en-US" altLang="zh-CN" dirty="0" smtClean="0"/>
              <a:t>3eV 1.5eV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819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2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302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627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086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5652-C550-4C4B-BAA1-358F6E09AAD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42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04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200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915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8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666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703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589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09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44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595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938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1442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808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006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755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113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95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0DE84-0945-4115-9677-AB6DE5B202D7}" type="datetimeFigureOut">
              <a:rPr lang="zh-CN" altLang="en-US" smtClean="0"/>
              <a:pPr/>
              <a:t>2015/8/17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EC7C6-D521-496F-AF3D-352BB2BF68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1831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6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avi"/><Relationship Id="rId7" Type="http://schemas.openxmlformats.org/officeDocument/2006/relationships/image" Target="../media/image4.png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3.xml"/><Relationship Id="rId4" Type="http://schemas.microsoft.com/office/2007/relationships/media" Target="../media/media2.MO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png"/><Relationship Id="rId7" Type="http://schemas.openxmlformats.org/officeDocument/2006/relationships/image" Target="../media/image1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24.png"/><Relationship Id="rId10" Type="http://schemas.openxmlformats.org/officeDocument/2006/relationships/image" Target="../media/image26.png"/><Relationship Id="rId4" Type="http://schemas.openxmlformats.org/officeDocument/2006/relationships/image" Target="../media/image6.jpeg"/><Relationship Id="rId9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3446971" y="918568"/>
            <a:ext cx="5036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zh-CN" sz="4800" dirty="0">
                <a:latin typeface="Arial" panose="020B0604020202020204" pitchFamily="34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12.THICK LENS </a:t>
            </a:r>
            <a:endParaRPr lang="en-US" altLang="zh-CN" sz="4800" dirty="0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35" y="1894114"/>
            <a:ext cx="9677129" cy="414255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副标题 2"/>
          <p:cNvSpPr txBox="1">
            <a:spLocks/>
          </p:cNvSpPr>
          <p:nvPr/>
        </p:nvSpPr>
        <p:spPr>
          <a:xfrm>
            <a:off x="7743461" y="6256721"/>
            <a:ext cx="4960168" cy="3387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黄路扬 郭煜铖</a:t>
            </a:r>
            <a:endParaRPr lang="zh-CN" altLang="zh-CN" dirty="0">
              <a:solidFill>
                <a:schemeClr val="tx1"/>
              </a:solidFill>
            </a:endParaRPr>
          </a:p>
          <a:p>
            <a:endParaRPr lang="en-US" altLang="zh-CN" dirty="0"/>
          </a:p>
        </p:txBody>
      </p: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03353"/>
      </p:ext>
    </p:extLst>
  </p:cSld>
  <p:clrMapOvr>
    <a:masterClrMapping/>
  </p:clrMapOvr>
  <p:transition spd="slow" advTm="573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79651" y="1545772"/>
            <a:ext cx="7724843" cy="27051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altLang="zh-CN" sz="3600" cap="none" dirty="0" smtClean="0"/>
              <a:t>A bottle </a:t>
            </a:r>
            <a:r>
              <a:rPr lang="en-US" altLang="zh-CN" sz="3600" cap="none" dirty="0" smtClean="0">
                <a:solidFill>
                  <a:schemeClr val="tx2">
                    <a:lumMod val="50000"/>
                  </a:schemeClr>
                </a:solidFill>
              </a:rPr>
              <a:t>filled</a:t>
            </a:r>
            <a:r>
              <a:rPr lang="en-US" altLang="zh-CN" sz="3600" cap="none" dirty="0" smtClean="0"/>
              <a:t> with a </a:t>
            </a:r>
            <a:r>
              <a:rPr lang="en-US" altLang="zh-CN" sz="3600" cap="none" dirty="0" smtClean="0">
                <a:solidFill>
                  <a:schemeClr val="tx2">
                    <a:lumMod val="50000"/>
                  </a:schemeClr>
                </a:solidFill>
              </a:rPr>
              <a:t>liquid</a:t>
            </a:r>
            <a:r>
              <a:rPr lang="en-US" altLang="zh-CN" sz="3600" cap="none" dirty="0" smtClean="0"/>
              <a:t> can work as a lens. Arguably, such a bottle is dangerous if left on a table on a sunny day. Can one use such a ‘lens’ to </a:t>
            </a:r>
            <a:r>
              <a:rPr lang="en-US" altLang="zh-CN" sz="3600" cap="none" dirty="0" smtClean="0">
                <a:solidFill>
                  <a:schemeClr val="tx2">
                    <a:lumMod val="50000"/>
                  </a:schemeClr>
                </a:solidFill>
              </a:rPr>
              <a:t>scorch a surface</a:t>
            </a:r>
            <a:r>
              <a:rPr lang="en-US" altLang="zh-CN" sz="3600" cap="none" dirty="0" smtClean="0"/>
              <a:t>?</a:t>
            </a:r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en-US" altLang="zh-CN" sz="2800" dirty="0"/>
              <a:t/>
            </a:r>
            <a:br>
              <a:rPr lang="en-US" altLang="zh-CN" sz="2800" dirty="0"/>
            </a:br>
            <a:endParaRPr lang="zh-CN" altLang="en-US" sz="2800" dirty="0">
              <a:solidFill>
                <a:schemeClr val="tx1">
                  <a:alpha val="89000"/>
                </a:schemeClr>
              </a:solidFill>
              <a:effectLst>
                <a:outerShdw blurRad="50800" dist="38100" dir="8100000" sx="44000" sy="44000" algn="tr" rotWithShape="0">
                  <a:prstClr val="black">
                    <a:alpha val="19000"/>
                  </a:prstClr>
                </a:outerShdw>
              </a:effectLst>
              <a:latin typeface="AR DECODE" panose="02000000000000000000" pitchFamily="2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79651" y="4076700"/>
            <a:ext cx="7381875" cy="1500188"/>
          </a:xfrm>
        </p:spPr>
        <p:txBody>
          <a:bodyPr>
            <a:normAutofit lnSpcReduction="10000"/>
          </a:bodyPr>
          <a:lstStyle/>
          <a:p>
            <a:pPr algn="l">
              <a:defRPr/>
            </a:pPr>
            <a:r>
              <a:rPr lang="zh-CN" alt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一个</a:t>
            </a:r>
            <a:r>
              <a:rPr lang="zh-CN" altLang="en-US" sz="28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装满液体</a:t>
            </a:r>
            <a:r>
              <a:rPr lang="zh-CN" alt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的瓶子可以像透镜一样工作。这样一个瓶子在晴天放在桌上是否有可能产生危险？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是否能</a:t>
            </a:r>
            <a:r>
              <a:rPr lang="zh-CN" alt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用这样一个透镜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烤焦一个</a:t>
            </a:r>
            <a:r>
              <a:rPr lang="zh-CN" altLang="en-US" sz="28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表面</a:t>
            </a:r>
            <a:r>
              <a:rPr lang="zh-CN" alt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？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919286" y="3694340"/>
            <a:ext cx="8207375" cy="0"/>
          </a:xfrm>
          <a:prstGeom prst="line">
            <a:avLst/>
          </a:prstGeom>
          <a:ln w="50800" cmpd="tri">
            <a:solidFill>
              <a:schemeClr val="accent6">
                <a:lumMod val="60000"/>
                <a:lumOff val="40000"/>
                <a:alpha val="74000"/>
              </a:schemeClr>
            </a:solidFill>
            <a:headEnd type="diamond" w="med" len="me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283113" y="4076700"/>
            <a:ext cx="7378413" cy="266155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dirty="0">
                <a:latin typeface="隶书" panose="02010509060101010101" pitchFamily="49" charset="-122"/>
                <a:ea typeface="隶书" panose="02010509060101010101" pitchFamily="49" charset="-122"/>
              </a:rPr>
              <a:t>可能</a:t>
            </a:r>
            <a:r>
              <a:rPr lang="zh-CN" altLang="en-US" sz="6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烤焦！！</a:t>
            </a:r>
            <a:endParaRPr lang="zh-CN" altLang="en-US" sz="6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7" name="我的视频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9200" end="6559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757858" y="410068"/>
            <a:ext cx="6209859" cy="3363444"/>
          </a:xfrm>
          <a:prstGeom prst="rect">
            <a:avLst/>
          </a:prstGeom>
        </p:spPr>
      </p:pic>
      <p:pic>
        <p:nvPicPr>
          <p:cNvPr id="8" name="IMG_0757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4">
                  <p14:trim st="19399.0288" end="4939.2373"/>
                </p14:media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2757858" y="3820681"/>
            <a:ext cx="5994258" cy="29647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19529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9590" y="1264972"/>
            <a:ext cx="10353761" cy="1326321"/>
          </a:xfrm>
        </p:spPr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装满液体的瓶的汇聚效果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01012" y="2990914"/>
            <a:ext cx="7717972" cy="2125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瓶的简单模型</a:t>
            </a:r>
            <a:r>
              <a:rPr lang="en-US" altLang="zh-CN" sz="2800" dirty="0" smtClean="0">
                <a:sym typeface="Wingdings" panose="05000000000000000000" pitchFamily="2" charset="2"/>
              </a:rPr>
              <a:t></a:t>
            </a:r>
            <a:r>
              <a:rPr lang="zh-CN" altLang="en-US" sz="2800" dirty="0" smtClean="0">
                <a:sym typeface="Wingdings" panose="05000000000000000000" pitchFamily="2" charset="2"/>
              </a:rPr>
              <a:t>分解</a:t>
            </a:r>
            <a:r>
              <a:rPr lang="en-US" altLang="zh-CN" sz="2800" dirty="0" smtClean="0">
                <a:sym typeface="Wingdings" panose="05000000000000000000" pitchFamily="2" charset="2"/>
              </a:rPr>
              <a:t></a:t>
            </a:r>
            <a:r>
              <a:rPr lang="zh-CN" altLang="en-US" sz="2800" dirty="0" smtClean="0"/>
              <a:t>圆柱体（</a:t>
            </a:r>
            <a:r>
              <a:rPr lang="en-US" altLang="zh-CN" sz="2800" b="1" dirty="0" smtClean="0"/>
              <a:t>A</a:t>
            </a:r>
            <a:r>
              <a:rPr lang="zh-CN" altLang="en-US" sz="2800" dirty="0" smtClean="0"/>
              <a:t>）</a:t>
            </a:r>
            <a:r>
              <a:rPr lang="en-US" altLang="zh-CN" sz="2800" dirty="0" smtClean="0"/>
              <a:t>+</a:t>
            </a:r>
            <a:r>
              <a:rPr lang="zh-CN" altLang="en-US" sz="2800" dirty="0" smtClean="0"/>
              <a:t>半球体（</a:t>
            </a:r>
            <a:r>
              <a:rPr lang="en-US" altLang="zh-CN" sz="2800" b="1" dirty="0" smtClean="0"/>
              <a:t>B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 smtClean="0"/>
              <a:t>液体</a:t>
            </a:r>
            <a:r>
              <a:rPr lang="en-US" altLang="zh-CN" sz="2800" dirty="0" smtClean="0">
                <a:sym typeface="Wingdings" panose="05000000000000000000" pitchFamily="2" charset="2"/>
              </a:rPr>
              <a:t></a:t>
            </a:r>
            <a:r>
              <a:rPr lang="zh-CN" altLang="en-US" sz="2800" dirty="0" smtClean="0">
                <a:sym typeface="Wingdings" panose="05000000000000000000" pitchFamily="2" charset="2"/>
              </a:rPr>
              <a:t>水为基础</a:t>
            </a:r>
            <a:r>
              <a:rPr lang="en-US" altLang="zh-CN" sz="2800" dirty="0" smtClean="0">
                <a:sym typeface="Wingdings" panose="05000000000000000000" pitchFamily="2" charset="2"/>
              </a:rPr>
              <a:t>+</a:t>
            </a:r>
            <a:r>
              <a:rPr lang="zh-CN" altLang="en-US" sz="2800" dirty="0" smtClean="0">
                <a:sym typeface="Wingdings" panose="05000000000000000000" pitchFamily="2" charset="2"/>
              </a:rPr>
              <a:t>其他常见液体</a:t>
            </a:r>
            <a:endParaRPr lang="en-US" altLang="zh-CN" sz="28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zh-CN" altLang="en-US" sz="2800" dirty="0">
                <a:sym typeface="Wingdings" panose="05000000000000000000" pitchFamily="2" charset="2"/>
              </a:rPr>
              <a:t>受</a:t>
            </a:r>
            <a:r>
              <a:rPr lang="zh-CN" altLang="en-US" sz="2800" dirty="0" smtClean="0">
                <a:sym typeface="Wingdings" panose="05000000000000000000" pitchFamily="2" charset="2"/>
              </a:rPr>
              <a:t>照面与瓶及入射光线的相对位置</a:t>
            </a:r>
            <a:endParaRPr lang="en-US" altLang="zh-CN" sz="28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CN" sz="28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CN" sz="28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CN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50470" y="74529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dirty="0"/>
              <a:t>实验</a:t>
            </a:r>
            <a:r>
              <a:rPr lang="zh-CN" altLang="en-US" sz="2400" dirty="0" smtClean="0"/>
              <a:t>的着重点：</a:t>
            </a:r>
            <a:endParaRPr lang="zh-CN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2530" y="2660115"/>
            <a:ext cx="4606944" cy="25914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直接连接符 5"/>
          <p:cNvCxnSpPr/>
          <p:nvPr/>
        </p:nvCxnSpPr>
        <p:spPr>
          <a:xfrm>
            <a:off x="3918857" y="2486024"/>
            <a:ext cx="6847114" cy="0"/>
          </a:xfrm>
          <a:prstGeom prst="line">
            <a:avLst/>
          </a:prstGeom>
          <a:ln w="50800" cmpd="tri">
            <a:solidFill>
              <a:schemeClr val="accent6">
                <a:lumMod val="60000"/>
                <a:lumOff val="40000"/>
                <a:alpha val="74000"/>
              </a:schemeClr>
            </a:solidFill>
            <a:headEnd type="diamond" w="med" len="me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5"/>
          <p:cNvSpPr txBox="1"/>
          <p:nvPr/>
        </p:nvSpPr>
        <p:spPr>
          <a:xfrm>
            <a:off x="9728281" y="37595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513" y="87932"/>
            <a:ext cx="799148" cy="94538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728281" y="1232312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B -</a:t>
            </a:r>
            <a:r>
              <a:rPr lang="zh-CN" altLang="en-US" dirty="0" smtClean="0"/>
              <a:t>半球</a:t>
            </a:r>
            <a:r>
              <a:rPr lang="zh-CN" altLang="en-US" dirty="0"/>
              <a:t>体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7011" r="11249" b="17195"/>
          <a:stretch/>
        </p:blipFill>
        <p:spPr>
          <a:xfrm>
            <a:off x="10928688" y="1076406"/>
            <a:ext cx="950797" cy="6248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2312257"/>
      </p:ext>
    </p:extLst>
  </p:cSld>
  <p:clrMapOvr>
    <a:masterClrMapping/>
  </p:clrMapOvr>
  <p:transition spd="slow" advTm="5224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2724444" y="309138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zh-C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LANCA" panose="02000000000000000000" pitchFamily="2" charset="0"/>
              </a:rPr>
              <a:t>Outline </a:t>
            </a:r>
            <a:r>
              <a:rPr lang="zh-CN" alt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LANCA" panose="02000000000000000000" pitchFamily="2" charset="0"/>
              </a:rPr>
              <a:t>（</a:t>
            </a:r>
            <a:r>
              <a:rPr lang="en-US" altLang="zh-CN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LANCA" panose="02000000000000000000" pitchFamily="2" charset="0"/>
              </a:rPr>
              <a:t>A&amp;B</a:t>
            </a:r>
            <a:r>
              <a:rPr lang="zh-CN" alt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LANCA" panose="02000000000000000000" pitchFamily="2" charset="0"/>
              </a:rPr>
              <a:t>）</a:t>
            </a:r>
            <a:endParaRPr lang="zh-CN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LANCA" panose="02000000000000000000" pitchFamily="2" charset="0"/>
            </a:endParaRP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787598555"/>
              </p:ext>
            </p:extLst>
          </p:nvPr>
        </p:nvGraphicFramePr>
        <p:xfrm>
          <a:off x="2350107" y="1865145"/>
          <a:ext cx="7201731" cy="4230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直接连接符 6"/>
          <p:cNvCxnSpPr/>
          <p:nvPr/>
        </p:nvCxnSpPr>
        <p:spPr>
          <a:xfrm flipV="1">
            <a:off x="1516358" y="1787125"/>
            <a:ext cx="8354558" cy="27294"/>
          </a:xfrm>
          <a:prstGeom prst="line">
            <a:avLst/>
          </a:prstGeom>
          <a:ln w="50800" cmpd="tri">
            <a:solidFill>
              <a:schemeClr val="accent6">
                <a:lumMod val="60000"/>
                <a:lumOff val="40000"/>
                <a:alpha val="74000"/>
              </a:schemeClr>
            </a:solidFill>
            <a:headEnd type="diamond" w="med" len="me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722039" y="1208582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 -</a:t>
            </a:r>
            <a:r>
              <a:rPr lang="zh-CN" altLang="en-US" dirty="0" smtClean="0"/>
              <a:t>半球</a:t>
            </a:r>
            <a:r>
              <a:rPr lang="zh-CN" altLang="en-US" dirty="0"/>
              <a:t>体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7011" r="11249" b="17195"/>
          <a:stretch/>
        </p:blipFill>
        <p:spPr>
          <a:xfrm>
            <a:off x="10922446" y="1052676"/>
            <a:ext cx="950797" cy="62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67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7300" y="1952428"/>
            <a:ext cx="50880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/>
              <a:t>A </a:t>
            </a:r>
          </a:p>
          <a:p>
            <a:pPr algn="ctr"/>
            <a:r>
              <a:rPr lang="zh-CN" altLang="en-US" sz="8000" dirty="0" smtClean="0"/>
              <a:t>圆柱体</a:t>
            </a:r>
            <a:endParaRPr lang="zh-CN" altLang="en-US" sz="8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495" y="887161"/>
            <a:ext cx="4431548" cy="524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2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ocuments\Tencent Files\541962908\FileRecv\MobileFile\Cache_-25e95cc9484a236f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2343" y="1730781"/>
            <a:ext cx="2487632" cy="2208214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</a:t>
            </a:r>
            <a:r>
              <a:rPr lang="en-US" altLang="zh-CN" sz="2400" dirty="0"/>
              <a:t>O</a:t>
            </a:r>
            <a:r>
              <a:rPr lang="en-US" altLang="zh-CN" sz="2400" dirty="0" smtClean="0"/>
              <a:t>ne</a:t>
            </a:r>
            <a:r>
              <a:rPr lang="zh-CN" altLang="en-US" sz="2400" dirty="0" smtClean="0"/>
              <a:t>     </a:t>
            </a:r>
            <a:r>
              <a:rPr lang="zh-CN" altLang="en-US" sz="2400" dirty="0"/>
              <a:t>预</a:t>
            </a:r>
            <a:r>
              <a:rPr lang="zh-CN" altLang="en-US" sz="2400" dirty="0" smtClean="0"/>
              <a:t>实验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982" y="1737899"/>
            <a:ext cx="2858115" cy="220821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230566" y="4176403"/>
            <a:ext cx="10961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       亮线                         光带                        无法</a:t>
            </a:r>
            <a:r>
              <a:rPr lang="zh-CN" altLang="en-US" sz="3200" dirty="0"/>
              <a:t>汇聚</a:t>
            </a:r>
            <a:r>
              <a:rPr lang="zh-CN" altLang="en-US" sz="3200" dirty="0" smtClean="0"/>
              <a:t>                                  </a:t>
            </a:r>
            <a:endParaRPr lang="zh-CN" altLang="en-US" sz="3200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1" t="44698" r="33398" b="19699"/>
          <a:stretch/>
        </p:blipFill>
        <p:spPr>
          <a:xfrm>
            <a:off x="8679588" y="1688635"/>
            <a:ext cx="2928482" cy="2257478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3564807" y="5086470"/>
            <a:ext cx="5302467" cy="161084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/>
              <a:t>受照面位置</a:t>
            </a:r>
            <a:endParaRPr lang="en-US" altLang="zh-CN" sz="3600" dirty="0" smtClean="0"/>
          </a:p>
          <a:p>
            <a:pPr algn="ctr"/>
            <a:r>
              <a:rPr lang="en-US" altLang="zh-CN" sz="3600" dirty="0" smtClean="0">
                <a:sym typeface="Wingdings" panose="05000000000000000000" pitchFamily="2" charset="2"/>
              </a:rPr>
              <a:t></a:t>
            </a:r>
            <a:r>
              <a:rPr lang="zh-CN" altLang="en-US" sz="3600" dirty="0" smtClean="0">
                <a:sym typeface="Wingdings" panose="05000000000000000000" pitchFamily="2" charset="2"/>
              </a:rPr>
              <a:t>汇聚效果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2558600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Two</a:t>
            </a:r>
            <a:r>
              <a:rPr lang="zh-CN" altLang="en-US" sz="2400" dirty="0" smtClean="0"/>
              <a:t>     实验一</a:t>
            </a:r>
            <a:r>
              <a:rPr lang="en-US" altLang="zh-CN" sz="2400" dirty="0" smtClean="0"/>
              <a:t>:</a:t>
            </a:r>
            <a:r>
              <a:rPr lang="zh-CN" altLang="en-US" sz="2400" dirty="0" smtClean="0"/>
              <a:t>设计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603026" y="1126851"/>
            <a:ext cx="8621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实验目的：寻找何时汇聚效果最好</a:t>
            </a:r>
            <a:endParaRPr lang="en-US" altLang="zh-CN" dirty="0" smtClean="0"/>
          </a:p>
          <a:p>
            <a:r>
              <a:rPr lang="zh-CN" altLang="en-US" dirty="0" smtClean="0"/>
              <a:t>实验装置：水瓶，载物装置，温度计*</a:t>
            </a:r>
            <a:r>
              <a:rPr lang="en-US" altLang="zh-CN" dirty="0" smtClean="0"/>
              <a:t>2</a:t>
            </a:r>
            <a:r>
              <a:rPr lang="zh-CN" altLang="en-US" dirty="0" smtClean="0"/>
              <a:t>，照度计，皮革，黑纸</a:t>
            </a:r>
            <a:r>
              <a:rPr lang="en-US" altLang="zh-CN" dirty="0" smtClean="0"/>
              <a:t>, </a:t>
            </a:r>
            <a:r>
              <a:rPr lang="zh-CN" altLang="en-US" dirty="0" smtClean="0"/>
              <a:t>挡风罩</a:t>
            </a:r>
            <a:endParaRPr lang="en-US" altLang="zh-CN" dirty="0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076" y="2028808"/>
            <a:ext cx="4505953" cy="33794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848" y="2028808"/>
            <a:ext cx="4495799" cy="3371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3" y="1765124"/>
            <a:ext cx="7043981" cy="5282985"/>
          </a:xfrm>
          <a:prstGeom prst="rect">
            <a:avLst/>
          </a:prstGeom>
        </p:spPr>
      </p:pic>
      <p:sp>
        <p:nvSpPr>
          <p:cNvPr id="7" name="右箭头 6"/>
          <p:cNvSpPr/>
          <p:nvPr/>
        </p:nvSpPr>
        <p:spPr>
          <a:xfrm rot="10022643">
            <a:off x="6491311" y="3650459"/>
            <a:ext cx="1090759" cy="447426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8000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478800" y="71994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Two</a:t>
            </a:r>
            <a:r>
              <a:rPr lang="zh-CN" altLang="en-US" sz="2400" dirty="0" smtClean="0"/>
              <a:t>     实验一：结果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955551"/>
              </p:ext>
            </p:extLst>
          </p:nvPr>
        </p:nvGraphicFramePr>
        <p:xfrm>
          <a:off x="362501" y="2257109"/>
          <a:ext cx="1988813" cy="362058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988813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实验条件</a:t>
                      </a:r>
                      <a:endParaRPr lang="zh-CN" altLang="en-US" dirty="0"/>
                    </a:p>
                  </a:txBody>
                  <a:tcPr/>
                </a:tc>
              </a:tr>
              <a:tr h="847428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圆柱体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zh-CN" altLang="en-US" dirty="0" smtClean="0"/>
                        <a:t>塑料瓶</a:t>
                      </a:r>
                      <a:r>
                        <a:rPr lang="en-US" altLang="zh-CN" dirty="0" smtClean="0"/>
                        <a:t>)</a:t>
                      </a:r>
                    </a:p>
                    <a:p>
                      <a:pPr algn="ctr"/>
                      <a:r>
                        <a:rPr lang="zh-CN" altLang="en-US" dirty="0" smtClean="0"/>
                        <a:t>内半径：</a:t>
                      </a:r>
                      <a:r>
                        <a:rPr lang="en-US" altLang="zh-CN" dirty="0" smtClean="0"/>
                        <a:t>38.1mm</a:t>
                      </a:r>
                    </a:p>
                    <a:p>
                      <a:pPr algn="ctr"/>
                      <a:r>
                        <a:rPr lang="zh-CN" altLang="en-US" dirty="0" smtClean="0"/>
                        <a:t>外半径：</a:t>
                      </a:r>
                      <a:r>
                        <a:rPr lang="en-US" altLang="zh-CN" dirty="0" smtClean="0"/>
                        <a:t>38.5mm</a:t>
                      </a:r>
                      <a:endParaRPr lang="zh-CN" altLang="en-US" dirty="0"/>
                    </a:p>
                  </a:txBody>
                  <a:tcPr/>
                </a:tc>
              </a:tr>
              <a:tr h="41801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液体：水</a:t>
                      </a:r>
                      <a:endParaRPr lang="zh-CN" alt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受照材料：</a:t>
                      </a:r>
                      <a:endParaRPr lang="en-US" altLang="zh-CN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黑色皮革</a:t>
                      </a:r>
                      <a:endParaRPr lang="en-US" altLang="zh-CN" dirty="0" smtClean="0"/>
                    </a:p>
                  </a:txBody>
                  <a:tcPr/>
                </a:tc>
              </a:tr>
              <a:tr h="6422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环境空气温度：</a:t>
                      </a:r>
                      <a:r>
                        <a:rPr lang="en-US" altLang="zh-CN" dirty="0" smtClean="0"/>
                        <a:t>39</a:t>
                      </a:r>
                      <a:r>
                        <a:rPr lang="zh-CN" altLang="en-US" dirty="0" smtClean="0"/>
                        <a:t>度左右</a:t>
                      </a:r>
                      <a:endParaRPr lang="en-US" altLang="zh-CN" dirty="0" smtClean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标高长度：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en-US" altLang="zh-CN" dirty="0" smtClean="0"/>
                        <a:t>5.5cm</a:t>
                      </a:r>
                      <a:endParaRPr lang="zh-CN" altLang="en-US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11207"/>
              </p:ext>
            </p:extLst>
          </p:nvPr>
        </p:nvGraphicFramePr>
        <p:xfrm>
          <a:off x="2484174" y="2922204"/>
          <a:ext cx="9012715" cy="2494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2543"/>
                <a:gridCol w="1802543"/>
                <a:gridCol w="1802543"/>
                <a:gridCol w="1802543"/>
                <a:gridCol w="1802543"/>
              </a:tblGrid>
              <a:tr h="357051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投影长度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等效高度角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测得稳定温度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测温点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照度（水平地面）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±0.2</a:t>
                      </a:r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10^3 lx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47.2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6.5</a:t>
                      </a:r>
                      <a:r>
                        <a:rPr lang="zh-CN" altLang="en-US" dirty="0" smtClean="0"/>
                        <a:t>*</a:t>
                      </a:r>
                      <a:r>
                        <a:rPr lang="en-US" altLang="zh-CN" dirty="0" smtClean="0"/>
                        <a:t>10^4 lx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6.0</a:t>
                      </a:r>
                      <a:r>
                        <a:rPr lang="zh-CN" altLang="en-US" dirty="0" smtClean="0"/>
                        <a:t>*</a:t>
                      </a:r>
                      <a:r>
                        <a:rPr lang="en-US" altLang="zh-CN" dirty="0" smtClean="0"/>
                        <a:t>10^4 lx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46.3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6.2</a:t>
                      </a:r>
                      <a:r>
                        <a:rPr lang="zh-CN" altLang="en-US" dirty="0" smtClean="0"/>
                        <a:t>*</a:t>
                      </a:r>
                      <a:r>
                        <a:rPr lang="en-US" altLang="zh-CN" dirty="0" smtClean="0"/>
                        <a:t>10^4 lx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46.5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6.2</a:t>
                      </a:r>
                      <a:r>
                        <a:rPr lang="zh-CN" altLang="en-US" dirty="0" smtClean="0"/>
                        <a:t>*</a:t>
                      </a:r>
                      <a:r>
                        <a:rPr lang="en-US" altLang="zh-CN" dirty="0" smtClean="0"/>
                        <a:t>10^4 lx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63</a:t>
                      </a:r>
                      <a:endParaRPr lang="zh-CN" altLang="en-US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亮线</a:t>
                      </a:r>
                      <a:endParaRPr lang="zh-CN" altLang="en-US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5.7</a:t>
                      </a:r>
                      <a:r>
                        <a:rPr lang="zh-CN" altLang="en-US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*</a:t>
                      </a:r>
                      <a:r>
                        <a:rPr lang="en-US" altLang="zh-CN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10^4 lx</a:t>
                      </a:r>
                      <a:endParaRPr lang="zh-CN" altLang="en-US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581" y="339988"/>
            <a:ext cx="2282190" cy="1711643"/>
          </a:xfrm>
          <a:prstGeom prst="rect">
            <a:avLst/>
          </a:prstGeom>
        </p:spPr>
      </p:pic>
      <p:sp>
        <p:nvSpPr>
          <p:cNvPr id="10" name="右箭头 9"/>
          <p:cNvSpPr/>
          <p:nvPr/>
        </p:nvSpPr>
        <p:spPr>
          <a:xfrm rot="16200000">
            <a:off x="10058235" y="2424787"/>
            <a:ext cx="528284" cy="22507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9168010" y="1797417"/>
            <a:ext cx="2296888" cy="34834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表征太阳的光功率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2925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478800" y="71994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Two</a:t>
            </a:r>
            <a:r>
              <a:rPr lang="zh-CN" altLang="en-US" sz="2400" dirty="0" smtClean="0"/>
              <a:t>     实验一：结果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55748"/>
              </p:ext>
            </p:extLst>
          </p:nvPr>
        </p:nvGraphicFramePr>
        <p:xfrm>
          <a:off x="381000" y="2300652"/>
          <a:ext cx="1988813" cy="362058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988813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实验条件</a:t>
                      </a:r>
                      <a:endParaRPr lang="zh-CN" altLang="en-US" dirty="0"/>
                    </a:p>
                  </a:txBody>
                  <a:tcPr/>
                </a:tc>
              </a:tr>
              <a:tr h="84742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圆柱体（塑料瓶）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内半径：</a:t>
                      </a:r>
                      <a:r>
                        <a:rPr lang="en-US" altLang="zh-CN" dirty="0" smtClean="0"/>
                        <a:t>31.1mm</a:t>
                      </a:r>
                    </a:p>
                    <a:p>
                      <a:pPr algn="ctr"/>
                      <a:r>
                        <a:rPr lang="zh-CN" altLang="en-US" dirty="0" smtClean="0"/>
                        <a:t>外半径：</a:t>
                      </a:r>
                      <a:r>
                        <a:rPr lang="en-US" altLang="zh-CN" dirty="0" smtClean="0"/>
                        <a:t>31.5mm</a:t>
                      </a:r>
                      <a:endParaRPr lang="zh-CN" altLang="en-US" dirty="0"/>
                    </a:p>
                  </a:txBody>
                  <a:tcPr/>
                </a:tc>
              </a:tr>
              <a:tr h="41801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液体：水</a:t>
                      </a:r>
                      <a:endParaRPr lang="zh-CN" alt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受照材料：</a:t>
                      </a:r>
                      <a:endParaRPr lang="en-US" altLang="zh-CN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黑纸</a:t>
                      </a:r>
                      <a:endParaRPr lang="en-US" altLang="zh-CN" dirty="0" smtClean="0"/>
                    </a:p>
                  </a:txBody>
                  <a:tcPr/>
                </a:tc>
              </a:tr>
              <a:tr h="6422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环境空气温度：</a:t>
                      </a:r>
                      <a:r>
                        <a:rPr lang="en-US" altLang="zh-CN" dirty="0" smtClean="0"/>
                        <a:t>40</a:t>
                      </a:r>
                      <a:r>
                        <a:rPr lang="zh-CN" altLang="en-US" dirty="0" smtClean="0"/>
                        <a:t>度左右</a:t>
                      </a:r>
                      <a:endParaRPr lang="en-US" altLang="zh-CN" dirty="0" smtClean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标高长度：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en-US" altLang="zh-CN" dirty="0" smtClean="0"/>
                        <a:t>5.5cm</a:t>
                      </a:r>
                      <a:endParaRPr lang="zh-CN" altLang="en-US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191547"/>
              </p:ext>
            </p:extLst>
          </p:nvPr>
        </p:nvGraphicFramePr>
        <p:xfrm>
          <a:off x="2514601" y="2351315"/>
          <a:ext cx="9523340" cy="331170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04668"/>
                <a:gridCol w="1904668"/>
                <a:gridCol w="1904668"/>
                <a:gridCol w="1904668"/>
                <a:gridCol w="1904668"/>
              </a:tblGrid>
              <a:tr h="7513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投影长度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等效高度角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测得稳定温度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测温点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照度（水平地面）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±0.2</a:t>
                      </a:r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800" b="1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10^4lx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960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48.7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5.0</a:t>
                      </a:r>
                      <a:r>
                        <a:rPr lang="zh-CN" altLang="en-US" sz="1800" dirty="0" smtClean="0"/>
                        <a:t>*</a:t>
                      </a:r>
                      <a:r>
                        <a:rPr lang="en-US" altLang="zh-CN" sz="1800" dirty="0" smtClean="0"/>
                        <a:t>10^4 lx</a:t>
                      </a:r>
                      <a:endParaRPr lang="zh-CN" altLang="en-US" sz="1800" dirty="0" smtClean="0"/>
                    </a:p>
                  </a:txBody>
                  <a:tcPr/>
                </a:tc>
              </a:tr>
              <a:tr h="2960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5.3</a:t>
                      </a:r>
                      <a:r>
                        <a:rPr lang="zh-CN" altLang="en-US" sz="1800" dirty="0" smtClean="0"/>
                        <a:t>*</a:t>
                      </a:r>
                      <a:r>
                        <a:rPr lang="en-US" altLang="zh-CN" sz="1800" dirty="0" smtClean="0"/>
                        <a:t>10^4 lx</a:t>
                      </a:r>
                      <a:endParaRPr lang="zh-CN" altLang="en-US" sz="1800" dirty="0" smtClean="0"/>
                    </a:p>
                  </a:txBody>
                  <a:tcPr/>
                </a:tc>
              </a:tr>
              <a:tr h="2960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50.2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5.2</a:t>
                      </a:r>
                      <a:r>
                        <a:rPr lang="zh-CN" altLang="en-US" sz="1800" dirty="0" smtClean="0"/>
                        <a:t>*</a:t>
                      </a:r>
                      <a:r>
                        <a:rPr lang="en-US" altLang="zh-CN" sz="1800" dirty="0" smtClean="0"/>
                        <a:t>10^4 lx</a:t>
                      </a:r>
                      <a:endParaRPr lang="zh-CN" altLang="en-US" sz="1800" dirty="0" smtClean="0"/>
                    </a:p>
                  </a:txBody>
                  <a:tcPr/>
                </a:tc>
              </a:tr>
              <a:tr h="2960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43.6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5.1</a:t>
                      </a:r>
                      <a:r>
                        <a:rPr lang="zh-CN" altLang="en-US" sz="1800" dirty="0" smtClean="0"/>
                        <a:t>*</a:t>
                      </a:r>
                      <a:r>
                        <a:rPr lang="en-US" altLang="zh-CN" sz="1800" dirty="0" smtClean="0"/>
                        <a:t>10^4 lx</a:t>
                      </a:r>
                      <a:endParaRPr lang="zh-CN" altLang="en-US" sz="1800" dirty="0" smtClean="0"/>
                    </a:p>
                  </a:txBody>
                  <a:tcPr/>
                </a:tc>
              </a:tr>
              <a:tr h="2960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5.5</a:t>
                      </a:r>
                      <a:r>
                        <a:rPr lang="zh-CN" altLang="en-US" sz="1800" dirty="0" smtClean="0"/>
                        <a:t>*</a:t>
                      </a:r>
                      <a:r>
                        <a:rPr lang="en-US" altLang="zh-CN" sz="1800" dirty="0" smtClean="0"/>
                        <a:t>10^4 lx</a:t>
                      </a:r>
                      <a:endParaRPr lang="zh-CN" altLang="en-US" sz="1800" dirty="0" smtClean="0"/>
                    </a:p>
                  </a:txBody>
                  <a:tcPr/>
                </a:tc>
              </a:tr>
              <a:tr h="2960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53.6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光带外边缘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5.0</a:t>
                      </a:r>
                      <a:r>
                        <a:rPr lang="zh-CN" altLang="en-US" sz="1800" dirty="0" smtClean="0"/>
                        <a:t>*</a:t>
                      </a:r>
                      <a:r>
                        <a:rPr lang="en-US" altLang="zh-CN" sz="1800" dirty="0" smtClean="0"/>
                        <a:t>10^4 lx</a:t>
                      </a:r>
                      <a:endParaRPr lang="zh-CN" altLang="en-US" sz="1800" dirty="0" smtClean="0"/>
                    </a:p>
                  </a:txBody>
                  <a:tcPr/>
                </a:tc>
              </a:tr>
              <a:tr h="2960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zh-CN" altLang="en-US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亮线</a:t>
                      </a:r>
                      <a:endParaRPr lang="zh-CN" altLang="en-US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  <a:r>
                        <a:rPr lang="zh-CN" altLang="en-US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8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10^4 lx</a:t>
                      </a:r>
                      <a:endParaRPr lang="zh-CN" altLang="en-US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右箭头 1"/>
          <p:cNvSpPr/>
          <p:nvPr/>
        </p:nvSpPr>
        <p:spPr>
          <a:xfrm>
            <a:off x="3091542" y="5654737"/>
            <a:ext cx="1513115" cy="42454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44144" y="5682342"/>
            <a:ext cx="524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外界条件不变时，聚焦后呈亮线时能较好汇聚</a:t>
            </a:r>
            <a:endParaRPr lang="zh-CN" altLang="en-US" dirty="0"/>
          </a:p>
        </p:txBody>
      </p:sp>
      <p:sp>
        <p:nvSpPr>
          <p:cNvPr id="4" name="椭圆 3"/>
          <p:cNvSpPr/>
          <p:nvPr/>
        </p:nvSpPr>
        <p:spPr>
          <a:xfrm>
            <a:off x="3038209" y="950772"/>
            <a:ext cx="6683829" cy="264522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出现</a:t>
            </a:r>
            <a:r>
              <a:rPr lang="zh-CN" altLang="en-US" sz="2400" b="1" dirty="0" smtClean="0"/>
              <a:t>亮线时的高度角与何相关联？</a:t>
            </a:r>
            <a:endParaRPr lang="en-US" altLang="zh-CN" sz="2400" b="1" dirty="0" smtClean="0"/>
          </a:p>
          <a:p>
            <a:pPr algn="ctr"/>
            <a:r>
              <a:rPr lang="zh-CN" altLang="en-US" sz="2400" b="1" dirty="0"/>
              <a:t>亮</a:t>
            </a:r>
            <a:r>
              <a:rPr lang="zh-CN" altLang="en-US" sz="2400" b="1" dirty="0" smtClean="0"/>
              <a:t>线出现的位置能否得知？</a:t>
            </a:r>
            <a:endParaRPr lang="zh-CN" altLang="en-US" sz="2400" b="1" dirty="0"/>
          </a:p>
        </p:txBody>
      </p:sp>
      <p:sp>
        <p:nvSpPr>
          <p:cNvPr id="15" name="椭圆 14"/>
          <p:cNvSpPr/>
          <p:nvPr/>
        </p:nvSpPr>
        <p:spPr>
          <a:xfrm>
            <a:off x="3038208" y="3825213"/>
            <a:ext cx="6683829" cy="264522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/>
              <a:t>光经过瓶子到底发生了什么？</a:t>
            </a:r>
            <a:endParaRPr lang="zh-CN" altLang="en-US" sz="2400" b="1" dirty="0"/>
          </a:p>
        </p:txBody>
      </p:sp>
      <p:sp>
        <p:nvSpPr>
          <p:cNvPr id="5" name="下箭头 4"/>
          <p:cNvSpPr/>
          <p:nvPr/>
        </p:nvSpPr>
        <p:spPr>
          <a:xfrm>
            <a:off x="6041569" y="3377902"/>
            <a:ext cx="489858" cy="12476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457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15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Three</a:t>
            </a:r>
            <a:r>
              <a:rPr lang="zh-CN" altLang="en-US" sz="2400" dirty="0" smtClean="0"/>
              <a:t>     理论部分（几何光学角度）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171" y="1791695"/>
            <a:ext cx="4682515" cy="2579036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</a:schemeClr>
          </a:solidFill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115199" y="4635118"/>
            <a:ext cx="30044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</a:rPr>
              <a:t>条件：</a:t>
            </a:r>
            <a:endParaRPr lang="en-US" altLang="zh-CN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altLang="zh-CN" dirty="0" smtClean="0"/>
              <a:t>1.</a:t>
            </a:r>
            <a:r>
              <a:rPr lang="zh-CN" altLang="en-US" dirty="0" smtClean="0"/>
              <a:t>垂直于圆柱轴线入射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截面为同心圆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平行单色光</a:t>
            </a:r>
            <a:endParaRPr lang="en-US" altLang="zh-CN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壁和液体介质均匀</a:t>
            </a:r>
            <a:endParaRPr lang="zh-CN" altLang="en-US" dirty="0"/>
          </a:p>
        </p:txBody>
      </p:sp>
      <p:pic>
        <p:nvPicPr>
          <p:cNvPr id="20" name="图片 1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" b="2669"/>
          <a:stretch/>
        </p:blipFill>
        <p:spPr bwMode="auto">
          <a:xfrm>
            <a:off x="6479153" y="2784216"/>
            <a:ext cx="4693399" cy="2859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矩形 20"/>
          <p:cNvSpPr/>
          <p:nvPr/>
        </p:nvSpPr>
        <p:spPr>
          <a:xfrm>
            <a:off x="7336411" y="1961644"/>
            <a:ext cx="2385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Comsol</a:t>
            </a:r>
            <a:r>
              <a:rPr lang="zh-CN" altLang="en-US" sz="2400" dirty="0" smtClean="0"/>
              <a:t>模拟图</a:t>
            </a:r>
            <a:endParaRPr lang="zh-CN" altLang="en-US" sz="2400" dirty="0"/>
          </a:p>
        </p:txBody>
      </p:sp>
      <p:sp>
        <p:nvSpPr>
          <p:cNvPr id="22" name="矩形 21"/>
          <p:cNvSpPr/>
          <p:nvPr/>
        </p:nvSpPr>
        <p:spPr>
          <a:xfrm>
            <a:off x="2115199" y="1277235"/>
            <a:ext cx="4448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</a:rPr>
              <a:t>光束</a:t>
            </a:r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zh-CN" altLang="en-US" b="1" i="1" dirty="0" smtClean="0">
                <a:solidFill>
                  <a:schemeClr val="tx2">
                    <a:lumMod val="75000"/>
                  </a:schemeClr>
                </a:solidFill>
              </a:rPr>
              <a:t>分解</a:t>
            </a:r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光线（均沿主轴平行入射）</a:t>
            </a:r>
            <a:endParaRPr lang="zh-CN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259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Three</a:t>
            </a:r>
            <a:r>
              <a:rPr lang="zh-CN" altLang="en-US" sz="2400" dirty="0" smtClean="0"/>
              <a:t>     理论部分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pic>
        <p:nvPicPr>
          <p:cNvPr id="15" name="图片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10" y="1303052"/>
            <a:ext cx="6233339" cy="3454675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</a:schemeClr>
          </a:solidFill>
          <a:ln>
            <a:noFill/>
          </a:ln>
        </p:spPr>
      </p:pic>
      <p:sp>
        <p:nvSpPr>
          <p:cNvPr id="16" name="内容占位符 1"/>
          <p:cNvSpPr txBox="1">
            <a:spLocks/>
          </p:cNvSpPr>
          <p:nvPr/>
        </p:nvSpPr>
        <p:spPr>
          <a:xfrm>
            <a:off x="430351" y="4853713"/>
            <a:ext cx="10831540" cy="4008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/>
              <a:t>出射光性质</a:t>
            </a:r>
            <a:endParaRPr lang="en-US" altLang="zh-CN" sz="1600" dirty="0"/>
          </a:p>
          <a:p>
            <a:pPr marL="0" indent="0">
              <a:buNone/>
            </a:pPr>
            <a:endParaRPr lang="en-US" altLang="zh-CN" sz="1600" dirty="0" smtClean="0"/>
          </a:p>
          <a:p>
            <a:pPr marL="0" indent="0">
              <a:buNone/>
            </a:pP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42906" y="5002198"/>
            <a:ext cx="7208029" cy="9160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42906" y="6059489"/>
            <a:ext cx="7208029" cy="4057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5221" y="5275578"/>
            <a:ext cx="156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与主轴交点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575221" y="5918291"/>
            <a:ext cx="1565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与主轴交角</a:t>
            </a:r>
            <a:endParaRPr lang="zh-CN" altLang="en-US" dirty="0"/>
          </a:p>
        </p:txBody>
      </p:sp>
      <p:sp>
        <p:nvSpPr>
          <p:cNvPr id="8" name="右大括号 7"/>
          <p:cNvSpPr/>
          <p:nvPr/>
        </p:nvSpPr>
        <p:spPr>
          <a:xfrm>
            <a:off x="9626400" y="5275578"/>
            <a:ext cx="354330" cy="1012045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123526" y="5517339"/>
            <a:ext cx="1673893" cy="52852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相互几何关联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613452" y="1742919"/>
            <a:ext cx="3643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基于原理：</a:t>
            </a:r>
            <a:endParaRPr lang="en-US" altLang="zh-CN" dirty="0" smtClean="0"/>
          </a:p>
          <a:p>
            <a:r>
              <a:rPr lang="zh-CN" altLang="en-US" dirty="0" smtClean="0"/>
              <a:t>斯聂耳定律</a:t>
            </a:r>
            <a:r>
              <a:rPr lang="en-US" altLang="zh-CN" dirty="0" smtClean="0"/>
              <a:t>+</a:t>
            </a:r>
            <a:r>
              <a:rPr lang="zh-CN" altLang="en-US" dirty="0" smtClean="0"/>
              <a:t>几何变换</a:t>
            </a:r>
            <a:endParaRPr lang="en-US" altLang="zh-CN" dirty="0" smtClean="0"/>
          </a:p>
          <a:p>
            <a:r>
              <a:rPr lang="zh-CN" altLang="en-US" dirty="0" smtClean="0"/>
              <a:t>假设：空气折射率</a:t>
            </a:r>
            <a:r>
              <a:rPr lang="en-US" altLang="zh-CN" dirty="0" smtClean="0"/>
              <a:t>n</a:t>
            </a:r>
            <a:r>
              <a:rPr lang="en-US" altLang="zh-CN" sz="1000" dirty="0" smtClean="0"/>
              <a:t>0</a:t>
            </a:r>
            <a:r>
              <a:rPr lang="en-US" altLang="zh-CN" dirty="0" smtClean="0"/>
              <a:t>=1</a:t>
            </a:r>
            <a:endParaRPr lang="en-US" altLang="zh-CN" dirty="0"/>
          </a:p>
        </p:txBody>
      </p:sp>
      <p:sp>
        <p:nvSpPr>
          <p:cNvPr id="19" name="右箭头 18"/>
          <p:cNvSpPr/>
          <p:nvPr/>
        </p:nvSpPr>
        <p:spPr>
          <a:xfrm rot="8161013">
            <a:off x="7139377" y="4359600"/>
            <a:ext cx="605378" cy="502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903351" y="2696046"/>
            <a:ext cx="1578723" cy="20477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有关参量：</a:t>
            </a:r>
            <a:endParaRPr lang="en-US" altLang="zh-CN" dirty="0" smtClean="0"/>
          </a:p>
          <a:p>
            <a:r>
              <a:rPr lang="zh-CN" altLang="en-US" dirty="0" smtClean="0"/>
              <a:t>液体折射率</a:t>
            </a:r>
            <a:r>
              <a:rPr lang="en-US" altLang="zh-CN" dirty="0" smtClean="0"/>
              <a:t>n</a:t>
            </a:r>
            <a:r>
              <a:rPr lang="en-US" altLang="zh-CN" sz="1050" dirty="0" smtClean="0"/>
              <a:t>1</a:t>
            </a:r>
          </a:p>
          <a:p>
            <a:r>
              <a:rPr lang="zh-CN" altLang="en-US" dirty="0" smtClean="0"/>
              <a:t>壁折射率</a:t>
            </a:r>
            <a:r>
              <a:rPr lang="en-US" altLang="zh-CN" dirty="0" smtClean="0"/>
              <a:t>n</a:t>
            </a:r>
            <a:r>
              <a:rPr lang="en-US" altLang="zh-CN" sz="1050" dirty="0" smtClean="0"/>
              <a:t>2</a:t>
            </a:r>
          </a:p>
          <a:p>
            <a:r>
              <a:rPr lang="zh-CN" altLang="en-US" dirty="0" smtClean="0"/>
              <a:t>内半径</a:t>
            </a:r>
            <a:r>
              <a:rPr lang="en-US" altLang="zh-CN" dirty="0" smtClean="0"/>
              <a:t>R</a:t>
            </a:r>
            <a:r>
              <a:rPr lang="en-US" altLang="zh-CN" sz="1050" dirty="0" smtClean="0"/>
              <a:t>1</a:t>
            </a:r>
          </a:p>
          <a:p>
            <a:r>
              <a:rPr lang="zh-CN" altLang="en-US" dirty="0" smtClean="0"/>
              <a:t>外半径</a:t>
            </a:r>
            <a:r>
              <a:rPr lang="en-US" altLang="zh-CN" dirty="0" smtClean="0"/>
              <a:t>R</a:t>
            </a:r>
            <a:r>
              <a:rPr lang="en-US" altLang="zh-CN" sz="1050" dirty="0" smtClean="0"/>
              <a:t>2</a:t>
            </a:r>
            <a:endParaRPr lang="zh-CN" altLang="en-US" sz="1050" dirty="0"/>
          </a:p>
        </p:txBody>
      </p:sp>
      <p:sp>
        <p:nvSpPr>
          <p:cNvPr id="24" name="椭圆 23"/>
          <p:cNvSpPr/>
          <p:nvPr/>
        </p:nvSpPr>
        <p:spPr>
          <a:xfrm>
            <a:off x="9632968" y="2409569"/>
            <a:ext cx="2453324" cy="151041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经验证</a:t>
            </a:r>
            <a:r>
              <a:rPr lang="en-US" altLang="zh-CN" dirty="0" smtClean="0"/>
              <a:t>n</a:t>
            </a:r>
            <a:r>
              <a:rPr lang="en-US" altLang="zh-CN" sz="1050" dirty="0" smtClean="0"/>
              <a:t>1</a:t>
            </a:r>
            <a:r>
              <a:rPr lang="en-US" altLang="zh-CN" dirty="0" smtClean="0"/>
              <a:t>=1.13-1.64</a:t>
            </a:r>
          </a:p>
          <a:p>
            <a:pPr algn="ctr"/>
            <a:r>
              <a:rPr lang="en-US" altLang="zh-CN" dirty="0" smtClean="0"/>
              <a:t>R</a:t>
            </a:r>
            <a:r>
              <a:rPr lang="en-US" altLang="zh-CN" sz="1050" dirty="0" smtClean="0"/>
              <a:t>2</a:t>
            </a:r>
            <a:r>
              <a:rPr lang="en-US" altLang="zh-CN" dirty="0" smtClean="0"/>
              <a:t>/R</a:t>
            </a:r>
            <a:r>
              <a:rPr lang="en-US" altLang="zh-CN" sz="1050" dirty="0" smtClean="0"/>
              <a:t>1</a:t>
            </a:r>
            <a:r>
              <a:rPr lang="en-US" altLang="zh-CN" dirty="0" smtClean="0"/>
              <a:t>&lt;1.15</a:t>
            </a:r>
          </a:p>
          <a:p>
            <a:pPr algn="ctr"/>
            <a:r>
              <a:rPr lang="zh-CN" altLang="en-US" dirty="0"/>
              <a:t>下</a:t>
            </a:r>
            <a:r>
              <a:rPr lang="zh-CN" altLang="en-US" dirty="0" smtClean="0"/>
              <a:t>式一定满足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9747953" y="3976104"/>
            <a:ext cx="2223354" cy="76765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内外径比相同时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相似性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1372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9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Three</a:t>
            </a:r>
            <a:r>
              <a:rPr lang="zh-CN" altLang="en-US" sz="2400" dirty="0" smtClean="0"/>
              <a:t>     理论部分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3946" y="4470373"/>
            <a:ext cx="7200900" cy="153352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8551948" y="2410691"/>
            <a:ext cx="2109126" cy="228925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有关参量：</a:t>
            </a:r>
            <a:endParaRPr lang="en-US" altLang="zh-CN" dirty="0"/>
          </a:p>
          <a:p>
            <a:r>
              <a:rPr lang="zh-CN" altLang="en-US" dirty="0"/>
              <a:t>液体折射率</a:t>
            </a:r>
            <a:r>
              <a:rPr lang="en-US" altLang="zh-CN" dirty="0"/>
              <a:t>n</a:t>
            </a:r>
            <a:r>
              <a:rPr lang="en-US" altLang="zh-CN" sz="1200" dirty="0"/>
              <a:t>1</a:t>
            </a:r>
          </a:p>
          <a:p>
            <a:r>
              <a:rPr lang="zh-CN" altLang="en-US" dirty="0"/>
              <a:t>壁折射率</a:t>
            </a:r>
            <a:r>
              <a:rPr lang="en-US" altLang="zh-CN" dirty="0"/>
              <a:t>n</a:t>
            </a:r>
            <a:r>
              <a:rPr lang="en-US" altLang="zh-CN" sz="1200" dirty="0"/>
              <a:t>2</a:t>
            </a:r>
          </a:p>
          <a:p>
            <a:r>
              <a:rPr lang="zh-CN" altLang="en-US" dirty="0"/>
              <a:t>内半径</a:t>
            </a:r>
            <a:r>
              <a:rPr lang="en-US" altLang="zh-CN" dirty="0"/>
              <a:t>R</a:t>
            </a:r>
            <a:r>
              <a:rPr lang="en-US" altLang="zh-CN" sz="1200" dirty="0"/>
              <a:t>1</a:t>
            </a:r>
          </a:p>
          <a:p>
            <a:r>
              <a:rPr lang="zh-CN" altLang="en-US" dirty="0"/>
              <a:t>外半径</a:t>
            </a:r>
            <a:r>
              <a:rPr lang="en-US" altLang="zh-CN" dirty="0"/>
              <a:t>R</a:t>
            </a:r>
            <a:r>
              <a:rPr lang="en-US" altLang="zh-CN" sz="1200" dirty="0"/>
              <a:t>2</a:t>
            </a:r>
          </a:p>
          <a:p>
            <a:r>
              <a:rPr lang="zh-CN" altLang="en-US" dirty="0"/>
              <a:t>主轴与受照面焦点与外壁距离</a:t>
            </a:r>
            <a:r>
              <a:rPr lang="en-US" altLang="zh-CN" dirty="0"/>
              <a:t>X</a:t>
            </a:r>
            <a:r>
              <a:rPr lang="en-US" altLang="zh-CN" sz="1000" dirty="0"/>
              <a:t>3</a:t>
            </a:r>
            <a:r>
              <a:rPr lang="zh-CN" altLang="en-US" dirty="0"/>
              <a:t>（可转化为太阳高度角）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66436" y="64202"/>
            <a:ext cx="2337019" cy="150922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0237" y="1768194"/>
            <a:ext cx="4793570" cy="250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67622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287" y="3736976"/>
            <a:ext cx="4549228" cy="22402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775" y="1262866"/>
            <a:ext cx="4524765" cy="234335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Three</a:t>
            </a:r>
            <a:r>
              <a:rPr lang="zh-CN" altLang="en-US" sz="2400" dirty="0" smtClean="0"/>
              <a:t>     理论部分</a:t>
            </a:r>
            <a:endParaRPr lang="zh-CN" altLang="en-US" sz="2400" dirty="0"/>
          </a:p>
        </p:txBody>
      </p:sp>
      <p:sp>
        <p:nvSpPr>
          <p:cNvPr id="5" name="文本框 4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70244" y="2477940"/>
            <a:ext cx="4295659" cy="2248195"/>
          </a:xfrm>
          <a:prstGeom prst="rect">
            <a:avLst/>
          </a:prstGeom>
        </p:spPr>
      </p:pic>
      <p:pic>
        <p:nvPicPr>
          <p:cNvPr id="9" name="Picture 2" descr="C:\Users\Administrator\Documents\Tencent Files\541962908\FileRecv\MobileFile\Cache_-25e95cc9484a236f.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38434" y="2296228"/>
            <a:ext cx="2942081" cy="2611618"/>
          </a:xfrm>
          <a:prstGeom prst="rect">
            <a:avLst/>
          </a:prstGeom>
          <a:noFill/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1" t="44698" r="33398" b="19699"/>
          <a:stretch/>
        </p:blipFill>
        <p:spPr>
          <a:xfrm>
            <a:off x="1097459" y="1192761"/>
            <a:ext cx="3023707" cy="233088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27293" y="1270112"/>
            <a:ext cx="4191000" cy="8001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79" y="3736976"/>
            <a:ext cx="2858115" cy="220821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47461" y="5759452"/>
            <a:ext cx="5581650" cy="371475"/>
          </a:xfrm>
          <a:prstGeom prst="rect">
            <a:avLst/>
          </a:prstGeom>
        </p:spPr>
      </p:pic>
      <p:sp>
        <p:nvSpPr>
          <p:cNvPr id="15" name="右箭头 14"/>
          <p:cNvSpPr/>
          <p:nvPr/>
        </p:nvSpPr>
        <p:spPr>
          <a:xfrm>
            <a:off x="5154168" y="5784572"/>
            <a:ext cx="957943" cy="38536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30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Four    </a:t>
            </a:r>
            <a:r>
              <a:rPr lang="zh-CN" altLang="en-US" sz="2400" dirty="0" smtClean="0"/>
              <a:t>实验二</a:t>
            </a:r>
            <a:r>
              <a:rPr lang="en-US" altLang="zh-CN" sz="2400" dirty="0" smtClean="0"/>
              <a:t>:</a:t>
            </a:r>
            <a:r>
              <a:rPr lang="zh-CN" altLang="en-US" sz="2400" dirty="0" smtClean="0"/>
              <a:t>设计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1418100" y="1394645"/>
                <a:ext cx="9476879" cy="1318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 smtClean="0"/>
                  <a:t>实验目的：</a:t>
                </a:r>
                <a:r>
                  <a:rPr lang="en-US" altLang="zh-CN" dirty="0" smtClean="0"/>
                  <a:t>1.</a:t>
                </a:r>
                <a:r>
                  <a:rPr lang="zh-CN" altLang="en-US" dirty="0" smtClean="0"/>
                  <a:t>验证</a:t>
                </a:r>
                <a:r>
                  <a:rPr lang="zh-CN" altLang="zh-CN" dirty="0"/>
                  <a:t>太阳高度角为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eqArr>
                          <m:eqArr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eqArrPr>
                          <m:e>
                            <m:d>
                              <m:d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zh-CN" altLang="zh-CN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d>
                                      <m:dPr>
                                        <m:begChr m:val="（"/>
                                        <m:endChr m:val="）"/>
                                        <m:ctrlPr>
                                          <a:rPr lang="zh-CN" altLang="zh-CN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n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n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</m:e>
                            </m:d>
                          </m:e>
                          <m:e/>
                        </m:eqArr>
                      </m:e>
                    </m:func>
                  </m:oMath>
                </a14:m>
                <a:r>
                  <a:rPr lang="zh-CN" altLang="zh-CN" dirty="0"/>
                  <a:t>聚光效果</a:t>
                </a:r>
                <a:r>
                  <a:rPr lang="zh-CN" altLang="zh-CN" dirty="0" smtClean="0"/>
                  <a:t>最佳</a:t>
                </a:r>
                <a:endParaRPr lang="en-US" altLang="zh-CN" dirty="0" smtClean="0"/>
              </a:p>
              <a:p>
                <a:r>
                  <a:rPr lang="en-US" altLang="zh-CN" dirty="0"/>
                  <a:t> </a:t>
                </a:r>
                <a:r>
                  <a:rPr lang="en-US" altLang="zh-CN" dirty="0" smtClean="0"/>
                  <a:t>                   2.</a:t>
                </a:r>
                <a:r>
                  <a:rPr lang="zh-CN" altLang="en-US" dirty="0" smtClean="0"/>
                  <a:t>比较不同容器在相同外界条件下，所产生最大温度的差异，以寻找最佳的汇聚容器</a:t>
                </a:r>
                <a:endParaRPr lang="en-US" altLang="zh-CN" dirty="0" smtClean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100" y="1394645"/>
                <a:ext cx="9476879" cy="1318951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579" b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矩形 17"/>
          <p:cNvSpPr/>
          <p:nvPr/>
        </p:nvSpPr>
        <p:spPr>
          <a:xfrm>
            <a:off x="281372" y="378791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dirty="0" smtClean="0"/>
              <a:t>仪器基本同实验一</a:t>
            </a:r>
            <a:endParaRPr lang="zh-CN" altLang="en-US" sz="1200" dirty="0"/>
          </a:p>
        </p:txBody>
      </p:sp>
      <p:sp>
        <p:nvSpPr>
          <p:cNvPr id="3" name="文本框 2"/>
          <p:cNvSpPr txBox="1"/>
          <p:nvPr/>
        </p:nvSpPr>
        <p:spPr>
          <a:xfrm>
            <a:off x="9289142" y="2974479"/>
            <a:ext cx="2902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改变参量：</a:t>
            </a:r>
            <a:endParaRPr lang="en-US" altLang="zh-CN" sz="2400" dirty="0" smtClean="0"/>
          </a:p>
          <a:p>
            <a:r>
              <a:rPr lang="zh-CN" altLang="en-US" sz="2400" dirty="0" smtClean="0"/>
              <a:t>  半径</a:t>
            </a:r>
            <a:endParaRPr lang="en-US" altLang="zh-CN" sz="2400" dirty="0" smtClean="0"/>
          </a:p>
          <a:p>
            <a:r>
              <a:rPr lang="zh-CN" altLang="en-US" sz="2400" dirty="0" smtClean="0"/>
              <a:t>   壁  </a:t>
            </a:r>
            <a:endParaRPr lang="en-US" altLang="zh-CN" sz="2400" dirty="0" smtClean="0"/>
          </a:p>
          <a:p>
            <a:r>
              <a:rPr lang="zh-CN" altLang="en-US" sz="2400" dirty="0" smtClean="0"/>
              <a:t>  液体</a:t>
            </a:r>
            <a:endParaRPr lang="en-US" altLang="zh-CN" sz="24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083" y="2676681"/>
            <a:ext cx="3335278" cy="25014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87" y="2676681"/>
            <a:ext cx="3393386" cy="25450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21094" y="5693229"/>
            <a:ext cx="695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1026" name="Picture 2" descr="C:\Users\luyang\AppData\Roaming\Tencent\Users\386674362\QQ\WinTemp\RichOle\1KR9)HNIRK%DBJ07{Q(1M9I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" t="2827" r="-382" b="-1"/>
          <a:stretch/>
        </p:blipFill>
        <p:spPr bwMode="auto">
          <a:xfrm>
            <a:off x="406399" y="2676681"/>
            <a:ext cx="8882742" cy="262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814883" y="6062561"/>
            <a:ext cx="4948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PET</a:t>
            </a:r>
            <a:r>
              <a:rPr lang="zh-CN" altLang="en-US" dirty="0" smtClean="0"/>
              <a:t>（聚对苯二甲酸乙二醇酯）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27214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705173"/>
              </p:ext>
            </p:extLst>
          </p:nvPr>
        </p:nvGraphicFramePr>
        <p:xfrm>
          <a:off x="221748" y="2107876"/>
          <a:ext cx="1726795" cy="311113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72679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实验条件</a:t>
                      </a:r>
                      <a:endParaRPr lang="zh-CN" altLang="en-US" dirty="0"/>
                    </a:p>
                  </a:txBody>
                  <a:tcPr/>
                </a:tc>
              </a:tr>
              <a:tr h="41801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液体：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水 </a:t>
                      </a:r>
                      <a:r>
                        <a:rPr lang="en-US" altLang="zh-CN" dirty="0" smtClean="0"/>
                        <a:t>n=1.33</a:t>
                      </a:r>
                    </a:p>
                    <a:p>
                      <a:pPr algn="ctr"/>
                      <a:r>
                        <a:rPr lang="zh-CN" altLang="en-US" dirty="0" smtClean="0"/>
                        <a:t>无水酒精</a:t>
                      </a:r>
                      <a:r>
                        <a:rPr lang="en-US" altLang="zh-CN" dirty="0" smtClean="0"/>
                        <a:t>n=1.36</a:t>
                      </a:r>
                    </a:p>
                    <a:p>
                      <a:pPr algn="ctr"/>
                      <a:r>
                        <a:rPr lang="zh-CN" altLang="en-US" dirty="0" smtClean="0"/>
                        <a:t>油  </a:t>
                      </a:r>
                      <a:r>
                        <a:rPr lang="en-US" altLang="zh-CN" dirty="0" smtClean="0"/>
                        <a:t>n=1.5</a:t>
                      </a:r>
                      <a:endParaRPr lang="zh-CN" altLang="en-US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受照材料：</a:t>
                      </a:r>
                      <a:endParaRPr lang="en-US" altLang="zh-CN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黑色海绵</a:t>
                      </a:r>
                      <a:endParaRPr lang="en-US" altLang="zh-CN" dirty="0" smtClean="0"/>
                    </a:p>
                  </a:txBody>
                  <a:tcPr/>
                </a:tc>
              </a:tr>
              <a:tr h="6422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环境空气温度：</a:t>
                      </a:r>
                      <a:r>
                        <a:rPr lang="en-US" altLang="zh-CN" dirty="0" smtClean="0"/>
                        <a:t>39</a:t>
                      </a:r>
                      <a:r>
                        <a:rPr lang="zh-CN" altLang="en-US" dirty="0" smtClean="0"/>
                        <a:t>度左右</a:t>
                      </a:r>
                      <a:endParaRPr lang="en-US" altLang="zh-CN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785" y="0"/>
            <a:ext cx="2722951" cy="204221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216155" y="931050"/>
            <a:ext cx="6229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Part Four    </a:t>
            </a:r>
            <a:r>
              <a:rPr lang="zh-CN" altLang="en-US" sz="2400" dirty="0" smtClean="0"/>
              <a:t>实验二</a:t>
            </a:r>
            <a:r>
              <a:rPr lang="en-US" altLang="zh-CN" sz="2400" dirty="0" smtClean="0"/>
              <a:t>:</a:t>
            </a:r>
            <a:r>
              <a:rPr lang="zh-CN" altLang="en-US" sz="2400" dirty="0" smtClean="0"/>
              <a:t>结果</a:t>
            </a:r>
            <a:endParaRPr lang="zh-CN" altLang="en-US" sz="2400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785698"/>
              </p:ext>
            </p:extLst>
          </p:nvPr>
        </p:nvGraphicFramePr>
        <p:xfrm>
          <a:off x="2048318" y="1997832"/>
          <a:ext cx="7279754" cy="1497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388"/>
                <a:gridCol w="412777"/>
                <a:gridCol w="1506159"/>
                <a:gridCol w="1402247"/>
                <a:gridCol w="1052123"/>
                <a:gridCol w="2494060"/>
              </a:tblGrid>
              <a:tr h="41747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编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液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体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最佳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高度角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实验）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最佳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高度角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（理论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稳定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温度</a:t>
                      </a:r>
                      <a:endParaRPr lang="zh-CN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照度（水平地面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n-US" altLang="zh-CN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±</a:t>
                      </a:r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0.2</a:t>
                      </a:r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*</a:t>
                      </a:r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10^4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3539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水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8.2*10^4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3539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酒精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31.2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冒烟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8.3*10^4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3539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油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41.8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8.2*10^4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64179" y="6291585"/>
            <a:ext cx="5581650" cy="3714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203260" y="6291585"/>
            <a:ext cx="1248015" cy="38536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基本正确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9784109" y="3202700"/>
            <a:ext cx="1591965" cy="172016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1.</a:t>
            </a:r>
            <a:r>
              <a:rPr lang="zh-CN" altLang="en-US" dirty="0" smtClean="0"/>
              <a:t>汇聚效果：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酒精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油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水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2.</a:t>
            </a:r>
            <a:r>
              <a:rPr lang="zh-CN" altLang="en-US" dirty="0" smtClean="0"/>
              <a:t>半径越大，汇聚效果越好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3.</a:t>
            </a:r>
            <a:r>
              <a:rPr lang="zh-CN" altLang="en-US" dirty="0" smtClean="0"/>
              <a:t>玻璃壁比</a:t>
            </a:r>
            <a:r>
              <a:rPr lang="en-US" altLang="zh-CN" dirty="0" smtClean="0"/>
              <a:t>PET</a:t>
            </a:r>
            <a:r>
              <a:rPr lang="zh-CN" altLang="en-US" dirty="0" smtClean="0"/>
              <a:t>更好</a:t>
            </a:r>
            <a:endParaRPr lang="en-US" altLang="zh-CN" dirty="0" smtClean="0"/>
          </a:p>
        </p:txBody>
      </p:sp>
      <p:sp>
        <p:nvSpPr>
          <p:cNvPr id="7" name="图文框 6"/>
          <p:cNvSpPr/>
          <p:nvPr/>
        </p:nvSpPr>
        <p:spPr>
          <a:xfrm>
            <a:off x="2892006" y="1940636"/>
            <a:ext cx="2867233" cy="586864"/>
          </a:xfrm>
          <a:prstGeom prst="fram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33383"/>
              </p:ext>
            </p:extLst>
          </p:nvPr>
        </p:nvGraphicFramePr>
        <p:xfrm>
          <a:off x="2039350" y="3548727"/>
          <a:ext cx="7302167" cy="1345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57"/>
                <a:gridCol w="413657"/>
                <a:gridCol w="1511187"/>
                <a:gridCol w="1406565"/>
                <a:gridCol w="1055361"/>
                <a:gridCol w="2501740"/>
              </a:tblGrid>
              <a:tr h="41739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编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外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半径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最佳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高度角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实验）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最佳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高度角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（理论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稳定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温度</a:t>
                      </a:r>
                      <a:endParaRPr lang="zh-CN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照度（水平地面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n-US" altLang="zh-CN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±</a:t>
                      </a:r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0.2</a:t>
                      </a:r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*</a:t>
                      </a:r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10^4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3031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43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8.2*10^4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30312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53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8.2*10^4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30312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冒烟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8.1*10^4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142187"/>
              </p:ext>
            </p:extLst>
          </p:nvPr>
        </p:nvGraphicFramePr>
        <p:xfrm>
          <a:off x="1993855" y="5009261"/>
          <a:ext cx="7378746" cy="1042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95"/>
                <a:gridCol w="417995"/>
                <a:gridCol w="1527035"/>
                <a:gridCol w="1421316"/>
                <a:gridCol w="1066429"/>
                <a:gridCol w="2527976"/>
              </a:tblGrid>
              <a:tr h="41739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编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外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壁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最佳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高度角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实验）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最佳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高度角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（理论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稳定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温度</a:t>
                      </a:r>
                      <a:endParaRPr lang="zh-CN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照度（水平地面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n-US" altLang="zh-CN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±</a:t>
                      </a:r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0.2</a:t>
                      </a:r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*</a:t>
                      </a:r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10^4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3031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玻璃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8.2*10^4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3031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PET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73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8.0*10^4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2066657" y="1392715"/>
            <a:ext cx="1237131" cy="551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改变</a:t>
            </a:r>
            <a:endParaRPr lang="en-US" altLang="zh-CN" b="1" dirty="0" smtClean="0"/>
          </a:p>
          <a:p>
            <a:pPr algn="ctr"/>
            <a:r>
              <a:rPr lang="zh-CN" altLang="en-US" b="1" dirty="0" smtClean="0"/>
              <a:t>参量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089807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4294967295"/>
              </p:nvPr>
            </p:nvSpPr>
            <p:spPr>
              <a:xfrm>
                <a:off x="2070245" y="1371734"/>
                <a:ext cx="9142040" cy="411480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2800" dirty="0" smtClean="0"/>
                  <a:t>黑体辐射</a:t>
                </a:r>
                <a:endParaRPr lang="en-US" altLang="zh-CN" sz="2800" dirty="0" smtClean="0"/>
              </a:p>
              <a:p>
                <a:pPr marL="0" indent="0">
                  <a:buNone/>
                </a:pPr>
                <a:r>
                  <a:rPr lang="zh-CN" altLang="en-US" sz="2800" dirty="0" smtClean="0"/>
                  <a:t>斯</a:t>
                </a:r>
                <a:r>
                  <a:rPr lang="zh-CN" altLang="en-US" sz="2800" dirty="0"/>
                  <a:t>特潘</a:t>
                </a:r>
                <a:r>
                  <a:rPr lang="en-US" altLang="zh-CN" sz="2800" dirty="0"/>
                  <a:t>-</a:t>
                </a:r>
                <a:r>
                  <a:rPr lang="zh-CN" altLang="en-US" sz="2800" dirty="0"/>
                  <a:t>波尔兹曼定律</a:t>
                </a:r>
                <a14:m>
                  <m:oMath xmlns:m="http://schemas.openxmlformats.org/officeDocument/2006/math">
                    <m:r>
                      <a:rPr lang="en-US" altLang="zh-CN" sz="2800">
                        <a:latin typeface="Cambria Math"/>
                      </a:rPr>
                      <m:t>       </m:t>
                    </m:r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E</m:t>
                    </m:r>
                    <m:r>
                      <a:rPr lang="zh-CN" altLang="en-US" sz="2800" i="1">
                        <a:latin typeface="Cambria Math"/>
                      </a:rPr>
                      <m:t>（</m:t>
                    </m:r>
                    <m:r>
                      <a:rPr lang="en-US" altLang="zh-CN" sz="2800" i="1">
                        <a:latin typeface="Cambria Math"/>
                      </a:rPr>
                      <m:t>𝑇</m:t>
                    </m:r>
                    <m:r>
                      <a:rPr lang="zh-CN" altLang="en-US" sz="2800" i="1">
                        <a:latin typeface="Cambria Math"/>
                      </a:rPr>
                      <m:t>）</m:t>
                    </m:r>
                    <m:r>
                      <a:rPr lang="en-US" altLang="zh-CN" sz="28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σ</m:t>
                    </m:r>
                    <m:sSup>
                      <m:sSupPr>
                        <m:ctrlPr>
                          <a:rPr lang="zh-CN" altLang="zh-CN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altLang="zh-CN" sz="2800" dirty="0"/>
              </a:p>
              <a:p>
                <a:pPr marL="0" indent="0">
                  <a:buNone/>
                </a:pPr>
                <a:r>
                  <a:rPr lang="zh-CN" altLang="en-US" sz="2800" dirty="0"/>
                  <a:t>辐射平衡射                  </a:t>
                </a:r>
                <a:r>
                  <a:rPr lang="en-US" altLang="zh-CN" sz="2800" dirty="0"/>
                  <a:t>      W</a:t>
                </a:r>
                <a:r>
                  <a:rPr lang="zh-CN" altLang="en-US" sz="1200" dirty="0"/>
                  <a:t>入</a:t>
                </a:r>
                <a:r>
                  <a:rPr lang="en-US" altLang="zh-CN" sz="2800" dirty="0"/>
                  <a:t>=W</a:t>
                </a:r>
                <a:r>
                  <a:rPr lang="zh-CN" altLang="en-US" sz="1600" dirty="0"/>
                  <a:t>出</a:t>
                </a:r>
                <a:r>
                  <a:rPr lang="en-US" altLang="zh-CN" sz="2800" dirty="0"/>
                  <a:t>   </a:t>
                </a:r>
              </a:p>
              <a:p>
                <a:pPr marL="0" indent="0">
                  <a:buNone/>
                </a:pPr>
                <a:r>
                  <a:rPr lang="zh-CN" altLang="en-US" sz="2800" dirty="0" smtClean="0"/>
                  <a:t>太阳光功率                        </a:t>
                </a:r>
                <a:r>
                  <a:rPr lang="en-US" altLang="zh-CN" sz="2800" dirty="0" smtClean="0"/>
                  <a:t>E</a:t>
                </a:r>
                <a:r>
                  <a:rPr lang="en-US" altLang="zh-CN" sz="1400" dirty="0" smtClean="0"/>
                  <a:t>0</a:t>
                </a:r>
                <a:r>
                  <a:rPr lang="zh-CN" altLang="en-US" sz="2800" dirty="0"/>
                  <a:t>取</a:t>
                </a:r>
                <a:r>
                  <a:rPr lang="en-US" altLang="zh-CN" sz="2800" dirty="0" smtClean="0"/>
                  <a:t>1360 w/m^2</a:t>
                </a:r>
                <a:endParaRPr lang="en-US" altLang="zh-CN" sz="2800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altLang="zh-CN" sz="2800" dirty="0">
                    <a:sym typeface="Wingdings" panose="05000000000000000000" pitchFamily="2" charset="2"/>
                  </a:rPr>
                  <a:t>S</a:t>
                </a:r>
                <a:r>
                  <a:rPr lang="zh-CN" altLang="en-US" sz="1400" dirty="0">
                    <a:sym typeface="Wingdings" panose="05000000000000000000" pitchFamily="2" charset="2"/>
                  </a:rPr>
                  <a:t>表</a:t>
                </a:r>
                <a:r>
                  <a:rPr lang="zh-CN" altLang="en-US" sz="2800" dirty="0">
                    <a:sym typeface="Wingdings" panose="05000000000000000000" pitchFamily="2" charset="2"/>
                  </a:rPr>
                  <a:t>*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latin typeface="Cambria Math"/>
                      </a:rPr>
                      <m:t>σ</m:t>
                    </m:r>
                    <m:sSup>
                      <m:sSupPr>
                        <m:ctrlPr>
                          <a:rPr lang="zh-CN" altLang="zh-CN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2800" i="1">
                            <a:latin typeface="Cambria Math"/>
                          </a:rPr>
                          <m:t>𝑇</m:t>
                        </m:r>
                      </m:e>
                      <m:sup>
                        <m:r>
                          <a:rPr lang="en-US" altLang="zh-CN" sz="28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altLang="zh-CN" sz="28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800" dirty="0">
                    <a:sym typeface="Wingdings" panose="05000000000000000000" pitchFamily="2" charset="2"/>
                  </a:rPr>
                  <a:t>=S</a:t>
                </a:r>
                <a:r>
                  <a:rPr lang="zh-CN" altLang="en-US" sz="1400" dirty="0">
                    <a:sym typeface="Wingdings" panose="05000000000000000000" pitchFamily="2" charset="2"/>
                  </a:rPr>
                  <a:t>截面</a:t>
                </a:r>
                <a:r>
                  <a:rPr lang="zh-CN" altLang="en-US" sz="2800" dirty="0">
                    <a:sym typeface="Wingdings" panose="05000000000000000000" pitchFamily="2" charset="2"/>
                  </a:rPr>
                  <a:t>*</a:t>
                </a:r>
                <a:r>
                  <a:rPr lang="en-US" altLang="zh-CN" sz="2800" dirty="0">
                    <a:sym typeface="Wingdings" panose="05000000000000000000" pitchFamily="2" charset="2"/>
                  </a:rPr>
                  <a:t>E</a:t>
                </a:r>
                <a:r>
                  <a:rPr lang="zh-CN" altLang="en-US" sz="1400" dirty="0">
                    <a:sym typeface="Wingdings" panose="05000000000000000000" pitchFamily="2" charset="2"/>
                  </a:rPr>
                  <a:t>       </a:t>
                </a:r>
                <a:r>
                  <a:rPr lang="zh-CN" altLang="en-US" sz="2800" dirty="0">
                    <a:sym typeface="Wingdings" panose="05000000000000000000" pitchFamily="2" charset="2"/>
                  </a:rPr>
                  <a:t>易知 </a:t>
                </a:r>
                <a:r>
                  <a:rPr lang="en-US" altLang="zh-CN" sz="2800" dirty="0">
                    <a:sym typeface="Wingdings" panose="05000000000000000000" pitchFamily="2" charset="2"/>
                  </a:rPr>
                  <a:t>S</a:t>
                </a:r>
                <a:r>
                  <a:rPr lang="zh-CN" altLang="en-US" sz="1400" dirty="0">
                    <a:sym typeface="Wingdings" panose="05000000000000000000" pitchFamily="2" charset="2"/>
                  </a:rPr>
                  <a:t>表</a:t>
                </a:r>
                <a:r>
                  <a:rPr lang="en-US" altLang="zh-CN" sz="2800" dirty="0">
                    <a:sym typeface="Wingdings" panose="05000000000000000000" pitchFamily="2" charset="2"/>
                  </a:rPr>
                  <a:t>/S</a:t>
                </a:r>
                <a:r>
                  <a:rPr lang="zh-CN" altLang="en-US" sz="1400" dirty="0">
                    <a:sym typeface="Wingdings" panose="05000000000000000000" pitchFamily="2" charset="2"/>
                  </a:rPr>
                  <a:t>截面</a:t>
                </a:r>
                <a:r>
                  <a:rPr lang="en-US" altLang="zh-CN" sz="2800" dirty="0">
                    <a:sym typeface="Wingdings" panose="05000000000000000000" pitchFamily="2" charset="2"/>
                  </a:rPr>
                  <a:t>&gt;2  (</a:t>
                </a:r>
                <a:r>
                  <a:rPr lang="zh-CN" altLang="en-US" sz="2800" dirty="0">
                    <a:sym typeface="Wingdings" panose="05000000000000000000" pitchFamily="2" charset="2"/>
                  </a:rPr>
                  <a:t>圆为</a:t>
                </a:r>
                <a:r>
                  <a:rPr lang="en-US" altLang="zh-CN" sz="2800" dirty="0">
                    <a:sym typeface="Wingdings" panose="05000000000000000000" pitchFamily="2" charset="2"/>
                  </a:rPr>
                  <a:t>4</a:t>
                </a:r>
                <a:r>
                  <a:rPr lang="zh-CN" altLang="en-US" sz="2800" dirty="0">
                    <a:sym typeface="Wingdings" panose="05000000000000000000" pitchFamily="2" charset="2"/>
                  </a:rPr>
                  <a:t>，立方体为</a:t>
                </a:r>
                <a:r>
                  <a:rPr lang="en-US" altLang="zh-CN" sz="2800" dirty="0">
                    <a:sym typeface="Wingdings" panose="05000000000000000000" pitchFamily="2" charset="2"/>
                  </a:rPr>
                  <a:t>6)</a:t>
                </a:r>
              </a:p>
              <a:p>
                <a:pPr marL="0" indent="0">
                  <a:buNone/>
                </a:pPr>
                <a:r>
                  <a:rPr lang="en-US" altLang="zh-CN" sz="2800" dirty="0" smtClean="0">
                    <a:sym typeface="Wingdings" panose="05000000000000000000" pitchFamily="2" charset="2"/>
                  </a:rPr>
                  <a:t>S</a:t>
                </a:r>
                <a:r>
                  <a:rPr lang="zh-CN" altLang="en-US" sz="1400" dirty="0">
                    <a:sym typeface="Wingdings" panose="05000000000000000000" pitchFamily="2" charset="2"/>
                  </a:rPr>
                  <a:t>表</a:t>
                </a:r>
                <a:r>
                  <a:rPr lang="en-US" altLang="zh-CN" sz="2800" dirty="0">
                    <a:sym typeface="Wingdings" panose="05000000000000000000" pitchFamily="2" charset="2"/>
                  </a:rPr>
                  <a:t>/S</a:t>
                </a:r>
                <a:r>
                  <a:rPr lang="zh-CN" altLang="en-US" sz="1400" dirty="0">
                    <a:sym typeface="Wingdings" panose="05000000000000000000" pitchFamily="2" charset="2"/>
                  </a:rPr>
                  <a:t>截面</a:t>
                </a:r>
                <a:r>
                  <a:rPr lang="zh-CN" altLang="en-US" sz="2200" dirty="0">
                    <a:sym typeface="Wingdings" panose="05000000000000000000" pitchFamily="2" charset="2"/>
                  </a:rPr>
                  <a:t>取</a:t>
                </a:r>
                <a:r>
                  <a:rPr lang="zh-CN" altLang="en-US" sz="2200" dirty="0" smtClean="0">
                    <a:sym typeface="Wingdings" panose="05000000000000000000" pitchFamily="2" charset="2"/>
                  </a:rPr>
                  <a:t>为</a:t>
                </a:r>
                <a:r>
                  <a:rPr lang="en-US" altLang="zh-CN" sz="2200" dirty="0" smtClean="0">
                    <a:sym typeface="Wingdings" panose="05000000000000000000" pitchFamily="2" charset="2"/>
                  </a:rPr>
                  <a:t>3</a:t>
                </a:r>
                <a:r>
                  <a:rPr lang="en-US" altLang="zh-CN" sz="2800" dirty="0" smtClean="0">
                    <a:sym typeface="Wingdings" panose="05000000000000000000" pitchFamily="2" charset="2"/>
                  </a:rPr>
                  <a:t>298K(27</a:t>
                </a:r>
                <a:r>
                  <a:rPr lang="zh-CN" altLang="en-US" sz="2800" dirty="0" smtClean="0">
                    <a:sym typeface="Wingdings" panose="05000000000000000000" pitchFamily="2" charset="2"/>
                  </a:rPr>
                  <a:t>度</a:t>
                </a:r>
                <a:r>
                  <a:rPr lang="en-US" altLang="zh-CN" sz="2800" dirty="0" smtClean="0">
                    <a:sym typeface="Wingdings" panose="05000000000000000000" pitchFamily="2" charset="2"/>
                  </a:rPr>
                  <a:t>)</a:t>
                </a:r>
                <a:r>
                  <a:rPr lang="zh-CN" altLang="en-US" sz="2800" dirty="0" smtClean="0">
                    <a:sym typeface="Wingdings" panose="05000000000000000000" pitchFamily="2" charset="2"/>
                  </a:rPr>
                  <a:t>较为合理</a:t>
                </a:r>
                <a:r>
                  <a:rPr lang="en-US" altLang="zh-CN" sz="2800" dirty="0" smtClean="0">
                    <a:sym typeface="Wingdings" panose="05000000000000000000" pitchFamily="2" charset="2"/>
                  </a:rPr>
                  <a:t> </a:t>
                </a:r>
                <a:endParaRPr lang="zh-CN" altLang="zh-CN" sz="2800" dirty="0"/>
              </a:p>
              <a:p>
                <a:pPr marL="0" indent="0">
                  <a:buNone/>
                </a:pPr>
                <a:endParaRPr lang="zh-CN" altLang="zh-CN" sz="2800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>
              <a:xfrm>
                <a:off x="2070245" y="1371734"/>
                <a:ext cx="9142040" cy="4114800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1534" t="-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Five</a:t>
            </a:r>
            <a:r>
              <a:rPr lang="zh-CN" altLang="en-US" sz="2400" dirty="0" smtClean="0"/>
              <a:t>     理论部分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能量角度</a:t>
            </a:r>
            <a:r>
              <a:rPr lang="en-US" altLang="zh-CN" sz="2400" dirty="0" smtClean="0"/>
              <a:t>)</a:t>
            </a:r>
            <a:endParaRPr lang="zh-CN" altLang="en-US" sz="2400" dirty="0"/>
          </a:p>
        </p:txBody>
      </p:sp>
      <p:sp>
        <p:nvSpPr>
          <p:cNvPr id="5" name="文本框 4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2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>
          <a:xfrm>
            <a:off x="1797235" y="1206266"/>
            <a:ext cx="9642704" cy="556228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加入圆柱体汇聚</a:t>
            </a:r>
            <a:r>
              <a:rPr lang="zh-CN" altLang="en-US" dirty="0" smtClean="0"/>
              <a:t>原件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zh-CN" dirty="0"/>
          </a:p>
          <a:p>
            <a:endParaRPr lang="zh-CN" altLang="zh-CN" dirty="0"/>
          </a:p>
          <a:p>
            <a:pPr marL="0" indent="0">
              <a:buNone/>
            </a:pPr>
            <a:r>
              <a:rPr lang="zh-CN" altLang="en-US" dirty="0" smtClean="0"/>
              <a:t>                     受照物为黑体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                                 </a:t>
            </a:r>
            <a:r>
              <a:rPr lang="zh-CN" altLang="en-US" dirty="0" smtClean="0"/>
              <a:t>假设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/>
              <a:t>亮线宽度为</a:t>
            </a:r>
            <a:r>
              <a:rPr lang="en-US" altLang="zh-CN" dirty="0" smtClean="0"/>
              <a:t>2mm</a:t>
            </a:r>
          </a:p>
          <a:p>
            <a:pPr marL="0" indent="0">
              <a:buNone/>
            </a:pPr>
            <a:r>
              <a:rPr lang="en-US" altLang="zh-CN" dirty="0" smtClean="0"/>
              <a:t>                                                       </a:t>
            </a:r>
            <a:r>
              <a:rPr lang="zh-CN" altLang="en-US" dirty="0" smtClean="0"/>
              <a:t>能瞬间完成传热的区域宽度 </a:t>
            </a:r>
            <a:r>
              <a:rPr lang="en-US" altLang="zh-CN" dirty="0" smtClean="0"/>
              <a:t>5mm</a:t>
            </a:r>
          </a:p>
          <a:p>
            <a:pPr marL="0" indent="0">
              <a:buNone/>
            </a:pPr>
            <a:r>
              <a:rPr lang="zh-CN" altLang="en-US" dirty="0" smtClean="0"/>
              <a:t>                                                       经过元件透射率</a:t>
            </a:r>
            <a:r>
              <a:rPr lang="el-GR" altLang="zh-CN" dirty="0"/>
              <a:t>α</a:t>
            </a:r>
            <a:r>
              <a:rPr lang="zh-CN" altLang="en-US" dirty="0" smtClean="0"/>
              <a:t>取</a:t>
            </a:r>
            <a:r>
              <a:rPr lang="en-US" altLang="zh-CN" dirty="0" smtClean="0"/>
              <a:t>0.5</a:t>
            </a:r>
          </a:p>
          <a:p>
            <a:pPr marL="0" indent="0">
              <a:buNone/>
            </a:pPr>
            <a:r>
              <a:rPr lang="zh-CN" altLang="en-US" dirty="0" smtClean="0">
                <a:sym typeface="Wingdings" panose="05000000000000000000" pitchFamily="2" charset="2"/>
              </a:rPr>
              <a:t>                                                       之前所述</a:t>
            </a:r>
            <a:r>
              <a:rPr lang="en-US" altLang="zh-CN" dirty="0" smtClean="0">
                <a:sym typeface="Wingdings" panose="05000000000000000000" pitchFamily="2" charset="2"/>
              </a:rPr>
              <a:t>S</a:t>
            </a:r>
            <a:r>
              <a:rPr lang="zh-CN" altLang="en-US" sz="1100" dirty="0">
                <a:sym typeface="Wingdings" panose="05000000000000000000" pitchFamily="2" charset="2"/>
              </a:rPr>
              <a:t>表</a:t>
            </a:r>
            <a:r>
              <a:rPr lang="en-US" altLang="zh-CN" dirty="0">
                <a:sym typeface="Wingdings" panose="05000000000000000000" pitchFamily="2" charset="2"/>
              </a:rPr>
              <a:t>/S</a:t>
            </a:r>
            <a:r>
              <a:rPr lang="zh-CN" altLang="en-US" sz="1100" dirty="0">
                <a:sym typeface="Wingdings" panose="05000000000000000000" pitchFamily="2" charset="2"/>
              </a:rPr>
              <a:t>截面</a:t>
            </a:r>
            <a:r>
              <a:rPr lang="zh-CN" altLang="en-US" sz="1800" dirty="0">
                <a:sym typeface="Wingdings" panose="05000000000000000000" pitchFamily="2" charset="2"/>
              </a:rPr>
              <a:t>取为</a:t>
            </a:r>
            <a:r>
              <a:rPr lang="en-US" altLang="zh-CN" sz="1800" dirty="0">
                <a:sym typeface="Wingdings" panose="05000000000000000000" pitchFamily="2" charset="2"/>
              </a:rPr>
              <a:t>3</a:t>
            </a:r>
            <a:endParaRPr lang="en-US" altLang="zh-CN" dirty="0" smtClean="0"/>
          </a:p>
          <a:p>
            <a:pPr marL="0" indent="0" algn="ctr">
              <a:buNone/>
            </a:pPr>
            <a:r>
              <a:rPr lang="zh-CN" altLang="en-US" dirty="0"/>
              <a:t>半径</a:t>
            </a:r>
            <a:r>
              <a:rPr lang="en-US" altLang="zh-CN" dirty="0"/>
              <a:t>=3cm</a:t>
            </a:r>
            <a:r>
              <a:rPr lang="zh-CN" altLang="en-US" dirty="0"/>
              <a:t>时</a:t>
            </a:r>
            <a:r>
              <a:rPr lang="en-US" altLang="zh-CN" dirty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温度约</a:t>
            </a:r>
            <a:r>
              <a:rPr lang="en-US" altLang="zh-CN" dirty="0" smtClean="0">
                <a:sym typeface="Wingdings" panose="05000000000000000000" pitchFamily="2" charset="2"/>
              </a:rPr>
              <a:t>120</a:t>
            </a:r>
            <a:r>
              <a:rPr lang="zh-CN" altLang="en-US" dirty="0" smtClean="0"/>
              <a:t>摄氏</a:t>
            </a:r>
            <a:r>
              <a:rPr lang="zh-CN" altLang="en-US" dirty="0" smtClean="0">
                <a:sym typeface="Wingdings" panose="05000000000000000000" pitchFamily="2" charset="2"/>
              </a:rPr>
              <a:t>度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zh-CN" altLang="en-US" dirty="0" smtClean="0"/>
              <a:t>半径</a:t>
            </a:r>
            <a:r>
              <a:rPr lang="en-US" altLang="zh-CN" dirty="0" smtClean="0"/>
              <a:t>=5cm</a:t>
            </a:r>
            <a:r>
              <a:rPr lang="zh-CN" altLang="en-US" dirty="0"/>
              <a:t>时</a:t>
            </a:r>
            <a:r>
              <a:rPr lang="en-US" altLang="zh-CN" dirty="0">
                <a:sym typeface="Wingdings" panose="05000000000000000000" pitchFamily="2" charset="2"/>
              </a:rPr>
              <a:t></a:t>
            </a:r>
            <a:r>
              <a:rPr lang="zh-CN" altLang="en-US" dirty="0">
                <a:sym typeface="Wingdings" panose="05000000000000000000" pitchFamily="2" charset="2"/>
              </a:rPr>
              <a:t>温度</a:t>
            </a:r>
            <a:r>
              <a:rPr lang="zh-CN" altLang="en-US" dirty="0" smtClean="0">
                <a:sym typeface="Wingdings" panose="05000000000000000000" pitchFamily="2" charset="2"/>
              </a:rPr>
              <a:t>约</a:t>
            </a:r>
            <a:r>
              <a:rPr lang="en-US" altLang="zh-CN" dirty="0" smtClean="0">
                <a:sym typeface="Wingdings" panose="05000000000000000000" pitchFamily="2" charset="2"/>
              </a:rPr>
              <a:t>170</a:t>
            </a:r>
            <a:r>
              <a:rPr lang="zh-CN" altLang="en-US" dirty="0" smtClean="0"/>
              <a:t>摄氏</a:t>
            </a:r>
            <a:r>
              <a:rPr lang="zh-CN" altLang="en-US" dirty="0" smtClean="0">
                <a:sym typeface="Wingdings" panose="05000000000000000000" pitchFamily="2" charset="2"/>
              </a:rPr>
              <a:t>度</a:t>
            </a:r>
            <a:endParaRPr lang="en-US" altLang="zh-CN" dirty="0"/>
          </a:p>
          <a:p>
            <a:pPr marL="0" indent="0" algn="ctr">
              <a:buNone/>
            </a:pPr>
            <a:r>
              <a:rPr lang="zh-CN" altLang="en-US" dirty="0" smtClean="0"/>
              <a:t>半径</a:t>
            </a:r>
            <a:r>
              <a:rPr lang="en-US" altLang="zh-CN" dirty="0" smtClean="0"/>
              <a:t>&gt;7cm</a:t>
            </a:r>
            <a:r>
              <a:rPr lang="zh-CN" altLang="en-US" dirty="0" smtClean="0"/>
              <a:t>时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温度可大于</a:t>
            </a:r>
            <a:r>
              <a:rPr lang="en-US" altLang="zh-CN" dirty="0" smtClean="0">
                <a:sym typeface="Wingdings" panose="05000000000000000000" pitchFamily="2" charset="2"/>
              </a:rPr>
              <a:t>200</a:t>
            </a:r>
            <a:r>
              <a:rPr lang="zh-CN" altLang="en-US" dirty="0" smtClean="0"/>
              <a:t>摄氏</a:t>
            </a:r>
            <a:r>
              <a:rPr lang="zh-CN" altLang="en-US" dirty="0" smtClean="0">
                <a:sym typeface="Wingdings" panose="05000000000000000000" pitchFamily="2" charset="2"/>
              </a:rPr>
              <a:t>度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zh-CN" dirty="0" smtClean="0"/>
          </a:p>
        </p:txBody>
      </p:sp>
      <p:sp>
        <p:nvSpPr>
          <p:cNvPr id="11" name="矩形 10"/>
          <p:cNvSpPr/>
          <p:nvPr/>
        </p:nvSpPr>
        <p:spPr>
          <a:xfrm>
            <a:off x="8231148" y="1494292"/>
            <a:ext cx="2664296" cy="21070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40264" y="1553788"/>
            <a:ext cx="5377341" cy="172900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6572" y="1625640"/>
            <a:ext cx="13566301" cy="153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8231148" y="2284774"/>
            <a:ext cx="2664296" cy="468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231148" y="2464794"/>
            <a:ext cx="2664296" cy="14401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0986081" y="2344361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亮线宽度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16860" y="2284774"/>
            <a:ext cx="1712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黑体截面</a:t>
            </a:r>
            <a:r>
              <a:rPr lang="zh-CN" altLang="en-US" dirty="0"/>
              <a:t>宽度</a:t>
            </a:r>
          </a:p>
        </p:txBody>
      </p:sp>
      <p:sp>
        <p:nvSpPr>
          <p:cNvPr id="8" name="左大括号 7"/>
          <p:cNvSpPr/>
          <p:nvPr/>
        </p:nvSpPr>
        <p:spPr>
          <a:xfrm>
            <a:off x="8123992" y="2284774"/>
            <a:ext cx="107156" cy="4530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大括号 8"/>
          <p:cNvSpPr/>
          <p:nvPr/>
        </p:nvSpPr>
        <p:spPr>
          <a:xfrm>
            <a:off x="10878925" y="2464794"/>
            <a:ext cx="131933" cy="13019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8231148" y="2417126"/>
            <a:ext cx="2647777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Five</a:t>
            </a:r>
            <a:r>
              <a:rPr lang="zh-CN" altLang="en-US" sz="2400" dirty="0" smtClean="0"/>
              <a:t>     理论部分</a:t>
            </a:r>
            <a:endParaRPr lang="zh-CN" altLang="en-US" sz="2400" dirty="0"/>
          </a:p>
        </p:txBody>
      </p:sp>
      <p:sp>
        <p:nvSpPr>
          <p:cNvPr id="2" name="左大括号 1"/>
          <p:cNvSpPr/>
          <p:nvPr/>
        </p:nvSpPr>
        <p:spPr>
          <a:xfrm>
            <a:off x="4462670" y="5565913"/>
            <a:ext cx="99391" cy="8746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017026" y="1108025"/>
            <a:ext cx="174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二维示意图：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070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Four    </a:t>
            </a:r>
            <a:r>
              <a:rPr lang="zh-CN" altLang="en-US" sz="2400" dirty="0" smtClean="0"/>
              <a:t>实验三</a:t>
            </a:r>
            <a:r>
              <a:rPr lang="en-US" altLang="zh-CN" sz="2400" dirty="0" smtClean="0"/>
              <a:t>:</a:t>
            </a:r>
            <a:r>
              <a:rPr lang="zh-CN" altLang="en-US" sz="2400" dirty="0" smtClean="0"/>
              <a:t>光强影响初步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418100" y="1394645"/>
            <a:ext cx="9918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实验目的：</a:t>
            </a:r>
            <a:r>
              <a:rPr lang="en-US" altLang="zh-CN" dirty="0" smtClean="0"/>
              <a:t>  </a:t>
            </a:r>
            <a:r>
              <a:rPr lang="zh-CN" altLang="en-US" dirty="0" smtClean="0"/>
              <a:t>其他条件一定时，探究光强大小对于</a:t>
            </a:r>
            <a:r>
              <a:rPr lang="zh-CN" altLang="en-US" dirty="0"/>
              <a:t>温度升高的定量影响</a:t>
            </a:r>
          </a:p>
          <a:p>
            <a:endParaRPr lang="en-US" altLang="zh-CN" dirty="0" smtClean="0"/>
          </a:p>
        </p:txBody>
      </p:sp>
      <p:sp>
        <p:nvSpPr>
          <p:cNvPr id="18" name="矩形 17"/>
          <p:cNvSpPr/>
          <p:nvPr/>
        </p:nvSpPr>
        <p:spPr>
          <a:xfrm>
            <a:off x="557480" y="4114317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dirty="0" smtClean="0"/>
              <a:t>仪器基本同实验一</a:t>
            </a:r>
            <a:endParaRPr lang="zh-CN" altLang="en-US" sz="1200" dirty="0"/>
          </a:p>
        </p:txBody>
      </p:sp>
      <p:sp>
        <p:nvSpPr>
          <p:cNvPr id="3" name="文本框 2"/>
          <p:cNvSpPr txBox="1"/>
          <p:nvPr/>
        </p:nvSpPr>
        <p:spPr>
          <a:xfrm>
            <a:off x="8883004" y="3421819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改变参量：</a:t>
            </a:r>
            <a:endParaRPr lang="en-US" altLang="zh-CN" sz="2400" dirty="0" smtClean="0"/>
          </a:p>
          <a:p>
            <a:r>
              <a:rPr lang="zh-CN" altLang="en-US" sz="2400" dirty="0" smtClean="0"/>
              <a:t>    光强</a:t>
            </a:r>
            <a:endParaRPr lang="zh-CN" altLang="en-US" sz="24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068" y="2367341"/>
            <a:ext cx="5397266" cy="40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652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144037"/>
              </p:ext>
            </p:extLst>
          </p:nvPr>
        </p:nvGraphicFramePr>
        <p:xfrm>
          <a:off x="341267" y="1842554"/>
          <a:ext cx="1988813" cy="411697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988813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实验条件</a:t>
                      </a:r>
                      <a:endParaRPr lang="zh-CN" alt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瓶编号：</a:t>
                      </a:r>
                      <a:r>
                        <a:rPr lang="en-US" altLang="zh-CN" dirty="0" smtClean="0"/>
                        <a:t>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外半径：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43.2</a:t>
                      </a:r>
                      <a:r>
                        <a:rPr lang="en-US" altLang="zh-CN" dirty="0" smtClean="0"/>
                        <a:t>mm</a:t>
                      </a:r>
                    </a:p>
                    <a:p>
                      <a:pPr algn="ctr"/>
                      <a:r>
                        <a:rPr lang="zh-CN" altLang="en-US" dirty="0" smtClean="0"/>
                        <a:t>内半径：</a:t>
                      </a:r>
                      <a:r>
                        <a:rPr lang="en-US" altLang="zh-CN" dirty="0" smtClean="0"/>
                        <a:t>41.3mm</a:t>
                      </a:r>
                    </a:p>
                  </a:txBody>
                  <a:tcPr/>
                </a:tc>
              </a:tr>
              <a:tr h="41801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液体：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水 </a:t>
                      </a:r>
                      <a:r>
                        <a:rPr lang="en-US" altLang="zh-CN" dirty="0" smtClean="0"/>
                        <a:t>n=1.33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受照材料：</a:t>
                      </a:r>
                      <a:endParaRPr lang="en-US" altLang="zh-CN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黑色绝缘胶</a:t>
                      </a:r>
                      <a:endParaRPr lang="en-US" altLang="zh-CN" dirty="0" smtClean="0"/>
                    </a:p>
                  </a:txBody>
                  <a:tcPr/>
                </a:tc>
              </a:tr>
              <a:tr h="6422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环境空气温度：</a:t>
                      </a:r>
                      <a:r>
                        <a:rPr lang="en-US" altLang="zh-CN" dirty="0" smtClean="0"/>
                        <a:t>39</a:t>
                      </a:r>
                      <a:r>
                        <a:rPr lang="zh-CN" altLang="en-US" dirty="0" smtClean="0"/>
                        <a:t>度左右</a:t>
                      </a:r>
                      <a:endParaRPr lang="en-US" altLang="zh-CN" dirty="0" smtClean="0"/>
                    </a:p>
                  </a:txBody>
                  <a:tcPr/>
                </a:tc>
              </a:tr>
              <a:tr h="6422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等效太阳高度角：</a:t>
                      </a:r>
                      <a:r>
                        <a:rPr lang="en-US" altLang="zh-CN" dirty="0" smtClean="0"/>
                        <a:t>35</a:t>
                      </a:r>
                      <a:r>
                        <a:rPr lang="zh-CN" altLang="en-US" dirty="0" smtClean="0"/>
                        <a:t>度</a:t>
                      </a:r>
                      <a:endParaRPr lang="en-US" altLang="zh-CN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38" y="265542"/>
            <a:ext cx="2722951" cy="204221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216155" y="931050"/>
            <a:ext cx="6229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Part Four    </a:t>
            </a:r>
            <a:r>
              <a:rPr lang="zh-CN" altLang="en-US" sz="2400" dirty="0" smtClean="0"/>
              <a:t>实验</a:t>
            </a:r>
            <a:r>
              <a:rPr lang="zh-CN" altLang="en-US" sz="2400" dirty="0"/>
              <a:t>三</a:t>
            </a:r>
            <a:r>
              <a:rPr lang="en-US" altLang="zh-CN" sz="2400" dirty="0" smtClean="0"/>
              <a:t>:</a:t>
            </a:r>
            <a:r>
              <a:rPr lang="zh-CN" altLang="en-US" sz="2400" dirty="0" smtClean="0"/>
              <a:t>初步结果</a:t>
            </a:r>
            <a:endParaRPr lang="zh-CN" altLang="en-US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54039" y="2386382"/>
            <a:ext cx="7034630" cy="387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13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63939" y="2694482"/>
            <a:ext cx="20753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/>
              <a:t>B </a:t>
            </a:r>
          </a:p>
          <a:p>
            <a:pPr algn="ctr"/>
            <a:r>
              <a:rPr lang="zh-CN" altLang="en-US" sz="4400" dirty="0" smtClean="0"/>
              <a:t>半球</a:t>
            </a:r>
            <a:r>
              <a:rPr lang="zh-CN" altLang="en-US" sz="4400" dirty="0"/>
              <a:t>体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7011" r="11249" b="17195"/>
          <a:stretch/>
        </p:blipFill>
        <p:spPr>
          <a:xfrm>
            <a:off x="4415840" y="1315566"/>
            <a:ext cx="6885904" cy="452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6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Two</a:t>
            </a:r>
            <a:r>
              <a:rPr lang="zh-CN" altLang="en-US" sz="2400" dirty="0" smtClean="0"/>
              <a:t>     理论部分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与圆柱完全相同</a:t>
            </a:r>
            <a:r>
              <a:rPr lang="en-US" altLang="zh-CN" sz="2400" dirty="0" smtClean="0"/>
              <a:t>)</a:t>
            </a:r>
            <a:endParaRPr lang="zh-CN" altLang="en-US" sz="2400" dirty="0"/>
          </a:p>
        </p:txBody>
      </p:sp>
      <p:pic>
        <p:nvPicPr>
          <p:cNvPr id="15" name="图片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981" y="1389564"/>
            <a:ext cx="6303510" cy="3533418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</a:schemeClr>
          </a:solidFill>
          <a:ln>
            <a:noFill/>
          </a:ln>
        </p:spPr>
      </p:pic>
      <p:sp>
        <p:nvSpPr>
          <p:cNvPr id="26" name="文本框 25"/>
          <p:cNvSpPr txBox="1"/>
          <p:nvPr/>
        </p:nvSpPr>
        <p:spPr>
          <a:xfrm>
            <a:off x="9687749" y="397052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 -</a:t>
            </a:r>
            <a:r>
              <a:rPr lang="zh-CN" altLang="en-US" dirty="0" smtClean="0"/>
              <a:t>半球</a:t>
            </a:r>
            <a:r>
              <a:rPr lang="zh-CN" altLang="en-US" dirty="0"/>
              <a:t>体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7011" r="11249" b="17195"/>
          <a:stretch/>
        </p:blipFill>
        <p:spPr>
          <a:xfrm>
            <a:off x="10888156" y="241146"/>
            <a:ext cx="950797" cy="624829"/>
          </a:xfrm>
          <a:prstGeom prst="rect">
            <a:avLst/>
          </a:prstGeom>
        </p:spPr>
      </p:pic>
      <p:sp>
        <p:nvSpPr>
          <p:cNvPr id="2" name="右箭头 1"/>
          <p:cNvSpPr/>
          <p:nvPr/>
        </p:nvSpPr>
        <p:spPr>
          <a:xfrm>
            <a:off x="792904" y="5319453"/>
            <a:ext cx="1028700" cy="368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2119825" y="5180438"/>
                <a:ext cx="8067884" cy="1318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 smtClean="0"/>
                  <a:t>三维时汇聚为极亮点，</a:t>
                </a:r>
                <a:r>
                  <a:rPr lang="zh-CN" altLang="en-US" dirty="0" smtClean="0">
                    <a:sym typeface="Wingdings" panose="05000000000000000000" pitchFamily="2" charset="2"/>
                  </a:rPr>
                  <a:t>而圆柱得到的是极亮线）可见汇聚情况好于柱体</a:t>
                </a:r>
                <a:endParaRPr lang="en-US" altLang="zh-CN" dirty="0" smtClean="0">
                  <a:sym typeface="Wingdings" panose="05000000000000000000" pitchFamily="2" charset="2"/>
                </a:endParaRPr>
              </a:p>
              <a:p>
                <a:r>
                  <a:rPr lang="zh-CN" altLang="en-US" dirty="0">
                    <a:sym typeface="Wingdings" panose="05000000000000000000" pitchFamily="2" charset="2"/>
                  </a:rPr>
                  <a:t>亮点</a:t>
                </a:r>
                <a:r>
                  <a:rPr lang="zh-CN" altLang="en-US" dirty="0" smtClean="0">
                    <a:sym typeface="Wingdings" panose="05000000000000000000" pitchFamily="2" charset="2"/>
                  </a:rPr>
                  <a:t>距离柱体的距离为：</a:t>
                </a:r>
                <a:r>
                  <a:rPr lang="en-US" altLang="zh-CN" dirty="0"/>
                  <a:t>R2/tan(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eqArr>
                          <m:eqArr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eqArrPr>
                          <m:e>
                            <m:d>
                              <m:d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zh-CN" altLang="zh-CN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d>
                                      <m:dPr>
                                        <m:begChr m:val="（"/>
                                        <m:endChr m:val="）"/>
                                        <m:ctrlPr>
                                          <a:rPr lang="zh-CN" altLang="zh-CN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n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n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</m:e>
                            </m:d>
                          </m:e>
                          <m:e/>
                        </m:eqArr>
                      </m:e>
                    </m:func>
                  </m:oMath>
                </a14:m>
                <a:r>
                  <a:rPr lang="en-US" altLang="zh-CN" dirty="0"/>
                  <a:t>)-R2</a:t>
                </a:r>
                <a:endParaRPr lang="zh-CN" altLang="zh-CN" dirty="0"/>
              </a:p>
              <a:p>
                <a:endParaRPr lang="zh-CN" altLang="zh-CN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825" y="5180438"/>
                <a:ext cx="8067884" cy="1318951"/>
              </a:xfrm>
              <a:prstGeom prst="rect">
                <a:avLst/>
              </a:prstGeom>
              <a:blipFill rotWithShape="0">
                <a:blip r:embed="rId5" cstate="print"/>
                <a:stretch>
                  <a:fillRect l="-680" t="-37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/>
          <p:cNvSpPr/>
          <p:nvPr/>
        </p:nvSpPr>
        <p:spPr>
          <a:xfrm>
            <a:off x="610217" y="1681018"/>
            <a:ext cx="1211387" cy="4710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二维图：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9649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058809"/>
              </p:ext>
            </p:extLst>
          </p:nvPr>
        </p:nvGraphicFramePr>
        <p:xfrm>
          <a:off x="495725" y="2074668"/>
          <a:ext cx="1726795" cy="283681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72679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实验条件</a:t>
                      </a:r>
                      <a:endParaRPr lang="zh-CN" altLang="en-US" dirty="0"/>
                    </a:p>
                  </a:txBody>
                  <a:tcPr/>
                </a:tc>
              </a:tr>
              <a:tr h="41801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液体：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zh-CN" altLang="en-US" dirty="0" smtClean="0"/>
                        <a:t>水 </a:t>
                      </a:r>
                      <a:r>
                        <a:rPr lang="en-US" altLang="zh-CN" dirty="0" smtClean="0"/>
                        <a:t>n=1.33</a:t>
                      </a:r>
                    </a:p>
                    <a:p>
                      <a:pPr algn="ctr"/>
                      <a:r>
                        <a:rPr lang="zh-CN" altLang="en-US" dirty="0" smtClean="0"/>
                        <a:t>壁材料：</a:t>
                      </a:r>
                      <a:endParaRPr lang="en-US" altLang="zh-CN" dirty="0" smtClean="0"/>
                    </a:p>
                    <a:p>
                      <a:pPr algn="ctr"/>
                      <a:r>
                        <a:rPr lang="en-US" altLang="zh-CN" dirty="0" smtClean="0"/>
                        <a:t>PET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受照材料：</a:t>
                      </a:r>
                      <a:endParaRPr lang="en-US" altLang="zh-CN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黑色海绵</a:t>
                      </a:r>
                      <a:endParaRPr lang="en-US" altLang="zh-CN" dirty="0" smtClean="0"/>
                    </a:p>
                  </a:txBody>
                  <a:tcPr/>
                </a:tc>
              </a:tr>
              <a:tr h="6422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环境空气温度：</a:t>
                      </a:r>
                      <a:r>
                        <a:rPr lang="en-US" altLang="zh-CN" dirty="0" smtClean="0"/>
                        <a:t>39</a:t>
                      </a:r>
                      <a:r>
                        <a:rPr lang="zh-CN" altLang="en-US" dirty="0" smtClean="0"/>
                        <a:t>度左右</a:t>
                      </a:r>
                      <a:endParaRPr lang="en-US" altLang="zh-CN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矩形 15"/>
          <p:cNvSpPr/>
          <p:nvPr/>
        </p:nvSpPr>
        <p:spPr>
          <a:xfrm>
            <a:off x="1216155" y="931050"/>
            <a:ext cx="6229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Part Four    </a:t>
            </a:r>
            <a:r>
              <a:rPr lang="zh-CN" altLang="en-US" sz="2400" dirty="0" smtClean="0"/>
              <a:t>实验二</a:t>
            </a:r>
            <a:r>
              <a:rPr lang="en-US" altLang="zh-CN" sz="2400" dirty="0" smtClean="0"/>
              <a:t>:</a:t>
            </a:r>
            <a:r>
              <a:rPr lang="zh-CN" altLang="en-US" sz="2400" dirty="0" smtClean="0"/>
              <a:t>设计与结论</a:t>
            </a:r>
            <a:endParaRPr lang="zh-CN" altLang="en-US" sz="2400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876295"/>
              </p:ext>
            </p:extLst>
          </p:nvPr>
        </p:nvGraphicFramePr>
        <p:xfrm>
          <a:off x="3560135" y="2570135"/>
          <a:ext cx="5691441" cy="1879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760"/>
                <a:gridCol w="1059760"/>
                <a:gridCol w="1059760"/>
                <a:gridCol w="2512161"/>
              </a:tblGrid>
              <a:tr h="54726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编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号</a:t>
                      </a:r>
                      <a:endParaRPr lang="zh-CN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外半径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mm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lang="zh-CN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是否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冒烟</a:t>
                      </a:r>
                      <a:endParaRPr lang="zh-CN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照度（水平地面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lang="en-US" altLang="zh-CN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n-US" altLang="zh-CN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±</a:t>
                      </a:r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0.2</a:t>
                      </a:r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*</a:t>
                      </a:r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10^4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44396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30.2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是</a:t>
                      </a:r>
                      <a:endParaRPr lang="en-US" altLang="zh-C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8.2*10^4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44396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34.2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是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8.3*10^4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  <a:tr h="44396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3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40.2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是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8.2*10^4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lx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右箭头 1"/>
          <p:cNvSpPr/>
          <p:nvPr/>
        </p:nvSpPr>
        <p:spPr>
          <a:xfrm>
            <a:off x="3283666" y="4605057"/>
            <a:ext cx="852054" cy="35329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330992" y="4589016"/>
            <a:ext cx="5239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半球较易烤焦，其他结论与圆柱体完全相同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617623" y="5104428"/>
            <a:ext cx="4460871" cy="10766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即：</a:t>
            </a:r>
            <a:r>
              <a:rPr lang="en-US" altLang="zh-CN" dirty="0" smtClean="0"/>
              <a:t>1.</a:t>
            </a:r>
            <a:r>
              <a:rPr lang="zh-CN" altLang="en-US" dirty="0" smtClean="0"/>
              <a:t>汇聚效果：酒精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油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水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2.</a:t>
            </a:r>
            <a:r>
              <a:rPr lang="zh-CN" altLang="en-US" dirty="0" smtClean="0"/>
              <a:t>半径越大，汇聚效果越好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3.</a:t>
            </a:r>
            <a:r>
              <a:rPr lang="zh-CN" altLang="en-US" dirty="0" smtClean="0"/>
              <a:t>玻璃壁比</a:t>
            </a:r>
            <a:r>
              <a:rPr lang="en-US" altLang="zh-CN" dirty="0" smtClean="0"/>
              <a:t>PET</a:t>
            </a:r>
            <a:r>
              <a:rPr lang="zh-CN" altLang="en-US" dirty="0" smtClean="0"/>
              <a:t>更好</a:t>
            </a:r>
            <a:endParaRPr lang="en-US" altLang="zh-CN" dirty="0" smtClean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" t="35454" r="845" b="34243"/>
          <a:stretch/>
        </p:blipFill>
        <p:spPr>
          <a:xfrm>
            <a:off x="5565447" y="352228"/>
            <a:ext cx="3760764" cy="207818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643917" y="508134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B -</a:t>
            </a:r>
            <a:r>
              <a:rPr lang="zh-CN" altLang="en-US" dirty="0" smtClean="0"/>
              <a:t>半球</a:t>
            </a:r>
            <a:r>
              <a:rPr lang="zh-CN" altLang="en-US" dirty="0"/>
              <a:t>体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7011" r="11249" b="17195"/>
          <a:stretch/>
        </p:blipFill>
        <p:spPr>
          <a:xfrm>
            <a:off x="10844324" y="352228"/>
            <a:ext cx="950797" cy="62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7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3359" y="609600"/>
            <a:ext cx="10353761" cy="1326321"/>
          </a:xfrm>
        </p:spPr>
        <p:txBody>
          <a:bodyPr>
            <a:normAutofit/>
          </a:bodyPr>
          <a:lstStyle/>
          <a:p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结论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6376" y="1806980"/>
            <a:ext cx="3445759" cy="369513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zh-CN" altLang="en-US" sz="4500" dirty="0"/>
              <a:t>对于</a:t>
            </a:r>
            <a:r>
              <a:rPr lang="zh-CN" altLang="en-US" sz="4500" dirty="0" smtClean="0"/>
              <a:t>圆柱体</a:t>
            </a:r>
            <a:endParaRPr lang="en-US" altLang="zh-CN" sz="4500" dirty="0" smtClean="0"/>
          </a:p>
          <a:p>
            <a:pPr marL="0" indent="0">
              <a:buNone/>
            </a:pPr>
            <a:r>
              <a:rPr lang="en-US" altLang="zh-CN" sz="4500" dirty="0" smtClean="0">
                <a:sym typeface="Wingdings" panose="05000000000000000000" pitchFamily="2" charset="2"/>
              </a:rPr>
              <a:t></a:t>
            </a:r>
            <a:r>
              <a:rPr lang="zh-CN" altLang="en-US" sz="4500" dirty="0">
                <a:solidFill>
                  <a:srgbClr val="FF0000"/>
                </a:solidFill>
              </a:rPr>
              <a:t>可以</a:t>
            </a:r>
            <a:r>
              <a:rPr lang="zh-CN" altLang="en-US" sz="4500" dirty="0"/>
              <a:t>烤焦一个表面</a:t>
            </a:r>
            <a:endParaRPr lang="en-US" altLang="zh-CN" sz="4500" dirty="0"/>
          </a:p>
          <a:p>
            <a:pPr marL="0" indent="0">
              <a:buNone/>
            </a:pPr>
            <a:r>
              <a:rPr lang="en-US" altLang="zh-CN" sz="4500" dirty="0"/>
              <a:t>1.</a:t>
            </a:r>
            <a:r>
              <a:rPr lang="zh-CN" altLang="en-US" sz="4500" dirty="0"/>
              <a:t>酒精</a:t>
            </a:r>
            <a:r>
              <a:rPr lang="en-US" altLang="zh-CN" sz="4500" dirty="0"/>
              <a:t>&gt;</a:t>
            </a:r>
            <a:r>
              <a:rPr lang="zh-CN" altLang="en-US" sz="4500" dirty="0"/>
              <a:t>油</a:t>
            </a:r>
            <a:r>
              <a:rPr lang="en-US" altLang="zh-CN" sz="4500" dirty="0"/>
              <a:t>&gt;</a:t>
            </a:r>
            <a:r>
              <a:rPr lang="zh-CN" altLang="en-US" sz="4500" dirty="0" smtClean="0"/>
              <a:t>水</a:t>
            </a:r>
            <a:endParaRPr lang="en-US" altLang="zh-CN" sz="4500" dirty="0" smtClean="0"/>
          </a:p>
          <a:p>
            <a:pPr marL="0" indent="0">
              <a:buNone/>
            </a:pPr>
            <a:r>
              <a:rPr lang="en-US" altLang="zh-CN" sz="4500" dirty="0" smtClean="0"/>
              <a:t>2.</a:t>
            </a:r>
            <a:r>
              <a:rPr lang="zh-CN" altLang="en-US" sz="4500" dirty="0" smtClean="0"/>
              <a:t>液体透光率一样时，折射率越大效果越好</a:t>
            </a:r>
            <a:endParaRPr lang="en-US" altLang="zh-CN" sz="4500" dirty="0"/>
          </a:p>
          <a:p>
            <a:pPr marL="0" indent="0">
              <a:buNone/>
            </a:pPr>
            <a:r>
              <a:rPr lang="en-US" altLang="zh-CN" sz="4500" dirty="0" smtClean="0"/>
              <a:t>3.</a:t>
            </a:r>
            <a:r>
              <a:rPr lang="zh-CN" altLang="en-US" sz="4500" dirty="0"/>
              <a:t>半径越大，汇聚效果越好</a:t>
            </a:r>
            <a:endParaRPr lang="en-US" altLang="zh-CN" sz="4500" dirty="0"/>
          </a:p>
          <a:p>
            <a:pPr marL="0" indent="0">
              <a:buNone/>
            </a:pPr>
            <a:r>
              <a:rPr lang="en-US" altLang="zh-CN" sz="4500" dirty="0" smtClean="0"/>
              <a:t>4.</a:t>
            </a:r>
            <a:r>
              <a:rPr lang="zh-CN" altLang="en-US" sz="4500" dirty="0"/>
              <a:t>玻璃壁比</a:t>
            </a:r>
            <a:r>
              <a:rPr lang="en-US" altLang="zh-CN" sz="4500" dirty="0"/>
              <a:t>PET</a:t>
            </a:r>
            <a:r>
              <a:rPr lang="zh-CN" altLang="en-US" sz="4500" dirty="0"/>
              <a:t>材料更好</a:t>
            </a:r>
            <a:endParaRPr lang="en-US" altLang="zh-CN" sz="4500" dirty="0"/>
          </a:p>
          <a:p>
            <a:pPr marL="0" indent="0">
              <a:buNone/>
            </a:pPr>
            <a:r>
              <a:rPr lang="en-US" altLang="zh-CN" sz="4500" dirty="0" smtClean="0"/>
              <a:t>5.</a:t>
            </a:r>
            <a:r>
              <a:rPr lang="zh-CN" altLang="en-US" sz="4500" dirty="0"/>
              <a:t>光强越大越容易烤</a:t>
            </a:r>
            <a:r>
              <a:rPr lang="zh-CN" altLang="en-US" sz="4500" dirty="0" smtClean="0"/>
              <a:t>焦</a:t>
            </a:r>
            <a:endParaRPr lang="en-US" altLang="zh-CN" sz="4500" dirty="0" smtClean="0"/>
          </a:p>
          <a:p>
            <a:pPr marL="0" indent="0">
              <a:buNone/>
            </a:pPr>
            <a:r>
              <a:rPr lang="en-US" altLang="zh-CN" sz="4500" dirty="0" smtClean="0"/>
              <a:t>6.</a:t>
            </a:r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文本框 5"/>
          <p:cNvSpPr txBox="1"/>
          <p:nvPr/>
        </p:nvSpPr>
        <p:spPr>
          <a:xfrm>
            <a:off x="9730943" y="424934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75" y="136908"/>
            <a:ext cx="799148" cy="945384"/>
          </a:xfrm>
          <a:prstGeom prst="rect">
            <a:avLst/>
          </a:prstGeom>
        </p:spPr>
      </p:pic>
      <p:sp>
        <p:nvSpPr>
          <p:cNvPr id="6" name="文本框 8"/>
          <p:cNvSpPr txBox="1"/>
          <p:nvPr/>
        </p:nvSpPr>
        <p:spPr>
          <a:xfrm>
            <a:off x="9730943" y="128128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B -</a:t>
            </a:r>
            <a:r>
              <a:rPr lang="zh-CN" altLang="en-US" dirty="0" smtClean="0"/>
              <a:t>半球</a:t>
            </a:r>
            <a:r>
              <a:rPr lang="zh-CN" altLang="en-US" dirty="0"/>
              <a:t>体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7011" r="11249" b="17195"/>
          <a:stretch/>
        </p:blipFill>
        <p:spPr>
          <a:xfrm>
            <a:off x="10931350" y="1125382"/>
            <a:ext cx="950797" cy="6248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2"/>
              <p:cNvSpPr txBox="1">
                <a:spLocks/>
              </p:cNvSpPr>
              <p:nvPr/>
            </p:nvSpPr>
            <p:spPr>
              <a:xfrm>
                <a:off x="5739794" y="2120587"/>
                <a:ext cx="6452206" cy="36951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zh-CN" altLang="en-US" dirty="0" smtClean="0"/>
                  <a:t>对于球体</a:t>
                </a:r>
                <a:endParaRPr lang="en-US" altLang="zh-CN" dirty="0" smtClean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dirty="0" smtClean="0">
                    <a:sym typeface="Wingdings" panose="05000000000000000000" pitchFamily="2" charset="2"/>
                  </a:rPr>
                  <a:t></a:t>
                </a:r>
                <a:r>
                  <a:rPr lang="zh-CN" altLang="en-US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较易</a:t>
                </a:r>
                <a:r>
                  <a:rPr lang="zh-CN" altLang="en-US" dirty="0" smtClean="0"/>
                  <a:t>烤焦一个表面</a:t>
                </a: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zh-CN" altLang="en-US" dirty="0">
                    <a:sym typeface="Wingdings" panose="05000000000000000000" pitchFamily="2" charset="2"/>
                  </a:rPr>
                  <a:t>亮点距离柱体的距离为</a:t>
                </a:r>
                <a:r>
                  <a:rPr lang="zh-CN" altLang="en-US" dirty="0" smtClean="0">
                    <a:sym typeface="Wingdings" panose="05000000000000000000" pitchFamily="2" charset="2"/>
                  </a:rPr>
                  <a:t>：</a:t>
                </a:r>
                <a:endParaRPr lang="en-US" altLang="zh-CN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altLang="zh-CN" dirty="0"/>
                  <a:t>R2/tan(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eqArr>
                          <m:eqArr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eqArrPr>
                          <m:e>
                            <m:d>
                              <m:dPr>
                                <m:ctrlPr>
                                  <a:rPr lang="zh-CN" altLang="zh-CN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zh-CN" altLang="zh-CN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d>
                                      <m:dPr>
                                        <m:begChr m:val="（"/>
                                        <m:endChr m:val="）"/>
                                        <m:ctrlPr>
                                          <a:rPr lang="zh-CN" altLang="zh-CN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n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n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  <m:r>
                                          <a:rPr lang="en-US" altLang="zh-CN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en-US" altLang="zh-CN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</m:e>
                            </m:d>
                          </m:e>
                          <m:e/>
                        </m:eqArr>
                      </m:e>
                    </m:func>
                  </m:oMath>
                </a14:m>
                <a:r>
                  <a:rPr lang="en-US" altLang="zh-CN" dirty="0"/>
                  <a:t>)-R2</a:t>
                </a:r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8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9794" y="2120587"/>
                <a:ext cx="6452206" cy="3695136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1229" t="-8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35547" y="4899561"/>
            <a:ext cx="5581650" cy="3714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45" y="1003260"/>
            <a:ext cx="799148" cy="94538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7011" r="11249" b="17195"/>
          <a:stretch/>
        </p:blipFill>
        <p:spPr>
          <a:xfrm>
            <a:off x="7022420" y="1866669"/>
            <a:ext cx="1160998" cy="76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2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ffectLst/>
              </a:rPr>
              <a:t>六、参考文献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>
                <a:effectLst/>
              </a:rPr>
              <a:t>1</a:t>
            </a:r>
            <a:r>
              <a:rPr lang="en-US" altLang="zh-CN" dirty="0">
                <a:effectLst/>
              </a:rPr>
              <a:t>.</a:t>
            </a:r>
            <a:r>
              <a:rPr lang="zh-CN" altLang="zh-CN" dirty="0">
                <a:effectLst/>
              </a:rPr>
              <a:t>毋国光，战元龄。光学（第二版）</a:t>
            </a:r>
            <a:r>
              <a:rPr lang="en-US" altLang="zh-CN" dirty="0">
                <a:effectLst/>
              </a:rPr>
              <a:t>[M]</a:t>
            </a:r>
            <a:r>
              <a:rPr lang="zh-CN" altLang="zh-CN" dirty="0">
                <a:effectLst/>
              </a:rPr>
              <a:t>。高等教育出版社。</a:t>
            </a:r>
            <a:r>
              <a:rPr lang="en-US" altLang="zh-CN" dirty="0">
                <a:effectLst/>
              </a:rPr>
              <a:t>2009.</a:t>
            </a:r>
            <a:endParaRPr lang="zh-CN" altLang="zh-CN" dirty="0">
              <a:effectLst/>
            </a:endParaRPr>
          </a:p>
          <a:p>
            <a:r>
              <a:rPr lang="en-US" altLang="zh-CN" dirty="0">
                <a:effectLst/>
              </a:rPr>
              <a:t>2. Stanisław </a:t>
            </a:r>
            <a:r>
              <a:rPr lang="en-US" altLang="zh-CN" dirty="0" err="1">
                <a:effectLst/>
              </a:rPr>
              <a:t>Bednarek</a:t>
            </a:r>
            <a:r>
              <a:rPr lang="en-US" altLang="zh-CN" dirty="0">
                <a:effectLst/>
              </a:rPr>
              <a:t>, Jerzy Krysiak. The use of cylindrical lenses in easy experiments for physics education and the magic arts[J]. 2011 Phys. Educ.</a:t>
            </a:r>
            <a:endParaRPr lang="zh-CN" altLang="zh-CN" dirty="0">
              <a:effectLst/>
            </a:endParaRPr>
          </a:p>
          <a:p>
            <a:r>
              <a:rPr lang="en-US" altLang="zh-CN" dirty="0">
                <a:effectLst/>
              </a:rPr>
              <a:t>3. P. G. Nutting. Thick lens optics[J]. Science, New Series, Vol. 38, No. 976 (Sep. 12, 1913), p. 367</a:t>
            </a:r>
            <a:endParaRPr lang="zh-CN" altLang="zh-CN" dirty="0">
              <a:effectLst/>
            </a:endParaRPr>
          </a:p>
          <a:p>
            <a:r>
              <a:rPr lang="en-US" altLang="zh-CN" dirty="0">
                <a:effectLst/>
              </a:rPr>
              <a:t>4. W. F. Long. Thick lenses and lens systems. [C],1992</a:t>
            </a:r>
            <a:endParaRPr lang="zh-CN" altLang="zh-CN" dirty="0">
              <a:effectLst/>
            </a:endParaRPr>
          </a:p>
          <a:p>
            <a:r>
              <a:rPr lang="en-US" altLang="zh-CN" dirty="0">
                <a:effectLst/>
              </a:rPr>
              <a:t>5. Jim Blackburn. Water Filled Jugs Can Cause Fires[N]. 2010 Desert Awareness Committee</a:t>
            </a:r>
            <a:endParaRPr lang="zh-CN" altLang="zh-CN" dirty="0">
              <a:effectLst/>
            </a:endParaRPr>
          </a:p>
          <a:p>
            <a:r>
              <a:rPr lang="en-US" altLang="zh-CN" dirty="0">
                <a:effectLst/>
              </a:rPr>
              <a:t>6.</a:t>
            </a:r>
            <a:r>
              <a:rPr lang="zh-CN" altLang="zh-CN" dirty="0">
                <a:effectLst/>
              </a:rPr>
              <a:t>刘治。厚透镜光路的矩阵方法探讨</a:t>
            </a:r>
            <a:r>
              <a:rPr lang="en-US" altLang="zh-CN" dirty="0">
                <a:effectLst/>
              </a:rPr>
              <a:t>[J]</a:t>
            </a:r>
            <a:r>
              <a:rPr lang="zh-CN" altLang="zh-CN" dirty="0">
                <a:effectLst/>
              </a:rPr>
              <a:t>。黔西南民族师专学报</a:t>
            </a:r>
            <a:r>
              <a:rPr lang="en-US" altLang="zh-CN" dirty="0">
                <a:effectLst/>
              </a:rPr>
              <a:t>(</a:t>
            </a:r>
            <a:r>
              <a:rPr lang="zh-CN" altLang="zh-CN" dirty="0">
                <a:effectLst/>
              </a:rPr>
              <a:t>综合版</a:t>
            </a:r>
            <a:r>
              <a:rPr lang="en-US" altLang="zh-CN" dirty="0">
                <a:effectLst/>
              </a:rPr>
              <a:t>)</a:t>
            </a:r>
            <a:r>
              <a:rPr lang="zh-CN" altLang="zh-CN" dirty="0">
                <a:effectLst/>
              </a:rPr>
              <a:t>。</a:t>
            </a:r>
            <a:r>
              <a:rPr lang="en-US" altLang="zh-CN" dirty="0">
                <a:effectLst/>
              </a:rPr>
              <a:t>Jun</a:t>
            </a:r>
            <a:r>
              <a:rPr lang="zh-CN" altLang="zh-CN" dirty="0">
                <a:effectLst/>
              </a:rPr>
              <a:t>．</a:t>
            </a:r>
            <a:r>
              <a:rPr lang="en-US" altLang="zh-CN" dirty="0">
                <a:effectLst/>
              </a:rPr>
              <a:t>1998,vol.2</a:t>
            </a:r>
            <a:endParaRPr lang="zh-CN" altLang="zh-CN" dirty="0">
              <a:effectLst/>
            </a:endParaRPr>
          </a:p>
          <a:p>
            <a:r>
              <a:rPr lang="en-US" altLang="zh-CN" dirty="0">
                <a:effectLst/>
              </a:rPr>
              <a:t>7.</a:t>
            </a:r>
            <a:r>
              <a:rPr lang="zh-CN" altLang="zh-CN" dirty="0">
                <a:effectLst/>
              </a:rPr>
              <a:t>贺国株，毕会英。任意方向入射光线经厚透镜的折射</a:t>
            </a:r>
            <a:r>
              <a:rPr lang="en-US" altLang="zh-CN" dirty="0">
                <a:effectLst/>
              </a:rPr>
              <a:t>[J]</a:t>
            </a:r>
            <a:r>
              <a:rPr lang="zh-CN" altLang="zh-CN" dirty="0">
                <a:effectLst/>
              </a:rPr>
              <a:t>。物理通报。</a:t>
            </a:r>
            <a:r>
              <a:rPr lang="en-US" altLang="zh-CN" dirty="0">
                <a:effectLst/>
              </a:rPr>
              <a:t>1997</a:t>
            </a:r>
            <a:r>
              <a:rPr lang="zh-CN" altLang="zh-CN" dirty="0">
                <a:effectLst/>
              </a:rPr>
              <a:t>，</a:t>
            </a:r>
            <a:r>
              <a:rPr lang="en-US" altLang="zh-CN" dirty="0" err="1">
                <a:effectLst/>
              </a:rPr>
              <a:t>vol</a:t>
            </a:r>
            <a:r>
              <a:rPr lang="en-US" altLang="zh-CN" dirty="0">
                <a:effectLst/>
              </a:rPr>
              <a:t> 8</a:t>
            </a:r>
            <a:endParaRPr lang="zh-CN" altLang="zh-CN" dirty="0">
              <a:effectLst/>
            </a:endParaRPr>
          </a:p>
          <a:p>
            <a:r>
              <a:rPr lang="en-US" altLang="zh-CN" dirty="0">
                <a:effectLst/>
              </a:rPr>
              <a:t>8.</a:t>
            </a:r>
            <a:r>
              <a:rPr lang="zh-CN" altLang="zh-CN" dirty="0">
                <a:effectLst/>
              </a:rPr>
              <a:t>苟学强。厚透镜成象的基点及物象公式的简化推导</a:t>
            </a:r>
            <a:r>
              <a:rPr lang="en-US" altLang="zh-CN" dirty="0">
                <a:effectLst/>
              </a:rPr>
              <a:t>[J]</a:t>
            </a:r>
            <a:r>
              <a:rPr lang="zh-CN" altLang="zh-CN" dirty="0">
                <a:effectLst/>
              </a:rPr>
              <a:t>。甘肃教育学院学报</a:t>
            </a:r>
            <a:r>
              <a:rPr lang="en-US" altLang="zh-CN" dirty="0">
                <a:effectLst/>
              </a:rPr>
              <a:t>(</a:t>
            </a:r>
            <a:r>
              <a:rPr lang="zh-CN" altLang="zh-CN" dirty="0">
                <a:effectLst/>
              </a:rPr>
              <a:t>自然科学版</a:t>
            </a:r>
            <a:r>
              <a:rPr lang="en-US" altLang="zh-CN" dirty="0">
                <a:effectLst/>
              </a:rPr>
              <a:t>)</a:t>
            </a:r>
            <a:r>
              <a:rPr lang="zh-CN" altLang="zh-CN" dirty="0">
                <a:effectLst/>
              </a:rPr>
              <a:t>。</a:t>
            </a:r>
            <a:r>
              <a:rPr lang="en-US" altLang="zh-CN" dirty="0">
                <a:effectLst/>
              </a:rPr>
              <a:t>2003,17(1)</a:t>
            </a:r>
            <a:endParaRPr lang="zh-CN" altLang="zh-CN" dirty="0">
              <a:effectLst/>
            </a:endParaRPr>
          </a:p>
          <a:p>
            <a:r>
              <a:rPr lang="en-US" altLang="zh-CN" dirty="0">
                <a:effectLst/>
              </a:rPr>
              <a:t>9.</a:t>
            </a:r>
            <a:r>
              <a:rPr lang="zh-CN" altLang="zh-CN" dirty="0">
                <a:effectLst/>
              </a:rPr>
              <a:t>水的折射率与波长间函数关系的模型，姜良广，孙鹏，光谱实验室，</a:t>
            </a:r>
            <a:r>
              <a:rPr lang="en-US" altLang="zh-CN" dirty="0">
                <a:effectLst/>
              </a:rPr>
              <a:t>2002</a:t>
            </a:r>
            <a:r>
              <a:rPr lang="zh-CN" altLang="zh-CN" dirty="0">
                <a:effectLst/>
              </a:rPr>
              <a:t>，</a:t>
            </a:r>
            <a:r>
              <a:rPr lang="en-US" altLang="zh-CN" dirty="0">
                <a:effectLst/>
              </a:rPr>
              <a:t>vol19,no.4</a:t>
            </a:r>
            <a:endParaRPr lang="zh-CN" altLang="zh-CN" dirty="0">
              <a:effectLst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270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谢谢大家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762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附录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073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22343" y="67044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 smtClean="0"/>
              <a:t>Part Three</a:t>
            </a:r>
            <a:r>
              <a:rPr lang="zh-CN" altLang="en-US" sz="2400" dirty="0" smtClean="0"/>
              <a:t>     理论部分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2039" y="352228"/>
            <a:ext cx="20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 -</a:t>
            </a:r>
            <a:r>
              <a:rPr lang="zh-CN" altLang="en-US" dirty="0" smtClean="0"/>
              <a:t>圆柱体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271" y="64202"/>
            <a:ext cx="799148" cy="94538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930210" y="1505325"/>
            <a:ext cx="32319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</a:rPr>
              <a:t>引入方法寻找极亮位置：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7913" y="2009278"/>
            <a:ext cx="6441006" cy="417361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402047" y="2009278"/>
            <a:ext cx="2606872" cy="689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rgbClr val="0070C0"/>
                </a:solidFill>
              </a:rPr>
              <a:t>V2/V1</a:t>
            </a:r>
          </a:p>
          <a:p>
            <a:pPr algn="ctr"/>
            <a:r>
              <a:rPr lang="zh-CN" altLang="en-US" sz="2000" b="1" dirty="0" smtClean="0">
                <a:solidFill>
                  <a:srgbClr val="0070C0"/>
                </a:solidFill>
              </a:rPr>
              <a:t>以表征该点汇聚程度</a:t>
            </a:r>
            <a:endParaRPr lang="zh-CN" alt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102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6|6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TM04033921[[fn=花纹]]</Template>
  <TotalTime>2086</TotalTime>
  <Words>1891</Words>
  <Application>Microsoft Office PowerPoint</Application>
  <PresentationFormat>自定义</PresentationFormat>
  <Paragraphs>410</Paragraphs>
  <Slides>27</Slides>
  <Notes>9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Damask</vt:lpstr>
      <vt:lpstr>12.THICK LENS </vt:lpstr>
      <vt:lpstr>A bottle filled with a liquid can work as a lens. Arguably, such a bottle is dangerous if left on a table on a sunny day. Can one use such a ‘lens’ to scorch a surface?  </vt:lpstr>
      <vt:lpstr>1.装满液体的瓶的汇聚效果</vt:lpstr>
      <vt:lpstr>Outline （A&amp;B）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结论</vt:lpstr>
      <vt:lpstr>六、参考文献</vt:lpstr>
      <vt:lpstr>谢谢大家</vt:lpstr>
      <vt:lpstr>附录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12.THICK LENS</dc:title>
  <dc:creator>admin</dc:creator>
  <cp:lastModifiedBy>luyang huang</cp:lastModifiedBy>
  <cp:revision>156</cp:revision>
  <dcterms:created xsi:type="dcterms:W3CDTF">2015-08-01T15:44:38Z</dcterms:created>
  <dcterms:modified xsi:type="dcterms:W3CDTF">2015-08-17T05:43:26Z</dcterms:modified>
</cp:coreProperties>
</file>