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76" r:id="rId4"/>
    <p:sldId id="277" r:id="rId5"/>
    <p:sldId id="278" r:id="rId6"/>
    <p:sldId id="279" r:id="rId7"/>
    <p:sldId id="280" r:id="rId8"/>
    <p:sldId id="281" r:id="rId9"/>
    <p:sldId id="282" r:id="rId10"/>
    <p:sldId id="283" r:id="rId11"/>
    <p:sldId id="285" r:id="rId12"/>
    <p:sldId id="284" r:id="rId13"/>
    <p:sldId id="286" r:id="rId14"/>
    <p:sldId id="263" r:id="rId15"/>
    <p:sldId id="262" r:id="rId16"/>
    <p:sldId id="268" r:id="rId17"/>
    <p:sldId id="265" r:id="rId18"/>
    <p:sldId id="269" r:id="rId19"/>
    <p:sldId id="270" r:id="rId20"/>
    <p:sldId id="271" r:id="rId21"/>
    <p:sldId id="272" r:id="rId22"/>
    <p:sldId id="266" r:id="rId23"/>
    <p:sldId id="273" r:id="rId24"/>
    <p:sldId id="274" r:id="rId25"/>
    <p:sldId id="275" r:id="rId26"/>
    <p:sldId id="261" r:id="rId27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幼圆"/>
        <a:cs typeface="幼圆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幼圆"/>
        <a:cs typeface="幼圆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幼圆"/>
        <a:cs typeface="幼圆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幼圆"/>
        <a:cs typeface="幼圆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幼圆"/>
        <a:cs typeface="幼圆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幼圆"/>
        <a:cs typeface="幼圆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幼圆"/>
        <a:cs typeface="幼圆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幼圆"/>
        <a:cs typeface="幼圆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幼圆"/>
        <a:cs typeface="幼圆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747" autoAdjust="0"/>
    <p:restoredTop sz="94660"/>
  </p:normalViewPr>
  <p:slideViewPr>
    <p:cSldViewPr>
      <p:cViewPr varScale="1">
        <p:scale>
          <a:sx n="73" d="100"/>
          <a:sy n="73" d="100"/>
        </p:scale>
        <p:origin x="-75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Relationship Id="rId4" Type="http://schemas.openxmlformats.org/officeDocument/2006/relationships/image" Target="../media/image23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33.wmf"/><Relationship Id="rId3" Type="http://schemas.openxmlformats.org/officeDocument/2006/relationships/image" Target="../media/image28.wmf"/><Relationship Id="rId7" Type="http://schemas.openxmlformats.org/officeDocument/2006/relationships/image" Target="../media/image32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Relationship Id="rId6" Type="http://schemas.openxmlformats.org/officeDocument/2006/relationships/image" Target="../media/image31.wmf"/><Relationship Id="rId5" Type="http://schemas.openxmlformats.org/officeDocument/2006/relationships/image" Target="../media/image30.wmf"/><Relationship Id="rId4" Type="http://schemas.openxmlformats.org/officeDocument/2006/relationships/image" Target="../media/image29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image" Target="../media/image35.wmf"/><Relationship Id="rId1" Type="http://schemas.openxmlformats.org/officeDocument/2006/relationships/image" Target="../media/image34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image" Target="../media/image39.wmf"/><Relationship Id="rId1" Type="http://schemas.openxmlformats.org/officeDocument/2006/relationships/image" Target="../media/image38.wmf"/><Relationship Id="rId5" Type="http://schemas.openxmlformats.org/officeDocument/2006/relationships/image" Target="../media/image35.wmf"/><Relationship Id="rId4" Type="http://schemas.openxmlformats.org/officeDocument/2006/relationships/image" Target="../media/image4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2"/>
          <p:cNvGrpSpPr>
            <a:grpSpLocks/>
          </p:cNvGrpSpPr>
          <p:nvPr/>
        </p:nvGrpSpPr>
        <p:grpSpPr bwMode="auto">
          <a:xfrm>
            <a:off x="-382588" y="0"/>
            <a:ext cx="9932988" cy="6858000"/>
            <a:chOff x="-382404" y="0"/>
            <a:chExt cx="9932332" cy="6858000"/>
          </a:xfrm>
        </p:grpSpPr>
        <p:grpSp>
          <p:nvGrpSpPr>
            <p:cNvPr id="5" name="Group 44"/>
            <p:cNvGrpSpPr>
              <a:grpSpLocks/>
            </p:cNvGrpSpPr>
            <p:nvPr/>
          </p:nvGrpSpPr>
          <p:grpSpPr bwMode="auto">
            <a:xfrm>
              <a:off x="159" y="0"/>
              <a:ext cx="9143396" cy="6858000"/>
              <a:chOff x="159" y="0"/>
              <a:chExt cx="9143396" cy="6858000"/>
            </a:xfrm>
          </p:grpSpPr>
          <p:grpSp>
            <p:nvGrpSpPr>
              <p:cNvPr id="28" name="Group 4"/>
              <p:cNvGrpSpPr>
                <a:grpSpLocks/>
              </p:cNvGrpSpPr>
              <p:nvPr/>
            </p:nvGrpSpPr>
            <p:grpSpPr bwMode="auto">
              <a:xfrm>
                <a:off x="159" y="0"/>
                <a:ext cx="2514434" cy="6858000"/>
                <a:chOff x="159" y="0"/>
                <a:chExt cx="2514434" cy="6858000"/>
              </a:xfrm>
            </p:grpSpPr>
            <p:sp>
              <p:nvSpPr>
                <p:cNvPr id="40" name="Rectangle 114"/>
                <p:cNvSpPr/>
                <p:nvPr/>
              </p:nvSpPr>
              <p:spPr>
                <a:xfrm>
                  <a:off x="914499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1" name="Rectangle 2"/>
                <p:cNvSpPr/>
                <p:nvPr/>
              </p:nvSpPr>
              <p:spPr>
                <a:xfrm>
                  <a:off x="159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2" name="Rectangle 3"/>
                <p:cNvSpPr/>
                <p:nvPr/>
              </p:nvSpPr>
              <p:spPr>
                <a:xfrm>
                  <a:off x="228744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29" name="Group 5"/>
              <p:cNvGrpSpPr>
                <a:grpSpLocks/>
              </p:cNvGrpSpPr>
              <p:nvPr/>
            </p:nvGrpSpPr>
            <p:grpSpPr bwMode="auto">
              <a:xfrm>
                <a:off x="422406" y="0"/>
                <a:ext cx="2514434" cy="6858000"/>
                <a:chOff x="-504" y="0"/>
                <a:chExt cx="2514434" cy="6858000"/>
              </a:xfrm>
            </p:grpSpPr>
            <p:sp>
              <p:nvSpPr>
                <p:cNvPr id="37" name="Rectangle 84"/>
                <p:cNvSpPr/>
                <p:nvPr/>
              </p:nvSpPr>
              <p:spPr>
                <a:xfrm>
                  <a:off x="913836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8" name="Rectangle 85"/>
                <p:cNvSpPr/>
                <p:nvPr/>
              </p:nvSpPr>
              <p:spPr>
                <a:xfrm>
                  <a:off x="-504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9" name="Rectangle 113"/>
                <p:cNvSpPr/>
                <p:nvPr/>
              </p:nvSpPr>
              <p:spPr>
                <a:xfrm>
                  <a:off x="228081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30" name="Group 9"/>
              <p:cNvGrpSpPr>
                <a:grpSpLocks/>
              </p:cNvGrpSpPr>
              <p:nvPr/>
            </p:nvGrpSpPr>
            <p:grpSpPr bwMode="auto">
              <a:xfrm rot="10800000">
                <a:off x="6629121" y="0"/>
                <a:ext cx="2514434" cy="6858000"/>
                <a:chOff x="445" y="0"/>
                <a:chExt cx="2514434" cy="6858000"/>
              </a:xfrm>
            </p:grpSpPr>
            <p:sp>
              <p:nvSpPr>
                <p:cNvPr id="34" name="Rectangle 77"/>
                <p:cNvSpPr/>
                <p:nvPr/>
              </p:nvSpPr>
              <p:spPr>
                <a:xfrm>
                  <a:off x="914785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5" name="Rectangle 78"/>
                <p:cNvSpPr/>
                <p:nvPr/>
              </p:nvSpPr>
              <p:spPr>
                <a:xfrm>
                  <a:off x="445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6" name="Rectangle 80"/>
                <p:cNvSpPr/>
                <p:nvPr/>
              </p:nvSpPr>
              <p:spPr>
                <a:xfrm>
                  <a:off x="229030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sp>
            <p:nvSpPr>
              <p:cNvPr id="31" name="Rectangle 74"/>
              <p:cNvSpPr/>
              <p:nvPr/>
            </p:nvSpPr>
            <p:spPr>
              <a:xfrm>
                <a:off x="3809907" y="0"/>
                <a:ext cx="2819214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2" name="Rectangle 75"/>
              <p:cNvSpPr/>
              <p:nvPr/>
            </p:nvSpPr>
            <p:spPr>
              <a:xfrm>
                <a:off x="2895568" y="0"/>
                <a:ext cx="45717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3" name="Rectangle 76"/>
              <p:cNvSpPr/>
              <p:nvPr/>
            </p:nvSpPr>
            <p:spPr>
              <a:xfrm>
                <a:off x="3124153" y="0"/>
                <a:ext cx="76195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6" name="Freeform 44"/>
            <p:cNvSpPr/>
            <p:nvPr/>
          </p:nvSpPr>
          <p:spPr>
            <a:xfrm>
              <a:off x="-12540" y="5035550"/>
              <a:ext cx="9144984" cy="1174750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7" name="Freeform 47"/>
            <p:cNvSpPr/>
            <p:nvPr/>
          </p:nvSpPr>
          <p:spPr>
            <a:xfrm>
              <a:off x="-12540" y="3467100"/>
              <a:ext cx="9144984" cy="890588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Freeform 48"/>
            <p:cNvSpPr/>
            <p:nvPr/>
          </p:nvSpPr>
          <p:spPr>
            <a:xfrm>
              <a:off x="-23653" y="5640388"/>
              <a:ext cx="3004940" cy="1211262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Freeform 50"/>
            <p:cNvSpPr/>
            <p:nvPr/>
          </p:nvSpPr>
          <p:spPr>
            <a:xfrm>
              <a:off x="-12540" y="5284788"/>
              <a:ext cx="9144984" cy="1477962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Freeform 51"/>
            <p:cNvSpPr/>
            <p:nvPr/>
          </p:nvSpPr>
          <p:spPr>
            <a:xfrm>
              <a:off x="2136793" y="5132388"/>
              <a:ext cx="6982952" cy="171926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Hexagon 52"/>
            <p:cNvSpPr/>
            <p:nvPr/>
          </p:nvSpPr>
          <p:spPr>
            <a:xfrm rot="1800000">
              <a:off x="2995574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Hexagon 53"/>
            <p:cNvSpPr/>
            <p:nvPr/>
          </p:nvSpPr>
          <p:spPr>
            <a:xfrm rot="1800000">
              <a:off x="3719426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Hexagon 54"/>
            <p:cNvSpPr/>
            <p:nvPr/>
          </p:nvSpPr>
          <p:spPr>
            <a:xfrm rot="1800000">
              <a:off x="3728950" y="159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4" name="Hexagon 55"/>
            <p:cNvSpPr/>
            <p:nvPr/>
          </p:nvSpPr>
          <p:spPr>
            <a:xfrm rot="1800000">
              <a:off x="2976525" y="32543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" name="Hexagon 56"/>
            <p:cNvSpPr/>
            <p:nvPr/>
          </p:nvSpPr>
          <p:spPr>
            <a:xfrm rot="1800000">
              <a:off x="4462327" y="53832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6" name="Freeform 57"/>
            <p:cNvSpPr/>
            <p:nvPr/>
          </p:nvSpPr>
          <p:spPr>
            <a:xfrm rot="1800000">
              <a:off x="-382404" y="4202113"/>
              <a:ext cx="126198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7" name="Hexagon 58"/>
            <p:cNvSpPr/>
            <p:nvPr/>
          </p:nvSpPr>
          <p:spPr>
            <a:xfrm rot="1800000">
              <a:off x="23970" y="540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8" name="Hexagon 59"/>
            <p:cNvSpPr/>
            <p:nvPr/>
          </p:nvSpPr>
          <p:spPr>
            <a:xfrm rot="1800000">
              <a:off x="52543" y="28495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9" name="Hexagon 60"/>
            <p:cNvSpPr/>
            <p:nvPr/>
          </p:nvSpPr>
          <p:spPr>
            <a:xfrm rot="1800000">
              <a:off x="776395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0" name="Hexagon 61"/>
            <p:cNvSpPr/>
            <p:nvPr/>
          </p:nvSpPr>
          <p:spPr>
            <a:xfrm rot="1800000">
              <a:off x="1509772" y="54117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1" name="Hexagon 62"/>
            <p:cNvSpPr/>
            <p:nvPr/>
          </p:nvSpPr>
          <p:spPr>
            <a:xfrm rot="1800000">
              <a:off x="1528821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2" name="Hexagon 63"/>
            <p:cNvSpPr/>
            <p:nvPr/>
          </p:nvSpPr>
          <p:spPr>
            <a:xfrm rot="1800000">
              <a:off x="795444" y="15636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3" name="Hexagon 64"/>
            <p:cNvSpPr/>
            <p:nvPr/>
          </p:nvSpPr>
          <p:spPr>
            <a:xfrm rot="1800000">
              <a:off x="6806909" y="414496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Hexagon 65"/>
            <p:cNvSpPr/>
            <p:nvPr/>
          </p:nvSpPr>
          <p:spPr>
            <a:xfrm rot="1800000">
              <a:off x="7549810" y="54213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Hexagon 66"/>
            <p:cNvSpPr/>
            <p:nvPr/>
          </p:nvSpPr>
          <p:spPr>
            <a:xfrm rot="1800000">
              <a:off x="7549810" y="28686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Freeform 67"/>
            <p:cNvSpPr/>
            <p:nvPr/>
          </p:nvSpPr>
          <p:spPr>
            <a:xfrm rot="1800000">
              <a:off x="8306998" y="4056063"/>
              <a:ext cx="124293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Freeform 68"/>
            <p:cNvSpPr/>
            <p:nvPr/>
          </p:nvSpPr>
          <p:spPr>
            <a:xfrm rot="1800000">
              <a:off x="8306998" y="1511300"/>
              <a:ext cx="1241343" cy="1389063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43" name="Rectangle 45"/>
          <p:cNvSpPr/>
          <p:nvPr/>
        </p:nvSpPr>
        <p:spPr>
          <a:xfrm>
            <a:off x="4560888" y="-22225"/>
            <a:ext cx="3679825" cy="6272213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4" name="Rectangle 46"/>
          <p:cNvSpPr/>
          <p:nvPr/>
        </p:nvSpPr>
        <p:spPr>
          <a:xfrm>
            <a:off x="4649788" y="-22225"/>
            <a:ext cx="3505200" cy="23129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5" name="Rectangle 49"/>
          <p:cNvSpPr/>
          <p:nvPr/>
        </p:nvSpPr>
        <p:spPr>
          <a:xfrm>
            <a:off x="4651375" y="6088063"/>
            <a:ext cx="3505200" cy="8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6" name="Rectangle 88"/>
          <p:cNvSpPr/>
          <p:nvPr/>
        </p:nvSpPr>
        <p:spPr>
          <a:xfrm>
            <a:off x="4651375" y="6088063"/>
            <a:ext cx="3505200" cy="8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7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688" y="1516063"/>
            <a:ext cx="2133600" cy="752475"/>
          </a:xfrm>
        </p:spPr>
        <p:txBody>
          <a:bodyPr anchor="b"/>
          <a:lstStyle>
            <a:lvl1pPr algn="l">
              <a:defRPr sz="2400"/>
            </a:lvl1pPr>
          </a:lstStyle>
          <a:p>
            <a:pPr>
              <a:defRPr/>
            </a:pPr>
            <a:fld id="{E65762E2-4D89-420F-B3F2-C2BF2A4DD4B6}" type="datetimeFigureOut">
              <a:rPr lang="zh-CN" altLang="en-US"/>
              <a:pPr>
                <a:defRPr/>
              </a:pPr>
              <a:t>2011/12/28</a:t>
            </a:fld>
            <a:endParaRPr lang="zh-CN" altLang="en-US"/>
          </a:p>
        </p:txBody>
      </p:sp>
      <p:sp>
        <p:nvSpPr>
          <p:cNvPr id="4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838" y="5719763"/>
            <a:ext cx="283051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788" y="5719763"/>
            <a:ext cx="642937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7697F224-3522-4E33-8E4D-2758B95910C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1EF8E6-8FB2-4BD9-AE39-BBE59F70A070}" type="datetimeFigureOut">
              <a:rPr lang="zh-CN" altLang="en-US"/>
              <a:pPr>
                <a:defRPr/>
              </a:pPr>
              <a:t>2011/12/28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D2BE4C-BB57-4778-BE93-5826BD670CC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/>
          <a:lstStyle>
            <a:lvl1pPr algn="l">
              <a:defRPr sz="4000" b="0" cap="none" baseline="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7ABCB6-EE89-4D9B-8EB2-8520B9655CA1}" type="datetimeFigureOut">
              <a:rPr lang="zh-CN" altLang="en-US"/>
              <a:pPr>
                <a:defRPr/>
              </a:pPr>
              <a:t>2011/12/28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562576-7E41-4087-951F-7E854414357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273C3-4951-437C-B815-869B00A2D648}" type="datetimeFigureOut">
              <a:rPr lang="zh-CN" altLang="en-US"/>
              <a:pPr>
                <a:defRPr/>
              </a:pPr>
              <a:t>2011/12/28</a:t>
            </a:fld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2F723A-D8BB-471F-B65B-99F0F0D86B9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D9083B-937D-4450-85C0-3FEB34DAF14F}" type="datetimeFigureOut">
              <a:rPr lang="zh-CN" altLang="en-US"/>
              <a:pPr>
                <a:defRPr/>
              </a:pPr>
              <a:t>2011/12/28</a:t>
            </a:fld>
            <a:endParaRPr lang="zh-CN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C7A001-95D2-440A-8E07-51C910EC8B3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D8A517-92E6-4486-AD96-313DF6B66068}" type="datetimeFigureOut">
              <a:rPr lang="zh-CN" altLang="en-US"/>
              <a:pPr>
                <a:defRPr/>
              </a:pPr>
              <a:t>2011/12/28</a:t>
            </a:fld>
            <a:endParaRPr lang="zh-CN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037117-73D7-4B97-BA35-AEBD87AD107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3B92BE-540E-4672-AD7B-973D74643DF2}" type="datetimeFigureOut">
              <a:rPr lang="zh-CN" altLang="en-US"/>
              <a:pPr>
                <a:defRPr/>
              </a:pPr>
              <a:t>2011/12/28</a:t>
            </a:fld>
            <a:endParaRPr lang="zh-CN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695FF1-5226-454A-887F-FC654DA8777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3"/>
          <p:cNvGrpSpPr>
            <a:grpSpLocks/>
          </p:cNvGrpSpPr>
          <p:nvPr/>
        </p:nvGrpSpPr>
        <p:grpSpPr bwMode="auto">
          <a:xfrm>
            <a:off x="-382588" y="0"/>
            <a:ext cx="9932988" cy="6858000"/>
            <a:chOff x="-382404" y="0"/>
            <a:chExt cx="9932332" cy="6858000"/>
          </a:xfrm>
        </p:grpSpPr>
        <p:grpSp>
          <p:nvGrpSpPr>
            <p:cNvPr id="6" name="Group 44"/>
            <p:cNvGrpSpPr>
              <a:grpSpLocks/>
            </p:cNvGrpSpPr>
            <p:nvPr/>
          </p:nvGrpSpPr>
          <p:grpSpPr bwMode="auto">
            <a:xfrm>
              <a:off x="159" y="0"/>
              <a:ext cx="9143396" cy="6858000"/>
              <a:chOff x="159" y="0"/>
              <a:chExt cx="9143396" cy="6858000"/>
            </a:xfrm>
          </p:grpSpPr>
          <p:grpSp>
            <p:nvGrpSpPr>
              <p:cNvPr id="29" name="Group 4"/>
              <p:cNvGrpSpPr>
                <a:grpSpLocks/>
              </p:cNvGrpSpPr>
              <p:nvPr/>
            </p:nvGrpSpPr>
            <p:grpSpPr bwMode="auto">
              <a:xfrm>
                <a:off x="159" y="0"/>
                <a:ext cx="2514434" cy="6858000"/>
                <a:chOff x="159" y="0"/>
                <a:chExt cx="2514434" cy="6858000"/>
              </a:xfrm>
            </p:grpSpPr>
            <p:sp>
              <p:nvSpPr>
                <p:cNvPr id="41" name="Rectangle 83"/>
                <p:cNvSpPr/>
                <p:nvPr/>
              </p:nvSpPr>
              <p:spPr>
                <a:xfrm>
                  <a:off x="914499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2" name="Rectangle 2"/>
                <p:cNvSpPr/>
                <p:nvPr/>
              </p:nvSpPr>
              <p:spPr>
                <a:xfrm>
                  <a:off x="159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3" name="Rectangle 3"/>
                <p:cNvSpPr/>
                <p:nvPr/>
              </p:nvSpPr>
              <p:spPr>
                <a:xfrm>
                  <a:off x="228744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30" name="Group 5"/>
              <p:cNvGrpSpPr>
                <a:grpSpLocks/>
              </p:cNvGrpSpPr>
              <p:nvPr/>
            </p:nvGrpSpPr>
            <p:grpSpPr bwMode="auto">
              <a:xfrm>
                <a:off x="422406" y="0"/>
                <a:ext cx="2514434" cy="6858000"/>
                <a:chOff x="-504" y="0"/>
                <a:chExt cx="2514434" cy="6858000"/>
              </a:xfrm>
            </p:grpSpPr>
            <p:sp>
              <p:nvSpPr>
                <p:cNvPr id="38" name="Rectangle 80"/>
                <p:cNvSpPr/>
                <p:nvPr/>
              </p:nvSpPr>
              <p:spPr>
                <a:xfrm>
                  <a:off x="913836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9" name="Rectangle 81"/>
                <p:cNvSpPr/>
                <p:nvPr/>
              </p:nvSpPr>
              <p:spPr>
                <a:xfrm>
                  <a:off x="-504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0" name="Rectangle 82"/>
                <p:cNvSpPr/>
                <p:nvPr/>
              </p:nvSpPr>
              <p:spPr>
                <a:xfrm>
                  <a:off x="228081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31" name="Group 9"/>
              <p:cNvGrpSpPr>
                <a:grpSpLocks/>
              </p:cNvGrpSpPr>
              <p:nvPr/>
            </p:nvGrpSpPr>
            <p:grpSpPr bwMode="auto">
              <a:xfrm rot="10800000">
                <a:off x="6629121" y="0"/>
                <a:ext cx="2514434" cy="6858000"/>
                <a:chOff x="445" y="0"/>
                <a:chExt cx="2514434" cy="6858000"/>
              </a:xfrm>
            </p:grpSpPr>
            <p:sp>
              <p:nvSpPr>
                <p:cNvPr id="35" name="Rectangle 77"/>
                <p:cNvSpPr/>
                <p:nvPr/>
              </p:nvSpPr>
              <p:spPr>
                <a:xfrm>
                  <a:off x="914785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6" name="Rectangle 78"/>
                <p:cNvSpPr/>
                <p:nvPr/>
              </p:nvSpPr>
              <p:spPr>
                <a:xfrm>
                  <a:off x="445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7" name="Rectangle 79"/>
                <p:cNvSpPr/>
                <p:nvPr/>
              </p:nvSpPr>
              <p:spPr>
                <a:xfrm>
                  <a:off x="229030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sp>
            <p:nvSpPr>
              <p:cNvPr id="32" name="Rectangle 74"/>
              <p:cNvSpPr/>
              <p:nvPr/>
            </p:nvSpPr>
            <p:spPr>
              <a:xfrm>
                <a:off x="3809907" y="0"/>
                <a:ext cx="2819214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3" name="Rectangle 75"/>
              <p:cNvSpPr/>
              <p:nvPr/>
            </p:nvSpPr>
            <p:spPr>
              <a:xfrm>
                <a:off x="2895568" y="0"/>
                <a:ext cx="45717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4" name="Rectangle 76"/>
              <p:cNvSpPr/>
              <p:nvPr/>
            </p:nvSpPr>
            <p:spPr>
              <a:xfrm>
                <a:off x="3124153" y="0"/>
                <a:ext cx="76195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7" name="Freeform 46"/>
            <p:cNvSpPr/>
            <p:nvPr/>
          </p:nvSpPr>
          <p:spPr>
            <a:xfrm>
              <a:off x="-12540" y="5035550"/>
              <a:ext cx="9144984" cy="1174750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Freeform 47"/>
            <p:cNvSpPr/>
            <p:nvPr/>
          </p:nvSpPr>
          <p:spPr>
            <a:xfrm>
              <a:off x="-12540" y="3467100"/>
              <a:ext cx="9144984" cy="890588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Freeform 48"/>
            <p:cNvSpPr/>
            <p:nvPr/>
          </p:nvSpPr>
          <p:spPr>
            <a:xfrm>
              <a:off x="-23653" y="5640388"/>
              <a:ext cx="3004940" cy="1211262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Freeform 49"/>
            <p:cNvSpPr/>
            <p:nvPr/>
          </p:nvSpPr>
          <p:spPr>
            <a:xfrm>
              <a:off x="-12540" y="5284788"/>
              <a:ext cx="9144984" cy="1477962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Freeform 50"/>
            <p:cNvSpPr/>
            <p:nvPr/>
          </p:nvSpPr>
          <p:spPr>
            <a:xfrm>
              <a:off x="2136793" y="5132388"/>
              <a:ext cx="6982952" cy="171926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Hexagon 51"/>
            <p:cNvSpPr/>
            <p:nvPr/>
          </p:nvSpPr>
          <p:spPr>
            <a:xfrm rot="1800000">
              <a:off x="2995574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Hexagon 52"/>
            <p:cNvSpPr/>
            <p:nvPr/>
          </p:nvSpPr>
          <p:spPr>
            <a:xfrm rot="1800000">
              <a:off x="3719426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4" name="Hexagon 53"/>
            <p:cNvSpPr/>
            <p:nvPr/>
          </p:nvSpPr>
          <p:spPr>
            <a:xfrm rot="1800000">
              <a:off x="3728950" y="159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" name="Hexagon 54"/>
            <p:cNvSpPr/>
            <p:nvPr/>
          </p:nvSpPr>
          <p:spPr>
            <a:xfrm rot="1800000">
              <a:off x="2976525" y="32543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6" name="Hexagon 55"/>
            <p:cNvSpPr/>
            <p:nvPr/>
          </p:nvSpPr>
          <p:spPr>
            <a:xfrm rot="1800000">
              <a:off x="4462327" y="53832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7" name="Freeform 58"/>
            <p:cNvSpPr/>
            <p:nvPr/>
          </p:nvSpPr>
          <p:spPr>
            <a:xfrm rot="1800000">
              <a:off x="-382404" y="4202113"/>
              <a:ext cx="126198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8" name="Hexagon 59"/>
            <p:cNvSpPr/>
            <p:nvPr/>
          </p:nvSpPr>
          <p:spPr>
            <a:xfrm rot="1800000">
              <a:off x="23970" y="540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9" name="Hexagon 61"/>
            <p:cNvSpPr/>
            <p:nvPr/>
          </p:nvSpPr>
          <p:spPr>
            <a:xfrm rot="1800000">
              <a:off x="52543" y="28495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0" name="Hexagon 62"/>
            <p:cNvSpPr/>
            <p:nvPr/>
          </p:nvSpPr>
          <p:spPr>
            <a:xfrm rot="1800000">
              <a:off x="776395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1" name="Hexagon 63"/>
            <p:cNvSpPr/>
            <p:nvPr/>
          </p:nvSpPr>
          <p:spPr>
            <a:xfrm rot="1800000">
              <a:off x="1509772" y="54117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2" name="Hexagon 64"/>
            <p:cNvSpPr/>
            <p:nvPr/>
          </p:nvSpPr>
          <p:spPr>
            <a:xfrm rot="1800000">
              <a:off x="1528821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3" name="Hexagon 65"/>
            <p:cNvSpPr/>
            <p:nvPr/>
          </p:nvSpPr>
          <p:spPr>
            <a:xfrm rot="1800000">
              <a:off x="795444" y="15636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Hexagon 66"/>
            <p:cNvSpPr/>
            <p:nvPr/>
          </p:nvSpPr>
          <p:spPr>
            <a:xfrm rot="1800000">
              <a:off x="6806909" y="414496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Hexagon 67"/>
            <p:cNvSpPr/>
            <p:nvPr/>
          </p:nvSpPr>
          <p:spPr>
            <a:xfrm rot="1800000">
              <a:off x="7549810" y="54213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Hexagon 68"/>
            <p:cNvSpPr/>
            <p:nvPr/>
          </p:nvSpPr>
          <p:spPr>
            <a:xfrm rot="1800000">
              <a:off x="7549810" y="28686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Freeform 69"/>
            <p:cNvSpPr/>
            <p:nvPr/>
          </p:nvSpPr>
          <p:spPr>
            <a:xfrm rot="1800000">
              <a:off x="8306998" y="4056063"/>
              <a:ext cx="124293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Freeform 70"/>
            <p:cNvSpPr/>
            <p:nvPr/>
          </p:nvSpPr>
          <p:spPr>
            <a:xfrm rot="1800000">
              <a:off x="8306998" y="1511300"/>
              <a:ext cx="1241343" cy="1389063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44" name="Rectangle 45"/>
          <p:cNvSpPr/>
          <p:nvPr/>
        </p:nvSpPr>
        <p:spPr>
          <a:xfrm>
            <a:off x="4560888" y="-22225"/>
            <a:ext cx="3679825" cy="6272213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5" name="Rectangle 56"/>
          <p:cNvSpPr/>
          <p:nvPr/>
        </p:nvSpPr>
        <p:spPr>
          <a:xfrm>
            <a:off x="4649788" y="-22225"/>
            <a:ext cx="3505200" cy="6238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6" name="Rectangle 57"/>
          <p:cNvSpPr/>
          <p:nvPr/>
        </p:nvSpPr>
        <p:spPr>
          <a:xfrm>
            <a:off x="904875" y="601663"/>
            <a:ext cx="3562350" cy="564832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7" name="Rectangle 60"/>
          <p:cNvSpPr/>
          <p:nvPr/>
        </p:nvSpPr>
        <p:spPr>
          <a:xfrm>
            <a:off x="4651375" y="6088063"/>
            <a:ext cx="3505200" cy="8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>
            <a:normAutofit/>
          </a:bodyPr>
          <a:lstStyle>
            <a:lvl1pPr algn="l">
              <a:defRPr sz="2800" b="0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F2ED44-7991-4062-8EA9-C31CD0018B0B}" type="datetimeFigureOut">
              <a:rPr lang="zh-CN" altLang="en-US"/>
              <a:pPr>
                <a:defRPr/>
              </a:pPr>
              <a:t>2011/12/28</a:t>
            </a:fld>
            <a:endParaRPr lang="zh-CN" altLang="en-US"/>
          </a:p>
        </p:txBody>
      </p:sp>
      <p:sp>
        <p:nvSpPr>
          <p:cNvPr id="49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AE6C90-FE6B-4119-87D5-E74C82D0756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sp>
        <p:nvSpPr>
          <p:cNvPr id="50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4641850" y="5724525"/>
            <a:ext cx="3492500" cy="365125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3"/>
          <p:cNvGrpSpPr>
            <a:grpSpLocks/>
          </p:cNvGrpSpPr>
          <p:nvPr/>
        </p:nvGrpSpPr>
        <p:grpSpPr bwMode="auto">
          <a:xfrm>
            <a:off x="-382588" y="0"/>
            <a:ext cx="9932988" cy="6858000"/>
            <a:chOff x="-382404" y="0"/>
            <a:chExt cx="9932332" cy="6858000"/>
          </a:xfrm>
        </p:grpSpPr>
        <p:grpSp>
          <p:nvGrpSpPr>
            <p:cNvPr id="6" name="Group 44"/>
            <p:cNvGrpSpPr>
              <a:grpSpLocks/>
            </p:cNvGrpSpPr>
            <p:nvPr/>
          </p:nvGrpSpPr>
          <p:grpSpPr bwMode="auto">
            <a:xfrm>
              <a:off x="159" y="0"/>
              <a:ext cx="9143396" cy="6858000"/>
              <a:chOff x="159" y="0"/>
              <a:chExt cx="9143396" cy="6858000"/>
            </a:xfrm>
          </p:grpSpPr>
          <p:grpSp>
            <p:nvGrpSpPr>
              <p:cNvPr id="29" name="Group 4"/>
              <p:cNvGrpSpPr>
                <a:grpSpLocks/>
              </p:cNvGrpSpPr>
              <p:nvPr/>
            </p:nvGrpSpPr>
            <p:grpSpPr bwMode="auto">
              <a:xfrm>
                <a:off x="159" y="0"/>
                <a:ext cx="2514434" cy="6858000"/>
                <a:chOff x="159" y="0"/>
                <a:chExt cx="2514434" cy="6858000"/>
              </a:xfrm>
            </p:grpSpPr>
            <p:sp>
              <p:nvSpPr>
                <p:cNvPr id="41" name="Rectangle 86"/>
                <p:cNvSpPr/>
                <p:nvPr/>
              </p:nvSpPr>
              <p:spPr>
                <a:xfrm>
                  <a:off x="914499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2" name="Rectangle 2"/>
                <p:cNvSpPr/>
                <p:nvPr/>
              </p:nvSpPr>
              <p:spPr>
                <a:xfrm>
                  <a:off x="159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3" name="Rectangle 3"/>
                <p:cNvSpPr/>
                <p:nvPr/>
              </p:nvSpPr>
              <p:spPr>
                <a:xfrm>
                  <a:off x="228744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30" name="Group 5"/>
              <p:cNvGrpSpPr>
                <a:grpSpLocks/>
              </p:cNvGrpSpPr>
              <p:nvPr/>
            </p:nvGrpSpPr>
            <p:grpSpPr bwMode="auto">
              <a:xfrm>
                <a:off x="422406" y="0"/>
                <a:ext cx="2514434" cy="6858000"/>
                <a:chOff x="-504" y="0"/>
                <a:chExt cx="2514434" cy="6858000"/>
              </a:xfrm>
            </p:grpSpPr>
            <p:sp>
              <p:nvSpPr>
                <p:cNvPr id="38" name="Rectangle 83"/>
                <p:cNvSpPr/>
                <p:nvPr/>
              </p:nvSpPr>
              <p:spPr>
                <a:xfrm>
                  <a:off x="913836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9" name="Rectangle 84"/>
                <p:cNvSpPr/>
                <p:nvPr/>
              </p:nvSpPr>
              <p:spPr>
                <a:xfrm>
                  <a:off x="-504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0" name="Rectangle 85"/>
                <p:cNvSpPr/>
                <p:nvPr/>
              </p:nvSpPr>
              <p:spPr>
                <a:xfrm>
                  <a:off x="228081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31" name="Group 9"/>
              <p:cNvGrpSpPr>
                <a:grpSpLocks/>
              </p:cNvGrpSpPr>
              <p:nvPr/>
            </p:nvGrpSpPr>
            <p:grpSpPr bwMode="auto">
              <a:xfrm rot="10800000">
                <a:off x="6629121" y="0"/>
                <a:ext cx="2514434" cy="6858000"/>
                <a:chOff x="445" y="0"/>
                <a:chExt cx="2514434" cy="6858000"/>
              </a:xfrm>
            </p:grpSpPr>
            <p:sp>
              <p:nvSpPr>
                <p:cNvPr id="35" name="Rectangle 80"/>
                <p:cNvSpPr/>
                <p:nvPr/>
              </p:nvSpPr>
              <p:spPr>
                <a:xfrm>
                  <a:off x="914785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6" name="Rectangle 81"/>
                <p:cNvSpPr/>
                <p:nvPr/>
              </p:nvSpPr>
              <p:spPr>
                <a:xfrm>
                  <a:off x="445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7" name="Rectangle 82"/>
                <p:cNvSpPr/>
                <p:nvPr/>
              </p:nvSpPr>
              <p:spPr>
                <a:xfrm>
                  <a:off x="229030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sp>
            <p:nvSpPr>
              <p:cNvPr id="32" name="Rectangle 77"/>
              <p:cNvSpPr/>
              <p:nvPr/>
            </p:nvSpPr>
            <p:spPr>
              <a:xfrm>
                <a:off x="3809907" y="0"/>
                <a:ext cx="2819214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3" name="Rectangle 78"/>
              <p:cNvSpPr/>
              <p:nvPr/>
            </p:nvSpPr>
            <p:spPr>
              <a:xfrm>
                <a:off x="2895568" y="0"/>
                <a:ext cx="45717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4" name="Rectangle 79"/>
              <p:cNvSpPr/>
              <p:nvPr/>
            </p:nvSpPr>
            <p:spPr>
              <a:xfrm>
                <a:off x="3124153" y="0"/>
                <a:ext cx="76195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7" name="Freeform 45"/>
            <p:cNvSpPr/>
            <p:nvPr/>
          </p:nvSpPr>
          <p:spPr>
            <a:xfrm>
              <a:off x="-12540" y="5035550"/>
              <a:ext cx="9144984" cy="1174750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Freeform 46"/>
            <p:cNvSpPr/>
            <p:nvPr/>
          </p:nvSpPr>
          <p:spPr>
            <a:xfrm>
              <a:off x="-12540" y="3467100"/>
              <a:ext cx="9144984" cy="890588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Freeform 47"/>
            <p:cNvSpPr/>
            <p:nvPr/>
          </p:nvSpPr>
          <p:spPr>
            <a:xfrm>
              <a:off x="-23653" y="5640388"/>
              <a:ext cx="3004940" cy="1211262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Freeform 48"/>
            <p:cNvSpPr/>
            <p:nvPr/>
          </p:nvSpPr>
          <p:spPr>
            <a:xfrm>
              <a:off x="-12540" y="5284788"/>
              <a:ext cx="9144984" cy="1477962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Freeform 49"/>
            <p:cNvSpPr/>
            <p:nvPr/>
          </p:nvSpPr>
          <p:spPr>
            <a:xfrm>
              <a:off x="2136793" y="5132388"/>
              <a:ext cx="6982952" cy="171926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Hexagon 50"/>
            <p:cNvSpPr/>
            <p:nvPr/>
          </p:nvSpPr>
          <p:spPr>
            <a:xfrm rot="1800000">
              <a:off x="2995574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Hexagon 51"/>
            <p:cNvSpPr/>
            <p:nvPr/>
          </p:nvSpPr>
          <p:spPr>
            <a:xfrm rot="1800000">
              <a:off x="3719426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4" name="Hexagon 59"/>
            <p:cNvSpPr/>
            <p:nvPr/>
          </p:nvSpPr>
          <p:spPr>
            <a:xfrm rot="1800000">
              <a:off x="3728950" y="159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" name="Hexagon 60"/>
            <p:cNvSpPr/>
            <p:nvPr/>
          </p:nvSpPr>
          <p:spPr>
            <a:xfrm rot="1800000">
              <a:off x="2976525" y="32543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6" name="Hexagon 61"/>
            <p:cNvSpPr/>
            <p:nvPr/>
          </p:nvSpPr>
          <p:spPr>
            <a:xfrm rot="1800000">
              <a:off x="4462327" y="53832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7" name="Freeform 62"/>
            <p:cNvSpPr/>
            <p:nvPr/>
          </p:nvSpPr>
          <p:spPr>
            <a:xfrm rot="1800000">
              <a:off x="-382404" y="4202113"/>
              <a:ext cx="126198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8" name="Hexagon 63"/>
            <p:cNvSpPr/>
            <p:nvPr/>
          </p:nvSpPr>
          <p:spPr>
            <a:xfrm rot="1800000">
              <a:off x="23970" y="540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9" name="Hexagon 64"/>
            <p:cNvSpPr/>
            <p:nvPr/>
          </p:nvSpPr>
          <p:spPr>
            <a:xfrm rot="1800000">
              <a:off x="52543" y="28495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0" name="Hexagon 65"/>
            <p:cNvSpPr/>
            <p:nvPr/>
          </p:nvSpPr>
          <p:spPr>
            <a:xfrm rot="1800000">
              <a:off x="776395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1" name="Hexagon 66"/>
            <p:cNvSpPr/>
            <p:nvPr/>
          </p:nvSpPr>
          <p:spPr>
            <a:xfrm rot="1800000">
              <a:off x="1509772" y="54117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2" name="Hexagon 67"/>
            <p:cNvSpPr/>
            <p:nvPr/>
          </p:nvSpPr>
          <p:spPr>
            <a:xfrm rot="1800000">
              <a:off x="1528821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3" name="Hexagon 68"/>
            <p:cNvSpPr/>
            <p:nvPr/>
          </p:nvSpPr>
          <p:spPr>
            <a:xfrm rot="1800000">
              <a:off x="795444" y="15636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Hexagon 69"/>
            <p:cNvSpPr/>
            <p:nvPr/>
          </p:nvSpPr>
          <p:spPr>
            <a:xfrm rot="1800000">
              <a:off x="6806909" y="414496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Hexagon 70"/>
            <p:cNvSpPr/>
            <p:nvPr/>
          </p:nvSpPr>
          <p:spPr>
            <a:xfrm rot="1800000">
              <a:off x="7549810" y="54213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Hexagon 71"/>
            <p:cNvSpPr/>
            <p:nvPr/>
          </p:nvSpPr>
          <p:spPr>
            <a:xfrm rot="1800000">
              <a:off x="7549810" y="28686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Freeform 72"/>
            <p:cNvSpPr/>
            <p:nvPr/>
          </p:nvSpPr>
          <p:spPr>
            <a:xfrm rot="1800000">
              <a:off x="8306998" y="4056063"/>
              <a:ext cx="124293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Freeform 73"/>
            <p:cNvSpPr/>
            <p:nvPr/>
          </p:nvSpPr>
          <p:spPr>
            <a:xfrm rot="1800000">
              <a:off x="8306998" y="1511300"/>
              <a:ext cx="1241343" cy="1389063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44" name="Rectangle 93"/>
          <p:cNvSpPr/>
          <p:nvPr/>
        </p:nvSpPr>
        <p:spPr>
          <a:xfrm>
            <a:off x="4560888" y="-22225"/>
            <a:ext cx="3679825" cy="6272213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5" name="Rectangle 100"/>
          <p:cNvSpPr/>
          <p:nvPr/>
        </p:nvSpPr>
        <p:spPr>
          <a:xfrm>
            <a:off x="4649788" y="-22225"/>
            <a:ext cx="3505200" cy="6238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6" name="Rectangle 101"/>
          <p:cNvSpPr/>
          <p:nvPr/>
        </p:nvSpPr>
        <p:spPr>
          <a:xfrm>
            <a:off x="904875" y="601663"/>
            <a:ext cx="3562350" cy="564832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7" name="Rectangle 104"/>
          <p:cNvSpPr/>
          <p:nvPr/>
        </p:nvSpPr>
        <p:spPr>
          <a:xfrm>
            <a:off x="4651375" y="6088063"/>
            <a:ext cx="3505200" cy="8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>
            <a:normAutofit/>
          </a:bodyPr>
          <a:lstStyle>
            <a:lvl1pPr algn="l">
              <a:defRPr sz="2800" b="0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 rtlCol="0">
            <a:normAutofit/>
          </a:bodyPr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 smtClean="0"/>
              <a:t>单击图标添加图片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5E4BC7-2025-4EFA-9C67-39D8F0CF3C11}" type="datetimeFigureOut">
              <a:rPr lang="zh-CN" altLang="en-US"/>
              <a:pPr>
                <a:defRPr/>
              </a:pPr>
              <a:t>2011/12/28</a:t>
            </a:fld>
            <a:endParaRPr lang="zh-CN" altLang="en-US"/>
          </a:p>
        </p:txBody>
      </p:sp>
      <p:sp>
        <p:nvSpPr>
          <p:cNvPr id="4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850" y="5724525"/>
            <a:ext cx="3492500" cy="365125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779036-3C24-4135-8D93-766E672728A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68C992-476E-49D7-86E7-8D577FD6C858}" type="datetimeFigureOut">
              <a:rPr lang="zh-CN" altLang="en-US"/>
              <a:pPr>
                <a:defRPr/>
              </a:pPr>
              <a:t>2011/12/28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34A2AC-2D6D-4372-8163-AE3F602FE98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7DCAF9-7960-49AE-BC26-F05BFD26A4F6}" type="datetimeFigureOut">
              <a:rPr lang="zh-CN" altLang="en-US"/>
              <a:pPr>
                <a:defRPr/>
              </a:pPr>
              <a:t>2011/12/28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29F0B4-2007-413E-849F-E85B95302F0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034" name="Group 41"/>
          <p:cNvGrpSpPr>
            <a:grpSpLocks/>
          </p:cNvGrpSpPr>
          <p:nvPr/>
        </p:nvGrpSpPr>
        <p:grpSpPr bwMode="auto">
          <a:xfrm>
            <a:off x="-304800" y="0"/>
            <a:ext cx="9932988" cy="6858000"/>
            <a:chOff x="-382404" y="0"/>
            <a:chExt cx="9932332" cy="6858000"/>
          </a:xfrm>
        </p:grpSpPr>
        <p:grpSp>
          <p:nvGrpSpPr>
            <p:cNvPr id="44043" name="Group 44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44066" name="Group 4"/>
              <p:cNvGrpSpPr>
                <a:grpSpLocks/>
              </p:cNvGrpSpPr>
              <p:nvPr/>
            </p:nvGrpSpPr>
            <p:grpSpPr bwMode="auto"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99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159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744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44067" name="Group 5"/>
              <p:cNvGrpSpPr>
                <a:grpSpLocks/>
              </p:cNvGrpSpPr>
              <p:nvPr/>
            </p:nvGrpSpPr>
            <p:grpSpPr bwMode="auto"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3836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-504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081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44068" name="Group 9"/>
              <p:cNvGrpSpPr>
                <a:grpSpLocks/>
              </p:cNvGrpSpPr>
              <p:nvPr/>
            </p:nvGrpSpPr>
            <p:grpSpPr bwMode="auto"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785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445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9030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09907" y="0"/>
                <a:ext cx="2819214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568" y="0"/>
                <a:ext cx="45717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153" y="0"/>
                <a:ext cx="76195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2540" y="5035550"/>
              <a:ext cx="9144983" cy="1174750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2540" y="3467100"/>
              <a:ext cx="9144983" cy="890588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653" y="5640388"/>
              <a:ext cx="3004940" cy="1211262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2540" y="5284788"/>
              <a:ext cx="9144983" cy="1477962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6793" y="5132388"/>
              <a:ext cx="6982951" cy="171926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5573" y="285908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19425" y="412591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8949" y="159226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6524" y="32543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2326" y="538321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2113"/>
              <a:ext cx="126198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3969" y="540226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542" y="284956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394" y="412591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09771" y="541178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8820" y="285908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443" y="156368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909" y="414496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810" y="54213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810" y="28686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997" y="4056063"/>
              <a:ext cx="1242931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997" y="1511300"/>
              <a:ext cx="1241343" cy="1389063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375"/>
            <a:ext cx="8229600" cy="618648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0888" y="-22225"/>
            <a:ext cx="3679825" cy="700088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788" y="-22225"/>
            <a:ext cx="3505200" cy="6238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4038" name="Title Placeholder 1"/>
          <p:cNvSpPr>
            <a:spLocks noGrp="1"/>
          </p:cNvSpPr>
          <p:nvPr>
            <p:ph type="title"/>
          </p:nvPr>
        </p:nvSpPr>
        <p:spPr bwMode="auto">
          <a:xfrm>
            <a:off x="1042988" y="1027113"/>
            <a:ext cx="702468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en-US" smtClean="0"/>
          </a:p>
        </p:txBody>
      </p:sp>
      <p:sp>
        <p:nvSpPr>
          <p:cNvPr id="4403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042988" y="2324100"/>
            <a:ext cx="6777037" cy="350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575" y="2238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EFEFE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A5FC92BC-970E-4ACB-B113-932251C9C5F3}" type="datetimeFigureOut">
              <a:rPr lang="zh-CN" altLang="en-US"/>
              <a:pPr>
                <a:defRPr/>
              </a:pPr>
              <a:t>2011/12/28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850" y="5851525"/>
            <a:ext cx="350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788" y="223838"/>
            <a:ext cx="13319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EFEFE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9B0E46B5-EE31-4D26-94CA-3A701CF13C0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3" r:id="rId8"/>
    <p:sldLayoutId id="2147483674" r:id="rId9"/>
    <p:sldLayoutId id="2147483670" r:id="rId10"/>
    <p:sldLayoutId id="2147483671" r:id="rId11"/>
  </p:sldLayoutIdLst>
  <p:transition spd="slow">
    <p:push dir="u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accent1"/>
          </a:solidFill>
          <a:latin typeface="+mj-lt"/>
          <a:ea typeface="+mj-ea"/>
          <a:cs typeface="幼圆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entury Gothic"/>
          <a:ea typeface="幼圆"/>
          <a:cs typeface="幼圆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entury Gothic"/>
          <a:ea typeface="幼圆"/>
          <a:cs typeface="幼圆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entury Gothic"/>
          <a:ea typeface="幼圆"/>
          <a:cs typeface="幼圆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entury Gothic"/>
          <a:ea typeface="幼圆"/>
          <a:cs typeface="幼圆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幼圆"/>
        </a:defRPr>
      </a:lvl1pPr>
      <a:lvl2pPr marL="6397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幼圆"/>
        </a:defRPr>
      </a:lvl2pPr>
      <a:lvl3pPr marL="914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幼圆"/>
        </a:defRPr>
      </a:lvl3pPr>
      <a:lvl4pPr marL="112395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幼圆"/>
        </a:defRPr>
      </a:lvl4pPr>
      <a:lvl5pPr marL="1325563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itchFamily="18" charset="2"/>
        <a:buChar char=""/>
        <a:defRPr sz="1600" kern="1200">
          <a:solidFill>
            <a:schemeClr val="tx2"/>
          </a:solidFill>
          <a:latin typeface="+mn-lt"/>
          <a:ea typeface="+mn-ea"/>
          <a:cs typeface="幼圆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slide" Target="slide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slide" Target="slide7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image" Target="../media/image17.png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oleObject" Target="../embeddings/oleObject1.bin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image" Target="../media/image24.png"/><Relationship Id="rId7" Type="http://schemas.openxmlformats.org/officeDocument/2006/relationships/image" Target="../media/image2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7.bin"/><Relationship Id="rId5" Type="http://schemas.openxmlformats.org/officeDocument/2006/relationships/oleObject" Target="../embeddings/oleObject6.bin"/><Relationship Id="rId4" Type="http://schemas.openxmlformats.org/officeDocument/2006/relationships/oleObject" Target="../embeddings/oleObject5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2.bin"/><Relationship Id="rId5" Type="http://schemas.openxmlformats.org/officeDocument/2006/relationships/oleObject" Target="../embeddings/oleObject11.bin"/><Relationship Id="rId10" Type="http://schemas.openxmlformats.org/officeDocument/2006/relationships/oleObject" Target="../embeddings/oleObject16.bin"/><Relationship Id="rId4" Type="http://schemas.openxmlformats.org/officeDocument/2006/relationships/oleObject" Target="../embeddings/oleObject10.bin"/><Relationship Id="rId9" Type="http://schemas.openxmlformats.org/officeDocument/2006/relationships/oleObject" Target="../embeddings/oleObject15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20.bin"/><Relationship Id="rId5" Type="http://schemas.openxmlformats.org/officeDocument/2006/relationships/oleObject" Target="../embeddings/oleObject19.bin"/><Relationship Id="rId4" Type="http://schemas.openxmlformats.org/officeDocument/2006/relationships/oleObject" Target="../embeddings/oleObject18.bin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7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24.bin"/><Relationship Id="rId5" Type="http://schemas.openxmlformats.org/officeDocument/2006/relationships/oleObject" Target="../embeddings/oleObject23.bin"/><Relationship Id="rId4" Type="http://schemas.openxmlformats.org/officeDocument/2006/relationships/oleObject" Target="../embeddings/oleObject2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716463" y="2636838"/>
            <a:ext cx="3313112" cy="1701800"/>
          </a:xfrm>
        </p:spPr>
        <p:txBody>
          <a:bodyPr/>
          <a:lstStyle/>
          <a:p>
            <a:pPr algn="ctr" eaLnBrk="1" hangingPunct="1"/>
            <a:r>
              <a:rPr lang="zh-CN" altLang="en-US" sz="5400" smtClean="0"/>
              <a:t>符合测量实验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4716463" y="4581525"/>
            <a:ext cx="3309937" cy="1260475"/>
          </a:xfrm>
        </p:spPr>
        <p:txBody>
          <a:bodyPr/>
          <a:lstStyle/>
          <a:p>
            <a:pPr algn="r" eaLnBrk="1" hangingPunct="1"/>
            <a:endParaRPr lang="zh-CN" altLang="en-US" sz="2400" smtClean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3988" y="3213100"/>
            <a:ext cx="4318000" cy="244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42988" y="1196975"/>
            <a:ext cx="7024687" cy="1008063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zh-CN" altLang="en-US" sz="5300" dirty="0">
                <a:cs typeface="+mj-cs"/>
              </a:rPr>
              <a:t>一点儿原理</a:t>
            </a:r>
            <a:r>
              <a:rPr lang="zh-CN" altLang="en-US" dirty="0">
                <a:cs typeface="+mj-cs"/>
              </a:rPr>
              <a:t/>
            </a:r>
            <a:br>
              <a:rPr lang="zh-CN" altLang="en-US" dirty="0">
                <a:cs typeface="+mj-cs"/>
              </a:rPr>
            </a:br>
            <a:endParaRPr lang="zh-CN" altLang="en-US" dirty="0">
              <a:cs typeface="+mj-cs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042988" y="1844675"/>
            <a:ext cx="6777037" cy="3987800"/>
          </a:xfrm>
        </p:spPr>
        <p:txBody>
          <a:bodyPr rtlCol="0">
            <a:normAutofit lnSpcReduction="10000"/>
          </a:bodyPr>
          <a:lstStyle/>
          <a:p>
            <a:pPr indent="-274320" eaLnBrk="1" fontAlgn="auto" hangingPunct="1">
              <a:spcAft>
                <a:spcPts val="0"/>
              </a:spcAft>
              <a:defRPr/>
            </a:pPr>
            <a:r>
              <a:rPr lang="zh-CN" altLang="en-US" sz="3600" dirty="0" smtClean="0">
                <a:cs typeface="+mn-cs"/>
                <a:hlinkClick r:id="rId2" action="ppaction://hlinksldjump"/>
              </a:rPr>
              <a:t>所谓“符合”</a:t>
            </a:r>
            <a:endParaRPr lang="en-US" altLang="zh-CN" sz="3600" dirty="0" smtClean="0">
              <a:cs typeface="+mn-cs"/>
            </a:endParaRPr>
          </a:p>
          <a:p>
            <a:pPr indent="-274320" eaLnBrk="1" fontAlgn="auto" hangingPunct="1">
              <a:spcAft>
                <a:spcPts val="0"/>
              </a:spcAft>
              <a:defRPr/>
            </a:pPr>
            <a:r>
              <a:rPr lang="zh-CN" altLang="en-US" sz="3600" dirty="0" smtClean="0">
                <a:cs typeface="+mn-cs"/>
                <a:hlinkClick r:id="rId3" action="ppaction://hlinksldjump"/>
              </a:rPr>
              <a:t>关于“绝对活度</a:t>
            </a:r>
            <a:r>
              <a:rPr lang="zh-CN" altLang="en-US" sz="3600" dirty="0" smtClean="0">
                <a:cs typeface="+mn-cs"/>
              </a:rPr>
              <a:t>”</a:t>
            </a:r>
            <a:endParaRPr lang="en-US" altLang="zh-CN" sz="3600" dirty="0" smtClean="0">
              <a:cs typeface="+mn-cs"/>
            </a:endParaRPr>
          </a:p>
          <a:p>
            <a:pPr indent="-274320" eaLnBrk="1" fontAlgn="auto" hangingPunct="1">
              <a:spcAft>
                <a:spcPts val="0"/>
              </a:spcAft>
              <a:defRPr/>
            </a:pPr>
            <a:r>
              <a:rPr lang="zh-CN" altLang="en-US" sz="3600" dirty="0">
                <a:cs typeface="+mn-cs"/>
                <a:hlinkClick r:id="rId4" action="ppaction://hlinksldjump"/>
              </a:rPr>
              <a:t>实际</a:t>
            </a:r>
            <a:r>
              <a:rPr lang="zh-CN" altLang="en-US" sz="3600" dirty="0" smtClean="0">
                <a:cs typeface="+mn-cs"/>
                <a:hlinkClick r:id="rId4" action="ppaction://hlinksldjump"/>
              </a:rPr>
              <a:t>测量</a:t>
            </a:r>
            <a:endParaRPr lang="en-US" altLang="zh-CN" sz="3600" dirty="0" smtClean="0">
              <a:cs typeface="+mn-cs"/>
            </a:endParaRPr>
          </a:p>
          <a:p>
            <a:pPr lvl="2" eaLnBrk="1" fontAlgn="auto" hangingPunct="1">
              <a:spcAft>
                <a:spcPts val="0"/>
              </a:spcAft>
              <a:defRPr/>
            </a:pPr>
            <a:r>
              <a:rPr lang="zh-CN" altLang="en-US" sz="2800" dirty="0" smtClean="0">
                <a:cs typeface="+mn-cs"/>
              </a:rPr>
              <a:t>计数管</a:t>
            </a:r>
            <a:endParaRPr lang="en-US" altLang="zh-CN" sz="2800" dirty="0" smtClean="0">
              <a:cs typeface="+mn-cs"/>
            </a:endParaRPr>
          </a:p>
          <a:p>
            <a:pPr lvl="2" eaLnBrk="1" fontAlgn="auto" hangingPunct="1">
              <a:spcAft>
                <a:spcPts val="0"/>
              </a:spcAft>
              <a:defRPr/>
            </a:pPr>
            <a:r>
              <a:rPr lang="zh-CN" altLang="en-US" sz="2800" dirty="0" smtClean="0">
                <a:cs typeface="+mn-cs"/>
              </a:rPr>
              <a:t>符合电路</a:t>
            </a:r>
            <a:endParaRPr lang="en-US" altLang="zh-CN" sz="2800" dirty="0" smtClean="0">
              <a:cs typeface="+mn-cs"/>
            </a:endParaRPr>
          </a:p>
          <a:p>
            <a:pPr lvl="2" eaLnBrk="1" fontAlgn="auto" hangingPunct="1">
              <a:spcAft>
                <a:spcPts val="0"/>
              </a:spcAft>
              <a:defRPr/>
            </a:pPr>
            <a:r>
              <a:rPr lang="zh-CN" altLang="en-US" sz="2800" dirty="0" smtClean="0">
                <a:cs typeface="+mn-cs"/>
              </a:rPr>
              <a:t>示波器</a:t>
            </a:r>
            <a:endParaRPr lang="en-US" altLang="zh-CN" sz="2800" dirty="0" smtClean="0">
              <a:cs typeface="+mn-cs"/>
            </a:endParaRPr>
          </a:p>
          <a:p>
            <a:pPr lvl="2" eaLnBrk="1" fontAlgn="auto" hangingPunct="1">
              <a:spcAft>
                <a:spcPts val="0"/>
              </a:spcAft>
              <a:defRPr/>
            </a:pPr>
            <a:r>
              <a:rPr lang="zh-CN" altLang="en-US" sz="2800" dirty="0" smtClean="0">
                <a:cs typeface="+mn-cs"/>
              </a:rPr>
              <a:t>软件叫</a:t>
            </a:r>
            <a:r>
              <a:rPr lang="en-US" altLang="zh-CN" sz="2800" dirty="0" smtClean="0">
                <a:cs typeface="+mn-cs"/>
              </a:rPr>
              <a:t>coin</a:t>
            </a:r>
          </a:p>
          <a:p>
            <a:pPr indent="-274320" eaLnBrk="1" fontAlgn="auto" hangingPunct="1">
              <a:spcAft>
                <a:spcPts val="0"/>
              </a:spcAft>
              <a:defRPr/>
            </a:pPr>
            <a:endParaRPr lang="en-US" altLang="zh-CN" sz="3600" dirty="0" smtClean="0">
              <a:cs typeface="+mn-cs"/>
            </a:endParaRPr>
          </a:p>
          <a:p>
            <a:pPr indent="-274320" eaLnBrk="1" fontAlgn="auto" hangingPunct="1">
              <a:spcAft>
                <a:spcPts val="0"/>
              </a:spcAft>
              <a:defRPr/>
            </a:pPr>
            <a:endParaRPr lang="en-US" altLang="zh-CN" sz="3600" dirty="0">
              <a:cs typeface="+mn-cs"/>
            </a:endParaRPr>
          </a:p>
          <a:p>
            <a:pPr indent="-274320" eaLnBrk="1" fontAlgn="auto" hangingPunct="1">
              <a:spcAft>
                <a:spcPts val="0"/>
              </a:spcAft>
              <a:defRPr/>
            </a:pPr>
            <a:endParaRPr lang="en-US" altLang="zh-CN" sz="3600" dirty="0" smtClean="0">
              <a:cs typeface="+mn-cs"/>
            </a:endParaRPr>
          </a:p>
          <a:p>
            <a:pPr indent="-274320" eaLnBrk="1" fontAlgn="auto" hangingPunct="1">
              <a:spcAft>
                <a:spcPts val="0"/>
              </a:spcAft>
              <a:defRPr/>
            </a:pPr>
            <a:endParaRPr lang="en-US" altLang="zh-CN" sz="3600" dirty="0">
              <a:cs typeface="+mn-cs"/>
            </a:endParaRPr>
          </a:p>
          <a:p>
            <a:pPr marL="68580" indent="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en-US" altLang="zh-CN" sz="3600" dirty="0" smtClean="0">
              <a:cs typeface="+mn-cs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15362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z="3600" smtClean="0"/>
              <a:t>两件事情“几乎”同时发生</a:t>
            </a:r>
          </a:p>
          <a:p>
            <a:pPr eaLnBrk="1" hangingPunct="1"/>
            <a:endParaRPr lang="zh-CN" altLang="en-US" sz="3600" smtClean="0"/>
          </a:p>
          <a:p>
            <a:pPr eaLnBrk="1" hangingPunct="1"/>
            <a:r>
              <a:rPr lang="zh-CN" altLang="en-US" sz="3600" smtClean="0"/>
              <a:t>为什么说“几乎”</a:t>
            </a:r>
          </a:p>
        </p:txBody>
      </p:sp>
      <p:sp>
        <p:nvSpPr>
          <p:cNvPr id="15363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740650" y="5661025"/>
            <a:ext cx="935038" cy="863600"/>
          </a:xfrm>
          <a:prstGeom prst="actionButtonReturn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ea typeface="宋体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16386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zh-CN" altLang="en-US" sz="3600" smtClean="0"/>
          </a:p>
          <a:p>
            <a:pPr eaLnBrk="1" hangingPunct="1"/>
            <a:r>
              <a:rPr lang="zh-CN" altLang="en-US" sz="3600" smtClean="0"/>
              <a:t>放射能力大小的指标</a:t>
            </a:r>
          </a:p>
          <a:p>
            <a:pPr eaLnBrk="1" hangingPunct="1"/>
            <a:endParaRPr lang="zh-CN" altLang="en-US" sz="3600" smtClean="0"/>
          </a:p>
          <a:p>
            <a:pPr eaLnBrk="1" hangingPunct="1"/>
            <a:r>
              <a:rPr lang="zh-CN" altLang="en-US" sz="3600" smtClean="0"/>
              <a:t>单位：贝克勒尔（</a:t>
            </a:r>
            <a:r>
              <a:rPr lang="en-US" altLang="zh-CN" sz="3600" smtClean="0"/>
              <a:t>Bq</a:t>
            </a:r>
            <a:r>
              <a:rPr lang="zh-CN" altLang="en-US" sz="3600" smtClean="0"/>
              <a:t>）</a:t>
            </a:r>
          </a:p>
        </p:txBody>
      </p:sp>
      <p:sp>
        <p:nvSpPr>
          <p:cNvPr id="16387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740650" y="5661025"/>
            <a:ext cx="935038" cy="863600"/>
          </a:xfrm>
          <a:prstGeom prst="actionButtonReturn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ea typeface="宋体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pic>
        <p:nvPicPr>
          <p:cNvPr id="4" name="图片 3"/>
          <p:cNvPicPr>
            <a:picLocks noChangeAspect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68313" y="836613"/>
            <a:ext cx="8207375" cy="4603750"/>
          </a:xfrm>
        </p:spPr>
      </p:pic>
      <p:sp>
        <p:nvSpPr>
          <p:cNvPr id="17411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740650" y="5734050"/>
            <a:ext cx="935038" cy="790575"/>
          </a:xfrm>
          <a:prstGeom prst="actionButtonReturn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ea typeface="宋体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18434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z="3600" smtClean="0"/>
              <a:t>仪器</a:t>
            </a:r>
          </a:p>
          <a:p>
            <a:pPr lvl="2" eaLnBrk="1" hangingPunct="1"/>
            <a:r>
              <a:rPr lang="zh-CN" altLang="en-US" sz="3200" smtClean="0">
                <a:hlinkClick r:id="rId2" action="ppaction://hlinksldjump"/>
              </a:rPr>
              <a:t>实验电路</a:t>
            </a:r>
            <a:endParaRPr lang="zh-CN" altLang="en-US" sz="3200" smtClean="0"/>
          </a:p>
          <a:p>
            <a:pPr lvl="2" eaLnBrk="1" hangingPunct="1"/>
            <a:r>
              <a:rPr lang="zh-CN" altLang="en-US" sz="3200" smtClean="0">
                <a:hlinkClick r:id="rId3" action="ppaction://hlinksldjump"/>
              </a:rPr>
              <a:t>数字示波器</a:t>
            </a:r>
            <a:endParaRPr lang="zh-CN" altLang="en-US" sz="3200" smtClean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1945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pic>
        <p:nvPicPr>
          <p:cNvPr id="19459" name="Picture 5" descr="IMAG038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333375"/>
            <a:ext cx="8208962" cy="619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0" name="Text Box 18"/>
          <p:cNvSpPr txBox="1">
            <a:spLocks noChangeArrowheads="1"/>
          </p:cNvSpPr>
          <p:nvPr/>
        </p:nvSpPr>
        <p:spPr bwMode="auto">
          <a:xfrm>
            <a:off x="6011863" y="549275"/>
            <a:ext cx="72072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000" b="1">
                <a:ea typeface="宋体" charset="-122"/>
              </a:rPr>
              <a:t>脉冲发生器  </a:t>
            </a:r>
          </a:p>
        </p:txBody>
      </p:sp>
      <p:sp>
        <p:nvSpPr>
          <p:cNvPr id="19461" name="Text Box 19"/>
          <p:cNvSpPr txBox="1">
            <a:spLocks noChangeArrowheads="1"/>
          </p:cNvSpPr>
          <p:nvPr/>
        </p:nvSpPr>
        <p:spPr bwMode="auto">
          <a:xfrm>
            <a:off x="5148263" y="549275"/>
            <a:ext cx="6477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000" b="1">
                <a:ea typeface="宋体" charset="-122"/>
              </a:rPr>
              <a:t>放大器</a:t>
            </a:r>
          </a:p>
        </p:txBody>
      </p:sp>
      <p:sp>
        <p:nvSpPr>
          <p:cNvPr id="19462" name="Text Box 20"/>
          <p:cNvSpPr txBox="1">
            <a:spLocks noChangeArrowheads="1"/>
          </p:cNvSpPr>
          <p:nvPr/>
        </p:nvSpPr>
        <p:spPr bwMode="auto">
          <a:xfrm>
            <a:off x="4211638" y="620713"/>
            <a:ext cx="6477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000" b="1">
                <a:ea typeface="宋体" charset="-122"/>
              </a:rPr>
              <a:t>单道</a:t>
            </a:r>
          </a:p>
        </p:txBody>
      </p:sp>
      <p:sp>
        <p:nvSpPr>
          <p:cNvPr id="19463" name="Text Box 21"/>
          <p:cNvSpPr txBox="1">
            <a:spLocks noChangeArrowheads="1"/>
          </p:cNvSpPr>
          <p:nvPr/>
        </p:nvSpPr>
        <p:spPr bwMode="auto">
          <a:xfrm>
            <a:off x="3419475" y="620713"/>
            <a:ext cx="7191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000" b="1">
                <a:ea typeface="宋体" charset="-122"/>
              </a:rPr>
              <a:t>符合电路</a:t>
            </a:r>
          </a:p>
        </p:txBody>
      </p:sp>
      <p:sp>
        <p:nvSpPr>
          <p:cNvPr id="19464" name="Text Box 22"/>
          <p:cNvSpPr txBox="1">
            <a:spLocks noChangeArrowheads="1"/>
          </p:cNvSpPr>
          <p:nvPr/>
        </p:nvSpPr>
        <p:spPr bwMode="auto">
          <a:xfrm>
            <a:off x="1403350" y="692150"/>
            <a:ext cx="16557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000" b="1">
                <a:ea typeface="宋体" charset="-122"/>
              </a:rPr>
              <a:t>高压电源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20482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pic>
        <p:nvPicPr>
          <p:cNvPr id="46087" name="Picture 7" descr="IMAG036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06925" y="333375"/>
            <a:ext cx="4075113" cy="619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8" name="Picture 8" descr="IMAG037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333375"/>
            <a:ext cx="3709987" cy="620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6" name="图片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8313" y="1557338"/>
            <a:ext cx="4175125" cy="313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60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0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60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60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60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460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60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21506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pic>
        <p:nvPicPr>
          <p:cNvPr id="47108" name="Picture 4" descr="IMAG037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3800" y="333375"/>
            <a:ext cx="3703638" cy="619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9" name="Picture 5" descr="IMAG037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333375"/>
            <a:ext cx="3703637" cy="619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0" name="图片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27538" y="620713"/>
            <a:ext cx="4270375" cy="320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7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7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7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7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7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7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22530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pic>
        <p:nvPicPr>
          <p:cNvPr id="22534" name="Picture 6" descr="12171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333375"/>
            <a:ext cx="4249737" cy="3186113"/>
          </a:xfrm>
          <a:prstGeom prst="rect">
            <a:avLst/>
          </a:prstGeom>
          <a:noFill/>
        </p:spPr>
      </p:pic>
      <p:pic>
        <p:nvPicPr>
          <p:cNvPr id="22535" name="Picture 7" descr="12174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4663" y="3213100"/>
            <a:ext cx="4391025" cy="3294063"/>
          </a:xfrm>
          <a:prstGeom prst="rect">
            <a:avLst/>
          </a:prstGeom>
          <a:noFill/>
        </p:spPr>
      </p:pic>
      <p:sp>
        <p:nvSpPr>
          <p:cNvPr id="22536" name="Text Box 8"/>
          <p:cNvSpPr txBox="1">
            <a:spLocks noChangeArrowheads="1"/>
          </p:cNvSpPr>
          <p:nvPr/>
        </p:nvSpPr>
        <p:spPr bwMode="auto">
          <a:xfrm>
            <a:off x="5219700" y="908050"/>
            <a:ext cx="25923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/>
              <a:t>符合电路输出</a:t>
            </a:r>
          </a:p>
        </p:txBody>
      </p:sp>
      <p:sp>
        <p:nvSpPr>
          <p:cNvPr id="22537" name="Text Box 9"/>
          <p:cNvSpPr txBox="1">
            <a:spLocks noChangeArrowheads="1"/>
          </p:cNvSpPr>
          <p:nvPr/>
        </p:nvSpPr>
        <p:spPr bwMode="auto">
          <a:xfrm>
            <a:off x="755650" y="4365625"/>
            <a:ext cx="23764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/>
              <a:t>“几乎”的意义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2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25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25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5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25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25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decel="100000" fill="hold"/>
                                        <p:tgtEl>
                                          <p:spTgt spid="225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25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简单的实验过程</a:t>
            </a:r>
          </a:p>
        </p:txBody>
      </p:sp>
      <p:sp>
        <p:nvSpPr>
          <p:cNvPr id="23554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z="3600" smtClean="0"/>
              <a:t>以人工脉冲为源调节参数</a:t>
            </a:r>
          </a:p>
          <a:p>
            <a:pPr eaLnBrk="1" hangingPunct="1"/>
            <a:endParaRPr lang="zh-CN" altLang="en-US" sz="3600" smtClean="0"/>
          </a:p>
          <a:p>
            <a:pPr eaLnBrk="1" hangingPunct="1"/>
            <a:r>
              <a:rPr lang="zh-CN" altLang="en-US" sz="3600" smtClean="0"/>
              <a:t>以放射源为源进行测量</a:t>
            </a:r>
          </a:p>
        </p:txBody>
      </p:sp>
      <p:sp>
        <p:nvSpPr>
          <p:cNvPr id="23555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667625" y="5661025"/>
            <a:ext cx="1008063" cy="863600"/>
          </a:xfrm>
          <a:prstGeom prst="actionButtonReturn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ea typeface="宋体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示波器触发电平</a:t>
            </a:r>
          </a:p>
        </p:txBody>
      </p:sp>
      <p:sp>
        <p:nvSpPr>
          <p:cNvPr id="24578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z="3600" smtClean="0"/>
              <a:t>作用</a:t>
            </a:r>
            <a:r>
              <a:rPr lang="zh-CN" altLang="en-US" smtClean="0"/>
              <a:t>：</a:t>
            </a:r>
          </a:p>
          <a:p>
            <a:pPr lvl="2" eaLnBrk="1" hangingPunct="1"/>
            <a:r>
              <a:rPr lang="zh-CN" altLang="en-US" sz="2800" smtClean="0"/>
              <a:t>稳定波形</a:t>
            </a:r>
          </a:p>
          <a:p>
            <a:pPr lvl="2" eaLnBrk="1" hangingPunct="1"/>
            <a:r>
              <a:rPr lang="zh-CN" altLang="en-US" sz="2800" smtClean="0"/>
              <a:t>隔离感兴趣事件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隔离感兴趣事件</a:t>
            </a:r>
          </a:p>
        </p:txBody>
      </p:sp>
      <p:sp>
        <p:nvSpPr>
          <p:cNvPr id="25602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pic>
        <p:nvPicPr>
          <p:cNvPr id="25603" name="图片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95738" y="2997200"/>
            <a:ext cx="4679950" cy="350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4" name="Text Box 5"/>
          <p:cNvSpPr txBox="1">
            <a:spLocks noChangeArrowheads="1"/>
          </p:cNvSpPr>
          <p:nvPr/>
        </p:nvSpPr>
        <p:spPr bwMode="auto">
          <a:xfrm>
            <a:off x="827088" y="5084763"/>
            <a:ext cx="37449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>
                <a:ea typeface="黑体" pitchFamily="49" charset="-122"/>
              </a:rPr>
              <a:t>不同触发方式</a:t>
            </a:r>
          </a:p>
        </p:txBody>
      </p:sp>
      <p:pic>
        <p:nvPicPr>
          <p:cNvPr id="25606" name="Picture 6" descr="08590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333375"/>
            <a:ext cx="4751387" cy="356393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42988" y="692150"/>
            <a:ext cx="7024687" cy="1143000"/>
          </a:xfrm>
        </p:spPr>
        <p:txBody>
          <a:bodyPr/>
          <a:lstStyle/>
          <a:p>
            <a:pPr algn="ctr" eaLnBrk="1" hangingPunct="1"/>
            <a:r>
              <a:rPr lang="zh-CN" altLang="en-US" sz="4800" smtClean="0"/>
              <a:t>四个名词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en-US" sz="3600" smtClean="0"/>
              <a:t>分辨时间</a:t>
            </a:r>
            <a:endParaRPr lang="en-US" altLang="zh-CN" sz="3600" smtClean="0"/>
          </a:p>
          <a:p>
            <a:pPr eaLnBrk="1" hangingPunct="1"/>
            <a:r>
              <a:rPr lang="zh-CN" altLang="en-US" sz="3600" smtClean="0"/>
              <a:t>符合计数率</a:t>
            </a:r>
            <a:endParaRPr lang="en-US" altLang="zh-CN" sz="3600" smtClean="0"/>
          </a:p>
          <a:p>
            <a:pPr eaLnBrk="1" hangingPunct="1"/>
            <a:r>
              <a:rPr lang="zh-CN" altLang="en-US" sz="3600" smtClean="0"/>
              <a:t>单道器阈值</a:t>
            </a:r>
            <a:endParaRPr lang="en-US" altLang="zh-CN" sz="3600" smtClean="0"/>
          </a:p>
          <a:p>
            <a:pPr eaLnBrk="1" hangingPunct="1"/>
            <a:r>
              <a:rPr lang="zh-CN" altLang="en-US" sz="3600" smtClean="0"/>
              <a:t>延时（单道器、符合电路）</a:t>
            </a:r>
            <a:endParaRPr lang="en-US" altLang="zh-CN" sz="3600" smtClean="0"/>
          </a:p>
          <a:p>
            <a:pPr eaLnBrk="1" hangingPunct="1"/>
            <a:endParaRPr lang="zh-CN" altLang="en-US" smtClean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71550" y="549275"/>
            <a:ext cx="7024688" cy="1143000"/>
          </a:xfrm>
        </p:spPr>
        <p:txBody>
          <a:bodyPr/>
          <a:lstStyle/>
          <a:p>
            <a:pPr algn="ctr" eaLnBrk="1" hangingPunct="1"/>
            <a:r>
              <a:rPr lang="zh-CN" altLang="en-US" sz="4800" smtClean="0"/>
              <a:t>几个参数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042988" y="1844675"/>
            <a:ext cx="6777037" cy="3987800"/>
          </a:xfrm>
        </p:spPr>
        <p:txBody>
          <a:bodyPr/>
          <a:lstStyle/>
          <a:p>
            <a:pPr eaLnBrk="1" hangingPunct="1"/>
            <a:r>
              <a:rPr lang="zh-CN" altLang="en-US" smtClean="0"/>
              <a:t>放大器</a:t>
            </a:r>
            <a:endParaRPr lang="en-US" altLang="zh-CN" smtClean="0"/>
          </a:p>
          <a:p>
            <a:pPr lvl="2" eaLnBrk="1" hangingPunct="1"/>
            <a:r>
              <a:rPr lang="zh-CN" altLang="en-US" smtClean="0"/>
              <a:t>放大倍率</a:t>
            </a:r>
            <a:endParaRPr lang="en-US" altLang="zh-CN" smtClean="0"/>
          </a:p>
          <a:p>
            <a:pPr lvl="2" eaLnBrk="1" hangingPunct="1"/>
            <a:r>
              <a:rPr lang="zh-CN" altLang="en-US" smtClean="0"/>
              <a:t>积分</a:t>
            </a:r>
            <a:endParaRPr lang="en-US" altLang="zh-CN" smtClean="0"/>
          </a:p>
          <a:p>
            <a:pPr lvl="2" eaLnBrk="1" hangingPunct="1"/>
            <a:r>
              <a:rPr lang="zh-CN" altLang="en-US" smtClean="0"/>
              <a:t>微分</a:t>
            </a:r>
            <a:endParaRPr lang="en-US" altLang="zh-CN" smtClean="0"/>
          </a:p>
          <a:p>
            <a:pPr eaLnBrk="1" hangingPunct="1"/>
            <a:r>
              <a:rPr lang="zh-CN" altLang="en-US" smtClean="0"/>
              <a:t>单道器</a:t>
            </a:r>
            <a:endParaRPr lang="en-US" altLang="zh-CN" smtClean="0"/>
          </a:p>
          <a:p>
            <a:pPr lvl="2" eaLnBrk="1" hangingPunct="1"/>
            <a:r>
              <a:rPr lang="zh-CN" altLang="en-US" smtClean="0"/>
              <a:t>阈值</a:t>
            </a:r>
            <a:endParaRPr lang="en-US" altLang="zh-CN" smtClean="0"/>
          </a:p>
          <a:p>
            <a:pPr lvl="2" eaLnBrk="1" hangingPunct="1"/>
            <a:r>
              <a:rPr lang="zh-CN" altLang="en-US" smtClean="0"/>
              <a:t>延时</a:t>
            </a:r>
            <a:endParaRPr lang="en-US" altLang="zh-CN" smtClean="0"/>
          </a:p>
          <a:p>
            <a:pPr eaLnBrk="1" hangingPunct="1"/>
            <a:r>
              <a:rPr lang="zh-CN" altLang="en-US" smtClean="0"/>
              <a:t>符合电路</a:t>
            </a:r>
            <a:endParaRPr lang="en-US" altLang="zh-CN" smtClean="0"/>
          </a:p>
          <a:p>
            <a:pPr lvl="2" eaLnBrk="1" hangingPunct="1"/>
            <a:r>
              <a:rPr lang="zh-CN" altLang="en-US" smtClean="0"/>
              <a:t>延时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403350" y="1557338"/>
            <a:ext cx="3057525" cy="639762"/>
          </a:xfrm>
        </p:spPr>
        <p:txBody>
          <a:bodyPr/>
          <a:lstStyle/>
          <a:p>
            <a:pPr algn="ctr" eaLnBrk="1" hangingPunct="1"/>
            <a:r>
              <a:rPr lang="zh-CN" altLang="en-US" sz="3600" smtClean="0"/>
              <a:t>分辨时间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041400" y="2974975"/>
            <a:ext cx="3419475" cy="2835275"/>
          </a:xfrm>
        </p:spPr>
        <p:txBody>
          <a:bodyPr/>
          <a:lstStyle/>
          <a:p>
            <a:pPr eaLnBrk="1" hangingPunct="1"/>
            <a:r>
              <a:rPr lang="zh-CN" altLang="en-US" sz="2800" smtClean="0"/>
              <a:t>放大器</a:t>
            </a:r>
            <a:endParaRPr lang="en-US" altLang="zh-CN" sz="2800" smtClean="0"/>
          </a:p>
          <a:p>
            <a:pPr lvl="2" eaLnBrk="1" hangingPunct="1"/>
            <a:r>
              <a:rPr lang="zh-CN" altLang="en-US" sz="2000" smtClean="0"/>
              <a:t>积分</a:t>
            </a:r>
            <a:endParaRPr lang="en-US" altLang="zh-CN" sz="2000" smtClean="0"/>
          </a:p>
          <a:p>
            <a:pPr lvl="2" eaLnBrk="1" hangingPunct="1"/>
            <a:r>
              <a:rPr lang="zh-CN" altLang="en-US" sz="2000" smtClean="0"/>
              <a:t>微分</a:t>
            </a:r>
            <a:endParaRPr lang="en-US" altLang="zh-CN" sz="2000" smtClean="0"/>
          </a:p>
          <a:p>
            <a:pPr eaLnBrk="1" hangingPunct="1"/>
            <a:r>
              <a:rPr lang="zh-CN" altLang="en-US" sz="2800" smtClean="0"/>
              <a:t>符合电路</a:t>
            </a:r>
            <a:endParaRPr lang="en-US" altLang="zh-CN" sz="2800" smtClean="0"/>
          </a:p>
          <a:p>
            <a:pPr lvl="2" eaLnBrk="1" hangingPunct="1"/>
            <a:r>
              <a:rPr lang="zh-CN" altLang="en-US" sz="2000" smtClean="0"/>
              <a:t>成形时间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5003800" y="1557338"/>
            <a:ext cx="3055938" cy="639762"/>
          </a:xfrm>
        </p:spPr>
        <p:txBody>
          <a:bodyPr/>
          <a:lstStyle/>
          <a:p>
            <a:pPr algn="ctr" eaLnBrk="1" hangingPunct="1"/>
            <a:r>
              <a:rPr lang="zh-CN" altLang="en-US" sz="3600" smtClean="0"/>
              <a:t>符合计数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974975"/>
            <a:ext cx="3419475" cy="2835275"/>
          </a:xfrm>
        </p:spPr>
        <p:txBody>
          <a:bodyPr/>
          <a:lstStyle/>
          <a:p>
            <a:pPr eaLnBrk="1" hangingPunct="1"/>
            <a:r>
              <a:rPr lang="zh-CN" altLang="en-US" sz="2800" smtClean="0"/>
              <a:t>单道器</a:t>
            </a:r>
            <a:endParaRPr lang="en-US" altLang="zh-CN" sz="2800" smtClean="0"/>
          </a:p>
          <a:p>
            <a:pPr lvl="2" eaLnBrk="1" hangingPunct="1"/>
            <a:r>
              <a:rPr lang="zh-CN" altLang="en-US" sz="2000" smtClean="0"/>
              <a:t>阈值</a:t>
            </a:r>
            <a:endParaRPr lang="en-US" altLang="zh-CN" sz="2000" smtClean="0"/>
          </a:p>
          <a:p>
            <a:pPr lvl="2" eaLnBrk="1" hangingPunct="1"/>
            <a:r>
              <a:rPr lang="zh-CN" altLang="en-US" sz="2000" smtClean="0"/>
              <a:t>延时</a:t>
            </a:r>
            <a:endParaRPr lang="en-US" altLang="zh-CN" sz="2000" smtClean="0"/>
          </a:p>
          <a:p>
            <a:pPr eaLnBrk="1" hangingPunct="1"/>
            <a:r>
              <a:rPr lang="zh-CN" altLang="en-US" sz="2800" smtClean="0"/>
              <a:t>符合电路</a:t>
            </a:r>
            <a:endParaRPr lang="en-US" altLang="zh-CN" sz="2800" smtClean="0"/>
          </a:p>
          <a:p>
            <a:pPr lvl="2" eaLnBrk="1" hangingPunct="1"/>
            <a:r>
              <a:rPr lang="zh-CN" altLang="en-US" sz="2000" smtClean="0"/>
              <a:t>延时</a:t>
            </a:r>
          </a:p>
        </p:txBody>
      </p:sp>
      <p:sp>
        <p:nvSpPr>
          <p:cNvPr id="8" name="右箭头 7"/>
          <p:cNvSpPr/>
          <p:nvPr/>
        </p:nvSpPr>
        <p:spPr>
          <a:xfrm>
            <a:off x="4286250" y="1774825"/>
            <a:ext cx="936625" cy="3603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187450" y="620713"/>
            <a:ext cx="3048000" cy="2286000"/>
          </a:xfrm>
        </p:spPr>
      </p:pic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4643438" y="908050"/>
            <a:ext cx="3305175" cy="1463675"/>
          </a:xfrm>
        </p:spPr>
        <p:txBody>
          <a:bodyPr/>
          <a:lstStyle/>
          <a:p>
            <a:pPr algn="ctr" eaLnBrk="1" hangingPunct="1"/>
            <a:r>
              <a:rPr lang="zh-CN" altLang="en-US" sz="3200" smtClean="0"/>
              <a:t>微分、积分对于脉冲信号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706938" y="2565400"/>
            <a:ext cx="3298825" cy="2806700"/>
          </a:xfrm>
        </p:spPr>
        <p:txBody>
          <a:bodyPr/>
          <a:lstStyle/>
          <a:p>
            <a:pPr eaLnBrk="1" hangingPunct="1"/>
            <a:r>
              <a:rPr lang="zh-CN" altLang="en-US" sz="2000" smtClean="0"/>
              <a:t>微分</a:t>
            </a:r>
            <a:r>
              <a:rPr lang="en-US" altLang="zh-CN" sz="2000" smtClean="0"/>
              <a:t>——</a:t>
            </a:r>
            <a:r>
              <a:rPr lang="zh-CN" altLang="en-US" sz="2000" smtClean="0"/>
              <a:t>脉冲更窄</a:t>
            </a:r>
            <a:endParaRPr lang="en-US" altLang="zh-CN" sz="2000" smtClean="0"/>
          </a:p>
          <a:p>
            <a:pPr eaLnBrk="1" hangingPunct="1"/>
            <a:r>
              <a:rPr lang="zh-CN" altLang="en-US" sz="2000" smtClean="0"/>
              <a:t>积分</a:t>
            </a:r>
            <a:r>
              <a:rPr lang="en-US" altLang="zh-CN" sz="2000" smtClean="0"/>
              <a:t>——</a:t>
            </a:r>
            <a:r>
              <a:rPr lang="zh-CN" altLang="en-US" sz="2000" smtClean="0"/>
              <a:t>脉冲更尖</a:t>
            </a:r>
            <a:endParaRPr lang="en-US" altLang="zh-CN" sz="2000" smtClean="0"/>
          </a:p>
          <a:p>
            <a:pPr eaLnBrk="1" hangingPunct="1"/>
            <a:endParaRPr lang="en-US" altLang="zh-CN" sz="2000" smtClean="0"/>
          </a:p>
          <a:p>
            <a:pPr eaLnBrk="1" hangingPunct="1"/>
            <a:r>
              <a:rPr lang="en-US" altLang="zh-CN" sz="2000" smtClean="0"/>
              <a:t>                  </a:t>
            </a:r>
            <a:r>
              <a:rPr lang="zh-CN" altLang="en-US" sz="2000" smtClean="0"/>
              <a:t>函数</a:t>
            </a:r>
            <a:endParaRPr lang="en-US" altLang="zh-CN" sz="2000" smtClean="0"/>
          </a:p>
          <a:p>
            <a:pPr eaLnBrk="1" hangingPunct="1"/>
            <a:endParaRPr lang="en-US" altLang="zh-CN" sz="2000" smtClean="0"/>
          </a:p>
          <a:p>
            <a:pPr eaLnBrk="1" hangingPunct="1"/>
            <a:r>
              <a:rPr lang="zh-CN" altLang="en-US" sz="2000" smtClean="0"/>
              <a:t>窄         分辨时间小</a:t>
            </a:r>
            <a:endParaRPr lang="en-US" altLang="zh-CN" sz="2000" smtClean="0"/>
          </a:p>
          <a:p>
            <a:pPr eaLnBrk="1" hangingPunct="1"/>
            <a:r>
              <a:rPr lang="zh-CN" altLang="en-US" sz="2000" smtClean="0"/>
              <a:t>宽         增加计数率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87450" y="3429000"/>
            <a:ext cx="3048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331913" y="2955925"/>
            <a:ext cx="26638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>
                <a:latin typeface="Century Gothic"/>
              </a:rPr>
              <a:t>不加微分、积分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1331913" y="5805488"/>
            <a:ext cx="28082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>
                <a:latin typeface="Century Gothic"/>
              </a:rPr>
              <a:t>微分</a:t>
            </a:r>
            <a:r>
              <a:rPr lang="en-US" altLang="zh-CN">
                <a:latin typeface="Century Gothic"/>
              </a:rPr>
              <a:t>0.5</a:t>
            </a:r>
            <a:r>
              <a:rPr lang="zh-CN" altLang="en-US">
                <a:latin typeface="Century Gothic"/>
              </a:rPr>
              <a:t>，积分</a:t>
            </a:r>
            <a:r>
              <a:rPr lang="en-US" altLang="zh-CN">
                <a:latin typeface="Century Gothic"/>
              </a:rPr>
              <a:t>0.5</a:t>
            </a:r>
            <a:endParaRPr lang="zh-CN" altLang="en-US">
              <a:latin typeface="Century Gothic"/>
            </a:endParaRPr>
          </a:p>
        </p:txBody>
      </p:sp>
      <p:graphicFrame>
        <p:nvGraphicFramePr>
          <p:cNvPr id="10" name="Object 48"/>
          <p:cNvGraphicFramePr>
            <a:graphicFrameLocks noChangeAspect="1"/>
          </p:cNvGraphicFramePr>
          <p:nvPr/>
        </p:nvGraphicFramePr>
        <p:xfrm>
          <a:off x="4787900" y="3500438"/>
          <a:ext cx="863600" cy="620712"/>
        </p:xfrm>
        <a:graphic>
          <a:graphicData uri="http://schemas.openxmlformats.org/presentationml/2006/ole">
            <p:oleObj spid="_x0000_s2096" name="Equation" r:id="rId5" imgW="190440" imgH="152280" progId="">
              <p:embed/>
            </p:oleObj>
          </a:graphicData>
        </a:graphic>
      </p:graphicFrame>
      <p:graphicFrame>
        <p:nvGraphicFramePr>
          <p:cNvPr id="11" name="Object 49"/>
          <p:cNvGraphicFramePr>
            <a:graphicFrameLocks noChangeAspect="1"/>
          </p:cNvGraphicFramePr>
          <p:nvPr/>
        </p:nvGraphicFramePr>
        <p:xfrm>
          <a:off x="5435600" y="3429000"/>
          <a:ext cx="569913" cy="725488"/>
        </p:xfrm>
        <a:graphic>
          <a:graphicData uri="http://schemas.openxmlformats.org/presentationml/2006/ole">
            <p:oleObj spid="_x0000_s2097" name="Equation" r:id="rId6" imgW="139680" imgH="177480" progId="">
              <p:embed/>
            </p:oleObj>
          </a:graphicData>
        </a:graphic>
      </p:graphicFrame>
      <p:graphicFrame>
        <p:nvGraphicFramePr>
          <p:cNvPr id="12" name="Object 50"/>
          <p:cNvGraphicFramePr>
            <a:graphicFrameLocks noChangeAspect="1"/>
          </p:cNvGraphicFramePr>
          <p:nvPr/>
        </p:nvGraphicFramePr>
        <p:xfrm>
          <a:off x="5076825" y="4437063"/>
          <a:ext cx="576263" cy="422275"/>
        </p:xfrm>
        <a:graphic>
          <a:graphicData uri="http://schemas.openxmlformats.org/presentationml/2006/ole">
            <p:oleObj spid="_x0000_s2098" name="Equation" r:id="rId7" imgW="190440" imgH="139680" progId="">
              <p:embed/>
            </p:oleObj>
          </a:graphicData>
        </a:graphic>
      </p:graphicFrame>
      <p:graphicFrame>
        <p:nvGraphicFramePr>
          <p:cNvPr id="13" name="Object 51"/>
          <p:cNvGraphicFramePr>
            <a:graphicFrameLocks noChangeAspect="1"/>
          </p:cNvGraphicFramePr>
          <p:nvPr/>
        </p:nvGraphicFramePr>
        <p:xfrm>
          <a:off x="5076825" y="4797425"/>
          <a:ext cx="515938" cy="431800"/>
        </p:xfrm>
        <a:graphic>
          <a:graphicData uri="http://schemas.openxmlformats.org/presentationml/2006/ole">
            <p:oleObj spid="_x0000_s2099" name="Equation" r:id="rId8" imgW="190440" imgH="139680" progId="">
              <p:embed/>
            </p:oleObj>
          </a:graphicData>
        </a:graphic>
      </p:graphicFrame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3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zh-CN" altLang="en-US" smtClean="0"/>
              <a:t>“成形时间”做了什么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408113" y="2276475"/>
            <a:ext cx="6264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400">
                <a:latin typeface="Century Gothic"/>
              </a:rPr>
              <a:t>成形时间小       分辨时间小        时间离散的</a:t>
            </a:r>
            <a:endParaRPr lang="en-US" altLang="zh-CN" sz="2400">
              <a:latin typeface="Century Gothic"/>
            </a:endParaRPr>
          </a:p>
          <a:p>
            <a:endParaRPr lang="en-US" altLang="zh-CN" sz="2400">
              <a:latin typeface="Century Gothic"/>
            </a:endParaRPr>
          </a:p>
          <a:p>
            <a:r>
              <a:rPr lang="zh-CN" altLang="en-US" sz="2400">
                <a:latin typeface="Century Gothic"/>
              </a:rPr>
              <a:t>影响小       实验精度高</a:t>
            </a:r>
          </a:p>
        </p:txBody>
      </p:sp>
      <p:cxnSp>
        <p:nvCxnSpPr>
          <p:cNvPr id="5" name="直接箭头连接符 4"/>
          <p:cNvCxnSpPr/>
          <p:nvPr/>
        </p:nvCxnSpPr>
        <p:spPr>
          <a:xfrm>
            <a:off x="3131840" y="2084388"/>
            <a:ext cx="432048" cy="0"/>
          </a:xfrm>
          <a:prstGeom prst="straightConnector1">
            <a:avLst/>
          </a:prstGeom>
          <a:ln w="38100"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" name="直接箭头连接符 5"/>
          <p:cNvCxnSpPr/>
          <p:nvPr/>
        </p:nvCxnSpPr>
        <p:spPr>
          <a:xfrm>
            <a:off x="5279917" y="2103438"/>
            <a:ext cx="432048" cy="0"/>
          </a:xfrm>
          <a:prstGeom prst="straightConnector1">
            <a:avLst/>
          </a:prstGeom>
          <a:ln w="38100"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" name="直接箭头连接符 6"/>
          <p:cNvCxnSpPr/>
          <p:nvPr/>
        </p:nvCxnSpPr>
        <p:spPr>
          <a:xfrm>
            <a:off x="2474227" y="2792413"/>
            <a:ext cx="432048" cy="0"/>
          </a:xfrm>
          <a:prstGeom prst="straightConnector1">
            <a:avLst/>
          </a:prstGeom>
          <a:ln w="38100"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408113" y="3886200"/>
            <a:ext cx="66198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400">
                <a:latin typeface="Century Gothic"/>
              </a:rPr>
              <a:t>成形时间大        符合计数多        可信程度高</a:t>
            </a:r>
            <a:endParaRPr lang="en-US" altLang="zh-CN" sz="2400">
              <a:latin typeface="Century Gothic"/>
            </a:endParaRPr>
          </a:p>
          <a:p>
            <a:endParaRPr lang="en-US" altLang="zh-CN" sz="2400">
              <a:latin typeface="Century Gothic"/>
            </a:endParaRPr>
          </a:p>
          <a:p>
            <a:r>
              <a:rPr lang="zh-CN" altLang="en-US" sz="2400">
                <a:latin typeface="Century Gothic"/>
              </a:rPr>
              <a:t>                          偶然符合多        本底增大</a:t>
            </a:r>
          </a:p>
        </p:txBody>
      </p:sp>
      <p:cxnSp>
        <p:nvCxnSpPr>
          <p:cNvPr id="9" name="直接箭头连接符 8"/>
          <p:cNvCxnSpPr/>
          <p:nvPr/>
        </p:nvCxnSpPr>
        <p:spPr>
          <a:xfrm>
            <a:off x="3131840" y="3724275"/>
            <a:ext cx="432048" cy="0"/>
          </a:xfrm>
          <a:prstGeom prst="straightConnector1">
            <a:avLst/>
          </a:prstGeom>
          <a:ln w="38100"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9"/>
          <p:cNvCxnSpPr/>
          <p:nvPr/>
        </p:nvCxnSpPr>
        <p:spPr>
          <a:xfrm>
            <a:off x="5340327" y="3687763"/>
            <a:ext cx="432048" cy="0"/>
          </a:xfrm>
          <a:prstGeom prst="straightConnector1">
            <a:avLst/>
          </a:prstGeom>
          <a:ln w="38100"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10"/>
          <p:cNvCxnSpPr/>
          <p:nvPr/>
        </p:nvCxnSpPr>
        <p:spPr>
          <a:xfrm>
            <a:off x="3131840" y="4229614"/>
            <a:ext cx="432048" cy="567538"/>
          </a:xfrm>
          <a:prstGeom prst="straightConnector1">
            <a:avLst/>
          </a:prstGeom>
          <a:ln w="38100"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/>
          <p:cNvCxnSpPr/>
          <p:nvPr/>
        </p:nvCxnSpPr>
        <p:spPr>
          <a:xfrm>
            <a:off x="5340327" y="4443413"/>
            <a:ext cx="432048" cy="0"/>
          </a:xfrm>
          <a:prstGeom prst="straightConnector1">
            <a:avLst/>
          </a:prstGeom>
          <a:ln w="38100"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5" name="图片 1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488" y="4508500"/>
            <a:ext cx="2724150" cy="204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4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4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0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46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33" name="图片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50" y="530225"/>
            <a:ext cx="3048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129" name="Object 33"/>
          <p:cNvGraphicFramePr>
            <a:graphicFrameLocks noChangeAspect="1"/>
          </p:cNvGraphicFramePr>
          <p:nvPr/>
        </p:nvGraphicFramePr>
        <p:xfrm>
          <a:off x="4572000" y="981075"/>
          <a:ext cx="1411288" cy="503238"/>
        </p:xfrm>
        <a:graphic>
          <a:graphicData uri="http://schemas.openxmlformats.org/presentationml/2006/ole">
            <p:oleObj spid="_x0000_s4129" name="Equation" r:id="rId4" imgW="711000" imgH="253800" progId="">
              <p:embed/>
            </p:oleObj>
          </a:graphicData>
        </a:graphic>
      </p:graphicFrame>
      <p:graphicFrame>
        <p:nvGraphicFramePr>
          <p:cNvPr id="4130" name="Object 34"/>
          <p:cNvGraphicFramePr>
            <a:graphicFrameLocks noChangeAspect="1"/>
          </p:cNvGraphicFramePr>
          <p:nvPr/>
        </p:nvGraphicFramePr>
        <p:xfrm>
          <a:off x="4572000" y="1557338"/>
          <a:ext cx="1462088" cy="503237"/>
        </p:xfrm>
        <a:graphic>
          <a:graphicData uri="http://schemas.openxmlformats.org/presentationml/2006/ole">
            <p:oleObj spid="_x0000_s4130" name="Equation" r:id="rId5" imgW="736560" imgH="253800" progId="">
              <p:embed/>
            </p:oleObj>
          </a:graphicData>
        </a:graphic>
      </p:graphicFrame>
      <p:graphicFrame>
        <p:nvGraphicFramePr>
          <p:cNvPr id="4131" name="Object 35"/>
          <p:cNvGraphicFramePr>
            <a:graphicFrameLocks noChangeAspect="1"/>
          </p:cNvGraphicFramePr>
          <p:nvPr/>
        </p:nvGraphicFramePr>
        <p:xfrm>
          <a:off x="4500563" y="2179638"/>
          <a:ext cx="3030537" cy="817562"/>
        </p:xfrm>
        <a:graphic>
          <a:graphicData uri="http://schemas.openxmlformats.org/presentationml/2006/ole">
            <p:oleObj spid="_x0000_s4131" name="Equation" r:id="rId6" imgW="1460160" imgH="393480" progId="">
              <p:embed/>
            </p:oleObj>
          </a:graphicData>
        </a:graphic>
      </p:graphicFrame>
      <p:pic>
        <p:nvPicPr>
          <p:cNvPr id="4134" name="图片 5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39750" y="3730625"/>
            <a:ext cx="3455988" cy="237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35" name="TextBox 6"/>
          <p:cNvSpPr txBox="1">
            <a:spLocks noChangeArrowheads="1"/>
          </p:cNvSpPr>
          <p:nvPr/>
        </p:nvSpPr>
        <p:spPr bwMode="auto">
          <a:xfrm>
            <a:off x="647700" y="3532188"/>
            <a:ext cx="32400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Century Gothic"/>
              </a:rPr>
              <a:t>符合计数率</a:t>
            </a:r>
            <a:r>
              <a:rPr lang="en-US" altLang="zh-CN">
                <a:latin typeface="Century Gothic"/>
              </a:rPr>
              <a:t>—</a:t>
            </a:r>
            <a:r>
              <a:rPr lang="zh-CN" altLang="en-US">
                <a:latin typeface="Century Gothic"/>
              </a:rPr>
              <a:t>相对延时作图</a:t>
            </a:r>
          </a:p>
        </p:txBody>
      </p:sp>
      <p:graphicFrame>
        <p:nvGraphicFramePr>
          <p:cNvPr id="4132" name="Object 36"/>
          <p:cNvGraphicFramePr>
            <a:graphicFrameLocks noChangeAspect="1"/>
          </p:cNvGraphicFramePr>
          <p:nvPr/>
        </p:nvGraphicFramePr>
        <p:xfrm>
          <a:off x="4787900" y="3902075"/>
          <a:ext cx="1830388" cy="501650"/>
        </p:xfrm>
        <a:graphic>
          <a:graphicData uri="http://schemas.openxmlformats.org/presentationml/2006/ole">
            <p:oleObj spid="_x0000_s4132" name="Equation" r:id="rId8" imgW="647640" imgH="177480" progId="">
              <p:embed/>
            </p:oleObj>
          </a:graphicData>
        </a:graphic>
      </p:graphicFrame>
      <p:sp>
        <p:nvSpPr>
          <p:cNvPr id="10" name="右箭头 9"/>
          <p:cNvSpPr/>
          <p:nvPr/>
        </p:nvSpPr>
        <p:spPr>
          <a:xfrm>
            <a:off x="3708400" y="1152525"/>
            <a:ext cx="719138" cy="2159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" name="右箭头 10"/>
          <p:cNvSpPr/>
          <p:nvPr/>
        </p:nvSpPr>
        <p:spPr>
          <a:xfrm>
            <a:off x="3708400" y="4076700"/>
            <a:ext cx="719138" cy="2159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 rot="-810626">
            <a:off x="3940175" y="4929188"/>
            <a:ext cx="4319588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800" b="1">
                <a:latin typeface="Century Gothic"/>
              </a:rPr>
              <a:t>两道符合电路的成形时间决定分辨时间的大小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3" name="TextBox 1"/>
          <p:cNvSpPr txBox="1">
            <a:spLocks noChangeArrowheads="1"/>
          </p:cNvSpPr>
          <p:nvPr/>
        </p:nvSpPr>
        <p:spPr bwMode="auto">
          <a:xfrm>
            <a:off x="1042988" y="836613"/>
            <a:ext cx="47529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400">
                <a:latin typeface="Century Gothic"/>
              </a:rPr>
              <a:t>有放射源时的        瞬时符合曲线</a:t>
            </a:r>
          </a:p>
        </p:txBody>
      </p:sp>
      <p:graphicFrame>
        <p:nvGraphicFramePr>
          <p:cNvPr id="5175" name="Object 55"/>
          <p:cNvGraphicFramePr>
            <a:graphicFrameLocks noChangeAspect="1"/>
          </p:cNvGraphicFramePr>
          <p:nvPr/>
        </p:nvGraphicFramePr>
        <p:xfrm>
          <a:off x="2916238" y="879475"/>
          <a:ext cx="760412" cy="419100"/>
        </p:xfrm>
        <a:graphic>
          <a:graphicData uri="http://schemas.openxmlformats.org/presentationml/2006/ole">
            <p:oleObj spid="_x0000_s5175" name="Equation" r:id="rId3" imgW="368280" imgH="203040" progId="">
              <p:embed/>
            </p:oleObj>
          </a:graphicData>
        </a:graphic>
      </p:graphicFrame>
      <p:sp>
        <p:nvSpPr>
          <p:cNvPr id="518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>
              <a:latin typeface="Century Gothic"/>
            </a:endParaRPr>
          </a:p>
        </p:txBody>
      </p:sp>
      <p:graphicFrame>
        <p:nvGraphicFramePr>
          <p:cNvPr id="5176" name="Object 56"/>
          <p:cNvGraphicFramePr>
            <a:graphicFrameLocks noChangeAspect="1"/>
          </p:cNvGraphicFramePr>
          <p:nvPr/>
        </p:nvGraphicFramePr>
        <p:xfrm>
          <a:off x="1247775" y="1298575"/>
          <a:ext cx="3036888" cy="2130425"/>
        </p:xfrm>
        <a:graphic>
          <a:graphicData uri="http://schemas.openxmlformats.org/presentationml/2006/ole">
            <p:oleObj spid="_x0000_s5176" name="Graph" r:id="rId4" imgW="4131869" imgH="2901696" progId="Origin50.Graph">
              <p:embed/>
            </p:oleObj>
          </a:graphicData>
        </a:graphic>
      </p:graphicFrame>
      <p:sp>
        <p:nvSpPr>
          <p:cNvPr id="7" name="任意多边形 6"/>
          <p:cNvSpPr/>
          <p:nvPr/>
        </p:nvSpPr>
        <p:spPr>
          <a:xfrm>
            <a:off x="1884363" y="1346200"/>
            <a:ext cx="1377950" cy="1884363"/>
          </a:xfrm>
          <a:custGeom>
            <a:avLst/>
            <a:gdLst>
              <a:gd name="connsiteX0" fmla="*/ 520188 w 1378144"/>
              <a:gd name="connsiteY0" fmla="*/ 65654 h 1884788"/>
              <a:gd name="connsiteX1" fmla="*/ 599211 w 1378144"/>
              <a:gd name="connsiteY1" fmla="*/ 54365 h 1884788"/>
              <a:gd name="connsiteX2" fmla="*/ 666944 w 1378144"/>
              <a:gd name="connsiteY2" fmla="*/ 31787 h 1884788"/>
              <a:gd name="connsiteX3" fmla="*/ 734677 w 1378144"/>
              <a:gd name="connsiteY3" fmla="*/ 20499 h 1884788"/>
              <a:gd name="connsiteX4" fmla="*/ 937877 w 1378144"/>
              <a:gd name="connsiteY4" fmla="*/ 20499 h 1884788"/>
              <a:gd name="connsiteX5" fmla="*/ 971744 w 1378144"/>
              <a:gd name="connsiteY5" fmla="*/ 54365 h 1884788"/>
              <a:gd name="connsiteX6" fmla="*/ 1016899 w 1378144"/>
              <a:gd name="connsiteY6" fmla="*/ 65654 h 1884788"/>
              <a:gd name="connsiteX7" fmla="*/ 1039477 w 1378144"/>
              <a:gd name="connsiteY7" fmla="*/ 99521 h 1884788"/>
              <a:gd name="connsiteX8" fmla="*/ 1095922 w 1378144"/>
              <a:gd name="connsiteY8" fmla="*/ 144676 h 1884788"/>
              <a:gd name="connsiteX9" fmla="*/ 1107211 w 1378144"/>
              <a:gd name="connsiteY9" fmla="*/ 178543 h 1884788"/>
              <a:gd name="connsiteX10" fmla="*/ 1186233 w 1378144"/>
              <a:gd name="connsiteY10" fmla="*/ 223699 h 1884788"/>
              <a:gd name="connsiteX11" fmla="*/ 1253966 w 1378144"/>
              <a:gd name="connsiteY11" fmla="*/ 268854 h 1884788"/>
              <a:gd name="connsiteX12" fmla="*/ 1287833 w 1378144"/>
              <a:gd name="connsiteY12" fmla="*/ 336587 h 1884788"/>
              <a:gd name="connsiteX13" fmla="*/ 1344277 w 1378144"/>
              <a:gd name="connsiteY13" fmla="*/ 404321 h 1884788"/>
              <a:gd name="connsiteX14" fmla="*/ 1332988 w 1378144"/>
              <a:gd name="connsiteY14" fmla="*/ 573654 h 1884788"/>
              <a:gd name="connsiteX15" fmla="*/ 1366855 w 1378144"/>
              <a:gd name="connsiteY15" fmla="*/ 697832 h 1884788"/>
              <a:gd name="connsiteX16" fmla="*/ 1378144 w 1378144"/>
              <a:gd name="connsiteY16" fmla="*/ 754276 h 1884788"/>
              <a:gd name="connsiteX17" fmla="*/ 1355566 w 1378144"/>
              <a:gd name="connsiteY17" fmla="*/ 1070365 h 1884788"/>
              <a:gd name="connsiteX18" fmla="*/ 1332988 w 1378144"/>
              <a:gd name="connsiteY18" fmla="*/ 1149387 h 1884788"/>
              <a:gd name="connsiteX19" fmla="*/ 1310411 w 1378144"/>
              <a:gd name="connsiteY19" fmla="*/ 1183254 h 1884788"/>
              <a:gd name="connsiteX20" fmla="*/ 1287833 w 1378144"/>
              <a:gd name="connsiteY20" fmla="*/ 1273565 h 1884788"/>
              <a:gd name="connsiteX21" fmla="*/ 1276544 w 1378144"/>
              <a:gd name="connsiteY21" fmla="*/ 1318721 h 1884788"/>
              <a:gd name="connsiteX22" fmla="*/ 1253966 w 1378144"/>
              <a:gd name="connsiteY22" fmla="*/ 1386454 h 1884788"/>
              <a:gd name="connsiteX23" fmla="*/ 1220099 w 1378144"/>
              <a:gd name="connsiteY23" fmla="*/ 1397743 h 1884788"/>
              <a:gd name="connsiteX24" fmla="*/ 1208811 w 1378144"/>
              <a:gd name="connsiteY24" fmla="*/ 1431610 h 1884788"/>
              <a:gd name="connsiteX25" fmla="*/ 1095922 w 1378144"/>
              <a:gd name="connsiteY25" fmla="*/ 1499343 h 1884788"/>
              <a:gd name="connsiteX26" fmla="*/ 1062055 w 1378144"/>
              <a:gd name="connsiteY26" fmla="*/ 1521921 h 1884788"/>
              <a:gd name="connsiteX27" fmla="*/ 971744 w 1378144"/>
              <a:gd name="connsiteY27" fmla="*/ 1544499 h 1884788"/>
              <a:gd name="connsiteX28" fmla="*/ 904011 w 1378144"/>
              <a:gd name="connsiteY28" fmla="*/ 1578365 h 1884788"/>
              <a:gd name="connsiteX29" fmla="*/ 802411 w 1378144"/>
              <a:gd name="connsiteY29" fmla="*/ 1657387 h 1884788"/>
              <a:gd name="connsiteX30" fmla="*/ 768544 w 1378144"/>
              <a:gd name="connsiteY30" fmla="*/ 1679965 h 1884788"/>
              <a:gd name="connsiteX31" fmla="*/ 723388 w 1378144"/>
              <a:gd name="connsiteY31" fmla="*/ 1702543 h 1884788"/>
              <a:gd name="connsiteX32" fmla="*/ 700811 w 1378144"/>
              <a:gd name="connsiteY32" fmla="*/ 1736410 h 1884788"/>
              <a:gd name="connsiteX33" fmla="*/ 621788 w 1378144"/>
              <a:gd name="connsiteY33" fmla="*/ 1770276 h 1884788"/>
              <a:gd name="connsiteX34" fmla="*/ 554055 w 1378144"/>
              <a:gd name="connsiteY34" fmla="*/ 1826721 h 1884788"/>
              <a:gd name="connsiteX35" fmla="*/ 463744 w 1378144"/>
              <a:gd name="connsiteY35" fmla="*/ 1849299 h 1884788"/>
              <a:gd name="connsiteX36" fmla="*/ 429877 w 1378144"/>
              <a:gd name="connsiteY36" fmla="*/ 1871876 h 1884788"/>
              <a:gd name="connsiteX37" fmla="*/ 102499 w 1378144"/>
              <a:gd name="connsiteY37" fmla="*/ 1871876 h 1884788"/>
              <a:gd name="connsiteX38" fmla="*/ 23477 w 1378144"/>
              <a:gd name="connsiteY38" fmla="*/ 1815432 h 1884788"/>
              <a:gd name="connsiteX39" fmla="*/ 12188 w 1378144"/>
              <a:gd name="connsiteY39" fmla="*/ 1770276 h 1884788"/>
              <a:gd name="connsiteX40" fmla="*/ 899 w 1378144"/>
              <a:gd name="connsiteY40" fmla="*/ 1736410 h 1884788"/>
              <a:gd name="connsiteX41" fmla="*/ 23477 w 1378144"/>
              <a:gd name="connsiteY41" fmla="*/ 1341299 h 1884788"/>
              <a:gd name="connsiteX42" fmla="*/ 34766 w 1378144"/>
              <a:gd name="connsiteY42" fmla="*/ 1307432 h 1884788"/>
              <a:gd name="connsiteX43" fmla="*/ 46055 w 1378144"/>
              <a:gd name="connsiteY43" fmla="*/ 1217121 h 1884788"/>
              <a:gd name="connsiteX44" fmla="*/ 68633 w 1378144"/>
              <a:gd name="connsiteY44" fmla="*/ 1126810 h 1884788"/>
              <a:gd name="connsiteX45" fmla="*/ 79922 w 1378144"/>
              <a:gd name="connsiteY45" fmla="*/ 1081654 h 1884788"/>
              <a:gd name="connsiteX46" fmla="*/ 91211 w 1378144"/>
              <a:gd name="connsiteY46" fmla="*/ 1047787 h 1884788"/>
              <a:gd name="connsiteX47" fmla="*/ 125077 w 1378144"/>
              <a:gd name="connsiteY47" fmla="*/ 946187 h 1884788"/>
              <a:gd name="connsiteX48" fmla="*/ 147655 w 1378144"/>
              <a:gd name="connsiteY48" fmla="*/ 912321 h 1884788"/>
              <a:gd name="connsiteX49" fmla="*/ 192811 w 1378144"/>
              <a:gd name="connsiteY49" fmla="*/ 810721 h 1884788"/>
              <a:gd name="connsiteX50" fmla="*/ 204099 w 1378144"/>
              <a:gd name="connsiteY50" fmla="*/ 776854 h 1884788"/>
              <a:gd name="connsiteX51" fmla="*/ 249255 w 1378144"/>
              <a:gd name="connsiteY51" fmla="*/ 709121 h 1884788"/>
              <a:gd name="connsiteX52" fmla="*/ 260544 w 1378144"/>
              <a:gd name="connsiteY52" fmla="*/ 675254 h 1884788"/>
              <a:gd name="connsiteX53" fmla="*/ 283122 w 1378144"/>
              <a:gd name="connsiteY53" fmla="*/ 641387 h 1884788"/>
              <a:gd name="connsiteX54" fmla="*/ 316988 w 1378144"/>
              <a:gd name="connsiteY54" fmla="*/ 551076 h 1884788"/>
              <a:gd name="connsiteX55" fmla="*/ 328277 w 1378144"/>
              <a:gd name="connsiteY55" fmla="*/ 505921 h 1884788"/>
              <a:gd name="connsiteX56" fmla="*/ 339566 w 1378144"/>
              <a:gd name="connsiteY56" fmla="*/ 472054 h 1884788"/>
              <a:gd name="connsiteX57" fmla="*/ 362144 w 1378144"/>
              <a:gd name="connsiteY57" fmla="*/ 302721 h 1884788"/>
              <a:gd name="connsiteX58" fmla="*/ 384722 w 1378144"/>
              <a:gd name="connsiteY58" fmla="*/ 268854 h 1884788"/>
              <a:gd name="connsiteX59" fmla="*/ 407299 w 1378144"/>
              <a:gd name="connsiteY59" fmla="*/ 167254 h 1884788"/>
              <a:gd name="connsiteX60" fmla="*/ 429877 w 1378144"/>
              <a:gd name="connsiteY60" fmla="*/ 133387 h 1884788"/>
              <a:gd name="connsiteX61" fmla="*/ 463744 w 1378144"/>
              <a:gd name="connsiteY61" fmla="*/ 99521 h 1884788"/>
              <a:gd name="connsiteX62" fmla="*/ 520188 w 1378144"/>
              <a:gd name="connsiteY62" fmla="*/ 65654 h 1884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1378144" h="1884788">
                <a:moveTo>
                  <a:pt x="520188" y="65654"/>
                </a:moveTo>
                <a:cubicBezTo>
                  <a:pt x="542766" y="58128"/>
                  <a:pt x="573284" y="60348"/>
                  <a:pt x="599211" y="54365"/>
                </a:cubicBezTo>
                <a:cubicBezTo>
                  <a:pt x="622401" y="49014"/>
                  <a:pt x="643469" y="35699"/>
                  <a:pt x="666944" y="31787"/>
                </a:cubicBezTo>
                <a:lnTo>
                  <a:pt x="734677" y="20499"/>
                </a:lnTo>
                <a:cubicBezTo>
                  <a:pt x="811538" y="-5121"/>
                  <a:pt x="807408" y="-8494"/>
                  <a:pt x="937877" y="20499"/>
                </a:cubicBezTo>
                <a:cubicBezTo>
                  <a:pt x="953462" y="23962"/>
                  <a:pt x="957883" y="46444"/>
                  <a:pt x="971744" y="54365"/>
                </a:cubicBezTo>
                <a:cubicBezTo>
                  <a:pt x="985215" y="62063"/>
                  <a:pt x="1001847" y="61891"/>
                  <a:pt x="1016899" y="65654"/>
                </a:cubicBezTo>
                <a:cubicBezTo>
                  <a:pt x="1024425" y="76943"/>
                  <a:pt x="1028882" y="91045"/>
                  <a:pt x="1039477" y="99521"/>
                </a:cubicBezTo>
                <a:cubicBezTo>
                  <a:pt x="1117376" y="161840"/>
                  <a:pt x="1031215" y="47619"/>
                  <a:pt x="1095922" y="144676"/>
                </a:cubicBezTo>
                <a:cubicBezTo>
                  <a:pt x="1099685" y="155965"/>
                  <a:pt x="1099777" y="169251"/>
                  <a:pt x="1107211" y="178543"/>
                </a:cubicBezTo>
                <a:cubicBezTo>
                  <a:pt x="1119227" y="193564"/>
                  <a:pt x="1173412" y="216006"/>
                  <a:pt x="1186233" y="223699"/>
                </a:cubicBezTo>
                <a:cubicBezTo>
                  <a:pt x="1209501" y="237660"/>
                  <a:pt x="1253966" y="268854"/>
                  <a:pt x="1253966" y="268854"/>
                </a:cubicBezTo>
                <a:cubicBezTo>
                  <a:pt x="1318672" y="365914"/>
                  <a:pt x="1241094" y="243111"/>
                  <a:pt x="1287833" y="336587"/>
                </a:cubicBezTo>
                <a:cubicBezTo>
                  <a:pt x="1303550" y="368020"/>
                  <a:pt x="1319311" y="379354"/>
                  <a:pt x="1344277" y="404321"/>
                </a:cubicBezTo>
                <a:cubicBezTo>
                  <a:pt x="1376420" y="500747"/>
                  <a:pt x="1332988" y="352849"/>
                  <a:pt x="1332988" y="573654"/>
                </a:cubicBezTo>
                <a:cubicBezTo>
                  <a:pt x="1332988" y="628677"/>
                  <a:pt x="1355519" y="652487"/>
                  <a:pt x="1366855" y="697832"/>
                </a:cubicBezTo>
                <a:cubicBezTo>
                  <a:pt x="1371509" y="716446"/>
                  <a:pt x="1374381" y="735461"/>
                  <a:pt x="1378144" y="754276"/>
                </a:cubicBezTo>
                <a:cubicBezTo>
                  <a:pt x="1369472" y="953730"/>
                  <a:pt x="1383081" y="946550"/>
                  <a:pt x="1355566" y="1070365"/>
                </a:cubicBezTo>
                <a:cubicBezTo>
                  <a:pt x="1352672" y="1083389"/>
                  <a:pt x="1340532" y="1134299"/>
                  <a:pt x="1332988" y="1149387"/>
                </a:cubicBezTo>
                <a:cubicBezTo>
                  <a:pt x="1326920" y="1161522"/>
                  <a:pt x="1317937" y="1171965"/>
                  <a:pt x="1310411" y="1183254"/>
                </a:cubicBezTo>
                <a:lnTo>
                  <a:pt x="1287833" y="1273565"/>
                </a:lnTo>
                <a:cubicBezTo>
                  <a:pt x="1284070" y="1288617"/>
                  <a:pt x="1281450" y="1304002"/>
                  <a:pt x="1276544" y="1318721"/>
                </a:cubicBezTo>
                <a:cubicBezTo>
                  <a:pt x="1269018" y="1341299"/>
                  <a:pt x="1276544" y="1378928"/>
                  <a:pt x="1253966" y="1386454"/>
                </a:cubicBezTo>
                <a:lnTo>
                  <a:pt x="1220099" y="1397743"/>
                </a:lnTo>
                <a:cubicBezTo>
                  <a:pt x="1216336" y="1409032"/>
                  <a:pt x="1217225" y="1423196"/>
                  <a:pt x="1208811" y="1431610"/>
                </a:cubicBezTo>
                <a:cubicBezTo>
                  <a:pt x="1171994" y="1468427"/>
                  <a:pt x="1137490" y="1475590"/>
                  <a:pt x="1095922" y="1499343"/>
                </a:cubicBezTo>
                <a:cubicBezTo>
                  <a:pt x="1084142" y="1506075"/>
                  <a:pt x="1074759" y="1517157"/>
                  <a:pt x="1062055" y="1521921"/>
                </a:cubicBezTo>
                <a:cubicBezTo>
                  <a:pt x="1010522" y="1541246"/>
                  <a:pt x="1013532" y="1523606"/>
                  <a:pt x="971744" y="1544499"/>
                </a:cubicBezTo>
                <a:cubicBezTo>
                  <a:pt x="884205" y="1588267"/>
                  <a:pt x="989137" y="1549989"/>
                  <a:pt x="904011" y="1578365"/>
                </a:cubicBezTo>
                <a:cubicBezTo>
                  <a:pt x="827863" y="1654513"/>
                  <a:pt x="866569" y="1636002"/>
                  <a:pt x="802411" y="1657387"/>
                </a:cubicBezTo>
                <a:cubicBezTo>
                  <a:pt x="791122" y="1664913"/>
                  <a:pt x="780324" y="1673234"/>
                  <a:pt x="768544" y="1679965"/>
                </a:cubicBezTo>
                <a:cubicBezTo>
                  <a:pt x="753933" y="1688314"/>
                  <a:pt x="736316" y="1691769"/>
                  <a:pt x="723388" y="1702543"/>
                </a:cubicBezTo>
                <a:cubicBezTo>
                  <a:pt x="712965" y="1711229"/>
                  <a:pt x="710405" y="1726816"/>
                  <a:pt x="700811" y="1736410"/>
                </a:cubicBezTo>
                <a:cubicBezTo>
                  <a:pt x="674826" y="1762395"/>
                  <a:pt x="656330" y="1761640"/>
                  <a:pt x="621788" y="1770276"/>
                </a:cubicBezTo>
                <a:cubicBezTo>
                  <a:pt x="604747" y="1787318"/>
                  <a:pt x="578754" y="1817739"/>
                  <a:pt x="554055" y="1826721"/>
                </a:cubicBezTo>
                <a:cubicBezTo>
                  <a:pt x="524893" y="1837325"/>
                  <a:pt x="463744" y="1849299"/>
                  <a:pt x="463744" y="1849299"/>
                </a:cubicBezTo>
                <a:cubicBezTo>
                  <a:pt x="452455" y="1856825"/>
                  <a:pt x="442748" y="1867586"/>
                  <a:pt x="429877" y="1871876"/>
                </a:cubicBezTo>
                <a:cubicBezTo>
                  <a:pt x="344445" y="1900353"/>
                  <a:pt x="128585" y="1873010"/>
                  <a:pt x="102499" y="1871876"/>
                </a:cubicBezTo>
                <a:cubicBezTo>
                  <a:pt x="72009" y="1856631"/>
                  <a:pt x="41784" y="1847469"/>
                  <a:pt x="23477" y="1815432"/>
                </a:cubicBezTo>
                <a:cubicBezTo>
                  <a:pt x="15779" y="1801961"/>
                  <a:pt x="16450" y="1785194"/>
                  <a:pt x="12188" y="1770276"/>
                </a:cubicBezTo>
                <a:cubicBezTo>
                  <a:pt x="8919" y="1758835"/>
                  <a:pt x="4662" y="1747699"/>
                  <a:pt x="899" y="1736410"/>
                </a:cubicBezTo>
                <a:cubicBezTo>
                  <a:pt x="7273" y="1538822"/>
                  <a:pt x="-15400" y="1477366"/>
                  <a:pt x="23477" y="1341299"/>
                </a:cubicBezTo>
                <a:cubicBezTo>
                  <a:pt x="26746" y="1329857"/>
                  <a:pt x="31003" y="1318721"/>
                  <a:pt x="34766" y="1307432"/>
                </a:cubicBezTo>
                <a:cubicBezTo>
                  <a:pt x="38529" y="1277328"/>
                  <a:pt x="40464" y="1246939"/>
                  <a:pt x="46055" y="1217121"/>
                </a:cubicBezTo>
                <a:cubicBezTo>
                  <a:pt x="51774" y="1186622"/>
                  <a:pt x="61107" y="1156914"/>
                  <a:pt x="68633" y="1126810"/>
                </a:cubicBezTo>
                <a:cubicBezTo>
                  <a:pt x="72396" y="1111758"/>
                  <a:pt x="75016" y="1096373"/>
                  <a:pt x="79922" y="1081654"/>
                </a:cubicBezTo>
                <a:cubicBezTo>
                  <a:pt x="83685" y="1070365"/>
                  <a:pt x="87942" y="1059229"/>
                  <a:pt x="91211" y="1047787"/>
                </a:cubicBezTo>
                <a:cubicBezTo>
                  <a:pt x="105583" y="997482"/>
                  <a:pt x="99127" y="998086"/>
                  <a:pt x="125077" y="946187"/>
                </a:cubicBezTo>
                <a:cubicBezTo>
                  <a:pt x="131145" y="934052"/>
                  <a:pt x="140129" y="923610"/>
                  <a:pt x="147655" y="912321"/>
                </a:cubicBezTo>
                <a:cubicBezTo>
                  <a:pt x="174523" y="831716"/>
                  <a:pt x="157031" y="864389"/>
                  <a:pt x="192811" y="810721"/>
                </a:cubicBezTo>
                <a:cubicBezTo>
                  <a:pt x="196574" y="799432"/>
                  <a:pt x="198320" y="787256"/>
                  <a:pt x="204099" y="776854"/>
                </a:cubicBezTo>
                <a:cubicBezTo>
                  <a:pt x="217277" y="753134"/>
                  <a:pt x="249255" y="709121"/>
                  <a:pt x="249255" y="709121"/>
                </a:cubicBezTo>
                <a:cubicBezTo>
                  <a:pt x="253018" y="697832"/>
                  <a:pt x="255222" y="685897"/>
                  <a:pt x="260544" y="675254"/>
                </a:cubicBezTo>
                <a:cubicBezTo>
                  <a:pt x="266612" y="663119"/>
                  <a:pt x="278358" y="654091"/>
                  <a:pt x="283122" y="641387"/>
                </a:cubicBezTo>
                <a:cubicBezTo>
                  <a:pt x="324973" y="529785"/>
                  <a:pt x="264039" y="630503"/>
                  <a:pt x="316988" y="551076"/>
                </a:cubicBezTo>
                <a:cubicBezTo>
                  <a:pt x="320751" y="536024"/>
                  <a:pt x="324015" y="520839"/>
                  <a:pt x="328277" y="505921"/>
                </a:cubicBezTo>
                <a:cubicBezTo>
                  <a:pt x="331546" y="494479"/>
                  <a:pt x="337993" y="483849"/>
                  <a:pt x="339566" y="472054"/>
                </a:cubicBezTo>
                <a:cubicBezTo>
                  <a:pt x="344152" y="437659"/>
                  <a:pt x="338545" y="349918"/>
                  <a:pt x="362144" y="302721"/>
                </a:cubicBezTo>
                <a:cubicBezTo>
                  <a:pt x="368212" y="290586"/>
                  <a:pt x="377196" y="280143"/>
                  <a:pt x="384722" y="268854"/>
                </a:cubicBezTo>
                <a:cubicBezTo>
                  <a:pt x="386730" y="258816"/>
                  <a:pt x="401323" y="181198"/>
                  <a:pt x="407299" y="167254"/>
                </a:cubicBezTo>
                <a:cubicBezTo>
                  <a:pt x="412643" y="154783"/>
                  <a:pt x="421191" y="143810"/>
                  <a:pt x="429877" y="133387"/>
                </a:cubicBezTo>
                <a:cubicBezTo>
                  <a:pt x="440098" y="121123"/>
                  <a:pt x="449788" y="107274"/>
                  <a:pt x="463744" y="99521"/>
                </a:cubicBezTo>
                <a:cubicBezTo>
                  <a:pt x="508669" y="74563"/>
                  <a:pt x="497610" y="73180"/>
                  <a:pt x="520188" y="65654"/>
                </a:cubicBezTo>
                <a:close/>
              </a:path>
            </a:pathLst>
          </a:cu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" name="右箭头 7"/>
          <p:cNvSpPr/>
          <p:nvPr/>
        </p:nvSpPr>
        <p:spPr>
          <a:xfrm>
            <a:off x="4284663" y="1989138"/>
            <a:ext cx="647700" cy="2984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5076825" y="1919288"/>
            <a:ext cx="28082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000">
                <a:latin typeface="Century Gothic"/>
              </a:rPr>
              <a:t>物理分辨时间</a:t>
            </a:r>
          </a:p>
        </p:txBody>
      </p:sp>
      <p:graphicFrame>
        <p:nvGraphicFramePr>
          <p:cNvPr id="10" name="Object 57"/>
          <p:cNvGraphicFramePr>
            <a:graphicFrameLocks noChangeAspect="1"/>
          </p:cNvGraphicFramePr>
          <p:nvPr/>
        </p:nvGraphicFramePr>
        <p:xfrm>
          <a:off x="6659563" y="1878013"/>
          <a:ext cx="1760537" cy="461962"/>
        </p:xfrm>
        <a:graphic>
          <a:graphicData uri="http://schemas.openxmlformats.org/presentationml/2006/ole">
            <p:oleObj spid="_x0000_s5177" name="Equation" r:id="rId5" imgW="774360" imgH="203040" progId="">
              <p:embed/>
            </p:oleObj>
          </a:graphicData>
        </a:graphic>
      </p:graphicFrame>
      <p:graphicFrame>
        <p:nvGraphicFramePr>
          <p:cNvPr id="11" name="表格 10"/>
          <p:cNvGraphicFramePr>
            <a:graphicFrameLocks noGrp="1"/>
          </p:cNvGraphicFramePr>
          <p:nvPr/>
        </p:nvGraphicFramePr>
        <p:xfrm>
          <a:off x="611188" y="3429000"/>
          <a:ext cx="3168650" cy="28622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1512168"/>
              </a:tblGrid>
              <a:tr h="370840"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相对延时（</a:t>
                      </a:r>
                      <a:r>
                        <a:rPr lang="en-US" altLang="zh-CN" dirty="0" smtClean="0"/>
                        <a:t>×0.48µs</a:t>
                      </a:r>
                      <a:r>
                        <a:rPr lang="zh-CN" altLang="en-US" dirty="0" smtClean="0"/>
                        <a:t>）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符合计数率</a:t>
                      </a:r>
                      <a:endParaRPr lang="zh-CN" altLang="en-US" dirty="0"/>
                    </a:p>
                  </a:txBody>
                  <a:tcPr/>
                </a:tc>
              </a:tr>
              <a:tr h="368032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2.5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0/10</a:t>
                      </a:r>
                      <a:endParaRPr lang="zh-CN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b="1" dirty="0" smtClean="0"/>
                        <a:t>2.63</a:t>
                      </a:r>
                      <a:endParaRPr lang="zh-CN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b="1" dirty="0" smtClean="0"/>
                        <a:t>1/30</a:t>
                      </a:r>
                      <a:endParaRPr lang="zh-CN" alt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3.0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9389/10</a:t>
                      </a:r>
                      <a:endParaRPr lang="zh-CN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4.0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9362/10</a:t>
                      </a:r>
                      <a:endParaRPr lang="zh-CN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b="1" dirty="0" smtClean="0"/>
                        <a:t>4.51</a:t>
                      </a:r>
                      <a:endParaRPr lang="zh-CN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b="1" dirty="0" smtClean="0"/>
                        <a:t>1/30</a:t>
                      </a:r>
                      <a:endParaRPr lang="zh-CN" alt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5.0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0/10</a:t>
                      </a:r>
                      <a:endParaRPr lang="zh-CN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" name="右箭头 11"/>
          <p:cNvSpPr/>
          <p:nvPr/>
        </p:nvSpPr>
        <p:spPr>
          <a:xfrm>
            <a:off x="4284663" y="3500438"/>
            <a:ext cx="647700" cy="3000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5106988" y="3430588"/>
            <a:ext cx="24177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000">
                <a:latin typeface="Century Gothic"/>
              </a:rPr>
              <a:t>相同成形时间下的电子学分辨时间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4572000" y="4837113"/>
            <a:ext cx="29527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000">
                <a:latin typeface="Century Gothic"/>
              </a:rPr>
              <a:t>基于慢符合条件：</a:t>
            </a:r>
            <a:endParaRPr lang="en-US" altLang="zh-CN" sz="2000">
              <a:latin typeface="Century Gothic"/>
            </a:endParaRPr>
          </a:p>
        </p:txBody>
      </p:sp>
      <p:graphicFrame>
        <p:nvGraphicFramePr>
          <p:cNvPr id="6" name="Object 58"/>
          <p:cNvGraphicFramePr>
            <a:graphicFrameLocks noChangeAspect="1"/>
          </p:cNvGraphicFramePr>
          <p:nvPr/>
        </p:nvGraphicFramePr>
        <p:xfrm>
          <a:off x="6575425" y="4803775"/>
          <a:ext cx="1068388" cy="468313"/>
        </p:xfrm>
        <a:graphic>
          <a:graphicData uri="http://schemas.openxmlformats.org/presentationml/2006/ole">
            <p:oleObj spid="_x0000_s5178" name="Equation" r:id="rId6" imgW="634680" imgH="279360" progId="">
              <p:embed/>
            </p:oleObj>
          </a:graphicData>
        </a:graphic>
      </p:graphicFrame>
      <p:graphicFrame>
        <p:nvGraphicFramePr>
          <p:cNvPr id="16" name="Object 59"/>
          <p:cNvGraphicFramePr>
            <a:graphicFrameLocks noChangeAspect="1"/>
          </p:cNvGraphicFramePr>
          <p:nvPr/>
        </p:nvGraphicFramePr>
        <p:xfrm>
          <a:off x="5292725" y="4138613"/>
          <a:ext cx="1828800" cy="457200"/>
        </p:xfrm>
        <a:graphic>
          <a:graphicData uri="http://schemas.openxmlformats.org/presentationml/2006/ole">
            <p:oleObj spid="_x0000_s5179" name="Equation" r:id="rId7" imgW="812520" imgH="203040" progId="">
              <p:embed/>
            </p:oleObj>
          </a:graphicData>
        </a:graphic>
      </p:graphicFrame>
      <p:graphicFrame>
        <p:nvGraphicFramePr>
          <p:cNvPr id="17" name="Object 60"/>
          <p:cNvGraphicFramePr>
            <a:graphicFrameLocks noChangeAspect="1"/>
          </p:cNvGraphicFramePr>
          <p:nvPr/>
        </p:nvGraphicFramePr>
        <p:xfrm>
          <a:off x="5508625" y="5237163"/>
          <a:ext cx="971550" cy="439737"/>
        </p:xfrm>
        <a:graphic>
          <a:graphicData uri="http://schemas.openxmlformats.org/presentationml/2006/ole">
            <p:oleObj spid="_x0000_s5180" name="Equation" r:id="rId8" imgW="393480" imgH="177480" progId="">
              <p:embed/>
            </p:oleObj>
          </a:graphicData>
        </a:graphic>
      </p:graphicFrame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4284663" y="5964238"/>
            <a:ext cx="42481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000">
                <a:latin typeface="Century Gothic"/>
              </a:rPr>
              <a:t>于是用      代替      计算绝对活度</a:t>
            </a:r>
          </a:p>
        </p:txBody>
      </p:sp>
      <p:graphicFrame>
        <p:nvGraphicFramePr>
          <p:cNvPr id="19" name="Object 61"/>
          <p:cNvGraphicFramePr>
            <a:graphicFrameLocks noChangeAspect="1"/>
          </p:cNvGraphicFramePr>
          <p:nvPr/>
        </p:nvGraphicFramePr>
        <p:xfrm>
          <a:off x="5118100" y="5902325"/>
          <a:ext cx="430213" cy="461963"/>
        </p:xfrm>
        <a:graphic>
          <a:graphicData uri="http://schemas.openxmlformats.org/presentationml/2006/ole">
            <p:oleObj spid="_x0000_s5181" name="Equation" r:id="rId9" imgW="164880" imgH="177480" progId="">
              <p:embed/>
            </p:oleObj>
          </a:graphicData>
        </a:graphic>
      </p:graphicFrame>
      <p:graphicFrame>
        <p:nvGraphicFramePr>
          <p:cNvPr id="20" name="Object 62"/>
          <p:cNvGraphicFramePr>
            <a:graphicFrameLocks noChangeAspect="1"/>
          </p:cNvGraphicFramePr>
          <p:nvPr/>
        </p:nvGraphicFramePr>
        <p:xfrm>
          <a:off x="6134100" y="5965825"/>
          <a:ext cx="363538" cy="400050"/>
        </p:xfrm>
        <a:graphic>
          <a:graphicData uri="http://schemas.openxmlformats.org/presentationml/2006/ole">
            <p:oleObj spid="_x0000_s5182" name="Equation" r:id="rId10" imgW="126720" imgH="139680" progId="">
              <p:embed/>
            </p:oleObj>
          </a:graphicData>
        </a:graphic>
      </p:graphicFrame>
      <p:sp>
        <p:nvSpPr>
          <p:cNvPr id="5218" name="TextBox 20"/>
          <p:cNvSpPr txBox="1">
            <a:spLocks noChangeArrowheads="1"/>
          </p:cNvSpPr>
          <p:nvPr/>
        </p:nvSpPr>
        <p:spPr bwMode="auto">
          <a:xfrm rot="-720679">
            <a:off x="485775" y="2133600"/>
            <a:ext cx="13557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Century Gothic"/>
              </a:rPr>
              <a:t>时间离散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2" grpId="0" animBg="1"/>
      <p:bldP spid="13" grpId="0"/>
      <p:bldP spid="15" grpId="0"/>
      <p:bldP spid="1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6" name="TextBox 1"/>
          <p:cNvSpPr txBox="1">
            <a:spLocks noChangeArrowheads="1"/>
          </p:cNvSpPr>
          <p:nvPr/>
        </p:nvSpPr>
        <p:spPr bwMode="auto">
          <a:xfrm>
            <a:off x="1116013" y="981075"/>
            <a:ext cx="64801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000">
                <a:latin typeface="Century Gothic"/>
              </a:rPr>
              <a:t>用      计算出的绝对活度：</a:t>
            </a:r>
          </a:p>
        </p:txBody>
      </p:sp>
      <p:graphicFrame>
        <p:nvGraphicFramePr>
          <p:cNvPr id="6162" name="Object 18"/>
          <p:cNvGraphicFramePr>
            <a:graphicFrameLocks noChangeAspect="1"/>
          </p:cNvGraphicFramePr>
          <p:nvPr/>
        </p:nvGraphicFramePr>
        <p:xfrm>
          <a:off x="1547813" y="1057275"/>
          <a:ext cx="293687" cy="323850"/>
        </p:xfrm>
        <a:graphic>
          <a:graphicData uri="http://schemas.openxmlformats.org/presentationml/2006/ole">
            <p:oleObj spid="_x0000_s6162" name="Equation" r:id="rId3" imgW="126720" imgH="139680" progId="">
              <p:embed/>
            </p:oleObj>
          </a:graphicData>
        </a:graphic>
      </p:graphicFrame>
      <p:graphicFrame>
        <p:nvGraphicFramePr>
          <p:cNvPr id="6163" name="Object 19"/>
          <p:cNvGraphicFramePr>
            <a:graphicFrameLocks noChangeAspect="1"/>
          </p:cNvGraphicFramePr>
          <p:nvPr/>
        </p:nvGraphicFramePr>
        <p:xfrm>
          <a:off x="1547813" y="1381125"/>
          <a:ext cx="2654300" cy="649288"/>
        </p:xfrm>
        <a:graphic>
          <a:graphicData uri="http://schemas.openxmlformats.org/presentationml/2006/ole">
            <p:oleObj spid="_x0000_s6163" name="Equation" r:id="rId4" imgW="1091726" imgH="266584" progId="">
              <p:embed/>
            </p:oleObj>
          </a:graphicData>
        </a:graphic>
      </p:graphicFrame>
      <p:sp>
        <p:nvSpPr>
          <p:cNvPr id="6167" name="TextBox 4"/>
          <p:cNvSpPr txBox="1">
            <a:spLocks noChangeArrowheads="1"/>
          </p:cNvSpPr>
          <p:nvPr/>
        </p:nvSpPr>
        <p:spPr bwMode="auto">
          <a:xfrm>
            <a:off x="4054475" y="1525588"/>
            <a:ext cx="19431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>
                <a:latin typeface="Century Gothic"/>
              </a:rPr>
              <a:t>=</a:t>
            </a:r>
            <a:endParaRPr lang="zh-CN" altLang="en-US" sz="2400">
              <a:latin typeface="Century Gothic"/>
            </a:endParaRPr>
          </a:p>
        </p:txBody>
      </p:sp>
      <p:sp>
        <p:nvSpPr>
          <p:cNvPr id="6168" name="TextBox 5"/>
          <p:cNvSpPr txBox="1">
            <a:spLocks noChangeArrowheads="1"/>
          </p:cNvSpPr>
          <p:nvPr/>
        </p:nvSpPr>
        <p:spPr bwMode="auto">
          <a:xfrm>
            <a:off x="1122363" y="2722563"/>
            <a:ext cx="46799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000">
                <a:latin typeface="Century Gothic"/>
              </a:rPr>
              <a:t>用      计算出的绝对活度：</a:t>
            </a:r>
          </a:p>
        </p:txBody>
      </p:sp>
      <p:graphicFrame>
        <p:nvGraphicFramePr>
          <p:cNvPr id="6164" name="Object 20"/>
          <p:cNvGraphicFramePr>
            <a:graphicFrameLocks noChangeAspect="1"/>
          </p:cNvGraphicFramePr>
          <p:nvPr/>
        </p:nvGraphicFramePr>
        <p:xfrm>
          <a:off x="1554163" y="2754313"/>
          <a:ext cx="312737" cy="336550"/>
        </p:xfrm>
        <a:graphic>
          <a:graphicData uri="http://schemas.openxmlformats.org/presentationml/2006/ole">
            <p:oleObj spid="_x0000_s6164" name="Equation" r:id="rId5" imgW="164880" imgH="177480" progId="">
              <p:embed/>
            </p:oleObj>
          </a:graphicData>
        </a:graphic>
      </p:graphicFrame>
      <p:graphicFrame>
        <p:nvGraphicFramePr>
          <p:cNvPr id="6165" name="Object 21"/>
          <p:cNvGraphicFramePr>
            <a:graphicFrameLocks noChangeAspect="1"/>
          </p:cNvGraphicFramePr>
          <p:nvPr/>
        </p:nvGraphicFramePr>
        <p:xfrm>
          <a:off x="1627188" y="3133725"/>
          <a:ext cx="2654300" cy="649288"/>
        </p:xfrm>
        <a:graphic>
          <a:graphicData uri="http://schemas.openxmlformats.org/presentationml/2006/ole">
            <p:oleObj spid="_x0000_s6165" name="Equation" r:id="rId6" imgW="1091726" imgH="266584" progId="">
              <p:embed/>
            </p:oleObj>
          </a:graphicData>
        </a:graphic>
      </p:graphicFrame>
      <p:sp>
        <p:nvSpPr>
          <p:cNvPr id="6169" name="TextBox 8"/>
          <p:cNvSpPr txBox="1">
            <a:spLocks noChangeArrowheads="1"/>
          </p:cNvSpPr>
          <p:nvPr/>
        </p:nvSpPr>
        <p:spPr bwMode="auto">
          <a:xfrm>
            <a:off x="4140200" y="3298825"/>
            <a:ext cx="185737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>
                <a:latin typeface="Century Gothic"/>
              </a:rPr>
              <a:t>=3666.718</a:t>
            </a:r>
            <a:endParaRPr lang="zh-CN" altLang="en-US" sz="2400">
              <a:latin typeface="Century Gothic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16013" y="333375"/>
            <a:ext cx="7024687" cy="1143000"/>
          </a:xfrm>
        </p:spPr>
        <p:txBody>
          <a:bodyPr/>
          <a:lstStyle/>
          <a:p>
            <a:pPr algn="ctr" eaLnBrk="1" hangingPunct="1"/>
            <a:r>
              <a:rPr lang="zh-CN" altLang="en-US" smtClean="0"/>
              <a:t>单道器阈值的不同地位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331913" y="1844675"/>
            <a:ext cx="3057525" cy="639763"/>
          </a:xfrm>
        </p:spPr>
        <p:txBody>
          <a:bodyPr/>
          <a:lstStyle/>
          <a:p>
            <a:pPr algn="ctr" eaLnBrk="1" hangingPunct="1"/>
            <a:r>
              <a:rPr lang="zh-CN" altLang="en-US" sz="3000" smtClean="0"/>
              <a:t>脉冲发生器输入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042988" y="2708275"/>
            <a:ext cx="3421062" cy="2836863"/>
          </a:xfrm>
        </p:spPr>
        <p:txBody>
          <a:bodyPr/>
          <a:lstStyle/>
          <a:p>
            <a:pPr eaLnBrk="1" hangingPunct="1"/>
            <a:r>
              <a:rPr lang="zh-CN" altLang="en-US" smtClean="0"/>
              <a:t>由内部电路直接产生脉冲信号</a:t>
            </a:r>
            <a:endParaRPr lang="en-US" altLang="zh-CN" smtClean="0"/>
          </a:p>
          <a:p>
            <a:pPr eaLnBrk="1" hangingPunct="1"/>
            <a:r>
              <a:rPr lang="zh-CN" altLang="en-US" smtClean="0"/>
              <a:t>频率稳定</a:t>
            </a:r>
            <a:endParaRPr lang="en-US" altLang="zh-CN" smtClean="0"/>
          </a:p>
          <a:p>
            <a:pPr eaLnBrk="1" hangingPunct="1"/>
            <a:r>
              <a:rPr lang="zh-CN" altLang="en-US" smtClean="0"/>
              <a:t>信号干净，信噪比高</a:t>
            </a:r>
            <a:endParaRPr lang="en-US" altLang="zh-CN" smtClean="0"/>
          </a:p>
          <a:p>
            <a:pPr eaLnBrk="1" hangingPunct="1"/>
            <a:endParaRPr lang="zh-CN" altLang="en-US" smtClean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932363" y="1844675"/>
            <a:ext cx="3055937" cy="639763"/>
          </a:xfrm>
        </p:spPr>
        <p:txBody>
          <a:bodyPr/>
          <a:lstStyle/>
          <a:p>
            <a:pPr algn="ctr" eaLnBrk="1" hangingPunct="1"/>
            <a:r>
              <a:rPr lang="zh-CN" altLang="en-US" sz="3000" smtClean="0"/>
              <a:t>计数器输入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3438" y="2708275"/>
            <a:ext cx="3421062" cy="2836863"/>
          </a:xfrm>
        </p:spPr>
        <p:txBody>
          <a:bodyPr/>
          <a:lstStyle/>
          <a:p>
            <a:pPr eaLnBrk="1" hangingPunct="1"/>
            <a:r>
              <a:rPr lang="zh-CN" altLang="en-US" smtClean="0"/>
              <a:t>由光电倍增管通过光电转换产生脉冲</a:t>
            </a:r>
            <a:endParaRPr lang="en-US" altLang="zh-CN" smtClean="0"/>
          </a:p>
          <a:p>
            <a:pPr eaLnBrk="1" hangingPunct="1"/>
            <a:r>
              <a:rPr lang="zh-CN" altLang="en-US" smtClean="0"/>
              <a:t>随机性高，频率不断变化</a:t>
            </a:r>
            <a:endParaRPr lang="en-US" altLang="zh-CN" smtClean="0"/>
          </a:p>
          <a:p>
            <a:pPr eaLnBrk="1" hangingPunct="1"/>
            <a:r>
              <a:rPr lang="zh-CN" altLang="en-US" smtClean="0"/>
              <a:t>信号噪声大，信噪比不明显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 rot="-1881737">
            <a:off x="7119938" y="1063625"/>
            <a:ext cx="15113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3200">
                <a:latin typeface="Century Gothic"/>
              </a:rPr>
              <a:t>噪声！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95513" y="4548188"/>
            <a:ext cx="2614612" cy="196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曲线连接符 9"/>
          <p:cNvCxnSpPr/>
          <p:nvPr/>
        </p:nvCxnSpPr>
        <p:spPr>
          <a:xfrm rot="10800000" flipV="1">
            <a:off x="5004048" y="5229200"/>
            <a:ext cx="1224136" cy="792088"/>
          </a:xfrm>
          <a:prstGeom prst="curvedConnector3">
            <a:avLst>
              <a:gd name="adj1" fmla="val -19165"/>
            </a:avLst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extBox 1"/>
          <p:cNvSpPr txBox="1">
            <a:spLocks noChangeArrowheads="1"/>
          </p:cNvSpPr>
          <p:nvPr/>
        </p:nvSpPr>
        <p:spPr bwMode="auto">
          <a:xfrm>
            <a:off x="827088" y="981075"/>
            <a:ext cx="43211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000">
                <a:latin typeface="Century Gothic"/>
              </a:rPr>
              <a:t>脉冲发生器输入时的单道器输出波形：</a:t>
            </a:r>
          </a:p>
        </p:txBody>
      </p:sp>
      <p:pic>
        <p:nvPicPr>
          <p:cNvPr id="39938" name="图片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4575" y="1350963"/>
            <a:ext cx="2806700" cy="210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39" name="TextBox 3"/>
          <p:cNvSpPr txBox="1">
            <a:spLocks noChangeArrowheads="1"/>
          </p:cNvSpPr>
          <p:nvPr/>
        </p:nvSpPr>
        <p:spPr bwMode="auto">
          <a:xfrm>
            <a:off x="827088" y="3644900"/>
            <a:ext cx="45370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000">
                <a:latin typeface="Century Gothic"/>
              </a:rPr>
              <a:t>计数器输入时的单道器输出波形：</a:t>
            </a:r>
          </a:p>
        </p:txBody>
      </p:sp>
      <p:pic>
        <p:nvPicPr>
          <p:cNvPr id="39940" name="图片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2988" y="4005263"/>
            <a:ext cx="2806700" cy="210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5138738" y="1470025"/>
            <a:ext cx="32400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Century Gothic"/>
              </a:rPr>
              <a:t>改变阈值，信号频率几乎不变</a:t>
            </a:r>
          </a:p>
        </p:txBody>
      </p:sp>
      <p:sp>
        <p:nvSpPr>
          <p:cNvPr id="8" name="右箭头 7"/>
          <p:cNvSpPr/>
          <p:nvPr/>
        </p:nvSpPr>
        <p:spPr>
          <a:xfrm>
            <a:off x="4211638" y="1470025"/>
            <a:ext cx="720725" cy="3698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右箭头 8"/>
          <p:cNvSpPr/>
          <p:nvPr/>
        </p:nvSpPr>
        <p:spPr>
          <a:xfrm>
            <a:off x="4211638" y="4044950"/>
            <a:ext cx="720725" cy="3698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4999038" y="3906838"/>
            <a:ext cx="323056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Century Gothic"/>
              </a:rPr>
              <a:t>改变阈值，信号频率起伏很大，从</a:t>
            </a:r>
            <a:r>
              <a:rPr lang="en-US" altLang="zh-CN">
                <a:latin typeface="Century Gothic"/>
              </a:rPr>
              <a:t>12Hz—2kHz</a:t>
            </a:r>
            <a:r>
              <a:rPr lang="zh-CN" altLang="en-US">
                <a:latin typeface="Century Gothic"/>
              </a:rPr>
              <a:t>左右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4648200" y="4552950"/>
            <a:ext cx="3887788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Century Gothic"/>
              </a:rPr>
              <a:t>计数器产生计数的随机性        原始</a:t>
            </a:r>
            <a:endParaRPr lang="en-US" altLang="zh-CN">
              <a:latin typeface="Century Gothic"/>
            </a:endParaRPr>
          </a:p>
          <a:p>
            <a:endParaRPr lang="en-US" altLang="zh-CN">
              <a:latin typeface="Century Gothic"/>
            </a:endParaRPr>
          </a:p>
          <a:p>
            <a:r>
              <a:rPr lang="zh-CN" altLang="en-US">
                <a:latin typeface="Century Gothic"/>
              </a:rPr>
              <a:t>信号幅度起伏大        单道器输入信</a:t>
            </a:r>
            <a:endParaRPr lang="en-US" altLang="zh-CN">
              <a:latin typeface="Century Gothic"/>
            </a:endParaRPr>
          </a:p>
          <a:p>
            <a:endParaRPr lang="en-US" altLang="zh-CN">
              <a:latin typeface="Century Gothic"/>
            </a:endParaRPr>
          </a:p>
          <a:p>
            <a:r>
              <a:rPr lang="zh-CN" altLang="en-US">
                <a:latin typeface="Century Gothic"/>
              </a:rPr>
              <a:t>号幅度分部区间大       不同阈值下产</a:t>
            </a:r>
            <a:endParaRPr lang="en-US" altLang="zh-CN">
              <a:latin typeface="Century Gothic"/>
            </a:endParaRPr>
          </a:p>
          <a:p>
            <a:endParaRPr lang="en-US" altLang="zh-CN">
              <a:latin typeface="Century Gothic"/>
            </a:endParaRPr>
          </a:p>
          <a:p>
            <a:r>
              <a:rPr lang="zh-CN" altLang="en-US">
                <a:latin typeface="Century Gothic"/>
              </a:rPr>
              <a:t>生的信号频率不同</a:t>
            </a:r>
          </a:p>
        </p:txBody>
      </p:sp>
      <p:cxnSp>
        <p:nvCxnSpPr>
          <p:cNvPr id="13" name="直接箭头连接符 12"/>
          <p:cNvCxnSpPr/>
          <p:nvPr/>
        </p:nvCxnSpPr>
        <p:spPr>
          <a:xfrm>
            <a:off x="7312637" y="4395788"/>
            <a:ext cx="360040" cy="0"/>
          </a:xfrm>
          <a:prstGeom prst="straightConnector1">
            <a:avLst/>
          </a:prstGeom>
          <a:ln w="28575"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/>
          <p:cNvCxnSpPr/>
          <p:nvPr/>
        </p:nvCxnSpPr>
        <p:spPr>
          <a:xfrm>
            <a:off x="6429319" y="4979988"/>
            <a:ext cx="360040" cy="0"/>
          </a:xfrm>
          <a:prstGeom prst="straightConnector1">
            <a:avLst/>
          </a:prstGeom>
          <a:ln w="28575"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/>
          <p:cNvCxnSpPr/>
          <p:nvPr/>
        </p:nvCxnSpPr>
        <p:spPr>
          <a:xfrm>
            <a:off x="6592557" y="5492750"/>
            <a:ext cx="360040" cy="0"/>
          </a:xfrm>
          <a:prstGeom prst="straightConnector1">
            <a:avLst/>
          </a:prstGeom>
          <a:ln w="28575"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/>
      <p:bldP spid="1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55650" y="3319463"/>
            <a:ext cx="1800225" cy="706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000">
                <a:latin typeface="Century Gothic"/>
              </a:rPr>
              <a:t>单道器产生的信号频率高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916238" y="2420938"/>
            <a:ext cx="30241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000">
                <a:latin typeface="Century Gothic"/>
              </a:rPr>
              <a:t>两道符合道信号的频率高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6443663" y="2420938"/>
            <a:ext cx="28082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000">
                <a:latin typeface="Century Gothic"/>
              </a:rPr>
              <a:t>产生符合的几率大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2916238" y="4189413"/>
            <a:ext cx="28797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000">
                <a:latin typeface="Century Gothic"/>
              </a:rPr>
              <a:t>噪声信号同样产生计数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6227763" y="4189413"/>
            <a:ext cx="26654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000">
                <a:latin typeface="Century Gothic"/>
              </a:rPr>
              <a:t>符合计数的背底高</a:t>
            </a:r>
          </a:p>
        </p:txBody>
      </p:sp>
      <p:cxnSp>
        <p:nvCxnSpPr>
          <p:cNvPr id="12" name="直接箭头连接符 11"/>
          <p:cNvCxnSpPr/>
          <p:nvPr/>
        </p:nvCxnSpPr>
        <p:spPr>
          <a:xfrm flipV="1">
            <a:off x="2483768" y="2820998"/>
            <a:ext cx="288032" cy="497770"/>
          </a:xfrm>
          <a:prstGeom prst="straightConnector1">
            <a:avLst/>
          </a:prstGeom>
          <a:ln w="28575"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/>
          <p:cNvCxnSpPr/>
          <p:nvPr/>
        </p:nvCxnSpPr>
        <p:spPr>
          <a:xfrm>
            <a:off x="2375756" y="3940314"/>
            <a:ext cx="396044" cy="352782"/>
          </a:xfrm>
          <a:prstGeom prst="straightConnector1">
            <a:avLst/>
          </a:prstGeom>
          <a:ln w="28575"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2" name="直接箭头连接符 21"/>
          <p:cNvCxnSpPr>
            <a:stCxn id="7" idx="3"/>
            <a:endCxn id="8" idx="1"/>
          </p:cNvCxnSpPr>
          <p:nvPr/>
        </p:nvCxnSpPr>
        <p:spPr>
          <a:xfrm>
            <a:off x="5940152" y="2193925"/>
            <a:ext cx="504056" cy="0"/>
          </a:xfrm>
          <a:prstGeom prst="straightConnector1">
            <a:avLst/>
          </a:prstGeom>
          <a:ln w="38100"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3" name="直接箭头连接符 22"/>
          <p:cNvCxnSpPr/>
          <p:nvPr/>
        </p:nvCxnSpPr>
        <p:spPr>
          <a:xfrm>
            <a:off x="5638753" y="3975100"/>
            <a:ext cx="504056" cy="0"/>
          </a:xfrm>
          <a:prstGeom prst="straightConnector1">
            <a:avLst/>
          </a:prstGeom>
          <a:ln w="38100"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0970" name="TextBox 23"/>
          <p:cNvSpPr txBox="1">
            <a:spLocks noChangeArrowheads="1"/>
          </p:cNvSpPr>
          <p:nvPr/>
        </p:nvSpPr>
        <p:spPr bwMode="auto">
          <a:xfrm>
            <a:off x="755650" y="1268413"/>
            <a:ext cx="47529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400">
                <a:latin typeface="Century Gothic"/>
              </a:rPr>
              <a:t>对于安置放射源后的计数器输入：</a:t>
            </a: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971550" y="4941888"/>
            <a:ext cx="7488238" cy="101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000">
                <a:latin typeface="Century Gothic"/>
              </a:rPr>
              <a:t>本次试验通过调节两个单道器的阈值，使两道信号频率维持在</a:t>
            </a:r>
            <a:r>
              <a:rPr lang="en-US" altLang="zh-CN" sz="2000">
                <a:latin typeface="Century Gothic"/>
              </a:rPr>
              <a:t>1.2—1.3kHz</a:t>
            </a:r>
            <a:r>
              <a:rPr lang="zh-CN" altLang="en-US" sz="2000">
                <a:latin typeface="Century Gothic"/>
              </a:rPr>
              <a:t>左右，仍然有频率起伏，很难消除，可能是高压不稳造成的。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2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42988" y="404813"/>
            <a:ext cx="7024687" cy="1143000"/>
          </a:xfrm>
        </p:spPr>
        <p:txBody>
          <a:bodyPr/>
          <a:lstStyle/>
          <a:p>
            <a:pPr algn="ctr" eaLnBrk="1" hangingPunct="1"/>
            <a:r>
              <a:rPr lang="zh-CN" altLang="en-US" smtClean="0"/>
              <a:t>两个“延时”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042988" y="1844675"/>
            <a:ext cx="6778625" cy="4176713"/>
          </a:xfrm>
        </p:spPr>
        <p:txBody>
          <a:bodyPr rtlCol="0">
            <a:normAutofit lnSpcReduction="10000"/>
          </a:bodyPr>
          <a:lstStyle/>
          <a:p>
            <a:pPr indent="-274320" eaLnBrk="1" fontAlgn="auto" hangingPunct="1">
              <a:spcAft>
                <a:spcPts val="0"/>
              </a:spcAft>
              <a:defRPr/>
            </a:pPr>
            <a:r>
              <a:rPr lang="zh-CN" altLang="en-US" sz="2800" dirty="0" smtClean="0">
                <a:cs typeface="+mn-cs"/>
              </a:rPr>
              <a:t>单道器延时和符合电路延时</a:t>
            </a:r>
            <a:endParaRPr lang="en-US" altLang="zh-CN" sz="2800" dirty="0" smtClean="0">
              <a:cs typeface="+mn-cs"/>
            </a:endParaRPr>
          </a:p>
          <a:p>
            <a:pPr indent="-274320" eaLnBrk="1" fontAlgn="auto" hangingPunct="1">
              <a:spcAft>
                <a:spcPts val="0"/>
              </a:spcAft>
              <a:defRPr/>
            </a:pPr>
            <a:r>
              <a:rPr lang="zh-CN" altLang="en-US" sz="2800" dirty="0" smtClean="0">
                <a:cs typeface="+mn-cs"/>
              </a:rPr>
              <a:t>延时</a:t>
            </a:r>
            <a:r>
              <a:rPr lang="en-US" altLang="zh-CN" sz="2800" dirty="0" smtClean="0">
                <a:cs typeface="+mn-cs"/>
              </a:rPr>
              <a:t>——</a:t>
            </a:r>
            <a:r>
              <a:rPr lang="zh-CN" altLang="en-US" sz="2800" dirty="0" smtClean="0">
                <a:cs typeface="+mn-cs"/>
              </a:rPr>
              <a:t>两个脉冲的“错位”</a:t>
            </a:r>
            <a:endParaRPr lang="en-US" altLang="zh-CN" sz="2800" dirty="0" smtClean="0">
              <a:cs typeface="+mn-cs"/>
            </a:endParaRPr>
          </a:p>
          <a:p>
            <a:pPr indent="-274320" eaLnBrk="1" fontAlgn="auto" hangingPunct="1">
              <a:spcAft>
                <a:spcPts val="0"/>
              </a:spcAft>
              <a:defRPr/>
            </a:pPr>
            <a:r>
              <a:rPr lang="zh-CN" altLang="en-US" sz="2800" dirty="0" smtClean="0">
                <a:cs typeface="+mn-cs"/>
              </a:rPr>
              <a:t>“错位”越小，符合几率越大，完全错开，就没有符合计数了</a:t>
            </a:r>
            <a:endParaRPr lang="en-US" altLang="zh-CN" sz="2800" dirty="0" smtClean="0">
              <a:cs typeface="+mn-cs"/>
            </a:endParaRPr>
          </a:p>
          <a:p>
            <a:pPr indent="-274320" eaLnBrk="1" fontAlgn="auto" hangingPunct="1">
              <a:spcAft>
                <a:spcPts val="0"/>
              </a:spcAft>
              <a:defRPr/>
            </a:pPr>
            <a:r>
              <a:rPr lang="zh-CN" altLang="en-US" sz="2800" dirty="0" smtClean="0">
                <a:cs typeface="+mn-cs"/>
              </a:rPr>
              <a:t>调节单道器延时，使两个脉冲尽量对齐</a:t>
            </a:r>
            <a:endParaRPr lang="en-US" altLang="zh-CN" sz="2800" dirty="0" smtClean="0">
              <a:cs typeface="+mn-cs"/>
            </a:endParaRPr>
          </a:p>
          <a:p>
            <a:pPr indent="-274320" eaLnBrk="1" fontAlgn="auto" hangingPunct="1">
              <a:spcAft>
                <a:spcPts val="0"/>
              </a:spcAft>
              <a:defRPr/>
            </a:pPr>
            <a:r>
              <a:rPr lang="zh-CN" altLang="en-US" sz="2800" dirty="0" smtClean="0">
                <a:cs typeface="+mn-cs"/>
              </a:rPr>
              <a:t>调节符合道延时，可以得到瞬时符合曲线，测量绝对活度时，使</a:t>
            </a:r>
            <a:r>
              <a:rPr lang="zh-CN" altLang="en-US" sz="2800" b="1" dirty="0" smtClean="0">
                <a:cs typeface="+mn-cs"/>
              </a:rPr>
              <a:t>两道相对延时尽量接近</a:t>
            </a:r>
            <a:r>
              <a:rPr lang="en-US" altLang="zh-CN" sz="2800" b="1" dirty="0" smtClean="0">
                <a:cs typeface="+mn-cs"/>
              </a:rPr>
              <a:t>0</a:t>
            </a:r>
            <a:r>
              <a:rPr lang="zh-CN" altLang="en-US" sz="2800" b="1" dirty="0" smtClean="0">
                <a:cs typeface="+mn-cs"/>
              </a:rPr>
              <a:t>，才能得到较高的符合计数率</a:t>
            </a:r>
            <a:endParaRPr lang="en-US" altLang="zh-CN" sz="2800" dirty="0" smtClean="0">
              <a:cs typeface="+mn-cs"/>
            </a:endParaRPr>
          </a:p>
          <a:p>
            <a:pPr indent="-274320" eaLnBrk="1" fontAlgn="auto" hangingPunct="1">
              <a:spcAft>
                <a:spcPts val="0"/>
              </a:spcAft>
              <a:defRPr/>
            </a:pPr>
            <a:endParaRPr lang="zh-CN" altLang="en-US" dirty="0">
              <a:cs typeface="+mn-cs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3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1084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graphicFrame>
        <p:nvGraphicFramePr>
          <p:cNvPr id="1078" name="Object 54"/>
          <p:cNvGraphicFramePr>
            <a:graphicFrameLocks noChangeAspect="1"/>
          </p:cNvGraphicFramePr>
          <p:nvPr/>
        </p:nvGraphicFramePr>
        <p:xfrm>
          <a:off x="1547813" y="2205038"/>
          <a:ext cx="4597400" cy="647700"/>
        </p:xfrm>
        <a:graphic>
          <a:graphicData uri="http://schemas.openxmlformats.org/presentationml/2006/ole">
            <p:oleObj spid="_x0000_s1078" name="Equation" r:id="rId3" imgW="1892160" imgH="266400" progId="">
              <p:embed/>
            </p:oleObj>
          </a:graphicData>
        </a:graphic>
      </p:graphicFrame>
      <p:graphicFrame>
        <p:nvGraphicFramePr>
          <p:cNvPr id="1079" name="Object 55"/>
          <p:cNvGraphicFramePr>
            <a:graphicFrameLocks noChangeAspect="1"/>
          </p:cNvGraphicFramePr>
          <p:nvPr/>
        </p:nvGraphicFramePr>
        <p:xfrm>
          <a:off x="1619250" y="3068638"/>
          <a:ext cx="3951288" cy="576262"/>
        </p:xfrm>
        <a:graphic>
          <a:graphicData uri="http://schemas.openxmlformats.org/presentationml/2006/ole">
            <p:oleObj spid="_x0000_s1079" name="Equation" r:id="rId4" imgW="1828800" imgH="266400" progId="">
              <p:embed/>
            </p:oleObj>
          </a:graphicData>
        </a:graphic>
      </p:graphicFrame>
      <p:graphicFrame>
        <p:nvGraphicFramePr>
          <p:cNvPr id="1080" name="Object 56"/>
          <p:cNvGraphicFramePr>
            <a:graphicFrameLocks noChangeAspect="1"/>
          </p:cNvGraphicFramePr>
          <p:nvPr/>
        </p:nvGraphicFramePr>
        <p:xfrm>
          <a:off x="1619250" y="3860800"/>
          <a:ext cx="4197350" cy="576263"/>
        </p:xfrm>
        <a:graphic>
          <a:graphicData uri="http://schemas.openxmlformats.org/presentationml/2006/ole">
            <p:oleObj spid="_x0000_s1080" name="Equation" r:id="rId5" imgW="1942920" imgH="266400" progId="">
              <p:embed/>
            </p:oleObj>
          </a:graphicData>
        </a:graphic>
      </p:graphicFrame>
      <p:graphicFrame>
        <p:nvGraphicFramePr>
          <p:cNvPr id="1081" name="Object 57"/>
          <p:cNvGraphicFramePr>
            <a:graphicFrameLocks noChangeAspect="1"/>
          </p:cNvGraphicFramePr>
          <p:nvPr/>
        </p:nvGraphicFramePr>
        <p:xfrm>
          <a:off x="1619250" y="4724400"/>
          <a:ext cx="3511550" cy="576263"/>
        </p:xfrm>
        <a:graphic>
          <a:graphicData uri="http://schemas.openxmlformats.org/presentationml/2006/ole">
            <p:oleObj spid="_x0000_s1081" name="Equation" r:id="rId6" imgW="1625400" imgH="266400" progId="">
              <p:embed/>
            </p:oleObj>
          </a:graphicData>
        </a:graphic>
      </p:graphicFrame>
      <p:graphicFrame>
        <p:nvGraphicFramePr>
          <p:cNvPr id="1082" name="Object 58"/>
          <p:cNvGraphicFramePr>
            <a:graphicFrameLocks noChangeAspect="1"/>
          </p:cNvGraphicFramePr>
          <p:nvPr/>
        </p:nvGraphicFramePr>
        <p:xfrm>
          <a:off x="1547813" y="5300663"/>
          <a:ext cx="2654300" cy="649287"/>
        </p:xfrm>
        <a:graphic>
          <a:graphicData uri="http://schemas.openxmlformats.org/presentationml/2006/ole">
            <p:oleObj spid="_x0000_s1082" name="Equation" r:id="rId7" imgW="1091726" imgH="266584" progId="">
              <p:embed/>
            </p:oleObj>
          </a:graphicData>
        </a:graphic>
      </p:graphicFrame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奥斯汀">
  <a:themeElements>
    <a:clrScheme name="奥斯汀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奥斯汀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奥斯汀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643</TotalTime>
  <Words>908</Words>
  <Application>Microsoft Office PowerPoint</Application>
  <PresentationFormat>全屏显示(4:3)</PresentationFormat>
  <Paragraphs>143</Paragraphs>
  <Slides>26</Slides>
  <Notes>0</Notes>
  <HiddenSlides>8</HiddenSlides>
  <MMClips>0</MMClips>
  <ScaleCrop>false</ScaleCrop>
  <HeadingPairs>
    <vt:vector size="8" baseType="variant">
      <vt:variant>
        <vt:lpstr>已用的字体</vt:lpstr>
      </vt:variant>
      <vt:variant>
        <vt:i4>7</vt:i4>
      </vt:variant>
      <vt:variant>
        <vt:lpstr>演示文稿设计模板</vt:lpstr>
      </vt:variant>
      <vt:variant>
        <vt:i4>4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26</vt:i4>
      </vt:variant>
    </vt:vector>
  </HeadingPairs>
  <TitlesOfParts>
    <vt:vector size="39" baseType="lpstr">
      <vt:lpstr>Arial</vt:lpstr>
      <vt:lpstr>宋体</vt:lpstr>
      <vt:lpstr>幼圆</vt:lpstr>
      <vt:lpstr>Century Gothic</vt:lpstr>
      <vt:lpstr>Wingdings 2</vt:lpstr>
      <vt:lpstr>Calibri</vt:lpstr>
      <vt:lpstr>黑体</vt:lpstr>
      <vt:lpstr>奥斯汀</vt:lpstr>
      <vt:lpstr>奥斯汀</vt:lpstr>
      <vt:lpstr>奥斯汀</vt:lpstr>
      <vt:lpstr>奥斯汀</vt:lpstr>
      <vt:lpstr>Equation</vt:lpstr>
      <vt:lpstr>Graph</vt:lpstr>
      <vt:lpstr>符合测量实验</vt:lpstr>
      <vt:lpstr>一点儿原理 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简单的实验过程</vt:lpstr>
      <vt:lpstr>示波器触发电平</vt:lpstr>
      <vt:lpstr>隔离感兴趣事件</vt:lpstr>
      <vt:lpstr>四个名词</vt:lpstr>
      <vt:lpstr>几个参数</vt:lpstr>
      <vt:lpstr>幻灯片 16</vt:lpstr>
      <vt:lpstr>微分、积分对于脉冲信号</vt:lpstr>
      <vt:lpstr>“成形时间”做了什么</vt:lpstr>
      <vt:lpstr>幻灯片 19</vt:lpstr>
      <vt:lpstr>幻灯片 20</vt:lpstr>
      <vt:lpstr>幻灯片 21</vt:lpstr>
      <vt:lpstr>单道器阈值的不同地位</vt:lpstr>
      <vt:lpstr>幻灯片 23</vt:lpstr>
      <vt:lpstr>幻灯片 24</vt:lpstr>
      <vt:lpstr>两个“延时”</vt:lpstr>
      <vt:lpstr>幻灯片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鲍安</dc:creator>
  <cp:lastModifiedBy>lenovo</cp:lastModifiedBy>
  <cp:revision>46</cp:revision>
  <dcterms:created xsi:type="dcterms:W3CDTF">2011-12-26T10:50:10Z</dcterms:created>
  <dcterms:modified xsi:type="dcterms:W3CDTF">2011-12-28T05:17:54Z</dcterms:modified>
</cp:coreProperties>
</file>