
<file path=[Content_Types].xml><?xml version="1.0" encoding="utf-8"?>
<Types xmlns="http://schemas.openxmlformats.org/package/2006/content-types">
  <Default Extension="png" ContentType="image/png"/>
  <Default Extension="jpeg" ContentType="image/jpeg"/>
  <Default Extension="emf" ContentType="image/x-emf"/>
  <Default Extension="MOV" ContentType="video/quicktime"/>
  <Default Extension="rels" ContentType="application/vnd.openxmlformats-package.relationships+xml"/>
  <Default Extension="xml" ContentType="application/xml"/>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3" r:id="rId1"/>
  </p:sldMasterIdLst>
  <p:notesMasterIdLst>
    <p:notesMasterId r:id="rId22"/>
  </p:notesMasterIdLst>
  <p:sldIdLst>
    <p:sldId id="273" r:id="rId2"/>
    <p:sldId id="293" r:id="rId3"/>
    <p:sldId id="296" r:id="rId4"/>
    <p:sldId id="297" r:id="rId5"/>
    <p:sldId id="298" r:id="rId6"/>
    <p:sldId id="299" r:id="rId7"/>
    <p:sldId id="295" r:id="rId8"/>
    <p:sldId id="300" r:id="rId9"/>
    <p:sldId id="301" r:id="rId10"/>
    <p:sldId id="302" r:id="rId11"/>
    <p:sldId id="294" r:id="rId12"/>
    <p:sldId id="278" r:id="rId13"/>
    <p:sldId id="282" r:id="rId14"/>
    <p:sldId id="283" r:id="rId15"/>
    <p:sldId id="303" r:id="rId16"/>
    <p:sldId id="281" r:id="rId17"/>
    <p:sldId id="284" r:id="rId18"/>
    <p:sldId id="285" r:id="rId19"/>
    <p:sldId id="292" r:id="rId20"/>
    <p:sldId id="269"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01" autoAdjust="0"/>
    <p:restoredTop sz="87902" autoAdjust="0"/>
  </p:normalViewPr>
  <p:slideViewPr>
    <p:cSldViewPr snapToGrid="0" snapToObjects="1">
      <p:cViewPr varScale="1">
        <p:scale>
          <a:sx n="61" d="100"/>
          <a:sy n="61" d="100"/>
        </p:scale>
        <p:origin x="728" y="6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9E05B2-3800-3B41-9DDA-C4C9A0C64515}" type="datetimeFigureOut">
              <a:rPr lang="en-US" smtClean="0"/>
              <a:t>7/5/2016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6F406E-7319-1D40-A655-367D4BB946B4}" type="slidenum">
              <a:rPr lang="en-US" smtClean="0"/>
              <a:t>‹#›</a:t>
            </a:fld>
            <a:endParaRPr lang="en-US"/>
          </a:p>
        </p:txBody>
      </p:sp>
    </p:spTree>
    <p:extLst>
      <p:ext uri="{BB962C8B-B14F-4D97-AF65-F5344CB8AC3E}">
        <p14:creationId xmlns:p14="http://schemas.microsoft.com/office/powerpoint/2010/main" val="936251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6F406E-7319-1D40-A655-367D4BB946B4}" type="slidenum">
              <a:rPr lang="en-US" smtClean="0"/>
              <a:t>3</a:t>
            </a:fld>
            <a:endParaRPr lang="en-US"/>
          </a:p>
        </p:txBody>
      </p:sp>
    </p:spTree>
    <p:extLst>
      <p:ext uri="{BB962C8B-B14F-4D97-AF65-F5344CB8AC3E}">
        <p14:creationId xmlns:p14="http://schemas.microsoft.com/office/powerpoint/2010/main" val="11186071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取三阶近似时得到的结果同样非常复杂，因而我们考虑取到二阶近似</a:t>
            </a:r>
            <a:endParaRPr lang="zh-CN" altLang="en-US" dirty="0"/>
          </a:p>
        </p:txBody>
      </p:sp>
      <p:sp>
        <p:nvSpPr>
          <p:cNvPr id="4" name="灯片编号占位符 3"/>
          <p:cNvSpPr>
            <a:spLocks noGrp="1"/>
          </p:cNvSpPr>
          <p:nvPr>
            <p:ph type="sldNum" sz="quarter" idx="10"/>
          </p:nvPr>
        </p:nvSpPr>
        <p:spPr/>
        <p:txBody>
          <a:bodyPr/>
          <a:lstStyle/>
          <a:p>
            <a:fld id="{A66F406E-7319-1D40-A655-367D4BB946B4}" type="slidenum">
              <a:rPr lang="en-US" smtClean="0"/>
              <a:t>4</a:t>
            </a:fld>
            <a:endParaRPr lang="en-US"/>
          </a:p>
        </p:txBody>
      </p:sp>
    </p:spTree>
    <p:extLst>
      <p:ext uri="{BB962C8B-B14F-4D97-AF65-F5344CB8AC3E}">
        <p14:creationId xmlns:p14="http://schemas.microsoft.com/office/powerpoint/2010/main" val="2779781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但是从公式上看，</a:t>
            </a:r>
            <a:r>
              <a:rPr lang="en-US" altLang="zh-CN" dirty="0" smtClean="0"/>
              <a:t>theta</a:t>
            </a:r>
            <a:r>
              <a:rPr lang="zh-CN" altLang="en-US" dirty="0" smtClean="0"/>
              <a:t>角取</a:t>
            </a:r>
            <a:r>
              <a:rPr lang="en-US" altLang="zh-CN" dirty="0" smtClean="0"/>
              <a:t>30</a:t>
            </a:r>
            <a:r>
              <a:rPr lang="zh-CN" altLang="en-US" dirty="0" smtClean="0"/>
              <a:t>度和</a:t>
            </a:r>
            <a:r>
              <a:rPr lang="en-US" altLang="zh-CN" dirty="0" smtClean="0"/>
              <a:t>-30</a:t>
            </a:r>
            <a:r>
              <a:rPr lang="zh-CN" altLang="en-US" dirty="0" smtClean="0"/>
              <a:t>度时干涉条纹的图样应当是相同的</a:t>
            </a:r>
            <a:endParaRPr lang="zh-CN" altLang="en-US" dirty="0"/>
          </a:p>
        </p:txBody>
      </p:sp>
      <p:sp>
        <p:nvSpPr>
          <p:cNvPr id="4" name="灯片编号占位符 3"/>
          <p:cNvSpPr>
            <a:spLocks noGrp="1"/>
          </p:cNvSpPr>
          <p:nvPr>
            <p:ph type="sldNum" sz="quarter" idx="10"/>
          </p:nvPr>
        </p:nvSpPr>
        <p:spPr/>
        <p:txBody>
          <a:bodyPr/>
          <a:lstStyle/>
          <a:p>
            <a:fld id="{A66F406E-7319-1D40-A655-367D4BB946B4}" type="slidenum">
              <a:rPr lang="en-US" smtClean="0"/>
              <a:t>5</a:t>
            </a:fld>
            <a:endParaRPr lang="en-US"/>
          </a:p>
        </p:txBody>
      </p:sp>
    </p:spTree>
    <p:extLst>
      <p:ext uri="{BB962C8B-B14F-4D97-AF65-F5344CB8AC3E}">
        <p14:creationId xmlns:p14="http://schemas.microsoft.com/office/powerpoint/2010/main" val="3231570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从中我们可以看到，在</a:t>
            </a:r>
            <a:r>
              <a:rPr lang="en-US" altLang="zh-CN" dirty="0" smtClean="0"/>
              <a:t>theta</a:t>
            </a:r>
            <a:r>
              <a:rPr lang="zh-CN" altLang="en-US" dirty="0" smtClean="0"/>
              <a:t>角保持不变的时候，光束打到载玻片的不同位置时会产生不同的干涉图样</a:t>
            </a:r>
            <a:endParaRPr lang="zh-CN" altLang="en-US" dirty="0"/>
          </a:p>
        </p:txBody>
      </p:sp>
      <p:sp>
        <p:nvSpPr>
          <p:cNvPr id="4" name="灯片编号占位符 3"/>
          <p:cNvSpPr>
            <a:spLocks noGrp="1"/>
          </p:cNvSpPr>
          <p:nvPr>
            <p:ph type="sldNum" sz="quarter" idx="10"/>
          </p:nvPr>
        </p:nvSpPr>
        <p:spPr/>
        <p:txBody>
          <a:bodyPr/>
          <a:lstStyle/>
          <a:p>
            <a:fld id="{A66F406E-7319-1D40-A655-367D4BB946B4}" type="slidenum">
              <a:rPr lang="en-US" smtClean="0"/>
              <a:t>6</a:t>
            </a:fld>
            <a:endParaRPr lang="en-US"/>
          </a:p>
        </p:txBody>
      </p:sp>
    </p:spTree>
    <p:extLst>
      <p:ext uri="{BB962C8B-B14F-4D97-AF65-F5344CB8AC3E}">
        <p14:creationId xmlns:p14="http://schemas.microsoft.com/office/powerpoint/2010/main" val="2222066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我们可以看到，当</a:t>
            </a:r>
            <a:r>
              <a:rPr lang="en-US" altLang="zh-CN" dirty="0" smtClean="0"/>
              <a:t>n</a:t>
            </a:r>
            <a:r>
              <a:rPr lang="zh-CN" altLang="en-US" dirty="0" smtClean="0"/>
              <a:t>和</a:t>
            </a:r>
            <a:r>
              <a:rPr lang="en-US" altLang="zh-CN" dirty="0" smtClean="0"/>
              <a:t>d</a:t>
            </a:r>
            <a:r>
              <a:rPr lang="zh-CN" altLang="en-US" dirty="0" smtClean="0"/>
              <a:t>变化时，仅有图像的纵轴发生明显的变化，因而对应一组数据点会出现无穷多组</a:t>
            </a:r>
            <a:r>
              <a:rPr lang="en-US" altLang="zh-CN" dirty="0" smtClean="0"/>
              <a:t>d</a:t>
            </a:r>
            <a:r>
              <a:rPr lang="zh-CN" altLang="en-US" dirty="0" smtClean="0"/>
              <a:t>与</a:t>
            </a:r>
            <a:r>
              <a:rPr lang="en-US" altLang="zh-CN" dirty="0" smtClean="0"/>
              <a:t>n</a:t>
            </a:r>
            <a:endParaRPr lang="zh-CN" altLang="en-US" dirty="0"/>
          </a:p>
        </p:txBody>
      </p:sp>
      <p:sp>
        <p:nvSpPr>
          <p:cNvPr id="4" name="灯片编号占位符 3"/>
          <p:cNvSpPr>
            <a:spLocks noGrp="1"/>
          </p:cNvSpPr>
          <p:nvPr>
            <p:ph type="sldNum" sz="quarter" idx="10"/>
          </p:nvPr>
        </p:nvSpPr>
        <p:spPr/>
        <p:txBody>
          <a:bodyPr/>
          <a:lstStyle/>
          <a:p>
            <a:fld id="{A66F406E-7319-1D40-A655-367D4BB946B4}" type="slidenum">
              <a:rPr lang="en-US" smtClean="0"/>
              <a:t>10</a:t>
            </a:fld>
            <a:endParaRPr lang="en-US"/>
          </a:p>
        </p:txBody>
      </p:sp>
    </p:spTree>
    <p:extLst>
      <p:ext uri="{BB962C8B-B14F-4D97-AF65-F5344CB8AC3E}">
        <p14:creationId xmlns:p14="http://schemas.microsoft.com/office/powerpoint/2010/main" val="3971211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下面由我来介绍一下几何光学部分的具体操作和实验结果</a:t>
            </a:r>
            <a:endParaRPr lang="en-US" altLang="zh-CN" dirty="0" smtClean="0"/>
          </a:p>
          <a:p>
            <a:r>
              <a:rPr lang="zh-CN" altLang="en-US" dirty="0" smtClean="0"/>
              <a:t>激光器发出一束激光后经玻璃片产生一定的位移再打到光强分布记录仪上</a:t>
            </a:r>
            <a:endParaRPr lang="zh-CN" altLang="en-US" dirty="0"/>
          </a:p>
        </p:txBody>
      </p:sp>
      <p:sp>
        <p:nvSpPr>
          <p:cNvPr id="4" name="灯片编号占位符 3"/>
          <p:cNvSpPr>
            <a:spLocks noGrp="1"/>
          </p:cNvSpPr>
          <p:nvPr>
            <p:ph type="sldNum" sz="quarter" idx="10"/>
          </p:nvPr>
        </p:nvSpPr>
        <p:spPr/>
        <p:txBody>
          <a:bodyPr/>
          <a:lstStyle/>
          <a:p>
            <a:fld id="{A66F406E-7319-1D40-A655-367D4BB946B4}" type="slidenum">
              <a:rPr lang="en-US" smtClean="0"/>
              <a:t>12</a:t>
            </a:fld>
            <a:endParaRPr lang="en-US"/>
          </a:p>
        </p:txBody>
      </p:sp>
    </p:spTree>
    <p:extLst>
      <p:ext uri="{BB962C8B-B14F-4D97-AF65-F5344CB8AC3E}">
        <p14:creationId xmlns:p14="http://schemas.microsoft.com/office/powerpoint/2010/main" val="3391440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从中我们可以看到，拟合公式和实验数据的符合是非常好的</a:t>
            </a:r>
            <a:endParaRPr lang="zh-CN" altLang="en-US" dirty="0"/>
          </a:p>
        </p:txBody>
      </p:sp>
      <p:sp>
        <p:nvSpPr>
          <p:cNvPr id="4" name="灯片编号占位符 3"/>
          <p:cNvSpPr>
            <a:spLocks noGrp="1"/>
          </p:cNvSpPr>
          <p:nvPr>
            <p:ph type="sldNum" sz="quarter" idx="10"/>
          </p:nvPr>
        </p:nvSpPr>
        <p:spPr/>
        <p:txBody>
          <a:bodyPr/>
          <a:lstStyle/>
          <a:p>
            <a:fld id="{A66F406E-7319-1D40-A655-367D4BB946B4}" type="slidenum">
              <a:rPr lang="en-US" smtClean="0"/>
              <a:t>13</a:t>
            </a:fld>
            <a:endParaRPr lang="en-US"/>
          </a:p>
        </p:txBody>
      </p:sp>
    </p:spTree>
    <p:extLst>
      <p:ext uri="{BB962C8B-B14F-4D97-AF65-F5344CB8AC3E}">
        <p14:creationId xmlns:p14="http://schemas.microsoft.com/office/powerpoint/2010/main" val="4210979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虽然整体的拟合情况和上一张图稍有差距，但总体来看拟合的公式还是基本符合实验数据的</a:t>
            </a:r>
            <a:endParaRPr lang="zh-CN" altLang="en-US" dirty="0"/>
          </a:p>
        </p:txBody>
      </p:sp>
      <p:sp>
        <p:nvSpPr>
          <p:cNvPr id="4" name="灯片编号占位符 3"/>
          <p:cNvSpPr>
            <a:spLocks noGrp="1"/>
          </p:cNvSpPr>
          <p:nvPr>
            <p:ph type="sldNum" sz="quarter" idx="10"/>
          </p:nvPr>
        </p:nvSpPr>
        <p:spPr/>
        <p:txBody>
          <a:bodyPr/>
          <a:lstStyle/>
          <a:p>
            <a:fld id="{A66F406E-7319-1D40-A655-367D4BB946B4}" type="slidenum">
              <a:rPr lang="en-US" smtClean="0"/>
              <a:t>14</a:t>
            </a:fld>
            <a:endParaRPr lang="en-US"/>
          </a:p>
        </p:txBody>
      </p:sp>
    </p:spTree>
    <p:extLst>
      <p:ext uri="{BB962C8B-B14F-4D97-AF65-F5344CB8AC3E}">
        <p14:creationId xmlns:p14="http://schemas.microsoft.com/office/powerpoint/2010/main" val="31300004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mtClean="0"/>
              <a:t>装置前面的部分与直接测量相同，有区别的地方在于光束射出玻璃片后会经过柱面反射镜反射到光强分布仪上</a:t>
            </a:r>
            <a:endParaRPr lang="zh-CN" altLang="en-US" dirty="0"/>
          </a:p>
        </p:txBody>
      </p:sp>
      <p:sp>
        <p:nvSpPr>
          <p:cNvPr id="4" name="灯片编号占位符 3"/>
          <p:cNvSpPr>
            <a:spLocks noGrp="1"/>
          </p:cNvSpPr>
          <p:nvPr>
            <p:ph type="sldNum" sz="quarter" idx="10"/>
          </p:nvPr>
        </p:nvSpPr>
        <p:spPr/>
        <p:txBody>
          <a:bodyPr/>
          <a:lstStyle/>
          <a:p>
            <a:fld id="{A66F406E-7319-1D40-A655-367D4BB946B4}" type="slidenum">
              <a:rPr lang="en-US" smtClean="0"/>
              <a:t>16</a:t>
            </a:fld>
            <a:endParaRPr lang="en-US"/>
          </a:p>
        </p:txBody>
      </p:sp>
    </p:spTree>
    <p:extLst>
      <p:ext uri="{BB962C8B-B14F-4D97-AF65-F5344CB8AC3E}">
        <p14:creationId xmlns:p14="http://schemas.microsoft.com/office/powerpoint/2010/main" val="36545724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ECD19FB2-3AAB-4D03-B13A-2960828C78E3}" type="datetimeFigureOut">
              <a:rPr lang="en-US" smtClean="0"/>
              <a:t>7/5/2016</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1764055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smtClean="0"/>
              <a:t>7/5/2016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13051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39F4F5-F4D2-4D2A-AB60-88D37ADCB869}" type="datetimeFigureOut">
              <a:rPr lang="en-US" smtClean="0"/>
              <a:t>7/5/2016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04158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smtClean="0"/>
              <a:t>7/5/2016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5795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smtClean="0"/>
              <a:t>7/5/2016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17362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smtClean="0"/>
              <a:t>7/5/2016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14271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E7884882-FB12-4BC8-9960-9AD8104D7FAE}" type="datetimeFigureOut">
              <a:rPr lang="en-US" smtClean="0"/>
              <a:t>7/5/2016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62187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smtClean="0"/>
              <a:t>7/5/2016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77272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smtClean="0"/>
              <a:t>7/5/2016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79176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CF1133-3259-4C45-BABA-5B62D9C6F78D}" type="datetimeFigureOut">
              <a:rPr lang="en-US" smtClean="0"/>
              <a:t>7/5/2016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6367534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CF1133-3259-4C45-BABA-5B62D9C6F78D}" type="datetimeFigureOut">
              <a:rPr lang="en-US" smtClean="0"/>
              <a:t>7/5/2016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92088571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CF1133-3259-4C45-BABA-5B62D9C6F78D}" type="datetimeFigureOut">
              <a:rPr lang="en-US" smtClean="0"/>
              <a:t>7/5/2016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04513040"/>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CF1133-3259-4C45-BABA-5B62D9C6F78D}" type="datetimeFigureOut">
              <a:rPr lang="en-US" smtClean="0"/>
              <a:t>7/5/2016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069806658"/>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CF1133-3259-4C45-BABA-5B62D9C6F78D}" type="datetimeFigureOut">
              <a:rPr lang="en-US" smtClean="0"/>
              <a:t>7/5/2016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5290325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CF1133-3259-4C45-BABA-5B62D9C6F78D}" type="datetimeFigureOut">
              <a:rPr lang="en-US" smtClean="0"/>
              <a:t>7/5/2016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45453135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smtClean="0"/>
              <a:t>7/5/2016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021969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smtClean="0"/>
              <a:t>7/5/2016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05745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1CF1133-3259-4C45-BABA-5B62D9C6F78D}" type="datetimeFigureOut">
              <a:rPr lang="en-US" smtClean="0"/>
              <a:t>7/5/2016</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464225189"/>
      </p:ext>
    </p:extLst>
  </p:cSld>
  <p:clrMap bg1="dk1" tx1="lt1" bg2="dk2" tx2="lt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 id="2147483768" r:id="rId15"/>
    <p:sldLayoutId id="2147483769" r:id="rId16"/>
    <p:sldLayoutId id="2147483770" r:id="rId17"/>
  </p:sldLayoutIdLst>
  <p:hf sldNum="0"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30.png"/><Relationship Id="rId4"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3" Type="http://schemas.microsoft.com/office/2007/relationships/media" Target="../media/media3.mp4"/><Relationship Id="rId7" Type="http://schemas.openxmlformats.org/officeDocument/2006/relationships/image" Target="../media/image20.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video" Target="../media/media3.mp4"/></Relationships>
</file>

<file path=ppt/slides/_rels/slide1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90.png"/><Relationship Id="rId4" Type="http://schemas.openxmlformats.org/officeDocument/2006/relationships/image" Target="../media/image80.png"/></Relationships>
</file>

<file path=ppt/slides/_rels/slide1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0.png"/><Relationship Id="rId4" Type="http://schemas.openxmlformats.org/officeDocument/2006/relationships/image" Target="../media/image27.jpg"/></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6178" y="234184"/>
            <a:ext cx="10131425" cy="1456267"/>
          </a:xfrm>
        </p:spPr>
        <p:txBody>
          <a:bodyPr/>
          <a:lstStyle/>
          <a:p>
            <a:pPr algn="ctr"/>
            <a:r>
              <a:rPr lang="en-US" altLang="zh-CN" dirty="0" smtClean="0"/>
              <a:t> Problem</a:t>
            </a:r>
            <a:r>
              <a:rPr lang="zh-CN" altLang="en-US" dirty="0" smtClean="0"/>
              <a:t> </a:t>
            </a:r>
            <a:r>
              <a:rPr lang="en-US" altLang="zh-CN" dirty="0" smtClean="0"/>
              <a:t>15</a:t>
            </a:r>
            <a:r>
              <a:rPr lang="zh-CN" altLang="en-US" dirty="0" smtClean="0"/>
              <a:t>：</a:t>
            </a:r>
            <a:endParaRPr lang="en-US" dirty="0"/>
          </a:p>
        </p:txBody>
      </p:sp>
      <p:pic>
        <p:nvPicPr>
          <p:cNvPr id="3" name="图片 2"/>
          <p:cNvPicPr>
            <a:picLocks noChangeAspect="1"/>
          </p:cNvPicPr>
          <p:nvPr/>
        </p:nvPicPr>
        <p:blipFill>
          <a:blip r:embed="rId2"/>
          <a:stretch>
            <a:fillRect/>
          </a:stretch>
        </p:blipFill>
        <p:spPr>
          <a:xfrm>
            <a:off x="485482" y="1250732"/>
            <a:ext cx="11132816" cy="5470634"/>
          </a:xfrm>
          <a:prstGeom prst="rect">
            <a:avLst/>
          </a:prstGeom>
        </p:spPr>
      </p:pic>
    </p:spTree>
    <p:extLst>
      <p:ext uri="{BB962C8B-B14F-4D97-AF65-F5344CB8AC3E}">
        <p14:creationId xmlns:p14="http://schemas.microsoft.com/office/powerpoint/2010/main" val="7291487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题目要求：</a:t>
            </a:r>
            <a:endParaRPr lang="zh-CN" altLang="en-US" dirty="0"/>
          </a:p>
        </p:txBody>
      </p:sp>
      <p:sp>
        <p:nvSpPr>
          <p:cNvPr id="3" name="内容占位符 2"/>
          <p:cNvSpPr>
            <a:spLocks noGrp="1"/>
          </p:cNvSpPr>
          <p:nvPr>
            <p:ph idx="1"/>
          </p:nvPr>
        </p:nvSpPr>
        <p:spPr/>
        <p:txBody>
          <a:bodyPr>
            <a:normAutofit/>
          </a:bodyPr>
          <a:lstStyle/>
          <a:p>
            <a:r>
              <a:rPr lang="en-US" altLang="zh-CN" sz="2200" dirty="0"/>
              <a:t>Invent and construct an optical device that uses a laser pointer and allows contactless determination of thickness, refractive index, and other properties of a glass sheet. </a:t>
            </a:r>
            <a:endParaRPr lang="en-US" altLang="zh-CN" sz="2200" dirty="0" smtClean="0"/>
          </a:p>
          <a:p>
            <a:r>
              <a:rPr lang="zh-CN" altLang="en-US" sz="2200" dirty="0" smtClean="0"/>
              <a:t>即要求我们设计并制造一个利用</a:t>
            </a:r>
            <a:r>
              <a:rPr lang="zh-CN" altLang="en-US" sz="2200" dirty="0" smtClean="0">
                <a:solidFill>
                  <a:srgbClr val="FF0000"/>
                </a:solidFill>
              </a:rPr>
              <a:t>激光</a:t>
            </a:r>
            <a:r>
              <a:rPr lang="zh-CN" altLang="en-US" sz="2200" dirty="0" smtClean="0"/>
              <a:t>对</a:t>
            </a:r>
            <a:r>
              <a:rPr lang="zh-CN" altLang="en-US" sz="2200" dirty="0" smtClean="0">
                <a:solidFill>
                  <a:srgbClr val="FF0000"/>
                </a:solidFill>
              </a:rPr>
              <a:t>玻璃板</a:t>
            </a:r>
            <a:r>
              <a:rPr lang="zh-CN" altLang="en-US" sz="2200" dirty="0" smtClean="0"/>
              <a:t>的</a:t>
            </a:r>
            <a:r>
              <a:rPr lang="zh-CN" altLang="en-US" sz="2200" dirty="0" smtClean="0">
                <a:solidFill>
                  <a:srgbClr val="FF0000"/>
                </a:solidFill>
              </a:rPr>
              <a:t>厚度</a:t>
            </a:r>
            <a:r>
              <a:rPr lang="zh-CN" altLang="en-US" sz="2200" dirty="0" smtClean="0"/>
              <a:t>和</a:t>
            </a:r>
            <a:r>
              <a:rPr lang="zh-CN" altLang="en-US" sz="2200" dirty="0" smtClean="0">
                <a:solidFill>
                  <a:srgbClr val="FF0000"/>
                </a:solidFill>
              </a:rPr>
              <a:t>折射率</a:t>
            </a:r>
            <a:r>
              <a:rPr lang="zh-CN" altLang="en-US" sz="2200" dirty="0" smtClean="0"/>
              <a:t>进行</a:t>
            </a:r>
            <a:r>
              <a:rPr lang="zh-CN" altLang="en-US" sz="2200" dirty="0" smtClean="0">
                <a:solidFill>
                  <a:srgbClr val="FF0000"/>
                </a:solidFill>
              </a:rPr>
              <a:t>非接触测量</a:t>
            </a:r>
            <a:r>
              <a:rPr lang="zh-CN" altLang="en-US" sz="2200" dirty="0" smtClean="0"/>
              <a:t>的光学装置</a:t>
            </a:r>
            <a:endParaRPr lang="en-US" altLang="zh-CN" sz="2200" dirty="0" smtClean="0"/>
          </a:p>
          <a:p>
            <a:r>
              <a:rPr lang="zh-CN" altLang="en-US" sz="2200" dirty="0" smtClean="0"/>
              <a:t>我们对该实验主要采用了干涉方法和几何方法，下面将分别加以介绍</a:t>
            </a:r>
            <a:endParaRPr lang="en-US" altLang="zh-CN" sz="2200" dirty="0" smtClean="0"/>
          </a:p>
          <a:p>
            <a:endParaRPr lang="en-US" altLang="zh-CN" sz="2200" dirty="0" smtClean="0"/>
          </a:p>
          <a:p>
            <a:endParaRPr lang="zh-CN" altLang="en-US" sz="2200" dirty="0"/>
          </a:p>
        </p:txBody>
      </p:sp>
    </p:spTree>
    <p:extLst>
      <p:ext uri="{BB962C8B-B14F-4D97-AF65-F5344CB8AC3E}">
        <p14:creationId xmlns:p14="http://schemas.microsoft.com/office/powerpoint/2010/main" val="2073465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486"/>
            <a:ext cx="10131425" cy="1456267"/>
          </a:xfrm>
        </p:spPr>
        <p:txBody>
          <a:bodyPr/>
          <a:lstStyle/>
          <a:p>
            <a:r>
              <a:rPr lang="zh-CN" altLang="en-US" dirty="0" smtClean="0"/>
              <a:t>激光点光源干涉法</a:t>
            </a:r>
            <a:endParaRPr lang="en-US" dirty="0"/>
          </a:p>
        </p:txBody>
      </p:sp>
      <p:sp>
        <p:nvSpPr>
          <p:cNvPr id="3" name="Content Placeholder 2"/>
          <p:cNvSpPr>
            <a:spLocks noGrp="1"/>
          </p:cNvSpPr>
          <p:nvPr>
            <p:ph idx="1"/>
          </p:nvPr>
        </p:nvSpPr>
        <p:spPr>
          <a:xfrm>
            <a:off x="300890" y="1375286"/>
            <a:ext cx="9726687" cy="3173581"/>
          </a:xfrm>
        </p:spPr>
        <p:txBody>
          <a:bodyPr>
            <a:normAutofit/>
          </a:bodyPr>
          <a:lstStyle/>
          <a:p>
            <a:pPr>
              <a:lnSpc>
                <a:spcPct val="150000"/>
              </a:lnSpc>
            </a:pPr>
            <a:r>
              <a:rPr lang="zh-CN" altLang="en-US" sz="2000" dirty="0" smtClean="0"/>
              <a:t>将激光束经过凸透镜进行扩束后打在玻璃板上，前后表面反射光将产生干涉条纹</a:t>
            </a:r>
            <a:endParaRPr lang="en-US" altLang="zh-CN" sz="2000" dirty="0" smtClean="0"/>
          </a:p>
          <a:p>
            <a:pPr>
              <a:lnSpc>
                <a:spcPct val="150000"/>
              </a:lnSpc>
            </a:pPr>
            <a:r>
              <a:rPr lang="zh-CN" altLang="en-US" sz="2000" dirty="0" smtClean="0">
                <a:latin typeface="Cambria Math" panose="02040503050406030204" pitchFamily="18" charset="0"/>
              </a:rPr>
              <a:t>精确推导可得到如下的方程</a:t>
            </a:r>
            <a:endParaRPr lang="en-US" altLang="zh-CN" sz="2000" dirty="0" smtClean="0">
              <a:latin typeface="Cambria Math" panose="02040503050406030204" pitchFamily="18" charset="0"/>
            </a:endParaRPr>
          </a:p>
          <a:p>
            <a:pPr marL="0" indent="0">
              <a:lnSpc>
                <a:spcPct val="150000"/>
              </a:lnSpc>
              <a:buNone/>
            </a:pPr>
            <a:endParaRPr lang="en-US" altLang="zh-CN" sz="2000" dirty="0" smtClean="0"/>
          </a:p>
          <a:p>
            <a:r>
              <a:rPr lang="zh-CN" altLang="en-US" sz="2000" dirty="0" smtClean="0"/>
              <a:t>因形式过于复杂，无法处理，考虑对该式进行近似处理</a:t>
            </a:r>
            <a:endParaRPr lang="en-US" sz="2000" dirty="0"/>
          </a:p>
        </p:txBody>
      </p:sp>
      <p:pic>
        <p:nvPicPr>
          <p:cNvPr id="5" name="图片 4"/>
          <p:cNvPicPr/>
          <p:nvPr/>
        </p:nvPicPr>
        <p:blipFill rotWithShape="1">
          <a:blip r:embed="rId3" cstate="print">
            <a:extLst>
              <a:ext uri="{28A0092B-C50C-407E-A947-70E740481C1C}">
                <a14:useLocalDpi xmlns:a14="http://schemas.microsoft.com/office/drawing/2010/main" val="0"/>
              </a:ext>
            </a:extLst>
          </a:blip>
          <a:srcRect l="29487" t="12909" r="26175" b="8466"/>
          <a:stretch/>
        </p:blipFill>
        <p:spPr bwMode="auto">
          <a:xfrm rot="16200000">
            <a:off x="4808712" y="2368210"/>
            <a:ext cx="2635250" cy="5956300"/>
          </a:xfrm>
          <a:prstGeom prst="rect">
            <a:avLst/>
          </a:prstGeom>
          <a:ln>
            <a:noFill/>
          </a:ln>
          <a:extLst>
            <a:ext uri="{53640926-AAD7-44D8-BBD7-CCE9431645EC}">
              <a14:shadowObscured xmlns:a14="http://schemas.microsoft.com/office/drawing/2010/main"/>
            </a:ext>
          </a:extLst>
        </p:spPr>
      </p:pic>
      <p:sp>
        <p:nvSpPr>
          <p:cNvPr id="6" name="矩形 5"/>
          <p:cNvSpPr/>
          <p:nvPr/>
        </p:nvSpPr>
        <p:spPr>
          <a:xfrm>
            <a:off x="3048000" y="2920431"/>
            <a:ext cx="8582346" cy="369332"/>
          </a:xfrm>
          <a:prstGeom prst="rect">
            <a:avLst/>
          </a:prstGeom>
        </p:spPr>
        <p:txBody>
          <a:bodyPr wrap="square">
            <a:spAutoFit/>
          </a:bodyPr>
          <a:lstStyle/>
          <a:p>
            <a:endParaRPr lang="zh-CN" altLang="en-US" dirty="0"/>
          </a:p>
        </p:txBody>
      </p:sp>
      <mc:AlternateContent xmlns:mc="http://schemas.openxmlformats.org/markup-compatibility/2006" xmlns:a14="http://schemas.microsoft.com/office/drawing/2010/main">
        <mc:Choice Requires="a14">
          <p:sp>
            <p:nvSpPr>
              <p:cNvPr id="7" name="矩形 6"/>
              <p:cNvSpPr/>
              <p:nvPr/>
            </p:nvSpPr>
            <p:spPr>
              <a:xfrm>
                <a:off x="623298" y="2962076"/>
                <a:ext cx="9989907" cy="640112"/>
              </a:xfrm>
              <a:prstGeom prst="rect">
                <a:avLst/>
              </a:prstGeom>
            </p:spPr>
            <p:txBody>
              <a:bodyPr wrap="square">
                <a:spAutoFit/>
              </a:bodyPr>
              <a:lstStyle/>
              <a:p>
                <a14:m>
                  <m:oMath xmlns:m="http://schemas.openxmlformats.org/officeDocument/2006/math">
                    <m:d>
                      <m:dPr>
                        <m:ctrlPr>
                          <a:rPr lang="zh-CN" altLang="zh-CN" sz="2000" i="1">
                            <a:latin typeface="Cambria Math" panose="02040503050406030204" pitchFamily="18" charset="0"/>
                            <a:ea typeface="Cambria Math" panose="02040503050406030204" pitchFamily="18" charset="0"/>
                          </a:rPr>
                        </m:ctrlPr>
                      </m:dPr>
                      <m:e>
                        <m:r>
                          <a:rPr lang="en-US" altLang="zh-CN" sz="2000" i="1">
                            <a:latin typeface="Cambria Math" panose="02040503050406030204" pitchFamily="18" charset="0"/>
                            <a:ea typeface="Microsoft YaHei UI" panose="020B0503020204020204" pitchFamily="34" charset="-122"/>
                            <a:cs typeface="Arial" panose="020B0604020202020204" pitchFamily="34" charset="0"/>
                          </a:rPr>
                          <m:t>1−</m:t>
                        </m:r>
                        <m:sSup>
                          <m:sSupPr>
                            <m:ctrlPr>
                              <a:rPr lang="zh-CN" altLang="zh-CN" sz="2000" i="1">
                                <a:latin typeface="Cambria Math" panose="02040503050406030204" pitchFamily="18" charset="0"/>
                                <a:ea typeface="Cambria Math" panose="02040503050406030204" pitchFamily="18" charset="0"/>
                              </a:rPr>
                            </m:ctrlPr>
                          </m:sSupPr>
                          <m:e>
                            <m:r>
                              <a:rPr lang="en-US" altLang="zh-CN" sz="2000" i="1">
                                <a:latin typeface="Cambria Math" panose="02040503050406030204" pitchFamily="18" charset="0"/>
                                <a:ea typeface="Microsoft YaHei UI" panose="020B0503020204020204" pitchFamily="34" charset="-122"/>
                                <a:cs typeface="Arial" panose="020B0604020202020204" pitchFamily="34" charset="0"/>
                              </a:rPr>
                              <m:t>𝑛</m:t>
                            </m:r>
                          </m:e>
                          <m:sup>
                            <m:r>
                              <a:rPr lang="en-US" altLang="zh-CN" sz="2000" i="1">
                                <a:latin typeface="Cambria Math" panose="02040503050406030204" pitchFamily="18" charset="0"/>
                                <a:ea typeface="Microsoft YaHei UI" panose="020B0503020204020204" pitchFamily="34" charset="-122"/>
                                <a:cs typeface="Arial" panose="020B0604020202020204" pitchFamily="34" charset="0"/>
                              </a:rPr>
                              <m:t>2</m:t>
                            </m:r>
                          </m:sup>
                        </m:sSup>
                      </m:e>
                    </m:d>
                    <m:f>
                      <m:fPr>
                        <m:ctrlPr>
                          <a:rPr lang="zh-CN" altLang="zh-CN" sz="2000" i="1">
                            <a:latin typeface="Cambria Math" panose="02040503050406030204" pitchFamily="18" charset="0"/>
                            <a:ea typeface="Cambria Math" panose="02040503050406030204" pitchFamily="18" charset="0"/>
                          </a:rPr>
                        </m:ctrlPr>
                      </m:fPr>
                      <m:num>
                        <m:sSup>
                          <m:sSupPr>
                            <m:ctrlPr>
                              <a:rPr lang="zh-CN" altLang="zh-CN" sz="2000" i="1">
                                <a:latin typeface="Cambria Math" panose="02040503050406030204" pitchFamily="18" charset="0"/>
                                <a:ea typeface="Cambria Math" panose="02040503050406030204" pitchFamily="18" charset="0"/>
                              </a:rPr>
                            </m:ctrlPr>
                          </m:sSupPr>
                          <m:e>
                            <m:r>
                              <a:rPr lang="en-US" altLang="zh-CN" sz="2000" i="1">
                                <a:latin typeface="Cambria Math" panose="02040503050406030204" pitchFamily="18" charset="0"/>
                                <a:ea typeface="Microsoft YaHei UI" panose="020B0503020204020204" pitchFamily="34" charset="-122"/>
                                <a:cs typeface="Arial" panose="020B0604020202020204" pitchFamily="34" charset="0"/>
                              </a:rPr>
                              <m:t>𝑥</m:t>
                            </m:r>
                          </m:e>
                          <m:sup>
                            <m:r>
                              <a:rPr lang="en-US" altLang="zh-CN" sz="2000" i="1">
                                <a:latin typeface="Cambria Math" panose="02040503050406030204" pitchFamily="18" charset="0"/>
                                <a:ea typeface="Microsoft YaHei UI" panose="020B0503020204020204" pitchFamily="34" charset="-122"/>
                                <a:cs typeface="Arial" panose="020B0604020202020204" pitchFamily="34" charset="0"/>
                              </a:rPr>
                              <m:t>4</m:t>
                            </m:r>
                          </m:sup>
                        </m:sSup>
                      </m:num>
                      <m:den>
                        <m:sSup>
                          <m:sSupPr>
                            <m:ctrlPr>
                              <a:rPr lang="zh-CN" altLang="zh-CN" sz="2000" i="1">
                                <a:latin typeface="Cambria Math" panose="02040503050406030204" pitchFamily="18" charset="0"/>
                                <a:ea typeface="Cambria Math" panose="02040503050406030204" pitchFamily="18" charset="0"/>
                              </a:rPr>
                            </m:ctrlPr>
                          </m:sSupPr>
                          <m:e>
                            <m:r>
                              <a:rPr lang="en-US" altLang="zh-CN" sz="2000" i="1">
                                <a:latin typeface="Cambria Math" panose="02040503050406030204" pitchFamily="18" charset="0"/>
                                <a:ea typeface="Microsoft YaHei UI" panose="020B0503020204020204" pitchFamily="34" charset="-122"/>
                                <a:cs typeface="Arial" panose="020B0604020202020204" pitchFamily="34" charset="0"/>
                              </a:rPr>
                              <m:t>𝑙</m:t>
                            </m:r>
                          </m:e>
                          <m:sup>
                            <m:r>
                              <a:rPr lang="en-US" altLang="zh-CN" sz="2000" i="1">
                                <a:latin typeface="Cambria Math" panose="02040503050406030204" pitchFamily="18" charset="0"/>
                                <a:ea typeface="Microsoft YaHei UI" panose="020B0503020204020204" pitchFamily="34" charset="-122"/>
                                <a:cs typeface="Arial" panose="020B0604020202020204" pitchFamily="34" charset="0"/>
                              </a:rPr>
                              <m:t>4</m:t>
                            </m:r>
                          </m:sup>
                        </m:sSup>
                      </m:den>
                    </m:f>
                    <m:r>
                      <a:rPr lang="en-US" altLang="zh-CN" sz="2000" i="1">
                        <a:latin typeface="Cambria Math" panose="02040503050406030204" pitchFamily="18" charset="0"/>
                        <a:ea typeface="Microsoft YaHei UI" panose="020B0503020204020204" pitchFamily="34" charset="-122"/>
                        <a:cs typeface="Arial" panose="020B0604020202020204" pitchFamily="34" charset="0"/>
                      </a:rPr>
                      <m:t>−2</m:t>
                    </m:r>
                    <m:d>
                      <m:dPr>
                        <m:ctrlPr>
                          <a:rPr lang="zh-CN" altLang="zh-CN" sz="2000" i="1">
                            <a:latin typeface="Cambria Math" panose="02040503050406030204" pitchFamily="18" charset="0"/>
                            <a:ea typeface="Cambria Math" panose="02040503050406030204" pitchFamily="18" charset="0"/>
                          </a:rPr>
                        </m:ctrlPr>
                      </m:dPr>
                      <m:e>
                        <m:r>
                          <a:rPr lang="en-US" altLang="zh-CN" sz="2000" i="1">
                            <a:latin typeface="Cambria Math" panose="02040503050406030204" pitchFamily="18" charset="0"/>
                            <a:ea typeface="Microsoft YaHei UI" panose="020B0503020204020204" pitchFamily="34" charset="-122"/>
                            <a:cs typeface="Arial" panose="020B0604020202020204" pitchFamily="34" charset="0"/>
                          </a:rPr>
                          <m:t>1−</m:t>
                        </m:r>
                        <m:sSup>
                          <m:sSupPr>
                            <m:ctrlPr>
                              <a:rPr lang="zh-CN" altLang="zh-CN" sz="2000" i="1">
                                <a:latin typeface="Cambria Math" panose="02040503050406030204" pitchFamily="18" charset="0"/>
                                <a:ea typeface="Cambria Math" panose="02040503050406030204" pitchFamily="18" charset="0"/>
                              </a:rPr>
                            </m:ctrlPr>
                          </m:sSupPr>
                          <m:e>
                            <m:r>
                              <a:rPr lang="en-US" altLang="zh-CN" sz="2000" i="1">
                                <a:latin typeface="Cambria Math" panose="02040503050406030204" pitchFamily="18" charset="0"/>
                                <a:ea typeface="Microsoft YaHei UI" panose="020B0503020204020204" pitchFamily="34" charset="-122"/>
                                <a:cs typeface="Arial" panose="020B0604020202020204" pitchFamily="34" charset="0"/>
                              </a:rPr>
                              <m:t>𝑛</m:t>
                            </m:r>
                          </m:e>
                          <m:sup>
                            <m:r>
                              <a:rPr lang="en-US" altLang="zh-CN" sz="2000" i="1">
                                <a:latin typeface="Cambria Math" panose="02040503050406030204" pitchFamily="18" charset="0"/>
                                <a:ea typeface="Microsoft YaHei UI" panose="020B0503020204020204" pitchFamily="34" charset="-122"/>
                                <a:cs typeface="Arial" panose="020B0604020202020204" pitchFamily="34" charset="0"/>
                              </a:rPr>
                              <m:t>2</m:t>
                            </m:r>
                          </m:sup>
                        </m:sSup>
                      </m:e>
                    </m:d>
                    <m:r>
                      <a:rPr lang="en-US" altLang="zh-CN" sz="2000" i="1">
                        <a:latin typeface="Cambria Math" panose="02040503050406030204" pitchFamily="18" charset="0"/>
                        <a:ea typeface="Microsoft YaHei UI" panose="020B0503020204020204" pitchFamily="34" charset="-122"/>
                        <a:cs typeface="Arial" panose="020B0604020202020204" pitchFamily="34" charset="0"/>
                      </a:rPr>
                      <m:t>𝑠𝑖𝑛</m:t>
                    </m:r>
                    <m:r>
                      <a:rPr lang="en-US" altLang="zh-CN" sz="2000" i="1">
                        <a:latin typeface="Cambria Math" panose="02040503050406030204" pitchFamily="18" charset="0"/>
                        <a:ea typeface="Microsoft YaHei UI" panose="020B0503020204020204" pitchFamily="34" charset="-122"/>
                        <a:cs typeface="Arial" panose="020B0604020202020204" pitchFamily="34" charset="0"/>
                      </a:rPr>
                      <m:t>𝜃</m:t>
                    </m:r>
                    <m:f>
                      <m:fPr>
                        <m:ctrlPr>
                          <a:rPr lang="zh-CN" altLang="zh-CN" sz="2000" i="1">
                            <a:latin typeface="Cambria Math" panose="02040503050406030204" pitchFamily="18" charset="0"/>
                            <a:ea typeface="Cambria Math" panose="02040503050406030204" pitchFamily="18" charset="0"/>
                          </a:rPr>
                        </m:ctrlPr>
                      </m:fPr>
                      <m:num>
                        <m:sSup>
                          <m:sSupPr>
                            <m:ctrlPr>
                              <a:rPr lang="zh-CN" altLang="zh-CN" sz="2000" i="1">
                                <a:latin typeface="Cambria Math" panose="02040503050406030204" pitchFamily="18" charset="0"/>
                                <a:ea typeface="Cambria Math" panose="02040503050406030204" pitchFamily="18" charset="0"/>
                              </a:rPr>
                            </m:ctrlPr>
                          </m:sSupPr>
                          <m:e>
                            <m:r>
                              <a:rPr lang="en-US" altLang="zh-CN" sz="2000" i="1">
                                <a:latin typeface="Cambria Math" panose="02040503050406030204" pitchFamily="18" charset="0"/>
                                <a:ea typeface="Microsoft YaHei UI" panose="020B0503020204020204" pitchFamily="34" charset="-122"/>
                                <a:cs typeface="Arial" panose="020B0604020202020204" pitchFamily="34" charset="0"/>
                              </a:rPr>
                              <m:t>𝑥</m:t>
                            </m:r>
                          </m:e>
                          <m:sup>
                            <m:r>
                              <a:rPr lang="en-US" altLang="zh-CN" sz="2000" i="1">
                                <a:latin typeface="Cambria Math" panose="02040503050406030204" pitchFamily="18" charset="0"/>
                                <a:ea typeface="Microsoft YaHei UI" panose="020B0503020204020204" pitchFamily="34" charset="-122"/>
                                <a:cs typeface="Arial" panose="020B0604020202020204" pitchFamily="34" charset="0"/>
                              </a:rPr>
                              <m:t>3</m:t>
                            </m:r>
                          </m:sup>
                        </m:sSup>
                      </m:num>
                      <m:den>
                        <m:sSup>
                          <m:sSupPr>
                            <m:ctrlPr>
                              <a:rPr lang="zh-CN" altLang="zh-CN" sz="2000" i="1">
                                <a:latin typeface="Cambria Math" panose="02040503050406030204" pitchFamily="18" charset="0"/>
                                <a:ea typeface="Cambria Math" panose="02040503050406030204" pitchFamily="18" charset="0"/>
                              </a:rPr>
                            </m:ctrlPr>
                          </m:sSupPr>
                          <m:e>
                            <m:r>
                              <a:rPr lang="en-US" altLang="zh-CN" sz="2000" i="1">
                                <a:latin typeface="Cambria Math" panose="02040503050406030204" pitchFamily="18" charset="0"/>
                                <a:ea typeface="Microsoft YaHei UI" panose="020B0503020204020204" pitchFamily="34" charset="-122"/>
                                <a:cs typeface="Arial" panose="020B0604020202020204" pitchFamily="34" charset="0"/>
                              </a:rPr>
                              <m:t>𝑙</m:t>
                            </m:r>
                          </m:e>
                          <m:sup>
                            <m:r>
                              <a:rPr lang="en-US" altLang="zh-CN" sz="2000" i="1">
                                <a:latin typeface="Cambria Math" panose="02040503050406030204" pitchFamily="18" charset="0"/>
                                <a:ea typeface="Microsoft YaHei UI" panose="020B0503020204020204" pitchFamily="34" charset="-122"/>
                                <a:cs typeface="Arial" panose="020B0604020202020204" pitchFamily="34" charset="0"/>
                              </a:rPr>
                              <m:t>3</m:t>
                            </m:r>
                          </m:sup>
                        </m:sSup>
                      </m:den>
                    </m:f>
                    <m:r>
                      <a:rPr lang="en-US" altLang="zh-CN" sz="2000" i="1">
                        <a:latin typeface="Cambria Math" panose="02040503050406030204" pitchFamily="18" charset="0"/>
                        <a:ea typeface="Microsoft YaHei UI" panose="020B0503020204020204" pitchFamily="34" charset="-122"/>
                        <a:cs typeface="Arial" panose="020B0604020202020204" pitchFamily="34" charset="0"/>
                      </a:rPr>
                      <m:t>+</m:t>
                    </m:r>
                    <m:d>
                      <m:dPr>
                        <m:begChr m:val="["/>
                        <m:endChr m:val="]"/>
                        <m:ctrlPr>
                          <a:rPr lang="zh-CN" altLang="zh-CN" sz="2000" i="1">
                            <a:latin typeface="Cambria Math" panose="02040503050406030204" pitchFamily="18" charset="0"/>
                            <a:ea typeface="Cambria Math" panose="02040503050406030204" pitchFamily="18" charset="0"/>
                          </a:rPr>
                        </m:ctrlPr>
                      </m:dPr>
                      <m:e>
                        <m:d>
                          <m:dPr>
                            <m:ctrlPr>
                              <a:rPr lang="zh-CN" altLang="zh-CN" sz="2000" i="1">
                                <a:latin typeface="Cambria Math" panose="02040503050406030204" pitchFamily="18" charset="0"/>
                                <a:ea typeface="Cambria Math" panose="02040503050406030204" pitchFamily="18" charset="0"/>
                              </a:rPr>
                            </m:ctrlPr>
                          </m:dPr>
                          <m:e>
                            <m:r>
                              <a:rPr lang="en-US" altLang="zh-CN" sz="2000" i="1">
                                <a:latin typeface="Cambria Math" panose="02040503050406030204" pitchFamily="18" charset="0"/>
                                <a:ea typeface="Microsoft YaHei UI" panose="020B0503020204020204" pitchFamily="34" charset="-122"/>
                                <a:cs typeface="Arial" panose="020B0604020202020204" pitchFamily="34" charset="0"/>
                              </a:rPr>
                              <m:t>1−</m:t>
                            </m:r>
                            <m:sSup>
                              <m:sSupPr>
                                <m:ctrlPr>
                                  <a:rPr lang="zh-CN" altLang="zh-CN" sz="2000" i="1">
                                    <a:latin typeface="Cambria Math" panose="02040503050406030204" pitchFamily="18" charset="0"/>
                                    <a:ea typeface="Cambria Math" panose="02040503050406030204" pitchFamily="18" charset="0"/>
                                  </a:rPr>
                                </m:ctrlPr>
                              </m:sSupPr>
                              <m:e>
                                <m:r>
                                  <a:rPr lang="en-US" altLang="zh-CN" sz="2000" i="1">
                                    <a:latin typeface="Cambria Math" panose="02040503050406030204" pitchFamily="18" charset="0"/>
                                    <a:ea typeface="Microsoft YaHei UI" panose="020B0503020204020204" pitchFamily="34" charset="-122"/>
                                    <a:cs typeface="Arial" panose="020B0604020202020204" pitchFamily="34" charset="0"/>
                                  </a:rPr>
                                  <m:t>𝑛</m:t>
                                </m:r>
                              </m:e>
                              <m:sup>
                                <m:r>
                                  <a:rPr lang="en-US" altLang="zh-CN" sz="2000" i="1">
                                    <a:latin typeface="Cambria Math" panose="02040503050406030204" pitchFamily="18" charset="0"/>
                                    <a:ea typeface="Microsoft YaHei UI" panose="020B0503020204020204" pitchFamily="34" charset="-122"/>
                                    <a:cs typeface="Arial" panose="020B0604020202020204" pitchFamily="34" charset="0"/>
                                  </a:rPr>
                                  <m:t>2</m:t>
                                </m:r>
                              </m:sup>
                            </m:sSup>
                          </m:e>
                        </m:d>
                        <m:sSup>
                          <m:sSupPr>
                            <m:ctrlPr>
                              <a:rPr lang="zh-CN" altLang="zh-CN" sz="2000" i="1">
                                <a:latin typeface="Cambria Math" panose="02040503050406030204" pitchFamily="18" charset="0"/>
                                <a:ea typeface="Cambria Math" panose="02040503050406030204" pitchFamily="18" charset="0"/>
                              </a:rPr>
                            </m:ctrlPr>
                          </m:sSupPr>
                          <m:e>
                            <m:r>
                              <a:rPr lang="en-US" altLang="zh-CN" sz="2000" i="1">
                                <a:latin typeface="Cambria Math" panose="02040503050406030204" pitchFamily="18" charset="0"/>
                                <a:ea typeface="Microsoft YaHei UI" panose="020B0503020204020204" pitchFamily="34" charset="-122"/>
                                <a:cs typeface="Arial" panose="020B0604020202020204" pitchFamily="34" charset="0"/>
                              </a:rPr>
                              <m:t>𝑠𝑖𝑛</m:t>
                            </m:r>
                          </m:e>
                          <m:sup>
                            <m:r>
                              <a:rPr lang="en-US" altLang="zh-CN" sz="2000" i="1">
                                <a:latin typeface="Cambria Math" panose="02040503050406030204" pitchFamily="18" charset="0"/>
                                <a:ea typeface="Microsoft YaHei UI" panose="020B0503020204020204" pitchFamily="34" charset="-122"/>
                                <a:cs typeface="Arial" panose="020B0604020202020204" pitchFamily="34" charset="0"/>
                              </a:rPr>
                              <m:t>2</m:t>
                            </m:r>
                          </m:sup>
                        </m:sSup>
                        <m:r>
                          <a:rPr lang="en-US" altLang="zh-CN" sz="2000" i="1">
                            <a:latin typeface="Cambria Math" panose="02040503050406030204" pitchFamily="18" charset="0"/>
                            <a:ea typeface="Microsoft YaHei UI" panose="020B0503020204020204" pitchFamily="34" charset="-122"/>
                            <a:cs typeface="Arial" panose="020B0604020202020204" pitchFamily="34" charset="0"/>
                          </a:rPr>
                          <m:t>𝜃</m:t>
                        </m:r>
                        <m:r>
                          <a:rPr lang="en-US" altLang="zh-CN" sz="2000" i="1">
                            <a:latin typeface="Cambria Math" panose="02040503050406030204" pitchFamily="18" charset="0"/>
                            <a:ea typeface="Microsoft YaHei UI" panose="020B0503020204020204" pitchFamily="34" charset="-122"/>
                            <a:cs typeface="Arial" panose="020B0604020202020204" pitchFamily="34" charset="0"/>
                          </a:rPr>
                          <m:t>+</m:t>
                        </m:r>
                        <m:sSup>
                          <m:sSupPr>
                            <m:ctrlPr>
                              <a:rPr lang="zh-CN" altLang="zh-CN" sz="2000" i="1">
                                <a:latin typeface="Cambria Math" panose="02040503050406030204" pitchFamily="18" charset="0"/>
                                <a:ea typeface="Cambria Math" panose="02040503050406030204" pitchFamily="18" charset="0"/>
                              </a:rPr>
                            </m:ctrlPr>
                          </m:sSupPr>
                          <m:e>
                            <m:r>
                              <a:rPr lang="en-US" altLang="zh-CN" sz="2000" i="1">
                                <a:latin typeface="Cambria Math" panose="02040503050406030204" pitchFamily="18" charset="0"/>
                                <a:ea typeface="Microsoft YaHei UI" panose="020B0503020204020204" pitchFamily="34" charset="-122"/>
                                <a:cs typeface="Arial" panose="020B0604020202020204" pitchFamily="34" charset="0"/>
                              </a:rPr>
                              <m:t>𝑛</m:t>
                            </m:r>
                          </m:e>
                          <m:sup>
                            <m:r>
                              <a:rPr lang="en-US" altLang="zh-CN" sz="2000" i="1">
                                <a:latin typeface="Cambria Math" panose="02040503050406030204" pitchFamily="18" charset="0"/>
                                <a:ea typeface="Microsoft YaHei UI" panose="020B0503020204020204" pitchFamily="34" charset="-122"/>
                                <a:cs typeface="Arial" panose="020B0604020202020204" pitchFamily="34" charset="0"/>
                              </a:rPr>
                              <m:t>2</m:t>
                            </m:r>
                          </m:sup>
                        </m:sSup>
                        <m:sSup>
                          <m:sSupPr>
                            <m:ctrlPr>
                              <a:rPr lang="zh-CN" altLang="zh-CN" sz="2000" i="1">
                                <a:latin typeface="Cambria Math" panose="02040503050406030204" pitchFamily="18" charset="0"/>
                                <a:ea typeface="Cambria Math" panose="02040503050406030204" pitchFamily="18" charset="0"/>
                              </a:rPr>
                            </m:ctrlPr>
                          </m:sSupPr>
                          <m:e>
                            <m:r>
                              <a:rPr lang="en-US" altLang="zh-CN" sz="2000" i="1">
                                <a:latin typeface="Cambria Math" panose="02040503050406030204" pitchFamily="18" charset="0"/>
                                <a:ea typeface="Microsoft YaHei UI" panose="020B0503020204020204" pitchFamily="34" charset="-122"/>
                                <a:cs typeface="Arial" panose="020B0604020202020204" pitchFamily="34" charset="0"/>
                              </a:rPr>
                              <m:t>𝑐𝑜𝑠</m:t>
                            </m:r>
                          </m:e>
                          <m:sup>
                            <m:r>
                              <a:rPr lang="en-US" altLang="zh-CN" sz="2000" i="1">
                                <a:latin typeface="Cambria Math" panose="02040503050406030204" pitchFamily="18" charset="0"/>
                                <a:ea typeface="Microsoft YaHei UI" panose="020B0503020204020204" pitchFamily="34" charset="-122"/>
                                <a:cs typeface="Arial" panose="020B0604020202020204" pitchFamily="34" charset="0"/>
                              </a:rPr>
                              <m:t>2</m:t>
                            </m:r>
                          </m:sup>
                        </m:sSup>
                        <m:r>
                          <a:rPr lang="en-US" altLang="zh-CN" sz="2000" i="1">
                            <a:latin typeface="Cambria Math" panose="02040503050406030204" pitchFamily="18" charset="0"/>
                            <a:ea typeface="Microsoft YaHei UI" panose="020B0503020204020204" pitchFamily="34" charset="-122"/>
                            <a:cs typeface="Arial" panose="020B0604020202020204" pitchFamily="34" charset="0"/>
                          </a:rPr>
                          <m:t>𝜃</m:t>
                        </m:r>
                        <m:r>
                          <a:rPr lang="en-US" altLang="zh-CN" sz="2000" i="1">
                            <a:latin typeface="Cambria Math" panose="02040503050406030204" pitchFamily="18" charset="0"/>
                            <a:ea typeface="Microsoft YaHei UI" panose="020B0503020204020204" pitchFamily="34" charset="-122"/>
                            <a:cs typeface="Arial" panose="020B0604020202020204" pitchFamily="34" charset="0"/>
                          </a:rPr>
                          <m:t>+</m:t>
                        </m:r>
                        <m:f>
                          <m:fPr>
                            <m:ctrlPr>
                              <a:rPr lang="zh-CN" altLang="zh-CN" sz="2000" i="1">
                                <a:latin typeface="Cambria Math" panose="02040503050406030204" pitchFamily="18" charset="0"/>
                                <a:ea typeface="Cambria Math" panose="02040503050406030204" pitchFamily="18" charset="0"/>
                              </a:rPr>
                            </m:ctrlPr>
                          </m:fPr>
                          <m:num>
                            <m:sSup>
                              <m:sSupPr>
                                <m:ctrlPr>
                                  <a:rPr lang="zh-CN" altLang="zh-CN" sz="2000" i="1">
                                    <a:latin typeface="Cambria Math" panose="02040503050406030204" pitchFamily="18" charset="0"/>
                                    <a:ea typeface="Cambria Math" panose="02040503050406030204" pitchFamily="18" charset="0"/>
                                  </a:rPr>
                                </m:ctrlPr>
                              </m:sSupPr>
                              <m:e>
                                <m:r>
                                  <a:rPr lang="en-US" altLang="zh-CN" sz="2000" i="1">
                                    <a:latin typeface="Cambria Math" panose="02040503050406030204" pitchFamily="18" charset="0"/>
                                    <a:ea typeface="Microsoft YaHei UI" panose="020B0503020204020204" pitchFamily="34" charset="-122"/>
                                    <a:cs typeface="Arial" panose="020B0604020202020204" pitchFamily="34" charset="0"/>
                                  </a:rPr>
                                  <m:t>h</m:t>
                                </m:r>
                              </m:e>
                              <m:sup>
                                <m:r>
                                  <a:rPr lang="en-US" altLang="zh-CN" sz="2000" i="1">
                                    <a:latin typeface="Cambria Math" panose="02040503050406030204" pitchFamily="18" charset="0"/>
                                    <a:ea typeface="Microsoft YaHei UI" panose="020B0503020204020204" pitchFamily="34" charset="-122"/>
                                    <a:cs typeface="Arial" panose="020B0604020202020204" pitchFamily="34" charset="0"/>
                                  </a:rPr>
                                  <m:t>2</m:t>
                                </m:r>
                              </m:sup>
                            </m:sSup>
                          </m:num>
                          <m:den>
                            <m:sSup>
                              <m:sSupPr>
                                <m:ctrlPr>
                                  <a:rPr lang="zh-CN" altLang="zh-CN" sz="2000" i="1">
                                    <a:latin typeface="Cambria Math" panose="02040503050406030204" pitchFamily="18" charset="0"/>
                                    <a:ea typeface="Cambria Math" panose="02040503050406030204" pitchFamily="18" charset="0"/>
                                  </a:rPr>
                                </m:ctrlPr>
                              </m:sSupPr>
                              <m:e>
                                <m:r>
                                  <a:rPr lang="en-US" altLang="zh-CN" sz="2000" i="1">
                                    <a:latin typeface="Cambria Math" panose="02040503050406030204" pitchFamily="18" charset="0"/>
                                    <a:ea typeface="Microsoft YaHei UI" panose="020B0503020204020204" pitchFamily="34" charset="-122"/>
                                    <a:cs typeface="Arial" panose="020B0604020202020204" pitchFamily="34" charset="0"/>
                                  </a:rPr>
                                  <m:t>𝑙</m:t>
                                </m:r>
                              </m:e>
                              <m:sup>
                                <m:r>
                                  <a:rPr lang="en-US" altLang="zh-CN" sz="2000" i="1">
                                    <a:latin typeface="Cambria Math" panose="02040503050406030204" pitchFamily="18" charset="0"/>
                                    <a:ea typeface="Microsoft YaHei UI" panose="020B0503020204020204" pitchFamily="34" charset="-122"/>
                                    <a:cs typeface="Arial" panose="020B0604020202020204" pitchFamily="34" charset="0"/>
                                  </a:rPr>
                                  <m:t>2</m:t>
                                </m:r>
                              </m:sup>
                            </m:sSup>
                          </m:den>
                        </m:f>
                      </m:e>
                    </m:d>
                    <m:f>
                      <m:fPr>
                        <m:ctrlPr>
                          <a:rPr lang="zh-CN" altLang="zh-CN" sz="2000" i="1">
                            <a:latin typeface="Cambria Math" panose="02040503050406030204" pitchFamily="18" charset="0"/>
                            <a:ea typeface="Cambria Math" panose="02040503050406030204" pitchFamily="18" charset="0"/>
                          </a:rPr>
                        </m:ctrlPr>
                      </m:fPr>
                      <m:num>
                        <m:sSup>
                          <m:sSupPr>
                            <m:ctrlPr>
                              <a:rPr lang="zh-CN" altLang="zh-CN" sz="2000" i="1">
                                <a:latin typeface="Cambria Math" panose="02040503050406030204" pitchFamily="18" charset="0"/>
                                <a:ea typeface="Cambria Math" panose="02040503050406030204" pitchFamily="18" charset="0"/>
                              </a:rPr>
                            </m:ctrlPr>
                          </m:sSupPr>
                          <m:e>
                            <m:r>
                              <a:rPr lang="en-US" altLang="zh-CN" sz="2000" i="1">
                                <a:latin typeface="Cambria Math" panose="02040503050406030204" pitchFamily="18" charset="0"/>
                                <a:ea typeface="Microsoft YaHei UI" panose="020B0503020204020204" pitchFamily="34" charset="-122"/>
                                <a:cs typeface="Arial" panose="020B0604020202020204" pitchFamily="34" charset="0"/>
                              </a:rPr>
                              <m:t>𝑥</m:t>
                            </m:r>
                          </m:e>
                          <m:sup>
                            <m:r>
                              <a:rPr lang="en-US" altLang="zh-CN" sz="2000" i="1">
                                <a:latin typeface="Cambria Math" panose="02040503050406030204" pitchFamily="18" charset="0"/>
                                <a:ea typeface="Microsoft YaHei UI" panose="020B0503020204020204" pitchFamily="34" charset="-122"/>
                                <a:cs typeface="Arial" panose="020B0604020202020204" pitchFamily="34" charset="0"/>
                              </a:rPr>
                              <m:t>2</m:t>
                            </m:r>
                          </m:sup>
                        </m:sSup>
                      </m:num>
                      <m:den>
                        <m:sSup>
                          <m:sSupPr>
                            <m:ctrlPr>
                              <a:rPr lang="zh-CN" altLang="zh-CN" sz="2000" i="1">
                                <a:latin typeface="Cambria Math" panose="02040503050406030204" pitchFamily="18" charset="0"/>
                                <a:ea typeface="Cambria Math" panose="02040503050406030204" pitchFamily="18" charset="0"/>
                              </a:rPr>
                            </m:ctrlPr>
                          </m:sSupPr>
                          <m:e>
                            <m:r>
                              <a:rPr lang="en-US" altLang="zh-CN" sz="2000" i="1">
                                <a:latin typeface="Cambria Math" panose="02040503050406030204" pitchFamily="18" charset="0"/>
                                <a:ea typeface="Microsoft YaHei UI" panose="020B0503020204020204" pitchFamily="34" charset="-122"/>
                                <a:cs typeface="Arial" panose="020B0604020202020204" pitchFamily="34" charset="0"/>
                              </a:rPr>
                              <m:t>𝑙</m:t>
                            </m:r>
                          </m:e>
                          <m:sup>
                            <m:r>
                              <a:rPr lang="en-US" altLang="zh-CN" sz="2000" i="1">
                                <a:latin typeface="Cambria Math" panose="02040503050406030204" pitchFamily="18" charset="0"/>
                                <a:ea typeface="Microsoft YaHei UI" panose="020B0503020204020204" pitchFamily="34" charset="-122"/>
                                <a:cs typeface="Arial" panose="020B0604020202020204" pitchFamily="34" charset="0"/>
                              </a:rPr>
                              <m:t>2</m:t>
                            </m:r>
                          </m:sup>
                        </m:sSup>
                      </m:den>
                    </m:f>
                    <m:r>
                      <a:rPr lang="en-US" altLang="zh-CN" sz="2000" i="1">
                        <a:latin typeface="Cambria Math" panose="02040503050406030204" pitchFamily="18" charset="0"/>
                        <a:ea typeface="Microsoft YaHei UI" panose="020B0503020204020204" pitchFamily="34" charset="-122"/>
                        <a:cs typeface="Arial" panose="020B0604020202020204" pitchFamily="34" charset="0"/>
                      </a:rPr>
                      <m:t>−</m:t>
                    </m:r>
                    <m:f>
                      <m:fPr>
                        <m:ctrlPr>
                          <a:rPr lang="zh-CN" altLang="zh-CN" sz="2000" i="1">
                            <a:latin typeface="Cambria Math" panose="02040503050406030204" pitchFamily="18" charset="0"/>
                            <a:ea typeface="Cambria Math" panose="02040503050406030204" pitchFamily="18" charset="0"/>
                          </a:rPr>
                        </m:ctrlPr>
                      </m:fPr>
                      <m:num>
                        <m:r>
                          <a:rPr lang="en-US" altLang="zh-CN" sz="2000" i="1">
                            <a:latin typeface="Cambria Math" panose="02040503050406030204" pitchFamily="18" charset="0"/>
                            <a:ea typeface="Microsoft YaHei UI" panose="020B0503020204020204" pitchFamily="34" charset="-122"/>
                            <a:cs typeface="Arial" panose="020B0604020202020204" pitchFamily="34" charset="0"/>
                          </a:rPr>
                          <m:t>2</m:t>
                        </m:r>
                        <m:sSup>
                          <m:sSupPr>
                            <m:ctrlPr>
                              <a:rPr lang="zh-CN" altLang="zh-CN" sz="2000" i="1">
                                <a:latin typeface="Cambria Math" panose="02040503050406030204" pitchFamily="18" charset="0"/>
                                <a:ea typeface="Cambria Math" panose="02040503050406030204" pitchFamily="18" charset="0"/>
                              </a:rPr>
                            </m:ctrlPr>
                          </m:sSupPr>
                          <m:e>
                            <m:r>
                              <a:rPr lang="en-US" altLang="zh-CN" sz="2000" i="1">
                                <a:latin typeface="Cambria Math" panose="02040503050406030204" pitchFamily="18" charset="0"/>
                                <a:ea typeface="Microsoft YaHei UI" panose="020B0503020204020204" pitchFamily="34" charset="-122"/>
                                <a:cs typeface="Arial" panose="020B0604020202020204" pitchFamily="34" charset="0"/>
                              </a:rPr>
                              <m:t>h</m:t>
                            </m:r>
                          </m:e>
                          <m:sup>
                            <m:r>
                              <a:rPr lang="en-US" altLang="zh-CN" sz="2000" i="1">
                                <a:latin typeface="Cambria Math" panose="02040503050406030204" pitchFamily="18" charset="0"/>
                                <a:ea typeface="Microsoft YaHei UI" panose="020B0503020204020204" pitchFamily="34" charset="-122"/>
                                <a:cs typeface="Arial" panose="020B0604020202020204" pitchFamily="34" charset="0"/>
                              </a:rPr>
                              <m:t>2</m:t>
                            </m:r>
                          </m:sup>
                        </m:sSup>
                        <m:r>
                          <a:rPr lang="en-US" altLang="zh-CN" sz="2000" i="1">
                            <a:latin typeface="Cambria Math" panose="02040503050406030204" pitchFamily="18" charset="0"/>
                            <a:ea typeface="Microsoft YaHei UI" panose="020B0503020204020204" pitchFamily="34" charset="-122"/>
                            <a:cs typeface="Arial" panose="020B0604020202020204" pitchFamily="34" charset="0"/>
                          </a:rPr>
                          <m:t>𝑥</m:t>
                        </m:r>
                        <m:r>
                          <m:rPr>
                            <m:sty m:val="p"/>
                          </m:rPr>
                          <a:rPr lang="en-US" altLang="zh-CN" sz="2000">
                            <a:latin typeface="Cambria Math" panose="02040503050406030204" pitchFamily="18" charset="0"/>
                            <a:ea typeface="Microsoft YaHei UI" panose="020B0503020204020204" pitchFamily="34" charset="-122"/>
                            <a:cs typeface="Arial" panose="020B0604020202020204" pitchFamily="34" charset="0"/>
                          </a:rPr>
                          <m:t>sin</m:t>
                        </m:r>
                        <m:r>
                          <a:rPr lang="en-US" altLang="zh-CN" sz="2000" i="1">
                            <a:latin typeface="Cambria Math" panose="02040503050406030204" pitchFamily="18" charset="0"/>
                            <a:ea typeface="Microsoft YaHei UI" panose="020B0503020204020204" pitchFamily="34" charset="-122"/>
                            <a:cs typeface="Arial" panose="020B0604020202020204" pitchFamily="34" charset="0"/>
                          </a:rPr>
                          <m:t>𝜃</m:t>
                        </m:r>
                      </m:num>
                      <m:den>
                        <m:sSup>
                          <m:sSupPr>
                            <m:ctrlPr>
                              <a:rPr lang="zh-CN" altLang="zh-CN" sz="2000" i="1">
                                <a:latin typeface="Cambria Math" panose="02040503050406030204" pitchFamily="18" charset="0"/>
                                <a:ea typeface="Cambria Math" panose="02040503050406030204" pitchFamily="18" charset="0"/>
                              </a:rPr>
                            </m:ctrlPr>
                          </m:sSupPr>
                          <m:e>
                            <m:r>
                              <a:rPr lang="en-US" altLang="zh-CN" sz="2000" i="1">
                                <a:latin typeface="Cambria Math" panose="02040503050406030204" pitchFamily="18" charset="0"/>
                                <a:ea typeface="Microsoft YaHei UI" panose="020B0503020204020204" pitchFamily="34" charset="-122"/>
                                <a:cs typeface="Arial" panose="020B0604020202020204" pitchFamily="34" charset="0"/>
                              </a:rPr>
                              <m:t>𝑙</m:t>
                            </m:r>
                          </m:e>
                          <m:sup>
                            <m:r>
                              <a:rPr lang="en-US" altLang="zh-CN" sz="2000" i="1">
                                <a:latin typeface="Cambria Math" panose="02040503050406030204" pitchFamily="18" charset="0"/>
                                <a:ea typeface="Microsoft YaHei UI" panose="020B0503020204020204" pitchFamily="34" charset="-122"/>
                                <a:cs typeface="Arial" panose="020B0604020202020204" pitchFamily="34" charset="0"/>
                              </a:rPr>
                              <m:t>3</m:t>
                            </m:r>
                          </m:sup>
                        </m:sSup>
                      </m:den>
                    </m:f>
                    <m:r>
                      <a:rPr lang="en-US" altLang="zh-CN" sz="2000" i="1">
                        <a:latin typeface="Cambria Math" panose="02040503050406030204" pitchFamily="18" charset="0"/>
                        <a:ea typeface="Microsoft YaHei UI" panose="020B0503020204020204" pitchFamily="34" charset="-122"/>
                        <a:cs typeface="Arial" panose="020B0604020202020204" pitchFamily="34" charset="0"/>
                      </a:rPr>
                      <m:t>−</m:t>
                    </m:r>
                    <m:f>
                      <m:fPr>
                        <m:ctrlPr>
                          <a:rPr lang="zh-CN" altLang="zh-CN" sz="2000" i="1">
                            <a:latin typeface="Cambria Math" panose="02040503050406030204" pitchFamily="18" charset="0"/>
                            <a:ea typeface="Cambria Math" panose="02040503050406030204" pitchFamily="18" charset="0"/>
                          </a:rPr>
                        </m:ctrlPr>
                      </m:fPr>
                      <m:num>
                        <m:sSup>
                          <m:sSupPr>
                            <m:ctrlPr>
                              <a:rPr lang="zh-CN" altLang="zh-CN" sz="2000" i="1">
                                <a:latin typeface="Cambria Math" panose="02040503050406030204" pitchFamily="18" charset="0"/>
                                <a:ea typeface="Cambria Math" panose="02040503050406030204" pitchFamily="18" charset="0"/>
                              </a:rPr>
                            </m:ctrlPr>
                          </m:sSupPr>
                          <m:e>
                            <m:r>
                              <a:rPr lang="en-US" altLang="zh-CN" sz="2000" i="1">
                                <a:latin typeface="Cambria Math" panose="02040503050406030204" pitchFamily="18" charset="0"/>
                                <a:ea typeface="Microsoft YaHei UI" panose="020B0503020204020204" pitchFamily="34" charset="-122"/>
                                <a:cs typeface="Arial" panose="020B0604020202020204" pitchFamily="34" charset="0"/>
                              </a:rPr>
                              <m:t>h</m:t>
                            </m:r>
                          </m:e>
                          <m:sup>
                            <m:r>
                              <a:rPr lang="en-US" altLang="zh-CN" sz="2000" i="1">
                                <a:latin typeface="Cambria Math" panose="02040503050406030204" pitchFamily="18" charset="0"/>
                                <a:ea typeface="Microsoft YaHei UI" panose="020B0503020204020204" pitchFamily="34" charset="-122"/>
                                <a:cs typeface="Arial" panose="020B0604020202020204" pitchFamily="34" charset="0"/>
                              </a:rPr>
                              <m:t>2</m:t>
                            </m:r>
                          </m:sup>
                        </m:sSup>
                        <m:sSup>
                          <m:sSupPr>
                            <m:ctrlPr>
                              <a:rPr lang="zh-CN" altLang="zh-CN" sz="2000" i="1">
                                <a:latin typeface="Cambria Math" panose="02040503050406030204" pitchFamily="18" charset="0"/>
                                <a:ea typeface="Cambria Math" panose="02040503050406030204" pitchFamily="18" charset="0"/>
                              </a:rPr>
                            </m:ctrlPr>
                          </m:sSupPr>
                          <m:e>
                            <m:r>
                              <m:rPr>
                                <m:sty m:val="p"/>
                              </m:rPr>
                              <a:rPr lang="en-US" altLang="zh-CN" sz="2000">
                                <a:latin typeface="Cambria Math" panose="02040503050406030204" pitchFamily="18" charset="0"/>
                                <a:ea typeface="Microsoft YaHei UI" panose="020B0503020204020204" pitchFamily="34" charset="-122"/>
                                <a:cs typeface="Arial" panose="020B0604020202020204" pitchFamily="34" charset="0"/>
                              </a:rPr>
                              <m:t>sin</m:t>
                            </m:r>
                            <m:r>
                              <a:rPr lang="en-US" altLang="zh-CN" sz="2000" i="1">
                                <a:latin typeface="Cambria Math" panose="02040503050406030204" pitchFamily="18" charset="0"/>
                                <a:ea typeface="Microsoft YaHei UI" panose="020B0503020204020204" pitchFamily="34" charset="-122"/>
                                <a:cs typeface="Arial" panose="020B0604020202020204" pitchFamily="34" charset="0"/>
                              </a:rPr>
                              <m:t>𝜃</m:t>
                            </m:r>
                          </m:e>
                          <m:sup>
                            <m:r>
                              <a:rPr lang="en-US" altLang="zh-CN" sz="2000" i="1">
                                <a:latin typeface="Cambria Math" panose="02040503050406030204" pitchFamily="18" charset="0"/>
                                <a:ea typeface="Microsoft YaHei UI" panose="020B0503020204020204" pitchFamily="34" charset="-122"/>
                                <a:cs typeface="Arial" panose="020B0604020202020204" pitchFamily="34" charset="0"/>
                              </a:rPr>
                              <m:t>2</m:t>
                            </m:r>
                          </m:sup>
                        </m:sSup>
                      </m:num>
                      <m:den>
                        <m:sSup>
                          <m:sSupPr>
                            <m:ctrlPr>
                              <a:rPr lang="zh-CN" altLang="zh-CN" sz="2000" i="1">
                                <a:latin typeface="Cambria Math" panose="02040503050406030204" pitchFamily="18" charset="0"/>
                                <a:ea typeface="Cambria Math" panose="02040503050406030204" pitchFamily="18" charset="0"/>
                              </a:rPr>
                            </m:ctrlPr>
                          </m:sSupPr>
                          <m:e>
                            <m:r>
                              <a:rPr lang="en-US" altLang="zh-CN" sz="2000" i="1">
                                <a:latin typeface="Cambria Math" panose="02040503050406030204" pitchFamily="18" charset="0"/>
                                <a:ea typeface="Microsoft YaHei UI" panose="020B0503020204020204" pitchFamily="34" charset="-122"/>
                                <a:cs typeface="Arial" panose="020B0604020202020204" pitchFamily="34" charset="0"/>
                              </a:rPr>
                              <m:t>𝑙</m:t>
                            </m:r>
                          </m:e>
                          <m:sup>
                            <m:r>
                              <a:rPr lang="en-US" altLang="zh-CN" sz="2000" i="1">
                                <a:latin typeface="Cambria Math" panose="02040503050406030204" pitchFamily="18" charset="0"/>
                                <a:ea typeface="Microsoft YaHei UI" panose="020B0503020204020204" pitchFamily="34" charset="-122"/>
                                <a:cs typeface="Arial" panose="020B0604020202020204" pitchFamily="34" charset="0"/>
                              </a:rPr>
                              <m:t>2</m:t>
                            </m:r>
                          </m:sup>
                        </m:sSup>
                      </m:den>
                    </m:f>
                  </m:oMath>
                </a14:m>
                <a:r>
                  <a:rPr lang="en-US" altLang="zh-CN" sz="2000" dirty="0">
                    <a:latin typeface="Calibri" panose="020F0502020204030204" pitchFamily="34" charset="0"/>
                    <a:ea typeface="Microsoft YaHei UI" panose="020B0503020204020204" pitchFamily="34" charset="-122"/>
                    <a:cs typeface="Arial" panose="020B0604020202020204" pitchFamily="34" charset="0"/>
                  </a:rPr>
                  <a:t>=0</a:t>
                </a:r>
                <a:endParaRPr lang="zh-CN" altLang="en-US" sz="2000" dirty="0"/>
              </a:p>
            </p:txBody>
          </p:sp>
        </mc:Choice>
        <mc:Fallback xmlns="">
          <p:sp>
            <p:nvSpPr>
              <p:cNvPr id="7" name="矩形 6"/>
              <p:cNvSpPr>
                <a:spLocks noRot="1" noChangeAspect="1" noMove="1" noResize="1" noEditPoints="1" noAdjustHandles="1" noChangeArrowheads="1" noChangeShapeType="1" noTextEdit="1"/>
              </p:cNvSpPr>
              <p:nvPr/>
            </p:nvSpPr>
            <p:spPr>
              <a:xfrm>
                <a:off x="623298" y="2962076"/>
                <a:ext cx="9989907" cy="640112"/>
              </a:xfrm>
              <a:prstGeom prst="rect">
                <a:avLst/>
              </a:prstGeom>
              <a:blipFill rotWithShape="0">
                <a:blip r:embed="rId4"/>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851841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内容占位符 2"/>
              <p:cNvSpPr>
                <a:spLocks noGrp="1"/>
              </p:cNvSpPr>
              <p:nvPr>
                <p:ph idx="1"/>
              </p:nvPr>
            </p:nvSpPr>
            <p:spPr>
              <a:xfrm>
                <a:off x="685801" y="662588"/>
                <a:ext cx="10131425" cy="2399111"/>
              </a:xfrm>
            </p:spPr>
            <p:txBody>
              <a:bodyPr>
                <a:normAutofit/>
              </a:bodyPr>
              <a:lstStyle/>
              <a:p>
                <a:r>
                  <a:rPr lang="zh-CN" altLang="en-US" sz="2000" dirty="0" smtClean="0"/>
                  <a:t>取二阶近似，经推导可得方程：</a:t>
                </a:r>
                <a:endParaRPr lang="en-US" altLang="zh-CN" sz="2000" dirty="0" smtClean="0"/>
              </a:p>
              <a:p>
                <a14:m>
                  <m:oMath xmlns:m="http://schemas.openxmlformats.org/officeDocument/2006/math">
                    <m:sSup>
                      <m:sSupPr>
                        <m:ctrlPr>
                          <a:rPr lang="zh-CN" altLang="zh-CN" sz="2000" i="1">
                            <a:latin typeface="Cambria Math" panose="02040503050406030204" pitchFamily="18" charset="0"/>
                          </a:rPr>
                        </m:ctrlPr>
                      </m:sSupPr>
                      <m:e>
                        <m:r>
                          <a:rPr lang="en-US" altLang="zh-CN" sz="2000" i="1">
                            <a:latin typeface="Cambria Math" panose="02040503050406030204" pitchFamily="18" charset="0"/>
                          </a:rPr>
                          <m:t>𝑠𝑖𝑛</m:t>
                        </m:r>
                      </m:e>
                      <m:sup>
                        <m:r>
                          <a:rPr lang="en-US" altLang="zh-CN" sz="2000" i="1">
                            <a:latin typeface="Cambria Math" panose="02040503050406030204" pitchFamily="18" charset="0"/>
                          </a:rPr>
                          <m:t>2</m:t>
                        </m:r>
                      </m:sup>
                    </m:sSup>
                    <m:r>
                      <a:rPr lang="en-US" altLang="zh-CN" sz="2000" i="1">
                        <a:latin typeface="Cambria Math" panose="02040503050406030204" pitchFamily="18" charset="0"/>
                      </a:rPr>
                      <m:t>𝜃</m:t>
                    </m:r>
                    <m:r>
                      <a:rPr lang="zh-CN" altLang="zh-CN" sz="2000" i="1">
                        <a:latin typeface="Cambria Math" panose="02040503050406030204" pitchFamily="18" charset="0"/>
                      </a:rPr>
                      <m:t>＝</m:t>
                    </m:r>
                    <m:sSup>
                      <m:sSupPr>
                        <m:ctrlPr>
                          <a:rPr lang="zh-CN" altLang="zh-CN" sz="2000" i="1">
                            <a:latin typeface="Cambria Math" panose="02040503050406030204" pitchFamily="18" charset="0"/>
                          </a:rPr>
                        </m:ctrlPr>
                      </m:sSupPr>
                      <m:e>
                        <m:r>
                          <a:rPr lang="en-US" altLang="zh-CN" sz="2000" i="1">
                            <a:latin typeface="Cambria Math" panose="02040503050406030204" pitchFamily="18" charset="0"/>
                          </a:rPr>
                          <m:t>𝑛</m:t>
                        </m:r>
                      </m:e>
                      <m:sup>
                        <m:r>
                          <a:rPr lang="en-US" altLang="zh-CN" sz="2000" i="1">
                            <a:latin typeface="Cambria Math" panose="02040503050406030204" pitchFamily="18" charset="0"/>
                          </a:rPr>
                          <m:t>2</m:t>
                        </m:r>
                      </m:sup>
                    </m:sSup>
                    <m:r>
                      <a:rPr lang="en-US" altLang="zh-CN" sz="2000" i="1">
                        <a:latin typeface="Cambria Math" panose="02040503050406030204" pitchFamily="18" charset="0"/>
                      </a:rPr>
                      <m:t>−</m:t>
                    </m:r>
                    <m:sSup>
                      <m:sSupPr>
                        <m:ctrlPr>
                          <a:rPr lang="zh-CN" altLang="zh-CN" sz="2000" i="1">
                            <a:latin typeface="Cambria Math" panose="02040503050406030204" pitchFamily="18" charset="0"/>
                          </a:rPr>
                        </m:ctrlPr>
                      </m:sSupPr>
                      <m:e>
                        <m:r>
                          <a:rPr lang="en-US" altLang="zh-CN" sz="2000" i="1">
                            <a:latin typeface="Cambria Math" panose="02040503050406030204" pitchFamily="18" charset="0"/>
                          </a:rPr>
                          <m:t>(</m:t>
                        </m:r>
                        <m:f>
                          <m:fPr>
                            <m:ctrlPr>
                              <a:rPr lang="zh-CN" altLang="zh-CN" sz="2000" i="1">
                                <a:latin typeface="Cambria Math" panose="02040503050406030204" pitchFamily="18" charset="0"/>
                              </a:rPr>
                            </m:ctrlPr>
                          </m:fPr>
                          <m:num>
                            <m:r>
                              <a:rPr lang="en-US" altLang="zh-CN" sz="2000" i="1">
                                <a:latin typeface="Cambria Math" panose="02040503050406030204" pitchFamily="18" charset="0"/>
                              </a:rPr>
                              <m:t>2</m:t>
                            </m:r>
                            <m:r>
                              <a:rPr lang="en-US" altLang="zh-CN" sz="2000" i="1">
                                <a:latin typeface="Cambria Math" panose="02040503050406030204" pitchFamily="18" charset="0"/>
                              </a:rPr>
                              <m:t>h</m:t>
                            </m:r>
                          </m:num>
                          <m:den>
                            <m:r>
                              <a:rPr lang="en-US" altLang="zh-CN" sz="2000" i="1">
                                <a:latin typeface="Cambria Math" panose="02040503050406030204" pitchFamily="18" charset="0"/>
                              </a:rPr>
                              <m:t>𝜆</m:t>
                            </m:r>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𝐿</m:t>
                                </m:r>
                              </m:e>
                              <m:sub>
                                <m:r>
                                  <a:rPr lang="en-US" altLang="zh-CN" sz="2000" i="1">
                                    <a:latin typeface="Cambria Math" panose="02040503050406030204" pitchFamily="18" charset="0"/>
                                  </a:rPr>
                                  <m:t>0</m:t>
                                </m:r>
                              </m:sub>
                            </m:sSub>
                          </m:den>
                        </m:f>
                        <m:r>
                          <a:rPr lang="en-US" altLang="zh-CN" sz="2000" i="1">
                            <a:latin typeface="Cambria Math" panose="02040503050406030204" pitchFamily="18" charset="0"/>
                          </a:rPr>
                          <m:t>)</m:t>
                        </m:r>
                      </m:e>
                      <m:sup>
                        <m:r>
                          <a:rPr lang="en-US" altLang="zh-CN" sz="2000" i="1">
                            <a:latin typeface="Cambria Math" panose="02040503050406030204" pitchFamily="18" charset="0"/>
                          </a:rPr>
                          <m:t>2</m:t>
                        </m:r>
                      </m:sup>
                    </m:sSup>
                    <m:r>
                      <a:rPr lang="en-US" altLang="zh-CN" sz="2000" i="1">
                        <a:latin typeface="Cambria Math" panose="02040503050406030204" pitchFamily="18" charset="0"/>
                      </a:rPr>
                      <m:t>×</m:t>
                    </m:r>
                    <m:sSup>
                      <m:sSupPr>
                        <m:ctrlPr>
                          <a:rPr lang="zh-CN" altLang="zh-CN" sz="2000" i="1">
                            <a:latin typeface="Cambria Math" panose="02040503050406030204" pitchFamily="18" charset="0"/>
                          </a:rPr>
                        </m:ctrlPr>
                      </m:sSupPr>
                      <m:e>
                        <m:r>
                          <a:rPr lang="en-US" altLang="zh-CN" sz="2000" i="1">
                            <a:latin typeface="Cambria Math" panose="02040503050406030204" pitchFamily="18" charset="0"/>
                          </a:rPr>
                          <m:t>(</m:t>
                        </m:r>
                        <m:r>
                          <a:rPr lang="en-US" altLang="zh-CN" sz="2000" i="1">
                            <a:latin typeface="Cambria Math" panose="02040503050406030204" pitchFamily="18" charset="0"/>
                          </a:rPr>
                          <m:t>𝑡𝑎𝑛</m:t>
                        </m:r>
                        <m:r>
                          <a:rPr lang="en-US" altLang="zh-CN" sz="2000" i="1">
                            <a:latin typeface="Cambria Math" panose="02040503050406030204" pitchFamily="18" charset="0"/>
                          </a:rPr>
                          <m:t>𝜃</m:t>
                        </m:r>
                        <m:r>
                          <a:rPr lang="en-US" altLang="zh-CN" sz="2000" i="1">
                            <a:latin typeface="Cambria Math" panose="02040503050406030204" pitchFamily="18" charset="0"/>
                          </a:rPr>
                          <m:t>∙∆</m:t>
                        </m:r>
                        <m:r>
                          <a:rPr lang="en-US" altLang="zh-CN" sz="2000" i="1">
                            <a:latin typeface="Cambria Math" panose="02040503050406030204" pitchFamily="18" charset="0"/>
                          </a:rPr>
                          <m:t>𝑥</m:t>
                        </m:r>
                        <m:r>
                          <a:rPr lang="en-US" altLang="zh-CN" sz="2000" i="1">
                            <a:latin typeface="Cambria Math" panose="02040503050406030204" pitchFamily="18" charset="0"/>
                          </a:rPr>
                          <m:t>)</m:t>
                        </m:r>
                      </m:e>
                      <m:sup>
                        <m:r>
                          <a:rPr lang="en-US" altLang="zh-CN" sz="2000" i="1">
                            <a:latin typeface="Cambria Math" panose="02040503050406030204" pitchFamily="18" charset="0"/>
                          </a:rPr>
                          <m:t>2</m:t>
                        </m:r>
                      </m:sup>
                    </m:sSup>
                  </m:oMath>
                </a14:m>
                <a:endParaRPr lang="en-US" altLang="zh-CN" sz="2000" dirty="0" smtClean="0"/>
              </a:p>
              <a:p>
                <a:r>
                  <a:rPr lang="zh-CN" altLang="en-US" sz="2000" dirty="0"/>
                  <a:t>该</a:t>
                </a:r>
                <a:r>
                  <a:rPr lang="zh-CN" altLang="en-US" sz="2000" dirty="0" smtClean="0"/>
                  <a:t>式意味着条纹间距</a:t>
                </a:r>
                <a14:m>
                  <m:oMath xmlns:m="http://schemas.openxmlformats.org/officeDocument/2006/math">
                    <m:r>
                      <a:rPr lang="en-US" altLang="zh-CN" sz="2000" i="1">
                        <a:latin typeface="Cambria Math" panose="02040503050406030204" pitchFamily="18" charset="0"/>
                      </a:rPr>
                      <m:t>∆</m:t>
                    </m:r>
                    <m:r>
                      <a:rPr lang="en-US" altLang="zh-CN" sz="2000" i="1">
                        <a:latin typeface="Cambria Math" panose="02040503050406030204" pitchFamily="18" charset="0"/>
                      </a:rPr>
                      <m:t>𝑥</m:t>
                    </m:r>
                  </m:oMath>
                </a14:m>
                <a:r>
                  <a:rPr lang="zh-CN" altLang="en-US" sz="2000" dirty="0" smtClean="0"/>
                  <a:t>将不随光屏到玻璃板的距离变化而变化，与实验结果不符</a:t>
                </a:r>
                <a:endParaRPr lang="zh-CN" altLang="en-US" sz="2000"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685801" y="662588"/>
                <a:ext cx="10131425" cy="2399111"/>
              </a:xfrm>
              <a:blipFill rotWithShape="0">
                <a:blip r:embed="rId3"/>
                <a:stretch>
                  <a:fillRect l="-542"/>
                </a:stretch>
              </a:blipFill>
            </p:spPr>
            <p:txBody>
              <a:bodyPr/>
              <a:lstStyle/>
              <a:p>
                <a:r>
                  <a:rPr lang="zh-CN" altLang="en-US">
                    <a:noFill/>
                  </a:rPr>
                  <a:t> </a:t>
                </a:r>
              </a:p>
            </p:txBody>
          </p:sp>
        </mc:Fallback>
      </mc:AlternateContent>
      <p:pic>
        <p:nvPicPr>
          <p:cNvPr id="4" name="Picture 3" descr="/Users/Hendry/Desktop/Screen Shot 2016-03-29 at 9.45.40 PM.png"/>
          <p:cNvPicPr/>
          <p:nvPr/>
        </p:nvPicPr>
        <p:blipFill>
          <a:blip r:embed="rId4">
            <a:extLst>
              <a:ext uri="{28A0092B-C50C-407E-A947-70E740481C1C}">
                <a14:useLocalDpi xmlns:a14="http://schemas.microsoft.com/office/drawing/2010/main" val="0"/>
              </a:ext>
            </a:extLst>
          </a:blip>
          <a:srcRect/>
          <a:stretch>
            <a:fillRect/>
          </a:stretch>
        </p:blipFill>
        <p:spPr bwMode="auto">
          <a:xfrm>
            <a:off x="1023430" y="3061698"/>
            <a:ext cx="7458417" cy="3349611"/>
          </a:xfrm>
          <a:prstGeom prst="rect">
            <a:avLst/>
          </a:prstGeom>
          <a:noFill/>
          <a:ln>
            <a:noFill/>
          </a:ln>
          <a:effectLst>
            <a:softEdge rad="63500"/>
          </a:effectLst>
        </p:spPr>
      </p:pic>
    </p:spTree>
    <p:extLst>
      <p:ext uri="{BB962C8B-B14F-4D97-AF65-F5344CB8AC3E}">
        <p14:creationId xmlns:p14="http://schemas.microsoft.com/office/powerpoint/2010/main" val="2905456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内容占位符 2"/>
              <p:cNvSpPr>
                <a:spLocks noGrp="1"/>
              </p:cNvSpPr>
              <p:nvPr>
                <p:ph idx="1"/>
              </p:nvPr>
            </p:nvSpPr>
            <p:spPr>
              <a:xfrm>
                <a:off x="79626" y="287676"/>
                <a:ext cx="6886253" cy="6051479"/>
              </a:xfrm>
            </p:spPr>
            <p:txBody>
              <a:bodyPr>
                <a:normAutofit/>
              </a:bodyPr>
              <a:lstStyle/>
              <a:p>
                <a:r>
                  <a:rPr lang="zh-CN" altLang="en-US" sz="2000" dirty="0" smtClean="0"/>
                  <a:t>激光点光源干涉法虽然难以达到预期的效果，但是在实验过程中，我们得到了一些有意思的现象</a:t>
                </a:r>
                <a:endParaRPr lang="en-US" altLang="zh-CN" sz="2000" dirty="0" smtClean="0"/>
              </a:p>
              <a:p>
                <a:r>
                  <a:rPr lang="zh-CN" altLang="en-US" sz="2000" dirty="0" smtClean="0"/>
                  <a:t>装置简图如右</a:t>
                </a:r>
                <a:endParaRPr lang="en-US" altLang="zh-CN" sz="2000" dirty="0" smtClean="0"/>
              </a:p>
              <a:p>
                <a:r>
                  <a:rPr lang="zh-CN" altLang="en-US" sz="2000" dirty="0" smtClean="0"/>
                  <a:t>用载玻片进行实验时发现干涉条纹左右不对称。例如</a:t>
                </a:r>
                <a:endParaRPr lang="en-US" altLang="zh-CN" sz="2000" dirty="0" smtClean="0"/>
              </a:p>
              <a:p>
                <a:r>
                  <a:rPr lang="zh-CN" altLang="en-US" sz="2000" dirty="0"/>
                  <a:t>取</a:t>
                </a:r>
                <a14:m>
                  <m:oMath xmlns:m="http://schemas.openxmlformats.org/officeDocument/2006/math">
                    <m:r>
                      <a:rPr lang="en-US" altLang="zh-CN" sz="2000" i="1">
                        <a:latin typeface="Cambria Math" panose="02040503050406030204" pitchFamily="18" charset="0"/>
                      </a:rPr>
                      <m:t>𝜃</m:t>
                    </m:r>
                  </m:oMath>
                </a14:m>
                <a:r>
                  <a:rPr lang="en-US" altLang="zh-CN" sz="2000" dirty="0" smtClean="0"/>
                  <a:t>=30</a:t>
                </a:r>
                <a:r>
                  <a:rPr lang="zh-CN" altLang="en-US" sz="2000" dirty="0" smtClean="0"/>
                  <a:t>度时图样如下：</a:t>
                </a:r>
                <a:endParaRPr lang="en-US" altLang="zh-CN" sz="2000" dirty="0" smtClean="0"/>
              </a:p>
              <a:p>
                <a:endParaRPr lang="en-US" altLang="zh-CN" sz="2000" dirty="0"/>
              </a:p>
              <a:p>
                <a:endParaRPr lang="en-US" altLang="zh-CN" sz="2000" dirty="0" smtClean="0"/>
              </a:p>
              <a:p>
                <a:endParaRPr lang="en-US" altLang="zh-CN" sz="2000" dirty="0"/>
              </a:p>
              <a:p>
                <a:endParaRPr lang="en-US" altLang="zh-CN" sz="2000" dirty="0" smtClean="0"/>
              </a:p>
              <a:p>
                <a:pPr marL="0" indent="0">
                  <a:buNone/>
                </a:pPr>
                <a:endParaRPr lang="en-US" altLang="zh-CN" sz="2000" dirty="0" smtClean="0"/>
              </a:p>
              <a:p>
                <a:r>
                  <a:rPr lang="zh-CN" altLang="en-US" sz="2000" dirty="0" smtClean="0"/>
                  <a:t>取</a:t>
                </a:r>
                <a14:m>
                  <m:oMath xmlns:m="http://schemas.openxmlformats.org/officeDocument/2006/math">
                    <m:r>
                      <a:rPr lang="en-US" altLang="zh-CN" sz="2000" i="1">
                        <a:latin typeface="Cambria Math" panose="02040503050406030204" pitchFamily="18" charset="0"/>
                      </a:rPr>
                      <m:t>𝜃</m:t>
                    </m:r>
                  </m:oMath>
                </a14:m>
                <a:r>
                  <a:rPr lang="en-US" altLang="zh-CN" sz="2000" dirty="0" smtClean="0"/>
                  <a:t>=-30</a:t>
                </a:r>
                <a:r>
                  <a:rPr lang="zh-CN" altLang="en-US" sz="2000" dirty="0" smtClean="0"/>
                  <a:t>度时如下：</a:t>
                </a:r>
                <a:endParaRPr lang="en-US" altLang="zh-CN" sz="2000" dirty="0" smtClean="0"/>
              </a:p>
              <a:p>
                <a:pPr marL="0" indent="0">
                  <a:buNone/>
                </a:pPr>
                <a:endParaRPr lang="en-US" altLang="zh-CN" sz="2000" dirty="0"/>
              </a:p>
              <a:p>
                <a:pPr marL="0" indent="0">
                  <a:buNone/>
                </a:pPr>
                <a:endParaRPr lang="en-US" altLang="zh-CN" sz="2000" dirty="0" smtClean="0"/>
              </a:p>
              <a:p>
                <a:pPr marL="0" indent="0">
                  <a:buNone/>
                </a:pPr>
                <a:endParaRPr lang="en-US" altLang="zh-CN" sz="2000" dirty="0" smtClean="0"/>
              </a:p>
              <a:p>
                <a:endParaRPr lang="zh-CN" altLang="en-US" sz="2000"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79626" y="287676"/>
                <a:ext cx="6886253" cy="6051479"/>
              </a:xfrm>
              <a:blipFill rotWithShape="0">
                <a:blip r:embed="rId3"/>
                <a:stretch>
                  <a:fillRect l="-796" t="-2719" r="-265"/>
                </a:stretch>
              </a:blipFill>
            </p:spPr>
            <p:txBody>
              <a:bodyPr/>
              <a:lstStyle/>
              <a:p>
                <a:r>
                  <a:rPr lang="zh-CN" altLang="en-US">
                    <a:noFill/>
                  </a:rPr>
                  <a:t> </a:t>
                </a:r>
              </a:p>
            </p:txBody>
          </p:sp>
        </mc:Fallback>
      </mc:AlternateContent>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l="12947" t="9993" r="14545" b="18158"/>
          <a:stretch/>
        </p:blipFill>
        <p:spPr>
          <a:xfrm>
            <a:off x="7089167" y="349321"/>
            <a:ext cx="4972693" cy="2774023"/>
          </a:xfrm>
          <a:prstGeom prst="rect">
            <a:avLst/>
          </a:prstGeom>
        </p:spPr>
      </p:pic>
      <p:pic>
        <p:nvPicPr>
          <p:cNvPr id="5" name="图片 4"/>
          <p:cNvPicPr>
            <a:picLocks noChangeAspect="1"/>
          </p:cNvPicPr>
          <p:nvPr/>
        </p:nvPicPr>
        <p:blipFill rotWithShape="1">
          <a:blip r:embed="rId5">
            <a:extLst>
              <a:ext uri="{28A0092B-C50C-407E-A947-70E740481C1C}">
                <a14:useLocalDpi xmlns:a14="http://schemas.microsoft.com/office/drawing/2010/main" val="0"/>
              </a:ext>
            </a:extLst>
          </a:blip>
          <a:srcRect l="30562" t="33058" r="39775" b="-1"/>
          <a:stretch/>
        </p:blipFill>
        <p:spPr>
          <a:xfrm rot="5400000">
            <a:off x="2735200" y="2021145"/>
            <a:ext cx="2034280" cy="2584540"/>
          </a:xfrm>
          <a:prstGeom prst="rect">
            <a:avLst/>
          </a:prstGeom>
        </p:spPr>
      </p:pic>
      <p:pic>
        <p:nvPicPr>
          <p:cNvPr id="7" name="图片 6"/>
          <p:cNvPicPr>
            <a:picLocks noChangeAspect="1"/>
          </p:cNvPicPr>
          <p:nvPr/>
        </p:nvPicPr>
        <p:blipFill rotWithShape="1">
          <a:blip r:embed="rId6">
            <a:extLst>
              <a:ext uri="{28A0092B-C50C-407E-A947-70E740481C1C}">
                <a14:useLocalDpi xmlns:a14="http://schemas.microsoft.com/office/drawing/2010/main" val="0"/>
              </a:ext>
            </a:extLst>
          </a:blip>
          <a:srcRect l="38801" t="33695" r="32135" b="27572"/>
          <a:stretch/>
        </p:blipFill>
        <p:spPr>
          <a:xfrm rot="5400000">
            <a:off x="2460068" y="4572007"/>
            <a:ext cx="1993189" cy="1993186"/>
          </a:xfrm>
          <a:prstGeom prst="rect">
            <a:avLst/>
          </a:prstGeom>
        </p:spPr>
      </p:pic>
    </p:spTree>
    <p:extLst>
      <p:ext uri="{BB962C8B-B14F-4D97-AF65-F5344CB8AC3E}">
        <p14:creationId xmlns:p14="http://schemas.microsoft.com/office/powerpoint/2010/main" val="135601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500"/>
                                        <p:tgtEl>
                                          <p:spTgt spid="3">
                                            <p:txEl>
                                              <p:pRg st="3" end="3"/>
                                            </p:txEl>
                                          </p:spTgt>
                                        </p:tgtEl>
                                      </p:cBhvr>
                                    </p:animEffec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500"/>
                                        <p:tgtEl>
                                          <p:spTgt spid="3">
                                            <p:txEl>
                                              <p:pRg st="9" end="9"/>
                                            </p:txEl>
                                          </p:spTgt>
                                        </p:tgtEl>
                                      </p:cBhvr>
                                    </p:animEffect>
                                  </p:childTnLst>
                                </p:cTn>
                              </p:par>
                            </p:childTnLst>
                          </p:cTn>
                        </p:par>
                        <p:par>
                          <p:cTn id="36" fill="hold">
                            <p:stCondLst>
                              <p:cond delay="500"/>
                            </p:stCondLst>
                            <p:childTnLst>
                              <p:par>
                                <p:cTn id="37" presetID="10" presetClass="entr" presetSubtype="0"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内容占位符 2"/>
              <p:cNvSpPr>
                <a:spLocks noGrp="1"/>
              </p:cNvSpPr>
              <p:nvPr>
                <p:ph idx="1"/>
              </p:nvPr>
            </p:nvSpPr>
            <p:spPr>
              <a:xfrm>
                <a:off x="1" y="446831"/>
                <a:ext cx="5085708" cy="5727938"/>
              </a:xfrm>
            </p:spPr>
            <p:txBody>
              <a:bodyPr>
                <a:normAutofit/>
              </a:bodyPr>
              <a:lstStyle/>
              <a:p>
                <a:r>
                  <a:rPr lang="zh-CN" altLang="en-US" sz="2000" dirty="0" smtClean="0"/>
                  <a:t>假如固定</a:t>
                </a:r>
                <a14:m>
                  <m:oMath xmlns:m="http://schemas.openxmlformats.org/officeDocument/2006/math">
                    <m:r>
                      <a:rPr lang="en-US" altLang="zh-CN" sz="2000" i="1">
                        <a:latin typeface="Cambria Math" panose="02040503050406030204" pitchFamily="18" charset="0"/>
                      </a:rPr>
                      <m:t>𝜃</m:t>
                    </m:r>
                  </m:oMath>
                </a14:m>
                <a:r>
                  <a:rPr lang="zh-CN" altLang="en-US" sz="2000" dirty="0" smtClean="0"/>
                  <a:t>角基本不变，对玻璃板进行平移，可得到视频如右：</a:t>
                </a:r>
                <a:endParaRPr lang="en-US" altLang="zh-CN" sz="2000" dirty="0" smtClean="0"/>
              </a:p>
              <a:p>
                <a:endParaRPr lang="en-US" altLang="zh-CN" sz="2000" dirty="0"/>
              </a:p>
              <a:p>
                <a:endParaRPr lang="en-US" altLang="zh-CN" sz="2000" dirty="0" smtClean="0"/>
              </a:p>
              <a:p>
                <a:endParaRPr lang="en-US" altLang="zh-CN" sz="2000" dirty="0"/>
              </a:p>
              <a:p>
                <a:endParaRPr lang="en-US" altLang="zh-CN" sz="2000" dirty="0" smtClean="0"/>
              </a:p>
              <a:p>
                <a:endParaRPr lang="en-US" altLang="zh-CN" sz="2000" dirty="0"/>
              </a:p>
              <a:p>
                <a:endParaRPr lang="en-US" altLang="zh-CN" sz="2000" dirty="0" smtClean="0"/>
              </a:p>
              <a:p>
                <a:r>
                  <a:rPr lang="zh-CN" altLang="en-US" sz="2000" dirty="0" smtClean="0"/>
                  <a:t>对不同的载玻片会出现不同的干涉图样，因此我们判断条纹的不对称性与玻璃片厚度不均匀有关。</a:t>
                </a:r>
                <a:endParaRPr lang="en-US" altLang="zh-CN" sz="2000" dirty="0" smtClean="0"/>
              </a:p>
              <a:p>
                <a:endParaRPr lang="en-US" altLang="zh-CN" sz="2000" dirty="0" smtClean="0"/>
              </a:p>
              <a:p>
                <a:r>
                  <a:rPr lang="zh-CN" altLang="en-US" sz="2000" dirty="0" smtClean="0"/>
                  <a:t>换用分光计的半透半反镜后得到对称性很好的等倾圆环，从而证实了上述猜想</a:t>
                </a:r>
                <a:endParaRPr lang="zh-CN" altLang="en-US" sz="2000"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1" y="446831"/>
                <a:ext cx="5085708" cy="5727938"/>
              </a:xfrm>
              <a:blipFill rotWithShape="0">
                <a:blip r:embed="rId6"/>
                <a:stretch>
                  <a:fillRect l="-1079" r="-719"/>
                </a:stretch>
              </a:blipFill>
            </p:spPr>
            <p:txBody>
              <a:bodyPr/>
              <a:lstStyle/>
              <a:p>
                <a:r>
                  <a:rPr lang="zh-CN" altLang="en-US">
                    <a:noFill/>
                  </a:rPr>
                  <a:t> </a:t>
                </a:r>
              </a:p>
            </p:txBody>
          </p:sp>
        </mc:Fallback>
      </mc:AlternateContent>
      <p:pic>
        <p:nvPicPr>
          <p:cNvPr id="5" name="VID_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rot="5400000">
            <a:off x="4080455" y="1591434"/>
            <a:ext cx="6241833" cy="3511031"/>
          </a:xfrm>
          <a:prstGeom prst="rect">
            <a:avLst/>
          </a:prstGeom>
        </p:spPr>
      </p:pic>
    </p:spTree>
    <p:extLst>
      <p:ext uri="{BB962C8B-B14F-4D97-AF65-F5344CB8AC3E}">
        <p14:creationId xmlns:p14="http://schemas.microsoft.com/office/powerpoint/2010/main" val="3464959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fade">
                                      <p:cBhvr>
                                        <p:cTn id="17" dur="500"/>
                                        <p:tgtEl>
                                          <p:spTgt spid="3">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Effect transition="in" filter="fade">
                                      <p:cBhvr>
                                        <p:cTn id="2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3" fill="hold" display="0">
                  <p:stCondLst>
                    <p:cond delay="indefinite"/>
                  </p:stCondLst>
                </p:cTn>
                <p:tgtEl>
                  <p:spTgt spid="5"/>
                </p:tgtEl>
              </p:cMediaNode>
            </p:video>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70491" y="530474"/>
            <a:ext cx="10131425" cy="1140957"/>
          </a:xfrm>
        </p:spPr>
        <p:txBody>
          <a:bodyPr/>
          <a:lstStyle/>
          <a:p>
            <a:r>
              <a:rPr lang="zh-CN" altLang="en-US" dirty="0"/>
              <a:t>迈克尔逊</a:t>
            </a:r>
            <a:r>
              <a:rPr lang="zh-CN" altLang="en-US" dirty="0" smtClean="0"/>
              <a:t>干涉仪法</a:t>
            </a:r>
            <a:endParaRPr lang="zh-CN" altLang="en-US" dirty="0"/>
          </a:p>
        </p:txBody>
      </p:sp>
      <p:sp>
        <p:nvSpPr>
          <p:cNvPr id="5" name="内容占位符 4"/>
          <p:cNvSpPr>
            <a:spLocks noGrp="1"/>
          </p:cNvSpPr>
          <p:nvPr>
            <p:ph idx="1"/>
          </p:nvPr>
        </p:nvSpPr>
        <p:spPr>
          <a:xfrm>
            <a:off x="685800" y="1038481"/>
            <a:ext cx="10131425" cy="2797795"/>
          </a:xfrm>
        </p:spPr>
        <p:txBody>
          <a:bodyPr>
            <a:normAutofit/>
          </a:bodyPr>
          <a:lstStyle/>
          <a:p>
            <a:r>
              <a:rPr lang="zh-CN" altLang="en-US" sz="2000" dirty="0" smtClean="0"/>
              <a:t>在迈克尔逊干涉仪的一个光臂中放上待测玻璃板</a:t>
            </a:r>
            <a:endParaRPr lang="en-US" altLang="zh-CN" sz="2000" dirty="0" smtClean="0"/>
          </a:p>
          <a:p>
            <a:r>
              <a:rPr lang="zh-CN" altLang="en-US" sz="2000" dirty="0" smtClean="0"/>
              <a:t>通过调整玻璃板的角度即可改变光程差，通过观察干涉条纹的吞吐数随角度的变化即可拟合得到玻璃板的厚度与折射率</a:t>
            </a:r>
            <a:endParaRPr lang="en-US" altLang="zh-CN" sz="2000" dirty="0" smtClean="0"/>
          </a:p>
          <a:p>
            <a:r>
              <a:rPr lang="zh-CN" altLang="en-US" sz="2000" dirty="0" smtClean="0"/>
              <a:t>容易推导出光程随角度变化公式如下：</a:t>
            </a:r>
            <a:endParaRPr lang="zh-CN" altLang="en-US" sz="2000" dirty="0"/>
          </a:p>
        </p:txBody>
      </p:sp>
      <mc:AlternateContent xmlns:mc="http://schemas.openxmlformats.org/markup-compatibility/2006">
        <mc:Choice xmlns:a14="http://schemas.microsoft.com/office/drawing/2010/main" Requires="a14">
          <p:sp>
            <p:nvSpPr>
              <p:cNvPr id="6" name="矩形 5"/>
              <p:cNvSpPr/>
              <p:nvPr/>
            </p:nvSpPr>
            <p:spPr>
              <a:xfrm>
                <a:off x="1217717" y="3189596"/>
                <a:ext cx="3024546" cy="83907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altLang="zh-CN" sz="2000" b="0" i="0" smtClean="0">
                          <a:latin typeface="Cambria Math" panose="02040503050406030204" pitchFamily="18" charset="0"/>
                        </a:rPr>
                        <m:t>L</m:t>
                      </m:r>
                      <m:r>
                        <a:rPr lang="en-US" altLang="zh-CN" sz="2000" b="0" i="0" smtClean="0">
                          <a:latin typeface="Cambria Math" panose="02040503050406030204" pitchFamily="18" charset="0"/>
                        </a:rPr>
                        <m:t>=</m:t>
                      </m:r>
                      <m:f>
                        <m:fPr>
                          <m:ctrlPr>
                            <a:rPr lang="zh-CN" altLang="en-US" sz="2000" i="1" smtClean="0">
                              <a:latin typeface="Cambria Math" panose="02040503050406030204" pitchFamily="18" charset="0"/>
                            </a:rPr>
                          </m:ctrlPr>
                        </m:fPr>
                        <m:num>
                          <m:r>
                            <a:rPr lang="en-US" altLang="zh-CN" sz="2000" b="0" i="0" smtClean="0">
                              <a:latin typeface="Cambria Math" panose="02040503050406030204" pitchFamily="18" charset="0"/>
                            </a:rPr>
                            <m:t>2</m:t>
                          </m:r>
                          <m:sSup>
                            <m:sSupPr>
                              <m:ctrlPr>
                                <a:rPr lang="en-US" altLang="zh-CN" sz="2000" i="1" smtClean="0">
                                  <a:latin typeface="Cambria Math" panose="02040503050406030204" pitchFamily="18" charset="0"/>
                                </a:rPr>
                              </m:ctrlPr>
                            </m:sSupPr>
                            <m:e>
                              <m:r>
                                <a:rPr lang="en-US" altLang="zh-CN" sz="2000" b="0" i="1" smtClean="0">
                                  <a:latin typeface="Cambria Math" panose="02040503050406030204" pitchFamily="18" charset="0"/>
                                </a:rPr>
                                <m:t>𝑛</m:t>
                              </m:r>
                            </m:e>
                            <m:sup>
                              <m:r>
                                <a:rPr lang="en-US" altLang="zh-CN" sz="2000" i="1">
                                  <a:latin typeface="Cambria Math" panose="02040503050406030204" pitchFamily="18" charset="0"/>
                                </a:rPr>
                                <m:t>2</m:t>
                              </m:r>
                            </m:sup>
                          </m:sSup>
                          <m:r>
                            <a:rPr lang="zh-CN" altLang="en-US" sz="2000" i="1">
                              <a:latin typeface="Cambria Math" panose="02040503050406030204" pitchFamily="18" charset="0"/>
                            </a:rPr>
                            <m:t>𝑑</m:t>
                          </m:r>
                        </m:num>
                        <m:den>
                          <m:rad>
                            <m:radPr>
                              <m:degHide m:val="on"/>
                              <m:ctrlPr>
                                <a:rPr lang="zh-CN" altLang="en-US" sz="2000" i="1">
                                  <a:latin typeface="Cambria Math" panose="02040503050406030204" pitchFamily="18" charset="0"/>
                                </a:rPr>
                              </m:ctrlPr>
                            </m:radPr>
                            <m:deg/>
                            <m:e>
                              <m:sSup>
                                <m:sSupPr>
                                  <m:ctrlPr>
                                    <a:rPr lang="zh-CN" altLang="en-US" sz="2000" i="1">
                                      <a:latin typeface="Cambria Math" panose="02040503050406030204" pitchFamily="18" charset="0"/>
                                    </a:rPr>
                                  </m:ctrlPr>
                                </m:sSupPr>
                                <m:e>
                                  <m:r>
                                    <a:rPr lang="zh-CN" altLang="en-US" sz="2000" i="1">
                                      <a:latin typeface="Cambria Math" panose="02040503050406030204" pitchFamily="18" charset="0"/>
                                    </a:rPr>
                                    <m:t>𝑛</m:t>
                                  </m:r>
                                </m:e>
                                <m:sup>
                                  <m:r>
                                    <a:rPr lang="zh-CN" altLang="en-US" sz="2000" i="0">
                                      <a:latin typeface="Cambria Math" panose="02040503050406030204" pitchFamily="18" charset="0"/>
                                    </a:rPr>
                                    <m:t>2</m:t>
                                  </m:r>
                                </m:sup>
                              </m:sSup>
                              <m:r>
                                <a:rPr lang="zh-CN" altLang="en-US" sz="2000" i="0">
                                  <a:latin typeface="Cambria Math" panose="02040503050406030204" pitchFamily="18" charset="0"/>
                                </a:rPr>
                                <m:t>−</m:t>
                              </m:r>
                              <m:sSup>
                                <m:sSupPr>
                                  <m:ctrlPr>
                                    <a:rPr lang="zh-CN" altLang="en-US" sz="2000" i="1">
                                      <a:latin typeface="Cambria Math" panose="02040503050406030204" pitchFamily="18" charset="0"/>
                                    </a:rPr>
                                  </m:ctrlPr>
                                </m:sSupPr>
                                <m:e>
                                  <m:d>
                                    <m:dPr>
                                      <m:begChr m:val=""/>
                                      <m:endChr m:val="]"/>
                                      <m:ctrlPr>
                                        <a:rPr lang="zh-CN" altLang="en-US" sz="2000" i="1">
                                          <a:latin typeface="Cambria Math" panose="02040503050406030204" pitchFamily="18" charset="0"/>
                                        </a:rPr>
                                      </m:ctrlPr>
                                    </m:dPr>
                                    <m:e>
                                      <m:r>
                                        <m:rPr>
                                          <m:sty m:val="p"/>
                                        </m:rPr>
                                        <a:rPr lang="zh-CN" altLang="en-US" sz="2000" i="0">
                                          <a:latin typeface="Cambria Math" panose="02040503050406030204" pitchFamily="18" charset="0"/>
                                        </a:rPr>
                                        <m:t>Sin</m:t>
                                      </m:r>
                                      <m:r>
                                        <a:rPr lang="zh-CN" altLang="en-US" sz="2000" i="0">
                                          <a:latin typeface="Cambria Math" panose="02040503050406030204" pitchFamily="18" charset="0"/>
                                        </a:rPr>
                                        <m:t>[</m:t>
                                      </m:r>
                                      <m:r>
                                        <a:rPr lang="zh-CN" altLang="en-US" sz="2000" i="1">
                                          <a:latin typeface="Cambria Math" panose="02040503050406030204" pitchFamily="18" charset="0"/>
                                        </a:rPr>
                                        <m:t>𝑥</m:t>
                                      </m:r>
                                    </m:e>
                                  </m:d>
                                </m:e>
                                <m:sup>
                                  <m:r>
                                    <a:rPr lang="zh-CN" altLang="en-US" sz="2000" i="0">
                                      <a:latin typeface="Cambria Math" panose="02040503050406030204" pitchFamily="18" charset="0"/>
                                    </a:rPr>
                                    <m:t>2</m:t>
                                  </m:r>
                                </m:sup>
                              </m:sSup>
                            </m:e>
                          </m:rad>
                        </m:den>
                      </m:f>
                      <m:r>
                        <a:rPr lang="zh-CN" altLang="en-US" sz="2000" i="0">
                          <a:latin typeface="Cambria Math" panose="02040503050406030204" pitchFamily="18" charset="0"/>
                        </a:rPr>
                        <m:t>−</m:t>
                      </m:r>
                      <m:r>
                        <a:rPr lang="en-US" altLang="zh-CN" sz="2000" b="0" i="1" smtClean="0">
                          <a:latin typeface="Cambria Math" panose="02040503050406030204" pitchFamily="18" charset="0"/>
                        </a:rPr>
                        <m:t>2</m:t>
                      </m:r>
                      <m:r>
                        <a:rPr lang="zh-CN" altLang="en-US" sz="2000" i="1">
                          <a:latin typeface="Cambria Math" panose="02040503050406030204" pitchFamily="18" charset="0"/>
                        </a:rPr>
                        <m:t>𝑛</m:t>
                      </m:r>
                      <m:r>
                        <a:rPr lang="zh-CN" altLang="en-US" sz="2000" i="0">
                          <a:latin typeface="Cambria Math" panose="02040503050406030204" pitchFamily="18" charset="0"/>
                        </a:rPr>
                        <m:t>⁢</m:t>
                      </m:r>
                      <m:r>
                        <a:rPr lang="zh-CN" altLang="en-US" sz="2000" i="1">
                          <a:latin typeface="Cambria Math" panose="02040503050406030204" pitchFamily="18" charset="0"/>
                        </a:rPr>
                        <m:t>𝑑</m:t>
                      </m:r>
                    </m:oMath>
                  </m:oMathPara>
                </a14:m>
                <a:endParaRPr lang="zh-CN" altLang="en-US" sz="2000" dirty="0"/>
              </a:p>
            </p:txBody>
          </p:sp>
        </mc:Choice>
        <mc:Fallback>
          <p:sp>
            <p:nvSpPr>
              <p:cNvPr id="6" name="矩形 5"/>
              <p:cNvSpPr>
                <a:spLocks noRot="1" noChangeAspect="1" noMove="1" noResize="1" noEditPoints="1" noAdjustHandles="1" noChangeArrowheads="1" noChangeShapeType="1" noTextEdit="1"/>
              </p:cNvSpPr>
              <p:nvPr/>
            </p:nvSpPr>
            <p:spPr>
              <a:xfrm>
                <a:off x="1217717" y="3189596"/>
                <a:ext cx="3024546" cy="839076"/>
              </a:xfrm>
              <a:prstGeom prst="rect">
                <a:avLst/>
              </a:prstGeom>
              <a:blipFill rotWithShape="0">
                <a:blip r:embed="rId2"/>
                <a:stretch>
                  <a:fillRect/>
                </a:stretch>
              </a:blipFill>
            </p:spPr>
            <p:txBody>
              <a:bodyPr/>
              <a:lstStyle/>
              <a:p>
                <a:r>
                  <a:rPr lang="zh-CN" altLang="en-US">
                    <a:noFill/>
                  </a:rPr>
                  <a:t> </a:t>
                </a:r>
              </a:p>
            </p:txBody>
          </p:sp>
        </mc:Fallback>
      </mc:AlternateContent>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l="29885" t="13423" r="15096"/>
          <a:stretch/>
        </p:blipFill>
        <p:spPr>
          <a:xfrm rot="5400000">
            <a:off x="5987282" y="2382238"/>
            <a:ext cx="3773217" cy="4453102"/>
          </a:xfrm>
          <a:prstGeom prst="rect">
            <a:avLst/>
          </a:prstGeom>
        </p:spPr>
      </p:pic>
    </p:spTree>
    <p:extLst>
      <p:ext uri="{BB962C8B-B14F-4D97-AF65-F5344CB8AC3E}">
        <p14:creationId xmlns:p14="http://schemas.microsoft.com/office/powerpoint/2010/main" val="1884930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500"/>
                                        <p:tgtEl>
                                          <p:spTgt spid="5">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29609" y="1943643"/>
            <a:ext cx="3657600" cy="2903621"/>
          </a:xfrm>
        </p:spPr>
        <p:txBody>
          <a:bodyPr>
            <a:normAutofit/>
          </a:bodyPr>
          <a:lstStyle/>
          <a:p>
            <a:r>
              <a:rPr lang="zh-CN" altLang="en-US" sz="2000" dirty="0" smtClean="0"/>
              <a:t>通过电机控制待测玻璃板的转动</a:t>
            </a:r>
            <a:endParaRPr lang="en-US" altLang="zh-CN" sz="2000" dirty="0" smtClean="0"/>
          </a:p>
          <a:p>
            <a:r>
              <a:rPr lang="zh-CN" altLang="en-US" sz="2000" dirty="0" smtClean="0"/>
              <a:t>通过自准直法调节待测玻璃板的</a:t>
            </a:r>
            <a:r>
              <a:rPr lang="en-US" altLang="zh-CN" sz="2000" dirty="0" smtClean="0"/>
              <a:t>0</a:t>
            </a:r>
            <a:r>
              <a:rPr lang="zh-CN" altLang="en-US" sz="2000" dirty="0" smtClean="0"/>
              <a:t>位置</a:t>
            </a:r>
            <a:endParaRPr lang="en-US" altLang="zh-CN" sz="2000" dirty="0" smtClean="0"/>
          </a:p>
          <a:p>
            <a:r>
              <a:rPr lang="zh-CN" altLang="en-US" sz="2000" dirty="0"/>
              <a:t>玻璃板转动</a:t>
            </a:r>
            <a:r>
              <a:rPr lang="zh-CN" altLang="en-US" sz="2000" dirty="0" smtClean="0"/>
              <a:t>时，</a:t>
            </a:r>
            <a:r>
              <a:rPr lang="zh-CN" altLang="en-US" sz="2000" dirty="0" smtClean="0"/>
              <a:t>在</a:t>
            </a:r>
            <a:r>
              <a:rPr lang="zh-CN" altLang="en-US" sz="2000" dirty="0" smtClean="0"/>
              <a:t>光屏上可以观察到等倾圆环的吞吐</a:t>
            </a:r>
            <a:endParaRPr lang="zh-CN" altLang="en-US" sz="2000" dirty="0"/>
          </a:p>
        </p:txBody>
      </p:sp>
      <p:sp>
        <p:nvSpPr>
          <p:cNvPr id="5" name="文本框 4"/>
          <p:cNvSpPr txBox="1"/>
          <p:nvPr/>
        </p:nvSpPr>
        <p:spPr>
          <a:xfrm>
            <a:off x="1939159" y="632918"/>
            <a:ext cx="2869324" cy="523220"/>
          </a:xfrm>
          <a:prstGeom prst="rect">
            <a:avLst/>
          </a:prstGeom>
          <a:noFill/>
        </p:spPr>
        <p:txBody>
          <a:bodyPr wrap="square" rtlCol="0">
            <a:spAutoFit/>
          </a:bodyPr>
          <a:lstStyle/>
          <a:p>
            <a:r>
              <a:rPr lang="zh-CN" altLang="en-US" sz="2800" dirty="0" smtClean="0"/>
              <a:t>装置简图：</a:t>
            </a:r>
            <a:endParaRPr lang="zh-CN" altLang="en-US" sz="2800" dirty="0"/>
          </a:p>
        </p:txBody>
      </p:sp>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r="136" b="7701"/>
          <a:stretch/>
        </p:blipFill>
        <p:spPr>
          <a:xfrm>
            <a:off x="4052236" y="574307"/>
            <a:ext cx="8139764" cy="5642295"/>
          </a:xfrm>
          <a:prstGeom prst="rect">
            <a:avLst/>
          </a:prstGeom>
        </p:spPr>
      </p:pic>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l="34927" t="41825" r="42175" b="26806"/>
          <a:stretch/>
        </p:blipFill>
        <p:spPr>
          <a:xfrm rot="10800000">
            <a:off x="4052236" y="4475748"/>
            <a:ext cx="2093826" cy="2151246"/>
          </a:xfrm>
          <a:prstGeom prst="rect">
            <a:avLst/>
          </a:prstGeom>
        </p:spPr>
      </p:pic>
    </p:spTree>
    <p:extLst>
      <p:ext uri="{BB962C8B-B14F-4D97-AF65-F5344CB8AC3E}">
        <p14:creationId xmlns:p14="http://schemas.microsoft.com/office/powerpoint/2010/main" val="4261768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44367" y="728080"/>
            <a:ext cx="4790974" cy="3649133"/>
          </a:xfrm>
        </p:spPr>
        <p:txBody>
          <a:bodyPr>
            <a:normAutofit/>
          </a:bodyPr>
          <a:lstStyle/>
          <a:p>
            <a:r>
              <a:rPr lang="zh-CN" altLang="en-US" sz="2000" dirty="0" smtClean="0"/>
              <a:t>实验测出的数据点如右图所示</a:t>
            </a:r>
            <a:endParaRPr lang="en-US" altLang="zh-CN" sz="2000" dirty="0" smtClean="0"/>
          </a:p>
          <a:p>
            <a:r>
              <a:rPr lang="zh-CN" altLang="en-US" sz="2000" dirty="0" smtClean="0"/>
              <a:t>横轴为入射角</a:t>
            </a:r>
            <a:r>
              <a:rPr lang="el-GR" altLang="zh-CN" sz="2000" dirty="0" smtClean="0"/>
              <a:t>θ</a:t>
            </a:r>
            <a:r>
              <a:rPr lang="en-US" altLang="zh-CN" sz="2000" dirty="0" smtClean="0"/>
              <a:t>(</a:t>
            </a:r>
            <a:r>
              <a:rPr lang="zh-CN" altLang="en-US" sz="2000" dirty="0" smtClean="0"/>
              <a:t>弧度制</a:t>
            </a:r>
            <a:r>
              <a:rPr lang="en-US" altLang="zh-CN" sz="2000" dirty="0" smtClean="0"/>
              <a:t>)</a:t>
            </a:r>
            <a:r>
              <a:rPr lang="zh-CN" altLang="en-US" sz="2000" dirty="0" smtClean="0"/>
              <a:t>，纵轴为变化的光程</a:t>
            </a:r>
            <a:endParaRPr lang="en-US" altLang="zh-CN" sz="2000" dirty="0" smtClean="0"/>
          </a:p>
          <a:p>
            <a:r>
              <a:rPr lang="zh-CN" altLang="en-US" sz="2000" dirty="0" smtClean="0"/>
              <a:t>但拟合时发现可以得到多组与实验数据符合得很好的参数组</a:t>
            </a:r>
            <a:endParaRPr lang="zh-CN" altLang="en-US" sz="2000" dirty="0"/>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8336" y="609600"/>
            <a:ext cx="5978607" cy="3886094"/>
          </a:xfrm>
          <a:prstGeom prst="rect">
            <a:avLst/>
          </a:prstGeom>
        </p:spPr>
      </p:pic>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28" y="0"/>
            <a:ext cx="6521226" cy="5562835"/>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67158" y="777582"/>
            <a:ext cx="6383066" cy="5432836"/>
          </a:xfrm>
          <a:prstGeom prst="rect">
            <a:avLst/>
          </a:prstGeom>
        </p:spPr>
      </p:pic>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58691" y="1328837"/>
            <a:ext cx="6501247" cy="5529163"/>
          </a:xfrm>
          <a:prstGeom prst="rect">
            <a:avLst/>
          </a:prstGeom>
        </p:spPr>
      </p:pic>
    </p:spTree>
    <p:extLst>
      <p:ext uri="{BB962C8B-B14F-4D97-AF65-F5344CB8AC3E}">
        <p14:creationId xmlns:p14="http://schemas.microsoft.com/office/powerpoint/2010/main" val="2536099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500"/>
                                        <p:tgtEl>
                                          <p:spTgt spid="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1" y="292251"/>
            <a:ext cx="10865068" cy="1294812"/>
          </a:xfrm>
        </p:spPr>
        <p:txBody>
          <a:bodyPr>
            <a:normAutofit/>
          </a:bodyPr>
          <a:lstStyle/>
          <a:p>
            <a:r>
              <a:rPr lang="zh-CN" altLang="en-US" sz="2000" dirty="0" smtClean="0"/>
              <a:t>进一步研究函数性质之后，我们发现在</a:t>
            </a:r>
            <a:r>
              <a:rPr lang="en-US" altLang="zh-CN" sz="2000" dirty="0" smtClean="0"/>
              <a:t>1.4&lt;n&lt;1.8</a:t>
            </a:r>
            <a:r>
              <a:rPr lang="zh-CN" altLang="en-US" sz="2000" dirty="0" smtClean="0"/>
              <a:t>时，</a:t>
            </a:r>
            <a:r>
              <a:rPr lang="en-US" altLang="zh-CN" sz="2000" dirty="0" smtClean="0"/>
              <a:t>n</a:t>
            </a:r>
            <a:r>
              <a:rPr lang="zh-CN" altLang="en-US" sz="2000" dirty="0" smtClean="0"/>
              <a:t>的变化几乎不会引起函数形状的变化</a:t>
            </a:r>
            <a:endParaRPr lang="zh-CN" altLang="en-US" sz="2000" dirty="0"/>
          </a:p>
        </p:txBody>
      </p:sp>
      <p:pic>
        <p:nvPicPr>
          <p:cNvPr id="2" name="改变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7"/>
          <a:srcRect l="22156" t="3848" r="22069"/>
          <a:stretch/>
        </p:blipFill>
        <p:spPr>
          <a:xfrm>
            <a:off x="685802" y="1587063"/>
            <a:ext cx="5014394" cy="4840013"/>
          </a:xfrm>
          <a:prstGeom prst="rect">
            <a:avLst/>
          </a:prstGeom>
        </p:spPr>
      </p:pic>
      <p:pic>
        <p:nvPicPr>
          <p:cNvPr id="4" name="改变d">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rotWithShape="1">
          <a:blip r:embed="rId8"/>
          <a:srcRect l="22244" t="3848" r="21851"/>
          <a:stretch/>
        </p:blipFill>
        <p:spPr>
          <a:xfrm>
            <a:off x="6348243" y="1597573"/>
            <a:ext cx="5002962" cy="4840013"/>
          </a:xfrm>
          <a:prstGeom prst="rect">
            <a:avLst/>
          </a:prstGeom>
        </p:spPr>
      </p:pic>
    </p:spTree>
    <p:extLst>
      <p:ext uri="{BB962C8B-B14F-4D97-AF65-F5344CB8AC3E}">
        <p14:creationId xmlns:p14="http://schemas.microsoft.com/office/powerpoint/2010/main" val="2741363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2"/>
                                        </p:tgtEl>
                                      </p:cBhvr>
                                    </p:cmd>
                                  </p:childTnLst>
                                </p:cTn>
                              </p:par>
                            </p:childTnLst>
                          </p:cTn>
                        </p:par>
                      </p:childTnLst>
                    </p:cTn>
                  </p:par>
                </p:childTnLst>
              </p:cTn>
              <p:nextCondLst>
                <p:cond evt="onClick" delay="0">
                  <p:tgtEl>
                    <p:spTgt spid="2"/>
                  </p:tgtEl>
                </p:cond>
              </p:nextCondLst>
            </p:seq>
            <p:video>
              <p:cMediaNode vol="80000">
                <p:cTn id="23" fill="hold" display="0">
                  <p:stCondLst>
                    <p:cond delay="indefinite"/>
                  </p:stCondLst>
                </p:cTn>
                <p:tgtEl>
                  <p:spTgt spid="2"/>
                </p:tgtEl>
              </p:cMediaNode>
            </p:video>
            <p:seq concurrent="1" nextAc="seek">
              <p:cTn id="24" restart="whenNotActive" fill="hold" evtFilter="cancelBubble" nodeType="interactiveSeq">
                <p:stCondLst>
                  <p:cond evt="onClick" delay="0">
                    <p:tgtEl>
                      <p:spTgt spid="4"/>
                    </p:tgtEl>
                  </p:cond>
                </p:stCondLst>
                <p:endSync evt="end" delay="0">
                  <p:rtn val="all"/>
                </p:endSync>
                <p:childTnLst>
                  <p:par>
                    <p:cTn id="25" fill="hold">
                      <p:stCondLst>
                        <p:cond delay="0"/>
                      </p:stCondLst>
                      <p:childTnLst>
                        <p:par>
                          <p:cTn id="26" fill="hold">
                            <p:stCondLst>
                              <p:cond delay="0"/>
                            </p:stCondLst>
                            <p:childTnLst>
                              <p:par>
                                <p:cTn id="27" presetID="2" presetClass="mediacall" presetSubtype="0" fill="hold" nodeType="clickEffect">
                                  <p:stCondLst>
                                    <p:cond delay="0"/>
                                  </p:stCondLst>
                                  <p:childTnLst>
                                    <p:cmd type="call" cmd="togglePause">
                                      <p:cBhvr>
                                        <p:cTn id="28" dur="1" fill="hold"/>
                                        <p:tgtEl>
                                          <p:spTgt spid="4"/>
                                        </p:tgtEl>
                                      </p:cBhvr>
                                    </p:cmd>
                                  </p:childTnLst>
                                </p:cTn>
                              </p:par>
                            </p:childTnLst>
                          </p:cTn>
                        </p:par>
                      </p:childTnLst>
                    </p:cTn>
                  </p:par>
                </p:childTnLst>
              </p:cTn>
              <p:nextCondLst>
                <p:cond evt="onClick" delay="0">
                  <p:tgtEl>
                    <p:spTgt spid="4"/>
                  </p:tgtEl>
                </p:cond>
              </p:nextCondLst>
            </p:seq>
            <p:video>
              <p:cMediaNode vol="80000">
                <p:cTn id="29" fill="hold" display="0">
                  <p:stCondLst>
                    <p:cond delay="indefinite"/>
                  </p:stCondLst>
                </p:cTn>
                <p:tgtEl>
                  <p:spTgt spid="4"/>
                </p:tgtEl>
              </p:cMediaNode>
            </p:video>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几何光学方法</a:t>
            </a:r>
            <a:endParaRPr lang="zh-CN" altLang="en-US" dirty="0"/>
          </a:p>
        </p:txBody>
      </p:sp>
      <mc:AlternateContent xmlns:mc="http://schemas.openxmlformats.org/markup-compatibility/2006">
        <mc:Choice xmlns:a14="http://schemas.microsoft.com/office/drawing/2010/main" Requires="a14">
          <p:sp>
            <p:nvSpPr>
              <p:cNvPr id="3" name="内容占位符 2"/>
              <p:cNvSpPr>
                <a:spLocks noGrp="1"/>
              </p:cNvSpPr>
              <p:nvPr>
                <p:ph idx="1"/>
              </p:nvPr>
            </p:nvSpPr>
            <p:spPr>
              <a:xfrm>
                <a:off x="685801" y="1093075"/>
                <a:ext cx="10131425" cy="4698125"/>
              </a:xfrm>
            </p:spPr>
            <p:txBody>
              <a:bodyPr>
                <a:normAutofit/>
              </a:bodyPr>
              <a:lstStyle/>
              <a:p>
                <a:r>
                  <a:rPr lang="zh-CN" altLang="en-US" sz="2000" dirty="0" smtClean="0"/>
                  <a:t>细激光束在</a:t>
                </a:r>
                <a:r>
                  <a:rPr lang="zh-CN" altLang="en-US" sz="2000" dirty="0" smtClean="0"/>
                  <a:t>经过玻璃片之后会发生偏转</a:t>
                </a:r>
                <a:endParaRPr lang="en-US" altLang="zh-CN" sz="2000" dirty="0" smtClean="0"/>
              </a:p>
              <a:p>
                <a:r>
                  <a:rPr lang="zh-CN" altLang="en-US" sz="2000" dirty="0"/>
                  <a:t>容易推导</a:t>
                </a:r>
                <a:r>
                  <a:rPr lang="zh-CN" altLang="en-US" sz="2000" dirty="0" smtClean="0"/>
                  <a:t>出偏转量</a:t>
                </a:r>
                <a:r>
                  <a:rPr lang="el-GR" altLang="zh-CN" sz="2000" dirty="0" smtClean="0"/>
                  <a:t>Δ</a:t>
                </a:r>
                <a:r>
                  <a:rPr lang="zh-CN" altLang="en-US" sz="2000" dirty="0" smtClean="0"/>
                  <a:t>与</a:t>
                </a:r>
                <a:r>
                  <a:rPr lang="en-US" altLang="zh-CN" sz="2000" dirty="0" smtClean="0"/>
                  <a:t>n</a:t>
                </a:r>
                <a:r>
                  <a:rPr lang="zh-CN" altLang="en-US" sz="2000" dirty="0" smtClean="0"/>
                  <a:t>、</a:t>
                </a:r>
                <a:r>
                  <a:rPr lang="en-US" altLang="zh-CN" sz="2000" dirty="0" smtClean="0"/>
                  <a:t>d</a:t>
                </a:r>
                <a:r>
                  <a:rPr lang="zh-CN" altLang="en-US" sz="2000" dirty="0" smtClean="0"/>
                  <a:t>、</a:t>
                </a:r>
                <a:r>
                  <a:rPr lang="el-GR" altLang="zh-CN" sz="2000" dirty="0" smtClean="0"/>
                  <a:t>θ</a:t>
                </a:r>
                <a:r>
                  <a:rPr lang="zh-CN" altLang="en-US" sz="2000" dirty="0" smtClean="0"/>
                  <a:t>之间的关系</a:t>
                </a:r>
                <a:endParaRPr lang="en-US" altLang="zh-CN" sz="2000" dirty="0" smtClean="0"/>
              </a:p>
              <a:p>
                <a14:m>
                  <m:oMath xmlns:m="http://schemas.openxmlformats.org/officeDocument/2006/math">
                    <m:r>
                      <a:rPr lang="en-US" altLang="zh-CN" sz="2000" i="1">
                        <a:latin typeface="Cambria Math" charset="0"/>
                        <a:ea typeface="Cambria Math" charset="0"/>
                        <a:cs typeface="Cambria Math" charset="0"/>
                      </a:rPr>
                      <m:t>∆</m:t>
                    </m:r>
                    <m:r>
                      <a:rPr lang="en-US" altLang="zh-CN" sz="2000" i="1">
                        <a:latin typeface="Cambria Math" charset="0"/>
                      </a:rPr>
                      <m:t>=</m:t>
                    </m:r>
                    <m:r>
                      <a:rPr lang="en-US" altLang="zh-CN" sz="2000" i="1">
                        <a:latin typeface="Cambria Math" charset="0"/>
                      </a:rPr>
                      <m:t>𝑑𝑠𝑖𝑛</m:t>
                    </m:r>
                    <m:r>
                      <a:rPr lang="en-US" altLang="zh-CN" sz="2000" i="1">
                        <a:latin typeface="Cambria Math" charset="0"/>
                        <a:ea typeface="Cambria Math" charset="0"/>
                        <a:cs typeface="Cambria Math" charset="0"/>
                      </a:rPr>
                      <m:t>𝜃</m:t>
                    </m:r>
                    <m:r>
                      <a:rPr lang="en-US" altLang="zh-CN" sz="2000" i="1">
                        <a:latin typeface="Cambria Math" charset="0"/>
                        <a:ea typeface="Cambria Math" charset="0"/>
                        <a:cs typeface="Cambria Math" charset="0"/>
                      </a:rPr>
                      <m:t>∙(1−</m:t>
                    </m:r>
                    <m:f>
                      <m:fPr>
                        <m:ctrlPr>
                          <a:rPr lang="bg-BG" altLang="zh-CN" sz="2000" i="1">
                            <a:latin typeface="Cambria Math" panose="02040503050406030204" pitchFamily="18" charset="0"/>
                            <a:ea typeface="Cambria Math" charset="0"/>
                            <a:cs typeface="Cambria Math" charset="0"/>
                          </a:rPr>
                        </m:ctrlPr>
                      </m:fPr>
                      <m:num>
                        <m:r>
                          <a:rPr lang="en-US" altLang="zh-CN" sz="2000" i="1">
                            <a:latin typeface="Cambria Math" charset="0"/>
                            <a:ea typeface="Cambria Math" charset="0"/>
                            <a:cs typeface="Cambria Math" charset="0"/>
                          </a:rPr>
                          <m:t>𝑐𝑜𝑠</m:t>
                        </m:r>
                        <m:r>
                          <a:rPr lang="en-US" altLang="zh-CN" sz="2000" i="1">
                            <a:latin typeface="Cambria Math" charset="0"/>
                            <a:ea typeface="Cambria Math" charset="0"/>
                            <a:cs typeface="Cambria Math" charset="0"/>
                          </a:rPr>
                          <m:t>𝜃</m:t>
                        </m:r>
                      </m:num>
                      <m:den>
                        <m:rad>
                          <m:radPr>
                            <m:degHide m:val="on"/>
                            <m:ctrlPr>
                              <a:rPr lang="bg-BG" altLang="zh-CN" sz="2000" i="1">
                                <a:latin typeface="Cambria Math" panose="02040503050406030204" pitchFamily="18" charset="0"/>
                                <a:ea typeface="Cambria Math" charset="0"/>
                                <a:cs typeface="Cambria Math" charset="0"/>
                              </a:rPr>
                            </m:ctrlPr>
                          </m:radPr>
                          <m:deg/>
                          <m:e>
                            <m:sSup>
                              <m:sSupPr>
                                <m:ctrlPr>
                                  <a:rPr lang="bg-BG" altLang="zh-CN" sz="2000" i="1">
                                    <a:latin typeface="Cambria Math" panose="02040503050406030204" pitchFamily="18" charset="0"/>
                                    <a:ea typeface="Cambria Math" charset="0"/>
                                    <a:cs typeface="Cambria Math" charset="0"/>
                                  </a:rPr>
                                </m:ctrlPr>
                              </m:sSupPr>
                              <m:e>
                                <m:r>
                                  <a:rPr lang="en-US" altLang="zh-CN" sz="2000" i="1">
                                    <a:latin typeface="Cambria Math" charset="0"/>
                                    <a:ea typeface="Cambria Math" charset="0"/>
                                    <a:cs typeface="Cambria Math" charset="0"/>
                                  </a:rPr>
                                  <m:t>𝑛</m:t>
                                </m:r>
                              </m:e>
                              <m:sup>
                                <m:r>
                                  <a:rPr lang="en-US" altLang="zh-CN" sz="2000" i="1">
                                    <a:latin typeface="Cambria Math" charset="0"/>
                                    <a:ea typeface="Cambria Math" charset="0"/>
                                    <a:cs typeface="Cambria Math" charset="0"/>
                                  </a:rPr>
                                  <m:t>2</m:t>
                                </m:r>
                              </m:sup>
                            </m:sSup>
                            <m:r>
                              <a:rPr lang="en-US" altLang="zh-CN" sz="2000" i="1">
                                <a:latin typeface="Cambria Math" charset="0"/>
                                <a:ea typeface="Cambria Math" charset="0"/>
                                <a:cs typeface="Cambria Math" charset="0"/>
                              </a:rPr>
                              <m:t>−</m:t>
                            </m:r>
                            <m:sSup>
                              <m:sSupPr>
                                <m:ctrlPr>
                                  <a:rPr lang="en-US" altLang="zh-CN" sz="2000" i="1">
                                    <a:latin typeface="Cambria Math" panose="02040503050406030204" pitchFamily="18" charset="0"/>
                                    <a:ea typeface="Cambria Math" charset="0"/>
                                    <a:cs typeface="Cambria Math" charset="0"/>
                                  </a:rPr>
                                </m:ctrlPr>
                              </m:sSupPr>
                              <m:e>
                                <m:r>
                                  <a:rPr lang="en-US" altLang="zh-CN" sz="2000" i="1">
                                    <a:latin typeface="Cambria Math" charset="0"/>
                                    <a:ea typeface="Cambria Math" charset="0"/>
                                    <a:cs typeface="Cambria Math" charset="0"/>
                                  </a:rPr>
                                  <m:t>𝑠𝑖𝑛</m:t>
                                </m:r>
                              </m:e>
                              <m:sup>
                                <m:r>
                                  <a:rPr lang="en-US" altLang="zh-CN" sz="2000" i="1">
                                    <a:latin typeface="Cambria Math" charset="0"/>
                                    <a:ea typeface="Cambria Math" charset="0"/>
                                    <a:cs typeface="Cambria Math" charset="0"/>
                                  </a:rPr>
                                  <m:t>2</m:t>
                                </m:r>
                              </m:sup>
                            </m:sSup>
                            <m:r>
                              <a:rPr lang="en-US" altLang="zh-CN" sz="2000" i="1">
                                <a:latin typeface="Cambria Math" charset="0"/>
                                <a:ea typeface="Cambria Math" charset="0"/>
                                <a:cs typeface="Cambria Math" charset="0"/>
                              </a:rPr>
                              <m:t>𝜃</m:t>
                            </m:r>
                          </m:e>
                        </m:rad>
                      </m:den>
                    </m:f>
                    <m:r>
                      <a:rPr lang="en-US" altLang="zh-CN" sz="2000">
                        <a:latin typeface="Cambria Math" charset="0"/>
                        <a:ea typeface="Cambria Math" charset="0"/>
                        <a:cs typeface="Cambria Math" charset="0"/>
                      </a:rPr>
                      <m:t>)</m:t>
                    </m:r>
                  </m:oMath>
                </a14:m>
                <a:endParaRPr lang="en-US" altLang="zh-CN" sz="2000" dirty="0"/>
              </a:p>
              <a:p>
                <a:r>
                  <a:rPr lang="zh-CN" altLang="en-US" sz="2000" dirty="0" smtClean="0"/>
                  <a:t>通过对光强的高斯拟合得到光束的中心位置</a:t>
                </a:r>
                <a:endParaRPr lang="en-US" altLang="zh-CN" sz="2000" dirty="0" smtClean="0"/>
              </a:p>
              <a:p>
                <a:r>
                  <a:rPr lang="zh-CN" altLang="en-US" sz="2000" dirty="0" smtClean="0"/>
                  <a:t>进而得到光束的偏转量</a:t>
                </a:r>
                <a:endParaRPr lang="zh-CN" altLang="en-US" sz="2000" dirty="0"/>
              </a:p>
            </p:txBody>
          </p:sp>
        </mc:Choice>
        <mc:Fallback>
          <p:sp>
            <p:nvSpPr>
              <p:cNvPr id="3" name="内容占位符 2"/>
              <p:cNvSpPr>
                <a:spLocks noGrp="1" noRot="1" noChangeAspect="1" noMove="1" noResize="1" noEditPoints="1" noAdjustHandles="1" noChangeArrowheads="1" noChangeShapeType="1" noTextEdit="1"/>
              </p:cNvSpPr>
              <p:nvPr>
                <p:ph idx="1"/>
              </p:nvPr>
            </p:nvSpPr>
            <p:spPr>
              <a:xfrm>
                <a:off x="685801" y="1093075"/>
                <a:ext cx="10131425" cy="4698125"/>
              </a:xfrm>
              <a:blipFill rotWithShape="0">
                <a:blip r:embed="rId2"/>
                <a:stretch>
                  <a:fillRect l="-542"/>
                </a:stretch>
              </a:blipFill>
            </p:spPr>
            <p:txBody>
              <a:bodyPr/>
              <a:lstStyle/>
              <a:p>
                <a:r>
                  <a:rPr lang="zh-CN" altLang="en-US">
                    <a:noFill/>
                  </a:rPr>
                  <a:t> </a:t>
                </a:r>
              </a:p>
            </p:txBody>
          </p:sp>
        </mc:Fallback>
      </mc:AlternateContent>
      <p:pic>
        <p:nvPicPr>
          <p:cNvPr id="4" name="Content Placeholder 3"/>
          <p:cNvPicPr>
            <a:picLocks noChangeAspect="1"/>
          </p:cNvPicPr>
          <p:nvPr/>
        </p:nvPicPr>
        <p:blipFill rotWithShape="1">
          <a:blip r:embed="rId3">
            <a:extLst>
              <a:ext uri="{28A0092B-C50C-407E-A947-70E740481C1C}">
                <a14:useLocalDpi xmlns:a14="http://schemas.microsoft.com/office/drawing/2010/main" val="0"/>
              </a:ext>
            </a:extLst>
          </a:blip>
          <a:srcRect l="11846" t="13467" r="33253" b="12323"/>
          <a:stretch/>
        </p:blipFill>
        <p:spPr>
          <a:xfrm rot="5400000">
            <a:off x="6220997" y="576943"/>
            <a:ext cx="4746172" cy="4811486"/>
          </a:xfrm>
          <a:prstGeom prst="rect">
            <a:avLst/>
          </a:prstGeom>
          <a:effectLst>
            <a:softEdge rad="63500"/>
          </a:effectLst>
        </p:spPr>
      </p:pic>
    </p:spTree>
    <p:extLst>
      <p:ext uri="{BB962C8B-B14F-4D97-AF65-F5344CB8AC3E}">
        <p14:creationId xmlns:p14="http://schemas.microsoft.com/office/powerpoint/2010/main" val="2031146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175" y="166705"/>
            <a:ext cx="7492428" cy="757970"/>
          </a:xfrm>
        </p:spPr>
        <p:txBody>
          <a:bodyPr/>
          <a:lstStyle/>
          <a:p>
            <a:r>
              <a:rPr lang="zh-CN" altLang="en-US" dirty="0" smtClean="0"/>
              <a:t>几何光学方法部分：直接测量</a:t>
            </a:r>
            <a:endParaRPr lang="en-US" dirty="0"/>
          </a:p>
        </p:txBody>
      </p:sp>
      <p:pic>
        <p:nvPicPr>
          <p:cNvPr id="6" name="内容占位符 5"/>
          <p:cNvPicPr>
            <a:picLocks noGrp="1" noChangeAspect="1"/>
          </p:cNvPicPr>
          <p:nvPr>
            <p:ph idx="1"/>
          </p:nvPr>
        </p:nvPicPr>
        <p:blipFill rotWithShape="1">
          <a:blip r:embed="rId3">
            <a:extLst>
              <a:ext uri="{28A0092B-C50C-407E-A947-70E740481C1C}">
                <a14:useLocalDpi xmlns:a14="http://schemas.microsoft.com/office/drawing/2010/main" val="0"/>
              </a:ext>
            </a:extLst>
          </a:blip>
          <a:srcRect l="12888" t="15956" r="11333" b="32414"/>
          <a:stretch/>
        </p:blipFill>
        <p:spPr>
          <a:xfrm>
            <a:off x="1202077" y="2096351"/>
            <a:ext cx="8526089" cy="3270313"/>
          </a:xfrm>
          <a:prstGeom prst="rect">
            <a:avLst/>
          </a:prstGeom>
          <a:noFill/>
          <a:ln>
            <a:noFill/>
          </a:ln>
        </p:spPr>
      </p:pic>
      <p:sp>
        <p:nvSpPr>
          <p:cNvPr id="7" name="文本框 6"/>
          <p:cNvSpPr txBox="1"/>
          <p:nvPr/>
        </p:nvSpPr>
        <p:spPr>
          <a:xfrm>
            <a:off x="832207" y="1417834"/>
            <a:ext cx="2208944" cy="523220"/>
          </a:xfrm>
          <a:prstGeom prst="rect">
            <a:avLst/>
          </a:prstGeom>
          <a:noFill/>
        </p:spPr>
        <p:txBody>
          <a:bodyPr wrap="square" rtlCol="0">
            <a:spAutoFit/>
          </a:bodyPr>
          <a:lstStyle/>
          <a:p>
            <a:r>
              <a:rPr lang="zh-CN" altLang="en-US" sz="2800" dirty="0" smtClean="0"/>
              <a:t>装置简图</a:t>
            </a:r>
            <a:r>
              <a:rPr lang="zh-CN" altLang="en-US" dirty="0" smtClean="0"/>
              <a:t>：</a:t>
            </a:r>
            <a:endParaRPr lang="zh-CN" altLang="en-US" dirty="0"/>
          </a:p>
        </p:txBody>
      </p:sp>
      <p:sp>
        <p:nvSpPr>
          <p:cNvPr id="9" name="文本框 8"/>
          <p:cNvSpPr txBox="1"/>
          <p:nvPr/>
        </p:nvSpPr>
        <p:spPr>
          <a:xfrm>
            <a:off x="1047964" y="5861187"/>
            <a:ext cx="7941924" cy="707886"/>
          </a:xfrm>
          <a:prstGeom prst="rect">
            <a:avLst/>
          </a:prstGeom>
          <a:noFill/>
        </p:spPr>
        <p:txBody>
          <a:bodyPr wrap="square" rtlCol="0">
            <a:spAutoFit/>
          </a:bodyPr>
          <a:lstStyle/>
          <a:p>
            <a:r>
              <a:rPr lang="zh-CN" altLang="en-US" sz="2000" dirty="0" smtClean="0"/>
              <a:t>通过对一维光强分布记录仪的数据进行高斯拟合，可以确定光束的中心位置，从而可以通过非线性拟合得到</a:t>
            </a:r>
            <a:r>
              <a:rPr lang="en-US" altLang="zh-CN" sz="2000" dirty="0" smtClean="0"/>
              <a:t>d</a:t>
            </a:r>
            <a:r>
              <a:rPr lang="zh-CN" altLang="en-US" sz="2000" dirty="0" smtClean="0"/>
              <a:t>与</a:t>
            </a:r>
            <a:r>
              <a:rPr lang="en-US" altLang="zh-CN" sz="2000" dirty="0" smtClean="0"/>
              <a:t>n</a:t>
            </a:r>
            <a:endParaRPr lang="zh-CN" altLang="en-US" sz="2000" dirty="0"/>
          </a:p>
        </p:txBody>
      </p:sp>
    </p:spTree>
    <p:extLst>
      <p:ext uri="{BB962C8B-B14F-4D97-AF65-F5344CB8AC3E}">
        <p14:creationId xmlns:p14="http://schemas.microsoft.com/office/powerpoint/2010/main" val="776846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0" y="128333"/>
            <a:ext cx="10131425" cy="2131982"/>
          </a:xfrm>
        </p:spPr>
        <p:txBody>
          <a:bodyPr>
            <a:normAutofit/>
          </a:bodyPr>
          <a:lstStyle/>
          <a:p>
            <a:r>
              <a:rPr lang="zh-CN" altLang="en-US" sz="2000" dirty="0" smtClean="0">
                <a:latin typeface="+mn-ea"/>
              </a:rPr>
              <a:t>在具体操作中</a:t>
            </a:r>
            <a:endParaRPr lang="en-US" altLang="zh-CN" sz="2000" dirty="0" smtClean="0">
              <a:latin typeface="+mn-ea"/>
            </a:endParaRPr>
          </a:p>
          <a:p>
            <a:r>
              <a:rPr lang="zh-CN" altLang="en-US" sz="2000" dirty="0" smtClean="0">
                <a:latin typeface="+mn-ea"/>
              </a:rPr>
              <a:t>我们将实验装置放在光学平台上</a:t>
            </a:r>
            <a:endParaRPr lang="en-US" altLang="zh-CN" sz="2000" dirty="0" smtClean="0">
              <a:latin typeface="+mn-ea"/>
            </a:endParaRPr>
          </a:p>
          <a:p>
            <a:r>
              <a:rPr lang="zh-CN" altLang="en-US" sz="2000" dirty="0" smtClean="0">
                <a:latin typeface="+mn-ea"/>
              </a:rPr>
              <a:t>每隔</a:t>
            </a:r>
            <a:r>
              <a:rPr lang="en-US" altLang="zh-CN" sz="2000" dirty="0" smtClean="0">
                <a:latin typeface="+mn-ea"/>
              </a:rPr>
              <a:t>0.02mm</a:t>
            </a:r>
            <a:r>
              <a:rPr lang="zh-CN" altLang="en-US" sz="2000" dirty="0" smtClean="0">
                <a:latin typeface="+mn-ea"/>
              </a:rPr>
              <a:t>采集一个光强数据点</a:t>
            </a:r>
            <a:endParaRPr lang="en-US" altLang="zh-CN" sz="2000" dirty="0" smtClean="0">
              <a:latin typeface="+mn-ea"/>
            </a:endParaRPr>
          </a:p>
          <a:p>
            <a:r>
              <a:rPr lang="zh-CN" altLang="en-US" sz="2000" dirty="0" smtClean="0">
                <a:latin typeface="+mn-ea"/>
              </a:rPr>
              <a:t>采用分光计的半透半反镜作为玻璃片</a:t>
            </a:r>
            <a:endParaRPr lang="en-US" altLang="zh-CN" sz="2000" dirty="0" smtClean="0">
              <a:latin typeface="+mn-ea"/>
            </a:endParaRPr>
          </a:p>
          <a:p>
            <a:r>
              <a:rPr lang="zh-CN" altLang="en-US" sz="2000" dirty="0" smtClean="0">
                <a:latin typeface="+mn-ea"/>
              </a:rPr>
              <a:t>得到结果如右</a:t>
            </a:r>
            <a:r>
              <a:rPr lang="en-US" altLang="zh-CN" sz="2000" dirty="0" smtClean="0">
                <a:latin typeface="+mn-ea"/>
              </a:rPr>
              <a:t>:</a:t>
            </a:r>
            <a:endParaRPr lang="zh-CN" altLang="en-US" sz="2000" dirty="0">
              <a:latin typeface="+mn-ea"/>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8930" y="90740"/>
            <a:ext cx="6042917" cy="3743251"/>
          </a:xfrm>
          <a:prstGeom prst="rect">
            <a:avLst/>
          </a:prstGeom>
        </p:spPr>
      </p:pic>
      <mc:AlternateContent xmlns:mc="http://schemas.openxmlformats.org/markup-compatibility/2006" xmlns:a14="http://schemas.microsoft.com/office/drawing/2010/main">
        <mc:Choice Requires="a14">
          <p:sp>
            <p:nvSpPr>
              <p:cNvPr id="8" name="矩形 7"/>
              <p:cNvSpPr/>
              <p:nvPr/>
            </p:nvSpPr>
            <p:spPr>
              <a:xfrm>
                <a:off x="1047964" y="3963567"/>
                <a:ext cx="8763856" cy="794192"/>
              </a:xfrm>
              <a:prstGeom prst="rect">
                <a:avLst/>
              </a:prstGeom>
            </p:spPr>
            <p:txBody>
              <a:bodyPr wrap="square">
                <a:spAutoFit/>
              </a:bodyPr>
              <a:lstStyle/>
              <a:p>
                <a:r>
                  <a:rPr lang="zh-CN" altLang="en-US" sz="2000" dirty="0" smtClean="0"/>
                  <a:t>拟合结果为：</a:t>
                </a:r>
                <a14:m>
                  <m:oMath xmlns:m="http://schemas.openxmlformats.org/officeDocument/2006/math">
                    <m:r>
                      <a:rPr lang="en-US" altLang="zh-CN" sz="2000" i="1">
                        <a:latin typeface="Cambria Math" panose="02040503050406030204" pitchFamily="18" charset="0"/>
                      </a:rPr>
                      <m:t>5.025</m:t>
                    </m:r>
                    <m:r>
                      <m:rPr>
                        <m:sty m:val="p"/>
                      </m:rPr>
                      <a:rPr lang="en-US" altLang="zh-CN" sz="2000">
                        <a:latin typeface="Cambria Math" panose="02040503050406030204" pitchFamily="18" charset="0"/>
                      </a:rPr>
                      <m:t>Sin</m:t>
                    </m:r>
                    <m:r>
                      <a:rPr lang="en-US" altLang="zh-CN" sz="2000" i="1">
                        <a:latin typeface="Cambria Math" panose="02040503050406030204" pitchFamily="18" charset="0"/>
                      </a:rPr>
                      <m:t>[</m:t>
                    </m:r>
                    <m:r>
                      <a:rPr lang="en-US" altLang="zh-CN" sz="2000" i="1">
                        <a:latin typeface="Cambria Math" panose="02040503050406030204" pitchFamily="18" charset="0"/>
                      </a:rPr>
                      <m:t>𝑥</m:t>
                    </m:r>
                    <m:r>
                      <a:rPr lang="en-US" altLang="zh-CN" sz="2000" i="1">
                        <a:latin typeface="Cambria Math" panose="02040503050406030204" pitchFamily="18" charset="0"/>
                      </a:rPr>
                      <m:t>](1−</m:t>
                    </m:r>
                    <m:f>
                      <m:fPr>
                        <m:ctrlPr>
                          <a:rPr lang="zh-CN" altLang="zh-CN" sz="2000" i="1">
                            <a:latin typeface="Cambria Math" panose="02040503050406030204" pitchFamily="18" charset="0"/>
                          </a:rPr>
                        </m:ctrlPr>
                      </m:fPr>
                      <m:num>
                        <m:r>
                          <m:rPr>
                            <m:sty m:val="p"/>
                          </m:rPr>
                          <a:rPr lang="en-US" altLang="zh-CN" sz="2000">
                            <a:latin typeface="Cambria Math" panose="02040503050406030204" pitchFamily="18" charset="0"/>
                          </a:rPr>
                          <m:t>Cos</m:t>
                        </m:r>
                        <m:r>
                          <a:rPr lang="en-US" altLang="zh-CN" sz="2000" i="1">
                            <a:latin typeface="Cambria Math" panose="02040503050406030204" pitchFamily="18" charset="0"/>
                          </a:rPr>
                          <m:t>[</m:t>
                        </m:r>
                        <m:r>
                          <a:rPr lang="en-US" altLang="zh-CN" sz="2000" i="1">
                            <a:latin typeface="Cambria Math" panose="02040503050406030204" pitchFamily="18" charset="0"/>
                          </a:rPr>
                          <m:t>𝑥</m:t>
                        </m:r>
                        <m:r>
                          <a:rPr lang="en-US" altLang="zh-CN" sz="2000" i="1">
                            <a:latin typeface="Cambria Math" panose="02040503050406030204" pitchFamily="18" charset="0"/>
                          </a:rPr>
                          <m:t>]</m:t>
                        </m:r>
                      </m:num>
                      <m:den>
                        <m:rad>
                          <m:radPr>
                            <m:degHide m:val="on"/>
                            <m:ctrlPr>
                              <a:rPr lang="zh-CN" altLang="zh-CN" sz="2000" i="1">
                                <a:latin typeface="Cambria Math" panose="02040503050406030204" pitchFamily="18" charset="0"/>
                              </a:rPr>
                            </m:ctrlPr>
                          </m:radPr>
                          <m:deg/>
                          <m:e>
                            <m:r>
                              <a:rPr lang="en-US" altLang="zh-CN" sz="2000" i="1">
                                <a:latin typeface="Cambria Math" panose="02040503050406030204" pitchFamily="18" charset="0"/>
                              </a:rPr>
                              <m:t>2.396</m:t>
                            </m:r>
                            <m:r>
                              <m:rPr>
                                <m:nor/>
                              </m:rPr>
                              <a:rPr lang="en-US" altLang="zh-CN" sz="2000"/>
                              <m:t> </m:t>
                            </m:r>
                            <m:r>
                              <a:rPr lang="en-US" altLang="zh-CN" sz="2000" i="1">
                                <a:latin typeface="Cambria Math" panose="02040503050406030204" pitchFamily="18" charset="0"/>
                              </a:rPr>
                              <m:t>−</m:t>
                            </m:r>
                            <m:sSup>
                              <m:sSupPr>
                                <m:ctrlPr>
                                  <a:rPr lang="zh-CN" altLang="zh-CN" sz="2000" i="1">
                                    <a:latin typeface="Cambria Math" panose="02040503050406030204" pitchFamily="18" charset="0"/>
                                  </a:rPr>
                                </m:ctrlPr>
                              </m:sSupPr>
                              <m:e>
                                <m:r>
                                  <m:rPr>
                                    <m:sty m:val="p"/>
                                  </m:rPr>
                                  <a:rPr lang="en-US" altLang="zh-CN" sz="2000">
                                    <a:latin typeface="Cambria Math" panose="02040503050406030204" pitchFamily="18" charset="0"/>
                                  </a:rPr>
                                  <m:t>Sin</m:t>
                                </m:r>
                                <m:r>
                                  <a:rPr lang="en-US" altLang="zh-CN" sz="2000" i="1">
                                    <a:latin typeface="Cambria Math" panose="02040503050406030204" pitchFamily="18" charset="0"/>
                                  </a:rPr>
                                  <m:t>[</m:t>
                                </m:r>
                                <m:r>
                                  <a:rPr lang="en-US" altLang="zh-CN" sz="2000" i="1">
                                    <a:latin typeface="Cambria Math" panose="02040503050406030204" pitchFamily="18" charset="0"/>
                                  </a:rPr>
                                  <m:t>𝑥</m:t>
                                </m:r>
                                <m:r>
                                  <a:rPr lang="en-US" altLang="zh-CN" sz="2000" i="1">
                                    <a:latin typeface="Cambria Math" panose="02040503050406030204" pitchFamily="18" charset="0"/>
                                  </a:rPr>
                                  <m:t>]</m:t>
                                </m:r>
                              </m:e>
                              <m:sup>
                                <m:r>
                                  <a:rPr lang="en-US" altLang="zh-CN" sz="2000" i="1">
                                    <a:latin typeface="Cambria Math" panose="02040503050406030204" pitchFamily="18" charset="0"/>
                                  </a:rPr>
                                  <m:t>2</m:t>
                                </m:r>
                              </m:sup>
                            </m:sSup>
                          </m:e>
                        </m:rad>
                      </m:den>
                    </m:f>
                    <m:r>
                      <a:rPr lang="en-US" altLang="zh-CN" sz="2000" i="1">
                        <a:latin typeface="Cambria Math" panose="02040503050406030204" pitchFamily="18" charset="0"/>
                      </a:rPr>
                      <m:t>)</m:t>
                    </m:r>
                  </m:oMath>
                </a14:m>
                <a:endParaRPr lang="zh-CN" altLang="en-US" sz="2000" dirty="0"/>
              </a:p>
            </p:txBody>
          </p:sp>
        </mc:Choice>
        <mc:Fallback xmlns="">
          <p:sp>
            <p:nvSpPr>
              <p:cNvPr id="8" name="矩形 7"/>
              <p:cNvSpPr>
                <a:spLocks noRot="1" noChangeAspect="1" noMove="1" noResize="1" noEditPoints="1" noAdjustHandles="1" noChangeArrowheads="1" noChangeShapeType="1" noTextEdit="1"/>
              </p:cNvSpPr>
              <p:nvPr/>
            </p:nvSpPr>
            <p:spPr>
              <a:xfrm>
                <a:off x="1047964" y="3963567"/>
                <a:ext cx="8763856" cy="794192"/>
              </a:xfrm>
              <a:prstGeom prst="rect">
                <a:avLst/>
              </a:prstGeom>
              <a:blipFill rotWithShape="0">
                <a:blip r:embed="rId4"/>
                <a:stretch>
                  <a:fillRect l="-765"/>
                </a:stretch>
              </a:blipFill>
            </p:spPr>
            <p:txBody>
              <a:bodyPr/>
              <a:lstStyle/>
              <a:p>
                <a:r>
                  <a:rPr lang="zh-CN" altLang="en-US">
                    <a:noFill/>
                  </a:rPr>
                  <a:t> </a:t>
                </a:r>
              </a:p>
            </p:txBody>
          </p:sp>
        </mc:Fallback>
      </mc:AlternateContent>
      <p:sp>
        <p:nvSpPr>
          <p:cNvPr id="10" name="文本框 9"/>
          <p:cNvSpPr txBox="1"/>
          <p:nvPr/>
        </p:nvSpPr>
        <p:spPr>
          <a:xfrm>
            <a:off x="724724" y="4771794"/>
            <a:ext cx="1607510" cy="400110"/>
          </a:xfrm>
          <a:prstGeom prst="rect">
            <a:avLst/>
          </a:prstGeom>
          <a:noFill/>
        </p:spPr>
        <p:txBody>
          <a:bodyPr wrap="square" rtlCol="0">
            <a:spAutoFit/>
          </a:bodyPr>
          <a:lstStyle/>
          <a:p>
            <a:r>
              <a:rPr lang="zh-CN" altLang="en-US" sz="2000" dirty="0" smtClean="0"/>
              <a:t>参数表如下：</a:t>
            </a:r>
            <a:endParaRPr lang="zh-CN" altLang="en-US" sz="2000" dirty="0"/>
          </a:p>
        </p:txBody>
      </p:sp>
      <mc:AlternateContent xmlns:mc="http://schemas.openxmlformats.org/markup-compatibility/2006" xmlns:a14="http://schemas.microsoft.com/office/drawing/2010/main">
        <mc:Choice Requires="a14">
          <p:sp>
            <p:nvSpPr>
              <p:cNvPr id="2" name="矩形 1"/>
              <p:cNvSpPr/>
              <p:nvPr/>
            </p:nvSpPr>
            <p:spPr>
              <a:xfrm>
                <a:off x="1727438" y="5225437"/>
                <a:ext cx="7262629" cy="93275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m>
                        <m:mPr>
                          <m:mcs>
                            <m:mc>
                              <m:mcPr>
                                <m:count m:val="5"/>
                                <m:mcJc m:val="center"/>
                              </m:mcPr>
                            </m:mc>
                          </m:mcs>
                          <m:ctrlPr>
                            <a:rPr lang="zh-CN" altLang="en-US" sz="2000" i="1">
                              <a:latin typeface="Cambria Math" panose="02040503050406030204" pitchFamily="18" charset="0"/>
                            </a:rPr>
                          </m:ctrlPr>
                        </m:mPr>
                        <m:mr>
                          <m:e/>
                          <m:e>
                            <m:r>
                              <a:rPr lang="zh-CN" altLang="en-US" sz="2000">
                                <a:latin typeface="Cambria Math" panose="02040503050406030204" pitchFamily="18" charset="0"/>
                              </a:rPr>
                              <m:t>"</m:t>
                            </m:r>
                            <m:r>
                              <m:rPr>
                                <m:sty m:val="p"/>
                              </m:rPr>
                              <a:rPr lang="zh-CN" altLang="en-US" sz="2000" i="0">
                                <a:latin typeface="Cambria Math" panose="02040503050406030204" pitchFamily="18" charset="0"/>
                              </a:rPr>
                              <m:t>Estimate</m:t>
                            </m:r>
                            <m:r>
                              <a:rPr lang="zh-CN" altLang="en-US" sz="2000" i="0">
                                <a:latin typeface="Cambria Math" panose="02040503050406030204" pitchFamily="18" charset="0"/>
                              </a:rPr>
                              <m:t>"</m:t>
                            </m:r>
                          </m:e>
                          <m:e>
                            <m:r>
                              <a:rPr lang="zh-CN" altLang="en-US" sz="2000" i="0">
                                <a:latin typeface="Cambria Math" panose="02040503050406030204" pitchFamily="18" charset="0"/>
                              </a:rPr>
                              <m:t>"</m:t>
                            </m:r>
                            <m:r>
                              <m:rPr>
                                <m:sty m:val="p"/>
                              </m:rPr>
                              <a:rPr lang="zh-CN" altLang="en-US" sz="2000" i="0">
                                <a:latin typeface="Cambria Math" panose="02040503050406030204" pitchFamily="18" charset="0"/>
                              </a:rPr>
                              <m:t>Standard</m:t>
                            </m:r>
                            <m:r>
                              <a:rPr lang="zh-CN" altLang="en-US" sz="2000" i="0">
                                <a:latin typeface="Cambria Math" panose="02040503050406030204" pitchFamily="18" charset="0"/>
                              </a:rPr>
                              <m:t> </m:t>
                            </m:r>
                            <m:r>
                              <m:rPr>
                                <m:sty m:val="p"/>
                              </m:rPr>
                              <a:rPr lang="zh-CN" altLang="en-US" sz="2000" i="0">
                                <a:latin typeface="Cambria Math" panose="02040503050406030204" pitchFamily="18" charset="0"/>
                              </a:rPr>
                              <m:t>Error</m:t>
                            </m:r>
                            <m:r>
                              <a:rPr lang="zh-CN" altLang="en-US" sz="2000" i="0">
                                <a:latin typeface="Cambria Math" panose="02040503050406030204" pitchFamily="18" charset="0"/>
                              </a:rPr>
                              <m:t>"</m:t>
                            </m:r>
                          </m:e>
                          <m:e>
                            <m:r>
                              <a:rPr lang="zh-CN" altLang="en-US" sz="2000" i="0">
                                <a:latin typeface="Cambria Math" panose="02040503050406030204" pitchFamily="18" charset="0"/>
                              </a:rPr>
                              <m:t>"</m:t>
                            </m:r>
                            <m:r>
                              <m:rPr>
                                <m:sty m:val="p"/>
                              </m:rPr>
                              <a:rPr lang="zh-CN" altLang="en-US" sz="2000" i="0">
                                <a:latin typeface="Cambria Math" panose="02040503050406030204" pitchFamily="18" charset="0"/>
                              </a:rPr>
                              <m:t>t</m:t>
                            </m:r>
                            <m:r>
                              <a:rPr lang="zh-CN" altLang="en-US" sz="2000" i="0">
                                <a:latin typeface="Cambria Math" panose="02040503050406030204" pitchFamily="18" charset="0"/>
                              </a:rPr>
                              <m:t>‐</m:t>
                            </m:r>
                            <m:r>
                              <m:rPr>
                                <m:sty m:val="p"/>
                              </m:rPr>
                              <a:rPr lang="zh-CN" altLang="en-US" sz="2000" i="0">
                                <a:latin typeface="Cambria Math" panose="02040503050406030204" pitchFamily="18" charset="0"/>
                              </a:rPr>
                              <m:t>Statistic</m:t>
                            </m:r>
                            <m:r>
                              <a:rPr lang="zh-CN" altLang="en-US" sz="2000" i="0">
                                <a:latin typeface="Cambria Math" panose="02040503050406030204" pitchFamily="18" charset="0"/>
                              </a:rPr>
                              <m:t>"</m:t>
                            </m:r>
                          </m:e>
                          <m:e>
                            <m:r>
                              <a:rPr lang="zh-CN" altLang="en-US" sz="2000" i="0">
                                <a:latin typeface="Cambria Math" panose="02040503050406030204" pitchFamily="18" charset="0"/>
                              </a:rPr>
                              <m:t>"</m:t>
                            </m:r>
                            <m:r>
                              <m:rPr>
                                <m:sty m:val="p"/>
                              </m:rPr>
                              <a:rPr lang="zh-CN" altLang="en-US" sz="2000" i="0">
                                <a:latin typeface="Cambria Math" panose="02040503050406030204" pitchFamily="18" charset="0"/>
                              </a:rPr>
                              <m:t>P</m:t>
                            </m:r>
                            <m:r>
                              <a:rPr lang="zh-CN" altLang="en-US" sz="2000" i="0">
                                <a:latin typeface="Cambria Math" panose="02040503050406030204" pitchFamily="18" charset="0"/>
                              </a:rPr>
                              <m:t>‐</m:t>
                            </m:r>
                            <m:r>
                              <m:rPr>
                                <m:sty m:val="p"/>
                              </m:rPr>
                              <a:rPr lang="zh-CN" altLang="en-US" sz="2000" i="0">
                                <a:latin typeface="Cambria Math" panose="02040503050406030204" pitchFamily="18" charset="0"/>
                              </a:rPr>
                              <m:t>Value</m:t>
                            </m:r>
                            <m:r>
                              <a:rPr lang="zh-CN" altLang="en-US" sz="2000" i="0">
                                <a:latin typeface="Cambria Math" panose="02040503050406030204" pitchFamily="18" charset="0"/>
                              </a:rPr>
                              <m:t>"</m:t>
                            </m:r>
                          </m:e>
                        </m:mr>
                        <m:mr>
                          <m:e>
                            <m:r>
                              <a:rPr lang="zh-CN" altLang="en-US" sz="2000" i="1">
                                <a:latin typeface="Cambria Math" panose="02040503050406030204" pitchFamily="18" charset="0"/>
                              </a:rPr>
                              <m:t>𝑑</m:t>
                            </m:r>
                          </m:e>
                          <m:e>
                            <m:r>
                              <a:rPr lang="zh-CN" altLang="en-US" sz="2000" i="0">
                                <a:latin typeface="Cambria Math" panose="02040503050406030204" pitchFamily="18" charset="0"/>
                              </a:rPr>
                              <m:t>5.025</m:t>
                            </m:r>
                          </m:e>
                          <m:e>
                            <m:r>
                              <a:rPr lang="zh-CN" altLang="en-US" sz="2000" i="0">
                                <a:latin typeface="Cambria Math" panose="02040503050406030204" pitchFamily="18" charset="0"/>
                              </a:rPr>
                              <m:t>0.20</m:t>
                            </m:r>
                          </m:e>
                          <m:e>
                            <m:r>
                              <a:rPr lang="zh-CN" altLang="en-US" sz="2000" i="0">
                                <a:latin typeface="Cambria Math" panose="02040503050406030204" pitchFamily="18" charset="0"/>
                              </a:rPr>
                              <m:t>24.90</m:t>
                            </m:r>
                          </m:e>
                          <m:e>
                            <m:r>
                              <a:rPr lang="zh-CN" altLang="en-US" sz="2000" i="0">
                                <a:latin typeface="Cambria Math" panose="02040503050406030204" pitchFamily="18" charset="0"/>
                              </a:rPr>
                              <m:t>4.30×</m:t>
                            </m:r>
                            <m:sSup>
                              <m:sSupPr>
                                <m:ctrlPr>
                                  <a:rPr lang="zh-CN" altLang="en-US" sz="2000" i="1">
                                    <a:latin typeface="Cambria Math" panose="02040503050406030204" pitchFamily="18" charset="0"/>
                                  </a:rPr>
                                </m:ctrlPr>
                              </m:sSupPr>
                              <m:e>
                                <m:r>
                                  <a:rPr lang="zh-CN" altLang="en-US" sz="2000" i="0">
                                    <a:latin typeface="Cambria Math" panose="02040503050406030204" pitchFamily="18" charset="0"/>
                                  </a:rPr>
                                  <m:t>10</m:t>
                                </m:r>
                              </m:e>
                              <m:sup>
                                <m:r>
                                  <a:rPr lang="zh-CN" altLang="en-US" sz="2000" i="0">
                                    <a:latin typeface="Cambria Math" panose="02040503050406030204" pitchFamily="18" charset="0"/>
                                  </a:rPr>
                                  <m:t>−8</m:t>
                                </m:r>
                              </m:sup>
                            </m:sSup>
                          </m:e>
                        </m:mr>
                        <m:mr>
                          <m:e>
                            <m:r>
                              <a:rPr lang="zh-CN" altLang="en-US" sz="2000" i="1">
                                <a:latin typeface="Cambria Math" panose="02040503050406030204" pitchFamily="18" charset="0"/>
                              </a:rPr>
                              <m:t>𝑛</m:t>
                            </m:r>
                          </m:e>
                          <m:e>
                            <m:r>
                              <a:rPr lang="zh-CN" altLang="en-US" sz="2000" i="0">
                                <a:latin typeface="Cambria Math" panose="02040503050406030204" pitchFamily="18" charset="0"/>
                              </a:rPr>
                              <m:t>1.548</m:t>
                            </m:r>
                          </m:e>
                          <m:e>
                            <m:r>
                              <a:rPr lang="zh-CN" altLang="en-US" sz="2000" i="0">
                                <a:latin typeface="Cambria Math" panose="02040503050406030204" pitchFamily="18" charset="0"/>
                              </a:rPr>
                              <m:t>0.044</m:t>
                            </m:r>
                          </m:e>
                          <m:e>
                            <m:r>
                              <a:rPr lang="zh-CN" altLang="en-US" sz="2000" i="0">
                                <a:latin typeface="Cambria Math" panose="02040503050406030204" pitchFamily="18" charset="0"/>
                              </a:rPr>
                              <m:t>35.23</m:t>
                            </m:r>
                          </m:e>
                          <m:e>
                            <m:r>
                              <a:rPr lang="zh-CN" altLang="en-US" sz="2000" i="0">
                                <a:latin typeface="Cambria Math" panose="02040503050406030204" pitchFamily="18" charset="0"/>
                              </a:rPr>
                              <m:t>3.850×</m:t>
                            </m:r>
                            <m:sSup>
                              <m:sSupPr>
                                <m:ctrlPr>
                                  <a:rPr lang="zh-CN" altLang="en-US" sz="2000" i="1">
                                    <a:latin typeface="Cambria Math" panose="02040503050406030204" pitchFamily="18" charset="0"/>
                                  </a:rPr>
                                </m:ctrlPr>
                              </m:sSupPr>
                              <m:e>
                                <m:r>
                                  <a:rPr lang="zh-CN" altLang="en-US" sz="2000" i="0">
                                    <a:latin typeface="Cambria Math" panose="02040503050406030204" pitchFamily="18" charset="0"/>
                                  </a:rPr>
                                  <m:t>10</m:t>
                                </m:r>
                              </m:e>
                              <m:sup>
                                <m:r>
                                  <a:rPr lang="zh-CN" altLang="en-US" sz="2000" i="0">
                                    <a:latin typeface="Cambria Math" panose="02040503050406030204" pitchFamily="18" charset="0"/>
                                  </a:rPr>
                                  <m:t>−9</m:t>
                                </m:r>
                              </m:sup>
                            </m:sSup>
                          </m:e>
                        </m:mr>
                      </m:m>
                    </m:oMath>
                  </m:oMathPara>
                </a14:m>
                <a:endParaRPr lang="zh-CN" altLang="en-US" sz="2000" dirty="0"/>
              </a:p>
            </p:txBody>
          </p:sp>
        </mc:Choice>
        <mc:Fallback xmlns="">
          <p:sp>
            <p:nvSpPr>
              <p:cNvPr id="2" name="矩形 1"/>
              <p:cNvSpPr>
                <a:spLocks noRot="1" noChangeAspect="1" noMove="1" noResize="1" noEditPoints="1" noAdjustHandles="1" noChangeArrowheads="1" noChangeShapeType="1" noTextEdit="1"/>
              </p:cNvSpPr>
              <p:nvPr/>
            </p:nvSpPr>
            <p:spPr>
              <a:xfrm>
                <a:off x="1727438" y="5225437"/>
                <a:ext cx="7262629" cy="932756"/>
              </a:xfrm>
              <a:prstGeom prst="rect">
                <a:avLst/>
              </a:prstGeom>
              <a:blipFill rotWithShape="0">
                <a:blip r:embed="rId5"/>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033138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500"/>
                                        <p:tgtEl>
                                          <p:spTgt spid="3">
                                            <p:txEl>
                                              <p:pRg st="4" end="4"/>
                                            </p:txEl>
                                          </p:spTgt>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8" grpId="0"/>
      <p:bldP spid="10"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内容占位符 5"/>
              <p:cNvSpPr>
                <a:spLocks noGrp="1"/>
              </p:cNvSpPr>
              <p:nvPr>
                <p:ph idx="1"/>
              </p:nvPr>
            </p:nvSpPr>
            <p:spPr>
              <a:xfrm>
                <a:off x="0" y="472611"/>
                <a:ext cx="10233061" cy="4315145"/>
              </a:xfrm>
            </p:spPr>
            <p:txBody>
              <a:bodyPr>
                <a:noAutofit/>
              </a:bodyPr>
              <a:lstStyle/>
              <a:p>
                <a:r>
                  <a:rPr lang="zh-CN" altLang="en-US" sz="2000" dirty="0" smtClean="0"/>
                  <a:t>换用</a:t>
                </a:r>
                <a:r>
                  <a:rPr lang="en-US" altLang="zh-CN" sz="2000" dirty="0" smtClean="0"/>
                  <a:t>d</a:t>
                </a:r>
                <a:r>
                  <a:rPr lang="zh-CN" altLang="en-US" sz="2000" dirty="0" smtClean="0"/>
                  <a:t>约为</a:t>
                </a:r>
                <a:r>
                  <a:rPr lang="en-US" altLang="zh-CN" sz="2000" dirty="0" smtClean="0"/>
                  <a:t>1mm</a:t>
                </a:r>
                <a:r>
                  <a:rPr lang="zh-CN" altLang="en-US" sz="2000" dirty="0" smtClean="0"/>
                  <a:t>的载波片进行实验，由于</a:t>
                </a:r>
                <a14:m>
                  <m:oMath xmlns:m="http://schemas.openxmlformats.org/officeDocument/2006/math">
                    <m:r>
                      <a:rPr lang="bg-BG" altLang="zh-CN" sz="2000" i="1">
                        <a:latin typeface="Cambria Math" charset="0"/>
                        <a:ea typeface="Cambria Math" charset="0"/>
                        <a:cs typeface="Cambria Math" charset="0"/>
                      </a:rPr>
                      <m:t>∆</m:t>
                    </m:r>
                  </m:oMath>
                </a14:m>
                <a:r>
                  <a:rPr lang="zh-CN" altLang="en-US" sz="2000" dirty="0" smtClean="0"/>
                  <a:t>过小，随机误差明显增大，利用非线性拟合无法得到一个合适的结果</a:t>
                </a:r>
                <a:endParaRPr lang="en-US" altLang="zh-CN" sz="2000" dirty="0" smtClean="0"/>
              </a:p>
              <a:p>
                <a:r>
                  <a:rPr lang="zh-CN" altLang="en-US" sz="2000" dirty="0" smtClean="0"/>
                  <a:t>利用迭代法得到图像如右：</a:t>
                </a:r>
                <a:endParaRPr lang="en-US" altLang="zh-CN" sz="2000" dirty="0" smtClean="0"/>
              </a:p>
              <a:p>
                <a:r>
                  <a:rPr lang="en-US" altLang="zh-CN" sz="2000" dirty="0"/>
                  <a:t>d</a:t>
                </a:r>
                <a:r>
                  <a:rPr lang="en-US" altLang="zh-CN" sz="2000" dirty="0" smtClean="0"/>
                  <a:t>≈1.16mm,n≈1.44</a:t>
                </a:r>
              </a:p>
              <a:p>
                <a:endParaRPr lang="en-US" altLang="zh-CN" sz="2000" dirty="0" smtClean="0"/>
              </a:p>
              <a:p>
                <a:endParaRPr lang="en-US" altLang="zh-CN" sz="2000" dirty="0"/>
              </a:p>
              <a:p>
                <a:endParaRPr lang="en-US" altLang="zh-CN" sz="2000" dirty="0" smtClean="0"/>
              </a:p>
              <a:p>
                <a:r>
                  <a:rPr lang="zh-CN" altLang="en-US" sz="2000" dirty="0" smtClean="0"/>
                  <a:t>迭代法具体思路如下：</a:t>
                </a:r>
                <a:endParaRPr lang="en-US" altLang="zh-CN" sz="2000" dirty="0" smtClean="0"/>
              </a:p>
              <a:p>
                <a:r>
                  <a:rPr lang="zh-CN" altLang="en-US" sz="2000" dirty="0" smtClean="0"/>
                  <a:t>估测并在拟合公式中固定</a:t>
                </a:r>
                <a:r>
                  <a:rPr lang="en-US" altLang="zh-CN" sz="2000" dirty="0" smtClean="0"/>
                  <a:t>d</a:t>
                </a:r>
                <a:r>
                  <a:rPr lang="zh-CN" altLang="en-US" sz="2000" dirty="0" smtClean="0"/>
                  <a:t>，对</a:t>
                </a:r>
                <a:r>
                  <a:rPr lang="en-US" altLang="zh-CN" sz="2000" dirty="0" smtClean="0"/>
                  <a:t>n</a:t>
                </a:r>
                <a:r>
                  <a:rPr lang="zh-CN" altLang="en-US" sz="2000" dirty="0" smtClean="0"/>
                  <a:t>拟合得</a:t>
                </a:r>
                <a:r>
                  <a:rPr lang="en-US" altLang="zh-CN" sz="2000" dirty="0" smtClean="0"/>
                  <a:t>n1</a:t>
                </a:r>
              </a:p>
              <a:p>
                <a:r>
                  <a:rPr lang="zh-CN" altLang="en-US" sz="2000" dirty="0"/>
                  <a:t>在公式</a:t>
                </a:r>
                <a:r>
                  <a:rPr lang="zh-CN" altLang="en-US" sz="2000" dirty="0" smtClean="0"/>
                  <a:t>中令</a:t>
                </a:r>
                <a:r>
                  <a:rPr lang="en-US" altLang="zh-CN" sz="2000" dirty="0" smtClean="0"/>
                  <a:t>n=n1</a:t>
                </a:r>
                <a:r>
                  <a:rPr lang="zh-CN" altLang="en-US" sz="2000" dirty="0" smtClean="0"/>
                  <a:t>，对</a:t>
                </a:r>
                <a:r>
                  <a:rPr lang="en-US" altLang="zh-CN" sz="2000" dirty="0" smtClean="0"/>
                  <a:t>d</a:t>
                </a:r>
                <a:r>
                  <a:rPr lang="zh-CN" altLang="en-US" sz="2000" dirty="0" smtClean="0"/>
                  <a:t>拟合得到</a:t>
                </a:r>
                <a:r>
                  <a:rPr lang="en-US" altLang="zh-CN" sz="2000" dirty="0" smtClean="0"/>
                  <a:t>d1</a:t>
                </a:r>
              </a:p>
              <a:p>
                <a:r>
                  <a:rPr lang="zh-CN" altLang="en-US" sz="2000" dirty="0"/>
                  <a:t>重复以上</a:t>
                </a:r>
                <a:r>
                  <a:rPr lang="zh-CN" altLang="en-US" sz="2000" dirty="0" smtClean="0"/>
                  <a:t>步骤，得到</a:t>
                </a:r>
                <a:r>
                  <a:rPr lang="en-US" altLang="zh-CN" sz="2000" dirty="0" smtClean="0"/>
                  <a:t>d</a:t>
                </a:r>
                <a:r>
                  <a:rPr lang="zh-CN" altLang="en-US" sz="2000" dirty="0" smtClean="0"/>
                  <a:t>与</a:t>
                </a:r>
                <a:r>
                  <a:rPr lang="en-US" altLang="zh-CN" sz="2000" dirty="0" smtClean="0"/>
                  <a:t>n</a:t>
                </a:r>
                <a:r>
                  <a:rPr lang="zh-CN" altLang="en-US" sz="2000" dirty="0" smtClean="0"/>
                  <a:t>的大致结果</a:t>
                </a:r>
                <a:endParaRPr lang="zh-CN" altLang="en-US" sz="2000" dirty="0"/>
              </a:p>
            </p:txBody>
          </p:sp>
        </mc:Choice>
        <mc:Fallback xmlns="">
          <p:sp>
            <p:nvSpPr>
              <p:cNvPr id="6" name="内容占位符 5"/>
              <p:cNvSpPr>
                <a:spLocks noGrp="1" noRot="1" noChangeAspect="1" noMove="1" noResize="1" noEditPoints="1" noAdjustHandles="1" noChangeArrowheads="1" noChangeShapeType="1" noTextEdit="1"/>
              </p:cNvSpPr>
              <p:nvPr>
                <p:ph idx="1"/>
              </p:nvPr>
            </p:nvSpPr>
            <p:spPr>
              <a:xfrm>
                <a:off x="0" y="472611"/>
                <a:ext cx="10233061" cy="4315145"/>
              </a:xfrm>
              <a:blipFill rotWithShape="0">
                <a:blip r:embed="rId3"/>
                <a:stretch>
                  <a:fillRect l="-536" t="-4385" r="-238" b="-5799"/>
                </a:stretch>
              </a:blipFill>
            </p:spPr>
            <p:txBody>
              <a:bodyPr/>
              <a:lstStyle/>
              <a:p>
                <a:r>
                  <a:rPr lang="zh-CN" altLang="en-US">
                    <a:noFill/>
                  </a:rPr>
                  <a:t> </a:t>
                </a:r>
              </a:p>
            </p:txBody>
          </p:sp>
        </mc:Fallback>
      </mc:AlternateContent>
      <p:pic>
        <p:nvPicPr>
          <p:cNvPr id="7" name="内容占位符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73764" y="1216943"/>
            <a:ext cx="6336034" cy="3889621"/>
          </a:xfrm>
          <a:prstGeom prst="rect">
            <a:avLst/>
          </a:prstGeom>
        </p:spPr>
      </p:pic>
      <mc:AlternateContent xmlns:mc="http://schemas.openxmlformats.org/markup-compatibility/2006" xmlns:a14="http://schemas.microsoft.com/office/drawing/2010/main">
        <mc:Choice Requires="a14">
          <p:sp>
            <p:nvSpPr>
              <p:cNvPr id="8" name="矩形 7"/>
              <p:cNvSpPr/>
              <p:nvPr/>
            </p:nvSpPr>
            <p:spPr>
              <a:xfrm>
                <a:off x="6308527" y="5425373"/>
                <a:ext cx="4503669" cy="88780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zh-CN" altLang="en-US" sz="2000">
                          <a:latin typeface="Cambria Math" panose="02040503050406030204" pitchFamily="18" charset="0"/>
                        </a:rPr>
                        <m:t>1.16</m:t>
                      </m:r>
                      <m:r>
                        <a:rPr lang="zh-CN" altLang="en-US" sz="2000" i="0">
                          <a:latin typeface="Cambria Math" panose="02040503050406030204" pitchFamily="18" charset="0"/>
                        </a:rPr>
                        <m:t>∗</m:t>
                      </m:r>
                      <m:d>
                        <m:dPr>
                          <m:begChr m:val=""/>
                          <m:endChr m:val="]"/>
                          <m:ctrlPr>
                            <a:rPr lang="zh-CN" altLang="en-US" sz="2000" i="1">
                              <a:latin typeface="Cambria Math" panose="02040503050406030204" pitchFamily="18" charset="0"/>
                            </a:rPr>
                          </m:ctrlPr>
                        </m:dPr>
                        <m:e>
                          <m:r>
                            <m:rPr>
                              <m:sty m:val="p"/>
                            </m:rPr>
                            <a:rPr lang="zh-CN" altLang="en-US" sz="2000" i="0">
                              <a:latin typeface="Cambria Math" panose="02040503050406030204" pitchFamily="18" charset="0"/>
                            </a:rPr>
                            <m:t>Sin</m:t>
                          </m:r>
                          <m:r>
                            <a:rPr lang="zh-CN" altLang="en-US" sz="2000" i="0">
                              <a:latin typeface="Cambria Math" panose="02040503050406030204" pitchFamily="18" charset="0"/>
                            </a:rPr>
                            <m:t>[</m:t>
                          </m:r>
                          <m:r>
                            <a:rPr lang="zh-CN" altLang="en-US" sz="2000" i="1">
                              <a:latin typeface="Cambria Math" panose="02040503050406030204" pitchFamily="18" charset="0"/>
                            </a:rPr>
                            <m:t>𝑥</m:t>
                          </m:r>
                        </m:e>
                      </m:d>
                      <m:r>
                        <a:rPr lang="zh-CN" altLang="en-US" sz="2000" i="0">
                          <a:latin typeface="Cambria Math" panose="02040503050406030204" pitchFamily="18" charset="0"/>
                        </a:rPr>
                        <m:t>∗</m:t>
                      </m:r>
                      <m:d>
                        <m:dPr>
                          <m:ctrlPr>
                            <a:rPr lang="zh-CN" altLang="en-US" sz="2000" i="1">
                              <a:latin typeface="Cambria Math" panose="02040503050406030204" pitchFamily="18" charset="0"/>
                            </a:rPr>
                          </m:ctrlPr>
                        </m:dPr>
                        <m:e>
                          <m:r>
                            <a:rPr lang="zh-CN" altLang="en-US" sz="2000" i="0">
                              <a:latin typeface="Cambria Math" panose="02040503050406030204" pitchFamily="18" charset="0"/>
                            </a:rPr>
                            <m:t>1−</m:t>
                          </m:r>
                          <m:f>
                            <m:fPr>
                              <m:ctrlPr>
                                <a:rPr lang="zh-CN" altLang="en-US" sz="2000" i="1">
                                  <a:latin typeface="Cambria Math" panose="02040503050406030204" pitchFamily="18" charset="0"/>
                                </a:rPr>
                              </m:ctrlPr>
                            </m:fPr>
                            <m:num>
                              <m:d>
                                <m:dPr>
                                  <m:begChr m:val=""/>
                                  <m:endChr m:val="]"/>
                                  <m:ctrlPr>
                                    <a:rPr lang="zh-CN" altLang="en-US" sz="2000" i="1">
                                      <a:latin typeface="Cambria Math" panose="02040503050406030204" pitchFamily="18" charset="0"/>
                                    </a:rPr>
                                  </m:ctrlPr>
                                </m:dPr>
                                <m:e>
                                  <m:r>
                                    <m:rPr>
                                      <m:sty m:val="p"/>
                                    </m:rPr>
                                    <a:rPr lang="zh-CN" altLang="en-US" sz="2000" i="0">
                                      <a:latin typeface="Cambria Math" panose="02040503050406030204" pitchFamily="18" charset="0"/>
                                    </a:rPr>
                                    <m:t>Cos</m:t>
                                  </m:r>
                                  <m:r>
                                    <a:rPr lang="zh-CN" altLang="en-US" sz="2000" i="0">
                                      <a:latin typeface="Cambria Math" panose="02040503050406030204" pitchFamily="18" charset="0"/>
                                    </a:rPr>
                                    <m:t>[</m:t>
                                  </m:r>
                                  <m:r>
                                    <a:rPr lang="zh-CN" altLang="en-US" sz="2000" i="1">
                                      <a:latin typeface="Cambria Math" panose="02040503050406030204" pitchFamily="18" charset="0"/>
                                    </a:rPr>
                                    <m:t>𝑥</m:t>
                                  </m:r>
                                </m:e>
                              </m:d>
                            </m:num>
                            <m:den>
                              <m:rad>
                                <m:radPr>
                                  <m:degHide m:val="on"/>
                                  <m:ctrlPr>
                                    <a:rPr lang="zh-CN" altLang="en-US" sz="2000" i="1">
                                      <a:latin typeface="Cambria Math" panose="02040503050406030204" pitchFamily="18" charset="0"/>
                                    </a:rPr>
                                  </m:ctrlPr>
                                </m:radPr>
                                <m:deg/>
                                <m:e>
                                  <m:sSup>
                                    <m:sSupPr>
                                      <m:ctrlPr>
                                        <a:rPr lang="zh-CN" altLang="en-US" sz="2000" i="1">
                                          <a:latin typeface="Cambria Math" panose="02040503050406030204" pitchFamily="18" charset="0"/>
                                        </a:rPr>
                                      </m:ctrlPr>
                                    </m:sSupPr>
                                    <m:e>
                                      <m:r>
                                        <a:rPr lang="zh-CN" altLang="en-US" sz="2000" i="0">
                                          <a:latin typeface="Cambria Math" panose="02040503050406030204" pitchFamily="18" charset="0"/>
                                        </a:rPr>
                                        <m:t>1.44</m:t>
                                      </m:r>
                                    </m:e>
                                    <m:sup>
                                      <m:r>
                                        <a:rPr lang="zh-CN" altLang="en-US" sz="2000" i="0">
                                          <a:latin typeface="Cambria Math" panose="02040503050406030204" pitchFamily="18" charset="0"/>
                                        </a:rPr>
                                        <m:t>2</m:t>
                                      </m:r>
                                    </m:sup>
                                  </m:sSup>
                                  <m:r>
                                    <a:rPr lang="zh-CN" altLang="en-US" sz="2000" i="0">
                                      <a:latin typeface="Cambria Math" panose="02040503050406030204" pitchFamily="18" charset="0"/>
                                    </a:rPr>
                                    <m:t>−</m:t>
                                  </m:r>
                                  <m:sSup>
                                    <m:sSupPr>
                                      <m:ctrlPr>
                                        <a:rPr lang="zh-CN" altLang="en-US" sz="2000" i="1">
                                          <a:latin typeface="Cambria Math" panose="02040503050406030204" pitchFamily="18" charset="0"/>
                                        </a:rPr>
                                      </m:ctrlPr>
                                    </m:sSupPr>
                                    <m:e>
                                      <m:d>
                                        <m:dPr>
                                          <m:begChr m:val=""/>
                                          <m:endChr m:val="]"/>
                                          <m:ctrlPr>
                                            <a:rPr lang="zh-CN" altLang="en-US" sz="2000" i="1">
                                              <a:latin typeface="Cambria Math" panose="02040503050406030204" pitchFamily="18" charset="0"/>
                                            </a:rPr>
                                          </m:ctrlPr>
                                        </m:dPr>
                                        <m:e>
                                          <m:r>
                                            <m:rPr>
                                              <m:sty m:val="p"/>
                                            </m:rPr>
                                            <a:rPr lang="zh-CN" altLang="en-US" sz="2000" i="0">
                                              <a:latin typeface="Cambria Math" panose="02040503050406030204" pitchFamily="18" charset="0"/>
                                            </a:rPr>
                                            <m:t>Sin</m:t>
                                          </m:r>
                                          <m:r>
                                            <a:rPr lang="zh-CN" altLang="en-US" sz="2000" i="0">
                                              <a:latin typeface="Cambria Math" panose="02040503050406030204" pitchFamily="18" charset="0"/>
                                            </a:rPr>
                                            <m:t>[</m:t>
                                          </m:r>
                                          <m:r>
                                            <a:rPr lang="zh-CN" altLang="en-US" sz="2000" i="1">
                                              <a:latin typeface="Cambria Math" panose="02040503050406030204" pitchFamily="18" charset="0"/>
                                            </a:rPr>
                                            <m:t>𝑥</m:t>
                                          </m:r>
                                        </m:e>
                                      </m:d>
                                    </m:e>
                                    <m:sup>
                                      <m:r>
                                        <a:rPr lang="zh-CN" altLang="en-US" sz="2000" i="0">
                                          <a:latin typeface="Cambria Math" panose="02040503050406030204" pitchFamily="18" charset="0"/>
                                        </a:rPr>
                                        <m:t>2</m:t>
                                      </m:r>
                                    </m:sup>
                                  </m:sSup>
                                </m:e>
                              </m:rad>
                            </m:den>
                          </m:f>
                        </m:e>
                      </m:d>
                    </m:oMath>
                  </m:oMathPara>
                </a14:m>
                <a:endParaRPr lang="zh-CN" altLang="en-US" sz="2000" dirty="0"/>
              </a:p>
            </p:txBody>
          </p:sp>
        </mc:Choice>
        <mc:Fallback xmlns="">
          <p:sp>
            <p:nvSpPr>
              <p:cNvPr id="8" name="矩形 7"/>
              <p:cNvSpPr>
                <a:spLocks noRot="1" noChangeAspect="1" noMove="1" noResize="1" noEditPoints="1" noAdjustHandles="1" noChangeArrowheads="1" noChangeShapeType="1" noTextEdit="1"/>
              </p:cNvSpPr>
              <p:nvPr/>
            </p:nvSpPr>
            <p:spPr>
              <a:xfrm>
                <a:off x="6308527" y="5425373"/>
                <a:ext cx="4503669" cy="887807"/>
              </a:xfrm>
              <a:prstGeom prst="rect">
                <a:avLst/>
              </a:prstGeom>
              <a:blipFill rotWithShape="0">
                <a:blip r:embed="rId5"/>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748625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animEffect transition="in" filter="fade">
                                      <p:cBhvr>
                                        <p:cTn id="16" dur="500"/>
                                        <p:tgtEl>
                                          <p:spTgt spid="6">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
                                            <p:txEl>
                                              <p:pRg st="6" end="6"/>
                                            </p:txEl>
                                          </p:spTgt>
                                        </p:tgtEl>
                                        <p:attrNameLst>
                                          <p:attrName>style.visibility</p:attrName>
                                        </p:attrNameLst>
                                      </p:cBhvr>
                                      <p:to>
                                        <p:strVal val="visible"/>
                                      </p:to>
                                    </p:set>
                                    <p:animEffect transition="in" filter="fade">
                                      <p:cBhvr>
                                        <p:cTn id="30" dur="500"/>
                                        <p:tgtEl>
                                          <p:spTgt spid="6">
                                            <p:txEl>
                                              <p:pRg st="6" end="6"/>
                                            </p:txEl>
                                          </p:spTgt>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6">
                                            <p:txEl>
                                              <p:pRg st="7" end="7"/>
                                            </p:txEl>
                                          </p:spTgt>
                                        </p:tgtEl>
                                        <p:attrNameLst>
                                          <p:attrName>style.visibility</p:attrName>
                                        </p:attrNameLst>
                                      </p:cBhvr>
                                      <p:to>
                                        <p:strVal val="visible"/>
                                      </p:to>
                                    </p:set>
                                    <p:animEffect transition="in" filter="fade">
                                      <p:cBhvr>
                                        <p:cTn id="34" dur="500"/>
                                        <p:tgtEl>
                                          <p:spTgt spid="6">
                                            <p:txEl>
                                              <p:pRg st="7" end="7"/>
                                            </p:txEl>
                                          </p:spTgt>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6">
                                            <p:txEl>
                                              <p:pRg st="8" end="8"/>
                                            </p:txEl>
                                          </p:spTgt>
                                        </p:tgtEl>
                                        <p:attrNameLst>
                                          <p:attrName>style.visibility</p:attrName>
                                        </p:attrNameLst>
                                      </p:cBhvr>
                                      <p:to>
                                        <p:strVal val="visible"/>
                                      </p:to>
                                    </p:set>
                                    <p:animEffect transition="in" filter="fade">
                                      <p:cBhvr>
                                        <p:cTn id="38" dur="500"/>
                                        <p:tgtEl>
                                          <p:spTgt spid="6">
                                            <p:txEl>
                                              <p:pRg st="8" end="8"/>
                                            </p:txEl>
                                          </p:spTgt>
                                        </p:tgtEl>
                                      </p:cBhvr>
                                    </p:animEffect>
                                  </p:childTnLst>
                                </p:cTn>
                              </p:par>
                            </p:childTnLst>
                          </p:cTn>
                        </p:par>
                        <p:par>
                          <p:cTn id="39" fill="hold">
                            <p:stCondLst>
                              <p:cond delay="1500"/>
                            </p:stCondLst>
                            <p:childTnLst>
                              <p:par>
                                <p:cTn id="40" presetID="10" presetClass="entr" presetSubtype="0" fill="hold" grpId="0" nodeType="afterEffect">
                                  <p:stCondLst>
                                    <p:cond delay="0"/>
                                  </p:stCondLst>
                                  <p:childTnLst>
                                    <p:set>
                                      <p:cBhvr>
                                        <p:cTn id="41" dur="1" fill="hold">
                                          <p:stCondLst>
                                            <p:cond delay="0"/>
                                          </p:stCondLst>
                                        </p:cTn>
                                        <p:tgtEl>
                                          <p:spTgt spid="6">
                                            <p:txEl>
                                              <p:pRg st="9" end="9"/>
                                            </p:txEl>
                                          </p:spTgt>
                                        </p:tgtEl>
                                        <p:attrNameLst>
                                          <p:attrName>style.visibility</p:attrName>
                                        </p:attrNameLst>
                                      </p:cBhvr>
                                      <p:to>
                                        <p:strVal val="visible"/>
                                      </p:to>
                                    </p:set>
                                    <p:animEffect transition="in" filter="fade">
                                      <p:cBhvr>
                                        <p:cTn id="42"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几何光学方法部分：放大测量</a:t>
            </a:r>
            <a:r>
              <a:rPr lang="en-US" altLang="zh-CN" dirty="0"/>
              <a:t/>
            </a:r>
            <a:br>
              <a:rPr lang="en-US" altLang="zh-CN" dirty="0"/>
            </a:br>
            <a:endParaRPr lang="zh-CN" altLang="en-US" dirty="0"/>
          </a:p>
        </p:txBody>
      </p:sp>
      <mc:AlternateContent xmlns:mc="http://schemas.openxmlformats.org/markup-compatibility/2006">
        <mc:Choice xmlns:a14="http://schemas.microsoft.com/office/drawing/2010/main" Requires="a14">
          <p:sp>
            <p:nvSpPr>
              <p:cNvPr id="3" name="内容占位符 2"/>
              <p:cNvSpPr>
                <a:spLocks noGrp="1"/>
              </p:cNvSpPr>
              <p:nvPr>
                <p:ph idx="1"/>
              </p:nvPr>
            </p:nvSpPr>
            <p:spPr>
              <a:xfrm>
                <a:off x="685801" y="2142067"/>
                <a:ext cx="5778061" cy="3649133"/>
              </a:xfrm>
            </p:spPr>
            <p:txBody>
              <a:bodyPr>
                <a:normAutofit/>
              </a:bodyPr>
              <a:lstStyle/>
              <a:p>
                <a:r>
                  <a:rPr lang="zh-CN" altLang="en-US" sz="2000" dirty="0" smtClean="0"/>
                  <a:t>从直接测量的公式和实验结果中，可以看出当</a:t>
                </a:r>
                <a:r>
                  <a:rPr lang="en-US" altLang="zh-CN" sz="2000" dirty="0" smtClean="0"/>
                  <a:t>d</a:t>
                </a:r>
                <a:r>
                  <a:rPr lang="zh-CN" altLang="en-US" sz="2000" dirty="0" smtClean="0"/>
                  <a:t>较小时测量精度会明显下降</a:t>
                </a:r>
                <a:endParaRPr lang="en-US" altLang="zh-CN" sz="2000" dirty="0" smtClean="0"/>
              </a:p>
              <a:p>
                <a:r>
                  <a:rPr lang="zh-CN" altLang="en-US" sz="2000" dirty="0" smtClean="0"/>
                  <a:t>利用柱面反射镜将</a:t>
                </a:r>
                <a:r>
                  <a:rPr lang="el-GR" altLang="zh-CN" sz="2000" dirty="0" smtClean="0"/>
                  <a:t>Δ</a:t>
                </a:r>
                <a:r>
                  <a:rPr lang="zh-CN" altLang="en-US" sz="2000" dirty="0" smtClean="0"/>
                  <a:t>加以放大后进行测量</a:t>
                </a:r>
                <a:endParaRPr lang="en-US" altLang="zh-CN" sz="2000" dirty="0" smtClean="0"/>
              </a:p>
              <a:p>
                <a:r>
                  <a:rPr lang="zh-CN" altLang="en-US" sz="2000" dirty="0" smtClean="0"/>
                  <a:t>当</a:t>
                </a:r>
                <a:r>
                  <a:rPr lang="el-GR" altLang="zh-CN" sz="2000" dirty="0" smtClean="0"/>
                  <a:t>Δ</a:t>
                </a:r>
                <a:r>
                  <a:rPr lang="en-US" altLang="zh-CN" sz="2000" dirty="0" smtClean="0"/>
                  <a:t>&lt;&lt;r</a:t>
                </a:r>
                <a:r>
                  <a:rPr lang="zh-CN" altLang="en-US" sz="2000" dirty="0" smtClean="0"/>
                  <a:t>时，</a:t>
                </a:r>
                <a:r>
                  <a:rPr lang="zh-CN" altLang="en-US" sz="2000" dirty="0"/>
                  <a:t>可推出</a:t>
                </a:r>
                <a:r>
                  <a:rPr lang="zh-CN" altLang="en-US" sz="2000" dirty="0" smtClean="0"/>
                  <a:t>如下公式：</a:t>
                </a:r>
                <a:endParaRPr lang="en-US" altLang="zh-CN" sz="2000" dirty="0" smtClean="0"/>
              </a:p>
              <a:p>
                <a14:m>
                  <m:oMath xmlns:m="http://schemas.openxmlformats.org/officeDocument/2006/math">
                    <m:r>
                      <m:rPr>
                        <m:sty m:val="p"/>
                      </m:rPr>
                      <a:rPr lang="en-US" altLang="zh-CN" sz="2000"/>
                      <m:t>L</m:t>
                    </m:r>
                    <m:r>
                      <a:rPr lang="en-US" altLang="zh-CN" sz="2000"/>
                      <m:t>=(1+2</m:t>
                    </m:r>
                    <m:f>
                      <m:fPr>
                        <m:ctrlPr>
                          <a:rPr lang="zh-CN" altLang="zh-CN" sz="2000" i="1"/>
                        </m:ctrlPr>
                      </m:fPr>
                      <m:num>
                        <m:r>
                          <a:rPr lang="en-US" altLang="zh-CN" sz="2000" i="1"/>
                          <m:t>h</m:t>
                        </m:r>
                      </m:num>
                      <m:den>
                        <m:r>
                          <a:rPr lang="en-US" altLang="zh-CN" sz="2000" i="1"/>
                          <m:t>𝑟</m:t>
                        </m:r>
                      </m:den>
                    </m:f>
                    <m:r>
                      <a:rPr lang="en-US" altLang="zh-CN" sz="2000"/>
                      <m:t>)∆</m:t>
                    </m:r>
                  </m:oMath>
                </a14:m>
                <a:r>
                  <a:rPr lang="en-US" altLang="zh-CN" sz="2000" dirty="0"/>
                  <a:t> </a:t>
                </a:r>
                <a:endParaRPr lang="en-US" altLang="zh-CN" sz="2000" dirty="0" smtClean="0"/>
              </a:p>
              <a:p>
                <a:r>
                  <a:rPr lang="zh-CN" altLang="en-US" sz="2000" dirty="0" smtClean="0"/>
                  <a:t>近似误差小于</a:t>
                </a:r>
                <a14:m>
                  <m:oMath xmlns:m="http://schemas.openxmlformats.org/officeDocument/2006/math">
                    <m:sSup>
                      <m:sSupPr>
                        <m:ctrlPr>
                          <a:rPr lang="en-US" altLang="zh-CN" sz="2000" i="1" smtClean="0">
                            <a:latin typeface="Cambria Math" panose="02040503050406030204" pitchFamily="18" charset="0"/>
                          </a:rPr>
                        </m:ctrlPr>
                      </m:sSupPr>
                      <m:e>
                        <m:r>
                          <a:rPr lang="en-US" altLang="zh-CN" sz="2000" b="0" i="1" smtClean="0">
                            <a:latin typeface="Cambria Math" panose="02040503050406030204" pitchFamily="18" charset="0"/>
                          </a:rPr>
                          <m:t>(</m:t>
                        </m:r>
                        <m:f>
                          <m:fPr>
                            <m:ctrlPr>
                              <a:rPr lang="en-US" altLang="zh-CN" sz="2000" i="1" smtClean="0">
                                <a:latin typeface="Cambria Math" panose="02040503050406030204" pitchFamily="18" charset="0"/>
                              </a:rPr>
                            </m:ctrlPr>
                          </m:fPr>
                          <m:num>
                            <m:r>
                              <a:rPr lang="en-US" altLang="zh-CN" sz="2000" i="1" smtClean="0">
                                <a:latin typeface="Cambria Math" panose="02040503050406030204" pitchFamily="18" charset="0"/>
                                <a:ea typeface="Cambria Math" panose="02040503050406030204" pitchFamily="18" charset="0"/>
                              </a:rPr>
                              <m:t>∆</m:t>
                            </m:r>
                          </m:num>
                          <m:den>
                            <m:r>
                              <a:rPr lang="en-US" altLang="zh-CN" sz="2000" b="0" i="1" smtClean="0">
                                <a:latin typeface="Cambria Math" panose="02040503050406030204" pitchFamily="18" charset="0"/>
                              </a:rPr>
                              <m:t>𝑟</m:t>
                            </m:r>
                          </m:den>
                        </m:f>
                        <m:r>
                          <a:rPr lang="en-US" altLang="zh-CN" sz="2000" b="0" i="1" smtClean="0">
                            <a:latin typeface="Cambria Math" panose="02040503050406030204" pitchFamily="18" charset="0"/>
                          </a:rPr>
                          <m:t>)</m:t>
                        </m:r>
                      </m:e>
                      <m:sup>
                        <m:r>
                          <a:rPr lang="en-US" altLang="zh-CN" sz="2000" b="0" i="1" smtClean="0">
                            <a:latin typeface="Cambria Math" panose="02040503050406030204" pitchFamily="18" charset="0"/>
                          </a:rPr>
                          <m:t>3</m:t>
                        </m:r>
                      </m:sup>
                    </m:sSup>
                  </m:oMath>
                </a14:m>
                <a:endParaRPr lang="en-US" altLang="zh-CN" sz="2000" dirty="0"/>
              </a:p>
              <a:p>
                <a:endParaRPr lang="zh-CN" altLang="en-US" sz="2000" dirty="0"/>
              </a:p>
            </p:txBody>
          </p:sp>
        </mc:Choice>
        <mc:Fallback>
          <p:sp>
            <p:nvSpPr>
              <p:cNvPr id="3" name="内容占位符 2"/>
              <p:cNvSpPr>
                <a:spLocks noGrp="1" noRot="1" noChangeAspect="1" noMove="1" noResize="1" noEditPoints="1" noAdjustHandles="1" noChangeArrowheads="1" noChangeShapeType="1" noTextEdit="1"/>
              </p:cNvSpPr>
              <p:nvPr>
                <p:ph idx="1"/>
              </p:nvPr>
            </p:nvSpPr>
            <p:spPr>
              <a:xfrm>
                <a:off x="685801" y="2142067"/>
                <a:ext cx="5778061" cy="3649133"/>
              </a:xfrm>
              <a:blipFill rotWithShape="0">
                <a:blip r:embed="rId2"/>
                <a:stretch>
                  <a:fillRect l="-950"/>
                </a:stretch>
              </a:blipFill>
            </p:spPr>
            <p:txBody>
              <a:bodyPr/>
              <a:lstStyle/>
              <a:p>
                <a:r>
                  <a:rPr lang="zh-CN" altLang="en-US">
                    <a:noFill/>
                  </a:rPr>
                  <a:t> </a:t>
                </a:r>
              </a:p>
            </p:txBody>
          </p:sp>
        </mc:Fallback>
      </mc:AlternateContent>
      <p:pic>
        <p:nvPicPr>
          <p:cNvPr id="4" name="图片 3" descr="C:\Users\hermione\Documents\Tencent Files\978201358\Image\C2C\4B44F08241D5EE5B9862114F32CFDAED.png"/>
          <p:cNvPicPr/>
          <p:nvPr/>
        </p:nvPicPr>
        <p:blipFill rotWithShape="1">
          <a:blip r:embed="rId3" cstate="print">
            <a:extLst>
              <a:ext uri="{28A0092B-C50C-407E-A947-70E740481C1C}">
                <a14:useLocalDpi xmlns:a14="http://schemas.microsoft.com/office/drawing/2010/main" val="0"/>
              </a:ext>
            </a:extLst>
          </a:blip>
          <a:srcRect l="9187" t="5271" r="9481" b="6695"/>
          <a:stretch/>
        </p:blipFill>
        <p:spPr bwMode="auto">
          <a:xfrm>
            <a:off x="6638488" y="1836938"/>
            <a:ext cx="4985954" cy="395426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59112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4083" y="1399869"/>
            <a:ext cx="2208944" cy="523220"/>
          </a:xfrm>
          <a:prstGeom prst="rect">
            <a:avLst/>
          </a:prstGeom>
          <a:noFill/>
        </p:spPr>
        <p:txBody>
          <a:bodyPr wrap="square" rtlCol="0">
            <a:spAutoFit/>
          </a:bodyPr>
          <a:lstStyle/>
          <a:p>
            <a:r>
              <a:rPr lang="zh-CN" altLang="en-US" sz="2800" dirty="0" smtClean="0"/>
              <a:t>装置简图</a:t>
            </a:r>
            <a:r>
              <a:rPr lang="zh-CN" altLang="en-US" dirty="0" smtClean="0"/>
              <a:t>：</a:t>
            </a:r>
            <a:endParaRPr lang="zh-CN" altLang="en-US" dirty="0"/>
          </a:p>
        </p:txBody>
      </p:sp>
      <mc:AlternateContent xmlns:mc="http://schemas.openxmlformats.org/markup-compatibility/2006">
        <mc:Choice xmlns:a14="http://schemas.microsoft.com/office/drawing/2010/main" Requires="a14">
          <p:sp>
            <p:nvSpPr>
              <p:cNvPr id="9" name="文本框 8"/>
              <p:cNvSpPr txBox="1"/>
              <p:nvPr/>
            </p:nvSpPr>
            <p:spPr>
              <a:xfrm>
                <a:off x="1047964" y="6113124"/>
                <a:ext cx="8957884" cy="400110"/>
              </a:xfrm>
              <a:prstGeom prst="rect">
                <a:avLst/>
              </a:prstGeom>
              <a:noFill/>
            </p:spPr>
            <p:txBody>
              <a:bodyPr wrap="square" rtlCol="0">
                <a:spAutoFit/>
              </a:bodyPr>
              <a:lstStyle/>
              <a:p>
                <a:r>
                  <a:rPr lang="zh-CN" altLang="en-US" sz="2000" dirty="0" smtClean="0"/>
                  <a:t>通过高斯拟合得到</a:t>
                </a:r>
                <a:r>
                  <a:rPr lang="en-US" altLang="zh-CN" sz="2000" dirty="0" smtClean="0"/>
                  <a:t>L</a:t>
                </a:r>
                <a:r>
                  <a:rPr lang="zh-CN" altLang="en-US" sz="2000" dirty="0" smtClean="0"/>
                  <a:t>，由</a:t>
                </a:r>
                <a:r>
                  <a:rPr lang="en-US" altLang="zh-CN" sz="2000" dirty="0" smtClean="0"/>
                  <a:t>L</a:t>
                </a:r>
                <a:r>
                  <a:rPr lang="zh-CN" altLang="en-US" sz="2000" dirty="0" smtClean="0"/>
                  <a:t>与</a:t>
                </a:r>
                <a14:m>
                  <m:oMath xmlns:m="http://schemas.openxmlformats.org/officeDocument/2006/math">
                    <m:r>
                      <a:rPr lang="bg-BG" altLang="zh-CN" sz="2000" i="1">
                        <a:latin typeface="Cambria Math" charset="0"/>
                        <a:ea typeface="Cambria Math" charset="0"/>
                        <a:cs typeface="Cambria Math" charset="0"/>
                      </a:rPr>
                      <m:t>∆</m:t>
                    </m:r>
                  </m:oMath>
                </a14:m>
                <a:r>
                  <a:rPr lang="en-US" altLang="zh-CN" sz="2000" dirty="0" smtClean="0"/>
                  <a:t>l</a:t>
                </a:r>
                <a:r>
                  <a:rPr lang="zh-CN" altLang="en-US" sz="2000" dirty="0" smtClean="0"/>
                  <a:t>的关系可推导出</a:t>
                </a:r>
                <a14:m>
                  <m:oMath xmlns:m="http://schemas.openxmlformats.org/officeDocument/2006/math">
                    <m:r>
                      <a:rPr lang="bg-BG" altLang="zh-CN" sz="2000" i="1">
                        <a:latin typeface="Cambria Math" charset="0"/>
                        <a:ea typeface="Cambria Math" charset="0"/>
                        <a:cs typeface="Cambria Math" charset="0"/>
                      </a:rPr>
                      <m:t>∆</m:t>
                    </m:r>
                  </m:oMath>
                </a14:m>
                <a:r>
                  <a:rPr lang="en-US" altLang="zh-CN" sz="2000" dirty="0" smtClean="0"/>
                  <a:t>l</a:t>
                </a:r>
                <a:r>
                  <a:rPr lang="zh-CN" altLang="en-US" sz="2000" dirty="0" smtClean="0"/>
                  <a:t>，从而进行拟合可得到</a:t>
                </a:r>
                <a:r>
                  <a:rPr lang="en-US" altLang="zh-CN" sz="2000" dirty="0" smtClean="0"/>
                  <a:t>d</a:t>
                </a:r>
                <a:r>
                  <a:rPr lang="zh-CN" altLang="en-US" sz="2000" dirty="0" smtClean="0"/>
                  <a:t>与</a:t>
                </a:r>
                <a:r>
                  <a:rPr lang="en-US" altLang="zh-CN" sz="2000" dirty="0" smtClean="0"/>
                  <a:t>n</a:t>
                </a:r>
                <a:endParaRPr lang="zh-CN" altLang="en-US" sz="2000" dirty="0"/>
              </a:p>
            </p:txBody>
          </p:sp>
        </mc:Choice>
        <mc:Fallback>
          <p:sp>
            <p:nvSpPr>
              <p:cNvPr id="9" name="文本框 8"/>
              <p:cNvSpPr txBox="1">
                <a:spLocks noRot="1" noChangeAspect="1" noMove="1" noResize="1" noEditPoints="1" noAdjustHandles="1" noChangeArrowheads="1" noChangeShapeType="1" noTextEdit="1"/>
              </p:cNvSpPr>
              <p:nvPr/>
            </p:nvSpPr>
            <p:spPr>
              <a:xfrm>
                <a:off x="1047964" y="6113124"/>
                <a:ext cx="8957884" cy="400110"/>
              </a:xfrm>
              <a:prstGeom prst="rect">
                <a:avLst/>
              </a:prstGeom>
              <a:blipFill rotWithShape="0">
                <a:blip r:embed="rId3"/>
                <a:stretch>
                  <a:fillRect l="-749" t="-13846" b="-29231"/>
                </a:stretch>
              </a:blipFill>
            </p:spPr>
            <p:txBody>
              <a:bodyPr/>
              <a:lstStyle/>
              <a:p>
                <a:r>
                  <a:rPr lang="zh-CN" altLang="en-US">
                    <a:noFill/>
                  </a:rPr>
                  <a:t> </a:t>
                </a:r>
              </a:p>
            </p:txBody>
          </p:sp>
        </mc:Fallback>
      </mc:AlternateContent>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l="15044" t="9885" r="15143" b="16668"/>
          <a:stretch/>
        </p:blipFill>
        <p:spPr>
          <a:xfrm>
            <a:off x="2293027" y="1398358"/>
            <a:ext cx="7428216" cy="4399544"/>
          </a:xfrm>
          <a:prstGeom prst="rect">
            <a:avLst/>
          </a:prstGeom>
        </p:spPr>
      </p:pic>
      <p:sp>
        <p:nvSpPr>
          <p:cNvPr id="6" name="矩形 5"/>
          <p:cNvSpPr/>
          <p:nvPr/>
        </p:nvSpPr>
        <p:spPr>
          <a:xfrm>
            <a:off x="84083" y="584261"/>
            <a:ext cx="6096000" cy="1077218"/>
          </a:xfrm>
          <a:prstGeom prst="rect">
            <a:avLst/>
          </a:prstGeom>
        </p:spPr>
        <p:txBody>
          <a:bodyPr>
            <a:spAutoFit/>
          </a:bodyPr>
          <a:lstStyle/>
          <a:p>
            <a:r>
              <a:rPr lang="zh-CN" altLang="en-US" sz="3200" dirty="0"/>
              <a:t>几何光学方法部分：放大测量</a:t>
            </a:r>
            <a:r>
              <a:rPr lang="en-US" altLang="zh-CN" sz="3200" dirty="0"/>
              <a:t/>
            </a:r>
            <a:br>
              <a:rPr lang="en-US" altLang="zh-CN" sz="3200" dirty="0"/>
            </a:br>
            <a:endParaRPr lang="zh-CN" altLang="en-US" sz="3200" dirty="0"/>
          </a:p>
        </p:txBody>
      </p:sp>
    </p:spTree>
    <p:extLst>
      <p:ext uri="{BB962C8B-B14F-4D97-AF65-F5344CB8AC3E}">
        <p14:creationId xmlns:p14="http://schemas.microsoft.com/office/powerpoint/2010/main" val="3226489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0" y="1313867"/>
            <a:ext cx="10131425" cy="2131982"/>
          </a:xfrm>
        </p:spPr>
        <p:txBody>
          <a:bodyPr>
            <a:noAutofit/>
          </a:bodyPr>
          <a:lstStyle/>
          <a:p>
            <a:r>
              <a:rPr lang="zh-CN" altLang="en-US" sz="2000" dirty="0" smtClean="0"/>
              <a:t>在具体操作中</a:t>
            </a:r>
            <a:endParaRPr lang="en-US" altLang="zh-CN" sz="2000" dirty="0" smtClean="0"/>
          </a:p>
          <a:p>
            <a:r>
              <a:rPr lang="zh-CN" altLang="en-US" sz="2000" dirty="0" smtClean="0"/>
              <a:t>我们同样将实验装置放在光学平台上</a:t>
            </a:r>
            <a:endParaRPr lang="en-US" altLang="zh-CN" sz="2000" dirty="0" smtClean="0"/>
          </a:p>
          <a:p>
            <a:r>
              <a:rPr lang="zh-CN" altLang="en-US" sz="2000" dirty="0" smtClean="0"/>
              <a:t>每隔</a:t>
            </a:r>
            <a:r>
              <a:rPr lang="en-US" altLang="zh-CN" sz="2000" dirty="0" smtClean="0"/>
              <a:t>0.02mm</a:t>
            </a:r>
            <a:r>
              <a:rPr lang="zh-CN" altLang="en-US" sz="2000" dirty="0" smtClean="0"/>
              <a:t>采集一个光强数据点</a:t>
            </a:r>
            <a:endParaRPr lang="en-US" altLang="zh-CN" sz="2000" dirty="0" smtClean="0"/>
          </a:p>
          <a:p>
            <a:r>
              <a:rPr lang="zh-CN" altLang="en-US" sz="2000" dirty="0" smtClean="0"/>
              <a:t>采用分光计的半透半反镜作为玻璃片</a:t>
            </a:r>
            <a:endParaRPr lang="en-US" altLang="zh-CN" sz="2000" dirty="0" smtClean="0"/>
          </a:p>
          <a:p>
            <a:r>
              <a:rPr lang="zh-CN" altLang="en-US" sz="2000" dirty="0" smtClean="0"/>
              <a:t>采用烧杯作为“柱面反射镜”</a:t>
            </a:r>
            <a:endParaRPr lang="en-US" altLang="zh-CN" sz="2000" dirty="0"/>
          </a:p>
          <a:p>
            <a:r>
              <a:rPr lang="zh-CN" altLang="en-US" sz="2000" dirty="0" smtClean="0"/>
              <a:t>通过迭代法得到</a:t>
            </a:r>
            <a:r>
              <a:rPr lang="en-US" altLang="zh-CN" sz="2000" dirty="0" smtClean="0"/>
              <a:t>d≈4.96</a:t>
            </a:r>
            <a:r>
              <a:rPr lang="zh-CN" altLang="en-US" sz="2000" dirty="0" smtClean="0"/>
              <a:t>，</a:t>
            </a:r>
            <a:r>
              <a:rPr lang="en-US" altLang="zh-CN" sz="2000" dirty="0" smtClean="0"/>
              <a:t>n≈1.56</a:t>
            </a: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65497" y="343756"/>
            <a:ext cx="6515528" cy="4072205"/>
          </a:xfrm>
          <a:prstGeom prst="rect">
            <a:avLst/>
          </a:prstGeom>
        </p:spPr>
      </p:pic>
      <mc:AlternateContent xmlns:mc="http://schemas.openxmlformats.org/markup-compatibility/2006" xmlns:a14="http://schemas.microsoft.com/office/drawing/2010/main">
        <mc:Choice Requires="a14">
          <p:sp>
            <p:nvSpPr>
              <p:cNvPr id="5" name="矩形 4"/>
              <p:cNvSpPr/>
              <p:nvPr/>
            </p:nvSpPr>
            <p:spPr>
              <a:xfrm>
                <a:off x="5322565" y="4884505"/>
                <a:ext cx="4071564" cy="88780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zh-CN" altLang="en-US" sz="2000">
                          <a:latin typeface="Cambria Math" panose="02040503050406030204" pitchFamily="18" charset="0"/>
                        </a:rPr>
                        <m:t>4.96</m:t>
                      </m:r>
                      <m:d>
                        <m:dPr>
                          <m:begChr m:val=""/>
                          <m:endChr m:val="]"/>
                          <m:ctrlPr>
                            <a:rPr lang="zh-CN" altLang="en-US" sz="2000" i="1">
                              <a:latin typeface="Cambria Math" panose="02040503050406030204" pitchFamily="18" charset="0"/>
                            </a:rPr>
                          </m:ctrlPr>
                        </m:dPr>
                        <m:e>
                          <m:r>
                            <m:rPr>
                              <m:sty m:val="p"/>
                            </m:rPr>
                            <a:rPr lang="zh-CN" altLang="en-US" sz="2000" i="0">
                              <a:latin typeface="Cambria Math" panose="02040503050406030204" pitchFamily="18" charset="0"/>
                            </a:rPr>
                            <m:t>Sin</m:t>
                          </m:r>
                          <m:r>
                            <a:rPr lang="zh-CN" altLang="en-US" sz="2000" i="0">
                              <a:latin typeface="Cambria Math" panose="02040503050406030204" pitchFamily="18" charset="0"/>
                            </a:rPr>
                            <m:t>[</m:t>
                          </m:r>
                          <m:r>
                            <a:rPr lang="zh-CN" altLang="en-US" sz="2000" i="1">
                              <a:latin typeface="Cambria Math" panose="02040503050406030204" pitchFamily="18" charset="0"/>
                            </a:rPr>
                            <m:t>𝑥</m:t>
                          </m:r>
                        </m:e>
                      </m:d>
                      <m:r>
                        <a:rPr lang="zh-CN" altLang="en-US" sz="2000" i="0">
                          <a:latin typeface="Cambria Math" panose="02040503050406030204" pitchFamily="18" charset="0"/>
                        </a:rPr>
                        <m:t>⁢</m:t>
                      </m:r>
                      <m:d>
                        <m:dPr>
                          <m:ctrlPr>
                            <a:rPr lang="zh-CN" altLang="en-US" sz="2000" i="1">
                              <a:latin typeface="Cambria Math" panose="02040503050406030204" pitchFamily="18" charset="0"/>
                            </a:rPr>
                          </m:ctrlPr>
                        </m:dPr>
                        <m:e>
                          <m:r>
                            <a:rPr lang="zh-CN" altLang="en-US" sz="2000" i="0">
                              <a:latin typeface="Cambria Math" panose="02040503050406030204" pitchFamily="18" charset="0"/>
                            </a:rPr>
                            <m:t>1−</m:t>
                          </m:r>
                          <m:f>
                            <m:fPr>
                              <m:ctrlPr>
                                <a:rPr lang="zh-CN" altLang="en-US" sz="2000" i="1">
                                  <a:latin typeface="Cambria Math" panose="02040503050406030204" pitchFamily="18" charset="0"/>
                                </a:rPr>
                              </m:ctrlPr>
                            </m:fPr>
                            <m:num>
                              <m:d>
                                <m:dPr>
                                  <m:begChr m:val=""/>
                                  <m:endChr m:val="]"/>
                                  <m:ctrlPr>
                                    <a:rPr lang="zh-CN" altLang="en-US" sz="2000" i="1">
                                      <a:latin typeface="Cambria Math" panose="02040503050406030204" pitchFamily="18" charset="0"/>
                                    </a:rPr>
                                  </m:ctrlPr>
                                </m:dPr>
                                <m:e>
                                  <m:r>
                                    <m:rPr>
                                      <m:sty m:val="p"/>
                                    </m:rPr>
                                    <a:rPr lang="zh-CN" altLang="en-US" sz="2000" i="0">
                                      <a:latin typeface="Cambria Math" panose="02040503050406030204" pitchFamily="18" charset="0"/>
                                    </a:rPr>
                                    <m:t>Cos</m:t>
                                  </m:r>
                                  <m:r>
                                    <a:rPr lang="zh-CN" altLang="en-US" sz="2000" i="0">
                                      <a:latin typeface="Cambria Math" panose="02040503050406030204" pitchFamily="18" charset="0"/>
                                    </a:rPr>
                                    <m:t>[</m:t>
                                  </m:r>
                                  <m:r>
                                    <a:rPr lang="zh-CN" altLang="en-US" sz="2000" i="1">
                                      <a:latin typeface="Cambria Math" panose="02040503050406030204" pitchFamily="18" charset="0"/>
                                    </a:rPr>
                                    <m:t>𝑥</m:t>
                                  </m:r>
                                </m:e>
                              </m:d>
                            </m:num>
                            <m:den>
                              <m:rad>
                                <m:radPr>
                                  <m:degHide m:val="on"/>
                                  <m:ctrlPr>
                                    <a:rPr lang="zh-CN" altLang="en-US" sz="2000" i="1">
                                      <a:latin typeface="Cambria Math" panose="02040503050406030204" pitchFamily="18" charset="0"/>
                                    </a:rPr>
                                  </m:ctrlPr>
                                </m:radPr>
                                <m:deg/>
                                <m:e>
                                  <m:sSup>
                                    <m:sSupPr>
                                      <m:ctrlPr>
                                        <a:rPr lang="zh-CN" altLang="en-US" sz="2000" i="1">
                                          <a:latin typeface="Cambria Math" panose="02040503050406030204" pitchFamily="18" charset="0"/>
                                        </a:rPr>
                                      </m:ctrlPr>
                                    </m:sSupPr>
                                    <m:e>
                                      <m:r>
                                        <a:rPr lang="zh-CN" altLang="en-US" sz="2000" i="0">
                                          <a:latin typeface="Cambria Math" panose="02040503050406030204" pitchFamily="18" charset="0"/>
                                        </a:rPr>
                                        <m:t>1.56</m:t>
                                      </m:r>
                                    </m:e>
                                    <m:sup>
                                      <m:r>
                                        <a:rPr lang="zh-CN" altLang="en-US" sz="2000" i="0">
                                          <a:latin typeface="Cambria Math" panose="02040503050406030204" pitchFamily="18" charset="0"/>
                                        </a:rPr>
                                        <m:t>2</m:t>
                                      </m:r>
                                    </m:sup>
                                  </m:sSup>
                                  <m:r>
                                    <a:rPr lang="zh-CN" altLang="en-US" sz="2000" i="0">
                                      <a:latin typeface="Cambria Math" panose="02040503050406030204" pitchFamily="18" charset="0"/>
                                    </a:rPr>
                                    <m:t>−</m:t>
                                  </m:r>
                                  <m:sSup>
                                    <m:sSupPr>
                                      <m:ctrlPr>
                                        <a:rPr lang="zh-CN" altLang="en-US" sz="2000" i="1">
                                          <a:latin typeface="Cambria Math" panose="02040503050406030204" pitchFamily="18" charset="0"/>
                                        </a:rPr>
                                      </m:ctrlPr>
                                    </m:sSupPr>
                                    <m:e>
                                      <m:d>
                                        <m:dPr>
                                          <m:begChr m:val=""/>
                                          <m:endChr m:val="]"/>
                                          <m:ctrlPr>
                                            <a:rPr lang="zh-CN" altLang="en-US" sz="2000" i="1">
                                              <a:latin typeface="Cambria Math" panose="02040503050406030204" pitchFamily="18" charset="0"/>
                                            </a:rPr>
                                          </m:ctrlPr>
                                        </m:dPr>
                                        <m:e>
                                          <m:r>
                                            <m:rPr>
                                              <m:sty m:val="p"/>
                                            </m:rPr>
                                            <a:rPr lang="zh-CN" altLang="en-US" sz="2000" i="0">
                                              <a:latin typeface="Cambria Math" panose="02040503050406030204" pitchFamily="18" charset="0"/>
                                            </a:rPr>
                                            <m:t>Sin</m:t>
                                          </m:r>
                                          <m:r>
                                            <a:rPr lang="zh-CN" altLang="en-US" sz="2000" i="0">
                                              <a:latin typeface="Cambria Math" panose="02040503050406030204" pitchFamily="18" charset="0"/>
                                            </a:rPr>
                                            <m:t>[</m:t>
                                          </m:r>
                                          <m:r>
                                            <a:rPr lang="zh-CN" altLang="en-US" sz="2000" i="1">
                                              <a:latin typeface="Cambria Math" panose="02040503050406030204" pitchFamily="18" charset="0"/>
                                            </a:rPr>
                                            <m:t>𝑥</m:t>
                                          </m:r>
                                        </m:e>
                                      </m:d>
                                    </m:e>
                                    <m:sup>
                                      <m:r>
                                        <a:rPr lang="zh-CN" altLang="en-US" sz="2000" i="0">
                                          <a:latin typeface="Cambria Math" panose="02040503050406030204" pitchFamily="18" charset="0"/>
                                        </a:rPr>
                                        <m:t>2</m:t>
                                      </m:r>
                                    </m:sup>
                                  </m:sSup>
                                </m:e>
                              </m:rad>
                            </m:den>
                          </m:f>
                        </m:e>
                      </m:d>
                    </m:oMath>
                  </m:oMathPara>
                </a14:m>
                <a:endParaRPr lang="zh-CN" altLang="en-US" sz="2000" dirty="0"/>
              </a:p>
            </p:txBody>
          </p:sp>
        </mc:Choice>
        <mc:Fallback xmlns="">
          <p:sp>
            <p:nvSpPr>
              <p:cNvPr id="5" name="矩形 4"/>
              <p:cNvSpPr>
                <a:spLocks noRot="1" noChangeAspect="1" noMove="1" noResize="1" noEditPoints="1" noAdjustHandles="1" noChangeArrowheads="1" noChangeShapeType="1" noTextEdit="1"/>
              </p:cNvSpPr>
              <p:nvPr/>
            </p:nvSpPr>
            <p:spPr>
              <a:xfrm>
                <a:off x="5322565" y="4884505"/>
                <a:ext cx="4071564" cy="887807"/>
              </a:xfrm>
              <a:prstGeom prst="rect">
                <a:avLst/>
              </a:prstGeom>
              <a:blipFill rotWithShape="0">
                <a:blip r:embed="rId3"/>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904816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800" dirty="0" smtClean="0"/>
              <a:t>放大测量法中可能存在的问题</a:t>
            </a:r>
            <a:endParaRPr lang="zh-CN" altLang="en-US" sz="2800" dirty="0"/>
          </a:p>
        </p:txBody>
      </p:sp>
      <p:sp>
        <p:nvSpPr>
          <p:cNvPr id="3" name="内容占位符 2"/>
          <p:cNvSpPr>
            <a:spLocks noGrp="1"/>
          </p:cNvSpPr>
          <p:nvPr>
            <p:ph idx="1"/>
          </p:nvPr>
        </p:nvSpPr>
        <p:spPr>
          <a:xfrm>
            <a:off x="151546" y="2065866"/>
            <a:ext cx="6454738" cy="2742439"/>
          </a:xfrm>
        </p:spPr>
        <p:txBody>
          <a:bodyPr>
            <a:normAutofit/>
          </a:bodyPr>
          <a:lstStyle/>
          <a:p>
            <a:r>
              <a:rPr lang="zh-CN" altLang="en-US" sz="2000" dirty="0" smtClean="0"/>
              <a:t>由于烧杯内外壁都存在反射，导致经烧杯反射后得到的光带存在干涉条纹，如右图</a:t>
            </a:r>
            <a:endParaRPr lang="en-US" altLang="zh-CN" sz="2000" dirty="0" smtClean="0"/>
          </a:p>
          <a:p>
            <a:r>
              <a:rPr lang="zh-CN" altLang="en-US" sz="2000" dirty="0"/>
              <a:t>从而导致</a:t>
            </a:r>
            <a:r>
              <a:rPr lang="zh-CN" altLang="en-US" sz="2000" dirty="0" smtClean="0"/>
              <a:t>反射后光带经高斯拟合得到的中心（实验证明用高斯拟合时存在很明显的中心）与实际光束中心可能存在微小的差异</a:t>
            </a:r>
            <a:endParaRPr lang="en-US" altLang="zh-CN" sz="2000" dirty="0" smtClean="0"/>
          </a:p>
          <a:p>
            <a:r>
              <a:rPr lang="zh-CN" altLang="en-US" sz="2000" dirty="0" smtClean="0"/>
              <a:t>后期考虑在烧杯外壁通过银镜反应镀一层反射银镜来提高精度</a:t>
            </a:r>
            <a:endParaRPr lang="zh-CN" altLang="en-US" sz="2000" dirty="0"/>
          </a:p>
        </p:txBody>
      </p:sp>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17041" t="36554" r="26892" b="40075"/>
          <a:stretch/>
        </p:blipFill>
        <p:spPr>
          <a:xfrm>
            <a:off x="6770669" y="1750032"/>
            <a:ext cx="5126806" cy="1602769"/>
          </a:xfrm>
          <a:prstGeom prst="rect">
            <a:avLst/>
          </a:prstGeom>
        </p:spPr>
      </p:pic>
    </p:spTree>
    <p:extLst>
      <p:ext uri="{BB962C8B-B14F-4D97-AF65-F5344CB8AC3E}">
        <p14:creationId xmlns:p14="http://schemas.microsoft.com/office/powerpoint/2010/main" val="4060316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59374" y="155796"/>
            <a:ext cx="10131425" cy="1456267"/>
          </a:xfrm>
        </p:spPr>
        <p:txBody>
          <a:bodyPr/>
          <a:lstStyle/>
          <a:p>
            <a:r>
              <a:rPr lang="zh-CN" altLang="en-US" dirty="0" smtClean="0"/>
              <a:t>激光光束直接干涉法</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685801" y="2142067"/>
                <a:ext cx="10131425" cy="4377605"/>
              </a:xfrm>
            </p:spPr>
            <p:txBody>
              <a:bodyPr>
                <a:noAutofit/>
              </a:bodyPr>
              <a:lstStyle/>
              <a:p>
                <a:r>
                  <a:rPr lang="zh-CN" altLang="en-US" sz="2000" dirty="0" smtClean="0"/>
                  <a:t>当激光光束直接射入玻璃片时，如右图：</a:t>
                </a:r>
                <a:endParaRPr lang="en-US" altLang="zh-CN" sz="2000" dirty="0"/>
              </a:p>
              <a:p>
                <a:r>
                  <a:rPr lang="zh-CN" altLang="en-US" sz="2000" dirty="0" smtClean="0"/>
                  <a:t>容易推导出光束</a:t>
                </a:r>
                <a:r>
                  <a:rPr lang="en-US" altLang="zh-CN" sz="2000" dirty="0" smtClean="0"/>
                  <a:t>1</a:t>
                </a:r>
                <a:r>
                  <a:rPr lang="zh-CN" altLang="en-US" sz="2000" dirty="0" smtClean="0"/>
                  <a:t>、</a:t>
                </a:r>
                <a:r>
                  <a:rPr lang="en-US" altLang="zh-CN" sz="2000" dirty="0" smtClean="0"/>
                  <a:t>2</a:t>
                </a:r>
                <a:r>
                  <a:rPr lang="zh-CN" altLang="en-US" sz="2000" dirty="0" smtClean="0"/>
                  <a:t>之间的光程差为</a:t>
                </a:r>
                <a:endParaRPr lang="en-US" altLang="zh-CN" sz="2000" dirty="0" smtClean="0"/>
              </a:p>
              <a:p>
                <a14:m>
                  <m:oMath xmlns:m="http://schemas.openxmlformats.org/officeDocument/2006/math">
                    <m:r>
                      <m:rPr>
                        <m:sty m:val="p"/>
                      </m:rPr>
                      <a:rPr lang="en-US" altLang="zh-CN" sz="2000">
                        <a:latin typeface="Cambria Math" panose="02040503050406030204" pitchFamily="18" charset="0"/>
                      </a:rPr>
                      <m:t>Δl</m:t>
                    </m:r>
                    <m:r>
                      <a:rPr lang="en-US" altLang="zh-CN" sz="2000">
                        <a:latin typeface="Cambria Math" panose="02040503050406030204" pitchFamily="18" charset="0"/>
                      </a:rPr>
                      <m:t>=2</m:t>
                    </m:r>
                    <m:r>
                      <m:rPr>
                        <m:sty m:val="p"/>
                      </m:rPr>
                      <a:rPr lang="en-US" altLang="zh-CN" sz="2000">
                        <a:latin typeface="Cambria Math" panose="02040503050406030204" pitchFamily="18" charset="0"/>
                      </a:rPr>
                      <m:t>h</m:t>
                    </m:r>
                    <m:rad>
                      <m:radPr>
                        <m:degHide m:val="on"/>
                        <m:ctrlPr>
                          <a:rPr lang="zh-CN" altLang="zh-CN" sz="2000" i="1">
                            <a:latin typeface="Cambria Math" panose="02040503050406030204" pitchFamily="18" charset="0"/>
                          </a:rPr>
                        </m:ctrlPr>
                      </m:radPr>
                      <m:deg/>
                      <m:e>
                        <m:sSup>
                          <m:sSupPr>
                            <m:ctrlPr>
                              <a:rPr lang="zh-CN" altLang="zh-CN" sz="2000" i="1">
                                <a:latin typeface="Cambria Math" panose="02040503050406030204" pitchFamily="18" charset="0"/>
                              </a:rPr>
                            </m:ctrlPr>
                          </m:sSupPr>
                          <m:e>
                            <m:r>
                              <a:rPr lang="en-US" altLang="zh-CN" sz="2000" i="1">
                                <a:latin typeface="Cambria Math" panose="02040503050406030204" pitchFamily="18" charset="0"/>
                              </a:rPr>
                              <m:t>𝑛</m:t>
                            </m:r>
                          </m:e>
                          <m:sup>
                            <m:r>
                              <a:rPr lang="en-US" altLang="zh-CN" sz="2000" i="1">
                                <a:latin typeface="Cambria Math" panose="02040503050406030204" pitchFamily="18" charset="0"/>
                              </a:rPr>
                              <m:t>2</m:t>
                            </m:r>
                          </m:sup>
                        </m:sSup>
                        <m:r>
                          <a:rPr lang="en-US" altLang="zh-CN" sz="2000" i="1">
                            <a:latin typeface="Cambria Math" panose="02040503050406030204" pitchFamily="18" charset="0"/>
                          </a:rPr>
                          <m:t>−</m:t>
                        </m:r>
                        <m:sSup>
                          <m:sSupPr>
                            <m:ctrlPr>
                              <a:rPr lang="zh-CN" altLang="zh-CN" sz="2000" i="1">
                                <a:latin typeface="Cambria Math" panose="02040503050406030204" pitchFamily="18" charset="0"/>
                              </a:rPr>
                            </m:ctrlPr>
                          </m:sSupPr>
                          <m:e>
                            <m:r>
                              <a:rPr lang="en-US" altLang="zh-CN" sz="2000" i="1">
                                <a:latin typeface="Cambria Math" panose="02040503050406030204" pitchFamily="18" charset="0"/>
                              </a:rPr>
                              <m:t>𝑠𝑖𝑛</m:t>
                            </m:r>
                            <m:r>
                              <a:rPr lang="en-US" altLang="zh-CN" sz="2000" i="1">
                                <a:latin typeface="Cambria Math" panose="02040503050406030204" pitchFamily="18" charset="0"/>
                              </a:rPr>
                              <m:t>𝜃</m:t>
                            </m:r>
                          </m:e>
                          <m:sup>
                            <m:r>
                              <a:rPr lang="en-US" altLang="zh-CN" sz="2000" i="1">
                                <a:latin typeface="Cambria Math" panose="02040503050406030204" pitchFamily="18" charset="0"/>
                              </a:rPr>
                              <m:t>2</m:t>
                            </m:r>
                          </m:sup>
                        </m:sSup>
                      </m:e>
                    </m:rad>
                  </m:oMath>
                </a14:m>
                <a:endParaRPr lang="zh-CN" altLang="zh-CN" sz="2000" dirty="0"/>
              </a:p>
              <a:p>
                <a:r>
                  <a:rPr lang="zh-CN" altLang="en-US" sz="2000" dirty="0" smtClean="0"/>
                  <a:t>取微分，有</a:t>
                </a:r>
                <a14:m>
                  <m:oMath xmlns:m="http://schemas.openxmlformats.org/officeDocument/2006/math">
                    <m:r>
                      <m:rPr>
                        <m:sty m:val="p"/>
                      </m:rPr>
                      <a:rPr lang="en-US" altLang="zh-CN" sz="2000" b="0" i="0" dirty="0" smtClean="0">
                        <a:latin typeface="Cambria Math" panose="02040503050406030204" pitchFamily="18" charset="0"/>
                      </a:rPr>
                      <m:t>d</m:t>
                    </m:r>
                    <m:d>
                      <m:dPr>
                        <m:ctrlPr>
                          <a:rPr lang="en-US" altLang="zh-CN" sz="2000" b="0" i="1" dirty="0" smtClean="0">
                            <a:latin typeface="Cambria Math" panose="02040503050406030204" pitchFamily="18" charset="0"/>
                          </a:rPr>
                        </m:ctrlPr>
                      </m:dPr>
                      <m:e>
                        <m:r>
                          <m:rPr>
                            <m:sty m:val="p"/>
                          </m:rPr>
                          <a:rPr lang="en-US" altLang="zh-CN" sz="2000">
                            <a:latin typeface="Cambria Math" panose="02040503050406030204" pitchFamily="18" charset="0"/>
                          </a:rPr>
                          <m:t>Δl</m:t>
                        </m:r>
                      </m:e>
                    </m:d>
                    <m:r>
                      <a:rPr lang="en-US" altLang="zh-CN" sz="2000">
                        <a:latin typeface="Cambria Math" panose="02040503050406030204" pitchFamily="18" charset="0"/>
                      </a:rPr>
                      <m:t>=2</m:t>
                    </m:r>
                    <m:rad>
                      <m:radPr>
                        <m:degHide m:val="on"/>
                        <m:ctrlPr>
                          <a:rPr lang="zh-CN" altLang="zh-CN" sz="2000" i="1">
                            <a:latin typeface="Cambria Math" panose="02040503050406030204" pitchFamily="18" charset="0"/>
                          </a:rPr>
                        </m:ctrlPr>
                      </m:radPr>
                      <m:deg/>
                      <m:e>
                        <m:sSup>
                          <m:sSupPr>
                            <m:ctrlPr>
                              <a:rPr lang="zh-CN" altLang="zh-CN" sz="2000" i="1">
                                <a:latin typeface="Cambria Math" panose="02040503050406030204" pitchFamily="18" charset="0"/>
                              </a:rPr>
                            </m:ctrlPr>
                          </m:sSupPr>
                          <m:e>
                            <m:r>
                              <a:rPr lang="en-US" altLang="zh-CN" sz="2000" i="1">
                                <a:latin typeface="Cambria Math" panose="02040503050406030204" pitchFamily="18" charset="0"/>
                              </a:rPr>
                              <m:t>𝑛</m:t>
                            </m:r>
                          </m:e>
                          <m:sup>
                            <m:r>
                              <a:rPr lang="en-US" altLang="zh-CN" sz="2000" i="1">
                                <a:latin typeface="Cambria Math" panose="02040503050406030204" pitchFamily="18" charset="0"/>
                              </a:rPr>
                              <m:t>2</m:t>
                            </m:r>
                          </m:sup>
                        </m:sSup>
                        <m:r>
                          <a:rPr lang="en-US" altLang="zh-CN" sz="2000" i="1">
                            <a:latin typeface="Cambria Math" panose="02040503050406030204" pitchFamily="18" charset="0"/>
                          </a:rPr>
                          <m:t>−</m:t>
                        </m:r>
                        <m:sSup>
                          <m:sSupPr>
                            <m:ctrlPr>
                              <a:rPr lang="zh-CN" altLang="zh-CN" sz="2000" i="1">
                                <a:latin typeface="Cambria Math" panose="02040503050406030204" pitchFamily="18" charset="0"/>
                              </a:rPr>
                            </m:ctrlPr>
                          </m:sSupPr>
                          <m:e>
                            <m:r>
                              <a:rPr lang="en-US" altLang="zh-CN" sz="2000" i="1">
                                <a:latin typeface="Cambria Math" panose="02040503050406030204" pitchFamily="18" charset="0"/>
                              </a:rPr>
                              <m:t>𝑠𝑖𝑛</m:t>
                            </m:r>
                            <m:r>
                              <a:rPr lang="en-US" altLang="zh-CN" sz="2000" i="1">
                                <a:latin typeface="Cambria Math" panose="02040503050406030204" pitchFamily="18" charset="0"/>
                              </a:rPr>
                              <m:t>𝜃</m:t>
                            </m:r>
                          </m:e>
                          <m:sup>
                            <m:r>
                              <a:rPr lang="en-US" altLang="zh-CN" sz="2000" i="1">
                                <a:latin typeface="Cambria Math" panose="02040503050406030204" pitchFamily="18" charset="0"/>
                              </a:rPr>
                              <m:t>2</m:t>
                            </m:r>
                          </m:sup>
                        </m:sSup>
                      </m:e>
                    </m:rad>
                    <m:r>
                      <a:rPr lang="en-US" altLang="zh-CN" sz="2000" b="0" i="1" smtClean="0">
                        <a:latin typeface="Cambria Math" panose="02040503050406030204" pitchFamily="18" charset="0"/>
                      </a:rPr>
                      <m:t>𝑑h</m:t>
                    </m:r>
                    <m:r>
                      <a:rPr lang="en-US" altLang="zh-CN" sz="2000" b="0" i="1" smtClean="0">
                        <a:latin typeface="Cambria Math" panose="02040503050406030204" pitchFamily="18" charset="0"/>
                      </a:rPr>
                      <m:t>−</m:t>
                    </m:r>
                    <m:r>
                      <a:rPr lang="en-US" altLang="zh-CN" sz="2000" b="0" i="1" smtClean="0">
                        <a:latin typeface="Cambria Math" panose="02040503050406030204" pitchFamily="18" charset="0"/>
                      </a:rPr>
                      <m:t>h</m:t>
                    </m:r>
                    <m:f>
                      <m:fPr>
                        <m:ctrlPr>
                          <a:rPr lang="en-US" altLang="zh-CN" sz="2000" b="0" i="1" smtClean="0">
                            <a:latin typeface="Cambria Math" panose="02040503050406030204" pitchFamily="18" charset="0"/>
                          </a:rPr>
                        </m:ctrlPr>
                      </m:fPr>
                      <m:num>
                        <m:r>
                          <a:rPr lang="en-US" altLang="zh-CN" sz="2000" b="0" i="1" smtClean="0">
                            <a:latin typeface="Cambria Math" panose="02040503050406030204" pitchFamily="18" charset="0"/>
                          </a:rPr>
                          <m:t>𝑠𝑖𝑛</m:t>
                        </m:r>
                        <m:r>
                          <a:rPr lang="en-US" altLang="zh-CN" sz="2000" b="0" i="1" smtClean="0">
                            <a:latin typeface="Cambria Math" panose="02040503050406030204" pitchFamily="18" charset="0"/>
                          </a:rPr>
                          <m:t>2</m:t>
                        </m:r>
                        <m:r>
                          <a:rPr lang="zh-CN" altLang="en-US" sz="2000" b="0" i="1" smtClean="0">
                            <a:latin typeface="Cambria Math" panose="02040503050406030204" pitchFamily="18" charset="0"/>
                          </a:rPr>
                          <m:t>𝜃</m:t>
                        </m:r>
                      </m:num>
                      <m:den>
                        <m:rad>
                          <m:radPr>
                            <m:degHide m:val="on"/>
                            <m:ctrlPr>
                              <a:rPr lang="zh-CN" altLang="zh-CN" sz="2000" i="1">
                                <a:latin typeface="Cambria Math" panose="02040503050406030204" pitchFamily="18" charset="0"/>
                              </a:rPr>
                            </m:ctrlPr>
                          </m:radPr>
                          <m:deg/>
                          <m:e>
                            <m:sSup>
                              <m:sSupPr>
                                <m:ctrlPr>
                                  <a:rPr lang="zh-CN" altLang="zh-CN" sz="2000" i="1">
                                    <a:latin typeface="Cambria Math" panose="02040503050406030204" pitchFamily="18" charset="0"/>
                                  </a:rPr>
                                </m:ctrlPr>
                              </m:sSupPr>
                              <m:e>
                                <m:r>
                                  <a:rPr lang="en-US" altLang="zh-CN" sz="2000" i="1">
                                    <a:latin typeface="Cambria Math" panose="02040503050406030204" pitchFamily="18" charset="0"/>
                                  </a:rPr>
                                  <m:t>𝑛</m:t>
                                </m:r>
                              </m:e>
                              <m:sup>
                                <m:r>
                                  <a:rPr lang="en-US" altLang="zh-CN" sz="2000" i="1">
                                    <a:latin typeface="Cambria Math" panose="02040503050406030204" pitchFamily="18" charset="0"/>
                                  </a:rPr>
                                  <m:t>2</m:t>
                                </m:r>
                              </m:sup>
                            </m:sSup>
                            <m:r>
                              <a:rPr lang="en-US" altLang="zh-CN" sz="2000" i="1">
                                <a:latin typeface="Cambria Math" panose="02040503050406030204" pitchFamily="18" charset="0"/>
                              </a:rPr>
                              <m:t>−</m:t>
                            </m:r>
                            <m:sSup>
                              <m:sSupPr>
                                <m:ctrlPr>
                                  <a:rPr lang="zh-CN" altLang="zh-CN" sz="2000" i="1">
                                    <a:latin typeface="Cambria Math" panose="02040503050406030204" pitchFamily="18" charset="0"/>
                                  </a:rPr>
                                </m:ctrlPr>
                              </m:sSupPr>
                              <m:e>
                                <m:r>
                                  <a:rPr lang="en-US" altLang="zh-CN" sz="2000" i="1">
                                    <a:latin typeface="Cambria Math" panose="02040503050406030204" pitchFamily="18" charset="0"/>
                                  </a:rPr>
                                  <m:t>𝑠𝑖𝑛</m:t>
                                </m:r>
                                <m:r>
                                  <a:rPr lang="en-US" altLang="zh-CN" sz="2000" i="1">
                                    <a:latin typeface="Cambria Math" panose="02040503050406030204" pitchFamily="18" charset="0"/>
                                  </a:rPr>
                                  <m:t>𝜃</m:t>
                                </m:r>
                              </m:e>
                              <m:sup>
                                <m:r>
                                  <a:rPr lang="en-US" altLang="zh-CN" sz="2000" i="1">
                                    <a:latin typeface="Cambria Math" panose="02040503050406030204" pitchFamily="18" charset="0"/>
                                  </a:rPr>
                                  <m:t>2</m:t>
                                </m:r>
                              </m:sup>
                            </m:sSup>
                          </m:e>
                        </m:rad>
                      </m:den>
                    </m:f>
                    <m:r>
                      <a:rPr lang="en-US" altLang="zh-CN" sz="2000" b="0" i="1" smtClean="0">
                        <a:latin typeface="Cambria Math" panose="02040503050406030204" pitchFamily="18" charset="0"/>
                      </a:rPr>
                      <m:t>𝑑</m:t>
                    </m:r>
                    <m:r>
                      <a:rPr lang="zh-CN" altLang="en-US" sz="2000" b="0" i="1" smtClean="0">
                        <a:latin typeface="Cambria Math" panose="02040503050406030204" pitchFamily="18" charset="0"/>
                      </a:rPr>
                      <m:t>𝜃</m:t>
                    </m:r>
                  </m:oMath>
                </a14:m>
                <a:endParaRPr lang="en-US" altLang="zh-CN" sz="2000" dirty="0" smtClean="0"/>
              </a:p>
              <a:p>
                <a:r>
                  <a:rPr lang="zh-CN" altLang="en-US" sz="2000" dirty="0" smtClean="0"/>
                  <a:t>当角度</a:t>
                </a:r>
                <a14:m>
                  <m:oMath xmlns:m="http://schemas.openxmlformats.org/officeDocument/2006/math">
                    <m:r>
                      <a:rPr lang="en-US" altLang="zh-CN" sz="2000" i="1">
                        <a:latin typeface="Cambria Math" panose="02040503050406030204" pitchFamily="18" charset="0"/>
                      </a:rPr>
                      <m:t>𝜃</m:t>
                    </m:r>
                  </m:oMath>
                </a14:m>
                <a:r>
                  <a:rPr lang="zh-CN" altLang="en-US" sz="2000" dirty="0" smtClean="0"/>
                  <a:t>变化时，由于激光束射到的位置基本不变，从而可认为</a:t>
                </a:r>
                <a:r>
                  <a:rPr lang="en-US" altLang="zh-CN" sz="2000" dirty="0" smtClean="0"/>
                  <a:t>dh=0</a:t>
                </a:r>
                <a:r>
                  <a:rPr lang="zh-CN" altLang="en-US" sz="2000" dirty="0" smtClean="0"/>
                  <a:t>，通过数出在不同</a:t>
                </a:r>
                <a14:m>
                  <m:oMath xmlns:m="http://schemas.openxmlformats.org/officeDocument/2006/math">
                    <m:r>
                      <a:rPr lang="en-US" altLang="zh-CN" sz="2000" i="1">
                        <a:latin typeface="Cambria Math" panose="02040503050406030204" pitchFamily="18" charset="0"/>
                      </a:rPr>
                      <m:t>𝜃</m:t>
                    </m:r>
                  </m:oMath>
                </a14:m>
                <a:r>
                  <a:rPr lang="zh-CN" altLang="en-US" sz="2000" dirty="0" smtClean="0"/>
                  <a:t>角位置条纹随</a:t>
                </a:r>
                <a14:m>
                  <m:oMath xmlns:m="http://schemas.openxmlformats.org/officeDocument/2006/math">
                    <m:r>
                      <a:rPr lang="en-US" altLang="zh-CN" sz="2000" i="1">
                        <a:latin typeface="Cambria Math" panose="02040503050406030204" pitchFamily="18" charset="0"/>
                      </a:rPr>
                      <m:t>𝜃</m:t>
                    </m:r>
                  </m:oMath>
                </a14:m>
                <a:r>
                  <a:rPr lang="zh-CN" altLang="en-US" sz="2000" dirty="0" smtClean="0"/>
                  <a:t>的变化来确定</a:t>
                </a:r>
                <a14:m>
                  <m:oMath xmlns:m="http://schemas.openxmlformats.org/officeDocument/2006/math">
                    <m:f>
                      <m:fPr>
                        <m:ctrlPr>
                          <a:rPr lang="en-US" altLang="zh-CN" sz="2000" i="1" smtClean="0">
                            <a:latin typeface="Cambria Math" panose="02040503050406030204" pitchFamily="18" charset="0"/>
                          </a:rPr>
                        </m:ctrlPr>
                      </m:fPr>
                      <m:num>
                        <m:r>
                          <a:rPr lang="en-US" altLang="zh-CN" sz="2000" b="0" i="1" smtClean="0">
                            <a:latin typeface="Cambria Math" panose="02040503050406030204" pitchFamily="18" charset="0"/>
                          </a:rPr>
                          <m:t>𝑑</m:t>
                        </m:r>
                        <m:r>
                          <a:rPr lang="en-US" altLang="zh-CN" sz="2000" b="0" i="1" smtClean="0">
                            <a:latin typeface="Cambria Math" panose="02040503050406030204" pitchFamily="18" charset="0"/>
                          </a:rPr>
                          <m:t>(∆</m:t>
                        </m:r>
                        <m:r>
                          <a:rPr lang="en-US" altLang="zh-CN" sz="2000" b="0" i="1" smtClean="0">
                            <a:latin typeface="Cambria Math" panose="02040503050406030204" pitchFamily="18" charset="0"/>
                            <a:ea typeface="Cambria Math" panose="02040503050406030204" pitchFamily="18" charset="0"/>
                          </a:rPr>
                          <m:t>𝑙</m:t>
                        </m:r>
                        <m:r>
                          <a:rPr lang="en-US" altLang="zh-CN" sz="2000" b="0" i="1" smtClean="0">
                            <a:latin typeface="Cambria Math" panose="02040503050406030204" pitchFamily="18" charset="0"/>
                          </a:rPr>
                          <m:t>)</m:t>
                        </m:r>
                      </m:num>
                      <m:den>
                        <m:r>
                          <a:rPr lang="en-US" altLang="zh-CN" sz="2000" b="0" i="1" smtClean="0">
                            <a:latin typeface="Cambria Math" panose="02040503050406030204" pitchFamily="18" charset="0"/>
                          </a:rPr>
                          <m:t>𝑑</m:t>
                        </m:r>
                        <m:r>
                          <a:rPr lang="en-US" altLang="zh-CN" sz="2000" i="1">
                            <a:latin typeface="Cambria Math" panose="02040503050406030204" pitchFamily="18" charset="0"/>
                          </a:rPr>
                          <m:t>𝜃</m:t>
                        </m:r>
                      </m:den>
                    </m:f>
                    <m:r>
                      <a:rPr lang="zh-CN" altLang="en-US" sz="2000" i="1" smtClean="0">
                        <a:latin typeface="Cambria Math" panose="02040503050406030204" pitchFamily="18" charset="0"/>
                      </a:rPr>
                      <m:t>，</m:t>
                    </m:r>
                  </m:oMath>
                </a14:m>
                <a:r>
                  <a:rPr lang="zh-CN" altLang="en-US" sz="2000" dirty="0" smtClean="0"/>
                  <a:t>从而拟合得出</a:t>
                </a:r>
                <a:r>
                  <a:rPr lang="en-US" altLang="zh-CN" sz="2000" dirty="0" smtClean="0"/>
                  <a:t>h</a:t>
                </a:r>
                <a:r>
                  <a:rPr lang="zh-CN" altLang="en-US" sz="2000" dirty="0" smtClean="0"/>
                  <a:t>与</a:t>
                </a:r>
                <a:r>
                  <a:rPr lang="en-US" altLang="zh-CN" sz="2000" dirty="0" smtClean="0"/>
                  <a:t>n</a:t>
                </a:r>
              </a:p>
              <a:p>
                <a:endParaRPr lang="en-US" altLang="zh-CN" sz="2000" dirty="0"/>
              </a:p>
              <a:p>
                <a:endParaRPr lang="zh-CN" altLang="en-US" sz="2000"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685801" y="2142067"/>
                <a:ext cx="10131425" cy="4377605"/>
              </a:xfrm>
              <a:blipFill rotWithShape="0">
                <a:blip r:embed="rId2"/>
                <a:stretch>
                  <a:fillRect l="-542"/>
                </a:stretch>
              </a:blipFill>
            </p:spPr>
            <p:txBody>
              <a:bodyPr/>
              <a:lstStyle/>
              <a:p>
                <a:r>
                  <a:rPr lang="zh-CN" altLang="en-US">
                    <a:noFill/>
                  </a:rPr>
                  <a:t> </a:t>
                </a:r>
              </a:p>
            </p:txBody>
          </p:sp>
        </mc:Fallback>
      </mc:AlternateContent>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l="16407" t="8124" r="12568" b="31141"/>
          <a:stretch/>
        </p:blipFill>
        <p:spPr>
          <a:xfrm>
            <a:off x="7625722" y="1070544"/>
            <a:ext cx="3380198" cy="1613042"/>
          </a:xfrm>
          <a:prstGeom prst="rect">
            <a:avLst/>
          </a:prstGeom>
        </p:spPr>
      </p:pic>
    </p:spTree>
    <p:extLst>
      <p:ext uri="{BB962C8B-B14F-4D97-AF65-F5344CB8AC3E}">
        <p14:creationId xmlns:p14="http://schemas.microsoft.com/office/powerpoint/2010/main" val="767503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5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500"/>
                                        <p:tgtEl>
                                          <p:spTgt spid="3">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809625"/>
            <a:ext cx="10131425" cy="1456267"/>
          </a:xfrm>
        </p:spPr>
        <p:txBody>
          <a:bodyPr/>
          <a:lstStyle/>
          <a:p>
            <a:r>
              <a:rPr lang="zh-CN" altLang="en-US" dirty="0" smtClean="0"/>
              <a:t>主要参考文献</a:t>
            </a:r>
            <a:endParaRPr lang="en-US" dirty="0"/>
          </a:p>
        </p:txBody>
      </p:sp>
      <p:sp>
        <p:nvSpPr>
          <p:cNvPr id="3" name="Content Placeholder 2"/>
          <p:cNvSpPr>
            <a:spLocks noGrp="1"/>
          </p:cNvSpPr>
          <p:nvPr>
            <p:ph idx="1"/>
          </p:nvPr>
        </p:nvSpPr>
        <p:spPr>
          <a:xfrm>
            <a:off x="685799" y="1771938"/>
            <a:ext cx="10131425" cy="3230985"/>
          </a:xfrm>
        </p:spPr>
        <p:txBody>
          <a:bodyPr>
            <a:noAutofit/>
          </a:bodyPr>
          <a:lstStyle/>
          <a:p>
            <a:pPr marL="108000" lvl="0" indent="-108000">
              <a:spcAft>
                <a:spcPts val="500"/>
              </a:spcAft>
            </a:pPr>
            <a:r>
              <a:rPr lang="zh-CN" altLang="en-US" i="1" dirty="0" smtClean="0"/>
              <a:t>陈</a:t>
            </a:r>
            <a:r>
              <a:rPr lang="zh-CN" altLang="en-US" i="1" dirty="0"/>
              <a:t>仁文</a:t>
            </a:r>
            <a:r>
              <a:rPr lang="en-US" altLang="zh-CN" i="1" dirty="0"/>
              <a:t>,</a:t>
            </a:r>
            <a:r>
              <a:rPr lang="zh-CN" altLang="en-US" i="1" dirty="0"/>
              <a:t>孙亚飞</a:t>
            </a:r>
            <a:r>
              <a:rPr lang="en-US" altLang="zh-CN" i="1" dirty="0"/>
              <a:t>,</a:t>
            </a:r>
            <a:r>
              <a:rPr lang="zh-CN" altLang="en-US" i="1" dirty="0"/>
              <a:t>陈勇</a:t>
            </a:r>
            <a:r>
              <a:rPr lang="en-US" altLang="zh-CN" i="1" dirty="0"/>
              <a:t>. </a:t>
            </a:r>
            <a:r>
              <a:rPr lang="zh-CN" altLang="en-US" i="1" dirty="0"/>
              <a:t>一种利用光反射原理测量小位移的新方法</a:t>
            </a:r>
            <a:r>
              <a:rPr lang="en-US" altLang="zh-CN" i="1" dirty="0"/>
              <a:t>[J]. </a:t>
            </a:r>
            <a:r>
              <a:rPr lang="zh-CN" altLang="en-US" i="1" dirty="0"/>
              <a:t>光谱学与光谱分析</a:t>
            </a:r>
            <a:r>
              <a:rPr lang="en-US" altLang="zh-CN" i="1" dirty="0"/>
              <a:t>,2004,01:21-24.</a:t>
            </a:r>
          </a:p>
          <a:p>
            <a:pPr marL="108000" lvl="0" indent="-108000">
              <a:spcAft>
                <a:spcPts val="500"/>
              </a:spcAft>
            </a:pPr>
            <a:r>
              <a:rPr lang="zh-CN" altLang="en-US" i="1" dirty="0"/>
              <a:t>李季平</a:t>
            </a:r>
            <a:r>
              <a:rPr lang="en-US" altLang="zh-CN" i="1" dirty="0"/>
              <a:t>,</a:t>
            </a:r>
            <a:r>
              <a:rPr lang="zh-CN" altLang="en-US" i="1" dirty="0"/>
              <a:t>吴启元</a:t>
            </a:r>
            <a:r>
              <a:rPr lang="en-US" altLang="zh-CN" i="1" dirty="0"/>
              <a:t>,</a:t>
            </a:r>
            <a:r>
              <a:rPr lang="zh-CN" altLang="en-US" i="1" dirty="0"/>
              <a:t>刘小廷</a:t>
            </a:r>
            <a:r>
              <a:rPr lang="en-US" altLang="zh-CN" i="1" dirty="0"/>
              <a:t>,</a:t>
            </a:r>
            <a:r>
              <a:rPr lang="zh-CN" altLang="en-US" i="1" dirty="0"/>
              <a:t>蔡云良</a:t>
            </a:r>
            <a:r>
              <a:rPr lang="en-US" altLang="zh-CN" i="1" dirty="0"/>
              <a:t>. </a:t>
            </a:r>
            <a:r>
              <a:rPr lang="zh-CN" altLang="en-US" i="1" dirty="0"/>
              <a:t>激光等密度等倾干涉条纹法测定透明介质的厚度和折射率</a:t>
            </a:r>
            <a:r>
              <a:rPr lang="en-US" altLang="zh-CN" i="1" dirty="0"/>
              <a:t>[J]. </a:t>
            </a:r>
            <a:r>
              <a:rPr lang="zh-CN" altLang="en-US" i="1" dirty="0"/>
              <a:t>物理实验</a:t>
            </a:r>
            <a:r>
              <a:rPr lang="en-US" altLang="zh-CN" i="1" dirty="0"/>
              <a:t>,2000,03:38-39+41.</a:t>
            </a:r>
          </a:p>
          <a:p>
            <a:pPr marL="108000" lvl="0" indent="-108000">
              <a:spcAft>
                <a:spcPts val="500"/>
              </a:spcAft>
            </a:pPr>
            <a:r>
              <a:rPr lang="zh-CN" altLang="en-US" i="1" dirty="0"/>
              <a:t>熊芬</a:t>
            </a:r>
            <a:r>
              <a:rPr lang="en-US" altLang="zh-CN" i="1" dirty="0"/>
              <a:t>,</a:t>
            </a:r>
            <a:r>
              <a:rPr lang="zh-CN" altLang="en-US" i="1" dirty="0"/>
              <a:t>胡中文</a:t>
            </a:r>
            <a:r>
              <a:rPr lang="en-US" altLang="zh-CN" i="1" dirty="0"/>
              <a:t>,</a:t>
            </a:r>
            <a:r>
              <a:rPr lang="zh-CN" altLang="en-US" i="1" dirty="0"/>
              <a:t>姜明达</a:t>
            </a:r>
            <a:r>
              <a:rPr lang="en-US" altLang="zh-CN" i="1" dirty="0"/>
              <a:t>. </a:t>
            </a:r>
            <a:r>
              <a:rPr lang="zh-CN" altLang="en-US" i="1" dirty="0"/>
              <a:t>基于平行平板的折射率高精度非接触测量</a:t>
            </a:r>
            <a:r>
              <a:rPr lang="en-US" altLang="zh-CN" i="1" dirty="0"/>
              <a:t>[J]. </a:t>
            </a:r>
            <a:r>
              <a:rPr lang="zh-CN" altLang="en-US" i="1" dirty="0"/>
              <a:t>应用光学</a:t>
            </a:r>
            <a:r>
              <a:rPr lang="en-US" altLang="zh-CN" i="1" dirty="0"/>
              <a:t>,2012,01:148-152.</a:t>
            </a:r>
          </a:p>
          <a:p>
            <a:pPr marL="108000" lvl="0" indent="-108000">
              <a:spcAft>
                <a:spcPts val="500"/>
              </a:spcAft>
            </a:pPr>
            <a:r>
              <a:rPr lang="zh-CN" altLang="en-US" i="1" dirty="0"/>
              <a:t>沈元华</a:t>
            </a:r>
            <a:r>
              <a:rPr lang="en-US" altLang="zh-CN" i="1" dirty="0"/>
              <a:t>,</a:t>
            </a:r>
            <a:r>
              <a:rPr lang="zh-CN" altLang="en-US" i="1" dirty="0"/>
              <a:t>马秀芳</a:t>
            </a:r>
            <a:r>
              <a:rPr lang="en-US" altLang="zh-CN" i="1" dirty="0"/>
              <a:t>. </a:t>
            </a:r>
            <a:r>
              <a:rPr lang="zh-CN" altLang="en-US" i="1" dirty="0"/>
              <a:t>为</a:t>
            </a:r>
            <a:r>
              <a:rPr lang="en-US" altLang="zh-CN" i="1" dirty="0"/>
              <a:t>2007</a:t>
            </a:r>
            <a:r>
              <a:rPr lang="zh-CN" altLang="en-US" i="1" dirty="0"/>
              <a:t>年亚奥赛物理实验命题的体会</a:t>
            </a:r>
            <a:r>
              <a:rPr lang="en-US" altLang="zh-CN" i="1" dirty="0"/>
              <a:t>[J]. </a:t>
            </a:r>
            <a:r>
              <a:rPr lang="zh-CN" altLang="en-US" i="1" dirty="0"/>
              <a:t>物理实验</a:t>
            </a:r>
            <a:r>
              <a:rPr lang="en-US" altLang="zh-CN" i="1" dirty="0"/>
              <a:t>,2007,11:28-32.</a:t>
            </a:r>
          </a:p>
          <a:p>
            <a:pPr marL="108000" lvl="0" indent="-108000">
              <a:spcAft>
                <a:spcPts val="500"/>
              </a:spcAft>
            </a:pPr>
            <a:r>
              <a:rPr lang="zh-CN" altLang="en-US" i="1" dirty="0"/>
              <a:t>马秀芳</a:t>
            </a:r>
            <a:r>
              <a:rPr lang="en-US" altLang="zh-CN" i="1" dirty="0"/>
              <a:t>,</a:t>
            </a:r>
            <a:r>
              <a:rPr lang="zh-CN" altLang="en-US" i="1" dirty="0"/>
              <a:t>沈元华</a:t>
            </a:r>
            <a:r>
              <a:rPr lang="en-US" altLang="zh-CN" i="1" dirty="0"/>
              <a:t>. </a:t>
            </a:r>
            <a:r>
              <a:rPr lang="zh-CN" altLang="en-US" i="1" dirty="0"/>
              <a:t>第八届亚洲物理奥林匹克竞赛中实验考题的分析</a:t>
            </a:r>
            <a:r>
              <a:rPr lang="en-US" altLang="zh-CN" i="1" dirty="0"/>
              <a:t>[J]. </a:t>
            </a:r>
            <a:r>
              <a:rPr lang="zh-CN" altLang="en-US" i="1" dirty="0"/>
              <a:t>物理实验</a:t>
            </a:r>
            <a:r>
              <a:rPr lang="en-US" altLang="zh-CN" i="1" dirty="0"/>
              <a:t>,2007,12:29-33</a:t>
            </a:r>
            <a:r>
              <a:rPr lang="en-US" altLang="zh-CN" i="1" dirty="0" smtClean="0"/>
              <a:t>.</a:t>
            </a:r>
          </a:p>
          <a:p>
            <a:pPr marL="108000" lvl="0" indent="-108000">
              <a:spcAft>
                <a:spcPts val="500"/>
              </a:spcAft>
            </a:pPr>
            <a:r>
              <a:rPr lang="zh-CN" altLang="en-US" dirty="0"/>
              <a:t>李季平</a:t>
            </a:r>
            <a:r>
              <a:rPr lang="en-US" altLang="zh-CN" dirty="0"/>
              <a:t>,</a:t>
            </a:r>
            <a:r>
              <a:rPr lang="zh-CN" altLang="en-US" dirty="0"/>
              <a:t>吴启元</a:t>
            </a:r>
            <a:r>
              <a:rPr lang="en-US" altLang="zh-CN" dirty="0"/>
              <a:t>,</a:t>
            </a:r>
            <a:r>
              <a:rPr lang="zh-CN" altLang="en-US" dirty="0"/>
              <a:t>刘小廷</a:t>
            </a:r>
            <a:r>
              <a:rPr lang="en-US" altLang="zh-CN" dirty="0"/>
              <a:t>,</a:t>
            </a:r>
            <a:r>
              <a:rPr lang="zh-CN" altLang="en-US" dirty="0"/>
              <a:t>蔡云良</a:t>
            </a:r>
            <a:r>
              <a:rPr lang="en-US" altLang="zh-CN" dirty="0"/>
              <a:t>.</a:t>
            </a:r>
            <a:r>
              <a:rPr lang="zh-CN" altLang="en-US" i="1" dirty="0"/>
              <a:t>激光等密度等倾干涉条纹法测定透明介质的厚度和折射率</a:t>
            </a:r>
            <a:r>
              <a:rPr lang="en-US" altLang="zh-CN" dirty="0"/>
              <a:t>[J]. </a:t>
            </a:r>
            <a:r>
              <a:rPr lang="zh-CN" altLang="en-US" dirty="0"/>
              <a:t>物理实验</a:t>
            </a:r>
            <a:r>
              <a:rPr lang="en-US" altLang="zh-CN" dirty="0"/>
              <a:t>.2000(03</a:t>
            </a:r>
            <a:r>
              <a:rPr lang="en-US" altLang="zh-CN" dirty="0" smtClean="0"/>
              <a:t>)</a:t>
            </a:r>
          </a:p>
          <a:p>
            <a:pPr marL="108000" lvl="0" indent="-108000">
              <a:spcAft>
                <a:spcPts val="500"/>
              </a:spcAft>
            </a:pPr>
            <a:endParaRPr lang="en-US" altLang="zh-CN" i="1" dirty="0"/>
          </a:p>
        </p:txBody>
      </p:sp>
    </p:spTree>
    <p:extLst>
      <p:ext uri="{BB962C8B-B14F-4D97-AF65-F5344CB8AC3E}">
        <p14:creationId xmlns:p14="http://schemas.microsoft.com/office/powerpoint/2010/main" val="189828630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04C7E"/>
      </a:dk2>
      <a:lt2>
        <a:srgbClr val="EBEBEB"/>
      </a:lt2>
      <a:accent1>
        <a:srgbClr val="94CE67"/>
      </a:accent1>
      <a:accent2>
        <a:srgbClr val="49D1CD"/>
      </a:accent2>
      <a:accent3>
        <a:srgbClr val="61A5D6"/>
      </a:accent3>
      <a:accent4>
        <a:srgbClr val="9D8CD3"/>
      </a:accent4>
      <a:accent5>
        <a:srgbClr val="E45C8A"/>
      </a:accent5>
      <a:accent6>
        <a:srgbClr val="F98C61"/>
      </a:accent6>
      <a:hlink>
        <a:srgbClr val="AAF172"/>
      </a:hlink>
      <a:folHlink>
        <a:srgbClr val="E7F19A"/>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E44E6A2F-09CD-4BE0-B42D-107FF03CEE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Celestial</Template>
  <TotalTime>2996</TotalTime>
  <Words>1399</Words>
  <Application>Microsoft Office PowerPoint</Application>
  <PresentationFormat>宽屏</PresentationFormat>
  <Paragraphs>128</Paragraphs>
  <Slides>20</Slides>
  <Notes>9</Notes>
  <HiddenSlides>0</HiddenSlides>
  <MMClips>3</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20</vt:i4>
      </vt:variant>
    </vt:vector>
  </HeadingPairs>
  <TitlesOfParts>
    <vt:vector size="28" baseType="lpstr">
      <vt:lpstr>Microsoft YaHei UI</vt:lpstr>
      <vt:lpstr>DengXian</vt:lpstr>
      <vt:lpstr>宋体</vt:lpstr>
      <vt:lpstr>Arial</vt:lpstr>
      <vt:lpstr>Calibri</vt:lpstr>
      <vt:lpstr>Calibri Light</vt:lpstr>
      <vt:lpstr>Cambria Math</vt:lpstr>
      <vt:lpstr>Celestial</vt:lpstr>
      <vt:lpstr> Problem 15：</vt:lpstr>
      <vt:lpstr>题目要求：</vt:lpstr>
      <vt:lpstr>激光点光源干涉法</vt:lpstr>
      <vt:lpstr>PowerPoint 演示文稿</vt:lpstr>
      <vt:lpstr>PowerPoint 演示文稿</vt:lpstr>
      <vt:lpstr>PowerPoint 演示文稿</vt:lpstr>
      <vt:lpstr>迈克尔逊干涉仪法</vt:lpstr>
      <vt:lpstr>PowerPoint 演示文稿</vt:lpstr>
      <vt:lpstr>PowerPoint 演示文稿</vt:lpstr>
      <vt:lpstr>PowerPoint 演示文稿</vt:lpstr>
      <vt:lpstr>几何光学方法</vt:lpstr>
      <vt:lpstr>几何光学方法部分：直接测量</vt:lpstr>
      <vt:lpstr>PowerPoint 演示文稿</vt:lpstr>
      <vt:lpstr>PowerPoint 演示文稿</vt:lpstr>
      <vt:lpstr>几何光学方法部分：放大测量 </vt:lpstr>
      <vt:lpstr>PowerPoint 演示文稿</vt:lpstr>
      <vt:lpstr>PowerPoint 演示文稿</vt:lpstr>
      <vt:lpstr>放大测量法中可能存在的问题</vt:lpstr>
      <vt:lpstr>激光光束直接干涉法</vt:lpstr>
      <vt:lpstr>主要参考文献</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 1 期中汇报</dc:title>
  <dc:creator>董瀚泽</dc:creator>
  <cp:lastModifiedBy>吴迪</cp:lastModifiedBy>
  <cp:revision>93</cp:revision>
  <dcterms:created xsi:type="dcterms:W3CDTF">2016-04-18T01:08:57Z</dcterms:created>
  <dcterms:modified xsi:type="dcterms:W3CDTF">2016-07-05T03:32:08Z</dcterms:modified>
</cp:coreProperties>
</file>