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447" r:id="rId2"/>
    <p:sldId id="414" r:id="rId3"/>
    <p:sldId id="412" r:id="rId4"/>
    <p:sldId id="419" r:id="rId5"/>
    <p:sldId id="457" r:id="rId6"/>
    <p:sldId id="455" r:id="rId7"/>
    <p:sldId id="456" r:id="rId8"/>
    <p:sldId id="458" r:id="rId9"/>
    <p:sldId id="465" r:id="rId10"/>
    <p:sldId id="451" r:id="rId11"/>
    <p:sldId id="459" r:id="rId12"/>
    <p:sldId id="460" r:id="rId13"/>
    <p:sldId id="461" r:id="rId14"/>
    <p:sldId id="462" r:id="rId15"/>
    <p:sldId id="470" r:id="rId16"/>
    <p:sldId id="471" r:id="rId17"/>
    <p:sldId id="463" r:id="rId18"/>
    <p:sldId id="473" r:id="rId19"/>
    <p:sldId id="464" r:id="rId20"/>
    <p:sldId id="472" r:id="rId21"/>
    <p:sldId id="466" r:id="rId22"/>
    <p:sldId id="467" r:id="rId23"/>
    <p:sldId id="474" r:id="rId24"/>
    <p:sldId id="452" r:id="rId25"/>
    <p:sldId id="468" r:id="rId26"/>
    <p:sldId id="475" r:id="rId27"/>
    <p:sldId id="438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u qianyu" initials="wq" lastIdx="2" clrIdx="0">
    <p:extLst>
      <p:ext uri="{19B8F6BF-5375-455C-9EA6-DF929625EA0E}">
        <p15:presenceInfo xmlns:p15="http://schemas.microsoft.com/office/powerpoint/2012/main" userId="76733e903b429a9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4085" autoAdjust="0"/>
  </p:normalViewPr>
  <p:slideViewPr>
    <p:cSldViewPr snapToGrid="0">
      <p:cViewPr varScale="1">
        <p:scale>
          <a:sx n="72" d="100"/>
          <a:sy n="72" d="100"/>
        </p:scale>
        <p:origin x="105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4468CC-91B5-4598-94ED-B45E282F87A3}" type="datetimeFigureOut">
              <a:rPr lang="zh-CN" altLang="en-US" smtClean="0"/>
              <a:t>2023/6/8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A3E99-467A-4DD7-8E91-DDA5077759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540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各位老师同学，大家好，我是</a:t>
            </a:r>
            <a:r>
              <a:rPr lang="en-US" altLang="zh-CN" dirty="0"/>
              <a:t>19</a:t>
            </a:r>
            <a:r>
              <a:rPr lang="zh-CN" altLang="en-US" dirty="0"/>
              <a:t>级物理系的石锐，我今天报告的题目是</a:t>
            </a:r>
            <a:r>
              <a:rPr lang="en-US" altLang="zh-CN" sz="1200" dirty="0">
                <a:solidFill>
                  <a:schemeClr val="bg1"/>
                </a:solidFill>
                <a:effectLst>
                  <a:reflection blurRad="19050" stA="60000" endPos="20000" dist="31750" dir="5400000" sy="-100000" algn="bl" rotWithShape="0"/>
                </a:effectLst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X</a:t>
            </a:r>
            <a:r>
              <a:rPr lang="zh-CN" altLang="en-US" sz="1200" dirty="0">
                <a:solidFill>
                  <a:schemeClr val="bg1"/>
                </a:solidFill>
                <a:effectLst>
                  <a:reflection blurRad="19050" stA="60000" endPos="20000" dist="31750" dir="5400000" sy="-100000" algn="bl" rotWithShape="0"/>
                </a:effectLst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光实验仪验证康普顿效应。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331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报告的内容分为这四个部分。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4C787A-D8E2-40F5-BC96-EB8BB6A2664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061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第一部分是引言。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862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>
                <a:latin typeface="+mn-ea"/>
              </a:rPr>
              <a:t>康普顿效应是指在</a:t>
            </a:r>
            <a:r>
              <a:rPr lang="en-US" altLang="zh-CN" sz="1200" dirty="0">
                <a:latin typeface="+mn-ea"/>
              </a:rPr>
              <a:t>X</a:t>
            </a:r>
            <a:r>
              <a:rPr lang="zh-CN" altLang="en-US" sz="1200" dirty="0">
                <a:latin typeface="+mn-ea"/>
              </a:rPr>
              <a:t>射线与物质散射时，被散射的</a:t>
            </a:r>
            <a:r>
              <a:rPr lang="en-US" altLang="zh-CN" sz="1200" dirty="0">
                <a:latin typeface="+mn-ea"/>
              </a:rPr>
              <a:t>X</a:t>
            </a:r>
            <a:r>
              <a:rPr lang="zh-CN" altLang="en-US" sz="1200" dirty="0">
                <a:latin typeface="+mn-ea"/>
              </a:rPr>
              <a:t>射线中，除了有与入射</a:t>
            </a:r>
            <a:r>
              <a:rPr lang="en-US" altLang="zh-CN" sz="1200" dirty="0">
                <a:latin typeface="+mn-ea"/>
              </a:rPr>
              <a:t>X</a:t>
            </a:r>
            <a:r>
              <a:rPr lang="zh-CN" altLang="en-US" sz="1200" dirty="0">
                <a:latin typeface="+mn-ea"/>
              </a:rPr>
              <a:t>射线具有相同波长的成分，还有波长变化的部分，且波长的变化量与散射角有关。在本实验中，我们就将利用</a:t>
            </a:r>
            <a:r>
              <a:rPr lang="en-US" altLang="zh-CN" sz="1200" dirty="0">
                <a:latin typeface="+mn-ea"/>
              </a:rPr>
              <a:t>X</a:t>
            </a:r>
            <a:r>
              <a:rPr lang="zh-CN" altLang="en-US" sz="1200" dirty="0">
                <a:latin typeface="+mn-ea"/>
              </a:rPr>
              <a:t>光实验仪验证康普顿效应。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latin typeface="+mn-ea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0985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>
                <a:latin typeface="+mn-ea"/>
              </a:rPr>
              <a:t>首先介绍一下我们的实验思路。</a:t>
            </a:r>
            <a:r>
              <a:rPr lang="zh-CN" altLang="en-US" dirty="0"/>
              <a:t>考虑到</a:t>
            </a:r>
            <a:r>
              <a:rPr lang="zh-CN" altLang="en-US" sz="1200" dirty="0">
                <a:latin typeface="+mn-ea"/>
              </a:rPr>
              <a:t>同种材料对</a:t>
            </a:r>
            <a:r>
              <a:rPr lang="en-US" altLang="zh-CN" sz="1200" dirty="0">
                <a:latin typeface="+mn-ea"/>
              </a:rPr>
              <a:t>X</a:t>
            </a:r>
            <a:r>
              <a:rPr lang="zh-CN" altLang="en-US" sz="1200" dirty="0">
                <a:latin typeface="+mn-ea"/>
              </a:rPr>
              <a:t>射线的吸收强度与入射</a:t>
            </a:r>
            <a:r>
              <a:rPr lang="en-US" altLang="zh-CN" sz="1200" dirty="0">
                <a:latin typeface="+mn-ea"/>
              </a:rPr>
              <a:t>X</a:t>
            </a:r>
            <a:r>
              <a:rPr lang="zh-CN" altLang="en-US" sz="1200" dirty="0">
                <a:latin typeface="+mn-ea"/>
              </a:rPr>
              <a:t>射线的波长有关，且发生康普顿散射前后</a:t>
            </a:r>
            <a:r>
              <a:rPr lang="en-US" altLang="zh-CN" sz="1200" dirty="0">
                <a:latin typeface="+mn-ea"/>
              </a:rPr>
              <a:t>X</a:t>
            </a:r>
            <a:r>
              <a:rPr lang="zh-CN" altLang="en-US" sz="1200" dirty="0">
                <a:latin typeface="+mn-ea"/>
              </a:rPr>
              <a:t>射线的波长会发生变化，因此材料在康普顿散射前后对</a:t>
            </a:r>
            <a:r>
              <a:rPr lang="en-US" altLang="zh-CN" sz="1200" dirty="0">
                <a:latin typeface="+mn-ea"/>
              </a:rPr>
              <a:t>X</a:t>
            </a:r>
            <a:r>
              <a:rPr lang="zh-CN" altLang="en-US" sz="1200" dirty="0">
                <a:latin typeface="+mn-ea"/>
              </a:rPr>
              <a:t>射线的吸收强度将发生变化，于是我们只要测量吸收强度的变化就可以计算散射前后波长的变化，也就可以验证康普顿效应。</a:t>
            </a:r>
            <a:endParaRPr lang="zh-CN" altLang="en-US" sz="1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5392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第二部分是实验原理。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748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康普顿效应在数学上可以写为这样一个方程。注意到</a:t>
                </a:r>
                <a:r>
                  <a:rPr lang="zh-CN" altLang="en-US" sz="1200" dirty="0">
                    <a:solidFill>
                      <a:srgbClr val="FF0000"/>
                    </a:solidFill>
                    <a:latin typeface="+mn-ea"/>
                  </a:rPr>
                  <a:t>散射前后的波长变化量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altLang="zh-CN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zh-CN" altLang="en-US" sz="1200" dirty="0">
                    <a:solidFill>
                      <a:srgbClr val="FF0000"/>
                    </a:solidFill>
                    <a:latin typeface="+mn-ea"/>
                  </a:rPr>
                  <a:t>与入射波长</a:t>
                </a:r>
                <a14:m>
                  <m:oMath xmlns:m="http://schemas.openxmlformats.org/officeDocument/2006/math">
                    <m:r>
                      <a:rPr lang="en-US" altLang="zh-CN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zh-CN" altLang="en-US" sz="1200" dirty="0">
                    <a:solidFill>
                      <a:srgbClr val="FF0000"/>
                    </a:solidFill>
                    <a:latin typeface="+mn-ea"/>
                  </a:rPr>
                  <a:t>无关。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康普顿效应在数学上可以写为这样一个方程。注意到</a:t>
                </a:r>
                <a:r>
                  <a:rPr lang="zh-CN" altLang="en-US" sz="1200" dirty="0">
                    <a:solidFill>
                      <a:srgbClr val="FF0000"/>
                    </a:solidFill>
                    <a:latin typeface="+mn-ea"/>
                  </a:rPr>
                  <a:t>散射前后的波长变化量</a:t>
                </a:r>
                <a:r>
                  <a:rPr lang="en-US" altLang="zh-CN" sz="1200" b="0" i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Δ𝜆</a:t>
                </a:r>
                <a:r>
                  <a:rPr lang="zh-CN" altLang="en-US" sz="1200" dirty="0">
                    <a:solidFill>
                      <a:srgbClr val="FF0000"/>
                    </a:solidFill>
                    <a:latin typeface="+mn-ea"/>
                  </a:rPr>
                  <a:t>与入射波长</a:t>
                </a:r>
                <a:r>
                  <a:rPr lang="en-US" altLang="zh-CN" sz="1200" i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𝜆</a:t>
                </a:r>
                <a:r>
                  <a:rPr lang="zh-CN" altLang="en-US" sz="1200" dirty="0">
                    <a:solidFill>
                      <a:srgbClr val="FF0000"/>
                    </a:solidFill>
                    <a:latin typeface="+mn-ea"/>
                  </a:rPr>
                  <a:t>无关。</a:t>
                </a:r>
                <a:endParaRPr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809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/>
              <a:t>X</a:t>
            </a:r>
            <a:r>
              <a:rPr lang="zh-CN" altLang="en-US" sz="1200" dirty="0"/>
              <a:t>光在铜片中传播时会衰减，且</a:t>
            </a:r>
            <a:r>
              <a:rPr lang="zh-CN" altLang="en-US" sz="1200" b="0" i="0" u="none" strike="noStrike" baseline="0" dirty="0">
                <a:latin typeface="+mn-ea"/>
              </a:rPr>
              <a:t>同种材料对</a:t>
            </a:r>
            <a:r>
              <a:rPr lang="en-US" altLang="zh-CN" sz="1200" b="0" i="0" u="none" strike="noStrike" baseline="0" dirty="0">
                <a:latin typeface="+mn-ea"/>
              </a:rPr>
              <a:t>X</a:t>
            </a:r>
            <a:r>
              <a:rPr lang="zh-CN" altLang="en-US" sz="1200" b="0" i="0" u="none" strike="noStrike" baseline="0" dirty="0">
                <a:latin typeface="+mn-ea"/>
              </a:rPr>
              <a:t>射线的吸收强度与入射</a:t>
            </a:r>
            <a:r>
              <a:rPr lang="en-US" altLang="zh-CN" sz="1200" b="0" i="0" u="none" strike="noStrike" baseline="0" dirty="0">
                <a:latin typeface="+mn-ea"/>
              </a:rPr>
              <a:t>X</a:t>
            </a:r>
            <a:r>
              <a:rPr lang="zh-CN" altLang="en-US" sz="1200" b="0" i="0" u="none" strike="noStrike" baseline="0" dirty="0">
                <a:latin typeface="+mn-ea"/>
              </a:rPr>
              <a:t>射线的波长有关。对于铜片，</a:t>
            </a:r>
            <a:r>
              <a:rPr lang="en-US" altLang="zh-CN" sz="1200" b="0" i="0" u="none" strike="noStrike" baseline="0" dirty="0">
                <a:latin typeface="+mn-ea"/>
              </a:rPr>
              <a:t>X</a:t>
            </a:r>
            <a:r>
              <a:rPr lang="zh-CN" altLang="en-US" sz="1200" b="0" i="0" u="none" strike="noStrike" baseline="0" dirty="0">
                <a:latin typeface="+mn-ea"/>
              </a:rPr>
              <a:t>光的透射率可以写为这样一个经验公式，对于实验</a:t>
            </a:r>
            <a:r>
              <a:rPr lang="zh-CN" altLang="en-US" sz="1200" dirty="0">
                <a:latin typeface="+mn-ea"/>
              </a:rPr>
              <a:t>中所用的</a:t>
            </a:r>
            <a:r>
              <a:rPr lang="zh-CN" altLang="en-US" sz="1200" b="0" i="0" u="none" strike="noStrike" baseline="0" dirty="0">
                <a:latin typeface="+mn-ea"/>
              </a:rPr>
              <a:t>铜片，参数</a:t>
            </a:r>
            <a:r>
              <a:rPr lang="en-US" altLang="zh-CN" sz="1200" b="0" i="0" u="none" strike="noStrike" baseline="0" dirty="0">
                <a:latin typeface="+mn-ea"/>
              </a:rPr>
              <a:t>a</a:t>
            </a:r>
            <a:r>
              <a:rPr lang="zh-CN" altLang="en-US" sz="1200" b="0" i="0" u="none" strike="noStrike" baseline="0" dirty="0">
                <a:latin typeface="+mn-ea"/>
              </a:rPr>
              <a:t>取为</a:t>
            </a:r>
            <a:r>
              <a:rPr lang="en-US" altLang="zh-CN" sz="1200" b="0" i="0" u="none" strike="noStrike" baseline="0" dirty="0">
                <a:latin typeface="+mn-ea"/>
              </a:rPr>
              <a:t>7.6</a:t>
            </a:r>
            <a:r>
              <a:rPr lang="zh-CN" altLang="en-US" sz="1200" b="0" i="0" u="none" strike="noStrike" baseline="0" dirty="0">
                <a:latin typeface="+mn-ea"/>
              </a:rPr>
              <a:t>，</a:t>
            </a:r>
            <a:r>
              <a:rPr lang="en-US" altLang="zh-CN" sz="1200" b="0" i="0" u="none" strike="noStrike" baseline="0" dirty="0">
                <a:latin typeface="+mn-ea"/>
              </a:rPr>
              <a:t>n</a:t>
            </a:r>
            <a:r>
              <a:rPr lang="zh-CN" altLang="en-US" sz="1200" b="0" i="0" u="none" strike="noStrike" baseline="0" dirty="0">
                <a:latin typeface="+mn-ea"/>
              </a:rPr>
              <a:t>取为</a:t>
            </a:r>
            <a:r>
              <a:rPr lang="en-US" altLang="zh-CN" sz="1200" b="0" i="0" u="none" strike="noStrike" baseline="0" dirty="0">
                <a:latin typeface="+mn-ea"/>
              </a:rPr>
              <a:t>2.75</a:t>
            </a:r>
            <a:r>
              <a:rPr lang="zh-CN" altLang="en-US" sz="1200" b="0" i="0" u="none" strike="noStrike" baseline="0" dirty="0">
                <a:latin typeface="+mn-ea"/>
              </a:rPr>
              <a:t>。</a:t>
            </a:r>
            <a:endParaRPr lang="zh-CN" altLang="en-US" sz="1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23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用</a:t>
                </a:r>
                <a:r>
                  <a:rPr lang="en-US" altLang="zh-CN" dirty="0"/>
                  <a:t>X</a:t>
                </a:r>
                <a:r>
                  <a:rPr lang="zh-CN" altLang="en-US" dirty="0"/>
                  <a:t>光实验仪测量康普顿效应的方法是，</a:t>
                </a:r>
                <a:r>
                  <a:rPr lang="zh-CN" altLang="en-US" sz="1200" dirty="0">
                    <a:latin typeface="+mn-ea"/>
                  </a:rPr>
                  <a:t>以某一材料作为散射材料，首先测量光路中不加</a:t>
                </a:r>
                <a:r>
                  <a:rPr lang="en-US" altLang="zh-CN" sz="1200" dirty="0">
                    <a:latin typeface="+mn-ea"/>
                  </a:rPr>
                  <a:t>Cu</a:t>
                </a:r>
                <a:r>
                  <a:rPr lang="zh-CN" altLang="en-US" sz="1200" dirty="0">
                    <a:latin typeface="+mn-ea"/>
                  </a:rPr>
                  <a:t>片时的某一角度的计数率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zh-CN" altLang="en-US" sz="1200" b="0" i="1" smtClean="0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sz="1200" dirty="0">
                    <a:latin typeface="+mn-ea"/>
                  </a:rPr>
                  <a:t>再分别将</a:t>
                </a:r>
                <a:r>
                  <a:rPr lang="en-US" altLang="zh-CN" sz="1200" dirty="0">
                    <a:latin typeface="+mn-ea"/>
                  </a:rPr>
                  <a:t>Cu</a:t>
                </a:r>
                <a:r>
                  <a:rPr lang="zh-CN" altLang="en-US" sz="1200" dirty="0">
                    <a:latin typeface="+mn-ea"/>
                  </a:rPr>
                  <a:t>片固定在出射狭缝和传感器处，分别测量</a:t>
                </a:r>
                <a:r>
                  <a:rPr lang="en-US" altLang="zh-CN" sz="1200" dirty="0">
                    <a:latin typeface="+mn-ea"/>
                  </a:rPr>
                  <a:t>X</a:t>
                </a:r>
                <a:r>
                  <a:rPr lang="zh-CN" altLang="en-US" sz="1200" dirty="0">
                    <a:latin typeface="+mn-ea"/>
                  </a:rPr>
                  <a:t>光量子在被散射材料散射前后穿过</a:t>
                </a:r>
                <a:r>
                  <a:rPr lang="en-US" altLang="zh-CN" sz="1200" dirty="0">
                    <a:latin typeface="+mn-ea"/>
                  </a:rPr>
                  <a:t>Cu</a:t>
                </a:r>
                <a:r>
                  <a:rPr lang="zh-CN" altLang="en-US" sz="1200" dirty="0">
                    <a:latin typeface="+mn-ea"/>
                  </a:rPr>
                  <a:t>片的计数率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1200" dirty="0">
                    <a:latin typeface="+mn-ea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 sz="1200" dirty="0">
                    <a:latin typeface="+mn-ea"/>
                  </a:rPr>
                  <a:t>，最后测量不加</a:t>
                </a:r>
                <a:r>
                  <a:rPr lang="en-US" altLang="zh-CN" sz="1200" dirty="0">
                    <a:latin typeface="+mn-ea"/>
                  </a:rPr>
                  <a:t>X</a:t>
                </a:r>
                <a:r>
                  <a:rPr lang="zh-CN" altLang="en-US" sz="1200" dirty="0">
                    <a:latin typeface="+mn-ea"/>
                  </a:rPr>
                  <a:t>光时的计数率</a:t>
                </a:r>
                <a14:m>
                  <m:oMath xmlns:m="http://schemas.openxmlformats.org/officeDocument/2006/math"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zh-CN" altLang="en-US" sz="1200" b="0" i="1" smtClean="0">
                        <a:latin typeface="Cambria Math" panose="02040503050406030204" pitchFamily="18" charset="0"/>
                      </a:rPr>
                      <m:t>，这是为了</m:t>
                    </m:r>
                    <m:r>
                      <a:rPr lang="zh-CN" altLang="en-US" sz="1200" i="1">
                        <a:latin typeface="Cambria Math" panose="02040503050406030204" pitchFamily="18" charset="0"/>
                      </a:rPr>
                      <m:t>消除</m:t>
                    </m:r>
                    <m:r>
                      <a:rPr lang="zh-CN" altLang="en-US" sz="1200" i="1" smtClean="0">
                        <a:latin typeface="Cambria Math" panose="02040503050406030204" pitchFamily="18" charset="0"/>
                      </a:rPr>
                      <m:t>背景</m:t>
                    </m:r>
                    <m:r>
                      <a:rPr lang="zh-CN" altLang="en-US" sz="1200" i="1">
                        <a:latin typeface="Cambria Math" panose="02040503050406030204" pitchFamily="18" charset="0"/>
                      </a:rPr>
                      <m:t>辐射</m:t>
                    </m:r>
                    <m:r>
                      <a:rPr lang="zh-CN" altLang="en-US" sz="1200" i="1" smtClean="0">
                        <a:latin typeface="Cambria Math" panose="02040503050406030204" pitchFamily="18" charset="0"/>
                      </a:rPr>
                      <m:t>的</m:t>
                    </m:r>
                    <m:r>
                      <a:rPr lang="zh-CN" altLang="en-US" sz="1200" i="1">
                        <a:latin typeface="Cambria Math" panose="02040503050406030204" pitchFamily="18" charset="0"/>
                      </a:rPr>
                      <m:t>影响</m:t>
                    </m:r>
                  </m:oMath>
                </a14:m>
                <a:r>
                  <a:rPr lang="zh-CN" altLang="en-US" sz="1200" dirty="0">
                    <a:latin typeface="+mn-ea"/>
                  </a:rPr>
                  <a:t>。这样</a:t>
                </a:r>
                <a:r>
                  <a:rPr lang="en-US" altLang="zh-CN" sz="1200" dirty="0">
                    <a:latin typeface="+mn-ea"/>
                  </a:rPr>
                  <a:t>X</a:t>
                </a:r>
                <a:r>
                  <a:rPr lang="zh-CN" altLang="en-US" sz="1200" dirty="0">
                    <a:latin typeface="+mn-ea"/>
                  </a:rPr>
                  <a:t>光在散射前后的波长变化量就可以用这些计数率表达为这样的形式。</a:t>
                </a:r>
                <a:endParaRPr lang="en-US" altLang="zh-CN" sz="1200" dirty="0">
                  <a:latin typeface="+mn-ea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用</a:t>
                </a:r>
                <a:r>
                  <a:rPr lang="en-US" altLang="zh-CN" dirty="0"/>
                  <a:t>X</a:t>
                </a:r>
                <a:r>
                  <a:rPr lang="zh-CN" altLang="en-US" dirty="0"/>
                  <a:t>光实验仪测量康普顿效应的方法是，</a:t>
                </a:r>
                <a:r>
                  <a:rPr lang="zh-CN" altLang="en-US" sz="1200" dirty="0">
                    <a:latin typeface="+mn-ea"/>
                  </a:rPr>
                  <a:t>以某一材料作为散射材料，首先测量光路中不加</a:t>
                </a:r>
                <a:r>
                  <a:rPr lang="en-US" altLang="zh-CN" sz="1200" dirty="0">
                    <a:latin typeface="+mn-ea"/>
                  </a:rPr>
                  <a:t>Cu</a:t>
                </a:r>
                <a:r>
                  <a:rPr lang="zh-CN" altLang="en-US" sz="1200" dirty="0">
                    <a:latin typeface="+mn-ea"/>
                  </a:rPr>
                  <a:t>片时的某一角度的计数率</a:t>
                </a:r>
                <a:r>
                  <a:rPr lang="en-US" altLang="zh-CN" sz="1200" b="0" i="0">
                    <a:latin typeface="Cambria Math" panose="02040503050406030204" pitchFamily="18" charset="0"/>
                  </a:rPr>
                  <a:t>𝑅_0</a:t>
                </a:r>
                <a:r>
                  <a:rPr lang="zh-CN" altLang="en-US" sz="1200" b="0" i="0">
                    <a:latin typeface="Cambria Math" panose="02040503050406030204" pitchFamily="18" charset="0"/>
                  </a:rPr>
                  <a:t>，</a:t>
                </a:r>
                <a:r>
                  <a:rPr lang="zh-CN" altLang="en-US" sz="1200" dirty="0">
                    <a:latin typeface="+mn-ea"/>
                  </a:rPr>
                  <a:t>再分别将</a:t>
                </a:r>
                <a:r>
                  <a:rPr lang="en-US" altLang="zh-CN" sz="1200" dirty="0">
                    <a:latin typeface="+mn-ea"/>
                  </a:rPr>
                  <a:t>Cu</a:t>
                </a:r>
                <a:r>
                  <a:rPr lang="zh-CN" altLang="en-US" sz="1200" dirty="0">
                    <a:latin typeface="+mn-ea"/>
                  </a:rPr>
                  <a:t>片固定在出射狭缝和传感器处，分别测量</a:t>
                </a:r>
                <a:r>
                  <a:rPr lang="en-US" altLang="zh-CN" sz="1200" dirty="0">
                    <a:latin typeface="+mn-ea"/>
                  </a:rPr>
                  <a:t>X</a:t>
                </a:r>
                <a:r>
                  <a:rPr lang="zh-CN" altLang="en-US" sz="1200" dirty="0">
                    <a:latin typeface="+mn-ea"/>
                  </a:rPr>
                  <a:t>光量子在被散射材料散射前后穿过</a:t>
                </a:r>
                <a:r>
                  <a:rPr lang="en-US" altLang="zh-CN" sz="1200" dirty="0">
                    <a:latin typeface="+mn-ea"/>
                  </a:rPr>
                  <a:t>Cu</a:t>
                </a:r>
                <a:r>
                  <a:rPr lang="zh-CN" altLang="en-US" sz="1200" dirty="0">
                    <a:latin typeface="+mn-ea"/>
                  </a:rPr>
                  <a:t>片的计数率</a:t>
                </a:r>
                <a:r>
                  <a:rPr lang="en-US" altLang="zh-CN" sz="1200" b="0" i="0">
                    <a:latin typeface="Cambria Math" panose="02040503050406030204" pitchFamily="18" charset="0"/>
                  </a:rPr>
                  <a:t>𝑅_1</a:t>
                </a:r>
                <a:r>
                  <a:rPr lang="zh-CN" altLang="en-US" sz="1200" dirty="0">
                    <a:latin typeface="+mn-ea"/>
                  </a:rPr>
                  <a:t>和</a:t>
                </a:r>
                <a:r>
                  <a:rPr lang="en-US" altLang="zh-CN" sz="1200" i="0">
                    <a:latin typeface="Cambria Math" panose="02040503050406030204" pitchFamily="18" charset="0"/>
                  </a:rPr>
                  <a:t>𝑅_</a:t>
                </a:r>
                <a:r>
                  <a:rPr lang="en-US" altLang="zh-CN" sz="1200" b="0" i="0">
                    <a:latin typeface="Cambria Math" panose="02040503050406030204" pitchFamily="18" charset="0"/>
                  </a:rPr>
                  <a:t>2</a:t>
                </a:r>
                <a:r>
                  <a:rPr lang="zh-CN" altLang="en-US" sz="1200" dirty="0">
                    <a:latin typeface="+mn-ea"/>
                  </a:rPr>
                  <a:t>，最后测量不加</a:t>
                </a:r>
                <a:r>
                  <a:rPr lang="en-US" altLang="zh-CN" sz="1200" dirty="0">
                    <a:latin typeface="+mn-ea"/>
                  </a:rPr>
                  <a:t>X</a:t>
                </a:r>
                <a:r>
                  <a:rPr lang="zh-CN" altLang="en-US" sz="1200" dirty="0">
                    <a:latin typeface="+mn-ea"/>
                  </a:rPr>
                  <a:t>光时的计数率</a:t>
                </a:r>
                <a:r>
                  <a:rPr lang="en-US" altLang="zh-CN" sz="1200" b="0" i="0">
                    <a:latin typeface="Cambria Math" panose="02040503050406030204" pitchFamily="18" charset="0"/>
                  </a:rPr>
                  <a:t>𝑅</a:t>
                </a:r>
                <a:r>
                  <a:rPr lang="zh-CN" altLang="en-US" sz="1200" b="0" i="0">
                    <a:latin typeface="Cambria Math" panose="02040503050406030204" pitchFamily="18" charset="0"/>
                  </a:rPr>
                  <a:t>，这是为了</a:t>
                </a:r>
                <a:r>
                  <a:rPr lang="zh-CN" altLang="en-US" sz="1200" i="0">
                    <a:latin typeface="Cambria Math" panose="02040503050406030204" pitchFamily="18" charset="0"/>
                  </a:rPr>
                  <a:t>消除背景辐射的影响</a:t>
                </a:r>
                <a:r>
                  <a:rPr lang="zh-CN" altLang="en-US" sz="1200" dirty="0">
                    <a:latin typeface="+mn-ea"/>
                  </a:rPr>
                  <a:t>。这样</a:t>
                </a:r>
                <a:r>
                  <a:rPr lang="en-US" altLang="zh-CN" sz="1200" dirty="0">
                    <a:latin typeface="+mn-ea"/>
                  </a:rPr>
                  <a:t>X</a:t>
                </a:r>
                <a:r>
                  <a:rPr lang="zh-CN" altLang="en-US" sz="1200" dirty="0">
                    <a:latin typeface="+mn-ea"/>
                  </a:rPr>
                  <a:t>光在散射前后的波长变化量就可以用这些计数率表达为这样的形式。</a:t>
                </a:r>
                <a:endParaRPr lang="en-US" altLang="zh-CN" sz="1200" dirty="0">
                  <a:latin typeface="+mn-ea"/>
                </a:endParaRP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448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第三部分是实验探究与分析。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7351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首先，我们测量</a:t>
            </a:r>
            <a:r>
              <a:rPr lang="en-US" altLang="zh-CN" dirty="0"/>
              <a:t>NaCl</a:t>
            </a:r>
            <a:r>
              <a:rPr lang="zh-CN" altLang="en-US" dirty="0"/>
              <a:t>的衍射谱，利用图中的这两个峰，我们可以计算</a:t>
            </a:r>
            <a:r>
              <a:rPr lang="en-US" altLang="zh-CN" dirty="0"/>
              <a:t>X</a:t>
            </a:r>
            <a:r>
              <a:rPr lang="zh-CN" altLang="en-US" dirty="0"/>
              <a:t>光在铜片中的透射率公式中的两个参数</a:t>
            </a:r>
            <a:r>
              <a:rPr lang="en-US" altLang="zh-CN" dirty="0"/>
              <a:t>a</a:t>
            </a:r>
            <a:r>
              <a:rPr lang="zh-CN" altLang="en-US" dirty="0"/>
              <a:t>，</a:t>
            </a:r>
            <a:r>
              <a:rPr lang="en-US" altLang="zh-CN" dirty="0"/>
              <a:t>n</a:t>
            </a:r>
            <a:r>
              <a:rPr lang="zh-CN" altLang="en-US" dirty="0"/>
              <a:t>。实验测得</a:t>
            </a:r>
            <a:r>
              <a:rPr lang="en-US" altLang="zh-CN" dirty="0"/>
              <a:t>a=5.12</a:t>
            </a:r>
            <a:r>
              <a:rPr lang="zh-CN" altLang="en-US" dirty="0"/>
              <a:t>，</a:t>
            </a:r>
            <a:r>
              <a:rPr lang="en-US" altLang="zh-CN" dirty="0"/>
              <a:t>n=2.32</a:t>
            </a:r>
            <a:r>
              <a:rPr lang="zh-CN" altLang="en-US" dirty="0"/>
              <a:t>。与理论值相对误差分别为</a:t>
            </a:r>
            <a:r>
              <a:rPr lang="en-US" altLang="zh-CN" dirty="0"/>
              <a:t>32.9%</a:t>
            </a:r>
            <a:r>
              <a:rPr lang="zh-CN" altLang="en-US" dirty="0"/>
              <a:t>，</a:t>
            </a:r>
            <a:r>
              <a:rPr lang="en-US" altLang="zh-CN" dirty="0"/>
              <a:t>15.6%</a:t>
            </a:r>
            <a:r>
              <a:rPr lang="zh-CN" altLang="en-US"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493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然后，我们以</a:t>
            </a:r>
            <a:r>
              <a:rPr lang="en-US" altLang="zh-CN" dirty="0"/>
              <a:t>Al</a:t>
            </a:r>
            <a:r>
              <a:rPr lang="zh-CN" altLang="en-US" dirty="0"/>
              <a:t>为散射材料，测量了</a:t>
            </a:r>
            <a:r>
              <a:rPr lang="en-US" altLang="zh-CN" dirty="0"/>
              <a:t>Al</a:t>
            </a:r>
            <a:r>
              <a:rPr lang="zh-CN" altLang="en-US" dirty="0"/>
              <a:t>的衍射谱，进行这一步的目的是，</a:t>
            </a:r>
            <a:r>
              <a:rPr lang="zh-CN" altLang="en-US" sz="1200" dirty="0">
                <a:latin typeface="+mn-ea"/>
              </a:rPr>
              <a:t>康普顿散射是</a:t>
            </a:r>
            <a:r>
              <a:rPr lang="en-US" altLang="zh-CN" sz="1200" dirty="0">
                <a:latin typeface="+mn-ea"/>
              </a:rPr>
              <a:t>X</a:t>
            </a:r>
            <a:r>
              <a:rPr lang="zh-CN" altLang="en-US" sz="1200" dirty="0">
                <a:latin typeface="+mn-ea"/>
              </a:rPr>
              <a:t>射线与</a:t>
            </a:r>
            <a:r>
              <a:rPr lang="zh-CN" altLang="en-US" sz="1200" dirty="0">
                <a:solidFill>
                  <a:srgbClr val="FF0000"/>
                </a:solidFill>
                <a:latin typeface="+mn-ea"/>
              </a:rPr>
              <a:t>近自由电子相互作用</a:t>
            </a:r>
            <a:r>
              <a:rPr lang="zh-CN" altLang="en-US" sz="1200" dirty="0">
                <a:latin typeface="+mn-ea"/>
              </a:rPr>
              <a:t>，而晶体</a:t>
            </a:r>
            <a:r>
              <a:rPr lang="en-US" altLang="zh-CN" sz="1200" dirty="0">
                <a:latin typeface="+mn-ea"/>
              </a:rPr>
              <a:t>X</a:t>
            </a:r>
            <a:r>
              <a:rPr lang="zh-CN" altLang="en-US" sz="1200" dirty="0">
                <a:latin typeface="+mn-ea"/>
              </a:rPr>
              <a:t>射线衍射是</a:t>
            </a:r>
            <a:r>
              <a:rPr lang="en-US" altLang="zh-CN" sz="1200" dirty="0">
                <a:latin typeface="+mn-ea"/>
              </a:rPr>
              <a:t>X</a:t>
            </a:r>
            <a:r>
              <a:rPr lang="zh-CN" altLang="en-US" sz="1200" dirty="0">
                <a:latin typeface="+mn-ea"/>
              </a:rPr>
              <a:t>射线与晶格的相互作用，所以在选取散射角度时要</a:t>
            </a:r>
            <a:r>
              <a:rPr lang="zh-CN" altLang="en-US" sz="1200" dirty="0">
                <a:solidFill>
                  <a:srgbClr val="FF0000"/>
                </a:solidFill>
                <a:latin typeface="+mn-ea"/>
              </a:rPr>
              <a:t>避开图中的衍射角</a:t>
            </a:r>
            <a:r>
              <a:rPr lang="zh-CN" altLang="en-US" sz="1200" dirty="0">
                <a:latin typeface="+mn-ea"/>
              </a:rPr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795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然后我们设置</a:t>
            </a:r>
            <a:r>
              <a:rPr lang="zh-CN" altLang="en-US" sz="1200" dirty="0">
                <a:latin typeface="+mn-ea"/>
              </a:rPr>
              <a:t>设置靶台为</a:t>
            </a:r>
            <a:r>
              <a:rPr lang="en-US" altLang="zh-CN" sz="1200" dirty="0">
                <a:latin typeface="+mn-ea"/>
              </a:rPr>
              <a:t>20°</a:t>
            </a:r>
            <a:r>
              <a:rPr lang="zh-CN" altLang="en-US" sz="1200" dirty="0">
                <a:latin typeface="+mn-ea"/>
              </a:rPr>
              <a:t>，传感器为</a:t>
            </a:r>
            <a:r>
              <a:rPr lang="en-US" altLang="zh-CN" sz="1200" dirty="0">
                <a:latin typeface="+mn-ea"/>
              </a:rPr>
              <a:t>145°</a:t>
            </a:r>
            <a:r>
              <a:rPr lang="zh-CN" altLang="en-US" sz="1200" dirty="0">
                <a:latin typeface="+mn-ea"/>
              </a:rPr>
              <a:t>，</a:t>
            </a:r>
            <a:r>
              <a:rPr lang="zh-CN" altLang="en-US" dirty="0"/>
              <a:t>按前面提到的实验方法，测量了散射角为</a:t>
            </a:r>
            <a:r>
              <a:rPr lang="en-US" altLang="zh-CN" dirty="0"/>
              <a:t>145°</a:t>
            </a:r>
            <a:r>
              <a:rPr lang="zh-CN" altLang="en-US" dirty="0"/>
              <a:t>时的波长变化量，实验结果为</a:t>
            </a:r>
            <a:r>
              <a:rPr lang="en-US" altLang="zh-CN" dirty="0"/>
              <a:t>7.07pm</a:t>
            </a:r>
            <a:r>
              <a:rPr lang="zh-CN" altLang="en-US" dirty="0"/>
              <a:t>，与理论值</a:t>
            </a:r>
            <a:r>
              <a:rPr lang="en-US" altLang="zh-CN" dirty="0"/>
              <a:t>4.41pm</a:t>
            </a:r>
            <a:r>
              <a:rPr lang="zh-CN" altLang="en-US" dirty="0"/>
              <a:t>相比，相对误差为</a:t>
            </a:r>
            <a:r>
              <a:rPr lang="en-US" altLang="zh-CN" dirty="0"/>
              <a:t>60.3%</a:t>
            </a:r>
            <a:r>
              <a:rPr lang="zh-CN" altLang="en-US"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826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同时我们也测量了散射角为</a:t>
                </a:r>
                <a:r>
                  <a:rPr lang="en-US" altLang="zh-CN" dirty="0"/>
                  <a:t>120°</a:t>
                </a:r>
                <a:r>
                  <a:rPr lang="zh-CN" altLang="en-US" dirty="0"/>
                  <a:t>时的波长变化量，实验结果为</a:t>
                </a:r>
                <a:r>
                  <a:rPr lang="en-US" altLang="zh-CN" dirty="0"/>
                  <a:t>6.33pm</a:t>
                </a:r>
                <a:r>
                  <a:rPr lang="zh-CN" altLang="en-US" dirty="0"/>
                  <a:t>，与理论值</a:t>
                </a:r>
                <a:r>
                  <a:rPr lang="en-US" altLang="zh-CN" dirty="0"/>
                  <a:t>3.64pm</a:t>
                </a:r>
                <a:r>
                  <a:rPr lang="zh-CN" altLang="en-US" dirty="0"/>
                  <a:t>相比，相对误差为</a:t>
                </a:r>
                <a:r>
                  <a:rPr lang="en-US" altLang="zh-CN" dirty="0"/>
                  <a:t>73.9%</a:t>
                </a:r>
                <a:r>
                  <a:rPr lang="zh-CN" altLang="en-US" dirty="0"/>
                  <a:t>。这两个散射角度的实验结果相对误差都很大，因此我们猜测，由于</a:t>
                </a:r>
                <a:r>
                  <a:rPr lang="en-US" altLang="zh-CN" sz="1200" dirty="0"/>
                  <a:t>Mo</a:t>
                </a:r>
                <a:r>
                  <a:rPr lang="zh-CN" altLang="en-US" sz="1200" dirty="0"/>
                  <a:t>的光谱中特征</a:t>
                </a:r>
                <a14:m>
                  <m:oMath xmlns:m="http://schemas.openxmlformats.org/officeDocument/2006/math">
                    <m:r>
                      <a:rPr lang="zh-CN" altLang="en-US" sz="1200" b="0" i="1" dirty="0" smtClean="0">
                        <a:latin typeface="Cambria Math" panose="02040503050406030204" pitchFamily="18" charset="0"/>
                      </a:rPr>
                      <m:t>光线</m:t>
                    </m:r>
                    <m:sSub>
                      <m:sSubPr>
                        <m:ctrlP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zh-CN" altLang="en-US" sz="1200" i="1">
                        <a:latin typeface="Cambria Math" panose="02040503050406030204" pitchFamily="18" charset="0"/>
                      </a:rPr>
                      <m:t>和</m:t>
                    </m:r>
                    <m:sSub>
                      <m:sSubPr>
                        <m:ctrlPr>
                          <a:rPr lang="en-US" altLang="zh-CN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  <m:r>
                      <a:rPr lang="zh-CN" altLang="en-US" sz="1200" i="1" smtClean="0">
                        <a:latin typeface="Cambria Math" panose="02040503050406030204" pitchFamily="18" charset="0"/>
                      </a:rPr>
                      <m:t>占</m:t>
                    </m:r>
                  </m:oMath>
                </a14:m>
                <a:r>
                  <a:rPr lang="zh-CN" altLang="en-US" sz="1200" dirty="0"/>
                  <a:t>主要贡献，而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zh-CN" altLang="en-US" sz="1200" i="1">
                        <a:latin typeface="Cambria Math" panose="02040503050406030204" pitchFamily="18" charset="0"/>
                      </a:rPr>
                      <m:t>和</m:t>
                    </m:r>
                    <m:sSub>
                      <m:sSubPr>
                        <m:ctrlPr>
                          <a:rPr lang="en-US" altLang="zh-CN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</m:oMath>
                </a14:m>
                <a:r>
                  <a:rPr lang="zh-CN" altLang="en-US" sz="1200" dirty="0"/>
                  <a:t>对应的</a:t>
                </a:r>
                <a14:m>
                  <m:oMath xmlns:m="http://schemas.openxmlformats.org/officeDocument/2006/math"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CN" altLang="en-US" sz="1200" dirty="0"/>
                  <a:t>不同，故导致实验测量的波长变化量有误差。于是我们尝试加上</a:t>
                </a:r>
                <a:r>
                  <a:rPr lang="en-US" altLang="zh-CN" sz="1200" dirty="0"/>
                  <a:t>Zr</a:t>
                </a:r>
                <a:r>
                  <a:rPr lang="zh-CN" altLang="en-US" sz="1200" dirty="0"/>
                  <a:t>作为滤波片，以得到比较纯的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zh-CN" altLang="en-US" sz="1200" dirty="0"/>
                  <a:t>线。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同时我们也测量了散射角为</a:t>
                </a:r>
                <a:r>
                  <a:rPr lang="en-US" altLang="zh-CN" dirty="0"/>
                  <a:t>120°</a:t>
                </a:r>
                <a:r>
                  <a:rPr lang="zh-CN" altLang="en-US" dirty="0"/>
                  <a:t>时的波长变化量，实验结果为</a:t>
                </a:r>
                <a:r>
                  <a:rPr lang="en-US" altLang="zh-CN" dirty="0"/>
                  <a:t>6.33pm</a:t>
                </a:r>
                <a:r>
                  <a:rPr lang="zh-CN" altLang="en-US" dirty="0"/>
                  <a:t>，与理论值</a:t>
                </a:r>
                <a:r>
                  <a:rPr lang="en-US" altLang="zh-CN" dirty="0"/>
                  <a:t>3.64pm</a:t>
                </a:r>
                <a:r>
                  <a:rPr lang="zh-CN" altLang="en-US" dirty="0"/>
                  <a:t>相比，相对误差为</a:t>
                </a:r>
                <a:r>
                  <a:rPr lang="en-US" altLang="zh-CN" dirty="0"/>
                  <a:t>73.9%</a:t>
                </a:r>
                <a:r>
                  <a:rPr lang="zh-CN" altLang="en-US" dirty="0"/>
                  <a:t>。这两个散射角度的实验结果相对误差都很大，因此我们猜测，由于</a:t>
                </a:r>
                <a:r>
                  <a:rPr lang="en-US" altLang="zh-CN" sz="1200" dirty="0"/>
                  <a:t>Mo</a:t>
                </a:r>
                <a:r>
                  <a:rPr lang="zh-CN" altLang="en-US" sz="1200" dirty="0"/>
                  <a:t>的光谱中特征</a:t>
                </a:r>
                <a:r>
                  <a:rPr lang="zh-CN" altLang="en-US" sz="1200" b="0" i="0" dirty="0">
                    <a:latin typeface="Cambria Math" panose="02040503050406030204" pitchFamily="18" charset="0"/>
                  </a:rPr>
                  <a:t>光线</a:t>
                </a:r>
                <a:r>
                  <a:rPr lang="en-US" altLang="zh-CN" sz="1200" b="0" i="0">
                    <a:latin typeface="Cambria Math" panose="02040503050406030204" pitchFamily="18" charset="0"/>
                  </a:rPr>
                  <a:t>𝐾_𝛼</a:t>
                </a:r>
                <a:r>
                  <a:rPr lang="zh-CN" altLang="en-US" sz="1200" b="0" i="0">
                    <a:latin typeface="Cambria Math" panose="02040503050406030204" pitchFamily="18" charset="0"/>
                  </a:rPr>
                  <a:t> </a:t>
                </a:r>
                <a:r>
                  <a:rPr lang="zh-CN" altLang="en-US" sz="1200" i="0">
                    <a:latin typeface="Cambria Math" panose="02040503050406030204" pitchFamily="18" charset="0"/>
                  </a:rPr>
                  <a:t>和</a:t>
                </a:r>
                <a:r>
                  <a:rPr lang="en-US" altLang="zh-CN" sz="1200" i="0">
                    <a:latin typeface="Cambria Math" panose="02040503050406030204" pitchFamily="18" charset="0"/>
                  </a:rPr>
                  <a:t>𝐾_</a:t>
                </a:r>
                <a:r>
                  <a:rPr lang="en-US" altLang="zh-CN" sz="1200" b="0" i="0">
                    <a:latin typeface="Cambria Math" panose="02040503050406030204" pitchFamily="18" charset="0"/>
                  </a:rPr>
                  <a:t>𝛽</a:t>
                </a:r>
                <a:r>
                  <a:rPr lang="zh-CN" altLang="en-US" sz="1200" b="0" i="0">
                    <a:latin typeface="Cambria Math" panose="02040503050406030204" pitchFamily="18" charset="0"/>
                  </a:rPr>
                  <a:t> </a:t>
                </a:r>
                <a:r>
                  <a:rPr lang="zh-CN" altLang="en-US" sz="1200" i="0">
                    <a:latin typeface="Cambria Math" panose="02040503050406030204" pitchFamily="18" charset="0"/>
                  </a:rPr>
                  <a:t>占</a:t>
                </a:r>
                <a:r>
                  <a:rPr lang="zh-CN" altLang="en-US" sz="1200" dirty="0"/>
                  <a:t>主要贡献，而</a:t>
                </a:r>
                <a:r>
                  <a:rPr lang="en-US" altLang="zh-CN" sz="1200" i="0">
                    <a:latin typeface="Cambria Math" panose="02040503050406030204" pitchFamily="18" charset="0"/>
                  </a:rPr>
                  <a:t>𝐾_𝛼</a:t>
                </a:r>
                <a:r>
                  <a:rPr lang="zh-CN" altLang="en-US" sz="1200" i="0">
                    <a:latin typeface="Cambria Math" panose="02040503050406030204" pitchFamily="18" charset="0"/>
                  </a:rPr>
                  <a:t> 和</a:t>
                </a:r>
                <a:r>
                  <a:rPr lang="en-US" altLang="zh-CN" sz="1200" i="0">
                    <a:latin typeface="Cambria Math" panose="02040503050406030204" pitchFamily="18" charset="0"/>
                  </a:rPr>
                  <a:t>𝐾_𝛽</a:t>
                </a:r>
                <a:r>
                  <a:rPr lang="zh-CN" altLang="en-US" sz="1200" dirty="0"/>
                  <a:t>对应的</a:t>
                </a:r>
                <a:r>
                  <a:rPr lang="en-US" altLang="zh-CN" sz="1200" b="0" i="0">
                    <a:latin typeface="Cambria Math" panose="02040503050406030204" pitchFamily="18" charset="0"/>
                  </a:rPr>
                  <a:t>𝑎,𝑛</a:t>
                </a:r>
                <a:r>
                  <a:rPr lang="zh-CN" altLang="en-US" sz="1200" dirty="0"/>
                  <a:t>不同，故导致实验测量的波长变化量有误差。于是我们尝试加上</a:t>
                </a:r>
                <a:r>
                  <a:rPr lang="en-US" altLang="zh-CN" sz="1200" dirty="0"/>
                  <a:t>Zr</a:t>
                </a:r>
                <a:r>
                  <a:rPr lang="zh-CN" altLang="en-US" sz="1200" dirty="0"/>
                  <a:t>作为滤波片，以得到比较纯的</a:t>
                </a:r>
                <a:r>
                  <a:rPr lang="en-US" altLang="zh-CN" sz="1200" i="0">
                    <a:latin typeface="Cambria Math" panose="02040503050406030204" pitchFamily="18" charset="0"/>
                  </a:rPr>
                  <a:t>𝐾_𝛼</a:t>
                </a:r>
                <a:r>
                  <a:rPr lang="zh-CN" altLang="en-US" sz="1200" dirty="0"/>
                  <a:t>线。</a:t>
                </a:r>
                <a:endParaRPr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81812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这两张图是我们验证</a:t>
                </a:r>
                <a:r>
                  <a:rPr lang="en-US" altLang="zh-CN" dirty="0"/>
                  <a:t>Zr</a:t>
                </a:r>
                <a:r>
                  <a:rPr lang="zh-CN" altLang="en-US" dirty="0"/>
                  <a:t>确实具有滤波作用的结果，可以看到加上</a:t>
                </a:r>
                <a:r>
                  <a:rPr lang="en-US" altLang="zh-CN" dirty="0"/>
                  <a:t>Zr</a:t>
                </a:r>
                <a:r>
                  <a:rPr lang="zh-CN" altLang="en-US" dirty="0"/>
                  <a:t>片之后，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</m:oMath>
                </a14:m>
                <a:r>
                  <a:rPr lang="zh-CN" altLang="en-US" dirty="0"/>
                  <a:t>线的强度明显下降了。</a:t>
                </a: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这两张图是我们验证</a:t>
                </a:r>
                <a:r>
                  <a:rPr lang="en-US" altLang="zh-CN" dirty="0"/>
                  <a:t>Zr</a:t>
                </a:r>
                <a:r>
                  <a:rPr lang="zh-CN" altLang="en-US" dirty="0"/>
                  <a:t>确实具有滤波作用的结果，可以看到加上</a:t>
                </a:r>
                <a:r>
                  <a:rPr lang="en-US" altLang="zh-CN" dirty="0"/>
                  <a:t>Zr</a:t>
                </a:r>
                <a:r>
                  <a:rPr lang="zh-CN" altLang="en-US" dirty="0"/>
                  <a:t>片之后，</a:t>
                </a:r>
                <a:r>
                  <a:rPr lang="en-US" altLang="zh-CN" sz="1200" i="0">
                    <a:latin typeface="Cambria Math" panose="02040503050406030204" pitchFamily="18" charset="0"/>
                  </a:rPr>
                  <a:t>𝐾_𝛽</a:t>
                </a:r>
                <a:r>
                  <a:rPr lang="zh-CN" altLang="en-US" dirty="0"/>
                  <a:t>线的强度明显下降了。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97541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在加了</a:t>
            </a:r>
            <a:r>
              <a:rPr lang="en-US" altLang="zh-CN" dirty="0"/>
              <a:t>Zr</a:t>
            </a:r>
            <a:r>
              <a:rPr lang="zh-CN" altLang="en-US" dirty="0"/>
              <a:t>作为滤波片之后，我们重新测量了散射角度为</a:t>
            </a:r>
            <a:r>
              <a:rPr lang="en-US" altLang="zh-CN" dirty="0"/>
              <a:t>145°</a:t>
            </a:r>
            <a:r>
              <a:rPr lang="zh-CN" altLang="en-US" dirty="0"/>
              <a:t>时的波长变化量，实验结果为</a:t>
            </a:r>
            <a:r>
              <a:rPr lang="en-US" altLang="zh-CN" dirty="0"/>
              <a:t>5.94pm</a:t>
            </a:r>
            <a:r>
              <a:rPr lang="zh-CN" altLang="en-US" dirty="0"/>
              <a:t>，理论值为</a:t>
            </a:r>
            <a:r>
              <a:rPr lang="en-US" altLang="zh-CN" dirty="0"/>
              <a:t>4.41pm</a:t>
            </a:r>
            <a:r>
              <a:rPr lang="zh-CN" altLang="en-US" dirty="0"/>
              <a:t>，相对误差为</a:t>
            </a:r>
            <a:r>
              <a:rPr lang="en-US" altLang="zh-CN" dirty="0"/>
              <a:t>34.7%</a:t>
            </a:r>
            <a:r>
              <a:rPr lang="zh-CN" altLang="en-US" dirty="0"/>
              <a:t>，可以看到相对误差明显降低了，但仍有较大误差，于是我们继续猜想，轻元素</a:t>
            </a:r>
            <a:r>
              <a:rPr lang="zh-CN" altLang="en-US" sz="1200" dirty="0"/>
              <a:t>对电子的束缚力比较小，采用石墨作为散射材料效果可能会更好。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6631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于是我们以石墨为散射材料，测量了石墨的衍射谱，目的也是为了选择散射角时避开衍射角。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8725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我们也重新测量了参数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n</a:t>
            </a:r>
            <a:r>
              <a:rPr lang="zh-CN" altLang="en-US" dirty="0"/>
              <a:t>，利用的方法和前面相同，但是这次我们是重复测量三次取平均值，最后得到参数</a:t>
            </a:r>
            <a:r>
              <a:rPr lang="en-US" altLang="zh-CN" dirty="0"/>
              <a:t>a=4.89</a:t>
            </a:r>
            <a:r>
              <a:rPr lang="zh-CN" altLang="en-US" dirty="0"/>
              <a:t>，</a:t>
            </a:r>
            <a:r>
              <a:rPr lang="en-US" altLang="zh-CN" dirty="0"/>
              <a:t>n=2.22</a:t>
            </a:r>
            <a:r>
              <a:rPr lang="zh-CN" altLang="en-US" dirty="0"/>
              <a:t>，相对误差分别为</a:t>
            </a:r>
            <a:r>
              <a:rPr lang="en-US" altLang="zh-CN" dirty="0"/>
              <a:t>35.7%</a:t>
            </a:r>
            <a:r>
              <a:rPr lang="zh-CN" altLang="en-US" dirty="0"/>
              <a:t>，</a:t>
            </a:r>
            <a:r>
              <a:rPr lang="en-US" altLang="zh-CN" dirty="0"/>
              <a:t>19.3%</a:t>
            </a:r>
            <a:r>
              <a:rPr lang="zh-CN" altLang="en-US"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9086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不同于之前固定靶台的方法，这时我们采用</a:t>
                </a:r>
                <a:r>
                  <a:rPr lang="en-US" altLang="zh-CN" dirty="0"/>
                  <a:t>Couple</a:t>
                </a:r>
                <a:r>
                  <a:rPr lang="zh-CN" altLang="en-US" dirty="0"/>
                  <a:t>模式测量康普顿效应，也就是靶台为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zh-CN" altLang="en-US" dirty="0"/>
                  <a:t>角，传感器为</a:t>
                </a:r>
                <a:r>
                  <a:rPr lang="en-US" altLang="zh-CN" dirty="0"/>
                  <a:t>2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角</m:t>
                    </m:r>
                  </m:oMath>
                </a14:m>
                <a:r>
                  <a:rPr lang="zh-CN" altLang="en-US" dirty="0"/>
                  <a:t>。我们测得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zh-CN" altLang="en-US" dirty="0"/>
                  <a:t>分别为</a:t>
                </a:r>
                <a:r>
                  <a:rPr lang="en-US" altLang="zh-CN" dirty="0"/>
                  <a:t>45°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60°</a:t>
                </a:r>
                <a:r>
                  <a:rPr lang="zh-CN" altLang="en-US" dirty="0"/>
                  <a:t>和</a:t>
                </a:r>
                <a:r>
                  <a:rPr lang="en-US" altLang="zh-CN" dirty="0"/>
                  <a:t>75°</a:t>
                </a:r>
                <a:r>
                  <a:rPr lang="zh-CN" altLang="en-US" dirty="0"/>
                  <a:t>时的计数率结果如这张表所示。</a:t>
                </a: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不同于之前固定靶台的方法，这时我们采用</a:t>
                </a:r>
                <a:r>
                  <a:rPr lang="en-US" altLang="zh-CN" dirty="0"/>
                  <a:t>Couple</a:t>
                </a:r>
                <a:r>
                  <a:rPr lang="zh-CN" altLang="en-US" dirty="0"/>
                  <a:t>模式测量康普顿效应，也就是靶台为</a:t>
                </a:r>
                <a:r>
                  <a:rPr lang="en-US" altLang="zh-CN" b="0" i="0">
                    <a:latin typeface="Cambria Math" panose="02040503050406030204" pitchFamily="18" charset="0"/>
                  </a:rPr>
                  <a:t>𝜃</a:t>
                </a:r>
                <a:r>
                  <a:rPr lang="zh-CN" altLang="en-US" dirty="0"/>
                  <a:t>角，传感器为</a:t>
                </a:r>
                <a:r>
                  <a:rPr lang="en-US" altLang="zh-CN" dirty="0"/>
                  <a:t>2</a:t>
                </a:r>
                <a:r>
                  <a:rPr lang="en-US" altLang="zh-CN" b="0" i="0">
                    <a:latin typeface="Cambria Math" panose="02040503050406030204" pitchFamily="18" charset="0"/>
                  </a:rPr>
                  <a:t>𝜃</a:t>
                </a:r>
                <a:r>
                  <a:rPr lang="zh-CN" altLang="en-US" b="0" i="0">
                    <a:latin typeface="Cambria Math" panose="02040503050406030204" pitchFamily="18" charset="0"/>
                  </a:rPr>
                  <a:t>角</a:t>
                </a:r>
                <a:r>
                  <a:rPr lang="zh-CN" altLang="en-US" dirty="0"/>
                  <a:t>。我们测得</a:t>
                </a:r>
                <a:r>
                  <a:rPr lang="en-US" altLang="zh-CN" b="0" i="0">
                    <a:latin typeface="Cambria Math" panose="02040503050406030204" pitchFamily="18" charset="0"/>
                  </a:rPr>
                  <a:t>𝜃</a:t>
                </a:r>
                <a:r>
                  <a:rPr lang="zh-CN" altLang="en-US" dirty="0"/>
                  <a:t>分别为</a:t>
                </a:r>
                <a:r>
                  <a:rPr lang="en-US" altLang="zh-CN" dirty="0"/>
                  <a:t>45°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60°</a:t>
                </a:r>
                <a:r>
                  <a:rPr lang="zh-CN" altLang="en-US" dirty="0"/>
                  <a:t>和</a:t>
                </a:r>
                <a:r>
                  <a:rPr lang="en-US" altLang="zh-CN" dirty="0"/>
                  <a:t>75°</a:t>
                </a:r>
                <a:r>
                  <a:rPr lang="zh-CN" altLang="en-US" dirty="0"/>
                  <a:t>时的计数率结果如这张表所示。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2414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于是我们可以计算得到散射角为</a:t>
            </a:r>
            <a:r>
              <a:rPr lang="en-US" altLang="zh-CN" dirty="0"/>
              <a:t>90°</a:t>
            </a:r>
            <a:r>
              <a:rPr lang="zh-CN" altLang="en-US" dirty="0"/>
              <a:t>，</a:t>
            </a:r>
            <a:r>
              <a:rPr lang="en-US" altLang="zh-CN" dirty="0"/>
              <a:t>120°</a:t>
            </a:r>
            <a:r>
              <a:rPr lang="zh-CN" altLang="en-US" dirty="0"/>
              <a:t>，</a:t>
            </a:r>
            <a:r>
              <a:rPr lang="en-US" altLang="zh-CN" dirty="0"/>
              <a:t>150°</a:t>
            </a:r>
            <a:r>
              <a:rPr lang="zh-CN" altLang="en-US" dirty="0"/>
              <a:t>时散射前后的波长变化量的实验值与理论值的相对误差为</a:t>
            </a:r>
            <a:r>
              <a:rPr lang="en-US" altLang="zh-CN" dirty="0"/>
              <a:t>84.4%</a:t>
            </a:r>
            <a:r>
              <a:rPr lang="zh-CN" altLang="en-US" dirty="0"/>
              <a:t>，</a:t>
            </a:r>
            <a:r>
              <a:rPr lang="en-US" altLang="zh-CN" dirty="0"/>
              <a:t>35.4%</a:t>
            </a:r>
            <a:r>
              <a:rPr lang="zh-CN" altLang="en-US" dirty="0"/>
              <a:t>，</a:t>
            </a:r>
            <a:r>
              <a:rPr lang="en-US" altLang="zh-CN" dirty="0"/>
              <a:t>23.1%</a:t>
            </a:r>
            <a:r>
              <a:rPr lang="zh-CN" altLang="en-US" dirty="0"/>
              <a:t>，可以发现理论值越大，实验的相对误差会越小，这是因为实验涉及的波长变化量本身很小，以至于很小的实验误差都会导致很大的相对误差。而且我们发现当用参数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n</a:t>
            </a:r>
            <a:r>
              <a:rPr lang="zh-CN" altLang="en-US" dirty="0"/>
              <a:t>的理论值来计算波长变化量的实验值时，对于散射角度为</a:t>
            </a:r>
            <a:r>
              <a:rPr lang="en-US" altLang="zh-CN" dirty="0"/>
              <a:t>90°</a:t>
            </a:r>
            <a:r>
              <a:rPr lang="zh-CN" altLang="en-US" dirty="0"/>
              <a:t>和</a:t>
            </a:r>
            <a:r>
              <a:rPr lang="en-US" altLang="zh-CN" dirty="0"/>
              <a:t>120°</a:t>
            </a:r>
            <a:r>
              <a:rPr lang="zh-CN" altLang="en-US" dirty="0"/>
              <a:t>时，相对误差会有较大提高。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4751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考虑到我们之前测量的参数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n</a:t>
            </a:r>
            <a:r>
              <a:rPr lang="zh-CN" altLang="en-US" dirty="0"/>
              <a:t>都与理论值有较大误差，因此我们改进了测量</a:t>
            </a:r>
            <a:r>
              <a:rPr lang="en-US" altLang="zh-CN" dirty="0"/>
              <a:t>a</a:t>
            </a:r>
            <a:r>
              <a:rPr lang="zh-CN" altLang="en-US" dirty="0"/>
              <a:t>，</a:t>
            </a:r>
            <a:r>
              <a:rPr lang="en-US" altLang="zh-CN" dirty="0"/>
              <a:t>n</a:t>
            </a:r>
            <a:r>
              <a:rPr lang="zh-CN" altLang="en-US" dirty="0"/>
              <a:t>的方法，希望能得到更精确的结果。我们采用的方法一是，</a:t>
            </a:r>
            <a:r>
              <a:rPr lang="zh-CN" altLang="en-US" sz="1200" dirty="0">
                <a:latin typeface="+mn-ea"/>
              </a:rPr>
              <a:t>测量透射率时，在峰值附近正负</a:t>
            </a:r>
            <a:r>
              <a:rPr lang="en-US" altLang="zh-CN" sz="1200" dirty="0">
                <a:latin typeface="+mn-ea"/>
              </a:rPr>
              <a:t>0.1°</a:t>
            </a:r>
            <a:r>
              <a:rPr lang="zh-CN" altLang="en-US" sz="1200" dirty="0">
                <a:latin typeface="+mn-ea"/>
              </a:rPr>
              <a:t>范围内测量透射率并取平均值，每个角度处测量时间为</a:t>
            </a:r>
            <a:r>
              <a:rPr lang="en-US" altLang="zh-CN" sz="1200" dirty="0">
                <a:latin typeface="+mn-ea"/>
              </a:rPr>
              <a:t>200s</a:t>
            </a:r>
            <a:r>
              <a:rPr lang="zh-CN" altLang="en-US" sz="1200" dirty="0">
                <a:latin typeface="+mn-ea"/>
              </a:rPr>
              <a:t>，也就是用图中圈出来的三个点计算透射率的平均值。得到的实验结果如表所示。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1200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方法二是，测量透射率时，在峰值测量透射率且取测量时间为</a:t>
            </a:r>
            <a:r>
              <a:rPr lang="en-US" altLang="zh-CN" dirty="0"/>
              <a:t>300s</a:t>
            </a:r>
            <a:r>
              <a:rPr lang="zh-CN" altLang="en-US" dirty="0"/>
              <a:t>，也就是在上面这张图中只利用峰值这一个点测量透射率。</a:t>
            </a:r>
            <a:r>
              <a:rPr lang="zh-CN" altLang="en-US" sz="1200" dirty="0">
                <a:latin typeface="+mn-ea"/>
              </a:rPr>
              <a:t>得到的实验结果如表所示。我们发现两种改进方法的测量结果均没有明显地改善参数</a:t>
            </a:r>
            <a:r>
              <a:rPr lang="en-US" altLang="zh-CN" sz="1200" dirty="0">
                <a:latin typeface="+mn-ea"/>
              </a:rPr>
              <a:t>a</a:t>
            </a:r>
            <a:r>
              <a:rPr lang="zh-CN" altLang="en-US" sz="1200" dirty="0">
                <a:latin typeface="+mn-ea"/>
              </a:rPr>
              <a:t>，</a:t>
            </a:r>
            <a:r>
              <a:rPr lang="en-US" altLang="zh-CN" sz="1200" dirty="0">
                <a:latin typeface="+mn-ea"/>
              </a:rPr>
              <a:t>n</a:t>
            </a:r>
            <a:r>
              <a:rPr lang="zh-CN" altLang="en-US" sz="1200" dirty="0">
                <a:latin typeface="+mn-ea"/>
              </a:rPr>
              <a:t>的相对误差，我猜测可能是实验仪器精度的限制。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9336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最后我们总结一下</a:t>
                </a:r>
                <a:r>
                  <a:rPr lang="en-US" altLang="zh-CN" dirty="0"/>
                  <a:t>X</a:t>
                </a:r>
                <a:r>
                  <a:rPr lang="zh-CN" altLang="en-US" dirty="0"/>
                  <a:t>光实验仪验证康普顿效应中存在的可能误差。一是，</a:t>
                </a:r>
                <a:r>
                  <a:rPr lang="zh-CN" altLang="en-US" sz="1200" dirty="0">
                    <a:latin typeface="+mn-ea"/>
                  </a:rPr>
                  <a:t>散射材料铝和石墨中的电子都不是自由电子，都会受到原子核的吸引；二是，实验中测量的参数</a:t>
                </a:r>
                <a14:m>
                  <m:oMath xmlns:m="http://schemas.openxmlformats.org/officeDocument/2006/math"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zh-CN" altLang="en-US" sz="1200" i="1">
                        <a:latin typeface="Cambria Math" panose="02040503050406030204" pitchFamily="18" charset="0"/>
                      </a:rPr>
                      <m:t>与</m:t>
                    </m:r>
                  </m:oMath>
                </a14:m>
                <a:r>
                  <a:rPr lang="zh-CN" altLang="en-US" sz="1200" dirty="0">
                    <a:latin typeface="+mn-ea"/>
                  </a:rPr>
                  <a:t>理论值有较大误差也使得最终计算的波长变化量有较大误差；三是，实验中</a:t>
                </a:r>
                <a:r>
                  <a:rPr lang="en-US" altLang="zh-CN" sz="1200" dirty="0">
                    <a:latin typeface="+mn-ea"/>
                  </a:rPr>
                  <a:t>X</a:t>
                </a:r>
                <a:r>
                  <a:rPr lang="zh-CN" altLang="en-US" sz="1200" dirty="0">
                    <a:latin typeface="+mn-ea"/>
                  </a:rPr>
                  <a:t>光不纯也会使得最后计算的波长变化量有较大误差；四是，实验中</a:t>
                </a:r>
                <a:r>
                  <a:rPr lang="en-US" altLang="zh-CN" sz="1200" dirty="0">
                    <a:latin typeface="+mn-ea"/>
                  </a:rPr>
                  <a:t>X</a:t>
                </a:r>
                <a:r>
                  <a:rPr lang="zh-CN" altLang="en-US" sz="1200" dirty="0">
                    <a:latin typeface="+mn-ea"/>
                  </a:rPr>
                  <a:t>光与散射材料的电子发生了可能不止一次散射；五是，由于康普顿效应带来的波长变化量本身很小，导致精确测量的困难。</a:t>
                </a:r>
                <a:endParaRPr lang="en-US" altLang="zh-CN" sz="1200" dirty="0">
                  <a:latin typeface="+mn-ea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dirty="0"/>
                  <a:t>最后我们总结一下</a:t>
                </a:r>
                <a:r>
                  <a:rPr lang="en-US" altLang="zh-CN" dirty="0"/>
                  <a:t>X</a:t>
                </a:r>
                <a:r>
                  <a:rPr lang="zh-CN" altLang="en-US" dirty="0"/>
                  <a:t>光实验仪验证康普顿效应中存在的可能误差。一是，</a:t>
                </a:r>
                <a:r>
                  <a:rPr lang="zh-CN" altLang="en-US" sz="1200" dirty="0">
                    <a:latin typeface="+mn-ea"/>
                  </a:rPr>
                  <a:t>散射材料铝和石墨中的电子都不是自由电子，都会受到原子核的吸引；二是，实验中测量的参数</a:t>
                </a:r>
                <a:r>
                  <a:rPr lang="en-US" altLang="zh-CN" sz="1200" b="0" i="0">
                    <a:latin typeface="Cambria Math" panose="02040503050406030204" pitchFamily="18" charset="0"/>
                  </a:rPr>
                  <a:t>𝑎,𝑛</a:t>
                </a:r>
                <a:r>
                  <a:rPr lang="zh-CN" altLang="en-US" sz="1200" i="0">
                    <a:latin typeface="Cambria Math" panose="02040503050406030204" pitchFamily="18" charset="0"/>
                  </a:rPr>
                  <a:t>与</a:t>
                </a:r>
                <a:r>
                  <a:rPr lang="zh-CN" altLang="en-US" sz="1200" dirty="0">
                    <a:latin typeface="+mn-ea"/>
                  </a:rPr>
                  <a:t>理论值有较大误差也使得最终计算的波长变化量有较大误差；三是，实验中</a:t>
                </a:r>
                <a:r>
                  <a:rPr lang="en-US" altLang="zh-CN" sz="1200" dirty="0">
                    <a:latin typeface="+mn-ea"/>
                  </a:rPr>
                  <a:t>X</a:t>
                </a:r>
                <a:r>
                  <a:rPr lang="zh-CN" altLang="en-US" sz="1200" dirty="0">
                    <a:latin typeface="+mn-ea"/>
                  </a:rPr>
                  <a:t>光不纯也会使得最后计算的波长变化量有较大误差；四是，实验中</a:t>
                </a:r>
                <a:r>
                  <a:rPr lang="en-US" altLang="zh-CN" sz="1200" dirty="0">
                    <a:latin typeface="+mn-ea"/>
                  </a:rPr>
                  <a:t>X</a:t>
                </a:r>
                <a:r>
                  <a:rPr lang="zh-CN" altLang="en-US" sz="1200" dirty="0">
                    <a:latin typeface="+mn-ea"/>
                  </a:rPr>
                  <a:t>光与散射材料的电子发生了可能不止一次散射；五是，由于康普顿效应带来的波长变化量本身很小，导致精确测量的困难。</a:t>
                </a:r>
                <a:endParaRPr lang="en-US" altLang="zh-CN" sz="1200" dirty="0">
                  <a:latin typeface="+mn-ea"/>
                </a:endParaRP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9632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最后一部分是结论。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7970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200" dirty="0">
                    <a:latin typeface="+mn-ea"/>
                  </a:rPr>
                  <a:t>本实验利用</a:t>
                </a:r>
                <a:r>
                  <a:rPr lang="en-US" altLang="zh-CN" sz="1200" dirty="0">
                    <a:latin typeface="+mn-ea"/>
                  </a:rPr>
                  <a:t>X</a:t>
                </a:r>
                <a:r>
                  <a:rPr lang="zh-CN" altLang="en-US" sz="1200" dirty="0">
                    <a:latin typeface="+mn-ea"/>
                  </a:rPr>
                  <a:t>光实验仪定性验证了康普顿效应，也发现采用滤波片得到较纯的</a:t>
                </a:r>
                <a:r>
                  <a:rPr lang="en-US" altLang="zh-CN" sz="1200" dirty="0">
                    <a:latin typeface="+mn-ea"/>
                  </a:rPr>
                  <a:t>X</a:t>
                </a:r>
                <a:r>
                  <a:rPr lang="zh-CN" altLang="en-US" sz="1200" dirty="0">
                    <a:latin typeface="+mn-ea"/>
                  </a:rPr>
                  <a:t>光时，测量得到的康普顿散射波长变化量与理论值更接近，同时还发现当康普顿散射波长变化量的理论值越大时，测量的相对误差越小，最后，我们发现实验中用不同的方法测量的参数</a:t>
                </a:r>
                <a14:m>
                  <m:oMath xmlns:m="http://schemas.openxmlformats.org/officeDocument/2006/math"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zh-CN" altLang="en-US" sz="1200" i="1">
                        <a:latin typeface="Cambria Math" panose="02040503050406030204" pitchFamily="18" charset="0"/>
                      </a:rPr>
                      <m:t>都与</m:t>
                    </m:r>
                  </m:oMath>
                </a14:m>
                <a:r>
                  <a:rPr lang="zh-CN" altLang="en-US" sz="1200" dirty="0">
                    <a:latin typeface="+mn-ea"/>
                  </a:rPr>
                  <a:t>理论值有较大的误差，但不同方法测量的结果各自相差不大。</a:t>
                </a: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200" dirty="0">
                    <a:latin typeface="+mn-ea"/>
                  </a:rPr>
                  <a:t>本实验利用</a:t>
                </a:r>
                <a:r>
                  <a:rPr lang="en-US" altLang="zh-CN" sz="1200" dirty="0">
                    <a:latin typeface="+mn-ea"/>
                  </a:rPr>
                  <a:t>X</a:t>
                </a:r>
                <a:r>
                  <a:rPr lang="zh-CN" altLang="en-US" sz="1200" dirty="0">
                    <a:latin typeface="+mn-ea"/>
                  </a:rPr>
                  <a:t>光实验仪定性验证了康普顿效应，也发现采用滤波片得到较纯的</a:t>
                </a:r>
                <a:r>
                  <a:rPr lang="en-US" altLang="zh-CN" sz="1200" dirty="0">
                    <a:latin typeface="+mn-ea"/>
                  </a:rPr>
                  <a:t>X</a:t>
                </a:r>
                <a:r>
                  <a:rPr lang="zh-CN" altLang="en-US" sz="1200" dirty="0">
                    <a:latin typeface="+mn-ea"/>
                  </a:rPr>
                  <a:t>光时，测量得到的康普顿散射波长变化量与理论值更接近，同时还发现当康普顿散射波长变化量的理论值越大时，测量的相对误差越小，最后，我们发现实验中用不同的方法测量的参数</a:t>
                </a:r>
                <a:r>
                  <a:rPr lang="en-US" altLang="zh-CN" sz="1200" b="0" i="0">
                    <a:latin typeface="Cambria Math" panose="02040503050406030204" pitchFamily="18" charset="0"/>
                  </a:rPr>
                  <a:t>𝑎,𝑛</a:t>
                </a:r>
                <a:r>
                  <a:rPr lang="zh-CN" altLang="en-US" sz="1200" i="0">
                    <a:latin typeface="Cambria Math" panose="02040503050406030204" pitchFamily="18" charset="0"/>
                  </a:rPr>
                  <a:t>都与</a:t>
                </a:r>
                <a:r>
                  <a:rPr lang="zh-CN" altLang="en-US" sz="1200" dirty="0">
                    <a:latin typeface="+mn-ea"/>
                  </a:rPr>
                  <a:t>理论值有较大的误差，但不同方法测量的结果各自相差不大。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0764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200" dirty="0">
                    <a:latin typeface="+mn-ea"/>
                  </a:rPr>
                  <a:t>本实验利用</a:t>
                </a:r>
                <a:r>
                  <a:rPr lang="en-US" altLang="zh-CN" sz="1200" dirty="0">
                    <a:latin typeface="+mn-ea"/>
                  </a:rPr>
                  <a:t>X</a:t>
                </a:r>
                <a:r>
                  <a:rPr lang="zh-CN" altLang="en-US" sz="1200" dirty="0">
                    <a:latin typeface="+mn-ea"/>
                  </a:rPr>
                  <a:t>光实验仪定性验证了康普顿效应，也发现采用滤波片得到较纯的</a:t>
                </a:r>
                <a:r>
                  <a:rPr lang="en-US" altLang="zh-CN" sz="1200" dirty="0">
                    <a:latin typeface="+mn-ea"/>
                  </a:rPr>
                  <a:t>X</a:t>
                </a:r>
                <a:r>
                  <a:rPr lang="zh-CN" altLang="en-US" sz="1200" dirty="0">
                    <a:latin typeface="+mn-ea"/>
                  </a:rPr>
                  <a:t>光时，测量得到的康普顿散射波长变化量与理论值更接近，同时还发现当康普顿散射波长变化量的理论值越大时，测量的相对误差越小，最后，我们发现实验中用不同的方法测量的参数</a:t>
                </a:r>
                <a14:m>
                  <m:oMath xmlns:m="http://schemas.openxmlformats.org/officeDocument/2006/math"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zh-CN" altLang="en-US" sz="1200" i="1">
                        <a:latin typeface="Cambria Math" panose="02040503050406030204" pitchFamily="18" charset="0"/>
                      </a:rPr>
                      <m:t>都与</m:t>
                    </m:r>
                  </m:oMath>
                </a14:m>
                <a:r>
                  <a:rPr lang="zh-CN" altLang="en-US" sz="1200" dirty="0">
                    <a:latin typeface="+mn-ea"/>
                  </a:rPr>
                  <a:t>理论值有较大的误差，但不同方法测量的结果各自相差不大。</a:t>
                </a: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200" dirty="0">
                    <a:latin typeface="+mn-ea"/>
                  </a:rPr>
                  <a:t>本实验利用</a:t>
                </a:r>
                <a:r>
                  <a:rPr lang="en-US" altLang="zh-CN" sz="1200" dirty="0">
                    <a:latin typeface="+mn-ea"/>
                  </a:rPr>
                  <a:t>X</a:t>
                </a:r>
                <a:r>
                  <a:rPr lang="zh-CN" altLang="en-US" sz="1200" dirty="0">
                    <a:latin typeface="+mn-ea"/>
                  </a:rPr>
                  <a:t>光实验仪定性验证了康普顿效应，也发现采用滤波片得到较纯的</a:t>
                </a:r>
                <a:r>
                  <a:rPr lang="en-US" altLang="zh-CN" sz="1200" dirty="0">
                    <a:latin typeface="+mn-ea"/>
                  </a:rPr>
                  <a:t>X</a:t>
                </a:r>
                <a:r>
                  <a:rPr lang="zh-CN" altLang="en-US" sz="1200" dirty="0">
                    <a:latin typeface="+mn-ea"/>
                  </a:rPr>
                  <a:t>光时，测量得到的康普顿散射波长变化量与理论值更接近，同时还发现当康普顿散射波长变化量的理论值越大时，测量的相对误差越小，最后，我们发现实验中用不同的方法测量的参数</a:t>
                </a:r>
                <a:r>
                  <a:rPr lang="en-US" altLang="zh-CN" sz="1200" b="0" i="0">
                    <a:latin typeface="Cambria Math" panose="02040503050406030204" pitchFamily="18" charset="0"/>
                  </a:rPr>
                  <a:t>𝑎,𝑛</a:t>
                </a:r>
                <a:r>
                  <a:rPr lang="zh-CN" altLang="en-US" sz="1200" i="0">
                    <a:latin typeface="Cambria Math" panose="02040503050406030204" pitchFamily="18" charset="0"/>
                  </a:rPr>
                  <a:t>都与</a:t>
                </a:r>
                <a:r>
                  <a:rPr lang="zh-CN" altLang="en-US" sz="1200" dirty="0">
                    <a:latin typeface="+mn-ea"/>
                  </a:rPr>
                  <a:t>理论值有较大的误差，但不同方法测量的结果各自相差不大。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483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09D6B-C502-40C3-AA9A-AB716B98D03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059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CF50-2085-484D-A3C0-926CCE7B2A24}" type="datetime1">
              <a:rPr lang="zh-CN" altLang="en-US" smtClean="0"/>
              <a:t>2023/6/8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A1982-7280-4F00-9441-3004E7A326E2}" type="datetime1">
              <a:rPr lang="zh-CN" altLang="en-US" smtClean="0"/>
              <a:t>2023/6/8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1FBB-C6C6-4E19-9029-C552C99DCDE6}" type="datetime1">
              <a:rPr lang="zh-CN" altLang="en-US" smtClean="0"/>
              <a:t>2023/6/8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33D10-8006-4744-94B0-5E3E7FB3FCF2}" type="datetime1">
              <a:rPr lang="zh-CN" altLang="en-US" smtClean="0"/>
              <a:t>2023/6/8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902F1-6847-4D68-9501-2872772B5AC7}" type="datetime1">
              <a:rPr lang="zh-CN" altLang="en-US" smtClean="0"/>
              <a:t>2023/6/8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C6DB4-71B3-4A00-9707-39A2BBB75C3C}" type="datetime1">
              <a:rPr lang="zh-CN" altLang="en-US" smtClean="0"/>
              <a:t>2023/6/8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A909E-87FD-48D0-893E-3D953626569D}" type="datetime1">
              <a:rPr lang="zh-CN" altLang="en-US" smtClean="0"/>
              <a:t>2023/6/8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DAA2D-2255-4AF8-968F-FAD1506C0400}" type="datetime1">
              <a:rPr lang="zh-CN" altLang="en-US" smtClean="0"/>
              <a:t>2023/6/8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169F9-5496-482F-BF66-94E1CC31C3EB}" type="datetime1">
              <a:rPr lang="zh-CN" altLang="en-US" smtClean="0"/>
              <a:t>2023/6/8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A5B7-F4EE-4701-932D-2F11DE1994BD}" type="datetime1">
              <a:rPr lang="zh-CN" altLang="en-US" smtClean="0"/>
              <a:t>2023/6/8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87B0-C948-4EFD-A447-6710D0B7ED09}" type="datetime1">
              <a:rPr lang="zh-CN" altLang="en-US" smtClean="0"/>
              <a:t>2023/6/8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1DE68-E36A-4BEE-A5C3-B166A1ED02A3}" type="datetime1">
              <a:rPr lang="zh-CN" altLang="en-US" smtClean="0"/>
              <a:t>2023/6/8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6854/j.cnki.1000-0712.2007.12.010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hysics.nyu.edu/~physlab/Classical%20and%20Quantum%20Wave%20Lab/ComptonLab1_2017%20(1).pdf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3103880"/>
            <a:ext cx="12192000" cy="845185"/>
          </a:xfrm>
          <a:prstGeom prst="rect">
            <a:avLst/>
          </a:prstGeom>
          <a:solidFill>
            <a:srgbClr val="012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413510"/>
            <a:ext cx="12192000" cy="845185"/>
          </a:xfrm>
          <a:prstGeom prst="rect">
            <a:avLst/>
          </a:prstGeom>
          <a:solidFill>
            <a:srgbClr val="012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0" y="2258695"/>
            <a:ext cx="12192000" cy="845185"/>
          </a:xfrm>
          <a:prstGeom prst="rect">
            <a:avLst/>
          </a:prstGeom>
          <a:solidFill>
            <a:srgbClr val="012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85937" y="2258695"/>
            <a:ext cx="9743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effectLst>
                  <a:reflection blurRad="19050" stA="60000" endPos="20000" dist="31750" dir="5400000" sy="-100000" algn="bl" rotWithShape="0"/>
                </a:effectLst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X</a:t>
            </a:r>
            <a:r>
              <a:rPr lang="zh-CN" altLang="en-US" sz="4800" dirty="0">
                <a:solidFill>
                  <a:schemeClr val="bg1"/>
                </a:solidFill>
                <a:effectLst>
                  <a:reflection blurRad="19050" stA="60000" endPos="20000" dist="31750" dir="5400000" sy="-100000" algn="bl" rotWithShape="0"/>
                </a:effectLst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光实验仪验证康普顿效应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914D3E8-B3FC-EDE4-59E0-E90A28E65CBB}"/>
              </a:ext>
            </a:extLst>
          </p:cNvPr>
          <p:cNvSpPr txBox="1"/>
          <p:nvPr/>
        </p:nvSpPr>
        <p:spPr>
          <a:xfrm>
            <a:off x="4927647" y="4954412"/>
            <a:ext cx="2336705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+mn-ea"/>
              </a:rPr>
              <a:t>石锐</a:t>
            </a:r>
            <a:endParaRPr kumimoji="1"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kumimoji="1"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+mn-ea"/>
              </a:rPr>
              <a:t>2023.6.8</a:t>
            </a:r>
            <a:endParaRPr kumimoji="1"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2" name="图形 10">
            <a:extLst>
              <a:ext uri="{FF2B5EF4-FFF2-40B4-BE49-F238E27FC236}">
                <a16:creationId xmlns:a16="http://schemas.microsoft.com/office/drawing/2014/main" id="{45F2C53A-1A88-4B8D-98DD-F00A4309AC51}"/>
              </a:ext>
            </a:extLst>
          </p:cNvPr>
          <p:cNvSpPr/>
          <p:nvPr/>
        </p:nvSpPr>
        <p:spPr>
          <a:xfrm>
            <a:off x="441468" y="1836102"/>
            <a:ext cx="1744469" cy="1690370"/>
          </a:xfrm>
          <a:custGeom>
            <a:avLst/>
            <a:gdLst>
              <a:gd name="connsiteX0" fmla="*/ 1096051 w 2556906"/>
              <a:gd name="connsiteY0" fmla="*/ 11465 h 2557700"/>
              <a:gd name="connsiteX1" fmla="*/ 97479 w 2556906"/>
              <a:gd name="connsiteY1" fmla="*/ 782818 h 2557700"/>
              <a:gd name="connsiteX2" fmla="*/ 0 w 2556906"/>
              <a:gd name="connsiteY2" fmla="*/ 1279281 h 2557700"/>
              <a:gd name="connsiteX3" fmla="*/ 252546 w 2556906"/>
              <a:gd name="connsiteY3" fmla="*/ 2043871 h 2557700"/>
              <a:gd name="connsiteX4" fmla="*/ 1318127 w 2556906"/>
              <a:gd name="connsiteY4" fmla="*/ 2556793 h 2557700"/>
              <a:gd name="connsiteX5" fmla="*/ 1689888 w 2556906"/>
              <a:gd name="connsiteY5" fmla="*/ 2490756 h 2557700"/>
              <a:gd name="connsiteX6" fmla="*/ 2388603 w 2556906"/>
              <a:gd name="connsiteY6" fmla="*/ 1916322 h 2557700"/>
              <a:gd name="connsiteX7" fmla="*/ 2493217 w 2556906"/>
              <a:gd name="connsiteY7" fmla="*/ 878097 h 2557700"/>
              <a:gd name="connsiteX8" fmla="*/ 1721082 w 2556906"/>
              <a:gd name="connsiteY8" fmla="*/ 78921 h 2557700"/>
              <a:gd name="connsiteX9" fmla="*/ 1096051 w 2556906"/>
              <a:gd name="connsiteY9" fmla="*/ 11465 h 2557700"/>
              <a:gd name="connsiteX10" fmla="*/ 1481128 w 2556906"/>
              <a:gd name="connsiteY10" fmla="*/ 78607 h 2557700"/>
              <a:gd name="connsiteX11" fmla="*/ 2473262 w 2556906"/>
              <a:gd name="connsiteY11" fmla="*/ 1040022 h 2557700"/>
              <a:gd name="connsiteX12" fmla="*/ 2473224 w 2556906"/>
              <a:gd name="connsiteY12" fmla="*/ 1519091 h 2557700"/>
              <a:gd name="connsiteX13" fmla="*/ 2138677 w 2556906"/>
              <a:gd name="connsiteY13" fmla="*/ 2136264 h 2557700"/>
              <a:gd name="connsiteX14" fmla="*/ 1281103 w 2556906"/>
              <a:gd name="connsiteY14" fmla="*/ 2495452 h 2557700"/>
              <a:gd name="connsiteX15" fmla="*/ 423167 w 2556906"/>
              <a:gd name="connsiteY15" fmla="*/ 2144608 h 2557700"/>
              <a:gd name="connsiteX16" fmla="*/ 116491 w 2556906"/>
              <a:gd name="connsiteY16" fmla="*/ 1644860 h 2557700"/>
              <a:gd name="connsiteX17" fmla="*/ 63208 w 2556906"/>
              <a:gd name="connsiteY17" fmla="*/ 1268622 h 2557700"/>
              <a:gd name="connsiteX18" fmla="*/ 88402 w 2556906"/>
              <a:gd name="connsiteY18" fmla="*/ 1018677 h 2557700"/>
              <a:gd name="connsiteX19" fmla="*/ 1071553 w 2556906"/>
              <a:gd name="connsiteY19" fmla="*/ 79092 h 2557700"/>
              <a:gd name="connsiteX20" fmla="*/ 1481128 w 2556906"/>
              <a:gd name="connsiteY20" fmla="*/ 78607 h 2557700"/>
              <a:gd name="connsiteX21" fmla="*/ 1266816 w 2556906"/>
              <a:gd name="connsiteY21" fmla="*/ 110315 h 2557700"/>
              <a:gd name="connsiteX22" fmla="*/ 1280436 w 2556906"/>
              <a:gd name="connsiteY22" fmla="*/ 124050 h 2557700"/>
              <a:gd name="connsiteX23" fmla="*/ 1303296 w 2556906"/>
              <a:gd name="connsiteY23" fmla="*/ 244761 h 2557700"/>
              <a:gd name="connsiteX24" fmla="*/ 1300153 w 2556906"/>
              <a:gd name="connsiteY24" fmla="*/ 277670 h 2557700"/>
              <a:gd name="connsiteX25" fmla="*/ 1238660 w 2556906"/>
              <a:gd name="connsiteY25" fmla="*/ 194507 h 2557700"/>
              <a:gd name="connsiteX26" fmla="*/ 1177176 w 2556906"/>
              <a:gd name="connsiteY26" fmla="*/ 111334 h 2557700"/>
              <a:gd name="connsiteX27" fmla="*/ 1131503 w 2556906"/>
              <a:gd name="connsiteY27" fmla="*/ 111334 h 2557700"/>
              <a:gd name="connsiteX28" fmla="*/ 1101738 w 2556906"/>
              <a:gd name="connsiteY28" fmla="*/ 135147 h 2557700"/>
              <a:gd name="connsiteX29" fmla="*/ 1122083 w 2556906"/>
              <a:gd name="connsiteY29" fmla="*/ 254448 h 2557700"/>
              <a:gd name="connsiteX30" fmla="*/ 1110367 w 2556906"/>
              <a:gd name="connsiteY30" fmla="*/ 373929 h 2557700"/>
              <a:gd name="connsiteX31" fmla="*/ 1148315 w 2556906"/>
              <a:gd name="connsiteY31" fmla="*/ 392846 h 2557700"/>
              <a:gd name="connsiteX32" fmla="*/ 1166346 w 2556906"/>
              <a:gd name="connsiteY32" fmla="*/ 364385 h 2557700"/>
              <a:gd name="connsiteX33" fmla="*/ 1154497 w 2556906"/>
              <a:gd name="connsiteY33" fmla="*/ 262972 h 2557700"/>
              <a:gd name="connsiteX34" fmla="*/ 1157278 w 2556906"/>
              <a:gd name="connsiteY34" fmla="*/ 183896 h 2557700"/>
              <a:gd name="connsiteX35" fmla="*/ 1228849 w 2556906"/>
              <a:gd name="connsiteY35" fmla="*/ 283242 h 2557700"/>
              <a:gd name="connsiteX36" fmla="*/ 1317374 w 2556906"/>
              <a:gd name="connsiteY36" fmla="*/ 385855 h 2557700"/>
              <a:gd name="connsiteX37" fmla="*/ 1332919 w 2556906"/>
              <a:gd name="connsiteY37" fmla="*/ 257696 h 2557700"/>
              <a:gd name="connsiteX38" fmla="*/ 1342025 w 2556906"/>
              <a:gd name="connsiteY38" fmla="*/ 122774 h 2557700"/>
              <a:gd name="connsiteX39" fmla="*/ 1309678 w 2556906"/>
              <a:gd name="connsiteY39" fmla="*/ 101809 h 2557700"/>
              <a:gd name="connsiteX40" fmla="*/ 1266816 w 2556906"/>
              <a:gd name="connsiteY40" fmla="*/ 110315 h 2557700"/>
              <a:gd name="connsiteX41" fmla="*/ 1446695 w 2556906"/>
              <a:gd name="connsiteY41" fmla="*/ 133833 h 2557700"/>
              <a:gd name="connsiteX42" fmla="*/ 1442685 w 2556906"/>
              <a:gd name="connsiteY42" fmla="*/ 256715 h 2557700"/>
              <a:gd name="connsiteX43" fmla="*/ 1410481 w 2556906"/>
              <a:gd name="connsiteY43" fmla="*/ 374872 h 2557700"/>
              <a:gd name="connsiteX44" fmla="*/ 1451448 w 2556906"/>
              <a:gd name="connsiteY44" fmla="*/ 403171 h 2557700"/>
              <a:gd name="connsiteX45" fmla="*/ 1490253 w 2556906"/>
              <a:gd name="connsiteY45" fmla="*/ 384588 h 2557700"/>
              <a:gd name="connsiteX46" fmla="*/ 1531315 w 2556906"/>
              <a:gd name="connsiteY46" fmla="*/ 151911 h 2557700"/>
              <a:gd name="connsiteX47" fmla="*/ 1483738 w 2556906"/>
              <a:gd name="connsiteY47" fmla="*/ 122803 h 2557700"/>
              <a:gd name="connsiteX48" fmla="*/ 1446695 w 2556906"/>
              <a:gd name="connsiteY48" fmla="*/ 133833 h 2557700"/>
              <a:gd name="connsiteX49" fmla="*/ 954776 w 2556906"/>
              <a:gd name="connsiteY49" fmla="*/ 145063 h 2557700"/>
              <a:gd name="connsiteX50" fmla="*/ 937184 w 2556906"/>
              <a:gd name="connsiteY50" fmla="*/ 178009 h 2557700"/>
              <a:gd name="connsiteX51" fmla="*/ 986828 w 2556906"/>
              <a:gd name="connsiteY51" fmla="*/ 277308 h 2557700"/>
              <a:gd name="connsiteX52" fmla="*/ 990219 w 2556906"/>
              <a:gd name="connsiteY52" fmla="*/ 395284 h 2557700"/>
              <a:gd name="connsiteX53" fmla="*/ 901494 w 2556906"/>
              <a:gd name="connsiteY53" fmla="*/ 398628 h 2557700"/>
              <a:gd name="connsiteX54" fmla="*/ 835933 w 2556906"/>
              <a:gd name="connsiteY54" fmla="*/ 204394 h 2557700"/>
              <a:gd name="connsiteX55" fmla="*/ 800224 w 2556906"/>
              <a:gd name="connsiteY55" fmla="*/ 201774 h 2557700"/>
              <a:gd name="connsiteX56" fmla="*/ 761133 w 2556906"/>
              <a:gd name="connsiteY56" fmla="*/ 242989 h 2557700"/>
              <a:gd name="connsiteX57" fmla="*/ 804653 w 2556906"/>
              <a:gd name="connsiteY57" fmla="*/ 330409 h 2557700"/>
              <a:gd name="connsiteX58" fmla="*/ 915562 w 2556906"/>
              <a:gd name="connsiteY58" fmla="*/ 451815 h 2557700"/>
              <a:gd name="connsiteX59" fmla="*/ 1000116 w 2556906"/>
              <a:gd name="connsiteY59" fmla="*/ 433327 h 2557700"/>
              <a:gd name="connsiteX60" fmla="*/ 1019547 w 2556906"/>
              <a:gd name="connsiteY60" fmla="*/ 255257 h 2557700"/>
              <a:gd name="connsiteX61" fmla="*/ 993839 w 2556906"/>
              <a:gd name="connsiteY61" fmla="*/ 154702 h 2557700"/>
              <a:gd name="connsiteX62" fmla="*/ 954776 w 2556906"/>
              <a:gd name="connsiteY62" fmla="*/ 145063 h 2557700"/>
              <a:gd name="connsiteX63" fmla="*/ 1612325 w 2556906"/>
              <a:gd name="connsiteY63" fmla="*/ 298806 h 2557700"/>
              <a:gd name="connsiteX64" fmla="*/ 1746523 w 2556906"/>
              <a:gd name="connsiteY64" fmla="*/ 381721 h 2557700"/>
              <a:gd name="connsiteX65" fmla="*/ 1854822 w 2556906"/>
              <a:gd name="connsiteY65" fmla="*/ 281946 h 2557700"/>
              <a:gd name="connsiteX66" fmla="*/ 1840697 w 2556906"/>
              <a:gd name="connsiteY66" fmla="*/ 243894 h 2557700"/>
              <a:gd name="connsiteX67" fmla="*/ 1798168 w 2556906"/>
              <a:gd name="connsiteY67" fmla="*/ 257029 h 2557700"/>
              <a:gd name="connsiteX68" fmla="*/ 1733074 w 2556906"/>
              <a:gd name="connsiteY68" fmla="*/ 344697 h 2557700"/>
              <a:gd name="connsiteX69" fmla="*/ 1665265 w 2556906"/>
              <a:gd name="connsiteY69" fmla="*/ 411372 h 2557700"/>
              <a:gd name="connsiteX70" fmla="*/ 1671752 w 2556906"/>
              <a:gd name="connsiteY70" fmla="*/ 316122 h 2557700"/>
              <a:gd name="connsiteX71" fmla="*/ 1691602 w 2556906"/>
              <a:gd name="connsiteY71" fmla="*/ 210299 h 2557700"/>
              <a:gd name="connsiteX72" fmla="*/ 1704927 w 2556906"/>
              <a:gd name="connsiteY72" fmla="*/ 191249 h 2557700"/>
              <a:gd name="connsiteX73" fmla="*/ 1619136 w 2556906"/>
              <a:gd name="connsiteY73" fmla="*/ 149482 h 2557700"/>
              <a:gd name="connsiteX74" fmla="*/ 1612325 w 2556906"/>
              <a:gd name="connsiteY74" fmla="*/ 298806 h 2557700"/>
              <a:gd name="connsiteX75" fmla="*/ 1933518 w 2556906"/>
              <a:gd name="connsiteY75" fmla="*/ 323266 h 2557700"/>
              <a:gd name="connsiteX76" fmla="*/ 1780470 w 2556906"/>
              <a:gd name="connsiteY76" fmla="*/ 501859 h 2557700"/>
              <a:gd name="connsiteX77" fmla="*/ 1826409 w 2556906"/>
              <a:gd name="connsiteY77" fmla="*/ 574478 h 2557700"/>
              <a:gd name="connsiteX78" fmla="*/ 1947910 w 2556906"/>
              <a:gd name="connsiteY78" fmla="*/ 640810 h 2557700"/>
              <a:gd name="connsiteX79" fmla="*/ 1943900 w 2556906"/>
              <a:gd name="connsiteY79" fmla="*/ 611140 h 2557700"/>
              <a:gd name="connsiteX80" fmla="*/ 1847841 w 2556906"/>
              <a:gd name="connsiteY80" fmla="*/ 545389 h 2557700"/>
              <a:gd name="connsiteX81" fmla="*/ 1872520 w 2556906"/>
              <a:gd name="connsiteY81" fmla="*/ 502564 h 2557700"/>
              <a:gd name="connsiteX82" fmla="*/ 1897209 w 2556906"/>
              <a:gd name="connsiteY82" fmla="*/ 473227 h 2557700"/>
              <a:gd name="connsiteX83" fmla="*/ 1925574 w 2556906"/>
              <a:gd name="connsiteY83" fmla="*/ 493430 h 2557700"/>
              <a:gd name="connsiteX84" fmla="*/ 1963531 w 2556906"/>
              <a:gd name="connsiteY84" fmla="*/ 538702 h 2557700"/>
              <a:gd name="connsiteX85" fmla="*/ 1973132 w 2556906"/>
              <a:gd name="connsiteY85" fmla="*/ 563772 h 2557700"/>
              <a:gd name="connsiteX86" fmla="*/ 1997516 w 2556906"/>
              <a:gd name="connsiteY86" fmla="*/ 535521 h 2557700"/>
              <a:gd name="connsiteX87" fmla="*/ 2021910 w 2556906"/>
              <a:gd name="connsiteY87" fmla="*/ 507279 h 2557700"/>
              <a:gd name="connsiteX88" fmla="*/ 1993878 w 2556906"/>
              <a:gd name="connsiteY88" fmla="*/ 500012 h 2557700"/>
              <a:gd name="connsiteX89" fmla="*/ 1943786 w 2556906"/>
              <a:gd name="connsiteY89" fmla="*/ 469255 h 2557700"/>
              <a:gd name="connsiteX90" fmla="*/ 1921716 w 2556906"/>
              <a:gd name="connsiteY90" fmla="*/ 445767 h 2557700"/>
              <a:gd name="connsiteX91" fmla="*/ 1944310 w 2556906"/>
              <a:gd name="connsiteY91" fmla="*/ 417192 h 2557700"/>
              <a:gd name="connsiteX92" fmla="*/ 1987344 w 2556906"/>
              <a:gd name="connsiteY92" fmla="*/ 388083 h 2557700"/>
              <a:gd name="connsiteX93" fmla="*/ 2068754 w 2556906"/>
              <a:gd name="connsiteY93" fmla="*/ 464522 h 2557700"/>
              <a:gd name="connsiteX94" fmla="*/ 2095491 w 2556906"/>
              <a:gd name="connsiteY94" fmla="*/ 444967 h 2557700"/>
              <a:gd name="connsiteX95" fmla="*/ 1939309 w 2556906"/>
              <a:gd name="connsiteY95" fmla="*/ 301834 h 2557700"/>
              <a:gd name="connsiteX96" fmla="*/ 1933518 w 2556906"/>
              <a:gd name="connsiteY96" fmla="*/ 323266 h 2557700"/>
              <a:gd name="connsiteX97" fmla="*/ 472469 w 2556906"/>
              <a:gd name="connsiteY97" fmla="*/ 418421 h 2557700"/>
              <a:gd name="connsiteX98" fmla="*/ 448123 w 2556906"/>
              <a:gd name="connsiteY98" fmla="*/ 449472 h 2557700"/>
              <a:gd name="connsiteX99" fmla="*/ 477774 w 2556906"/>
              <a:gd name="connsiteY99" fmla="*/ 455682 h 2557700"/>
              <a:gd name="connsiteX100" fmla="*/ 546459 w 2556906"/>
              <a:gd name="connsiteY100" fmla="*/ 500926 h 2557700"/>
              <a:gd name="connsiteX101" fmla="*/ 585502 w 2556906"/>
              <a:gd name="connsiteY101" fmla="*/ 539960 h 2557700"/>
              <a:gd name="connsiteX102" fmla="*/ 552298 w 2556906"/>
              <a:gd name="connsiteY102" fmla="*/ 539769 h 2557700"/>
              <a:gd name="connsiteX103" fmla="*/ 453152 w 2556906"/>
              <a:gd name="connsiteY103" fmla="*/ 530053 h 2557700"/>
              <a:gd name="connsiteX104" fmla="*/ 360283 w 2556906"/>
              <a:gd name="connsiteY104" fmla="*/ 546313 h 2557700"/>
              <a:gd name="connsiteX105" fmla="*/ 351796 w 2556906"/>
              <a:gd name="connsiteY105" fmla="*/ 592547 h 2557700"/>
              <a:gd name="connsiteX106" fmla="*/ 533391 w 2556906"/>
              <a:gd name="connsiteY106" fmla="*/ 750214 h 2557700"/>
              <a:gd name="connsiteX107" fmla="*/ 566880 w 2556906"/>
              <a:gd name="connsiteY107" fmla="*/ 742366 h 2557700"/>
              <a:gd name="connsiteX108" fmla="*/ 569109 w 2556906"/>
              <a:gd name="connsiteY108" fmla="*/ 701846 h 2557700"/>
              <a:gd name="connsiteX109" fmla="*/ 431949 w 2556906"/>
              <a:gd name="connsiteY109" fmla="*/ 590594 h 2557700"/>
              <a:gd name="connsiteX110" fmla="*/ 551774 w 2556906"/>
              <a:gd name="connsiteY110" fmla="*/ 602167 h 2557700"/>
              <a:gd name="connsiteX111" fmla="*/ 681761 w 2556906"/>
              <a:gd name="connsiteY111" fmla="*/ 612435 h 2557700"/>
              <a:gd name="connsiteX112" fmla="*/ 590531 w 2556906"/>
              <a:gd name="connsiteY112" fmla="*/ 497611 h 2557700"/>
              <a:gd name="connsiteX113" fmla="*/ 508587 w 2556906"/>
              <a:gd name="connsiteY113" fmla="*/ 410505 h 2557700"/>
              <a:gd name="connsiteX114" fmla="*/ 472469 w 2556906"/>
              <a:gd name="connsiteY114" fmla="*/ 418421 h 2557700"/>
              <a:gd name="connsiteX115" fmla="*/ 1139752 w 2556906"/>
              <a:gd name="connsiteY115" fmla="*/ 435642 h 2557700"/>
              <a:gd name="connsiteX116" fmla="*/ 441436 w 2556906"/>
              <a:gd name="connsiteY116" fmla="*/ 1104354 h 2557700"/>
              <a:gd name="connsiteX117" fmla="*/ 446351 w 2556906"/>
              <a:gd name="connsiteY117" fmla="*/ 1476277 h 2557700"/>
              <a:gd name="connsiteX118" fmla="*/ 1106815 w 2556906"/>
              <a:gd name="connsiteY118" fmla="*/ 2116747 h 2557700"/>
              <a:gd name="connsiteX119" fmla="*/ 1276179 w 2556906"/>
              <a:gd name="connsiteY119" fmla="*/ 2131292 h 2557700"/>
              <a:gd name="connsiteX120" fmla="*/ 1652007 w 2556906"/>
              <a:gd name="connsiteY120" fmla="*/ 2047605 h 2557700"/>
              <a:gd name="connsiteX121" fmla="*/ 2110321 w 2556906"/>
              <a:gd name="connsiteY121" fmla="*/ 1477372 h 2557700"/>
              <a:gd name="connsiteX122" fmla="*/ 2106301 w 2556906"/>
              <a:gd name="connsiteY122" fmla="*/ 1068597 h 2557700"/>
              <a:gd name="connsiteX123" fmla="*/ 1267949 w 2556906"/>
              <a:gd name="connsiteY123" fmla="*/ 426783 h 2557700"/>
              <a:gd name="connsiteX124" fmla="*/ 1139752 w 2556906"/>
              <a:gd name="connsiteY124" fmla="*/ 435642 h 2557700"/>
              <a:gd name="connsiteX125" fmla="*/ 1468584 w 2556906"/>
              <a:gd name="connsiteY125" fmla="*/ 510613 h 2557700"/>
              <a:gd name="connsiteX126" fmla="*/ 2052399 w 2556906"/>
              <a:gd name="connsiteY126" fmla="*/ 1116574 h 2557700"/>
              <a:gd name="connsiteX127" fmla="*/ 2053180 w 2556906"/>
              <a:gd name="connsiteY127" fmla="*/ 1446149 h 2557700"/>
              <a:gd name="connsiteX128" fmla="*/ 1480366 w 2556906"/>
              <a:gd name="connsiteY128" fmla="*/ 2046405 h 2557700"/>
              <a:gd name="connsiteX129" fmla="*/ 1090603 w 2556906"/>
              <a:gd name="connsiteY129" fmla="*/ 2050825 h 2557700"/>
              <a:gd name="connsiteX130" fmla="*/ 508425 w 2556906"/>
              <a:gd name="connsiteY130" fmla="*/ 1473410 h 2557700"/>
              <a:gd name="connsiteX131" fmla="*/ 507406 w 2556906"/>
              <a:gd name="connsiteY131" fmla="*/ 1093562 h 2557700"/>
              <a:gd name="connsiteX132" fmla="*/ 601447 w 2556906"/>
              <a:gd name="connsiteY132" fmla="*/ 867067 h 2557700"/>
              <a:gd name="connsiteX133" fmla="*/ 809092 w 2556906"/>
              <a:gd name="connsiteY133" fmla="*/ 640363 h 2557700"/>
              <a:gd name="connsiteX134" fmla="*/ 1082031 w 2556906"/>
              <a:gd name="connsiteY134" fmla="*/ 512194 h 2557700"/>
              <a:gd name="connsiteX135" fmla="*/ 1468584 w 2556906"/>
              <a:gd name="connsiteY135" fmla="*/ 510613 h 2557700"/>
              <a:gd name="connsiteX136" fmla="*/ 2177139 w 2556906"/>
              <a:gd name="connsiteY136" fmla="*/ 547103 h 2557700"/>
              <a:gd name="connsiteX137" fmla="*/ 1973751 w 2556906"/>
              <a:gd name="connsiteY137" fmla="*/ 675072 h 2557700"/>
              <a:gd name="connsiteX138" fmla="*/ 1963331 w 2556906"/>
              <a:gd name="connsiteY138" fmla="*/ 694827 h 2557700"/>
              <a:gd name="connsiteX139" fmla="*/ 2040150 w 2556906"/>
              <a:gd name="connsiteY139" fmla="*/ 720277 h 2557700"/>
              <a:gd name="connsiteX140" fmla="*/ 2110407 w 2556906"/>
              <a:gd name="connsiteY140" fmla="*/ 705742 h 2557700"/>
              <a:gd name="connsiteX141" fmla="*/ 2054466 w 2556906"/>
              <a:gd name="connsiteY141" fmla="*/ 806583 h 2557700"/>
              <a:gd name="connsiteX142" fmla="*/ 2061353 w 2556906"/>
              <a:gd name="connsiteY142" fmla="*/ 847055 h 2557700"/>
              <a:gd name="connsiteX143" fmla="*/ 2105016 w 2556906"/>
              <a:gd name="connsiteY143" fmla="*/ 878573 h 2557700"/>
              <a:gd name="connsiteX144" fmla="*/ 2129314 w 2556906"/>
              <a:gd name="connsiteY144" fmla="*/ 815223 h 2557700"/>
              <a:gd name="connsiteX145" fmla="*/ 2184083 w 2556906"/>
              <a:gd name="connsiteY145" fmla="*/ 774246 h 2557700"/>
              <a:gd name="connsiteX146" fmla="*/ 2274961 w 2556906"/>
              <a:gd name="connsiteY146" fmla="*/ 753177 h 2557700"/>
              <a:gd name="connsiteX147" fmla="*/ 2291648 w 2556906"/>
              <a:gd name="connsiteY147" fmla="*/ 699198 h 2557700"/>
              <a:gd name="connsiteX148" fmla="*/ 2189721 w 2556906"/>
              <a:gd name="connsiteY148" fmla="*/ 530435 h 2557700"/>
              <a:gd name="connsiteX149" fmla="*/ 2177139 w 2556906"/>
              <a:gd name="connsiteY149" fmla="*/ 547103 h 2557700"/>
              <a:gd name="connsiteX150" fmla="*/ 1191158 w 2556906"/>
              <a:gd name="connsiteY150" fmla="*/ 577517 h 2557700"/>
              <a:gd name="connsiteX151" fmla="*/ 1171566 w 2556906"/>
              <a:gd name="connsiteY151" fmla="*/ 614740 h 2557700"/>
              <a:gd name="connsiteX152" fmla="*/ 1061028 w 2556906"/>
              <a:gd name="connsiteY152" fmla="*/ 795268 h 2557700"/>
              <a:gd name="connsiteX153" fmla="*/ 1023223 w 2556906"/>
              <a:gd name="connsiteY153" fmla="*/ 912844 h 2557700"/>
              <a:gd name="connsiteX154" fmla="*/ 1127446 w 2556906"/>
              <a:gd name="connsiteY154" fmla="*/ 887860 h 2557700"/>
              <a:gd name="connsiteX155" fmla="*/ 1133361 w 2556906"/>
              <a:gd name="connsiteY155" fmla="*/ 943962 h 2557700"/>
              <a:gd name="connsiteX156" fmla="*/ 1069734 w 2556906"/>
              <a:gd name="connsiteY156" fmla="*/ 1028792 h 2557700"/>
              <a:gd name="connsiteX157" fmla="*/ 1053827 w 2556906"/>
              <a:gd name="connsiteY157" fmla="*/ 1059072 h 2557700"/>
              <a:gd name="connsiteX158" fmla="*/ 1043635 w 2556906"/>
              <a:gd name="connsiteY158" fmla="*/ 1019419 h 2557700"/>
              <a:gd name="connsiteX159" fmla="*/ 1015222 w 2556906"/>
              <a:gd name="connsiteY159" fmla="*/ 959793 h 2557700"/>
              <a:gd name="connsiteX160" fmla="*/ 726072 w 2556906"/>
              <a:gd name="connsiteY160" fmla="*/ 925960 h 2557700"/>
              <a:gd name="connsiteX161" fmla="*/ 582235 w 2556906"/>
              <a:gd name="connsiteY161" fmla="*/ 1144930 h 2557700"/>
              <a:gd name="connsiteX162" fmla="*/ 706917 w 2556906"/>
              <a:gd name="connsiteY162" fmla="*/ 1468142 h 2557700"/>
              <a:gd name="connsiteX163" fmla="*/ 993496 w 2556906"/>
              <a:gd name="connsiteY163" fmla="*/ 1439282 h 2557700"/>
              <a:gd name="connsiteX164" fmla="*/ 1066229 w 2556906"/>
              <a:gd name="connsiteY164" fmla="*/ 1291254 h 2557700"/>
              <a:gd name="connsiteX165" fmla="*/ 1176328 w 2556906"/>
              <a:gd name="connsiteY165" fmla="*/ 1062863 h 2557700"/>
              <a:gd name="connsiteX166" fmla="*/ 1162698 w 2556906"/>
              <a:gd name="connsiteY166" fmla="*/ 1141416 h 2557700"/>
              <a:gd name="connsiteX167" fmla="*/ 1114416 w 2556906"/>
              <a:gd name="connsiteY167" fmla="*/ 1441320 h 2557700"/>
              <a:gd name="connsiteX168" fmla="*/ 1114416 w 2556906"/>
              <a:gd name="connsiteY168" fmla="*/ 1521035 h 2557700"/>
              <a:gd name="connsiteX169" fmla="*/ 1045359 w 2556906"/>
              <a:gd name="connsiteY169" fmla="*/ 1521054 h 2557700"/>
              <a:gd name="connsiteX170" fmla="*/ 673875 w 2556906"/>
              <a:gd name="connsiteY170" fmla="*/ 1555315 h 2557700"/>
              <a:gd name="connsiteX171" fmla="*/ 622821 w 2556906"/>
              <a:gd name="connsiteY171" fmla="*/ 1593310 h 2557700"/>
              <a:gd name="connsiteX172" fmla="*/ 662216 w 2556906"/>
              <a:gd name="connsiteY172" fmla="*/ 1670082 h 2557700"/>
              <a:gd name="connsiteX173" fmla="*/ 792632 w 2556906"/>
              <a:gd name="connsiteY173" fmla="*/ 1655251 h 2557700"/>
              <a:gd name="connsiteX174" fmla="*/ 1005964 w 2556906"/>
              <a:gd name="connsiteY174" fmla="*/ 1635306 h 2557700"/>
              <a:gd name="connsiteX175" fmla="*/ 1102290 w 2556906"/>
              <a:gd name="connsiteY175" fmla="*/ 1635335 h 2557700"/>
              <a:gd name="connsiteX176" fmla="*/ 1108948 w 2556906"/>
              <a:gd name="connsiteY176" fmla="*/ 1732966 h 2557700"/>
              <a:gd name="connsiteX177" fmla="*/ 1199198 w 2556906"/>
              <a:gd name="connsiteY177" fmla="*/ 2006810 h 2557700"/>
              <a:gd name="connsiteX178" fmla="*/ 1239431 w 2556906"/>
              <a:gd name="connsiteY178" fmla="*/ 1851390 h 2557700"/>
              <a:gd name="connsiteX179" fmla="*/ 1237012 w 2556906"/>
              <a:gd name="connsiteY179" fmla="*/ 1297197 h 2557700"/>
              <a:gd name="connsiteX180" fmla="*/ 1274159 w 2556906"/>
              <a:gd name="connsiteY180" fmla="*/ 1142406 h 2557700"/>
              <a:gd name="connsiteX181" fmla="*/ 1287037 w 2556906"/>
              <a:gd name="connsiteY181" fmla="*/ 1023344 h 2557700"/>
              <a:gd name="connsiteX182" fmla="*/ 1348816 w 2556906"/>
              <a:gd name="connsiteY182" fmla="*/ 881621 h 2557700"/>
              <a:gd name="connsiteX183" fmla="*/ 1608125 w 2556906"/>
              <a:gd name="connsiteY183" fmla="*/ 857933 h 2557700"/>
              <a:gd name="connsiteX184" fmla="*/ 1820056 w 2556906"/>
              <a:gd name="connsiteY184" fmla="*/ 849036 h 2557700"/>
              <a:gd name="connsiteX185" fmla="*/ 1803521 w 2556906"/>
              <a:gd name="connsiteY185" fmla="*/ 774475 h 2557700"/>
              <a:gd name="connsiteX186" fmla="*/ 1426426 w 2556906"/>
              <a:gd name="connsiteY186" fmla="*/ 764492 h 2557700"/>
              <a:gd name="connsiteX187" fmla="*/ 1286494 w 2556906"/>
              <a:gd name="connsiteY187" fmla="*/ 681006 h 2557700"/>
              <a:gd name="connsiteX188" fmla="*/ 1294895 w 2556906"/>
              <a:gd name="connsiteY188" fmla="*/ 589528 h 2557700"/>
              <a:gd name="connsiteX189" fmla="*/ 1191158 w 2556906"/>
              <a:gd name="connsiteY189" fmla="*/ 577517 h 2557700"/>
              <a:gd name="connsiteX190" fmla="*/ 2233355 w 2556906"/>
              <a:gd name="connsiteY190" fmla="*/ 644258 h 2557700"/>
              <a:gd name="connsiteX191" fmla="*/ 2232127 w 2556906"/>
              <a:gd name="connsiteY191" fmla="*/ 713038 h 2557700"/>
              <a:gd name="connsiteX192" fmla="*/ 2148726 w 2556906"/>
              <a:gd name="connsiteY192" fmla="*/ 701151 h 2557700"/>
              <a:gd name="connsiteX193" fmla="*/ 2124161 w 2556906"/>
              <a:gd name="connsiteY193" fmla="*/ 665432 h 2557700"/>
              <a:gd name="connsiteX194" fmla="*/ 2207162 w 2556906"/>
              <a:gd name="connsiteY194" fmla="*/ 616579 h 2557700"/>
              <a:gd name="connsiteX195" fmla="*/ 2233355 w 2556906"/>
              <a:gd name="connsiteY195" fmla="*/ 644258 h 2557700"/>
              <a:gd name="connsiteX196" fmla="*/ 207159 w 2556906"/>
              <a:gd name="connsiteY196" fmla="*/ 783485 h 2557700"/>
              <a:gd name="connsiteX197" fmla="*/ 295265 w 2556906"/>
              <a:gd name="connsiteY197" fmla="*/ 916197 h 2557700"/>
              <a:gd name="connsiteX198" fmla="*/ 390515 w 2556906"/>
              <a:gd name="connsiteY198" fmla="*/ 1023172 h 2557700"/>
              <a:gd name="connsiteX199" fmla="*/ 423605 w 2556906"/>
              <a:gd name="connsiteY199" fmla="*/ 1007161 h 2557700"/>
              <a:gd name="connsiteX200" fmla="*/ 420024 w 2556906"/>
              <a:gd name="connsiteY200" fmla="*/ 973052 h 2557700"/>
              <a:gd name="connsiteX201" fmla="*/ 376504 w 2556906"/>
              <a:gd name="connsiteY201" fmla="*/ 956954 h 2557700"/>
              <a:gd name="connsiteX202" fmla="*/ 351111 w 2556906"/>
              <a:gd name="connsiteY202" fmla="*/ 935104 h 2557700"/>
              <a:gd name="connsiteX203" fmla="*/ 370475 w 2556906"/>
              <a:gd name="connsiteY203" fmla="*/ 889937 h 2557700"/>
              <a:gd name="connsiteX204" fmla="*/ 418071 w 2556906"/>
              <a:gd name="connsiteY204" fmla="*/ 844760 h 2557700"/>
              <a:gd name="connsiteX205" fmla="*/ 461724 w 2556906"/>
              <a:gd name="connsiteY205" fmla="*/ 860181 h 2557700"/>
              <a:gd name="connsiteX206" fmla="*/ 480241 w 2556906"/>
              <a:gd name="connsiteY206" fmla="*/ 872087 h 2557700"/>
              <a:gd name="connsiteX207" fmla="*/ 514340 w 2556906"/>
              <a:gd name="connsiteY207" fmla="*/ 798639 h 2557700"/>
              <a:gd name="connsiteX208" fmla="*/ 435759 w 2556906"/>
              <a:gd name="connsiteY208" fmla="*/ 788810 h 2557700"/>
              <a:gd name="connsiteX209" fmla="*/ 285740 w 2556906"/>
              <a:gd name="connsiteY209" fmla="*/ 782066 h 2557700"/>
              <a:gd name="connsiteX210" fmla="*/ 207159 w 2556906"/>
              <a:gd name="connsiteY210" fmla="*/ 783485 h 2557700"/>
              <a:gd name="connsiteX211" fmla="*/ 350034 w 2556906"/>
              <a:gd name="connsiteY211" fmla="*/ 844169 h 2557700"/>
              <a:gd name="connsiteX212" fmla="*/ 338833 w 2556906"/>
              <a:gd name="connsiteY212" fmla="*/ 888184 h 2557700"/>
              <a:gd name="connsiteX213" fmla="*/ 295970 w 2556906"/>
              <a:gd name="connsiteY213" fmla="*/ 878697 h 2557700"/>
              <a:gd name="connsiteX214" fmla="*/ 266690 w 2556906"/>
              <a:gd name="connsiteY214" fmla="*/ 842502 h 2557700"/>
              <a:gd name="connsiteX215" fmla="*/ 350034 w 2556906"/>
              <a:gd name="connsiteY215" fmla="*/ 844169 h 2557700"/>
              <a:gd name="connsiteX216" fmla="*/ 2283476 w 2556906"/>
              <a:gd name="connsiteY216" fmla="*/ 894766 h 2557700"/>
              <a:gd name="connsiteX217" fmla="*/ 2247891 w 2556906"/>
              <a:gd name="connsiteY217" fmla="*/ 1016495 h 2557700"/>
              <a:gd name="connsiteX218" fmla="*/ 2229726 w 2556906"/>
              <a:gd name="connsiteY218" fmla="*/ 1082408 h 2557700"/>
              <a:gd name="connsiteX219" fmla="*/ 2190321 w 2556906"/>
              <a:gd name="connsiteY219" fmla="*/ 1074941 h 2557700"/>
              <a:gd name="connsiteX220" fmla="*/ 2189445 w 2556906"/>
              <a:gd name="connsiteY220" fmla="*/ 951363 h 2557700"/>
              <a:gd name="connsiteX221" fmla="*/ 2188359 w 2556906"/>
              <a:gd name="connsiteY221" fmla="*/ 907282 h 2557700"/>
              <a:gd name="connsiteX222" fmla="*/ 2124066 w 2556906"/>
              <a:gd name="connsiteY222" fmla="*/ 968585 h 2557700"/>
              <a:gd name="connsiteX223" fmla="*/ 2133629 w 2556906"/>
              <a:gd name="connsiteY223" fmla="*/ 1013828 h 2557700"/>
              <a:gd name="connsiteX224" fmla="*/ 2243719 w 2556906"/>
              <a:gd name="connsiteY224" fmla="*/ 1135786 h 2557700"/>
              <a:gd name="connsiteX225" fmla="*/ 2314566 w 2556906"/>
              <a:gd name="connsiteY225" fmla="*/ 1023820 h 2557700"/>
              <a:gd name="connsiteX226" fmla="*/ 2349570 w 2556906"/>
              <a:gd name="connsiteY226" fmla="*/ 930485 h 2557700"/>
              <a:gd name="connsiteX227" fmla="*/ 2370630 w 2556906"/>
              <a:gd name="connsiteY227" fmla="*/ 1058291 h 2557700"/>
              <a:gd name="connsiteX228" fmla="*/ 2394557 w 2556906"/>
              <a:gd name="connsiteY228" fmla="*/ 1080503 h 2557700"/>
              <a:gd name="connsiteX229" fmla="*/ 2422446 w 2556906"/>
              <a:gd name="connsiteY229" fmla="*/ 1019267 h 2557700"/>
              <a:gd name="connsiteX230" fmla="*/ 2390280 w 2556906"/>
              <a:gd name="connsiteY230" fmla="*/ 908215 h 2557700"/>
              <a:gd name="connsiteX231" fmla="*/ 2334749 w 2556906"/>
              <a:gd name="connsiteY231" fmla="*/ 882860 h 2557700"/>
              <a:gd name="connsiteX232" fmla="*/ 2283476 w 2556906"/>
              <a:gd name="connsiteY232" fmla="*/ 894766 h 2557700"/>
              <a:gd name="connsiteX233" fmla="*/ 1412519 w 2556906"/>
              <a:gd name="connsiteY233" fmla="*/ 912930 h 2557700"/>
              <a:gd name="connsiteX234" fmla="*/ 1327014 w 2556906"/>
              <a:gd name="connsiteY234" fmla="*/ 1019524 h 2557700"/>
              <a:gd name="connsiteX235" fmla="*/ 1530801 w 2556906"/>
              <a:gd name="connsiteY235" fmla="*/ 1099582 h 2557700"/>
              <a:gd name="connsiteX236" fmla="*/ 1859099 w 2556906"/>
              <a:gd name="connsiteY236" fmla="*/ 998245 h 2557700"/>
              <a:gd name="connsiteX237" fmla="*/ 1806188 w 2556906"/>
              <a:gd name="connsiteY237" fmla="*/ 920178 h 2557700"/>
              <a:gd name="connsiteX238" fmla="*/ 1609716 w 2556906"/>
              <a:gd name="connsiteY238" fmla="*/ 903138 h 2557700"/>
              <a:gd name="connsiteX239" fmla="*/ 1412519 w 2556906"/>
              <a:gd name="connsiteY239" fmla="*/ 912930 h 2557700"/>
              <a:gd name="connsiteX240" fmla="*/ 1762116 w 2556906"/>
              <a:gd name="connsiteY240" fmla="*/ 987434 h 2557700"/>
              <a:gd name="connsiteX241" fmla="*/ 1762116 w 2556906"/>
              <a:gd name="connsiteY241" fmla="*/ 1010685 h 2557700"/>
              <a:gd name="connsiteX242" fmla="*/ 1609716 w 2556906"/>
              <a:gd name="connsiteY242" fmla="*/ 1025773 h 2557700"/>
              <a:gd name="connsiteX243" fmla="*/ 1411453 w 2556906"/>
              <a:gd name="connsiteY243" fmla="*/ 1009066 h 2557700"/>
              <a:gd name="connsiteX244" fmla="*/ 1471689 w 2556906"/>
              <a:gd name="connsiteY244" fmla="*/ 986853 h 2557700"/>
              <a:gd name="connsiteX245" fmla="*/ 1762116 w 2556906"/>
              <a:gd name="connsiteY245" fmla="*/ 987434 h 2557700"/>
              <a:gd name="connsiteX246" fmla="*/ 163982 w 2556906"/>
              <a:gd name="connsiteY246" fmla="*/ 1031078 h 2557700"/>
              <a:gd name="connsiteX247" fmla="*/ 104737 w 2556906"/>
              <a:gd name="connsiteY247" fmla="*/ 1168838 h 2557700"/>
              <a:gd name="connsiteX248" fmla="*/ 119805 w 2556906"/>
              <a:gd name="connsiteY248" fmla="*/ 1244190 h 2557700"/>
              <a:gd name="connsiteX249" fmla="*/ 350863 w 2556906"/>
              <a:gd name="connsiteY249" fmla="*/ 1270375 h 2557700"/>
              <a:gd name="connsiteX250" fmla="*/ 377047 w 2556906"/>
              <a:gd name="connsiteY250" fmla="*/ 1280509 h 2557700"/>
              <a:gd name="connsiteX251" fmla="*/ 387134 w 2556906"/>
              <a:gd name="connsiteY251" fmla="*/ 1189707 h 2557700"/>
              <a:gd name="connsiteX252" fmla="*/ 330470 w 2556906"/>
              <a:gd name="connsiteY252" fmla="*/ 1034840 h 2557700"/>
              <a:gd name="connsiteX253" fmla="*/ 163982 w 2556906"/>
              <a:gd name="connsiteY253" fmla="*/ 1031078 h 2557700"/>
              <a:gd name="connsiteX254" fmla="*/ 938651 w 2556906"/>
              <a:gd name="connsiteY254" fmla="*/ 1045908 h 2557700"/>
              <a:gd name="connsiteX255" fmla="*/ 955958 w 2556906"/>
              <a:gd name="connsiteY255" fmla="*/ 1142578 h 2557700"/>
              <a:gd name="connsiteX256" fmla="*/ 819274 w 2556906"/>
              <a:gd name="connsiteY256" fmla="*/ 1150960 h 2557700"/>
              <a:gd name="connsiteX257" fmla="*/ 687676 w 2556906"/>
              <a:gd name="connsiteY257" fmla="*/ 1138034 h 2557700"/>
              <a:gd name="connsiteX258" fmla="*/ 745998 w 2556906"/>
              <a:gd name="connsiteY258" fmla="*/ 1040603 h 2557700"/>
              <a:gd name="connsiteX259" fmla="*/ 938651 w 2556906"/>
              <a:gd name="connsiteY259" fmla="*/ 1045908 h 2557700"/>
              <a:gd name="connsiteX260" fmla="*/ 309096 w 2556906"/>
              <a:gd name="connsiteY260" fmla="*/ 1086837 h 2557700"/>
              <a:gd name="connsiteX261" fmla="*/ 348310 w 2556906"/>
              <a:gd name="connsiteY261" fmla="*/ 1190403 h 2557700"/>
              <a:gd name="connsiteX262" fmla="*/ 284016 w 2556906"/>
              <a:gd name="connsiteY262" fmla="*/ 1196689 h 2557700"/>
              <a:gd name="connsiteX263" fmla="*/ 188109 w 2556906"/>
              <a:gd name="connsiteY263" fmla="*/ 1183154 h 2557700"/>
              <a:gd name="connsiteX264" fmla="*/ 142865 w 2556906"/>
              <a:gd name="connsiteY264" fmla="*/ 1144587 h 2557700"/>
              <a:gd name="connsiteX265" fmla="*/ 230696 w 2556906"/>
              <a:gd name="connsiteY265" fmla="*/ 1073360 h 2557700"/>
              <a:gd name="connsiteX266" fmla="*/ 309096 w 2556906"/>
              <a:gd name="connsiteY266" fmla="*/ 1086837 h 2557700"/>
              <a:gd name="connsiteX267" fmla="*/ 1476366 w 2556906"/>
              <a:gd name="connsiteY267" fmla="*/ 1136367 h 2557700"/>
              <a:gd name="connsiteX268" fmla="*/ 1331767 w 2556906"/>
              <a:gd name="connsiteY268" fmla="*/ 1179982 h 2557700"/>
              <a:gd name="connsiteX269" fmla="*/ 1334043 w 2556906"/>
              <a:gd name="connsiteY269" fmla="*/ 1313504 h 2557700"/>
              <a:gd name="connsiteX270" fmla="*/ 1363161 w 2556906"/>
              <a:gd name="connsiteY270" fmla="*/ 1342622 h 2557700"/>
              <a:gd name="connsiteX271" fmla="*/ 1579312 w 2556906"/>
              <a:gd name="connsiteY271" fmla="*/ 1337850 h 2557700"/>
              <a:gd name="connsiteX272" fmla="*/ 1822361 w 2556906"/>
              <a:gd name="connsiteY272" fmla="*/ 1320428 h 2557700"/>
              <a:gd name="connsiteX273" fmla="*/ 1866214 w 2556906"/>
              <a:gd name="connsiteY273" fmla="*/ 1185212 h 2557700"/>
              <a:gd name="connsiteX274" fmla="*/ 1662103 w 2556906"/>
              <a:gd name="connsiteY274" fmla="*/ 1134196 h 2557700"/>
              <a:gd name="connsiteX275" fmla="*/ 1476366 w 2556906"/>
              <a:gd name="connsiteY275" fmla="*/ 1136367 h 2557700"/>
              <a:gd name="connsiteX276" fmla="*/ 2430437 w 2556906"/>
              <a:gd name="connsiteY276" fmla="*/ 1199423 h 2557700"/>
              <a:gd name="connsiteX277" fmla="*/ 2197541 w 2556906"/>
              <a:gd name="connsiteY277" fmla="*/ 1207795 h 2557700"/>
              <a:gd name="connsiteX278" fmla="*/ 2171691 w 2556906"/>
              <a:gd name="connsiteY278" fmla="*/ 1244248 h 2557700"/>
              <a:gd name="connsiteX279" fmla="*/ 2200351 w 2556906"/>
              <a:gd name="connsiteY279" fmla="*/ 1287567 h 2557700"/>
              <a:gd name="connsiteX280" fmla="*/ 2319928 w 2556906"/>
              <a:gd name="connsiteY280" fmla="*/ 1273385 h 2557700"/>
              <a:gd name="connsiteX281" fmla="*/ 2433628 w 2556906"/>
              <a:gd name="connsiteY281" fmla="*/ 1282910 h 2557700"/>
              <a:gd name="connsiteX282" fmla="*/ 2457441 w 2556906"/>
              <a:gd name="connsiteY282" fmla="*/ 1240047 h 2557700"/>
              <a:gd name="connsiteX283" fmla="*/ 2430437 w 2556906"/>
              <a:gd name="connsiteY283" fmla="*/ 1199423 h 2557700"/>
              <a:gd name="connsiteX284" fmla="*/ 1757867 w 2556906"/>
              <a:gd name="connsiteY284" fmla="*/ 1226588 h 2557700"/>
              <a:gd name="connsiteX285" fmla="*/ 1574416 w 2556906"/>
              <a:gd name="connsiteY285" fmla="*/ 1261078 h 2557700"/>
              <a:gd name="connsiteX286" fmla="*/ 1395889 w 2556906"/>
              <a:gd name="connsiteY286" fmla="*/ 1255125 h 2557700"/>
              <a:gd name="connsiteX287" fmla="*/ 1489024 w 2556906"/>
              <a:gd name="connsiteY287" fmla="*/ 1225045 h 2557700"/>
              <a:gd name="connsiteX288" fmla="*/ 1757867 w 2556906"/>
              <a:gd name="connsiteY288" fmla="*/ 1226588 h 2557700"/>
              <a:gd name="connsiteX289" fmla="*/ 933269 w 2556906"/>
              <a:gd name="connsiteY289" fmla="*/ 1250963 h 2557700"/>
              <a:gd name="connsiteX290" fmla="*/ 958596 w 2556906"/>
              <a:gd name="connsiteY290" fmla="*/ 1291444 h 2557700"/>
              <a:gd name="connsiteX291" fmla="*/ 867318 w 2556906"/>
              <a:gd name="connsiteY291" fmla="*/ 1373302 h 2557700"/>
              <a:gd name="connsiteX292" fmla="*/ 700288 w 2556906"/>
              <a:gd name="connsiteY292" fmla="*/ 1295987 h 2557700"/>
              <a:gd name="connsiteX293" fmla="*/ 694315 w 2556906"/>
              <a:gd name="connsiteY293" fmla="*/ 1266212 h 2557700"/>
              <a:gd name="connsiteX294" fmla="*/ 759114 w 2556906"/>
              <a:gd name="connsiteY294" fmla="*/ 1256802 h 2557700"/>
              <a:gd name="connsiteX295" fmla="*/ 933269 w 2556906"/>
              <a:gd name="connsiteY295" fmla="*/ 1250963 h 2557700"/>
              <a:gd name="connsiteX296" fmla="*/ 193119 w 2556906"/>
              <a:gd name="connsiteY296" fmla="*/ 1344089 h 2557700"/>
              <a:gd name="connsiteX297" fmla="*/ 121682 w 2556906"/>
              <a:gd name="connsiteY297" fmla="*/ 1348061 h 2557700"/>
              <a:gd name="connsiteX298" fmla="*/ 99793 w 2556906"/>
              <a:gd name="connsiteY298" fmla="*/ 1375778 h 2557700"/>
              <a:gd name="connsiteX299" fmla="*/ 130902 w 2556906"/>
              <a:gd name="connsiteY299" fmla="*/ 1404887 h 2557700"/>
              <a:gd name="connsiteX300" fmla="*/ 342424 w 2556906"/>
              <a:gd name="connsiteY300" fmla="*/ 1377912 h 2557700"/>
              <a:gd name="connsiteX301" fmla="*/ 335299 w 2556906"/>
              <a:gd name="connsiteY301" fmla="*/ 1487087 h 2557700"/>
              <a:gd name="connsiteX302" fmla="*/ 148485 w 2556906"/>
              <a:gd name="connsiteY302" fmla="*/ 1511414 h 2557700"/>
              <a:gd name="connsiteX303" fmla="*/ 128426 w 2556906"/>
              <a:gd name="connsiteY303" fmla="*/ 1547228 h 2557700"/>
              <a:gd name="connsiteX304" fmla="*/ 160477 w 2556906"/>
              <a:gd name="connsiteY304" fmla="*/ 1593920 h 2557700"/>
              <a:gd name="connsiteX305" fmla="*/ 264290 w 2556906"/>
              <a:gd name="connsiteY305" fmla="*/ 1563735 h 2557700"/>
              <a:gd name="connsiteX306" fmla="*/ 376209 w 2556906"/>
              <a:gd name="connsiteY306" fmla="*/ 1519320 h 2557700"/>
              <a:gd name="connsiteX307" fmla="*/ 352939 w 2556906"/>
              <a:gd name="connsiteY307" fmla="*/ 1340345 h 2557700"/>
              <a:gd name="connsiteX308" fmla="*/ 193119 w 2556906"/>
              <a:gd name="connsiteY308" fmla="*/ 1344089 h 2557700"/>
              <a:gd name="connsiteX309" fmla="*/ 2407015 w 2556906"/>
              <a:gd name="connsiteY309" fmla="*/ 1383017 h 2557700"/>
              <a:gd name="connsiteX310" fmla="*/ 2307450 w 2556906"/>
              <a:gd name="connsiteY310" fmla="*/ 1421489 h 2557700"/>
              <a:gd name="connsiteX311" fmla="*/ 2192293 w 2556906"/>
              <a:gd name="connsiteY311" fmla="*/ 1390275 h 2557700"/>
              <a:gd name="connsiteX312" fmla="*/ 2166995 w 2556906"/>
              <a:gd name="connsiteY312" fmla="*/ 1379779 h 2557700"/>
              <a:gd name="connsiteX313" fmla="*/ 2160289 w 2556906"/>
              <a:gd name="connsiteY313" fmla="*/ 1473410 h 2557700"/>
              <a:gd name="connsiteX314" fmla="*/ 2173500 w 2556906"/>
              <a:gd name="connsiteY314" fmla="*/ 1463208 h 2557700"/>
              <a:gd name="connsiteX315" fmla="*/ 2288600 w 2556906"/>
              <a:gd name="connsiteY315" fmla="*/ 1473819 h 2557700"/>
              <a:gd name="connsiteX316" fmla="*/ 2400291 w 2556906"/>
              <a:gd name="connsiteY316" fmla="*/ 1511900 h 2557700"/>
              <a:gd name="connsiteX317" fmla="*/ 2374468 w 2556906"/>
              <a:gd name="connsiteY317" fmla="*/ 1549495 h 2557700"/>
              <a:gd name="connsiteX318" fmla="*/ 2362562 w 2556906"/>
              <a:gd name="connsiteY318" fmla="*/ 1578613 h 2557700"/>
              <a:gd name="connsiteX319" fmla="*/ 2413892 w 2556906"/>
              <a:gd name="connsiteY319" fmla="*/ 1579289 h 2557700"/>
              <a:gd name="connsiteX320" fmla="*/ 2438896 w 2556906"/>
              <a:gd name="connsiteY320" fmla="*/ 1468314 h 2557700"/>
              <a:gd name="connsiteX321" fmla="*/ 2412349 w 2556906"/>
              <a:gd name="connsiteY321" fmla="*/ 1349727 h 2557700"/>
              <a:gd name="connsiteX322" fmla="*/ 2407015 w 2556906"/>
              <a:gd name="connsiteY322" fmla="*/ 1383017 h 2557700"/>
              <a:gd name="connsiteX323" fmla="*/ 1452553 w 2556906"/>
              <a:gd name="connsiteY323" fmla="*/ 1377626 h 2557700"/>
              <a:gd name="connsiteX324" fmla="*/ 1357303 w 2556906"/>
              <a:gd name="connsiteY324" fmla="*/ 1382922 h 2557700"/>
              <a:gd name="connsiteX325" fmla="*/ 1354293 w 2556906"/>
              <a:gd name="connsiteY325" fmla="*/ 1409116 h 2557700"/>
              <a:gd name="connsiteX326" fmla="*/ 1441133 w 2556906"/>
              <a:gd name="connsiteY326" fmla="*/ 1447406 h 2557700"/>
              <a:gd name="connsiteX327" fmla="*/ 1485891 w 2556906"/>
              <a:gd name="connsiteY327" fmla="*/ 1462465 h 2557700"/>
              <a:gd name="connsiteX328" fmla="*/ 1376353 w 2556906"/>
              <a:gd name="connsiteY328" fmla="*/ 1502508 h 2557700"/>
              <a:gd name="connsiteX329" fmla="*/ 1288247 w 2556906"/>
              <a:gd name="connsiteY329" fmla="*/ 1527102 h 2557700"/>
              <a:gd name="connsiteX330" fmla="*/ 1290638 w 2556906"/>
              <a:gd name="connsiteY330" fmla="*/ 1602883 h 2557700"/>
              <a:gd name="connsiteX331" fmla="*/ 1381668 w 2556906"/>
              <a:gd name="connsiteY331" fmla="*/ 1593577 h 2557700"/>
              <a:gd name="connsiteX332" fmla="*/ 1485891 w 2556906"/>
              <a:gd name="connsiteY332" fmla="*/ 1592291 h 2557700"/>
              <a:gd name="connsiteX333" fmla="*/ 1459697 w 2556906"/>
              <a:gd name="connsiteY333" fmla="*/ 1621723 h 2557700"/>
              <a:gd name="connsiteX334" fmla="*/ 1277303 w 2556906"/>
              <a:gd name="connsiteY334" fmla="*/ 1752702 h 2557700"/>
              <a:gd name="connsiteX335" fmla="*/ 1301420 w 2556906"/>
              <a:gd name="connsiteY335" fmla="*/ 1782143 h 2557700"/>
              <a:gd name="connsiteX336" fmla="*/ 1402118 w 2556906"/>
              <a:gd name="connsiteY336" fmla="*/ 1744424 h 2557700"/>
              <a:gd name="connsiteX337" fmla="*/ 1497873 w 2556906"/>
              <a:gd name="connsiteY337" fmla="*/ 1704419 h 2557700"/>
              <a:gd name="connsiteX338" fmla="*/ 1528220 w 2556906"/>
              <a:gd name="connsiteY338" fmla="*/ 1770952 h 2557700"/>
              <a:gd name="connsiteX339" fmla="*/ 1581331 w 2556906"/>
              <a:gd name="connsiteY339" fmla="*/ 1873698 h 2557700"/>
              <a:gd name="connsiteX340" fmla="*/ 1641881 w 2556906"/>
              <a:gd name="connsiteY340" fmla="*/ 1909693 h 2557700"/>
              <a:gd name="connsiteX341" fmla="*/ 1674543 w 2556906"/>
              <a:gd name="connsiteY341" fmla="*/ 1876812 h 2557700"/>
              <a:gd name="connsiteX342" fmla="*/ 1654388 w 2556906"/>
              <a:gd name="connsiteY342" fmla="*/ 1791087 h 2557700"/>
              <a:gd name="connsiteX343" fmla="*/ 1625413 w 2556906"/>
              <a:gd name="connsiteY343" fmla="*/ 1710430 h 2557700"/>
              <a:gd name="connsiteX344" fmla="*/ 1662074 w 2556906"/>
              <a:gd name="connsiteY344" fmla="*/ 1679673 h 2557700"/>
              <a:gd name="connsiteX345" fmla="*/ 1733026 w 2556906"/>
              <a:gd name="connsiteY345" fmla="*/ 1679521 h 2557700"/>
              <a:gd name="connsiteX346" fmla="*/ 1842783 w 2556906"/>
              <a:gd name="connsiteY346" fmla="*/ 1565488 h 2557700"/>
              <a:gd name="connsiteX347" fmla="*/ 1858051 w 2556906"/>
              <a:gd name="connsiteY347" fmla="*/ 1402591 h 2557700"/>
              <a:gd name="connsiteX348" fmla="*/ 1776641 w 2556906"/>
              <a:gd name="connsiteY348" fmla="*/ 1427242 h 2557700"/>
              <a:gd name="connsiteX349" fmla="*/ 1688259 w 2556906"/>
              <a:gd name="connsiteY349" fmla="*/ 1464180 h 2557700"/>
              <a:gd name="connsiteX350" fmla="*/ 1620222 w 2556906"/>
              <a:gd name="connsiteY350" fmla="*/ 1468037 h 2557700"/>
              <a:gd name="connsiteX351" fmla="*/ 1640748 w 2556906"/>
              <a:gd name="connsiteY351" fmla="*/ 1429385 h 2557700"/>
              <a:gd name="connsiteX352" fmla="*/ 1452553 w 2556906"/>
              <a:gd name="connsiteY352" fmla="*/ 1377626 h 2557700"/>
              <a:gd name="connsiteX353" fmla="*/ 1735103 w 2556906"/>
              <a:gd name="connsiteY353" fmla="*/ 1559373 h 2557700"/>
              <a:gd name="connsiteX354" fmla="*/ 1664484 w 2556906"/>
              <a:gd name="connsiteY354" fmla="*/ 1602283 h 2557700"/>
              <a:gd name="connsiteX355" fmla="*/ 1609716 w 2556906"/>
              <a:gd name="connsiteY355" fmla="*/ 1608950 h 2557700"/>
              <a:gd name="connsiteX356" fmla="*/ 1609716 w 2556906"/>
              <a:gd name="connsiteY356" fmla="*/ 1579461 h 2557700"/>
              <a:gd name="connsiteX357" fmla="*/ 1681153 w 2556906"/>
              <a:gd name="connsiteY357" fmla="*/ 1536884 h 2557700"/>
              <a:gd name="connsiteX358" fmla="*/ 1735103 w 2556906"/>
              <a:gd name="connsiteY358" fmla="*/ 1559373 h 2557700"/>
              <a:gd name="connsiteX359" fmla="*/ 2100539 w 2556906"/>
              <a:gd name="connsiteY359" fmla="*/ 1621828 h 2557700"/>
              <a:gd name="connsiteX360" fmla="*/ 2096224 w 2556906"/>
              <a:gd name="connsiteY360" fmla="*/ 1677749 h 2557700"/>
              <a:gd name="connsiteX361" fmla="*/ 2148164 w 2556906"/>
              <a:gd name="connsiteY361" fmla="*/ 1687322 h 2557700"/>
              <a:gd name="connsiteX362" fmla="*/ 2237918 w 2556906"/>
              <a:gd name="connsiteY362" fmla="*/ 1768084 h 2557700"/>
              <a:gd name="connsiteX363" fmla="*/ 2285991 w 2556906"/>
              <a:gd name="connsiteY363" fmla="*/ 1843103 h 2557700"/>
              <a:gd name="connsiteX364" fmla="*/ 2319528 w 2556906"/>
              <a:gd name="connsiteY364" fmla="*/ 1831588 h 2557700"/>
              <a:gd name="connsiteX365" fmla="*/ 2315613 w 2556906"/>
              <a:gd name="connsiteY365" fmla="*/ 1792164 h 2557700"/>
              <a:gd name="connsiteX366" fmla="*/ 2267988 w 2556906"/>
              <a:gd name="connsiteY366" fmla="*/ 1757588 h 2557700"/>
              <a:gd name="connsiteX367" fmla="*/ 2238366 w 2556906"/>
              <a:gd name="connsiteY367" fmla="*/ 1710753 h 2557700"/>
              <a:gd name="connsiteX368" fmla="*/ 2350761 w 2556906"/>
              <a:gd name="connsiteY368" fmla="*/ 1701067 h 2557700"/>
              <a:gd name="connsiteX369" fmla="*/ 2404948 w 2556906"/>
              <a:gd name="connsiteY369" fmla="*/ 1636278 h 2557700"/>
              <a:gd name="connsiteX370" fmla="*/ 2394242 w 2556906"/>
              <a:gd name="connsiteY370" fmla="*/ 1620485 h 2557700"/>
              <a:gd name="connsiteX371" fmla="*/ 2295516 w 2556906"/>
              <a:gd name="connsiteY371" fmla="*/ 1640916 h 2557700"/>
              <a:gd name="connsiteX372" fmla="*/ 2174110 w 2556906"/>
              <a:gd name="connsiteY372" fmla="*/ 1637659 h 2557700"/>
              <a:gd name="connsiteX373" fmla="*/ 2133629 w 2556906"/>
              <a:gd name="connsiteY373" fmla="*/ 1609703 h 2557700"/>
              <a:gd name="connsiteX374" fmla="*/ 2100539 w 2556906"/>
              <a:gd name="connsiteY374" fmla="*/ 1621828 h 2557700"/>
              <a:gd name="connsiteX375" fmla="*/ 292884 w 2556906"/>
              <a:gd name="connsiteY375" fmla="*/ 1645622 h 2557700"/>
              <a:gd name="connsiteX376" fmla="*/ 290379 w 2556906"/>
              <a:gd name="connsiteY376" fmla="*/ 1673435 h 2557700"/>
              <a:gd name="connsiteX377" fmla="*/ 331108 w 2556906"/>
              <a:gd name="connsiteY377" fmla="*/ 1745120 h 2557700"/>
              <a:gd name="connsiteX378" fmla="*/ 257175 w 2556906"/>
              <a:gd name="connsiteY378" fmla="*/ 1778210 h 2557700"/>
              <a:gd name="connsiteX379" fmla="*/ 219656 w 2556906"/>
              <a:gd name="connsiteY379" fmla="*/ 1676635 h 2557700"/>
              <a:gd name="connsiteX380" fmla="*/ 209636 w 2556906"/>
              <a:gd name="connsiteY380" fmla="*/ 1654385 h 2557700"/>
              <a:gd name="connsiteX381" fmla="*/ 212188 w 2556906"/>
              <a:gd name="connsiteY381" fmla="*/ 1776133 h 2557700"/>
              <a:gd name="connsiteX382" fmla="*/ 263795 w 2556906"/>
              <a:gd name="connsiteY382" fmla="*/ 1863935 h 2557700"/>
              <a:gd name="connsiteX383" fmla="*/ 276215 w 2556906"/>
              <a:gd name="connsiteY383" fmla="*/ 1851200 h 2557700"/>
              <a:gd name="connsiteX384" fmla="*/ 494395 w 2556906"/>
              <a:gd name="connsiteY384" fmla="*/ 1754111 h 2557700"/>
              <a:gd name="connsiteX385" fmla="*/ 493395 w 2556906"/>
              <a:gd name="connsiteY385" fmla="*/ 1707029 h 2557700"/>
              <a:gd name="connsiteX386" fmla="*/ 457190 w 2556906"/>
              <a:gd name="connsiteY386" fmla="*/ 1678540 h 2557700"/>
              <a:gd name="connsiteX387" fmla="*/ 366046 w 2556906"/>
              <a:gd name="connsiteY387" fmla="*/ 1730585 h 2557700"/>
              <a:gd name="connsiteX388" fmla="*/ 339538 w 2556906"/>
              <a:gd name="connsiteY388" fmla="*/ 1649384 h 2557700"/>
              <a:gd name="connsiteX389" fmla="*/ 292884 w 2556906"/>
              <a:gd name="connsiteY389" fmla="*/ 1645622 h 2557700"/>
              <a:gd name="connsiteX390" fmla="*/ 1747828 w 2556906"/>
              <a:gd name="connsiteY390" fmla="*/ 2036461 h 2557700"/>
              <a:gd name="connsiteX391" fmla="*/ 1678496 w 2556906"/>
              <a:gd name="connsiteY391" fmla="*/ 2095621 h 2557700"/>
              <a:gd name="connsiteX392" fmla="*/ 1744561 w 2556906"/>
              <a:gd name="connsiteY392" fmla="*/ 2222046 h 2557700"/>
              <a:gd name="connsiteX393" fmla="*/ 1782737 w 2556906"/>
              <a:gd name="connsiteY393" fmla="*/ 2193652 h 2557700"/>
              <a:gd name="connsiteX394" fmla="*/ 1886045 w 2556906"/>
              <a:gd name="connsiteY394" fmla="*/ 2190166 h 2557700"/>
              <a:gd name="connsiteX395" fmla="*/ 1885064 w 2556906"/>
              <a:gd name="connsiteY395" fmla="*/ 2264861 h 2557700"/>
              <a:gd name="connsiteX396" fmla="*/ 1844583 w 2556906"/>
              <a:gd name="connsiteY396" fmla="*/ 2278386 h 2557700"/>
              <a:gd name="connsiteX397" fmla="*/ 1774974 w 2556906"/>
              <a:gd name="connsiteY397" fmla="*/ 2278558 h 2557700"/>
              <a:gd name="connsiteX398" fmla="*/ 1822837 w 2556906"/>
              <a:gd name="connsiteY398" fmla="*/ 2321135 h 2557700"/>
              <a:gd name="connsiteX399" fmla="*/ 1943986 w 2556906"/>
              <a:gd name="connsiteY399" fmla="*/ 2250773 h 2557700"/>
              <a:gd name="connsiteX400" fmla="*/ 1948301 w 2556906"/>
              <a:gd name="connsiteY400" fmla="*/ 2141026 h 2557700"/>
              <a:gd name="connsiteX401" fmla="*/ 1785042 w 2556906"/>
              <a:gd name="connsiteY401" fmla="*/ 2141017 h 2557700"/>
              <a:gd name="connsiteX402" fmla="*/ 1743942 w 2556906"/>
              <a:gd name="connsiteY402" fmla="*/ 2151323 h 2557700"/>
              <a:gd name="connsiteX403" fmla="*/ 1790776 w 2556906"/>
              <a:gd name="connsiteY403" fmla="*/ 2079581 h 2557700"/>
              <a:gd name="connsiteX404" fmla="*/ 1842059 w 2556906"/>
              <a:gd name="connsiteY404" fmla="*/ 2002828 h 2557700"/>
              <a:gd name="connsiteX405" fmla="*/ 1747828 w 2556906"/>
              <a:gd name="connsiteY405" fmla="*/ 2036461 h 2557700"/>
              <a:gd name="connsiteX406" fmla="*/ 717547 w 2556906"/>
              <a:gd name="connsiteY406" fmla="*/ 2028422 h 2557700"/>
              <a:gd name="connsiteX407" fmla="*/ 727320 w 2556906"/>
              <a:gd name="connsiteY407" fmla="*/ 2046634 h 2557700"/>
              <a:gd name="connsiteX408" fmla="*/ 695392 w 2556906"/>
              <a:gd name="connsiteY408" fmla="*/ 2161400 h 2557700"/>
              <a:gd name="connsiteX409" fmla="*/ 619363 w 2556906"/>
              <a:gd name="connsiteY409" fmla="*/ 2229266 h 2557700"/>
              <a:gd name="connsiteX410" fmla="*/ 590541 w 2556906"/>
              <a:gd name="connsiteY410" fmla="*/ 2233990 h 2557700"/>
              <a:gd name="connsiteX411" fmla="*/ 721509 w 2556906"/>
              <a:gd name="connsiteY411" fmla="*/ 2320935 h 2557700"/>
              <a:gd name="connsiteX412" fmla="*/ 723891 w 2556906"/>
              <a:gd name="connsiteY412" fmla="*/ 2297322 h 2557700"/>
              <a:gd name="connsiteX413" fmla="*/ 776173 w 2556906"/>
              <a:gd name="connsiteY413" fmla="*/ 2159381 h 2557700"/>
              <a:gd name="connsiteX414" fmla="*/ 828180 w 2556906"/>
              <a:gd name="connsiteY414" fmla="*/ 2050139 h 2557700"/>
              <a:gd name="connsiteX415" fmla="*/ 717547 w 2556906"/>
              <a:gd name="connsiteY415" fmla="*/ 2028422 h 2557700"/>
              <a:gd name="connsiteX416" fmla="*/ 978275 w 2556906"/>
              <a:gd name="connsiteY416" fmla="*/ 2159362 h 2557700"/>
              <a:gd name="connsiteX417" fmla="*/ 938022 w 2556906"/>
              <a:gd name="connsiteY417" fmla="*/ 2263413 h 2557700"/>
              <a:gd name="connsiteX418" fmla="*/ 1034186 w 2556906"/>
              <a:gd name="connsiteY418" fmla="*/ 2330660 h 2557700"/>
              <a:gd name="connsiteX419" fmla="*/ 1066791 w 2556906"/>
              <a:gd name="connsiteY419" fmla="*/ 2339489 h 2557700"/>
              <a:gd name="connsiteX420" fmla="*/ 974284 w 2556906"/>
              <a:gd name="connsiteY420" fmla="*/ 2399887 h 2557700"/>
              <a:gd name="connsiteX421" fmla="*/ 964397 w 2556906"/>
              <a:gd name="connsiteY421" fmla="*/ 2429377 h 2557700"/>
              <a:gd name="connsiteX422" fmla="*/ 1150134 w 2556906"/>
              <a:gd name="connsiteY422" fmla="*/ 2190899 h 2557700"/>
              <a:gd name="connsiteX423" fmla="*/ 978275 w 2556906"/>
              <a:gd name="connsiteY423" fmla="*/ 2159362 h 2557700"/>
              <a:gd name="connsiteX424" fmla="*/ 1433503 w 2556906"/>
              <a:gd name="connsiteY424" fmla="*/ 2149932 h 2557700"/>
              <a:gd name="connsiteX425" fmla="*/ 1333491 w 2556906"/>
              <a:gd name="connsiteY425" fmla="*/ 2289740 h 2557700"/>
              <a:gd name="connsiteX426" fmla="*/ 1359456 w 2556906"/>
              <a:gd name="connsiteY426" fmla="*/ 2385933 h 2557700"/>
              <a:gd name="connsiteX427" fmla="*/ 1589075 w 2556906"/>
              <a:gd name="connsiteY427" fmla="*/ 2356072 h 2557700"/>
              <a:gd name="connsiteX428" fmla="*/ 1568949 w 2556906"/>
              <a:gd name="connsiteY428" fmla="*/ 2210626 h 2557700"/>
              <a:gd name="connsiteX429" fmla="*/ 1433503 w 2556906"/>
              <a:gd name="connsiteY429" fmla="*/ 2149932 h 2557700"/>
              <a:gd name="connsiteX430" fmla="*/ 1093461 w 2556906"/>
              <a:gd name="connsiteY430" fmla="*/ 2180165 h 2557700"/>
              <a:gd name="connsiteX431" fmla="*/ 1089127 w 2556906"/>
              <a:gd name="connsiteY431" fmla="*/ 2284663 h 2557700"/>
              <a:gd name="connsiteX432" fmla="*/ 1021070 w 2556906"/>
              <a:gd name="connsiteY432" fmla="*/ 2290655 h 2557700"/>
              <a:gd name="connsiteX433" fmla="*/ 1024471 w 2556906"/>
              <a:gd name="connsiteY433" fmla="*/ 2189909 h 2557700"/>
              <a:gd name="connsiteX434" fmla="*/ 1093461 w 2556906"/>
              <a:gd name="connsiteY434" fmla="*/ 2180165 h 2557700"/>
              <a:gd name="connsiteX435" fmla="*/ 1472917 w 2556906"/>
              <a:gd name="connsiteY435" fmla="*/ 2185546 h 2557700"/>
              <a:gd name="connsiteX436" fmla="*/ 1520771 w 2556906"/>
              <a:gd name="connsiteY436" fmla="*/ 2321554 h 2557700"/>
              <a:gd name="connsiteX437" fmla="*/ 1478109 w 2556906"/>
              <a:gd name="connsiteY437" fmla="*/ 2414575 h 2557700"/>
              <a:gd name="connsiteX438" fmla="*/ 1440409 w 2556906"/>
              <a:gd name="connsiteY438" fmla="*/ 2178402 h 2557700"/>
              <a:gd name="connsiteX439" fmla="*/ 1472917 w 2556906"/>
              <a:gd name="connsiteY439" fmla="*/ 2185546 h 25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</a:cxnLst>
            <a:rect l="l" t="t" r="r" b="b"/>
            <a:pathLst>
              <a:path w="2556906" h="2557700">
                <a:moveTo>
                  <a:pt x="1096051" y="11465"/>
                </a:moveTo>
                <a:cubicBezTo>
                  <a:pt x="648748" y="79988"/>
                  <a:pt x="271034" y="371748"/>
                  <a:pt x="97479" y="782818"/>
                </a:cubicBezTo>
                <a:cubicBezTo>
                  <a:pt x="31290" y="939590"/>
                  <a:pt x="19" y="1098829"/>
                  <a:pt x="0" y="1279281"/>
                </a:cubicBezTo>
                <a:cubicBezTo>
                  <a:pt x="-29" y="1562811"/>
                  <a:pt x="85715" y="1822406"/>
                  <a:pt x="252546" y="2043871"/>
                </a:cubicBezTo>
                <a:cubicBezTo>
                  <a:pt x="510045" y="2385695"/>
                  <a:pt x="897969" y="2572423"/>
                  <a:pt x="1318127" y="2556793"/>
                </a:cubicBezTo>
                <a:cubicBezTo>
                  <a:pt x="1465593" y="2551306"/>
                  <a:pt x="1558195" y="2534866"/>
                  <a:pt x="1689888" y="2490756"/>
                </a:cubicBezTo>
                <a:cubicBezTo>
                  <a:pt x="1977762" y="2394344"/>
                  <a:pt x="2226755" y="2189651"/>
                  <a:pt x="2388603" y="1916322"/>
                </a:cubicBezTo>
                <a:cubicBezTo>
                  <a:pt x="2566692" y="1615570"/>
                  <a:pt x="2606612" y="1219483"/>
                  <a:pt x="2493217" y="878097"/>
                </a:cubicBezTo>
                <a:cubicBezTo>
                  <a:pt x="2371144" y="510537"/>
                  <a:pt x="2086289" y="215709"/>
                  <a:pt x="1721082" y="78921"/>
                </a:cubicBezTo>
                <a:cubicBezTo>
                  <a:pt x="1536021" y="9607"/>
                  <a:pt x="1285027" y="-17482"/>
                  <a:pt x="1096051" y="11465"/>
                </a:cubicBezTo>
                <a:moveTo>
                  <a:pt x="1481128" y="78607"/>
                </a:moveTo>
                <a:cubicBezTo>
                  <a:pt x="1977885" y="164560"/>
                  <a:pt x="2361181" y="535988"/>
                  <a:pt x="2473262" y="1040022"/>
                </a:cubicBezTo>
                <a:cubicBezTo>
                  <a:pt x="2497188" y="1147655"/>
                  <a:pt x="2497169" y="1409125"/>
                  <a:pt x="2473224" y="1519091"/>
                </a:cubicBezTo>
                <a:cubicBezTo>
                  <a:pt x="2420084" y="1763027"/>
                  <a:pt x="2313423" y="1959804"/>
                  <a:pt x="2138677" y="2136264"/>
                </a:cubicBezTo>
                <a:cubicBezTo>
                  <a:pt x="1905105" y="2372131"/>
                  <a:pt x="1612373" y="2494737"/>
                  <a:pt x="1281103" y="2495452"/>
                </a:cubicBezTo>
                <a:cubicBezTo>
                  <a:pt x="952357" y="2496156"/>
                  <a:pt x="653472" y="2373932"/>
                  <a:pt x="423167" y="2144608"/>
                </a:cubicBezTo>
                <a:cubicBezTo>
                  <a:pt x="278825" y="2000875"/>
                  <a:pt x="176536" y="1834188"/>
                  <a:pt x="116491" y="1644860"/>
                </a:cubicBezTo>
                <a:cubicBezTo>
                  <a:pt x="74638" y="1512900"/>
                  <a:pt x="62751" y="1428975"/>
                  <a:pt x="63208" y="1268622"/>
                </a:cubicBezTo>
                <a:cubicBezTo>
                  <a:pt x="63541" y="1149436"/>
                  <a:pt x="67713" y="1108002"/>
                  <a:pt x="88402" y="1018677"/>
                </a:cubicBezTo>
                <a:cubicBezTo>
                  <a:pt x="201749" y="529387"/>
                  <a:pt x="580806" y="167122"/>
                  <a:pt x="1071553" y="79092"/>
                </a:cubicBezTo>
                <a:cubicBezTo>
                  <a:pt x="1175214" y="60490"/>
                  <a:pt x="1375105" y="60261"/>
                  <a:pt x="1481128" y="78607"/>
                </a:cubicBezTo>
                <a:moveTo>
                  <a:pt x="1266816" y="110315"/>
                </a:moveTo>
                <a:cubicBezTo>
                  <a:pt x="1266816" y="114992"/>
                  <a:pt x="1272940" y="121174"/>
                  <a:pt x="1280436" y="124050"/>
                </a:cubicBezTo>
                <a:cubicBezTo>
                  <a:pt x="1295752" y="129927"/>
                  <a:pt x="1308059" y="194907"/>
                  <a:pt x="1303296" y="244761"/>
                </a:cubicBezTo>
                <a:lnTo>
                  <a:pt x="1300153" y="277670"/>
                </a:lnTo>
                <a:lnTo>
                  <a:pt x="1238660" y="194507"/>
                </a:lnTo>
                <a:lnTo>
                  <a:pt x="1177176" y="111334"/>
                </a:lnTo>
                <a:lnTo>
                  <a:pt x="1131503" y="111334"/>
                </a:lnTo>
                <a:cubicBezTo>
                  <a:pt x="1082821" y="111334"/>
                  <a:pt x="1076306" y="116545"/>
                  <a:pt x="1101738" y="135147"/>
                </a:cubicBezTo>
                <a:cubicBezTo>
                  <a:pt x="1114454" y="144443"/>
                  <a:pt x="1118530" y="168380"/>
                  <a:pt x="1122083" y="254448"/>
                </a:cubicBezTo>
                <a:cubicBezTo>
                  <a:pt x="1125931" y="347926"/>
                  <a:pt x="1124388" y="363671"/>
                  <a:pt x="1110367" y="373929"/>
                </a:cubicBezTo>
                <a:cubicBezTo>
                  <a:pt x="1087650" y="390531"/>
                  <a:pt x="1107605" y="400485"/>
                  <a:pt x="1148315" y="392846"/>
                </a:cubicBezTo>
                <a:cubicBezTo>
                  <a:pt x="1180090" y="386883"/>
                  <a:pt x="1180586" y="386112"/>
                  <a:pt x="1166346" y="364385"/>
                </a:cubicBezTo>
                <a:cubicBezTo>
                  <a:pt x="1155468" y="347783"/>
                  <a:pt x="1152420" y="321770"/>
                  <a:pt x="1154497" y="262972"/>
                </a:cubicBezTo>
                <a:lnTo>
                  <a:pt x="1157278" y="183896"/>
                </a:lnTo>
                <a:lnTo>
                  <a:pt x="1228849" y="283242"/>
                </a:lnTo>
                <a:cubicBezTo>
                  <a:pt x="1268216" y="337887"/>
                  <a:pt x="1308049" y="384054"/>
                  <a:pt x="1317374" y="385855"/>
                </a:cubicBezTo>
                <a:cubicBezTo>
                  <a:pt x="1333024" y="388864"/>
                  <a:pt x="1334224" y="378987"/>
                  <a:pt x="1332919" y="257696"/>
                </a:cubicBezTo>
                <a:cubicBezTo>
                  <a:pt x="1331976" y="169170"/>
                  <a:pt x="1334948" y="125136"/>
                  <a:pt x="1342025" y="122774"/>
                </a:cubicBezTo>
                <a:cubicBezTo>
                  <a:pt x="1367809" y="114182"/>
                  <a:pt x="1348712" y="101809"/>
                  <a:pt x="1309678" y="101809"/>
                </a:cubicBezTo>
                <a:cubicBezTo>
                  <a:pt x="1286104" y="101809"/>
                  <a:pt x="1266816" y="105639"/>
                  <a:pt x="1266816" y="110315"/>
                </a:cubicBezTo>
                <a:moveTo>
                  <a:pt x="1446695" y="133833"/>
                </a:moveTo>
                <a:cubicBezTo>
                  <a:pt x="1457925" y="147358"/>
                  <a:pt x="1457335" y="165351"/>
                  <a:pt x="1442685" y="256715"/>
                </a:cubicBezTo>
                <a:cubicBezTo>
                  <a:pt x="1431350" y="327428"/>
                  <a:pt x="1420425" y="367519"/>
                  <a:pt x="1410481" y="374872"/>
                </a:cubicBezTo>
                <a:cubicBezTo>
                  <a:pt x="1390002" y="390017"/>
                  <a:pt x="1398556" y="395922"/>
                  <a:pt x="1451448" y="403171"/>
                </a:cubicBezTo>
                <a:cubicBezTo>
                  <a:pt x="1496225" y="409305"/>
                  <a:pt x="1496435" y="409210"/>
                  <a:pt x="1490253" y="384588"/>
                </a:cubicBezTo>
                <a:cubicBezTo>
                  <a:pt x="1481023" y="347802"/>
                  <a:pt x="1513075" y="166179"/>
                  <a:pt x="1531315" y="151911"/>
                </a:cubicBezTo>
                <a:cubicBezTo>
                  <a:pt x="1552642" y="135242"/>
                  <a:pt x="1541364" y="128346"/>
                  <a:pt x="1483738" y="122803"/>
                </a:cubicBezTo>
                <a:cubicBezTo>
                  <a:pt x="1437742" y="118383"/>
                  <a:pt x="1434646" y="119307"/>
                  <a:pt x="1446695" y="133833"/>
                </a:cubicBezTo>
                <a:moveTo>
                  <a:pt x="954776" y="145063"/>
                </a:moveTo>
                <a:cubicBezTo>
                  <a:pt x="923487" y="158226"/>
                  <a:pt x="912914" y="178009"/>
                  <a:pt x="937184" y="178009"/>
                </a:cubicBezTo>
                <a:cubicBezTo>
                  <a:pt x="951833" y="178009"/>
                  <a:pt x="953967" y="182286"/>
                  <a:pt x="986828" y="277308"/>
                </a:cubicBezTo>
                <a:cubicBezTo>
                  <a:pt x="1014603" y="357632"/>
                  <a:pt x="1014927" y="368767"/>
                  <a:pt x="990219" y="395284"/>
                </a:cubicBezTo>
                <a:cubicBezTo>
                  <a:pt x="966426" y="420830"/>
                  <a:pt x="923068" y="422459"/>
                  <a:pt x="901494" y="398628"/>
                </a:cubicBezTo>
                <a:cubicBezTo>
                  <a:pt x="881739" y="376796"/>
                  <a:pt x="831085" y="226720"/>
                  <a:pt x="835933" y="204394"/>
                </a:cubicBezTo>
                <a:cubicBezTo>
                  <a:pt x="839248" y="189125"/>
                  <a:pt x="836619" y="188935"/>
                  <a:pt x="800224" y="201774"/>
                </a:cubicBezTo>
                <a:cubicBezTo>
                  <a:pt x="743741" y="221701"/>
                  <a:pt x="740426" y="225196"/>
                  <a:pt x="761133" y="242989"/>
                </a:cubicBezTo>
                <a:cubicBezTo>
                  <a:pt x="771363" y="251781"/>
                  <a:pt x="790947" y="291119"/>
                  <a:pt x="804653" y="330409"/>
                </a:cubicBezTo>
                <a:cubicBezTo>
                  <a:pt x="840248" y="432451"/>
                  <a:pt x="853373" y="446824"/>
                  <a:pt x="915562" y="451815"/>
                </a:cubicBezTo>
                <a:cubicBezTo>
                  <a:pt x="957967" y="455225"/>
                  <a:pt x="972512" y="452044"/>
                  <a:pt x="1000116" y="433327"/>
                </a:cubicBezTo>
                <a:cubicBezTo>
                  <a:pt x="1053332" y="397256"/>
                  <a:pt x="1057380" y="360185"/>
                  <a:pt x="1019547" y="255257"/>
                </a:cubicBezTo>
                <a:cubicBezTo>
                  <a:pt x="1002411" y="207756"/>
                  <a:pt x="990848" y="162503"/>
                  <a:pt x="993839" y="154702"/>
                </a:cubicBezTo>
                <a:cubicBezTo>
                  <a:pt x="1001925" y="133633"/>
                  <a:pt x="989352" y="130527"/>
                  <a:pt x="954776" y="145063"/>
                </a:cubicBezTo>
                <a:moveTo>
                  <a:pt x="1612325" y="298806"/>
                </a:moveTo>
                <a:cubicBezTo>
                  <a:pt x="1609268" y="511194"/>
                  <a:pt x="1618526" y="516909"/>
                  <a:pt x="1746523" y="381721"/>
                </a:cubicBezTo>
                <a:cubicBezTo>
                  <a:pt x="1794205" y="331362"/>
                  <a:pt x="1842935" y="286461"/>
                  <a:pt x="1854822" y="281946"/>
                </a:cubicBezTo>
                <a:cubicBezTo>
                  <a:pt x="1886121" y="270040"/>
                  <a:pt x="1881407" y="257334"/>
                  <a:pt x="1840697" y="243894"/>
                </a:cubicBezTo>
                <a:cubicBezTo>
                  <a:pt x="1797377" y="229597"/>
                  <a:pt x="1794729" y="230416"/>
                  <a:pt x="1798168" y="257029"/>
                </a:cubicBezTo>
                <a:cubicBezTo>
                  <a:pt x="1800139" y="272326"/>
                  <a:pt x="1782480" y="296110"/>
                  <a:pt x="1733074" y="344697"/>
                </a:cubicBezTo>
                <a:lnTo>
                  <a:pt x="1665265" y="411372"/>
                </a:lnTo>
                <a:lnTo>
                  <a:pt x="1671752" y="316122"/>
                </a:lnTo>
                <a:cubicBezTo>
                  <a:pt x="1676105" y="252247"/>
                  <a:pt x="1682639" y="217386"/>
                  <a:pt x="1691602" y="210299"/>
                </a:cubicBezTo>
                <a:cubicBezTo>
                  <a:pt x="1698955" y="204479"/>
                  <a:pt x="1704947" y="195907"/>
                  <a:pt x="1704927" y="191249"/>
                </a:cubicBezTo>
                <a:cubicBezTo>
                  <a:pt x="1704899" y="184105"/>
                  <a:pt x="1633480" y="149339"/>
                  <a:pt x="1619136" y="149482"/>
                </a:cubicBezTo>
                <a:cubicBezTo>
                  <a:pt x="1616574" y="149501"/>
                  <a:pt x="1613506" y="216700"/>
                  <a:pt x="1612325" y="298806"/>
                </a:cubicBezTo>
                <a:moveTo>
                  <a:pt x="1933518" y="323266"/>
                </a:moveTo>
                <a:cubicBezTo>
                  <a:pt x="1933461" y="351955"/>
                  <a:pt x="1804997" y="501859"/>
                  <a:pt x="1780470" y="501859"/>
                </a:cubicBezTo>
                <a:cubicBezTo>
                  <a:pt x="1749781" y="501859"/>
                  <a:pt x="1759268" y="516852"/>
                  <a:pt x="1826409" y="574478"/>
                </a:cubicBezTo>
                <a:cubicBezTo>
                  <a:pt x="1932470" y="665499"/>
                  <a:pt x="1920345" y="658879"/>
                  <a:pt x="1947910" y="640810"/>
                </a:cubicBezTo>
                <a:cubicBezTo>
                  <a:pt x="1974123" y="623637"/>
                  <a:pt x="1971265" y="602453"/>
                  <a:pt x="1943900" y="611140"/>
                </a:cubicBezTo>
                <a:cubicBezTo>
                  <a:pt x="1924050" y="617436"/>
                  <a:pt x="1847841" y="565277"/>
                  <a:pt x="1847841" y="545389"/>
                </a:cubicBezTo>
                <a:cubicBezTo>
                  <a:pt x="1847841" y="537969"/>
                  <a:pt x="1858947" y="518700"/>
                  <a:pt x="1872520" y="502564"/>
                </a:cubicBezTo>
                <a:lnTo>
                  <a:pt x="1897209" y="473227"/>
                </a:lnTo>
                <a:lnTo>
                  <a:pt x="1925574" y="493430"/>
                </a:lnTo>
                <a:cubicBezTo>
                  <a:pt x="1941176" y="504536"/>
                  <a:pt x="1958254" y="524910"/>
                  <a:pt x="1963531" y="538702"/>
                </a:cubicBezTo>
                <a:lnTo>
                  <a:pt x="1973132" y="563772"/>
                </a:lnTo>
                <a:lnTo>
                  <a:pt x="1997516" y="535521"/>
                </a:lnTo>
                <a:lnTo>
                  <a:pt x="2021910" y="507279"/>
                </a:lnTo>
                <a:lnTo>
                  <a:pt x="1993878" y="500012"/>
                </a:lnTo>
                <a:cubicBezTo>
                  <a:pt x="1978466" y="496021"/>
                  <a:pt x="1955921" y="482181"/>
                  <a:pt x="1943786" y="469255"/>
                </a:cubicBezTo>
                <a:lnTo>
                  <a:pt x="1921716" y="445767"/>
                </a:lnTo>
                <a:lnTo>
                  <a:pt x="1944310" y="417192"/>
                </a:lnTo>
                <a:cubicBezTo>
                  <a:pt x="1956740" y="401476"/>
                  <a:pt x="1976104" y="388379"/>
                  <a:pt x="1987344" y="388083"/>
                </a:cubicBezTo>
                <a:cubicBezTo>
                  <a:pt x="2006708" y="387588"/>
                  <a:pt x="2059696" y="437337"/>
                  <a:pt x="2068754" y="464522"/>
                </a:cubicBezTo>
                <a:cubicBezTo>
                  <a:pt x="2074459" y="481638"/>
                  <a:pt x="2095491" y="466255"/>
                  <a:pt x="2095491" y="444967"/>
                </a:cubicBezTo>
                <a:cubicBezTo>
                  <a:pt x="2095491" y="429631"/>
                  <a:pt x="1956054" y="301834"/>
                  <a:pt x="1939309" y="301834"/>
                </a:cubicBezTo>
                <a:cubicBezTo>
                  <a:pt x="1936156" y="301834"/>
                  <a:pt x="1933547" y="311483"/>
                  <a:pt x="1933518" y="323266"/>
                </a:cubicBezTo>
                <a:moveTo>
                  <a:pt x="472469" y="418421"/>
                </a:moveTo>
                <a:lnTo>
                  <a:pt x="448123" y="449472"/>
                </a:lnTo>
                <a:lnTo>
                  <a:pt x="477774" y="455682"/>
                </a:lnTo>
                <a:cubicBezTo>
                  <a:pt x="494081" y="459092"/>
                  <a:pt x="524989" y="479457"/>
                  <a:pt x="546459" y="500926"/>
                </a:cubicBezTo>
                <a:lnTo>
                  <a:pt x="585502" y="539960"/>
                </a:lnTo>
                <a:lnTo>
                  <a:pt x="552298" y="539769"/>
                </a:lnTo>
                <a:cubicBezTo>
                  <a:pt x="534038" y="539664"/>
                  <a:pt x="489423" y="535292"/>
                  <a:pt x="453152" y="530053"/>
                </a:cubicBezTo>
                <a:cubicBezTo>
                  <a:pt x="388563" y="520719"/>
                  <a:pt x="386648" y="521052"/>
                  <a:pt x="360283" y="546313"/>
                </a:cubicBezTo>
                <a:cubicBezTo>
                  <a:pt x="328727" y="576545"/>
                  <a:pt x="324174" y="601310"/>
                  <a:pt x="351796" y="592547"/>
                </a:cubicBezTo>
                <a:cubicBezTo>
                  <a:pt x="375371" y="585060"/>
                  <a:pt x="533391" y="722268"/>
                  <a:pt x="533391" y="750214"/>
                </a:cubicBezTo>
                <a:cubicBezTo>
                  <a:pt x="533391" y="774827"/>
                  <a:pt x="539591" y="773370"/>
                  <a:pt x="566880" y="742366"/>
                </a:cubicBezTo>
                <a:cubicBezTo>
                  <a:pt x="595722" y="709600"/>
                  <a:pt x="596151" y="701894"/>
                  <a:pt x="569109" y="701846"/>
                </a:cubicBezTo>
                <a:cubicBezTo>
                  <a:pt x="548640" y="701799"/>
                  <a:pt x="422805" y="599738"/>
                  <a:pt x="431949" y="590594"/>
                </a:cubicBezTo>
                <a:cubicBezTo>
                  <a:pt x="434273" y="588280"/>
                  <a:pt x="488185" y="593490"/>
                  <a:pt x="551774" y="602167"/>
                </a:cubicBezTo>
                <a:cubicBezTo>
                  <a:pt x="615363" y="610845"/>
                  <a:pt x="673856" y="615464"/>
                  <a:pt x="681761" y="612435"/>
                </a:cubicBezTo>
                <a:cubicBezTo>
                  <a:pt x="705041" y="603501"/>
                  <a:pt x="685333" y="578688"/>
                  <a:pt x="590531" y="497611"/>
                </a:cubicBezTo>
                <a:cubicBezTo>
                  <a:pt x="537791" y="452501"/>
                  <a:pt x="505606" y="418287"/>
                  <a:pt x="508587" y="410505"/>
                </a:cubicBezTo>
                <a:cubicBezTo>
                  <a:pt x="518903" y="383645"/>
                  <a:pt x="495767" y="388712"/>
                  <a:pt x="472469" y="418421"/>
                </a:cubicBezTo>
                <a:moveTo>
                  <a:pt x="1139752" y="435642"/>
                </a:moveTo>
                <a:cubicBezTo>
                  <a:pt x="794709" y="493554"/>
                  <a:pt x="514436" y="761949"/>
                  <a:pt x="441436" y="1104354"/>
                </a:cubicBezTo>
                <a:cubicBezTo>
                  <a:pt x="419433" y="1207576"/>
                  <a:pt x="421624" y="1373873"/>
                  <a:pt x="446351" y="1476277"/>
                </a:cubicBezTo>
                <a:cubicBezTo>
                  <a:pt x="524027" y="1798012"/>
                  <a:pt x="782326" y="2048491"/>
                  <a:pt x="1106815" y="2116747"/>
                </a:cubicBezTo>
                <a:cubicBezTo>
                  <a:pt x="1144867" y="2124758"/>
                  <a:pt x="1221076" y="2131301"/>
                  <a:pt x="1276179" y="2131292"/>
                </a:cubicBezTo>
                <a:cubicBezTo>
                  <a:pt x="1424978" y="2131263"/>
                  <a:pt x="1533887" y="2107013"/>
                  <a:pt x="1652007" y="2047605"/>
                </a:cubicBezTo>
                <a:cubicBezTo>
                  <a:pt x="1882293" y="1931791"/>
                  <a:pt x="2044237" y="1730299"/>
                  <a:pt x="2110321" y="1477372"/>
                </a:cubicBezTo>
                <a:cubicBezTo>
                  <a:pt x="2135867" y="1379598"/>
                  <a:pt x="2133810" y="1171191"/>
                  <a:pt x="2106301" y="1068597"/>
                </a:cubicBezTo>
                <a:cubicBezTo>
                  <a:pt x="2003298" y="684539"/>
                  <a:pt x="1659636" y="421430"/>
                  <a:pt x="1267949" y="426783"/>
                </a:cubicBezTo>
                <a:cubicBezTo>
                  <a:pt x="1222800" y="427393"/>
                  <a:pt x="1165108" y="431384"/>
                  <a:pt x="1139752" y="435642"/>
                </a:cubicBezTo>
                <a:moveTo>
                  <a:pt x="1468584" y="510613"/>
                </a:moveTo>
                <a:cubicBezTo>
                  <a:pt x="1762639" y="585822"/>
                  <a:pt x="1991925" y="823805"/>
                  <a:pt x="2052399" y="1116574"/>
                </a:cubicBezTo>
                <a:cubicBezTo>
                  <a:pt x="2070497" y="1204185"/>
                  <a:pt x="2070868" y="1362691"/>
                  <a:pt x="2053180" y="1446149"/>
                </a:cubicBezTo>
                <a:cubicBezTo>
                  <a:pt x="1992878" y="1730670"/>
                  <a:pt x="1765983" y="1968433"/>
                  <a:pt x="1480366" y="2046405"/>
                </a:cubicBezTo>
                <a:cubicBezTo>
                  <a:pt x="1378382" y="2074247"/>
                  <a:pt x="1187844" y="2076399"/>
                  <a:pt x="1090603" y="2050825"/>
                </a:cubicBezTo>
                <a:cubicBezTo>
                  <a:pt x="802177" y="1974948"/>
                  <a:pt x="586931" y="1761465"/>
                  <a:pt x="508425" y="1473410"/>
                </a:cubicBezTo>
                <a:cubicBezTo>
                  <a:pt x="484842" y="1386875"/>
                  <a:pt x="484280" y="1177744"/>
                  <a:pt x="507406" y="1093562"/>
                </a:cubicBezTo>
                <a:cubicBezTo>
                  <a:pt x="530257" y="1010399"/>
                  <a:pt x="563375" y="930627"/>
                  <a:pt x="601447" y="867067"/>
                </a:cubicBezTo>
                <a:cubicBezTo>
                  <a:pt x="640261" y="802288"/>
                  <a:pt x="746446" y="686340"/>
                  <a:pt x="809092" y="640363"/>
                </a:cubicBezTo>
                <a:cubicBezTo>
                  <a:pt x="879615" y="588585"/>
                  <a:pt x="998715" y="532663"/>
                  <a:pt x="1082031" y="512194"/>
                </a:cubicBezTo>
                <a:cubicBezTo>
                  <a:pt x="1187167" y="486372"/>
                  <a:pt x="1370857" y="485619"/>
                  <a:pt x="1468584" y="510613"/>
                </a:cubicBezTo>
                <a:moveTo>
                  <a:pt x="2177139" y="547103"/>
                </a:moveTo>
                <a:cubicBezTo>
                  <a:pt x="2169614" y="570525"/>
                  <a:pt x="2000345" y="677034"/>
                  <a:pt x="1973751" y="675072"/>
                </a:cubicBezTo>
                <a:cubicBezTo>
                  <a:pt x="1954130" y="673633"/>
                  <a:pt x="1953120" y="675538"/>
                  <a:pt x="1963331" y="694827"/>
                </a:cubicBezTo>
                <a:cubicBezTo>
                  <a:pt x="1998907" y="762044"/>
                  <a:pt x="1997574" y="761597"/>
                  <a:pt x="2040150" y="720277"/>
                </a:cubicBezTo>
                <a:cubicBezTo>
                  <a:pt x="2084613" y="677129"/>
                  <a:pt x="2102301" y="673471"/>
                  <a:pt x="2110407" y="705742"/>
                </a:cubicBezTo>
                <a:cubicBezTo>
                  <a:pt x="2117855" y="735432"/>
                  <a:pt x="2078441" y="806488"/>
                  <a:pt x="2054466" y="806583"/>
                </a:cubicBezTo>
                <a:cubicBezTo>
                  <a:pt x="2038950" y="806650"/>
                  <a:pt x="2039626" y="810622"/>
                  <a:pt x="2061353" y="847055"/>
                </a:cubicBezTo>
                <a:cubicBezTo>
                  <a:pt x="2087270" y="890518"/>
                  <a:pt x="2105016" y="903329"/>
                  <a:pt x="2105016" y="878573"/>
                </a:cubicBezTo>
                <a:cubicBezTo>
                  <a:pt x="2105016" y="870106"/>
                  <a:pt x="2115950" y="841597"/>
                  <a:pt x="2129314" y="815223"/>
                </a:cubicBezTo>
                <a:cubicBezTo>
                  <a:pt x="2152660" y="769150"/>
                  <a:pt x="2154822" y="767540"/>
                  <a:pt x="2184083" y="774246"/>
                </a:cubicBezTo>
                <a:cubicBezTo>
                  <a:pt x="2232155" y="785257"/>
                  <a:pt x="2251034" y="780885"/>
                  <a:pt x="2274961" y="753177"/>
                </a:cubicBezTo>
                <a:cubicBezTo>
                  <a:pt x="2291772" y="733727"/>
                  <a:pt x="2295887" y="720401"/>
                  <a:pt x="2291648" y="699198"/>
                </a:cubicBezTo>
                <a:cubicBezTo>
                  <a:pt x="2285638" y="669185"/>
                  <a:pt x="2201847" y="530435"/>
                  <a:pt x="2189721" y="530435"/>
                </a:cubicBezTo>
                <a:cubicBezTo>
                  <a:pt x="2185749" y="530435"/>
                  <a:pt x="2180092" y="537940"/>
                  <a:pt x="2177139" y="547103"/>
                </a:cubicBezTo>
                <a:moveTo>
                  <a:pt x="1191158" y="577517"/>
                </a:moveTo>
                <a:cubicBezTo>
                  <a:pt x="1180386" y="588289"/>
                  <a:pt x="1171566" y="605044"/>
                  <a:pt x="1171566" y="614740"/>
                </a:cubicBezTo>
                <a:cubicBezTo>
                  <a:pt x="1171566" y="645611"/>
                  <a:pt x="1123883" y="723487"/>
                  <a:pt x="1061028" y="795268"/>
                </a:cubicBezTo>
                <a:cubicBezTo>
                  <a:pt x="995296" y="870344"/>
                  <a:pt x="986942" y="896318"/>
                  <a:pt x="1023223" y="912844"/>
                </a:cubicBezTo>
                <a:cubicBezTo>
                  <a:pt x="1052027" y="925970"/>
                  <a:pt x="1081812" y="918826"/>
                  <a:pt x="1127446" y="887860"/>
                </a:cubicBezTo>
                <a:cubicBezTo>
                  <a:pt x="1197578" y="840273"/>
                  <a:pt x="1200426" y="867324"/>
                  <a:pt x="1133361" y="943962"/>
                </a:cubicBezTo>
                <a:cubicBezTo>
                  <a:pt x="1107110" y="973957"/>
                  <a:pt x="1078478" y="1012133"/>
                  <a:pt x="1069734" y="1028792"/>
                </a:cubicBezTo>
                <a:lnTo>
                  <a:pt x="1053827" y="1059072"/>
                </a:lnTo>
                <a:lnTo>
                  <a:pt x="1043635" y="1019419"/>
                </a:lnTo>
                <a:cubicBezTo>
                  <a:pt x="1038035" y="997617"/>
                  <a:pt x="1025252" y="970785"/>
                  <a:pt x="1015222" y="959793"/>
                </a:cubicBezTo>
                <a:cubicBezTo>
                  <a:pt x="974160" y="914806"/>
                  <a:pt x="823141" y="897128"/>
                  <a:pt x="726072" y="925960"/>
                </a:cubicBezTo>
                <a:cubicBezTo>
                  <a:pt x="629879" y="954526"/>
                  <a:pt x="599523" y="1000741"/>
                  <a:pt x="582235" y="1144930"/>
                </a:cubicBezTo>
                <a:cubicBezTo>
                  <a:pt x="561118" y="1321029"/>
                  <a:pt x="600770" y="1423803"/>
                  <a:pt x="706917" y="1468142"/>
                </a:cubicBezTo>
                <a:cubicBezTo>
                  <a:pt x="776526" y="1497222"/>
                  <a:pt x="929173" y="1481849"/>
                  <a:pt x="993496" y="1439282"/>
                </a:cubicBezTo>
                <a:cubicBezTo>
                  <a:pt x="1035606" y="1411411"/>
                  <a:pt x="1052513" y="1377007"/>
                  <a:pt x="1066229" y="1291254"/>
                </a:cubicBezTo>
                <a:cubicBezTo>
                  <a:pt x="1076420" y="1227607"/>
                  <a:pt x="1157783" y="1058805"/>
                  <a:pt x="1176328" y="1062863"/>
                </a:cubicBezTo>
                <a:cubicBezTo>
                  <a:pt x="1188234" y="1065473"/>
                  <a:pt x="1186663" y="1074512"/>
                  <a:pt x="1162698" y="1141416"/>
                </a:cubicBezTo>
                <a:cubicBezTo>
                  <a:pt x="1135418" y="1217568"/>
                  <a:pt x="1114416" y="1348041"/>
                  <a:pt x="1114416" y="1441320"/>
                </a:cubicBezTo>
                <a:lnTo>
                  <a:pt x="1114416" y="1521035"/>
                </a:lnTo>
                <a:lnTo>
                  <a:pt x="1045359" y="1521054"/>
                </a:lnTo>
                <a:cubicBezTo>
                  <a:pt x="924639" y="1521101"/>
                  <a:pt x="720738" y="1539904"/>
                  <a:pt x="673875" y="1555315"/>
                </a:cubicBezTo>
                <a:cubicBezTo>
                  <a:pt x="640204" y="1566393"/>
                  <a:pt x="627136" y="1576118"/>
                  <a:pt x="622821" y="1593310"/>
                </a:cubicBezTo>
                <a:cubicBezTo>
                  <a:pt x="616620" y="1617999"/>
                  <a:pt x="638718" y="1661062"/>
                  <a:pt x="662216" y="1670082"/>
                </a:cubicBezTo>
                <a:cubicBezTo>
                  <a:pt x="669598" y="1672911"/>
                  <a:pt x="728282" y="1666243"/>
                  <a:pt x="792632" y="1655251"/>
                </a:cubicBezTo>
                <a:cubicBezTo>
                  <a:pt x="858745" y="1643964"/>
                  <a:pt x="951519" y="1635287"/>
                  <a:pt x="1005964" y="1635306"/>
                </a:cubicBezTo>
                <a:lnTo>
                  <a:pt x="1102290" y="1635335"/>
                </a:lnTo>
                <a:lnTo>
                  <a:pt x="1108948" y="1732966"/>
                </a:lnTo>
                <a:cubicBezTo>
                  <a:pt x="1122331" y="1929324"/>
                  <a:pt x="1147867" y="2006810"/>
                  <a:pt x="1199198" y="2006810"/>
                </a:cubicBezTo>
                <a:cubicBezTo>
                  <a:pt x="1248537" y="2006810"/>
                  <a:pt x="1252509" y="1991465"/>
                  <a:pt x="1239431" y="1851390"/>
                </a:cubicBezTo>
                <a:cubicBezTo>
                  <a:pt x="1223486" y="1680483"/>
                  <a:pt x="1222219" y="1391275"/>
                  <a:pt x="1237012" y="1297197"/>
                </a:cubicBezTo>
                <a:cubicBezTo>
                  <a:pt x="1243603" y="1255287"/>
                  <a:pt x="1260319" y="1185631"/>
                  <a:pt x="1274159" y="1142406"/>
                </a:cubicBezTo>
                <a:cubicBezTo>
                  <a:pt x="1297086" y="1070816"/>
                  <a:pt x="1298229" y="1060215"/>
                  <a:pt x="1287037" y="1023344"/>
                </a:cubicBezTo>
                <a:cubicBezTo>
                  <a:pt x="1255757" y="920245"/>
                  <a:pt x="1258414" y="914149"/>
                  <a:pt x="1348816" y="881621"/>
                </a:cubicBezTo>
                <a:cubicBezTo>
                  <a:pt x="1397822" y="863990"/>
                  <a:pt x="1430674" y="860990"/>
                  <a:pt x="1608125" y="857933"/>
                </a:cubicBezTo>
                <a:cubicBezTo>
                  <a:pt x="1719872" y="856009"/>
                  <a:pt x="1815246" y="852008"/>
                  <a:pt x="1820056" y="849036"/>
                </a:cubicBezTo>
                <a:cubicBezTo>
                  <a:pt x="1837354" y="838340"/>
                  <a:pt x="1828286" y="797430"/>
                  <a:pt x="1803521" y="774475"/>
                </a:cubicBezTo>
                <a:cubicBezTo>
                  <a:pt x="1759725" y="733860"/>
                  <a:pt x="1654540" y="731079"/>
                  <a:pt x="1426426" y="764492"/>
                </a:cubicBezTo>
                <a:cubicBezTo>
                  <a:pt x="1256900" y="789324"/>
                  <a:pt x="1250309" y="785381"/>
                  <a:pt x="1286494" y="681006"/>
                </a:cubicBezTo>
                <a:cubicBezTo>
                  <a:pt x="1307459" y="620570"/>
                  <a:pt x="1308135" y="613216"/>
                  <a:pt x="1294895" y="589528"/>
                </a:cubicBezTo>
                <a:cubicBezTo>
                  <a:pt x="1275683" y="555152"/>
                  <a:pt x="1219981" y="548694"/>
                  <a:pt x="1191158" y="577517"/>
                </a:cubicBezTo>
                <a:moveTo>
                  <a:pt x="2233355" y="644258"/>
                </a:moveTo>
                <a:cubicBezTo>
                  <a:pt x="2251834" y="679977"/>
                  <a:pt x="2251624" y="691502"/>
                  <a:pt x="2232127" y="713038"/>
                </a:cubicBezTo>
                <a:cubicBezTo>
                  <a:pt x="2208648" y="738994"/>
                  <a:pt x="2176739" y="734441"/>
                  <a:pt x="2148726" y="701151"/>
                </a:cubicBezTo>
                <a:cubicBezTo>
                  <a:pt x="2135162" y="685035"/>
                  <a:pt x="2124104" y="668966"/>
                  <a:pt x="2124161" y="665432"/>
                </a:cubicBezTo>
                <a:cubicBezTo>
                  <a:pt x="2124285" y="657041"/>
                  <a:pt x="2192103" y="617122"/>
                  <a:pt x="2207162" y="616579"/>
                </a:cubicBezTo>
                <a:cubicBezTo>
                  <a:pt x="2213582" y="616350"/>
                  <a:pt x="2225364" y="628809"/>
                  <a:pt x="2233355" y="644258"/>
                </a:cubicBezTo>
                <a:moveTo>
                  <a:pt x="207159" y="783485"/>
                </a:moveTo>
                <a:cubicBezTo>
                  <a:pt x="189243" y="801783"/>
                  <a:pt x="206473" y="827738"/>
                  <a:pt x="295265" y="916197"/>
                </a:cubicBezTo>
                <a:cubicBezTo>
                  <a:pt x="347653" y="968384"/>
                  <a:pt x="390515" y="1016524"/>
                  <a:pt x="390515" y="1023172"/>
                </a:cubicBezTo>
                <a:cubicBezTo>
                  <a:pt x="390515" y="1044765"/>
                  <a:pt x="408718" y="1035955"/>
                  <a:pt x="423605" y="1007161"/>
                </a:cubicBezTo>
                <a:cubicBezTo>
                  <a:pt x="442427" y="970775"/>
                  <a:pt x="441931" y="966098"/>
                  <a:pt x="420024" y="973052"/>
                </a:cubicBezTo>
                <a:cubicBezTo>
                  <a:pt x="408527" y="976700"/>
                  <a:pt x="392630" y="970823"/>
                  <a:pt x="376504" y="956954"/>
                </a:cubicBezTo>
                <a:lnTo>
                  <a:pt x="351111" y="935104"/>
                </a:lnTo>
                <a:lnTo>
                  <a:pt x="370475" y="889937"/>
                </a:lnTo>
                <a:cubicBezTo>
                  <a:pt x="387353" y="850570"/>
                  <a:pt x="393468" y="844760"/>
                  <a:pt x="418071" y="844760"/>
                </a:cubicBezTo>
                <a:cubicBezTo>
                  <a:pt x="433597" y="844760"/>
                  <a:pt x="453247" y="851703"/>
                  <a:pt x="461724" y="860181"/>
                </a:cubicBezTo>
                <a:cubicBezTo>
                  <a:pt x="470211" y="868667"/>
                  <a:pt x="478546" y="874020"/>
                  <a:pt x="480241" y="872087"/>
                </a:cubicBezTo>
                <a:cubicBezTo>
                  <a:pt x="488090" y="863181"/>
                  <a:pt x="514340" y="806640"/>
                  <a:pt x="514340" y="798639"/>
                </a:cubicBezTo>
                <a:cubicBezTo>
                  <a:pt x="514340" y="793706"/>
                  <a:pt x="478984" y="789286"/>
                  <a:pt x="435759" y="788810"/>
                </a:cubicBezTo>
                <a:cubicBezTo>
                  <a:pt x="392544" y="788333"/>
                  <a:pt x="325031" y="785295"/>
                  <a:pt x="285740" y="782066"/>
                </a:cubicBezTo>
                <a:cubicBezTo>
                  <a:pt x="246450" y="778837"/>
                  <a:pt x="211093" y="779475"/>
                  <a:pt x="207159" y="783485"/>
                </a:cubicBezTo>
                <a:moveTo>
                  <a:pt x="350034" y="844169"/>
                </a:moveTo>
                <a:cubicBezTo>
                  <a:pt x="357254" y="845960"/>
                  <a:pt x="350577" y="872201"/>
                  <a:pt x="338833" y="888184"/>
                </a:cubicBezTo>
                <a:cubicBezTo>
                  <a:pt x="325631" y="906167"/>
                  <a:pt x="324450" y="905900"/>
                  <a:pt x="295970" y="878697"/>
                </a:cubicBezTo>
                <a:cubicBezTo>
                  <a:pt x="279864" y="863314"/>
                  <a:pt x="266690" y="847026"/>
                  <a:pt x="266690" y="842502"/>
                </a:cubicBezTo>
                <a:cubicBezTo>
                  <a:pt x="266690" y="836397"/>
                  <a:pt x="323336" y="837530"/>
                  <a:pt x="350034" y="844169"/>
                </a:cubicBezTo>
                <a:moveTo>
                  <a:pt x="2283476" y="894766"/>
                </a:moveTo>
                <a:cubicBezTo>
                  <a:pt x="2259940" y="912635"/>
                  <a:pt x="2247891" y="953859"/>
                  <a:pt x="2247891" y="1016495"/>
                </a:cubicBezTo>
                <a:cubicBezTo>
                  <a:pt x="2247891" y="1062025"/>
                  <a:pt x="2244443" y="1074531"/>
                  <a:pt x="2229726" y="1082408"/>
                </a:cubicBezTo>
                <a:cubicBezTo>
                  <a:pt x="2215925" y="1089800"/>
                  <a:pt x="2206457" y="1087999"/>
                  <a:pt x="2190321" y="1074941"/>
                </a:cubicBezTo>
                <a:cubicBezTo>
                  <a:pt x="2161785" y="1051833"/>
                  <a:pt x="2161356" y="990806"/>
                  <a:pt x="2189445" y="951363"/>
                </a:cubicBezTo>
                <a:cubicBezTo>
                  <a:pt x="2216163" y="913825"/>
                  <a:pt x="2215801" y="898757"/>
                  <a:pt x="2188359" y="907282"/>
                </a:cubicBezTo>
                <a:cubicBezTo>
                  <a:pt x="2143373" y="921245"/>
                  <a:pt x="2093728" y="968585"/>
                  <a:pt x="2124066" y="968585"/>
                </a:cubicBezTo>
                <a:cubicBezTo>
                  <a:pt x="2129304" y="968585"/>
                  <a:pt x="2133610" y="988949"/>
                  <a:pt x="2133629" y="1013828"/>
                </a:cubicBezTo>
                <a:cubicBezTo>
                  <a:pt x="2133686" y="1093791"/>
                  <a:pt x="2182044" y="1147359"/>
                  <a:pt x="2243719" y="1135786"/>
                </a:cubicBezTo>
                <a:cubicBezTo>
                  <a:pt x="2292344" y="1126671"/>
                  <a:pt x="2314566" y="1091552"/>
                  <a:pt x="2314566" y="1023820"/>
                </a:cubicBezTo>
                <a:cubicBezTo>
                  <a:pt x="2314566" y="961555"/>
                  <a:pt x="2326215" y="930485"/>
                  <a:pt x="2349570" y="930485"/>
                </a:cubicBezTo>
                <a:cubicBezTo>
                  <a:pt x="2391185" y="930485"/>
                  <a:pt x="2405034" y="1014552"/>
                  <a:pt x="2370630" y="1058291"/>
                </a:cubicBezTo>
                <a:cubicBezTo>
                  <a:pt x="2344703" y="1091247"/>
                  <a:pt x="2353980" y="1099858"/>
                  <a:pt x="2394557" y="1080503"/>
                </a:cubicBezTo>
                <a:cubicBezTo>
                  <a:pt x="2425579" y="1065711"/>
                  <a:pt x="2426532" y="1063615"/>
                  <a:pt x="2422446" y="1019267"/>
                </a:cubicBezTo>
                <a:cubicBezTo>
                  <a:pt x="2416064" y="949877"/>
                  <a:pt x="2411987" y="935809"/>
                  <a:pt x="2390280" y="908215"/>
                </a:cubicBezTo>
                <a:cubicBezTo>
                  <a:pt x="2375040" y="888841"/>
                  <a:pt x="2361943" y="882860"/>
                  <a:pt x="2334749" y="882860"/>
                </a:cubicBezTo>
                <a:cubicBezTo>
                  <a:pt x="2315175" y="882860"/>
                  <a:pt x="2292106" y="888222"/>
                  <a:pt x="2283476" y="894766"/>
                </a:cubicBezTo>
                <a:moveTo>
                  <a:pt x="1412519" y="912930"/>
                </a:moveTo>
                <a:cubicBezTo>
                  <a:pt x="1355093" y="925798"/>
                  <a:pt x="1320270" y="969223"/>
                  <a:pt x="1327014" y="1019524"/>
                </a:cubicBezTo>
                <a:cubicBezTo>
                  <a:pt x="1336529" y="1090466"/>
                  <a:pt x="1349340" y="1095496"/>
                  <a:pt x="1530801" y="1099582"/>
                </a:cubicBezTo>
                <a:cubicBezTo>
                  <a:pt x="1792557" y="1105468"/>
                  <a:pt x="1860290" y="1084561"/>
                  <a:pt x="1859099" y="998245"/>
                </a:cubicBezTo>
                <a:cubicBezTo>
                  <a:pt x="1858413" y="948496"/>
                  <a:pt x="1853908" y="941848"/>
                  <a:pt x="1806188" y="920178"/>
                </a:cubicBezTo>
                <a:cubicBezTo>
                  <a:pt x="1772555" y="904910"/>
                  <a:pt x="1744161" y="902443"/>
                  <a:pt x="1609716" y="903138"/>
                </a:cubicBezTo>
                <a:cubicBezTo>
                  <a:pt x="1523276" y="903586"/>
                  <a:pt x="1434541" y="907986"/>
                  <a:pt x="1412519" y="912930"/>
                </a:cubicBezTo>
                <a:moveTo>
                  <a:pt x="1762116" y="987434"/>
                </a:moveTo>
                <a:cubicBezTo>
                  <a:pt x="1774812" y="995464"/>
                  <a:pt x="1774812" y="998045"/>
                  <a:pt x="1762116" y="1010685"/>
                </a:cubicBezTo>
                <a:cubicBezTo>
                  <a:pt x="1750857" y="1021877"/>
                  <a:pt x="1718539" y="1025077"/>
                  <a:pt x="1609716" y="1025773"/>
                </a:cubicBezTo>
                <a:cubicBezTo>
                  <a:pt x="1397546" y="1027135"/>
                  <a:pt x="1407862" y="1028001"/>
                  <a:pt x="1411453" y="1009066"/>
                </a:cubicBezTo>
                <a:cubicBezTo>
                  <a:pt x="1413901" y="996188"/>
                  <a:pt x="1427598" y="991140"/>
                  <a:pt x="1471689" y="986853"/>
                </a:cubicBezTo>
                <a:cubicBezTo>
                  <a:pt x="1567806" y="977519"/>
                  <a:pt x="1746999" y="977881"/>
                  <a:pt x="1762116" y="987434"/>
                </a:cubicBezTo>
                <a:moveTo>
                  <a:pt x="163982" y="1031078"/>
                </a:moveTo>
                <a:cubicBezTo>
                  <a:pt x="132569" y="1053081"/>
                  <a:pt x="115529" y="1092686"/>
                  <a:pt x="104737" y="1168838"/>
                </a:cubicBezTo>
                <a:cubicBezTo>
                  <a:pt x="94336" y="1242171"/>
                  <a:pt x="98298" y="1262031"/>
                  <a:pt x="119805" y="1244190"/>
                </a:cubicBezTo>
                <a:cubicBezTo>
                  <a:pt x="137312" y="1229655"/>
                  <a:pt x="318992" y="1250239"/>
                  <a:pt x="350863" y="1270375"/>
                </a:cubicBezTo>
                <a:cubicBezTo>
                  <a:pt x="363103" y="1278109"/>
                  <a:pt x="374885" y="1282662"/>
                  <a:pt x="377047" y="1280509"/>
                </a:cubicBezTo>
                <a:cubicBezTo>
                  <a:pt x="379200" y="1278347"/>
                  <a:pt x="383743" y="1237485"/>
                  <a:pt x="387134" y="1189707"/>
                </a:cubicBezTo>
                <a:cubicBezTo>
                  <a:pt x="394097" y="1091705"/>
                  <a:pt x="385582" y="1068445"/>
                  <a:pt x="330470" y="1034840"/>
                </a:cubicBezTo>
                <a:cubicBezTo>
                  <a:pt x="291875" y="1011314"/>
                  <a:pt x="195320" y="1009123"/>
                  <a:pt x="163982" y="1031078"/>
                </a:cubicBezTo>
                <a:moveTo>
                  <a:pt x="938651" y="1045908"/>
                </a:moveTo>
                <a:cubicBezTo>
                  <a:pt x="955824" y="1063082"/>
                  <a:pt x="968673" y="1134834"/>
                  <a:pt x="955958" y="1142578"/>
                </a:cubicBezTo>
                <a:cubicBezTo>
                  <a:pt x="951433" y="1145330"/>
                  <a:pt x="889921" y="1149102"/>
                  <a:pt x="819274" y="1150960"/>
                </a:cubicBezTo>
                <a:cubicBezTo>
                  <a:pt x="704050" y="1153979"/>
                  <a:pt x="690496" y="1152646"/>
                  <a:pt x="687676" y="1138034"/>
                </a:cubicBezTo>
                <a:cubicBezTo>
                  <a:pt x="682314" y="1110174"/>
                  <a:pt x="714280" y="1056767"/>
                  <a:pt x="745998" y="1040603"/>
                </a:cubicBezTo>
                <a:cubicBezTo>
                  <a:pt x="786546" y="1019943"/>
                  <a:pt x="916257" y="1023515"/>
                  <a:pt x="938651" y="1045908"/>
                </a:cubicBezTo>
                <a:moveTo>
                  <a:pt x="309096" y="1086837"/>
                </a:moveTo>
                <a:cubicBezTo>
                  <a:pt x="358235" y="1107373"/>
                  <a:pt x="378314" y="1160399"/>
                  <a:pt x="348310" y="1190403"/>
                </a:cubicBezTo>
                <a:cubicBezTo>
                  <a:pt x="337861" y="1200852"/>
                  <a:pt x="322850" y="1202319"/>
                  <a:pt x="284016" y="1196689"/>
                </a:cubicBezTo>
                <a:cubicBezTo>
                  <a:pt x="256156" y="1192651"/>
                  <a:pt x="212998" y="1186555"/>
                  <a:pt x="188109" y="1183154"/>
                </a:cubicBezTo>
                <a:cubicBezTo>
                  <a:pt x="144218" y="1177153"/>
                  <a:pt x="142865" y="1176001"/>
                  <a:pt x="142865" y="1144587"/>
                </a:cubicBezTo>
                <a:cubicBezTo>
                  <a:pt x="142865" y="1097515"/>
                  <a:pt x="172650" y="1073360"/>
                  <a:pt x="230696" y="1073360"/>
                </a:cubicBezTo>
                <a:cubicBezTo>
                  <a:pt x="256070" y="1073360"/>
                  <a:pt x="291351" y="1079427"/>
                  <a:pt x="309096" y="1086837"/>
                </a:cubicBezTo>
                <a:moveTo>
                  <a:pt x="1476366" y="1136367"/>
                </a:moveTo>
                <a:cubicBezTo>
                  <a:pt x="1368905" y="1148417"/>
                  <a:pt x="1358246" y="1151626"/>
                  <a:pt x="1331767" y="1179982"/>
                </a:cubicBezTo>
                <a:cubicBezTo>
                  <a:pt x="1293438" y="1221016"/>
                  <a:pt x="1294333" y="1273794"/>
                  <a:pt x="1334043" y="1313504"/>
                </a:cubicBezTo>
                <a:lnTo>
                  <a:pt x="1363161" y="1342622"/>
                </a:lnTo>
                <a:lnTo>
                  <a:pt x="1579312" y="1337850"/>
                </a:lnTo>
                <a:cubicBezTo>
                  <a:pt x="1730283" y="1334516"/>
                  <a:pt x="1803568" y="1329258"/>
                  <a:pt x="1822361" y="1320428"/>
                </a:cubicBezTo>
                <a:cubicBezTo>
                  <a:pt x="1868805" y="1298588"/>
                  <a:pt x="1889208" y="1235685"/>
                  <a:pt x="1866214" y="1185212"/>
                </a:cubicBezTo>
                <a:cubicBezTo>
                  <a:pt x="1846164" y="1141206"/>
                  <a:pt x="1824828" y="1135872"/>
                  <a:pt x="1662103" y="1134196"/>
                </a:cubicBezTo>
                <a:cubicBezTo>
                  <a:pt x="1578283" y="1133329"/>
                  <a:pt x="1494701" y="1134310"/>
                  <a:pt x="1476366" y="1136367"/>
                </a:cubicBezTo>
                <a:moveTo>
                  <a:pt x="2430437" y="1199423"/>
                </a:moveTo>
                <a:cubicBezTo>
                  <a:pt x="2414607" y="1215253"/>
                  <a:pt x="2212267" y="1222521"/>
                  <a:pt x="2197541" y="1207795"/>
                </a:cubicBezTo>
                <a:cubicBezTo>
                  <a:pt x="2177910" y="1188164"/>
                  <a:pt x="2171691" y="1196937"/>
                  <a:pt x="2171691" y="1244248"/>
                </a:cubicBezTo>
                <a:cubicBezTo>
                  <a:pt x="2171691" y="1295044"/>
                  <a:pt x="2181654" y="1310103"/>
                  <a:pt x="2200351" y="1287567"/>
                </a:cubicBezTo>
                <a:cubicBezTo>
                  <a:pt x="2209505" y="1276537"/>
                  <a:pt x="2236080" y="1273385"/>
                  <a:pt x="2319928" y="1273385"/>
                </a:cubicBezTo>
                <a:cubicBezTo>
                  <a:pt x="2381526" y="1273385"/>
                  <a:pt x="2430266" y="1277471"/>
                  <a:pt x="2433628" y="1282910"/>
                </a:cubicBezTo>
                <a:cubicBezTo>
                  <a:pt x="2447811" y="1305865"/>
                  <a:pt x="2457441" y="1288539"/>
                  <a:pt x="2457441" y="1240047"/>
                </a:cubicBezTo>
                <a:cubicBezTo>
                  <a:pt x="2457441" y="1186926"/>
                  <a:pt x="2451649" y="1178211"/>
                  <a:pt x="2430437" y="1199423"/>
                </a:cubicBezTo>
                <a:moveTo>
                  <a:pt x="1757867" y="1226588"/>
                </a:moveTo>
                <a:cubicBezTo>
                  <a:pt x="1771964" y="1249401"/>
                  <a:pt x="1738560" y="1255678"/>
                  <a:pt x="1574416" y="1261078"/>
                </a:cubicBezTo>
                <a:cubicBezTo>
                  <a:pt x="1445028" y="1265336"/>
                  <a:pt x="1401299" y="1263879"/>
                  <a:pt x="1395889" y="1255125"/>
                </a:cubicBezTo>
                <a:cubicBezTo>
                  <a:pt x="1383754" y="1235494"/>
                  <a:pt x="1398537" y="1230722"/>
                  <a:pt x="1489024" y="1225045"/>
                </a:cubicBezTo>
                <a:cubicBezTo>
                  <a:pt x="1647473" y="1215120"/>
                  <a:pt x="1751143" y="1215720"/>
                  <a:pt x="1757867" y="1226588"/>
                </a:cubicBezTo>
                <a:moveTo>
                  <a:pt x="933269" y="1250963"/>
                </a:moveTo>
                <a:cubicBezTo>
                  <a:pt x="962520" y="1256821"/>
                  <a:pt x="963787" y="1258840"/>
                  <a:pt x="958596" y="1291444"/>
                </a:cubicBezTo>
                <a:cubicBezTo>
                  <a:pt x="951757" y="1334402"/>
                  <a:pt x="917915" y="1364758"/>
                  <a:pt x="867318" y="1373302"/>
                </a:cubicBezTo>
                <a:cubicBezTo>
                  <a:pt x="781803" y="1387751"/>
                  <a:pt x="712232" y="1355547"/>
                  <a:pt x="700288" y="1295987"/>
                </a:cubicBezTo>
                <a:lnTo>
                  <a:pt x="694315" y="1266212"/>
                </a:lnTo>
                <a:lnTo>
                  <a:pt x="759114" y="1256802"/>
                </a:lnTo>
                <a:cubicBezTo>
                  <a:pt x="841000" y="1244914"/>
                  <a:pt x="894102" y="1243133"/>
                  <a:pt x="933269" y="1250963"/>
                </a:cubicBezTo>
                <a:moveTo>
                  <a:pt x="193119" y="1344089"/>
                </a:moveTo>
                <a:cubicBezTo>
                  <a:pt x="160506" y="1350518"/>
                  <a:pt x="128359" y="1352299"/>
                  <a:pt x="121682" y="1348061"/>
                </a:cubicBezTo>
                <a:cubicBezTo>
                  <a:pt x="98546" y="1333382"/>
                  <a:pt x="93155" y="1340221"/>
                  <a:pt x="99793" y="1375778"/>
                </a:cubicBezTo>
                <a:cubicBezTo>
                  <a:pt x="108156" y="1420546"/>
                  <a:pt x="110357" y="1422613"/>
                  <a:pt x="130902" y="1404887"/>
                </a:cubicBezTo>
                <a:cubicBezTo>
                  <a:pt x="162839" y="1377340"/>
                  <a:pt x="307000" y="1358948"/>
                  <a:pt x="342424" y="1377912"/>
                </a:cubicBezTo>
                <a:cubicBezTo>
                  <a:pt x="378743" y="1397352"/>
                  <a:pt x="373685" y="1474895"/>
                  <a:pt x="335299" y="1487087"/>
                </a:cubicBezTo>
                <a:cubicBezTo>
                  <a:pt x="283016" y="1503680"/>
                  <a:pt x="157143" y="1520073"/>
                  <a:pt x="148485" y="1511414"/>
                </a:cubicBezTo>
                <a:cubicBezTo>
                  <a:pt x="128483" y="1491412"/>
                  <a:pt x="121844" y="1503251"/>
                  <a:pt x="128426" y="1547228"/>
                </a:cubicBezTo>
                <a:cubicBezTo>
                  <a:pt x="137074" y="1605026"/>
                  <a:pt x="141265" y="1611132"/>
                  <a:pt x="160477" y="1593920"/>
                </a:cubicBezTo>
                <a:cubicBezTo>
                  <a:pt x="169126" y="1586176"/>
                  <a:pt x="215846" y="1572593"/>
                  <a:pt x="264290" y="1563735"/>
                </a:cubicBezTo>
                <a:cubicBezTo>
                  <a:pt x="340319" y="1549838"/>
                  <a:pt x="355644" y="1543761"/>
                  <a:pt x="376209" y="1519320"/>
                </a:cubicBezTo>
                <a:cubicBezTo>
                  <a:pt x="416614" y="1471295"/>
                  <a:pt x="403079" y="1367177"/>
                  <a:pt x="352939" y="1340345"/>
                </a:cubicBezTo>
                <a:cubicBezTo>
                  <a:pt x="329517" y="1327801"/>
                  <a:pt x="268462" y="1329239"/>
                  <a:pt x="193119" y="1344089"/>
                </a:cubicBezTo>
                <a:moveTo>
                  <a:pt x="2407015" y="1383017"/>
                </a:moveTo>
                <a:cubicBezTo>
                  <a:pt x="2432657" y="1436786"/>
                  <a:pt x="2418055" y="1442425"/>
                  <a:pt x="2307450" y="1421489"/>
                </a:cubicBezTo>
                <a:cubicBezTo>
                  <a:pt x="2256358" y="1411821"/>
                  <a:pt x="2204533" y="1397781"/>
                  <a:pt x="2192293" y="1390275"/>
                </a:cubicBezTo>
                <a:cubicBezTo>
                  <a:pt x="2180054" y="1382779"/>
                  <a:pt x="2168671" y="1378055"/>
                  <a:pt x="2166995" y="1379779"/>
                </a:cubicBezTo>
                <a:cubicBezTo>
                  <a:pt x="2157670" y="1389399"/>
                  <a:pt x="2151660" y="1473410"/>
                  <a:pt x="2160289" y="1473410"/>
                </a:cubicBezTo>
                <a:cubicBezTo>
                  <a:pt x="2165690" y="1473410"/>
                  <a:pt x="2171633" y="1468819"/>
                  <a:pt x="2173500" y="1463208"/>
                </a:cubicBezTo>
                <a:cubicBezTo>
                  <a:pt x="2175796" y="1456331"/>
                  <a:pt x="2213324" y="1459789"/>
                  <a:pt x="2288600" y="1473819"/>
                </a:cubicBezTo>
                <a:cubicBezTo>
                  <a:pt x="2382460" y="1491307"/>
                  <a:pt x="2400291" y="1497384"/>
                  <a:pt x="2400291" y="1511900"/>
                </a:cubicBezTo>
                <a:cubicBezTo>
                  <a:pt x="2400291" y="1521406"/>
                  <a:pt x="2388670" y="1538322"/>
                  <a:pt x="2374468" y="1549495"/>
                </a:cubicBezTo>
                <a:cubicBezTo>
                  <a:pt x="2353218" y="1566202"/>
                  <a:pt x="2351103" y="1571365"/>
                  <a:pt x="2362562" y="1578613"/>
                </a:cubicBezTo>
                <a:cubicBezTo>
                  <a:pt x="2380307" y="1589843"/>
                  <a:pt x="2407158" y="1590196"/>
                  <a:pt x="2413892" y="1579289"/>
                </a:cubicBezTo>
                <a:cubicBezTo>
                  <a:pt x="2416759" y="1574651"/>
                  <a:pt x="2428008" y="1524721"/>
                  <a:pt x="2438896" y="1468314"/>
                </a:cubicBezTo>
                <a:cubicBezTo>
                  <a:pt x="2460146" y="1358167"/>
                  <a:pt x="2458336" y="1350042"/>
                  <a:pt x="2412349" y="1349727"/>
                </a:cubicBezTo>
                <a:cubicBezTo>
                  <a:pt x="2391337" y="1349585"/>
                  <a:pt x="2391270" y="1350004"/>
                  <a:pt x="2407015" y="1383017"/>
                </a:cubicBezTo>
                <a:moveTo>
                  <a:pt x="1452553" y="1377626"/>
                </a:moveTo>
                <a:lnTo>
                  <a:pt x="1357303" y="1382922"/>
                </a:lnTo>
                <a:lnTo>
                  <a:pt x="1354293" y="1409116"/>
                </a:lnTo>
                <a:cubicBezTo>
                  <a:pt x="1350474" y="1442310"/>
                  <a:pt x="1378125" y="1454502"/>
                  <a:pt x="1441133" y="1447406"/>
                </a:cubicBezTo>
                <a:cubicBezTo>
                  <a:pt x="1481919" y="1442806"/>
                  <a:pt x="1485891" y="1444139"/>
                  <a:pt x="1485891" y="1462465"/>
                </a:cubicBezTo>
                <a:cubicBezTo>
                  <a:pt x="1485891" y="1484154"/>
                  <a:pt x="1485852" y="1484173"/>
                  <a:pt x="1376353" y="1502508"/>
                </a:cubicBezTo>
                <a:cubicBezTo>
                  <a:pt x="1339682" y="1508652"/>
                  <a:pt x="1300039" y="1519710"/>
                  <a:pt x="1288247" y="1527102"/>
                </a:cubicBezTo>
                <a:cubicBezTo>
                  <a:pt x="1259062" y="1545380"/>
                  <a:pt x="1260253" y="1582966"/>
                  <a:pt x="1290638" y="1602883"/>
                </a:cubicBezTo>
                <a:cubicBezTo>
                  <a:pt x="1313155" y="1617637"/>
                  <a:pt x="1318127" y="1617123"/>
                  <a:pt x="1381668" y="1593577"/>
                </a:cubicBezTo>
                <a:cubicBezTo>
                  <a:pt x="1467669" y="1561697"/>
                  <a:pt x="1485891" y="1561468"/>
                  <a:pt x="1485891" y="1592291"/>
                </a:cubicBezTo>
                <a:cubicBezTo>
                  <a:pt x="1485891" y="1610312"/>
                  <a:pt x="1479671" y="1617294"/>
                  <a:pt x="1459697" y="1621723"/>
                </a:cubicBezTo>
                <a:cubicBezTo>
                  <a:pt x="1322118" y="1652184"/>
                  <a:pt x="1253842" y="1701209"/>
                  <a:pt x="1277303" y="1752702"/>
                </a:cubicBezTo>
                <a:cubicBezTo>
                  <a:pt x="1283427" y="1766151"/>
                  <a:pt x="1294286" y="1779400"/>
                  <a:pt x="1301420" y="1782143"/>
                </a:cubicBezTo>
                <a:cubicBezTo>
                  <a:pt x="1308564" y="1784877"/>
                  <a:pt x="1353874" y="1767913"/>
                  <a:pt x="1402118" y="1744424"/>
                </a:cubicBezTo>
                <a:cubicBezTo>
                  <a:pt x="1450362" y="1720945"/>
                  <a:pt x="1493453" y="1702943"/>
                  <a:pt x="1497873" y="1704419"/>
                </a:cubicBezTo>
                <a:cubicBezTo>
                  <a:pt x="1502293" y="1705886"/>
                  <a:pt x="1515952" y="1735833"/>
                  <a:pt x="1528220" y="1770952"/>
                </a:cubicBezTo>
                <a:cubicBezTo>
                  <a:pt x="1540497" y="1806080"/>
                  <a:pt x="1564396" y="1852314"/>
                  <a:pt x="1581331" y="1873698"/>
                </a:cubicBezTo>
                <a:cubicBezTo>
                  <a:pt x="1607239" y="1906416"/>
                  <a:pt x="1616850" y="1912131"/>
                  <a:pt x="1641881" y="1909693"/>
                </a:cubicBezTo>
                <a:cubicBezTo>
                  <a:pt x="1667532" y="1907197"/>
                  <a:pt x="1672028" y="1902673"/>
                  <a:pt x="1674543" y="1876812"/>
                </a:cubicBezTo>
                <a:cubicBezTo>
                  <a:pt x="1676143" y="1860325"/>
                  <a:pt x="1667075" y="1821748"/>
                  <a:pt x="1654388" y="1791087"/>
                </a:cubicBezTo>
                <a:cubicBezTo>
                  <a:pt x="1641701" y="1760436"/>
                  <a:pt x="1628661" y="1724136"/>
                  <a:pt x="1625413" y="1710430"/>
                </a:cubicBezTo>
                <a:cubicBezTo>
                  <a:pt x="1619860" y="1686951"/>
                  <a:pt x="1621974" y="1685179"/>
                  <a:pt x="1662074" y="1679673"/>
                </a:cubicBezTo>
                <a:cubicBezTo>
                  <a:pt x="1685487" y="1676473"/>
                  <a:pt x="1717405" y="1676397"/>
                  <a:pt x="1733026" y="1679521"/>
                </a:cubicBezTo>
                <a:cubicBezTo>
                  <a:pt x="1796939" y="1692304"/>
                  <a:pt x="1806197" y="1682693"/>
                  <a:pt x="1842783" y="1565488"/>
                </a:cubicBezTo>
                <a:cubicBezTo>
                  <a:pt x="1881578" y="1441215"/>
                  <a:pt x="1883074" y="1425242"/>
                  <a:pt x="1858051" y="1402591"/>
                </a:cubicBezTo>
                <a:cubicBezTo>
                  <a:pt x="1834648" y="1381408"/>
                  <a:pt x="1808560" y="1389313"/>
                  <a:pt x="1776641" y="1427242"/>
                </a:cubicBezTo>
                <a:cubicBezTo>
                  <a:pt x="1755781" y="1452035"/>
                  <a:pt x="1742923" y="1457408"/>
                  <a:pt x="1688259" y="1464180"/>
                </a:cubicBezTo>
                <a:cubicBezTo>
                  <a:pt x="1653083" y="1468552"/>
                  <a:pt x="1622460" y="1470285"/>
                  <a:pt x="1620222" y="1468037"/>
                </a:cubicBezTo>
                <a:cubicBezTo>
                  <a:pt x="1617974" y="1465799"/>
                  <a:pt x="1627213" y="1448406"/>
                  <a:pt x="1640748" y="1429385"/>
                </a:cubicBezTo>
                <a:cubicBezTo>
                  <a:pt x="1685801" y="1366063"/>
                  <a:pt x="1681534" y="1364882"/>
                  <a:pt x="1452553" y="1377626"/>
                </a:cubicBezTo>
                <a:moveTo>
                  <a:pt x="1735103" y="1559373"/>
                </a:moveTo>
                <a:cubicBezTo>
                  <a:pt x="1730645" y="1592158"/>
                  <a:pt x="1726387" y="1594739"/>
                  <a:pt x="1664484" y="1602283"/>
                </a:cubicBezTo>
                <a:lnTo>
                  <a:pt x="1609716" y="1608950"/>
                </a:lnTo>
                <a:lnTo>
                  <a:pt x="1609716" y="1579461"/>
                </a:lnTo>
                <a:cubicBezTo>
                  <a:pt x="1609716" y="1548562"/>
                  <a:pt x="1615126" y="1545342"/>
                  <a:pt x="1681153" y="1536884"/>
                </a:cubicBezTo>
                <a:cubicBezTo>
                  <a:pt x="1730445" y="1530579"/>
                  <a:pt x="1738551" y="1533960"/>
                  <a:pt x="1735103" y="1559373"/>
                </a:cubicBezTo>
                <a:moveTo>
                  <a:pt x="2100539" y="1621828"/>
                </a:moveTo>
                <a:cubicBezTo>
                  <a:pt x="2083527" y="1662547"/>
                  <a:pt x="2081660" y="1686750"/>
                  <a:pt x="2096224" y="1677749"/>
                </a:cubicBezTo>
                <a:cubicBezTo>
                  <a:pt x="2101863" y="1674254"/>
                  <a:pt x="2125237" y="1678569"/>
                  <a:pt x="2148164" y="1687322"/>
                </a:cubicBezTo>
                <a:cubicBezTo>
                  <a:pt x="2180454" y="1699657"/>
                  <a:pt x="2200694" y="1717869"/>
                  <a:pt x="2237918" y="1768084"/>
                </a:cubicBezTo>
                <a:cubicBezTo>
                  <a:pt x="2264359" y="1803746"/>
                  <a:pt x="2285991" y="1837512"/>
                  <a:pt x="2285991" y="1843103"/>
                </a:cubicBezTo>
                <a:cubicBezTo>
                  <a:pt x="2285991" y="1869069"/>
                  <a:pt x="2306860" y="1861896"/>
                  <a:pt x="2319528" y="1831588"/>
                </a:cubicBezTo>
                <a:cubicBezTo>
                  <a:pt x="2337597" y="1788344"/>
                  <a:pt x="2337292" y="1785287"/>
                  <a:pt x="2315613" y="1792164"/>
                </a:cubicBezTo>
                <a:cubicBezTo>
                  <a:pt x="2302126" y="1796450"/>
                  <a:pt x="2290201" y="1787792"/>
                  <a:pt x="2267988" y="1757588"/>
                </a:cubicBezTo>
                <a:cubicBezTo>
                  <a:pt x="2251701" y="1735433"/>
                  <a:pt x="2238366" y="1714354"/>
                  <a:pt x="2238366" y="1710753"/>
                </a:cubicBezTo>
                <a:cubicBezTo>
                  <a:pt x="2238366" y="1698971"/>
                  <a:pt x="2346941" y="1689608"/>
                  <a:pt x="2350761" y="1701067"/>
                </a:cubicBezTo>
                <a:cubicBezTo>
                  <a:pt x="2359666" y="1727784"/>
                  <a:pt x="2386632" y="1695542"/>
                  <a:pt x="2404948" y="1636278"/>
                </a:cubicBezTo>
                <a:cubicBezTo>
                  <a:pt x="2411035" y="1616580"/>
                  <a:pt x="2409549" y="1614389"/>
                  <a:pt x="2394242" y="1620485"/>
                </a:cubicBezTo>
                <a:cubicBezTo>
                  <a:pt x="2384470" y="1624371"/>
                  <a:pt x="2340045" y="1633572"/>
                  <a:pt x="2295516" y="1640916"/>
                </a:cubicBezTo>
                <a:cubicBezTo>
                  <a:pt x="2221563" y="1653108"/>
                  <a:pt x="2211048" y="1652832"/>
                  <a:pt x="2174110" y="1637659"/>
                </a:cubicBezTo>
                <a:cubicBezTo>
                  <a:pt x="2151860" y="1628524"/>
                  <a:pt x="2133648" y="1615942"/>
                  <a:pt x="2133629" y="1609703"/>
                </a:cubicBezTo>
                <a:cubicBezTo>
                  <a:pt x="2133543" y="1582623"/>
                  <a:pt x="2113921" y="1589814"/>
                  <a:pt x="2100539" y="1621828"/>
                </a:cubicBezTo>
                <a:moveTo>
                  <a:pt x="292884" y="1645622"/>
                </a:moveTo>
                <a:cubicBezTo>
                  <a:pt x="272520" y="1657490"/>
                  <a:pt x="271082" y="1673435"/>
                  <a:pt x="290379" y="1673435"/>
                </a:cubicBezTo>
                <a:cubicBezTo>
                  <a:pt x="302124" y="1673435"/>
                  <a:pt x="339080" y="1738481"/>
                  <a:pt x="331108" y="1745120"/>
                </a:cubicBezTo>
                <a:cubicBezTo>
                  <a:pt x="321297" y="1753302"/>
                  <a:pt x="265633" y="1778210"/>
                  <a:pt x="257175" y="1778210"/>
                </a:cubicBezTo>
                <a:cubicBezTo>
                  <a:pt x="238563" y="1778210"/>
                  <a:pt x="210217" y="1701467"/>
                  <a:pt x="219656" y="1676635"/>
                </a:cubicBezTo>
                <a:cubicBezTo>
                  <a:pt x="226724" y="1658052"/>
                  <a:pt x="225066" y="1654385"/>
                  <a:pt x="209636" y="1654385"/>
                </a:cubicBezTo>
                <a:cubicBezTo>
                  <a:pt x="170431" y="1654385"/>
                  <a:pt x="171050" y="1683969"/>
                  <a:pt x="212188" y="1776133"/>
                </a:cubicBezTo>
                <a:cubicBezTo>
                  <a:pt x="233744" y="1824425"/>
                  <a:pt x="256965" y="1863935"/>
                  <a:pt x="263795" y="1863935"/>
                </a:cubicBezTo>
                <a:cubicBezTo>
                  <a:pt x="270624" y="1863935"/>
                  <a:pt x="276215" y="1858210"/>
                  <a:pt x="276215" y="1851200"/>
                </a:cubicBezTo>
                <a:cubicBezTo>
                  <a:pt x="276215" y="1832331"/>
                  <a:pt x="469649" y="1746263"/>
                  <a:pt x="494395" y="1754111"/>
                </a:cubicBezTo>
                <a:cubicBezTo>
                  <a:pt x="519189" y="1761979"/>
                  <a:pt x="519141" y="1760026"/>
                  <a:pt x="493395" y="1707029"/>
                </a:cubicBezTo>
                <a:cubicBezTo>
                  <a:pt x="472240" y="1663490"/>
                  <a:pt x="457190" y="1651651"/>
                  <a:pt x="457190" y="1678540"/>
                </a:cubicBezTo>
                <a:cubicBezTo>
                  <a:pt x="457190" y="1689960"/>
                  <a:pt x="386039" y="1730585"/>
                  <a:pt x="366046" y="1730585"/>
                </a:cubicBezTo>
                <a:cubicBezTo>
                  <a:pt x="356959" y="1730585"/>
                  <a:pt x="334632" y="1662176"/>
                  <a:pt x="339538" y="1649384"/>
                </a:cubicBezTo>
                <a:cubicBezTo>
                  <a:pt x="345881" y="1632868"/>
                  <a:pt x="318573" y="1630658"/>
                  <a:pt x="292884" y="1645622"/>
                </a:cubicBezTo>
                <a:moveTo>
                  <a:pt x="1747828" y="2036461"/>
                </a:moveTo>
                <a:cubicBezTo>
                  <a:pt x="1711157" y="2062645"/>
                  <a:pt x="1679962" y="2089267"/>
                  <a:pt x="1678496" y="2095621"/>
                </a:cubicBezTo>
                <a:cubicBezTo>
                  <a:pt x="1675448" y="2108889"/>
                  <a:pt x="1729826" y="2212940"/>
                  <a:pt x="1744561" y="2222046"/>
                </a:cubicBezTo>
                <a:cubicBezTo>
                  <a:pt x="1749943" y="2225370"/>
                  <a:pt x="1767126" y="2212597"/>
                  <a:pt x="1782737" y="2193652"/>
                </a:cubicBezTo>
                <a:cubicBezTo>
                  <a:pt x="1820885" y="2147380"/>
                  <a:pt x="1859166" y="2146084"/>
                  <a:pt x="1886045" y="2190166"/>
                </a:cubicBezTo>
                <a:cubicBezTo>
                  <a:pt x="1909896" y="2229276"/>
                  <a:pt x="1909753" y="2240172"/>
                  <a:pt x="1885064" y="2264861"/>
                </a:cubicBezTo>
                <a:cubicBezTo>
                  <a:pt x="1871205" y="2278720"/>
                  <a:pt x="1858871" y="2282844"/>
                  <a:pt x="1844583" y="2278386"/>
                </a:cubicBezTo>
                <a:cubicBezTo>
                  <a:pt x="1791729" y="2261899"/>
                  <a:pt x="1781356" y="2261918"/>
                  <a:pt x="1774974" y="2278558"/>
                </a:cubicBezTo>
                <a:cubicBezTo>
                  <a:pt x="1767507" y="2298027"/>
                  <a:pt x="1793491" y="2321135"/>
                  <a:pt x="1822837" y="2321135"/>
                </a:cubicBezTo>
                <a:cubicBezTo>
                  <a:pt x="1856680" y="2321135"/>
                  <a:pt x="1925431" y="2281206"/>
                  <a:pt x="1943986" y="2250773"/>
                </a:cubicBezTo>
                <a:cubicBezTo>
                  <a:pt x="1965627" y="2215283"/>
                  <a:pt x="1967122" y="2177412"/>
                  <a:pt x="1948301" y="2141026"/>
                </a:cubicBezTo>
                <a:cubicBezTo>
                  <a:pt x="1918630" y="2083648"/>
                  <a:pt x="1844240" y="2083638"/>
                  <a:pt x="1785042" y="2141017"/>
                </a:cubicBezTo>
                <a:cubicBezTo>
                  <a:pt x="1755172" y="2169963"/>
                  <a:pt x="1754067" y="2170249"/>
                  <a:pt x="1743942" y="2151323"/>
                </a:cubicBezTo>
                <a:cubicBezTo>
                  <a:pt x="1728007" y="2121548"/>
                  <a:pt x="1729721" y="2118909"/>
                  <a:pt x="1790776" y="2079581"/>
                </a:cubicBezTo>
                <a:cubicBezTo>
                  <a:pt x="1846745" y="2043519"/>
                  <a:pt x="1853689" y="2033127"/>
                  <a:pt x="1842059" y="2002828"/>
                </a:cubicBezTo>
                <a:cubicBezTo>
                  <a:pt x="1833315" y="1980044"/>
                  <a:pt x="1820418" y="1984645"/>
                  <a:pt x="1747828" y="2036461"/>
                </a:cubicBezTo>
                <a:moveTo>
                  <a:pt x="717547" y="2028422"/>
                </a:moveTo>
                <a:cubicBezTo>
                  <a:pt x="714327" y="2033632"/>
                  <a:pt x="718718" y="2041823"/>
                  <a:pt x="727320" y="2046634"/>
                </a:cubicBezTo>
                <a:cubicBezTo>
                  <a:pt x="752056" y="2060483"/>
                  <a:pt x="745884" y="2082648"/>
                  <a:pt x="695392" y="2161400"/>
                </a:cubicBezTo>
                <a:cubicBezTo>
                  <a:pt x="650462" y="2231476"/>
                  <a:pt x="646795" y="2234752"/>
                  <a:pt x="619363" y="2229266"/>
                </a:cubicBezTo>
                <a:cubicBezTo>
                  <a:pt x="601247" y="2225647"/>
                  <a:pt x="590541" y="2227399"/>
                  <a:pt x="590541" y="2233990"/>
                </a:cubicBezTo>
                <a:cubicBezTo>
                  <a:pt x="590541" y="2245839"/>
                  <a:pt x="703183" y="2320630"/>
                  <a:pt x="721509" y="2320935"/>
                </a:cubicBezTo>
                <a:cubicBezTo>
                  <a:pt x="735749" y="2321173"/>
                  <a:pt x="737311" y="2305618"/>
                  <a:pt x="723891" y="2297322"/>
                </a:cubicBezTo>
                <a:cubicBezTo>
                  <a:pt x="704755" y="2285492"/>
                  <a:pt x="715623" y="2256812"/>
                  <a:pt x="776173" y="2159381"/>
                </a:cubicBezTo>
                <a:cubicBezTo>
                  <a:pt x="818502" y="2091258"/>
                  <a:pt x="834885" y="2056844"/>
                  <a:pt x="828180" y="2050139"/>
                </a:cubicBezTo>
                <a:cubicBezTo>
                  <a:pt x="812730" y="2034689"/>
                  <a:pt x="724386" y="2017344"/>
                  <a:pt x="717547" y="2028422"/>
                </a:cubicBezTo>
                <a:moveTo>
                  <a:pt x="978275" y="2159362"/>
                </a:moveTo>
                <a:cubicBezTo>
                  <a:pt x="950309" y="2181365"/>
                  <a:pt x="929249" y="2235781"/>
                  <a:pt x="938022" y="2263413"/>
                </a:cubicBezTo>
                <a:cubicBezTo>
                  <a:pt x="948204" y="2295512"/>
                  <a:pt x="998477" y="2330660"/>
                  <a:pt x="1034186" y="2330660"/>
                </a:cubicBezTo>
                <a:cubicBezTo>
                  <a:pt x="1052122" y="2330660"/>
                  <a:pt x="1066791" y="2334632"/>
                  <a:pt x="1066791" y="2339489"/>
                </a:cubicBezTo>
                <a:cubicBezTo>
                  <a:pt x="1066791" y="2355510"/>
                  <a:pt x="1015851" y="2388772"/>
                  <a:pt x="974284" y="2399887"/>
                </a:cubicBezTo>
                <a:cubicBezTo>
                  <a:pt x="925478" y="2412937"/>
                  <a:pt x="922496" y="2421814"/>
                  <a:pt x="964397" y="2429377"/>
                </a:cubicBezTo>
                <a:cubicBezTo>
                  <a:pt x="1100566" y="2453932"/>
                  <a:pt x="1222667" y="2297170"/>
                  <a:pt x="1150134" y="2190899"/>
                </a:cubicBezTo>
                <a:cubicBezTo>
                  <a:pt x="1114511" y="2138712"/>
                  <a:pt x="1025338" y="2122338"/>
                  <a:pt x="978275" y="2159362"/>
                </a:cubicBezTo>
                <a:moveTo>
                  <a:pt x="1433503" y="2149932"/>
                </a:moveTo>
                <a:cubicBezTo>
                  <a:pt x="1364209" y="2164486"/>
                  <a:pt x="1333491" y="2207435"/>
                  <a:pt x="1333491" y="2289740"/>
                </a:cubicBezTo>
                <a:cubicBezTo>
                  <a:pt x="1333491" y="2334736"/>
                  <a:pt x="1338653" y="2353853"/>
                  <a:pt x="1359456" y="2385933"/>
                </a:cubicBezTo>
                <a:cubicBezTo>
                  <a:pt x="1423054" y="2484022"/>
                  <a:pt x="1561938" y="2465962"/>
                  <a:pt x="1589075" y="2356072"/>
                </a:cubicBezTo>
                <a:cubicBezTo>
                  <a:pt x="1600057" y="2311619"/>
                  <a:pt x="1592266" y="2255336"/>
                  <a:pt x="1568949" y="2210626"/>
                </a:cubicBezTo>
                <a:cubicBezTo>
                  <a:pt x="1542936" y="2160772"/>
                  <a:pt x="1491548" y="2137731"/>
                  <a:pt x="1433503" y="2149932"/>
                </a:cubicBezTo>
                <a:moveTo>
                  <a:pt x="1093461" y="2180165"/>
                </a:moveTo>
                <a:cubicBezTo>
                  <a:pt x="1110329" y="2197033"/>
                  <a:pt x="1107548" y="2264318"/>
                  <a:pt x="1089127" y="2284663"/>
                </a:cubicBezTo>
                <a:cubicBezTo>
                  <a:pt x="1071115" y="2304561"/>
                  <a:pt x="1037901" y="2307485"/>
                  <a:pt x="1021070" y="2290655"/>
                </a:cubicBezTo>
                <a:cubicBezTo>
                  <a:pt x="1004888" y="2274472"/>
                  <a:pt x="1006888" y="2214997"/>
                  <a:pt x="1024471" y="2189909"/>
                </a:cubicBezTo>
                <a:cubicBezTo>
                  <a:pt x="1040597" y="2166877"/>
                  <a:pt x="1075277" y="2161981"/>
                  <a:pt x="1093461" y="2180165"/>
                </a:cubicBezTo>
                <a:moveTo>
                  <a:pt x="1472917" y="2185546"/>
                </a:moveTo>
                <a:cubicBezTo>
                  <a:pt x="1491044" y="2197252"/>
                  <a:pt x="1514856" y="2264937"/>
                  <a:pt x="1520771" y="2321554"/>
                </a:cubicBezTo>
                <a:cubicBezTo>
                  <a:pt x="1527839" y="2389181"/>
                  <a:pt x="1514275" y="2418756"/>
                  <a:pt x="1478109" y="2414575"/>
                </a:cubicBezTo>
                <a:cubicBezTo>
                  <a:pt x="1407538" y="2406421"/>
                  <a:pt x="1371076" y="2177936"/>
                  <a:pt x="1440409" y="2178402"/>
                </a:cubicBezTo>
                <a:cubicBezTo>
                  <a:pt x="1452324" y="2178488"/>
                  <a:pt x="1466955" y="2181698"/>
                  <a:pt x="1472917" y="2185546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 descr="e7d195523061f1c0d318120d6aeaf1b6ccceb6ba3da59c0775C5DE19DDDEBC09ED96DBD9900D9848D623ECAD1D4904B78047D0015C22C8BE97228BE8B5BFF08FE7A3AE04126DA07312A96C0F69F9BAB74652F3714E87BDD66E444FDD1FA2830810C3D2E9497A6F5E5DA929995BC6A199782D94766D8CFED659FA5F6E541F58EA3664DF427D1F99F6"/>
          <p:cNvSpPr>
            <a:spLocks noChangeArrowheads="1"/>
          </p:cNvSpPr>
          <p:nvPr/>
        </p:nvSpPr>
        <p:spPr bwMode="auto">
          <a:xfrm>
            <a:off x="-1" y="-10001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7387412" y="3647584"/>
            <a:ext cx="3958612" cy="830997"/>
            <a:chOff x="6539952" y="2410390"/>
            <a:chExt cx="3958612" cy="830997"/>
          </a:xfrm>
        </p:grpSpPr>
        <p:sp>
          <p:nvSpPr>
            <p:cNvPr id="15" name="文本框 14"/>
            <p:cNvSpPr txBox="1"/>
            <p:nvPr/>
          </p:nvSpPr>
          <p:spPr>
            <a:xfrm>
              <a:off x="7759812" y="2564626"/>
              <a:ext cx="27387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sym typeface="+mn-ea"/>
                </a:rPr>
                <a:t>实验探究与分析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539952" y="2410390"/>
              <a:ext cx="132406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4800" b="1" dirty="0">
                  <a:solidFill>
                    <a:srgbClr val="1C4C77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cs typeface="Arial" panose="020B0604020202020204" pitchFamily="34" charset="0"/>
                </a:rPr>
                <a:t>03</a:t>
              </a:r>
              <a:endParaRPr kumimoji="1" lang="zh-CN" altLang="en-US" sz="4800" b="1" dirty="0">
                <a:solidFill>
                  <a:srgbClr val="1C4C77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8607273" y="4855620"/>
            <a:ext cx="2138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+mn-ea"/>
              </a:rPr>
              <a:t>结论</a:t>
            </a:r>
          </a:p>
        </p:txBody>
      </p:sp>
      <p:sp>
        <p:nvSpPr>
          <p:cNvPr id="3" name="Rectangle 5" descr="e7d195523061f1c0d318120d6aeaf1b6ccceb6ba3da59c0775C5DE19DDDEBC09ED96DBD9900D9848D623ECAD1D4904B78047D0015C22C8BE97228BE8B5BFF08FE7A3AE04126DA07312A96C0F69F9BAB74652F3714E87BDD66E444FDD1FA2830810C3D2E9497A6F5E5DA929995BC6A199782D94766D8CFED659FA5F6E541F58EA3664DF427D1F99F6"/>
          <p:cNvSpPr>
            <a:spLocks noChangeArrowheads="1"/>
          </p:cNvSpPr>
          <p:nvPr/>
        </p:nvSpPr>
        <p:spPr bwMode="auto">
          <a:xfrm>
            <a:off x="-1" y="2193131"/>
            <a:ext cx="6782969" cy="247173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文本框 4" descr="e7d195523061f1c0d318120d6aeaf1b6ccceb6ba3da59c0775C5DE19DDDEBC09ED96DBD9900D9848D623ECAD1D4904B78047D0015C22C8BE97228BE8B5BFF08FE7A3AE04126DA07312A96C0F69F9BAB74652F3714E87BDD66E444FDD1FA2830810C3D2E9497A6F5E5DA929995BC6A199782D94766D8CFED659FA5F6E541F58EA3664DF427D1F99F6"/>
          <p:cNvSpPr txBox="1"/>
          <p:nvPr/>
        </p:nvSpPr>
        <p:spPr>
          <a:xfrm>
            <a:off x="3518752" y="2944911"/>
            <a:ext cx="34529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C</a:t>
            </a:r>
            <a:r>
              <a:rPr lang="en-US" altLang="zh-CN" sz="3600" b="1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ONTENTS</a:t>
            </a:r>
            <a:endParaRPr lang="zh-CN" altLang="en-US" sz="3600" b="1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95119" y="2297360"/>
            <a:ext cx="1015663" cy="23495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zh-CN" altLang="en-US" sz="5400" b="1" spc="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目录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26430A6-AD2F-F6F3-EB59-871E514CACEF}"/>
              </a:ext>
            </a:extLst>
          </p:cNvPr>
          <p:cNvSpPr/>
          <p:nvPr/>
        </p:nvSpPr>
        <p:spPr>
          <a:xfrm>
            <a:off x="6782969" y="1117546"/>
            <a:ext cx="45719" cy="45780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FEB0648-427C-3839-9926-F160EF2FD5EA}"/>
              </a:ext>
            </a:extLst>
          </p:cNvPr>
          <p:cNvGrpSpPr/>
          <p:nvPr/>
        </p:nvGrpSpPr>
        <p:grpSpPr>
          <a:xfrm>
            <a:off x="7387412" y="2588002"/>
            <a:ext cx="3697682" cy="830997"/>
            <a:chOff x="6539952" y="2410390"/>
            <a:chExt cx="3697682" cy="830997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F7FF57B-5781-7417-3E6D-0F94E458660D}"/>
                </a:ext>
              </a:extLst>
            </p:cNvPr>
            <p:cNvSpPr txBox="1"/>
            <p:nvPr/>
          </p:nvSpPr>
          <p:spPr>
            <a:xfrm>
              <a:off x="7764063" y="2569908"/>
              <a:ext cx="24735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sym typeface="+mn-ea"/>
                </a:rPr>
                <a:t>实验原理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6A64C6F-2B5A-915A-0442-EF91E4D24BE8}"/>
                </a:ext>
              </a:extLst>
            </p:cNvPr>
            <p:cNvSpPr txBox="1"/>
            <p:nvPr/>
          </p:nvSpPr>
          <p:spPr>
            <a:xfrm>
              <a:off x="6539952" y="2410390"/>
              <a:ext cx="132406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4800" b="1" dirty="0">
                  <a:solidFill>
                    <a:srgbClr val="1C4C77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cs typeface="Arial" panose="020B0604020202020204" pitchFamily="34" charset="0"/>
                </a:rPr>
                <a:t>02</a:t>
              </a:r>
              <a:endParaRPr kumimoji="1" lang="zh-CN" altLang="en-US" sz="4800" b="1" dirty="0">
                <a:solidFill>
                  <a:srgbClr val="1C4C77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80BF5744-448C-CBC6-8542-51FC24FCCBA9}"/>
              </a:ext>
            </a:extLst>
          </p:cNvPr>
          <p:cNvSpPr txBox="1"/>
          <p:nvPr/>
        </p:nvSpPr>
        <p:spPr>
          <a:xfrm>
            <a:off x="7387412" y="4701732"/>
            <a:ext cx="1324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800" b="1" dirty="0">
                <a:solidFill>
                  <a:srgbClr val="1C4C77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rial" panose="020B0604020202020204" pitchFamily="34" charset="0"/>
              </a:rPr>
              <a:t>04</a:t>
            </a:r>
            <a:endParaRPr kumimoji="1" lang="zh-CN" altLang="en-US" sz="4800" b="1" dirty="0">
              <a:solidFill>
                <a:srgbClr val="1C4C77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AC3DDF6-7999-3A11-1498-E52AF3C5A371}"/>
              </a:ext>
            </a:extLst>
          </p:cNvPr>
          <p:cNvGrpSpPr/>
          <p:nvPr/>
        </p:nvGrpSpPr>
        <p:grpSpPr>
          <a:xfrm>
            <a:off x="7387412" y="1466363"/>
            <a:ext cx="3358713" cy="830997"/>
            <a:chOff x="6539952" y="2410390"/>
            <a:chExt cx="3358713" cy="83099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49EA2BB-F338-C004-E4B1-10415E935AFC}"/>
                </a:ext>
              </a:extLst>
            </p:cNvPr>
            <p:cNvSpPr txBox="1"/>
            <p:nvPr/>
          </p:nvSpPr>
          <p:spPr>
            <a:xfrm>
              <a:off x="7759813" y="2564258"/>
              <a:ext cx="21388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sym typeface="+mn-ea"/>
                </a:rPr>
                <a:t>引言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9364B68A-D33F-8D1E-2517-1A28688088D2}"/>
                </a:ext>
              </a:extLst>
            </p:cNvPr>
            <p:cNvSpPr txBox="1"/>
            <p:nvPr/>
          </p:nvSpPr>
          <p:spPr>
            <a:xfrm>
              <a:off x="6539952" y="2410390"/>
              <a:ext cx="132406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4800" b="1" dirty="0">
                  <a:solidFill>
                    <a:srgbClr val="1C4C77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cs typeface="Arial" panose="020B0604020202020204" pitchFamily="34" charset="0"/>
                </a:rPr>
                <a:t>01</a:t>
              </a:r>
              <a:endParaRPr kumimoji="1" lang="zh-CN" altLang="en-US" sz="4800" b="1" dirty="0">
                <a:solidFill>
                  <a:srgbClr val="1C4C77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4" name="图形 10">
            <a:extLst>
              <a:ext uri="{FF2B5EF4-FFF2-40B4-BE49-F238E27FC236}">
                <a16:creationId xmlns:a16="http://schemas.microsoft.com/office/drawing/2014/main" id="{09436A6A-50BD-441E-B994-C89A7CA6C108}"/>
              </a:ext>
            </a:extLst>
          </p:cNvPr>
          <p:cNvSpPr/>
          <p:nvPr/>
        </p:nvSpPr>
        <p:spPr>
          <a:xfrm>
            <a:off x="346206" y="2578262"/>
            <a:ext cx="1744469" cy="1690370"/>
          </a:xfrm>
          <a:custGeom>
            <a:avLst/>
            <a:gdLst>
              <a:gd name="connsiteX0" fmla="*/ 1096051 w 2556906"/>
              <a:gd name="connsiteY0" fmla="*/ 11465 h 2557700"/>
              <a:gd name="connsiteX1" fmla="*/ 97479 w 2556906"/>
              <a:gd name="connsiteY1" fmla="*/ 782818 h 2557700"/>
              <a:gd name="connsiteX2" fmla="*/ 0 w 2556906"/>
              <a:gd name="connsiteY2" fmla="*/ 1279281 h 2557700"/>
              <a:gd name="connsiteX3" fmla="*/ 252546 w 2556906"/>
              <a:gd name="connsiteY3" fmla="*/ 2043871 h 2557700"/>
              <a:gd name="connsiteX4" fmla="*/ 1318127 w 2556906"/>
              <a:gd name="connsiteY4" fmla="*/ 2556793 h 2557700"/>
              <a:gd name="connsiteX5" fmla="*/ 1689888 w 2556906"/>
              <a:gd name="connsiteY5" fmla="*/ 2490756 h 2557700"/>
              <a:gd name="connsiteX6" fmla="*/ 2388603 w 2556906"/>
              <a:gd name="connsiteY6" fmla="*/ 1916322 h 2557700"/>
              <a:gd name="connsiteX7" fmla="*/ 2493217 w 2556906"/>
              <a:gd name="connsiteY7" fmla="*/ 878097 h 2557700"/>
              <a:gd name="connsiteX8" fmla="*/ 1721082 w 2556906"/>
              <a:gd name="connsiteY8" fmla="*/ 78921 h 2557700"/>
              <a:gd name="connsiteX9" fmla="*/ 1096051 w 2556906"/>
              <a:gd name="connsiteY9" fmla="*/ 11465 h 2557700"/>
              <a:gd name="connsiteX10" fmla="*/ 1481128 w 2556906"/>
              <a:gd name="connsiteY10" fmla="*/ 78607 h 2557700"/>
              <a:gd name="connsiteX11" fmla="*/ 2473262 w 2556906"/>
              <a:gd name="connsiteY11" fmla="*/ 1040022 h 2557700"/>
              <a:gd name="connsiteX12" fmla="*/ 2473224 w 2556906"/>
              <a:gd name="connsiteY12" fmla="*/ 1519091 h 2557700"/>
              <a:gd name="connsiteX13" fmla="*/ 2138677 w 2556906"/>
              <a:gd name="connsiteY13" fmla="*/ 2136264 h 2557700"/>
              <a:gd name="connsiteX14" fmla="*/ 1281103 w 2556906"/>
              <a:gd name="connsiteY14" fmla="*/ 2495452 h 2557700"/>
              <a:gd name="connsiteX15" fmla="*/ 423167 w 2556906"/>
              <a:gd name="connsiteY15" fmla="*/ 2144608 h 2557700"/>
              <a:gd name="connsiteX16" fmla="*/ 116491 w 2556906"/>
              <a:gd name="connsiteY16" fmla="*/ 1644860 h 2557700"/>
              <a:gd name="connsiteX17" fmla="*/ 63208 w 2556906"/>
              <a:gd name="connsiteY17" fmla="*/ 1268622 h 2557700"/>
              <a:gd name="connsiteX18" fmla="*/ 88402 w 2556906"/>
              <a:gd name="connsiteY18" fmla="*/ 1018677 h 2557700"/>
              <a:gd name="connsiteX19" fmla="*/ 1071553 w 2556906"/>
              <a:gd name="connsiteY19" fmla="*/ 79092 h 2557700"/>
              <a:gd name="connsiteX20" fmla="*/ 1481128 w 2556906"/>
              <a:gd name="connsiteY20" fmla="*/ 78607 h 2557700"/>
              <a:gd name="connsiteX21" fmla="*/ 1266816 w 2556906"/>
              <a:gd name="connsiteY21" fmla="*/ 110315 h 2557700"/>
              <a:gd name="connsiteX22" fmla="*/ 1280436 w 2556906"/>
              <a:gd name="connsiteY22" fmla="*/ 124050 h 2557700"/>
              <a:gd name="connsiteX23" fmla="*/ 1303296 w 2556906"/>
              <a:gd name="connsiteY23" fmla="*/ 244761 h 2557700"/>
              <a:gd name="connsiteX24" fmla="*/ 1300153 w 2556906"/>
              <a:gd name="connsiteY24" fmla="*/ 277670 h 2557700"/>
              <a:gd name="connsiteX25" fmla="*/ 1238660 w 2556906"/>
              <a:gd name="connsiteY25" fmla="*/ 194507 h 2557700"/>
              <a:gd name="connsiteX26" fmla="*/ 1177176 w 2556906"/>
              <a:gd name="connsiteY26" fmla="*/ 111334 h 2557700"/>
              <a:gd name="connsiteX27" fmla="*/ 1131503 w 2556906"/>
              <a:gd name="connsiteY27" fmla="*/ 111334 h 2557700"/>
              <a:gd name="connsiteX28" fmla="*/ 1101738 w 2556906"/>
              <a:gd name="connsiteY28" fmla="*/ 135147 h 2557700"/>
              <a:gd name="connsiteX29" fmla="*/ 1122083 w 2556906"/>
              <a:gd name="connsiteY29" fmla="*/ 254448 h 2557700"/>
              <a:gd name="connsiteX30" fmla="*/ 1110367 w 2556906"/>
              <a:gd name="connsiteY30" fmla="*/ 373929 h 2557700"/>
              <a:gd name="connsiteX31" fmla="*/ 1148315 w 2556906"/>
              <a:gd name="connsiteY31" fmla="*/ 392846 h 2557700"/>
              <a:gd name="connsiteX32" fmla="*/ 1166346 w 2556906"/>
              <a:gd name="connsiteY32" fmla="*/ 364385 h 2557700"/>
              <a:gd name="connsiteX33" fmla="*/ 1154497 w 2556906"/>
              <a:gd name="connsiteY33" fmla="*/ 262972 h 2557700"/>
              <a:gd name="connsiteX34" fmla="*/ 1157278 w 2556906"/>
              <a:gd name="connsiteY34" fmla="*/ 183896 h 2557700"/>
              <a:gd name="connsiteX35" fmla="*/ 1228849 w 2556906"/>
              <a:gd name="connsiteY35" fmla="*/ 283242 h 2557700"/>
              <a:gd name="connsiteX36" fmla="*/ 1317374 w 2556906"/>
              <a:gd name="connsiteY36" fmla="*/ 385855 h 2557700"/>
              <a:gd name="connsiteX37" fmla="*/ 1332919 w 2556906"/>
              <a:gd name="connsiteY37" fmla="*/ 257696 h 2557700"/>
              <a:gd name="connsiteX38" fmla="*/ 1342025 w 2556906"/>
              <a:gd name="connsiteY38" fmla="*/ 122774 h 2557700"/>
              <a:gd name="connsiteX39" fmla="*/ 1309678 w 2556906"/>
              <a:gd name="connsiteY39" fmla="*/ 101809 h 2557700"/>
              <a:gd name="connsiteX40" fmla="*/ 1266816 w 2556906"/>
              <a:gd name="connsiteY40" fmla="*/ 110315 h 2557700"/>
              <a:gd name="connsiteX41" fmla="*/ 1446695 w 2556906"/>
              <a:gd name="connsiteY41" fmla="*/ 133833 h 2557700"/>
              <a:gd name="connsiteX42" fmla="*/ 1442685 w 2556906"/>
              <a:gd name="connsiteY42" fmla="*/ 256715 h 2557700"/>
              <a:gd name="connsiteX43" fmla="*/ 1410481 w 2556906"/>
              <a:gd name="connsiteY43" fmla="*/ 374872 h 2557700"/>
              <a:gd name="connsiteX44" fmla="*/ 1451448 w 2556906"/>
              <a:gd name="connsiteY44" fmla="*/ 403171 h 2557700"/>
              <a:gd name="connsiteX45" fmla="*/ 1490253 w 2556906"/>
              <a:gd name="connsiteY45" fmla="*/ 384588 h 2557700"/>
              <a:gd name="connsiteX46" fmla="*/ 1531315 w 2556906"/>
              <a:gd name="connsiteY46" fmla="*/ 151911 h 2557700"/>
              <a:gd name="connsiteX47" fmla="*/ 1483738 w 2556906"/>
              <a:gd name="connsiteY47" fmla="*/ 122803 h 2557700"/>
              <a:gd name="connsiteX48" fmla="*/ 1446695 w 2556906"/>
              <a:gd name="connsiteY48" fmla="*/ 133833 h 2557700"/>
              <a:gd name="connsiteX49" fmla="*/ 954776 w 2556906"/>
              <a:gd name="connsiteY49" fmla="*/ 145063 h 2557700"/>
              <a:gd name="connsiteX50" fmla="*/ 937184 w 2556906"/>
              <a:gd name="connsiteY50" fmla="*/ 178009 h 2557700"/>
              <a:gd name="connsiteX51" fmla="*/ 986828 w 2556906"/>
              <a:gd name="connsiteY51" fmla="*/ 277308 h 2557700"/>
              <a:gd name="connsiteX52" fmla="*/ 990219 w 2556906"/>
              <a:gd name="connsiteY52" fmla="*/ 395284 h 2557700"/>
              <a:gd name="connsiteX53" fmla="*/ 901494 w 2556906"/>
              <a:gd name="connsiteY53" fmla="*/ 398628 h 2557700"/>
              <a:gd name="connsiteX54" fmla="*/ 835933 w 2556906"/>
              <a:gd name="connsiteY54" fmla="*/ 204394 h 2557700"/>
              <a:gd name="connsiteX55" fmla="*/ 800224 w 2556906"/>
              <a:gd name="connsiteY55" fmla="*/ 201774 h 2557700"/>
              <a:gd name="connsiteX56" fmla="*/ 761133 w 2556906"/>
              <a:gd name="connsiteY56" fmla="*/ 242989 h 2557700"/>
              <a:gd name="connsiteX57" fmla="*/ 804653 w 2556906"/>
              <a:gd name="connsiteY57" fmla="*/ 330409 h 2557700"/>
              <a:gd name="connsiteX58" fmla="*/ 915562 w 2556906"/>
              <a:gd name="connsiteY58" fmla="*/ 451815 h 2557700"/>
              <a:gd name="connsiteX59" fmla="*/ 1000116 w 2556906"/>
              <a:gd name="connsiteY59" fmla="*/ 433327 h 2557700"/>
              <a:gd name="connsiteX60" fmla="*/ 1019547 w 2556906"/>
              <a:gd name="connsiteY60" fmla="*/ 255257 h 2557700"/>
              <a:gd name="connsiteX61" fmla="*/ 993839 w 2556906"/>
              <a:gd name="connsiteY61" fmla="*/ 154702 h 2557700"/>
              <a:gd name="connsiteX62" fmla="*/ 954776 w 2556906"/>
              <a:gd name="connsiteY62" fmla="*/ 145063 h 2557700"/>
              <a:gd name="connsiteX63" fmla="*/ 1612325 w 2556906"/>
              <a:gd name="connsiteY63" fmla="*/ 298806 h 2557700"/>
              <a:gd name="connsiteX64" fmla="*/ 1746523 w 2556906"/>
              <a:gd name="connsiteY64" fmla="*/ 381721 h 2557700"/>
              <a:gd name="connsiteX65" fmla="*/ 1854822 w 2556906"/>
              <a:gd name="connsiteY65" fmla="*/ 281946 h 2557700"/>
              <a:gd name="connsiteX66" fmla="*/ 1840697 w 2556906"/>
              <a:gd name="connsiteY66" fmla="*/ 243894 h 2557700"/>
              <a:gd name="connsiteX67" fmla="*/ 1798168 w 2556906"/>
              <a:gd name="connsiteY67" fmla="*/ 257029 h 2557700"/>
              <a:gd name="connsiteX68" fmla="*/ 1733074 w 2556906"/>
              <a:gd name="connsiteY68" fmla="*/ 344697 h 2557700"/>
              <a:gd name="connsiteX69" fmla="*/ 1665265 w 2556906"/>
              <a:gd name="connsiteY69" fmla="*/ 411372 h 2557700"/>
              <a:gd name="connsiteX70" fmla="*/ 1671752 w 2556906"/>
              <a:gd name="connsiteY70" fmla="*/ 316122 h 2557700"/>
              <a:gd name="connsiteX71" fmla="*/ 1691602 w 2556906"/>
              <a:gd name="connsiteY71" fmla="*/ 210299 h 2557700"/>
              <a:gd name="connsiteX72" fmla="*/ 1704927 w 2556906"/>
              <a:gd name="connsiteY72" fmla="*/ 191249 h 2557700"/>
              <a:gd name="connsiteX73" fmla="*/ 1619136 w 2556906"/>
              <a:gd name="connsiteY73" fmla="*/ 149482 h 2557700"/>
              <a:gd name="connsiteX74" fmla="*/ 1612325 w 2556906"/>
              <a:gd name="connsiteY74" fmla="*/ 298806 h 2557700"/>
              <a:gd name="connsiteX75" fmla="*/ 1933518 w 2556906"/>
              <a:gd name="connsiteY75" fmla="*/ 323266 h 2557700"/>
              <a:gd name="connsiteX76" fmla="*/ 1780470 w 2556906"/>
              <a:gd name="connsiteY76" fmla="*/ 501859 h 2557700"/>
              <a:gd name="connsiteX77" fmla="*/ 1826409 w 2556906"/>
              <a:gd name="connsiteY77" fmla="*/ 574478 h 2557700"/>
              <a:gd name="connsiteX78" fmla="*/ 1947910 w 2556906"/>
              <a:gd name="connsiteY78" fmla="*/ 640810 h 2557700"/>
              <a:gd name="connsiteX79" fmla="*/ 1943900 w 2556906"/>
              <a:gd name="connsiteY79" fmla="*/ 611140 h 2557700"/>
              <a:gd name="connsiteX80" fmla="*/ 1847841 w 2556906"/>
              <a:gd name="connsiteY80" fmla="*/ 545389 h 2557700"/>
              <a:gd name="connsiteX81" fmla="*/ 1872520 w 2556906"/>
              <a:gd name="connsiteY81" fmla="*/ 502564 h 2557700"/>
              <a:gd name="connsiteX82" fmla="*/ 1897209 w 2556906"/>
              <a:gd name="connsiteY82" fmla="*/ 473227 h 2557700"/>
              <a:gd name="connsiteX83" fmla="*/ 1925574 w 2556906"/>
              <a:gd name="connsiteY83" fmla="*/ 493430 h 2557700"/>
              <a:gd name="connsiteX84" fmla="*/ 1963531 w 2556906"/>
              <a:gd name="connsiteY84" fmla="*/ 538702 h 2557700"/>
              <a:gd name="connsiteX85" fmla="*/ 1973132 w 2556906"/>
              <a:gd name="connsiteY85" fmla="*/ 563772 h 2557700"/>
              <a:gd name="connsiteX86" fmla="*/ 1997516 w 2556906"/>
              <a:gd name="connsiteY86" fmla="*/ 535521 h 2557700"/>
              <a:gd name="connsiteX87" fmla="*/ 2021910 w 2556906"/>
              <a:gd name="connsiteY87" fmla="*/ 507279 h 2557700"/>
              <a:gd name="connsiteX88" fmla="*/ 1993878 w 2556906"/>
              <a:gd name="connsiteY88" fmla="*/ 500012 h 2557700"/>
              <a:gd name="connsiteX89" fmla="*/ 1943786 w 2556906"/>
              <a:gd name="connsiteY89" fmla="*/ 469255 h 2557700"/>
              <a:gd name="connsiteX90" fmla="*/ 1921716 w 2556906"/>
              <a:gd name="connsiteY90" fmla="*/ 445767 h 2557700"/>
              <a:gd name="connsiteX91" fmla="*/ 1944310 w 2556906"/>
              <a:gd name="connsiteY91" fmla="*/ 417192 h 2557700"/>
              <a:gd name="connsiteX92" fmla="*/ 1987344 w 2556906"/>
              <a:gd name="connsiteY92" fmla="*/ 388083 h 2557700"/>
              <a:gd name="connsiteX93" fmla="*/ 2068754 w 2556906"/>
              <a:gd name="connsiteY93" fmla="*/ 464522 h 2557700"/>
              <a:gd name="connsiteX94" fmla="*/ 2095491 w 2556906"/>
              <a:gd name="connsiteY94" fmla="*/ 444967 h 2557700"/>
              <a:gd name="connsiteX95" fmla="*/ 1939309 w 2556906"/>
              <a:gd name="connsiteY95" fmla="*/ 301834 h 2557700"/>
              <a:gd name="connsiteX96" fmla="*/ 1933518 w 2556906"/>
              <a:gd name="connsiteY96" fmla="*/ 323266 h 2557700"/>
              <a:gd name="connsiteX97" fmla="*/ 472469 w 2556906"/>
              <a:gd name="connsiteY97" fmla="*/ 418421 h 2557700"/>
              <a:gd name="connsiteX98" fmla="*/ 448123 w 2556906"/>
              <a:gd name="connsiteY98" fmla="*/ 449472 h 2557700"/>
              <a:gd name="connsiteX99" fmla="*/ 477774 w 2556906"/>
              <a:gd name="connsiteY99" fmla="*/ 455682 h 2557700"/>
              <a:gd name="connsiteX100" fmla="*/ 546459 w 2556906"/>
              <a:gd name="connsiteY100" fmla="*/ 500926 h 2557700"/>
              <a:gd name="connsiteX101" fmla="*/ 585502 w 2556906"/>
              <a:gd name="connsiteY101" fmla="*/ 539960 h 2557700"/>
              <a:gd name="connsiteX102" fmla="*/ 552298 w 2556906"/>
              <a:gd name="connsiteY102" fmla="*/ 539769 h 2557700"/>
              <a:gd name="connsiteX103" fmla="*/ 453152 w 2556906"/>
              <a:gd name="connsiteY103" fmla="*/ 530053 h 2557700"/>
              <a:gd name="connsiteX104" fmla="*/ 360283 w 2556906"/>
              <a:gd name="connsiteY104" fmla="*/ 546313 h 2557700"/>
              <a:gd name="connsiteX105" fmla="*/ 351796 w 2556906"/>
              <a:gd name="connsiteY105" fmla="*/ 592547 h 2557700"/>
              <a:gd name="connsiteX106" fmla="*/ 533391 w 2556906"/>
              <a:gd name="connsiteY106" fmla="*/ 750214 h 2557700"/>
              <a:gd name="connsiteX107" fmla="*/ 566880 w 2556906"/>
              <a:gd name="connsiteY107" fmla="*/ 742366 h 2557700"/>
              <a:gd name="connsiteX108" fmla="*/ 569109 w 2556906"/>
              <a:gd name="connsiteY108" fmla="*/ 701846 h 2557700"/>
              <a:gd name="connsiteX109" fmla="*/ 431949 w 2556906"/>
              <a:gd name="connsiteY109" fmla="*/ 590594 h 2557700"/>
              <a:gd name="connsiteX110" fmla="*/ 551774 w 2556906"/>
              <a:gd name="connsiteY110" fmla="*/ 602167 h 2557700"/>
              <a:gd name="connsiteX111" fmla="*/ 681761 w 2556906"/>
              <a:gd name="connsiteY111" fmla="*/ 612435 h 2557700"/>
              <a:gd name="connsiteX112" fmla="*/ 590531 w 2556906"/>
              <a:gd name="connsiteY112" fmla="*/ 497611 h 2557700"/>
              <a:gd name="connsiteX113" fmla="*/ 508587 w 2556906"/>
              <a:gd name="connsiteY113" fmla="*/ 410505 h 2557700"/>
              <a:gd name="connsiteX114" fmla="*/ 472469 w 2556906"/>
              <a:gd name="connsiteY114" fmla="*/ 418421 h 2557700"/>
              <a:gd name="connsiteX115" fmla="*/ 1139752 w 2556906"/>
              <a:gd name="connsiteY115" fmla="*/ 435642 h 2557700"/>
              <a:gd name="connsiteX116" fmla="*/ 441436 w 2556906"/>
              <a:gd name="connsiteY116" fmla="*/ 1104354 h 2557700"/>
              <a:gd name="connsiteX117" fmla="*/ 446351 w 2556906"/>
              <a:gd name="connsiteY117" fmla="*/ 1476277 h 2557700"/>
              <a:gd name="connsiteX118" fmla="*/ 1106815 w 2556906"/>
              <a:gd name="connsiteY118" fmla="*/ 2116747 h 2557700"/>
              <a:gd name="connsiteX119" fmla="*/ 1276179 w 2556906"/>
              <a:gd name="connsiteY119" fmla="*/ 2131292 h 2557700"/>
              <a:gd name="connsiteX120" fmla="*/ 1652007 w 2556906"/>
              <a:gd name="connsiteY120" fmla="*/ 2047605 h 2557700"/>
              <a:gd name="connsiteX121" fmla="*/ 2110321 w 2556906"/>
              <a:gd name="connsiteY121" fmla="*/ 1477372 h 2557700"/>
              <a:gd name="connsiteX122" fmla="*/ 2106301 w 2556906"/>
              <a:gd name="connsiteY122" fmla="*/ 1068597 h 2557700"/>
              <a:gd name="connsiteX123" fmla="*/ 1267949 w 2556906"/>
              <a:gd name="connsiteY123" fmla="*/ 426783 h 2557700"/>
              <a:gd name="connsiteX124" fmla="*/ 1139752 w 2556906"/>
              <a:gd name="connsiteY124" fmla="*/ 435642 h 2557700"/>
              <a:gd name="connsiteX125" fmla="*/ 1468584 w 2556906"/>
              <a:gd name="connsiteY125" fmla="*/ 510613 h 2557700"/>
              <a:gd name="connsiteX126" fmla="*/ 2052399 w 2556906"/>
              <a:gd name="connsiteY126" fmla="*/ 1116574 h 2557700"/>
              <a:gd name="connsiteX127" fmla="*/ 2053180 w 2556906"/>
              <a:gd name="connsiteY127" fmla="*/ 1446149 h 2557700"/>
              <a:gd name="connsiteX128" fmla="*/ 1480366 w 2556906"/>
              <a:gd name="connsiteY128" fmla="*/ 2046405 h 2557700"/>
              <a:gd name="connsiteX129" fmla="*/ 1090603 w 2556906"/>
              <a:gd name="connsiteY129" fmla="*/ 2050825 h 2557700"/>
              <a:gd name="connsiteX130" fmla="*/ 508425 w 2556906"/>
              <a:gd name="connsiteY130" fmla="*/ 1473410 h 2557700"/>
              <a:gd name="connsiteX131" fmla="*/ 507406 w 2556906"/>
              <a:gd name="connsiteY131" fmla="*/ 1093562 h 2557700"/>
              <a:gd name="connsiteX132" fmla="*/ 601447 w 2556906"/>
              <a:gd name="connsiteY132" fmla="*/ 867067 h 2557700"/>
              <a:gd name="connsiteX133" fmla="*/ 809092 w 2556906"/>
              <a:gd name="connsiteY133" fmla="*/ 640363 h 2557700"/>
              <a:gd name="connsiteX134" fmla="*/ 1082031 w 2556906"/>
              <a:gd name="connsiteY134" fmla="*/ 512194 h 2557700"/>
              <a:gd name="connsiteX135" fmla="*/ 1468584 w 2556906"/>
              <a:gd name="connsiteY135" fmla="*/ 510613 h 2557700"/>
              <a:gd name="connsiteX136" fmla="*/ 2177139 w 2556906"/>
              <a:gd name="connsiteY136" fmla="*/ 547103 h 2557700"/>
              <a:gd name="connsiteX137" fmla="*/ 1973751 w 2556906"/>
              <a:gd name="connsiteY137" fmla="*/ 675072 h 2557700"/>
              <a:gd name="connsiteX138" fmla="*/ 1963331 w 2556906"/>
              <a:gd name="connsiteY138" fmla="*/ 694827 h 2557700"/>
              <a:gd name="connsiteX139" fmla="*/ 2040150 w 2556906"/>
              <a:gd name="connsiteY139" fmla="*/ 720277 h 2557700"/>
              <a:gd name="connsiteX140" fmla="*/ 2110407 w 2556906"/>
              <a:gd name="connsiteY140" fmla="*/ 705742 h 2557700"/>
              <a:gd name="connsiteX141" fmla="*/ 2054466 w 2556906"/>
              <a:gd name="connsiteY141" fmla="*/ 806583 h 2557700"/>
              <a:gd name="connsiteX142" fmla="*/ 2061353 w 2556906"/>
              <a:gd name="connsiteY142" fmla="*/ 847055 h 2557700"/>
              <a:gd name="connsiteX143" fmla="*/ 2105016 w 2556906"/>
              <a:gd name="connsiteY143" fmla="*/ 878573 h 2557700"/>
              <a:gd name="connsiteX144" fmla="*/ 2129314 w 2556906"/>
              <a:gd name="connsiteY144" fmla="*/ 815223 h 2557700"/>
              <a:gd name="connsiteX145" fmla="*/ 2184083 w 2556906"/>
              <a:gd name="connsiteY145" fmla="*/ 774246 h 2557700"/>
              <a:gd name="connsiteX146" fmla="*/ 2274961 w 2556906"/>
              <a:gd name="connsiteY146" fmla="*/ 753177 h 2557700"/>
              <a:gd name="connsiteX147" fmla="*/ 2291648 w 2556906"/>
              <a:gd name="connsiteY147" fmla="*/ 699198 h 2557700"/>
              <a:gd name="connsiteX148" fmla="*/ 2189721 w 2556906"/>
              <a:gd name="connsiteY148" fmla="*/ 530435 h 2557700"/>
              <a:gd name="connsiteX149" fmla="*/ 2177139 w 2556906"/>
              <a:gd name="connsiteY149" fmla="*/ 547103 h 2557700"/>
              <a:gd name="connsiteX150" fmla="*/ 1191158 w 2556906"/>
              <a:gd name="connsiteY150" fmla="*/ 577517 h 2557700"/>
              <a:gd name="connsiteX151" fmla="*/ 1171566 w 2556906"/>
              <a:gd name="connsiteY151" fmla="*/ 614740 h 2557700"/>
              <a:gd name="connsiteX152" fmla="*/ 1061028 w 2556906"/>
              <a:gd name="connsiteY152" fmla="*/ 795268 h 2557700"/>
              <a:gd name="connsiteX153" fmla="*/ 1023223 w 2556906"/>
              <a:gd name="connsiteY153" fmla="*/ 912844 h 2557700"/>
              <a:gd name="connsiteX154" fmla="*/ 1127446 w 2556906"/>
              <a:gd name="connsiteY154" fmla="*/ 887860 h 2557700"/>
              <a:gd name="connsiteX155" fmla="*/ 1133361 w 2556906"/>
              <a:gd name="connsiteY155" fmla="*/ 943962 h 2557700"/>
              <a:gd name="connsiteX156" fmla="*/ 1069734 w 2556906"/>
              <a:gd name="connsiteY156" fmla="*/ 1028792 h 2557700"/>
              <a:gd name="connsiteX157" fmla="*/ 1053827 w 2556906"/>
              <a:gd name="connsiteY157" fmla="*/ 1059072 h 2557700"/>
              <a:gd name="connsiteX158" fmla="*/ 1043635 w 2556906"/>
              <a:gd name="connsiteY158" fmla="*/ 1019419 h 2557700"/>
              <a:gd name="connsiteX159" fmla="*/ 1015222 w 2556906"/>
              <a:gd name="connsiteY159" fmla="*/ 959793 h 2557700"/>
              <a:gd name="connsiteX160" fmla="*/ 726072 w 2556906"/>
              <a:gd name="connsiteY160" fmla="*/ 925960 h 2557700"/>
              <a:gd name="connsiteX161" fmla="*/ 582235 w 2556906"/>
              <a:gd name="connsiteY161" fmla="*/ 1144930 h 2557700"/>
              <a:gd name="connsiteX162" fmla="*/ 706917 w 2556906"/>
              <a:gd name="connsiteY162" fmla="*/ 1468142 h 2557700"/>
              <a:gd name="connsiteX163" fmla="*/ 993496 w 2556906"/>
              <a:gd name="connsiteY163" fmla="*/ 1439282 h 2557700"/>
              <a:gd name="connsiteX164" fmla="*/ 1066229 w 2556906"/>
              <a:gd name="connsiteY164" fmla="*/ 1291254 h 2557700"/>
              <a:gd name="connsiteX165" fmla="*/ 1176328 w 2556906"/>
              <a:gd name="connsiteY165" fmla="*/ 1062863 h 2557700"/>
              <a:gd name="connsiteX166" fmla="*/ 1162698 w 2556906"/>
              <a:gd name="connsiteY166" fmla="*/ 1141416 h 2557700"/>
              <a:gd name="connsiteX167" fmla="*/ 1114416 w 2556906"/>
              <a:gd name="connsiteY167" fmla="*/ 1441320 h 2557700"/>
              <a:gd name="connsiteX168" fmla="*/ 1114416 w 2556906"/>
              <a:gd name="connsiteY168" fmla="*/ 1521035 h 2557700"/>
              <a:gd name="connsiteX169" fmla="*/ 1045359 w 2556906"/>
              <a:gd name="connsiteY169" fmla="*/ 1521054 h 2557700"/>
              <a:gd name="connsiteX170" fmla="*/ 673875 w 2556906"/>
              <a:gd name="connsiteY170" fmla="*/ 1555315 h 2557700"/>
              <a:gd name="connsiteX171" fmla="*/ 622821 w 2556906"/>
              <a:gd name="connsiteY171" fmla="*/ 1593310 h 2557700"/>
              <a:gd name="connsiteX172" fmla="*/ 662216 w 2556906"/>
              <a:gd name="connsiteY172" fmla="*/ 1670082 h 2557700"/>
              <a:gd name="connsiteX173" fmla="*/ 792632 w 2556906"/>
              <a:gd name="connsiteY173" fmla="*/ 1655251 h 2557700"/>
              <a:gd name="connsiteX174" fmla="*/ 1005964 w 2556906"/>
              <a:gd name="connsiteY174" fmla="*/ 1635306 h 2557700"/>
              <a:gd name="connsiteX175" fmla="*/ 1102290 w 2556906"/>
              <a:gd name="connsiteY175" fmla="*/ 1635335 h 2557700"/>
              <a:gd name="connsiteX176" fmla="*/ 1108948 w 2556906"/>
              <a:gd name="connsiteY176" fmla="*/ 1732966 h 2557700"/>
              <a:gd name="connsiteX177" fmla="*/ 1199198 w 2556906"/>
              <a:gd name="connsiteY177" fmla="*/ 2006810 h 2557700"/>
              <a:gd name="connsiteX178" fmla="*/ 1239431 w 2556906"/>
              <a:gd name="connsiteY178" fmla="*/ 1851390 h 2557700"/>
              <a:gd name="connsiteX179" fmla="*/ 1237012 w 2556906"/>
              <a:gd name="connsiteY179" fmla="*/ 1297197 h 2557700"/>
              <a:gd name="connsiteX180" fmla="*/ 1274159 w 2556906"/>
              <a:gd name="connsiteY180" fmla="*/ 1142406 h 2557700"/>
              <a:gd name="connsiteX181" fmla="*/ 1287037 w 2556906"/>
              <a:gd name="connsiteY181" fmla="*/ 1023344 h 2557700"/>
              <a:gd name="connsiteX182" fmla="*/ 1348816 w 2556906"/>
              <a:gd name="connsiteY182" fmla="*/ 881621 h 2557700"/>
              <a:gd name="connsiteX183" fmla="*/ 1608125 w 2556906"/>
              <a:gd name="connsiteY183" fmla="*/ 857933 h 2557700"/>
              <a:gd name="connsiteX184" fmla="*/ 1820056 w 2556906"/>
              <a:gd name="connsiteY184" fmla="*/ 849036 h 2557700"/>
              <a:gd name="connsiteX185" fmla="*/ 1803521 w 2556906"/>
              <a:gd name="connsiteY185" fmla="*/ 774475 h 2557700"/>
              <a:gd name="connsiteX186" fmla="*/ 1426426 w 2556906"/>
              <a:gd name="connsiteY186" fmla="*/ 764492 h 2557700"/>
              <a:gd name="connsiteX187" fmla="*/ 1286494 w 2556906"/>
              <a:gd name="connsiteY187" fmla="*/ 681006 h 2557700"/>
              <a:gd name="connsiteX188" fmla="*/ 1294895 w 2556906"/>
              <a:gd name="connsiteY188" fmla="*/ 589528 h 2557700"/>
              <a:gd name="connsiteX189" fmla="*/ 1191158 w 2556906"/>
              <a:gd name="connsiteY189" fmla="*/ 577517 h 2557700"/>
              <a:gd name="connsiteX190" fmla="*/ 2233355 w 2556906"/>
              <a:gd name="connsiteY190" fmla="*/ 644258 h 2557700"/>
              <a:gd name="connsiteX191" fmla="*/ 2232127 w 2556906"/>
              <a:gd name="connsiteY191" fmla="*/ 713038 h 2557700"/>
              <a:gd name="connsiteX192" fmla="*/ 2148726 w 2556906"/>
              <a:gd name="connsiteY192" fmla="*/ 701151 h 2557700"/>
              <a:gd name="connsiteX193" fmla="*/ 2124161 w 2556906"/>
              <a:gd name="connsiteY193" fmla="*/ 665432 h 2557700"/>
              <a:gd name="connsiteX194" fmla="*/ 2207162 w 2556906"/>
              <a:gd name="connsiteY194" fmla="*/ 616579 h 2557700"/>
              <a:gd name="connsiteX195" fmla="*/ 2233355 w 2556906"/>
              <a:gd name="connsiteY195" fmla="*/ 644258 h 2557700"/>
              <a:gd name="connsiteX196" fmla="*/ 207159 w 2556906"/>
              <a:gd name="connsiteY196" fmla="*/ 783485 h 2557700"/>
              <a:gd name="connsiteX197" fmla="*/ 295265 w 2556906"/>
              <a:gd name="connsiteY197" fmla="*/ 916197 h 2557700"/>
              <a:gd name="connsiteX198" fmla="*/ 390515 w 2556906"/>
              <a:gd name="connsiteY198" fmla="*/ 1023172 h 2557700"/>
              <a:gd name="connsiteX199" fmla="*/ 423605 w 2556906"/>
              <a:gd name="connsiteY199" fmla="*/ 1007161 h 2557700"/>
              <a:gd name="connsiteX200" fmla="*/ 420024 w 2556906"/>
              <a:gd name="connsiteY200" fmla="*/ 973052 h 2557700"/>
              <a:gd name="connsiteX201" fmla="*/ 376504 w 2556906"/>
              <a:gd name="connsiteY201" fmla="*/ 956954 h 2557700"/>
              <a:gd name="connsiteX202" fmla="*/ 351111 w 2556906"/>
              <a:gd name="connsiteY202" fmla="*/ 935104 h 2557700"/>
              <a:gd name="connsiteX203" fmla="*/ 370475 w 2556906"/>
              <a:gd name="connsiteY203" fmla="*/ 889937 h 2557700"/>
              <a:gd name="connsiteX204" fmla="*/ 418071 w 2556906"/>
              <a:gd name="connsiteY204" fmla="*/ 844760 h 2557700"/>
              <a:gd name="connsiteX205" fmla="*/ 461724 w 2556906"/>
              <a:gd name="connsiteY205" fmla="*/ 860181 h 2557700"/>
              <a:gd name="connsiteX206" fmla="*/ 480241 w 2556906"/>
              <a:gd name="connsiteY206" fmla="*/ 872087 h 2557700"/>
              <a:gd name="connsiteX207" fmla="*/ 514340 w 2556906"/>
              <a:gd name="connsiteY207" fmla="*/ 798639 h 2557700"/>
              <a:gd name="connsiteX208" fmla="*/ 435759 w 2556906"/>
              <a:gd name="connsiteY208" fmla="*/ 788810 h 2557700"/>
              <a:gd name="connsiteX209" fmla="*/ 285740 w 2556906"/>
              <a:gd name="connsiteY209" fmla="*/ 782066 h 2557700"/>
              <a:gd name="connsiteX210" fmla="*/ 207159 w 2556906"/>
              <a:gd name="connsiteY210" fmla="*/ 783485 h 2557700"/>
              <a:gd name="connsiteX211" fmla="*/ 350034 w 2556906"/>
              <a:gd name="connsiteY211" fmla="*/ 844169 h 2557700"/>
              <a:gd name="connsiteX212" fmla="*/ 338833 w 2556906"/>
              <a:gd name="connsiteY212" fmla="*/ 888184 h 2557700"/>
              <a:gd name="connsiteX213" fmla="*/ 295970 w 2556906"/>
              <a:gd name="connsiteY213" fmla="*/ 878697 h 2557700"/>
              <a:gd name="connsiteX214" fmla="*/ 266690 w 2556906"/>
              <a:gd name="connsiteY214" fmla="*/ 842502 h 2557700"/>
              <a:gd name="connsiteX215" fmla="*/ 350034 w 2556906"/>
              <a:gd name="connsiteY215" fmla="*/ 844169 h 2557700"/>
              <a:gd name="connsiteX216" fmla="*/ 2283476 w 2556906"/>
              <a:gd name="connsiteY216" fmla="*/ 894766 h 2557700"/>
              <a:gd name="connsiteX217" fmla="*/ 2247891 w 2556906"/>
              <a:gd name="connsiteY217" fmla="*/ 1016495 h 2557700"/>
              <a:gd name="connsiteX218" fmla="*/ 2229726 w 2556906"/>
              <a:gd name="connsiteY218" fmla="*/ 1082408 h 2557700"/>
              <a:gd name="connsiteX219" fmla="*/ 2190321 w 2556906"/>
              <a:gd name="connsiteY219" fmla="*/ 1074941 h 2557700"/>
              <a:gd name="connsiteX220" fmla="*/ 2189445 w 2556906"/>
              <a:gd name="connsiteY220" fmla="*/ 951363 h 2557700"/>
              <a:gd name="connsiteX221" fmla="*/ 2188359 w 2556906"/>
              <a:gd name="connsiteY221" fmla="*/ 907282 h 2557700"/>
              <a:gd name="connsiteX222" fmla="*/ 2124066 w 2556906"/>
              <a:gd name="connsiteY222" fmla="*/ 968585 h 2557700"/>
              <a:gd name="connsiteX223" fmla="*/ 2133629 w 2556906"/>
              <a:gd name="connsiteY223" fmla="*/ 1013828 h 2557700"/>
              <a:gd name="connsiteX224" fmla="*/ 2243719 w 2556906"/>
              <a:gd name="connsiteY224" fmla="*/ 1135786 h 2557700"/>
              <a:gd name="connsiteX225" fmla="*/ 2314566 w 2556906"/>
              <a:gd name="connsiteY225" fmla="*/ 1023820 h 2557700"/>
              <a:gd name="connsiteX226" fmla="*/ 2349570 w 2556906"/>
              <a:gd name="connsiteY226" fmla="*/ 930485 h 2557700"/>
              <a:gd name="connsiteX227" fmla="*/ 2370630 w 2556906"/>
              <a:gd name="connsiteY227" fmla="*/ 1058291 h 2557700"/>
              <a:gd name="connsiteX228" fmla="*/ 2394557 w 2556906"/>
              <a:gd name="connsiteY228" fmla="*/ 1080503 h 2557700"/>
              <a:gd name="connsiteX229" fmla="*/ 2422446 w 2556906"/>
              <a:gd name="connsiteY229" fmla="*/ 1019267 h 2557700"/>
              <a:gd name="connsiteX230" fmla="*/ 2390280 w 2556906"/>
              <a:gd name="connsiteY230" fmla="*/ 908215 h 2557700"/>
              <a:gd name="connsiteX231" fmla="*/ 2334749 w 2556906"/>
              <a:gd name="connsiteY231" fmla="*/ 882860 h 2557700"/>
              <a:gd name="connsiteX232" fmla="*/ 2283476 w 2556906"/>
              <a:gd name="connsiteY232" fmla="*/ 894766 h 2557700"/>
              <a:gd name="connsiteX233" fmla="*/ 1412519 w 2556906"/>
              <a:gd name="connsiteY233" fmla="*/ 912930 h 2557700"/>
              <a:gd name="connsiteX234" fmla="*/ 1327014 w 2556906"/>
              <a:gd name="connsiteY234" fmla="*/ 1019524 h 2557700"/>
              <a:gd name="connsiteX235" fmla="*/ 1530801 w 2556906"/>
              <a:gd name="connsiteY235" fmla="*/ 1099582 h 2557700"/>
              <a:gd name="connsiteX236" fmla="*/ 1859099 w 2556906"/>
              <a:gd name="connsiteY236" fmla="*/ 998245 h 2557700"/>
              <a:gd name="connsiteX237" fmla="*/ 1806188 w 2556906"/>
              <a:gd name="connsiteY237" fmla="*/ 920178 h 2557700"/>
              <a:gd name="connsiteX238" fmla="*/ 1609716 w 2556906"/>
              <a:gd name="connsiteY238" fmla="*/ 903138 h 2557700"/>
              <a:gd name="connsiteX239" fmla="*/ 1412519 w 2556906"/>
              <a:gd name="connsiteY239" fmla="*/ 912930 h 2557700"/>
              <a:gd name="connsiteX240" fmla="*/ 1762116 w 2556906"/>
              <a:gd name="connsiteY240" fmla="*/ 987434 h 2557700"/>
              <a:gd name="connsiteX241" fmla="*/ 1762116 w 2556906"/>
              <a:gd name="connsiteY241" fmla="*/ 1010685 h 2557700"/>
              <a:gd name="connsiteX242" fmla="*/ 1609716 w 2556906"/>
              <a:gd name="connsiteY242" fmla="*/ 1025773 h 2557700"/>
              <a:gd name="connsiteX243" fmla="*/ 1411453 w 2556906"/>
              <a:gd name="connsiteY243" fmla="*/ 1009066 h 2557700"/>
              <a:gd name="connsiteX244" fmla="*/ 1471689 w 2556906"/>
              <a:gd name="connsiteY244" fmla="*/ 986853 h 2557700"/>
              <a:gd name="connsiteX245" fmla="*/ 1762116 w 2556906"/>
              <a:gd name="connsiteY245" fmla="*/ 987434 h 2557700"/>
              <a:gd name="connsiteX246" fmla="*/ 163982 w 2556906"/>
              <a:gd name="connsiteY246" fmla="*/ 1031078 h 2557700"/>
              <a:gd name="connsiteX247" fmla="*/ 104737 w 2556906"/>
              <a:gd name="connsiteY247" fmla="*/ 1168838 h 2557700"/>
              <a:gd name="connsiteX248" fmla="*/ 119805 w 2556906"/>
              <a:gd name="connsiteY248" fmla="*/ 1244190 h 2557700"/>
              <a:gd name="connsiteX249" fmla="*/ 350863 w 2556906"/>
              <a:gd name="connsiteY249" fmla="*/ 1270375 h 2557700"/>
              <a:gd name="connsiteX250" fmla="*/ 377047 w 2556906"/>
              <a:gd name="connsiteY250" fmla="*/ 1280509 h 2557700"/>
              <a:gd name="connsiteX251" fmla="*/ 387134 w 2556906"/>
              <a:gd name="connsiteY251" fmla="*/ 1189707 h 2557700"/>
              <a:gd name="connsiteX252" fmla="*/ 330470 w 2556906"/>
              <a:gd name="connsiteY252" fmla="*/ 1034840 h 2557700"/>
              <a:gd name="connsiteX253" fmla="*/ 163982 w 2556906"/>
              <a:gd name="connsiteY253" fmla="*/ 1031078 h 2557700"/>
              <a:gd name="connsiteX254" fmla="*/ 938651 w 2556906"/>
              <a:gd name="connsiteY254" fmla="*/ 1045908 h 2557700"/>
              <a:gd name="connsiteX255" fmla="*/ 955958 w 2556906"/>
              <a:gd name="connsiteY255" fmla="*/ 1142578 h 2557700"/>
              <a:gd name="connsiteX256" fmla="*/ 819274 w 2556906"/>
              <a:gd name="connsiteY256" fmla="*/ 1150960 h 2557700"/>
              <a:gd name="connsiteX257" fmla="*/ 687676 w 2556906"/>
              <a:gd name="connsiteY257" fmla="*/ 1138034 h 2557700"/>
              <a:gd name="connsiteX258" fmla="*/ 745998 w 2556906"/>
              <a:gd name="connsiteY258" fmla="*/ 1040603 h 2557700"/>
              <a:gd name="connsiteX259" fmla="*/ 938651 w 2556906"/>
              <a:gd name="connsiteY259" fmla="*/ 1045908 h 2557700"/>
              <a:gd name="connsiteX260" fmla="*/ 309096 w 2556906"/>
              <a:gd name="connsiteY260" fmla="*/ 1086837 h 2557700"/>
              <a:gd name="connsiteX261" fmla="*/ 348310 w 2556906"/>
              <a:gd name="connsiteY261" fmla="*/ 1190403 h 2557700"/>
              <a:gd name="connsiteX262" fmla="*/ 284016 w 2556906"/>
              <a:gd name="connsiteY262" fmla="*/ 1196689 h 2557700"/>
              <a:gd name="connsiteX263" fmla="*/ 188109 w 2556906"/>
              <a:gd name="connsiteY263" fmla="*/ 1183154 h 2557700"/>
              <a:gd name="connsiteX264" fmla="*/ 142865 w 2556906"/>
              <a:gd name="connsiteY264" fmla="*/ 1144587 h 2557700"/>
              <a:gd name="connsiteX265" fmla="*/ 230696 w 2556906"/>
              <a:gd name="connsiteY265" fmla="*/ 1073360 h 2557700"/>
              <a:gd name="connsiteX266" fmla="*/ 309096 w 2556906"/>
              <a:gd name="connsiteY266" fmla="*/ 1086837 h 2557700"/>
              <a:gd name="connsiteX267" fmla="*/ 1476366 w 2556906"/>
              <a:gd name="connsiteY267" fmla="*/ 1136367 h 2557700"/>
              <a:gd name="connsiteX268" fmla="*/ 1331767 w 2556906"/>
              <a:gd name="connsiteY268" fmla="*/ 1179982 h 2557700"/>
              <a:gd name="connsiteX269" fmla="*/ 1334043 w 2556906"/>
              <a:gd name="connsiteY269" fmla="*/ 1313504 h 2557700"/>
              <a:gd name="connsiteX270" fmla="*/ 1363161 w 2556906"/>
              <a:gd name="connsiteY270" fmla="*/ 1342622 h 2557700"/>
              <a:gd name="connsiteX271" fmla="*/ 1579312 w 2556906"/>
              <a:gd name="connsiteY271" fmla="*/ 1337850 h 2557700"/>
              <a:gd name="connsiteX272" fmla="*/ 1822361 w 2556906"/>
              <a:gd name="connsiteY272" fmla="*/ 1320428 h 2557700"/>
              <a:gd name="connsiteX273" fmla="*/ 1866214 w 2556906"/>
              <a:gd name="connsiteY273" fmla="*/ 1185212 h 2557700"/>
              <a:gd name="connsiteX274" fmla="*/ 1662103 w 2556906"/>
              <a:gd name="connsiteY274" fmla="*/ 1134196 h 2557700"/>
              <a:gd name="connsiteX275" fmla="*/ 1476366 w 2556906"/>
              <a:gd name="connsiteY275" fmla="*/ 1136367 h 2557700"/>
              <a:gd name="connsiteX276" fmla="*/ 2430437 w 2556906"/>
              <a:gd name="connsiteY276" fmla="*/ 1199423 h 2557700"/>
              <a:gd name="connsiteX277" fmla="*/ 2197541 w 2556906"/>
              <a:gd name="connsiteY277" fmla="*/ 1207795 h 2557700"/>
              <a:gd name="connsiteX278" fmla="*/ 2171691 w 2556906"/>
              <a:gd name="connsiteY278" fmla="*/ 1244248 h 2557700"/>
              <a:gd name="connsiteX279" fmla="*/ 2200351 w 2556906"/>
              <a:gd name="connsiteY279" fmla="*/ 1287567 h 2557700"/>
              <a:gd name="connsiteX280" fmla="*/ 2319928 w 2556906"/>
              <a:gd name="connsiteY280" fmla="*/ 1273385 h 2557700"/>
              <a:gd name="connsiteX281" fmla="*/ 2433628 w 2556906"/>
              <a:gd name="connsiteY281" fmla="*/ 1282910 h 2557700"/>
              <a:gd name="connsiteX282" fmla="*/ 2457441 w 2556906"/>
              <a:gd name="connsiteY282" fmla="*/ 1240047 h 2557700"/>
              <a:gd name="connsiteX283" fmla="*/ 2430437 w 2556906"/>
              <a:gd name="connsiteY283" fmla="*/ 1199423 h 2557700"/>
              <a:gd name="connsiteX284" fmla="*/ 1757867 w 2556906"/>
              <a:gd name="connsiteY284" fmla="*/ 1226588 h 2557700"/>
              <a:gd name="connsiteX285" fmla="*/ 1574416 w 2556906"/>
              <a:gd name="connsiteY285" fmla="*/ 1261078 h 2557700"/>
              <a:gd name="connsiteX286" fmla="*/ 1395889 w 2556906"/>
              <a:gd name="connsiteY286" fmla="*/ 1255125 h 2557700"/>
              <a:gd name="connsiteX287" fmla="*/ 1489024 w 2556906"/>
              <a:gd name="connsiteY287" fmla="*/ 1225045 h 2557700"/>
              <a:gd name="connsiteX288" fmla="*/ 1757867 w 2556906"/>
              <a:gd name="connsiteY288" fmla="*/ 1226588 h 2557700"/>
              <a:gd name="connsiteX289" fmla="*/ 933269 w 2556906"/>
              <a:gd name="connsiteY289" fmla="*/ 1250963 h 2557700"/>
              <a:gd name="connsiteX290" fmla="*/ 958596 w 2556906"/>
              <a:gd name="connsiteY290" fmla="*/ 1291444 h 2557700"/>
              <a:gd name="connsiteX291" fmla="*/ 867318 w 2556906"/>
              <a:gd name="connsiteY291" fmla="*/ 1373302 h 2557700"/>
              <a:gd name="connsiteX292" fmla="*/ 700288 w 2556906"/>
              <a:gd name="connsiteY292" fmla="*/ 1295987 h 2557700"/>
              <a:gd name="connsiteX293" fmla="*/ 694315 w 2556906"/>
              <a:gd name="connsiteY293" fmla="*/ 1266212 h 2557700"/>
              <a:gd name="connsiteX294" fmla="*/ 759114 w 2556906"/>
              <a:gd name="connsiteY294" fmla="*/ 1256802 h 2557700"/>
              <a:gd name="connsiteX295" fmla="*/ 933269 w 2556906"/>
              <a:gd name="connsiteY295" fmla="*/ 1250963 h 2557700"/>
              <a:gd name="connsiteX296" fmla="*/ 193119 w 2556906"/>
              <a:gd name="connsiteY296" fmla="*/ 1344089 h 2557700"/>
              <a:gd name="connsiteX297" fmla="*/ 121682 w 2556906"/>
              <a:gd name="connsiteY297" fmla="*/ 1348061 h 2557700"/>
              <a:gd name="connsiteX298" fmla="*/ 99793 w 2556906"/>
              <a:gd name="connsiteY298" fmla="*/ 1375778 h 2557700"/>
              <a:gd name="connsiteX299" fmla="*/ 130902 w 2556906"/>
              <a:gd name="connsiteY299" fmla="*/ 1404887 h 2557700"/>
              <a:gd name="connsiteX300" fmla="*/ 342424 w 2556906"/>
              <a:gd name="connsiteY300" fmla="*/ 1377912 h 2557700"/>
              <a:gd name="connsiteX301" fmla="*/ 335299 w 2556906"/>
              <a:gd name="connsiteY301" fmla="*/ 1487087 h 2557700"/>
              <a:gd name="connsiteX302" fmla="*/ 148485 w 2556906"/>
              <a:gd name="connsiteY302" fmla="*/ 1511414 h 2557700"/>
              <a:gd name="connsiteX303" fmla="*/ 128426 w 2556906"/>
              <a:gd name="connsiteY303" fmla="*/ 1547228 h 2557700"/>
              <a:gd name="connsiteX304" fmla="*/ 160477 w 2556906"/>
              <a:gd name="connsiteY304" fmla="*/ 1593920 h 2557700"/>
              <a:gd name="connsiteX305" fmla="*/ 264290 w 2556906"/>
              <a:gd name="connsiteY305" fmla="*/ 1563735 h 2557700"/>
              <a:gd name="connsiteX306" fmla="*/ 376209 w 2556906"/>
              <a:gd name="connsiteY306" fmla="*/ 1519320 h 2557700"/>
              <a:gd name="connsiteX307" fmla="*/ 352939 w 2556906"/>
              <a:gd name="connsiteY307" fmla="*/ 1340345 h 2557700"/>
              <a:gd name="connsiteX308" fmla="*/ 193119 w 2556906"/>
              <a:gd name="connsiteY308" fmla="*/ 1344089 h 2557700"/>
              <a:gd name="connsiteX309" fmla="*/ 2407015 w 2556906"/>
              <a:gd name="connsiteY309" fmla="*/ 1383017 h 2557700"/>
              <a:gd name="connsiteX310" fmla="*/ 2307450 w 2556906"/>
              <a:gd name="connsiteY310" fmla="*/ 1421489 h 2557700"/>
              <a:gd name="connsiteX311" fmla="*/ 2192293 w 2556906"/>
              <a:gd name="connsiteY311" fmla="*/ 1390275 h 2557700"/>
              <a:gd name="connsiteX312" fmla="*/ 2166995 w 2556906"/>
              <a:gd name="connsiteY312" fmla="*/ 1379779 h 2557700"/>
              <a:gd name="connsiteX313" fmla="*/ 2160289 w 2556906"/>
              <a:gd name="connsiteY313" fmla="*/ 1473410 h 2557700"/>
              <a:gd name="connsiteX314" fmla="*/ 2173500 w 2556906"/>
              <a:gd name="connsiteY314" fmla="*/ 1463208 h 2557700"/>
              <a:gd name="connsiteX315" fmla="*/ 2288600 w 2556906"/>
              <a:gd name="connsiteY315" fmla="*/ 1473819 h 2557700"/>
              <a:gd name="connsiteX316" fmla="*/ 2400291 w 2556906"/>
              <a:gd name="connsiteY316" fmla="*/ 1511900 h 2557700"/>
              <a:gd name="connsiteX317" fmla="*/ 2374468 w 2556906"/>
              <a:gd name="connsiteY317" fmla="*/ 1549495 h 2557700"/>
              <a:gd name="connsiteX318" fmla="*/ 2362562 w 2556906"/>
              <a:gd name="connsiteY318" fmla="*/ 1578613 h 2557700"/>
              <a:gd name="connsiteX319" fmla="*/ 2413892 w 2556906"/>
              <a:gd name="connsiteY319" fmla="*/ 1579289 h 2557700"/>
              <a:gd name="connsiteX320" fmla="*/ 2438896 w 2556906"/>
              <a:gd name="connsiteY320" fmla="*/ 1468314 h 2557700"/>
              <a:gd name="connsiteX321" fmla="*/ 2412349 w 2556906"/>
              <a:gd name="connsiteY321" fmla="*/ 1349727 h 2557700"/>
              <a:gd name="connsiteX322" fmla="*/ 2407015 w 2556906"/>
              <a:gd name="connsiteY322" fmla="*/ 1383017 h 2557700"/>
              <a:gd name="connsiteX323" fmla="*/ 1452553 w 2556906"/>
              <a:gd name="connsiteY323" fmla="*/ 1377626 h 2557700"/>
              <a:gd name="connsiteX324" fmla="*/ 1357303 w 2556906"/>
              <a:gd name="connsiteY324" fmla="*/ 1382922 h 2557700"/>
              <a:gd name="connsiteX325" fmla="*/ 1354293 w 2556906"/>
              <a:gd name="connsiteY325" fmla="*/ 1409116 h 2557700"/>
              <a:gd name="connsiteX326" fmla="*/ 1441133 w 2556906"/>
              <a:gd name="connsiteY326" fmla="*/ 1447406 h 2557700"/>
              <a:gd name="connsiteX327" fmla="*/ 1485891 w 2556906"/>
              <a:gd name="connsiteY327" fmla="*/ 1462465 h 2557700"/>
              <a:gd name="connsiteX328" fmla="*/ 1376353 w 2556906"/>
              <a:gd name="connsiteY328" fmla="*/ 1502508 h 2557700"/>
              <a:gd name="connsiteX329" fmla="*/ 1288247 w 2556906"/>
              <a:gd name="connsiteY329" fmla="*/ 1527102 h 2557700"/>
              <a:gd name="connsiteX330" fmla="*/ 1290638 w 2556906"/>
              <a:gd name="connsiteY330" fmla="*/ 1602883 h 2557700"/>
              <a:gd name="connsiteX331" fmla="*/ 1381668 w 2556906"/>
              <a:gd name="connsiteY331" fmla="*/ 1593577 h 2557700"/>
              <a:gd name="connsiteX332" fmla="*/ 1485891 w 2556906"/>
              <a:gd name="connsiteY332" fmla="*/ 1592291 h 2557700"/>
              <a:gd name="connsiteX333" fmla="*/ 1459697 w 2556906"/>
              <a:gd name="connsiteY333" fmla="*/ 1621723 h 2557700"/>
              <a:gd name="connsiteX334" fmla="*/ 1277303 w 2556906"/>
              <a:gd name="connsiteY334" fmla="*/ 1752702 h 2557700"/>
              <a:gd name="connsiteX335" fmla="*/ 1301420 w 2556906"/>
              <a:gd name="connsiteY335" fmla="*/ 1782143 h 2557700"/>
              <a:gd name="connsiteX336" fmla="*/ 1402118 w 2556906"/>
              <a:gd name="connsiteY336" fmla="*/ 1744424 h 2557700"/>
              <a:gd name="connsiteX337" fmla="*/ 1497873 w 2556906"/>
              <a:gd name="connsiteY337" fmla="*/ 1704419 h 2557700"/>
              <a:gd name="connsiteX338" fmla="*/ 1528220 w 2556906"/>
              <a:gd name="connsiteY338" fmla="*/ 1770952 h 2557700"/>
              <a:gd name="connsiteX339" fmla="*/ 1581331 w 2556906"/>
              <a:gd name="connsiteY339" fmla="*/ 1873698 h 2557700"/>
              <a:gd name="connsiteX340" fmla="*/ 1641881 w 2556906"/>
              <a:gd name="connsiteY340" fmla="*/ 1909693 h 2557700"/>
              <a:gd name="connsiteX341" fmla="*/ 1674543 w 2556906"/>
              <a:gd name="connsiteY341" fmla="*/ 1876812 h 2557700"/>
              <a:gd name="connsiteX342" fmla="*/ 1654388 w 2556906"/>
              <a:gd name="connsiteY342" fmla="*/ 1791087 h 2557700"/>
              <a:gd name="connsiteX343" fmla="*/ 1625413 w 2556906"/>
              <a:gd name="connsiteY343" fmla="*/ 1710430 h 2557700"/>
              <a:gd name="connsiteX344" fmla="*/ 1662074 w 2556906"/>
              <a:gd name="connsiteY344" fmla="*/ 1679673 h 2557700"/>
              <a:gd name="connsiteX345" fmla="*/ 1733026 w 2556906"/>
              <a:gd name="connsiteY345" fmla="*/ 1679521 h 2557700"/>
              <a:gd name="connsiteX346" fmla="*/ 1842783 w 2556906"/>
              <a:gd name="connsiteY346" fmla="*/ 1565488 h 2557700"/>
              <a:gd name="connsiteX347" fmla="*/ 1858051 w 2556906"/>
              <a:gd name="connsiteY347" fmla="*/ 1402591 h 2557700"/>
              <a:gd name="connsiteX348" fmla="*/ 1776641 w 2556906"/>
              <a:gd name="connsiteY348" fmla="*/ 1427242 h 2557700"/>
              <a:gd name="connsiteX349" fmla="*/ 1688259 w 2556906"/>
              <a:gd name="connsiteY349" fmla="*/ 1464180 h 2557700"/>
              <a:gd name="connsiteX350" fmla="*/ 1620222 w 2556906"/>
              <a:gd name="connsiteY350" fmla="*/ 1468037 h 2557700"/>
              <a:gd name="connsiteX351" fmla="*/ 1640748 w 2556906"/>
              <a:gd name="connsiteY351" fmla="*/ 1429385 h 2557700"/>
              <a:gd name="connsiteX352" fmla="*/ 1452553 w 2556906"/>
              <a:gd name="connsiteY352" fmla="*/ 1377626 h 2557700"/>
              <a:gd name="connsiteX353" fmla="*/ 1735103 w 2556906"/>
              <a:gd name="connsiteY353" fmla="*/ 1559373 h 2557700"/>
              <a:gd name="connsiteX354" fmla="*/ 1664484 w 2556906"/>
              <a:gd name="connsiteY354" fmla="*/ 1602283 h 2557700"/>
              <a:gd name="connsiteX355" fmla="*/ 1609716 w 2556906"/>
              <a:gd name="connsiteY355" fmla="*/ 1608950 h 2557700"/>
              <a:gd name="connsiteX356" fmla="*/ 1609716 w 2556906"/>
              <a:gd name="connsiteY356" fmla="*/ 1579461 h 2557700"/>
              <a:gd name="connsiteX357" fmla="*/ 1681153 w 2556906"/>
              <a:gd name="connsiteY357" fmla="*/ 1536884 h 2557700"/>
              <a:gd name="connsiteX358" fmla="*/ 1735103 w 2556906"/>
              <a:gd name="connsiteY358" fmla="*/ 1559373 h 2557700"/>
              <a:gd name="connsiteX359" fmla="*/ 2100539 w 2556906"/>
              <a:gd name="connsiteY359" fmla="*/ 1621828 h 2557700"/>
              <a:gd name="connsiteX360" fmla="*/ 2096224 w 2556906"/>
              <a:gd name="connsiteY360" fmla="*/ 1677749 h 2557700"/>
              <a:gd name="connsiteX361" fmla="*/ 2148164 w 2556906"/>
              <a:gd name="connsiteY361" fmla="*/ 1687322 h 2557700"/>
              <a:gd name="connsiteX362" fmla="*/ 2237918 w 2556906"/>
              <a:gd name="connsiteY362" fmla="*/ 1768084 h 2557700"/>
              <a:gd name="connsiteX363" fmla="*/ 2285991 w 2556906"/>
              <a:gd name="connsiteY363" fmla="*/ 1843103 h 2557700"/>
              <a:gd name="connsiteX364" fmla="*/ 2319528 w 2556906"/>
              <a:gd name="connsiteY364" fmla="*/ 1831588 h 2557700"/>
              <a:gd name="connsiteX365" fmla="*/ 2315613 w 2556906"/>
              <a:gd name="connsiteY365" fmla="*/ 1792164 h 2557700"/>
              <a:gd name="connsiteX366" fmla="*/ 2267988 w 2556906"/>
              <a:gd name="connsiteY366" fmla="*/ 1757588 h 2557700"/>
              <a:gd name="connsiteX367" fmla="*/ 2238366 w 2556906"/>
              <a:gd name="connsiteY367" fmla="*/ 1710753 h 2557700"/>
              <a:gd name="connsiteX368" fmla="*/ 2350761 w 2556906"/>
              <a:gd name="connsiteY368" fmla="*/ 1701067 h 2557700"/>
              <a:gd name="connsiteX369" fmla="*/ 2404948 w 2556906"/>
              <a:gd name="connsiteY369" fmla="*/ 1636278 h 2557700"/>
              <a:gd name="connsiteX370" fmla="*/ 2394242 w 2556906"/>
              <a:gd name="connsiteY370" fmla="*/ 1620485 h 2557700"/>
              <a:gd name="connsiteX371" fmla="*/ 2295516 w 2556906"/>
              <a:gd name="connsiteY371" fmla="*/ 1640916 h 2557700"/>
              <a:gd name="connsiteX372" fmla="*/ 2174110 w 2556906"/>
              <a:gd name="connsiteY372" fmla="*/ 1637659 h 2557700"/>
              <a:gd name="connsiteX373" fmla="*/ 2133629 w 2556906"/>
              <a:gd name="connsiteY373" fmla="*/ 1609703 h 2557700"/>
              <a:gd name="connsiteX374" fmla="*/ 2100539 w 2556906"/>
              <a:gd name="connsiteY374" fmla="*/ 1621828 h 2557700"/>
              <a:gd name="connsiteX375" fmla="*/ 292884 w 2556906"/>
              <a:gd name="connsiteY375" fmla="*/ 1645622 h 2557700"/>
              <a:gd name="connsiteX376" fmla="*/ 290379 w 2556906"/>
              <a:gd name="connsiteY376" fmla="*/ 1673435 h 2557700"/>
              <a:gd name="connsiteX377" fmla="*/ 331108 w 2556906"/>
              <a:gd name="connsiteY377" fmla="*/ 1745120 h 2557700"/>
              <a:gd name="connsiteX378" fmla="*/ 257175 w 2556906"/>
              <a:gd name="connsiteY378" fmla="*/ 1778210 h 2557700"/>
              <a:gd name="connsiteX379" fmla="*/ 219656 w 2556906"/>
              <a:gd name="connsiteY379" fmla="*/ 1676635 h 2557700"/>
              <a:gd name="connsiteX380" fmla="*/ 209636 w 2556906"/>
              <a:gd name="connsiteY380" fmla="*/ 1654385 h 2557700"/>
              <a:gd name="connsiteX381" fmla="*/ 212188 w 2556906"/>
              <a:gd name="connsiteY381" fmla="*/ 1776133 h 2557700"/>
              <a:gd name="connsiteX382" fmla="*/ 263795 w 2556906"/>
              <a:gd name="connsiteY382" fmla="*/ 1863935 h 2557700"/>
              <a:gd name="connsiteX383" fmla="*/ 276215 w 2556906"/>
              <a:gd name="connsiteY383" fmla="*/ 1851200 h 2557700"/>
              <a:gd name="connsiteX384" fmla="*/ 494395 w 2556906"/>
              <a:gd name="connsiteY384" fmla="*/ 1754111 h 2557700"/>
              <a:gd name="connsiteX385" fmla="*/ 493395 w 2556906"/>
              <a:gd name="connsiteY385" fmla="*/ 1707029 h 2557700"/>
              <a:gd name="connsiteX386" fmla="*/ 457190 w 2556906"/>
              <a:gd name="connsiteY386" fmla="*/ 1678540 h 2557700"/>
              <a:gd name="connsiteX387" fmla="*/ 366046 w 2556906"/>
              <a:gd name="connsiteY387" fmla="*/ 1730585 h 2557700"/>
              <a:gd name="connsiteX388" fmla="*/ 339538 w 2556906"/>
              <a:gd name="connsiteY388" fmla="*/ 1649384 h 2557700"/>
              <a:gd name="connsiteX389" fmla="*/ 292884 w 2556906"/>
              <a:gd name="connsiteY389" fmla="*/ 1645622 h 2557700"/>
              <a:gd name="connsiteX390" fmla="*/ 1747828 w 2556906"/>
              <a:gd name="connsiteY390" fmla="*/ 2036461 h 2557700"/>
              <a:gd name="connsiteX391" fmla="*/ 1678496 w 2556906"/>
              <a:gd name="connsiteY391" fmla="*/ 2095621 h 2557700"/>
              <a:gd name="connsiteX392" fmla="*/ 1744561 w 2556906"/>
              <a:gd name="connsiteY392" fmla="*/ 2222046 h 2557700"/>
              <a:gd name="connsiteX393" fmla="*/ 1782737 w 2556906"/>
              <a:gd name="connsiteY393" fmla="*/ 2193652 h 2557700"/>
              <a:gd name="connsiteX394" fmla="*/ 1886045 w 2556906"/>
              <a:gd name="connsiteY394" fmla="*/ 2190166 h 2557700"/>
              <a:gd name="connsiteX395" fmla="*/ 1885064 w 2556906"/>
              <a:gd name="connsiteY395" fmla="*/ 2264861 h 2557700"/>
              <a:gd name="connsiteX396" fmla="*/ 1844583 w 2556906"/>
              <a:gd name="connsiteY396" fmla="*/ 2278386 h 2557700"/>
              <a:gd name="connsiteX397" fmla="*/ 1774974 w 2556906"/>
              <a:gd name="connsiteY397" fmla="*/ 2278558 h 2557700"/>
              <a:gd name="connsiteX398" fmla="*/ 1822837 w 2556906"/>
              <a:gd name="connsiteY398" fmla="*/ 2321135 h 2557700"/>
              <a:gd name="connsiteX399" fmla="*/ 1943986 w 2556906"/>
              <a:gd name="connsiteY399" fmla="*/ 2250773 h 2557700"/>
              <a:gd name="connsiteX400" fmla="*/ 1948301 w 2556906"/>
              <a:gd name="connsiteY400" fmla="*/ 2141026 h 2557700"/>
              <a:gd name="connsiteX401" fmla="*/ 1785042 w 2556906"/>
              <a:gd name="connsiteY401" fmla="*/ 2141017 h 2557700"/>
              <a:gd name="connsiteX402" fmla="*/ 1743942 w 2556906"/>
              <a:gd name="connsiteY402" fmla="*/ 2151323 h 2557700"/>
              <a:gd name="connsiteX403" fmla="*/ 1790776 w 2556906"/>
              <a:gd name="connsiteY403" fmla="*/ 2079581 h 2557700"/>
              <a:gd name="connsiteX404" fmla="*/ 1842059 w 2556906"/>
              <a:gd name="connsiteY404" fmla="*/ 2002828 h 2557700"/>
              <a:gd name="connsiteX405" fmla="*/ 1747828 w 2556906"/>
              <a:gd name="connsiteY405" fmla="*/ 2036461 h 2557700"/>
              <a:gd name="connsiteX406" fmla="*/ 717547 w 2556906"/>
              <a:gd name="connsiteY406" fmla="*/ 2028422 h 2557700"/>
              <a:gd name="connsiteX407" fmla="*/ 727320 w 2556906"/>
              <a:gd name="connsiteY407" fmla="*/ 2046634 h 2557700"/>
              <a:gd name="connsiteX408" fmla="*/ 695392 w 2556906"/>
              <a:gd name="connsiteY408" fmla="*/ 2161400 h 2557700"/>
              <a:gd name="connsiteX409" fmla="*/ 619363 w 2556906"/>
              <a:gd name="connsiteY409" fmla="*/ 2229266 h 2557700"/>
              <a:gd name="connsiteX410" fmla="*/ 590541 w 2556906"/>
              <a:gd name="connsiteY410" fmla="*/ 2233990 h 2557700"/>
              <a:gd name="connsiteX411" fmla="*/ 721509 w 2556906"/>
              <a:gd name="connsiteY411" fmla="*/ 2320935 h 2557700"/>
              <a:gd name="connsiteX412" fmla="*/ 723891 w 2556906"/>
              <a:gd name="connsiteY412" fmla="*/ 2297322 h 2557700"/>
              <a:gd name="connsiteX413" fmla="*/ 776173 w 2556906"/>
              <a:gd name="connsiteY413" fmla="*/ 2159381 h 2557700"/>
              <a:gd name="connsiteX414" fmla="*/ 828180 w 2556906"/>
              <a:gd name="connsiteY414" fmla="*/ 2050139 h 2557700"/>
              <a:gd name="connsiteX415" fmla="*/ 717547 w 2556906"/>
              <a:gd name="connsiteY415" fmla="*/ 2028422 h 2557700"/>
              <a:gd name="connsiteX416" fmla="*/ 978275 w 2556906"/>
              <a:gd name="connsiteY416" fmla="*/ 2159362 h 2557700"/>
              <a:gd name="connsiteX417" fmla="*/ 938022 w 2556906"/>
              <a:gd name="connsiteY417" fmla="*/ 2263413 h 2557700"/>
              <a:gd name="connsiteX418" fmla="*/ 1034186 w 2556906"/>
              <a:gd name="connsiteY418" fmla="*/ 2330660 h 2557700"/>
              <a:gd name="connsiteX419" fmla="*/ 1066791 w 2556906"/>
              <a:gd name="connsiteY419" fmla="*/ 2339489 h 2557700"/>
              <a:gd name="connsiteX420" fmla="*/ 974284 w 2556906"/>
              <a:gd name="connsiteY420" fmla="*/ 2399887 h 2557700"/>
              <a:gd name="connsiteX421" fmla="*/ 964397 w 2556906"/>
              <a:gd name="connsiteY421" fmla="*/ 2429377 h 2557700"/>
              <a:gd name="connsiteX422" fmla="*/ 1150134 w 2556906"/>
              <a:gd name="connsiteY422" fmla="*/ 2190899 h 2557700"/>
              <a:gd name="connsiteX423" fmla="*/ 978275 w 2556906"/>
              <a:gd name="connsiteY423" fmla="*/ 2159362 h 2557700"/>
              <a:gd name="connsiteX424" fmla="*/ 1433503 w 2556906"/>
              <a:gd name="connsiteY424" fmla="*/ 2149932 h 2557700"/>
              <a:gd name="connsiteX425" fmla="*/ 1333491 w 2556906"/>
              <a:gd name="connsiteY425" fmla="*/ 2289740 h 2557700"/>
              <a:gd name="connsiteX426" fmla="*/ 1359456 w 2556906"/>
              <a:gd name="connsiteY426" fmla="*/ 2385933 h 2557700"/>
              <a:gd name="connsiteX427" fmla="*/ 1589075 w 2556906"/>
              <a:gd name="connsiteY427" fmla="*/ 2356072 h 2557700"/>
              <a:gd name="connsiteX428" fmla="*/ 1568949 w 2556906"/>
              <a:gd name="connsiteY428" fmla="*/ 2210626 h 2557700"/>
              <a:gd name="connsiteX429" fmla="*/ 1433503 w 2556906"/>
              <a:gd name="connsiteY429" fmla="*/ 2149932 h 2557700"/>
              <a:gd name="connsiteX430" fmla="*/ 1093461 w 2556906"/>
              <a:gd name="connsiteY430" fmla="*/ 2180165 h 2557700"/>
              <a:gd name="connsiteX431" fmla="*/ 1089127 w 2556906"/>
              <a:gd name="connsiteY431" fmla="*/ 2284663 h 2557700"/>
              <a:gd name="connsiteX432" fmla="*/ 1021070 w 2556906"/>
              <a:gd name="connsiteY432" fmla="*/ 2290655 h 2557700"/>
              <a:gd name="connsiteX433" fmla="*/ 1024471 w 2556906"/>
              <a:gd name="connsiteY433" fmla="*/ 2189909 h 2557700"/>
              <a:gd name="connsiteX434" fmla="*/ 1093461 w 2556906"/>
              <a:gd name="connsiteY434" fmla="*/ 2180165 h 2557700"/>
              <a:gd name="connsiteX435" fmla="*/ 1472917 w 2556906"/>
              <a:gd name="connsiteY435" fmla="*/ 2185546 h 2557700"/>
              <a:gd name="connsiteX436" fmla="*/ 1520771 w 2556906"/>
              <a:gd name="connsiteY436" fmla="*/ 2321554 h 2557700"/>
              <a:gd name="connsiteX437" fmla="*/ 1478109 w 2556906"/>
              <a:gd name="connsiteY437" fmla="*/ 2414575 h 2557700"/>
              <a:gd name="connsiteX438" fmla="*/ 1440409 w 2556906"/>
              <a:gd name="connsiteY438" fmla="*/ 2178402 h 2557700"/>
              <a:gd name="connsiteX439" fmla="*/ 1472917 w 2556906"/>
              <a:gd name="connsiteY439" fmla="*/ 2185546 h 25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</a:cxnLst>
            <a:rect l="l" t="t" r="r" b="b"/>
            <a:pathLst>
              <a:path w="2556906" h="2557700">
                <a:moveTo>
                  <a:pt x="1096051" y="11465"/>
                </a:moveTo>
                <a:cubicBezTo>
                  <a:pt x="648748" y="79988"/>
                  <a:pt x="271034" y="371748"/>
                  <a:pt x="97479" y="782818"/>
                </a:cubicBezTo>
                <a:cubicBezTo>
                  <a:pt x="31290" y="939590"/>
                  <a:pt x="19" y="1098829"/>
                  <a:pt x="0" y="1279281"/>
                </a:cubicBezTo>
                <a:cubicBezTo>
                  <a:pt x="-29" y="1562811"/>
                  <a:pt x="85715" y="1822406"/>
                  <a:pt x="252546" y="2043871"/>
                </a:cubicBezTo>
                <a:cubicBezTo>
                  <a:pt x="510045" y="2385695"/>
                  <a:pt x="897969" y="2572423"/>
                  <a:pt x="1318127" y="2556793"/>
                </a:cubicBezTo>
                <a:cubicBezTo>
                  <a:pt x="1465593" y="2551306"/>
                  <a:pt x="1558195" y="2534866"/>
                  <a:pt x="1689888" y="2490756"/>
                </a:cubicBezTo>
                <a:cubicBezTo>
                  <a:pt x="1977762" y="2394344"/>
                  <a:pt x="2226755" y="2189651"/>
                  <a:pt x="2388603" y="1916322"/>
                </a:cubicBezTo>
                <a:cubicBezTo>
                  <a:pt x="2566692" y="1615570"/>
                  <a:pt x="2606612" y="1219483"/>
                  <a:pt x="2493217" y="878097"/>
                </a:cubicBezTo>
                <a:cubicBezTo>
                  <a:pt x="2371144" y="510537"/>
                  <a:pt x="2086289" y="215709"/>
                  <a:pt x="1721082" y="78921"/>
                </a:cubicBezTo>
                <a:cubicBezTo>
                  <a:pt x="1536021" y="9607"/>
                  <a:pt x="1285027" y="-17482"/>
                  <a:pt x="1096051" y="11465"/>
                </a:cubicBezTo>
                <a:moveTo>
                  <a:pt x="1481128" y="78607"/>
                </a:moveTo>
                <a:cubicBezTo>
                  <a:pt x="1977885" y="164560"/>
                  <a:pt x="2361181" y="535988"/>
                  <a:pt x="2473262" y="1040022"/>
                </a:cubicBezTo>
                <a:cubicBezTo>
                  <a:pt x="2497188" y="1147655"/>
                  <a:pt x="2497169" y="1409125"/>
                  <a:pt x="2473224" y="1519091"/>
                </a:cubicBezTo>
                <a:cubicBezTo>
                  <a:pt x="2420084" y="1763027"/>
                  <a:pt x="2313423" y="1959804"/>
                  <a:pt x="2138677" y="2136264"/>
                </a:cubicBezTo>
                <a:cubicBezTo>
                  <a:pt x="1905105" y="2372131"/>
                  <a:pt x="1612373" y="2494737"/>
                  <a:pt x="1281103" y="2495452"/>
                </a:cubicBezTo>
                <a:cubicBezTo>
                  <a:pt x="952357" y="2496156"/>
                  <a:pt x="653472" y="2373932"/>
                  <a:pt x="423167" y="2144608"/>
                </a:cubicBezTo>
                <a:cubicBezTo>
                  <a:pt x="278825" y="2000875"/>
                  <a:pt x="176536" y="1834188"/>
                  <a:pt x="116491" y="1644860"/>
                </a:cubicBezTo>
                <a:cubicBezTo>
                  <a:pt x="74638" y="1512900"/>
                  <a:pt x="62751" y="1428975"/>
                  <a:pt x="63208" y="1268622"/>
                </a:cubicBezTo>
                <a:cubicBezTo>
                  <a:pt x="63541" y="1149436"/>
                  <a:pt x="67713" y="1108002"/>
                  <a:pt x="88402" y="1018677"/>
                </a:cubicBezTo>
                <a:cubicBezTo>
                  <a:pt x="201749" y="529387"/>
                  <a:pt x="580806" y="167122"/>
                  <a:pt x="1071553" y="79092"/>
                </a:cubicBezTo>
                <a:cubicBezTo>
                  <a:pt x="1175214" y="60490"/>
                  <a:pt x="1375105" y="60261"/>
                  <a:pt x="1481128" y="78607"/>
                </a:cubicBezTo>
                <a:moveTo>
                  <a:pt x="1266816" y="110315"/>
                </a:moveTo>
                <a:cubicBezTo>
                  <a:pt x="1266816" y="114992"/>
                  <a:pt x="1272940" y="121174"/>
                  <a:pt x="1280436" y="124050"/>
                </a:cubicBezTo>
                <a:cubicBezTo>
                  <a:pt x="1295752" y="129927"/>
                  <a:pt x="1308059" y="194907"/>
                  <a:pt x="1303296" y="244761"/>
                </a:cubicBezTo>
                <a:lnTo>
                  <a:pt x="1300153" y="277670"/>
                </a:lnTo>
                <a:lnTo>
                  <a:pt x="1238660" y="194507"/>
                </a:lnTo>
                <a:lnTo>
                  <a:pt x="1177176" y="111334"/>
                </a:lnTo>
                <a:lnTo>
                  <a:pt x="1131503" y="111334"/>
                </a:lnTo>
                <a:cubicBezTo>
                  <a:pt x="1082821" y="111334"/>
                  <a:pt x="1076306" y="116545"/>
                  <a:pt x="1101738" y="135147"/>
                </a:cubicBezTo>
                <a:cubicBezTo>
                  <a:pt x="1114454" y="144443"/>
                  <a:pt x="1118530" y="168380"/>
                  <a:pt x="1122083" y="254448"/>
                </a:cubicBezTo>
                <a:cubicBezTo>
                  <a:pt x="1125931" y="347926"/>
                  <a:pt x="1124388" y="363671"/>
                  <a:pt x="1110367" y="373929"/>
                </a:cubicBezTo>
                <a:cubicBezTo>
                  <a:pt x="1087650" y="390531"/>
                  <a:pt x="1107605" y="400485"/>
                  <a:pt x="1148315" y="392846"/>
                </a:cubicBezTo>
                <a:cubicBezTo>
                  <a:pt x="1180090" y="386883"/>
                  <a:pt x="1180586" y="386112"/>
                  <a:pt x="1166346" y="364385"/>
                </a:cubicBezTo>
                <a:cubicBezTo>
                  <a:pt x="1155468" y="347783"/>
                  <a:pt x="1152420" y="321770"/>
                  <a:pt x="1154497" y="262972"/>
                </a:cubicBezTo>
                <a:lnTo>
                  <a:pt x="1157278" y="183896"/>
                </a:lnTo>
                <a:lnTo>
                  <a:pt x="1228849" y="283242"/>
                </a:lnTo>
                <a:cubicBezTo>
                  <a:pt x="1268216" y="337887"/>
                  <a:pt x="1308049" y="384054"/>
                  <a:pt x="1317374" y="385855"/>
                </a:cubicBezTo>
                <a:cubicBezTo>
                  <a:pt x="1333024" y="388864"/>
                  <a:pt x="1334224" y="378987"/>
                  <a:pt x="1332919" y="257696"/>
                </a:cubicBezTo>
                <a:cubicBezTo>
                  <a:pt x="1331976" y="169170"/>
                  <a:pt x="1334948" y="125136"/>
                  <a:pt x="1342025" y="122774"/>
                </a:cubicBezTo>
                <a:cubicBezTo>
                  <a:pt x="1367809" y="114182"/>
                  <a:pt x="1348712" y="101809"/>
                  <a:pt x="1309678" y="101809"/>
                </a:cubicBezTo>
                <a:cubicBezTo>
                  <a:pt x="1286104" y="101809"/>
                  <a:pt x="1266816" y="105639"/>
                  <a:pt x="1266816" y="110315"/>
                </a:cubicBezTo>
                <a:moveTo>
                  <a:pt x="1446695" y="133833"/>
                </a:moveTo>
                <a:cubicBezTo>
                  <a:pt x="1457925" y="147358"/>
                  <a:pt x="1457335" y="165351"/>
                  <a:pt x="1442685" y="256715"/>
                </a:cubicBezTo>
                <a:cubicBezTo>
                  <a:pt x="1431350" y="327428"/>
                  <a:pt x="1420425" y="367519"/>
                  <a:pt x="1410481" y="374872"/>
                </a:cubicBezTo>
                <a:cubicBezTo>
                  <a:pt x="1390002" y="390017"/>
                  <a:pt x="1398556" y="395922"/>
                  <a:pt x="1451448" y="403171"/>
                </a:cubicBezTo>
                <a:cubicBezTo>
                  <a:pt x="1496225" y="409305"/>
                  <a:pt x="1496435" y="409210"/>
                  <a:pt x="1490253" y="384588"/>
                </a:cubicBezTo>
                <a:cubicBezTo>
                  <a:pt x="1481023" y="347802"/>
                  <a:pt x="1513075" y="166179"/>
                  <a:pt x="1531315" y="151911"/>
                </a:cubicBezTo>
                <a:cubicBezTo>
                  <a:pt x="1552642" y="135242"/>
                  <a:pt x="1541364" y="128346"/>
                  <a:pt x="1483738" y="122803"/>
                </a:cubicBezTo>
                <a:cubicBezTo>
                  <a:pt x="1437742" y="118383"/>
                  <a:pt x="1434646" y="119307"/>
                  <a:pt x="1446695" y="133833"/>
                </a:cubicBezTo>
                <a:moveTo>
                  <a:pt x="954776" y="145063"/>
                </a:moveTo>
                <a:cubicBezTo>
                  <a:pt x="923487" y="158226"/>
                  <a:pt x="912914" y="178009"/>
                  <a:pt x="937184" y="178009"/>
                </a:cubicBezTo>
                <a:cubicBezTo>
                  <a:pt x="951833" y="178009"/>
                  <a:pt x="953967" y="182286"/>
                  <a:pt x="986828" y="277308"/>
                </a:cubicBezTo>
                <a:cubicBezTo>
                  <a:pt x="1014603" y="357632"/>
                  <a:pt x="1014927" y="368767"/>
                  <a:pt x="990219" y="395284"/>
                </a:cubicBezTo>
                <a:cubicBezTo>
                  <a:pt x="966426" y="420830"/>
                  <a:pt x="923068" y="422459"/>
                  <a:pt x="901494" y="398628"/>
                </a:cubicBezTo>
                <a:cubicBezTo>
                  <a:pt x="881739" y="376796"/>
                  <a:pt x="831085" y="226720"/>
                  <a:pt x="835933" y="204394"/>
                </a:cubicBezTo>
                <a:cubicBezTo>
                  <a:pt x="839248" y="189125"/>
                  <a:pt x="836619" y="188935"/>
                  <a:pt x="800224" y="201774"/>
                </a:cubicBezTo>
                <a:cubicBezTo>
                  <a:pt x="743741" y="221701"/>
                  <a:pt x="740426" y="225196"/>
                  <a:pt x="761133" y="242989"/>
                </a:cubicBezTo>
                <a:cubicBezTo>
                  <a:pt x="771363" y="251781"/>
                  <a:pt x="790947" y="291119"/>
                  <a:pt x="804653" y="330409"/>
                </a:cubicBezTo>
                <a:cubicBezTo>
                  <a:pt x="840248" y="432451"/>
                  <a:pt x="853373" y="446824"/>
                  <a:pt x="915562" y="451815"/>
                </a:cubicBezTo>
                <a:cubicBezTo>
                  <a:pt x="957967" y="455225"/>
                  <a:pt x="972512" y="452044"/>
                  <a:pt x="1000116" y="433327"/>
                </a:cubicBezTo>
                <a:cubicBezTo>
                  <a:pt x="1053332" y="397256"/>
                  <a:pt x="1057380" y="360185"/>
                  <a:pt x="1019547" y="255257"/>
                </a:cubicBezTo>
                <a:cubicBezTo>
                  <a:pt x="1002411" y="207756"/>
                  <a:pt x="990848" y="162503"/>
                  <a:pt x="993839" y="154702"/>
                </a:cubicBezTo>
                <a:cubicBezTo>
                  <a:pt x="1001925" y="133633"/>
                  <a:pt x="989352" y="130527"/>
                  <a:pt x="954776" y="145063"/>
                </a:cubicBezTo>
                <a:moveTo>
                  <a:pt x="1612325" y="298806"/>
                </a:moveTo>
                <a:cubicBezTo>
                  <a:pt x="1609268" y="511194"/>
                  <a:pt x="1618526" y="516909"/>
                  <a:pt x="1746523" y="381721"/>
                </a:cubicBezTo>
                <a:cubicBezTo>
                  <a:pt x="1794205" y="331362"/>
                  <a:pt x="1842935" y="286461"/>
                  <a:pt x="1854822" y="281946"/>
                </a:cubicBezTo>
                <a:cubicBezTo>
                  <a:pt x="1886121" y="270040"/>
                  <a:pt x="1881407" y="257334"/>
                  <a:pt x="1840697" y="243894"/>
                </a:cubicBezTo>
                <a:cubicBezTo>
                  <a:pt x="1797377" y="229597"/>
                  <a:pt x="1794729" y="230416"/>
                  <a:pt x="1798168" y="257029"/>
                </a:cubicBezTo>
                <a:cubicBezTo>
                  <a:pt x="1800139" y="272326"/>
                  <a:pt x="1782480" y="296110"/>
                  <a:pt x="1733074" y="344697"/>
                </a:cubicBezTo>
                <a:lnTo>
                  <a:pt x="1665265" y="411372"/>
                </a:lnTo>
                <a:lnTo>
                  <a:pt x="1671752" y="316122"/>
                </a:lnTo>
                <a:cubicBezTo>
                  <a:pt x="1676105" y="252247"/>
                  <a:pt x="1682639" y="217386"/>
                  <a:pt x="1691602" y="210299"/>
                </a:cubicBezTo>
                <a:cubicBezTo>
                  <a:pt x="1698955" y="204479"/>
                  <a:pt x="1704947" y="195907"/>
                  <a:pt x="1704927" y="191249"/>
                </a:cubicBezTo>
                <a:cubicBezTo>
                  <a:pt x="1704899" y="184105"/>
                  <a:pt x="1633480" y="149339"/>
                  <a:pt x="1619136" y="149482"/>
                </a:cubicBezTo>
                <a:cubicBezTo>
                  <a:pt x="1616574" y="149501"/>
                  <a:pt x="1613506" y="216700"/>
                  <a:pt x="1612325" y="298806"/>
                </a:cubicBezTo>
                <a:moveTo>
                  <a:pt x="1933518" y="323266"/>
                </a:moveTo>
                <a:cubicBezTo>
                  <a:pt x="1933461" y="351955"/>
                  <a:pt x="1804997" y="501859"/>
                  <a:pt x="1780470" y="501859"/>
                </a:cubicBezTo>
                <a:cubicBezTo>
                  <a:pt x="1749781" y="501859"/>
                  <a:pt x="1759268" y="516852"/>
                  <a:pt x="1826409" y="574478"/>
                </a:cubicBezTo>
                <a:cubicBezTo>
                  <a:pt x="1932470" y="665499"/>
                  <a:pt x="1920345" y="658879"/>
                  <a:pt x="1947910" y="640810"/>
                </a:cubicBezTo>
                <a:cubicBezTo>
                  <a:pt x="1974123" y="623637"/>
                  <a:pt x="1971265" y="602453"/>
                  <a:pt x="1943900" y="611140"/>
                </a:cubicBezTo>
                <a:cubicBezTo>
                  <a:pt x="1924050" y="617436"/>
                  <a:pt x="1847841" y="565277"/>
                  <a:pt x="1847841" y="545389"/>
                </a:cubicBezTo>
                <a:cubicBezTo>
                  <a:pt x="1847841" y="537969"/>
                  <a:pt x="1858947" y="518700"/>
                  <a:pt x="1872520" y="502564"/>
                </a:cubicBezTo>
                <a:lnTo>
                  <a:pt x="1897209" y="473227"/>
                </a:lnTo>
                <a:lnTo>
                  <a:pt x="1925574" y="493430"/>
                </a:lnTo>
                <a:cubicBezTo>
                  <a:pt x="1941176" y="504536"/>
                  <a:pt x="1958254" y="524910"/>
                  <a:pt x="1963531" y="538702"/>
                </a:cubicBezTo>
                <a:lnTo>
                  <a:pt x="1973132" y="563772"/>
                </a:lnTo>
                <a:lnTo>
                  <a:pt x="1997516" y="535521"/>
                </a:lnTo>
                <a:lnTo>
                  <a:pt x="2021910" y="507279"/>
                </a:lnTo>
                <a:lnTo>
                  <a:pt x="1993878" y="500012"/>
                </a:lnTo>
                <a:cubicBezTo>
                  <a:pt x="1978466" y="496021"/>
                  <a:pt x="1955921" y="482181"/>
                  <a:pt x="1943786" y="469255"/>
                </a:cubicBezTo>
                <a:lnTo>
                  <a:pt x="1921716" y="445767"/>
                </a:lnTo>
                <a:lnTo>
                  <a:pt x="1944310" y="417192"/>
                </a:lnTo>
                <a:cubicBezTo>
                  <a:pt x="1956740" y="401476"/>
                  <a:pt x="1976104" y="388379"/>
                  <a:pt x="1987344" y="388083"/>
                </a:cubicBezTo>
                <a:cubicBezTo>
                  <a:pt x="2006708" y="387588"/>
                  <a:pt x="2059696" y="437337"/>
                  <a:pt x="2068754" y="464522"/>
                </a:cubicBezTo>
                <a:cubicBezTo>
                  <a:pt x="2074459" y="481638"/>
                  <a:pt x="2095491" y="466255"/>
                  <a:pt x="2095491" y="444967"/>
                </a:cubicBezTo>
                <a:cubicBezTo>
                  <a:pt x="2095491" y="429631"/>
                  <a:pt x="1956054" y="301834"/>
                  <a:pt x="1939309" y="301834"/>
                </a:cubicBezTo>
                <a:cubicBezTo>
                  <a:pt x="1936156" y="301834"/>
                  <a:pt x="1933547" y="311483"/>
                  <a:pt x="1933518" y="323266"/>
                </a:cubicBezTo>
                <a:moveTo>
                  <a:pt x="472469" y="418421"/>
                </a:moveTo>
                <a:lnTo>
                  <a:pt x="448123" y="449472"/>
                </a:lnTo>
                <a:lnTo>
                  <a:pt x="477774" y="455682"/>
                </a:lnTo>
                <a:cubicBezTo>
                  <a:pt x="494081" y="459092"/>
                  <a:pt x="524989" y="479457"/>
                  <a:pt x="546459" y="500926"/>
                </a:cubicBezTo>
                <a:lnTo>
                  <a:pt x="585502" y="539960"/>
                </a:lnTo>
                <a:lnTo>
                  <a:pt x="552298" y="539769"/>
                </a:lnTo>
                <a:cubicBezTo>
                  <a:pt x="534038" y="539664"/>
                  <a:pt x="489423" y="535292"/>
                  <a:pt x="453152" y="530053"/>
                </a:cubicBezTo>
                <a:cubicBezTo>
                  <a:pt x="388563" y="520719"/>
                  <a:pt x="386648" y="521052"/>
                  <a:pt x="360283" y="546313"/>
                </a:cubicBezTo>
                <a:cubicBezTo>
                  <a:pt x="328727" y="576545"/>
                  <a:pt x="324174" y="601310"/>
                  <a:pt x="351796" y="592547"/>
                </a:cubicBezTo>
                <a:cubicBezTo>
                  <a:pt x="375371" y="585060"/>
                  <a:pt x="533391" y="722268"/>
                  <a:pt x="533391" y="750214"/>
                </a:cubicBezTo>
                <a:cubicBezTo>
                  <a:pt x="533391" y="774827"/>
                  <a:pt x="539591" y="773370"/>
                  <a:pt x="566880" y="742366"/>
                </a:cubicBezTo>
                <a:cubicBezTo>
                  <a:pt x="595722" y="709600"/>
                  <a:pt x="596151" y="701894"/>
                  <a:pt x="569109" y="701846"/>
                </a:cubicBezTo>
                <a:cubicBezTo>
                  <a:pt x="548640" y="701799"/>
                  <a:pt x="422805" y="599738"/>
                  <a:pt x="431949" y="590594"/>
                </a:cubicBezTo>
                <a:cubicBezTo>
                  <a:pt x="434273" y="588280"/>
                  <a:pt x="488185" y="593490"/>
                  <a:pt x="551774" y="602167"/>
                </a:cubicBezTo>
                <a:cubicBezTo>
                  <a:pt x="615363" y="610845"/>
                  <a:pt x="673856" y="615464"/>
                  <a:pt x="681761" y="612435"/>
                </a:cubicBezTo>
                <a:cubicBezTo>
                  <a:pt x="705041" y="603501"/>
                  <a:pt x="685333" y="578688"/>
                  <a:pt x="590531" y="497611"/>
                </a:cubicBezTo>
                <a:cubicBezTo>
                  <a:pt x="537791" y="452501"/>
                  <a:pt x="505606" y="418287"/>
                  <a:pt x="508587" y="410505"/>
                </a:cubicBezTo>
                <a:cubicBezTo>
                  <a:pt x="518903" y="383645"/>
                  <a:pt x="495767" y="388712"/>
                  <a:pt x="472469" y="418421"/>
                </a:cubicBezTo>
                <a:moveTo>
                  <a:pt x="1139752" y="435642"/>
                </a:moveTo>
                <a:cubicBezTo>
                  <a:pt x="794709" y="493554"/>
                  <a:pt x="514436" y="761949"/>
                  <a:pt x="441436" y="1104354"/>
                </a:cubicBezTo>
                <a:cubicBezTo>
                  <a:pt x="419433" y="1207576"/>
                  <a:pt x="421624" y="1373873"/>
                  <a:pt x="446351" y="1476277"/>
                </a:cubicBezTo>
                <a:cubicBezTo>
                  <a:pt x="524027" y="1798012"/>
                  <a:pt x="782326" y="2048491"/>
                  <a:pt x="1106815" y="2116747"/>
                </a:cubicBezTo>
                <a:cubicBezTo>
                  <a:pt x="1144867" y="2124758"/>
                  <a:pt x="1221076" y="2131301"/>
                  <a:pt x="1276179" y="2131292"/>
                </a:cubicBezTo>
                <a:cubicBezTo>
                  <a:pt x="1424978" y="2131263"/>
                  <a:pt x="1533887" y="2107013"/>
                  <a:pt x="1652007" y="2047605"/>
                </a:cubicBezTo>
                <a:cubicBezTo>
                  <a:pt x="1882293" y="1931791"/>
                  <a:pt x="2044237" y="1730299"/>
                  <a:pt x="2110321" y="1477372"/>
                </a:cubicBezTo>
                <a:cubicBezTo>
                  <a:pt x="2135867" y="1379598"/>
                  <a:pt x="2133810" y="1171191"/>
                  <a:pt x="2106301" y="1068597"/>
                </a:cubicBezTo>
                <a:cubicBezTo>
                  <a:pt x="2003298" y="684539"/>
                  <a:pt x="1659636" y="421430"/>
                  <a:pt x="1267949" y="426783"/>
                </a:cubicBezTo>
                <a:cubicBezTo>
                  <a:pt x="1222800" y="427393"/>
                  <a:pt x="1165108" y="431384"/>
                  <a:pt x="1139752" y="435642"/>
                </a:cubicBezTo>
                <a:moveTo>
                  <a:pt x="1468584" y="510613"/>
                </a:moveTo>
                <a:cubicBezTo>
                  <a:pt x="1762639" y="585822"/>
                  <a:pt x="1991925" y="823805"/>
                  <a:pt x="2052399" y="1116574"/>
                </a:cubicBezTo>
                <a:cubicBezTo>
                  <a:pt x="2070497" y="1204185"/>
                  <a:pt x="2070868" y="1362691"/>
                  <a:pt x="2053180" y="1446149"/>
                </a:cubicBezTo>
                <a:cubicBezTo>
                  <a:pt x="1992878" y="1730670"/>
                  <a:pt x="1765983" y="1968433"/>
                  <a:pt x="1480366" y="2046405"/>
                </a:cubicBezTo>
                <a:cubicBezTo>
                  <a:pt x="1378382" y="2074247"/>
                  <a:pt x="1187844" y="2076399"/>
                  <a:pt x="1090603" y="2050825"/>
                </a:cubicBezTo>
                <a:cubicBezTo>
                  <a:pt x="802177" y="1974948"/>
                  <a:pt x="586931" y="1761465"/>
                  <a:pt x="508425" y="1473410"/>
                </a:cubicBezTo>
                <a:cubicBezTo>
                  <a:pt x="484842" y="1386875"/>
                  <a:pt x="484280" y="1177744"/>
                  <a:pt x="507406" y="1093562"/>
                </a:cubicBezTo>
                <a:cubicBezTo>
                  <a:pt x="530257" y="1010399"/>
                  <a:pt x="563375" y="930627"/>
                  <a:pt x="601447" y="867067"/>
                </a:cubicBezTo>
                <a:cubicBezTo>
                  <a:pt x="640261" y="802288"/>
                  <a:pt x="746446" y="686340"/>
                  <a:pt x="809092" y="640363"/>
                </a:cubicBezTo>
                <a:cubicBezTo>
                  <a:pt x="879615" y="588585"/>
                  <a:pt x="998715" y="532663"/>
                  <a:pt x="1082031" y="512194"/>
                </a:cubicBezTo>
                <a:cubicBezTo>
                  <a:pt x="1187167" y="486372"/>
                  <a:pt x="1370857" y="485619"/>
                  <a:pt x="1468584" y="510613"/>
                </a:cubicBezTo>
                <a:moveTo>
                  <a:pt x="2177139" y="547103"/>
                </a:moveTo>
                <a:cubicBezTo>
                  <a:pt x="2169614" y="570525"/>
                  <a:pt x="2000345" y="677034"/>
                  <a:pt x="1973751" y="675072"/>
                </a:cubicBezTo>
                <a:cubicBezTo>
                  <a:pt x="1954130" y="673633"/>
                  <a:pt x="1953120" y="675538"/>
                  <a:pt x="1963331" y="694827"/>
                </a:cubicBezTo>
                <a:cubicBezTo>
                  <a:pt x="1998907" y="762044"/>
                  <a:pt x="1997574" y="761597"/>
                  <a:pt x="2040150" y="720277"/>
                </a:cubicBezTo>
                <a:cubicBezTo>
                  <a:pt x="2084613" y="677129"/>
                  <a:pt x="2102301" y="673471"/>
                  <a:pt x="2110407" y="705742"/>
                </a:cubicBezTo>
                <a:cubicBezTo>
                  <a:pt x="2117855" y="735432"/>
                  <a:pt x="2078441" y="806488"/>
                  <a:pt x="2054466" y="806583"/>
                </a:cubicBezTo>
                <a:cubicBezTo>
                  <a:pt x="2038950" y="806650"/>
                  <a:pt x="2039626" y="810622"/>
                  <a:pt x="2061353" y="847055"/>
                </a:cubicBezTo>
                <a:cubicBezTo>
                  <a:pt x="2087270" y="890518"/>
                  <a:pt x="2105016" y="903329"/>
                  <a:pt x="2105016" y="878573"/>
                </a:cubicBezTo>
                <a:cubicBezTo>
                  <a:pt x="2105016" y="870106"/>
                  <a:pt x="2115950" y="841597"/>
                  <a:pt x="2129314" y="815223"/>
                </a:cubicBezTo>
                <a:cubicBezTo>
                  <a:pt x="2152660" y="769150"/>
                  <a:pt x="2154822" y="767540"/>
                  <a:pt x="2184083" y="774246"/>
                </a:cubicBezTo>
                <a:cubicBezTo>
                  <a:pt x="2232155" y="785257"/>
                  <a:pt x="2251034" y="780885"/>
                  <a:pt x="2274961" y="753177"/>
                </a:cubicBezTo>
                <a:cubicBezTo>
                  <a:pt x="2291772" y="733727"/>
                  <a:pt x="2295887" y="720401"/>
                  <a:pt x="2291648" y="699198"/>
                </a:cubicBezTo>
                <a:cubicBezTo>
                  <a:pt x="2285638" y="669185"/>
                  <a:pt x="2201847" y="530435"/>
                  <a:pt x="2189721" y="530435"/>
                </a:cubicBezTo>
                <a:cubicBezTo>
                  <a:pt x="2185749" y="530435"/>
                  <a:pt x="2180092" y="537940"/>
                  <a:pt x="2177139" y="547103"/>
                </a:cubicBezTo>
                <a:moveTo>
                  <a:pt x="1191158" y="577517"/>
                </a:moveTo>
                <a:cubicBezTo>
                  <a:pt x="1180386" y="588289"/>
                  <a:pt x="1171566" y="605044"/>
                  <a:pt x="1171566" y="614740"/>
                </a:cubicBezTo>
                <a:cubicBezTo>
                  <a:pt x="1171566" y="645611"/>
                  <a:pt x="1123883" y="723487"/>
                  <a:pt x="1061028" y="795268"/>
                </a:cubicBezTo>
                <a:cubicBezTo>
                  <a:pt x="995296" y="870344"/>
                  <a:pt x="986942" y="896318"/>
                  <a:pt x="1023223" y="912844"/>
                </a:cubicBezTo>
                <a:cubicBezTo>
                  <a:pt x="1052027" y="925970"/>
                  <a:pt x="1081812" y="918826"/>
                  <a:pt x="1127446" y="887860"/>
                </a:cubicBezTo>
                <a:cubicBezTo>
                  <a:pt x="1197578" y="840273"/>
                  <a:pt x="1200426" y="867324"/>
                  <a:pt x="1133361" y="943962"/>
                </a:cubicBezTo>
                <a:cubicBezTo>
                  <a:pt x="1107110" y="973957"/>
                  <a:pt x="1078478" y="1012133"/>
                  <a:pt x="1069734" y="1028792"/>
                </a:cubicBezTo>
                <a:lnTo>
                  <a:pt x="1053827" y="1059072"/>
                </a:lnTo>
                <a:lnTo>
                  <a:pt x="1043635" y="1019419"/>
                </a:lnTo>
                <a:cubicBezTo>
                  <a:pt x="1038035" y="997617"/>
                  <a:pt x="1025252" y="970785"/>
                  <a:pt x="1015222" y="959793"/>
                </a:cubicBezTo>
                <a:cubicBezTo>
                  <a:pt x="974160" y="914806"/>
                  <a:pt x="823141" y="897128"/>
                  <a:pt x="726072" y="925960"/>
                </a:cubicBezTo>
                <a:cubicBezTo>
                  <a:pt x="629879" y="954526"/>
                  <a:pt x="599523" y="1000741"/>
                  <a:pt x="582235" y="1144930"/>
                </a:cubicBezTo>
                <a:cubicBezTo>
                  <a:pt x="561118" y="1321029"/>
                  <a:pt x="600770" y="1423803"/>
                  <a:pt x="706917" y="1468142"/>
                </a:cubicBezTo>
                <a:cubicBezTo>
                  <a:pt x="776526" y="1497222"/>
                  <a:pt x="929173" y="1481849"/>
                  <a:pt x="993496" y="1439282"/>
                </a:cubicBezTo>
                <a:cubicBezTo>
                  <a:pt x="1035606" y="1411411"/>
                  <a:pt x="1052513" y="1377007"/>
                  <a:pt x="1066229" y="1291254"/>
                </a:cubicBezTo>
                <a:cubicBezTo>
                  <a:pt x="1076420" y="1227607"/>
                  <a:pt x="1157783" y="1058805"/>
                  <a:pt x="1176328" y="1062863"/>
                </a:cubicBezTo>
                <a:cubicBezTo>
                  <a:pt x="1188234" y="1065473"/>
                  <a:pt x="1186663" y="1074512"/>
                  <a:pt x="1162698" y="1141416"/>
                </a:cubicBezTo>
                <a:cubicBezTo>
                  <a:pt x="1135418" y="1217568"/>
                  <a:pt x="1114416" y="1348041"/>
                  <a:pt x="1114416" y="1441320"/>
                </a:cubicBezTo>
                <a:lnTo>
                  <a:pt x="1114416" y="1521035"/>
                </a:lnTo>
                <a:lnTo>
                  <a:pt x="1045359" y="1521054"/>
                </a:lnTo>
                <a:cubicBezTo>
                  <a:pt x="924639" y="1521101"/>
                  <a:pt x="720738" y="1539904"/>
                  <a:pt x="673875" y="1555315"/>
                </a:cubicBezTo>
                <a:cubicBezTo>
                  <a:pt x="640204" y="1566393"/>
                  <a:pt x="627136" y="1576118"/>
                  <a:pt x="622821" y="1593310"/>
                </a:cubicBezTo>
                <a:cubicBezTo>
                  <a:pt x="616620" y="1617999"/>
                  <a:pt x="638718" y="1661062"/>
                  <a:pt x="662216" y="1670082"/>
                </a:cubicBezTo>
                <a:cubicBezTo>
                  <a:pt x="669598" y="1672911"/>
                  <a:pt x="728282" y="1666243"/>
                  <a:pt x="792632" y="1655251"/>
                </a:cubicBezTo>
                <a:cubicBezTo>
                  <a:pt x="858745" y="1643964"/>
                  <a:pt x="951519" y="1635287"/>
                  <a:pt x="1005964" y="1635306"/>
                </a:cubicBezTo>
                <a:lnTo>
                  <a:pt x="1102290" y="1635335"/>
                </a:lnTo>
                <a:lnTo>
                  <a:pt x="1108948" y="1732966"/>
                </a:lnTo>
                <a:cubicBezTo>
                  <a:pt x="1122331" y="1929324"/>
                  <a:pt x="1147867" y="2006810"/>
                  <a:pt x="1199198" y="2006810"/>
                </a:cubicBezTo>
                <a:cubicBezTo>
                  <a:pt x="1248537" y="2006810"/>
                  <a:pt x="1252509" y="1991465"/>
                  <a:pt x="1239431" y="1851390"/>
                </a:cubicBezTo>
                <a:cubicBezTo>
                  <a:pt x="1223486" y="1680483"/>
                  <a:pt x="1222219" y="1391275"/>
                  <a:pt x="1237012" y="1297197"/>
                </a:cubicBezTo>
                <a:cubicBezTo>
                  <a:pt x="1243603" y="1255287"/>
                  <a:pt x="1260319" y="1185631"/>
                  <a:pt x="1274159" y="1142406"/>
                </a:cubicBezTo>
                <a:cubicBezTo>
                  <a:pt x="1297086" y="1070816"/>
                  <a:pt x="1298229" y="1060215"/>
                  <a:pt x="1287037" y="1023344"/>
                </a:cubicBezTo>
                <a:cubicBezTo>
                  <a:pt x="1255757" y="920245"/>
                  <a:pt x="1258414" y="914149"/>
                  <a:pt x="1348816" y="881621"/>
                </a:cubicBezTo>
                <a:cubicBezTo>
                  <a:pt x="1397822" y="863990"/>
                  <a:pt x="1430674" y="860990"/>
                  <a:pt x="1608125" y="857933"/>
                </a:cubicBezTo>
                <a:cubicBezTo>
                  <a:pt x="1719872" y="856009"/>
                  <a:pt x="1815246" y="852008"/>
                  <a:pt x="1820056" y="849036"/>
                </a:cubicBezTo>
                <a:cubicBezTo>
                  <a:pt x="1837354" y="838340"/>
                  <a:pt x="1828286" y="797430"/>
                  <a:pt x="1803521" y="774475"/>
                </a:cubicBezTo>
                <a:cubicBezTo>
                  <a:pt x="1759725" y="733860"/>
                  <a:pt x="1654540" y="731079"/>
                  <a:pt x="1426426" y="764492"/>
                </a:cubicBezTo>
                <a:cubicBezTo>
                  <a:pt x="1256900" y="789324"/>
                  <a:pt x="1250309" y="785381"/>
                  <a:pt x="1286494" y="681006"/>
                </a:cubicBezTo>
                <a:cubicBezTo>
                  <a:pt x="1307459" y="620570"/>
                  <a:pt x="1308135" y="613216"/>
                  <a:pt x="1294895" y="589528"/>
                </a:cubicBezTo>
                <a:cubicBezTo>
                  <a:pt x="1275683" y="555152"/>
                  <a:pt x="1219981" y="548694"/>
                  <a:pt x="1191158" y="577517"/>
                </a:cubicBezTo>
                <a:moveTo>
                  <a:pt x="2233355" y="644258"/>
                </a:moveTo>
                <a:cubicBezTo>
                  <a:pt x="2251834" y="679977"/>
                  <a:pt x="2251624" y="691502"/>
                  <a:pt x="2232127" y="713038"/>
                </a:cubicBezTo>
                <a:cubicBezTo>
                  <a:pt x="2208648" y="738994"/>
                  <a:pt x="2176739" y="734441"/>
                  <a:pt x="2148726" y="701151"/>
                </a:cubicBezTo>
                <a:cubicBezTo>
                  <a:pt x="2135162" y="685035"/>
                  <a:pt x="2124104" y="668966"/>
                  <a:pt x="2124161" y="665432"/>
                </a:cubicBezTo>
                <a:cubicBezTo>
                  <a:pt x="2124285" y="657041"/>
                  <a:pt x="2192103" y="617122"/>
                  <a:pt x="2207162" y="616579"/>
                </a:cubicBezTo>
                <a:cubicBezTo>
                  <a:pt x="2213582" y="616350"/>
                  <a:pt x="2225364" y="628809"/>
                  <a:pt x="2233355" y="644258"/>
                </a:cubicBezTo>
                <a:moveTo>
                  <a:pt x="207159" y="783485"/>
                </a:moveTo>
                <a:cubicBezTo>
                  <a:pt x="189243" y="801783"/>
                  <a:pt x="206473" y="827738"/>
                  <a:pt x="295265" y="916197"/>
                </a:cubicBezTo>
                <a:cubicBezTo>
                  <a:pt x="347653" y="968384"/>
                  <a:pt x="390515" y="1016524"/>
                  <a:pt x="390515" y="1023172"/>
                </a:cubicBezTo>
                <a:cubicBezTo>
                  <a:pt x="390515" y="1044765"/>
                  <a:pt x="408718" y="1035955"/>
                  <a:pt x="423605" y="1007161"/>
                </a:cubicBezTo>
                <a:cubicBezTo>
                  <a:pt x="442427" y="970775"/>
                  <a:pt x="441931" y="966098"/>
                  <a:pt x="420024" y="973052"/>
                </a:cubicBezTo>
                <a:cubicBezTo>
                  <a:pt x="408527" y="976700"/>
                  <a:pt x="392630" y="970823"/>
                  <a:pt x="376504" y="956954"/>
                </a:cubicBezTo>
                <a:lnTo>
                  <a:pt x="351111" y="935104"/>
                </a:lnTo>
                <a:lnTo>
                  <a:pt x="370475" y="889937"/>
                </a:lnTo>
                <a:cubicBezTo>
                  <a:pt x="387353" y="850570"/>
                  <a:pt x="393468" y="844760"/>
                  <a:pt x="418071" y="844760"/>
                </a:cubicBezTo>
                <a:cubicBezTo>
                  <a:pt x="433597" y="844760"/>
                  <a:pt x="453247" y="851703"/>
                  <a:pt x="461724" y="860181"/>
                </a:cubicBezTo>
                <a:cubicBezTo>
                  <a:pt x="470211" y="868667"/>
                  <a:pt x="478546" y="874020"/>
                  <a:pt x="480241" y="872087"/>
                </a:cubicBezTo>
                <a:cubicBezTo>
                  <a:pt x="488090" y="863181"/>
                  <a:pt x="514340" y="806640"/>
                  <a:pt x="514340" y="798639"/>
                </a:cubicBezTo>
                <a:cubicBezTo>
                  <a:pt x="514340" y="793706"/>
                  <a:pt x="478984" y="789286"/>
                  <a:pt x="435759" y="788810"/>
                </a:cubicBezTo>
                <a:cubicBezTo>
                  <a:pt x="392544" y="788333"/>
                  <a:pt x="325031" y="785295"/>
                  <a:pt x="285740" y="782066"/>
                </a:cubicBezTo>
                <a:cubicBezTo>
                  <a:pt x="246450" y="778837"/>
                  <a:pt x="211093" y="779475"/>
                  <a:pt x="207159" y="783485"/>
                </a:cubicBezTo>
                <a:moveTo>
                  <a:pt x="350034" y="844169"/>
                </a:moveTo>
                <a:cubicBezTo>
                  <a:pt x="357254" y="845960"/>
                  <a:pt x="350577" y="872201"/>
                  <a:pt x="338833" y="888184"/>
                </a:cubicBezTo>
                <a:cubicBezTo>
                  <a:pt x="325631" y="906167"/>
                  <a:pt x="324450" y="905900"/>
                  <a:pt x="295970" y="878697"/>
                </a:cubicBezTo>
                <a:cubicBezTo>
                  <a:pt x="279864" y="863314"/>
                  <a:pt x="266690" y="847026"/>
                  <a:pt x="266690" y="842502"/>
                </a:cubicBezTo>
                <a:cubicBezTo>
                  <a:pt x="266690" y="836397"/>
                  <a:pt x="323336" y="837530"/>
                  <a:pt x="350034" y="844169"/>
                </a:cubicBezTo>
                <a:moveTo>
                  <a:pt x="2283476" y="894766"/>
                </a:moveTo>
                <a:cubicBezTo>
                  <a:pt x="2259940" y="912635"/>
                  <a:pt x="2247891" y="953859"/>
                  <a:pt x="2247891" y="1016495"/>
                </a:cubicBezTo>
                <a:cubicBezTo>
                  <a:pt x="2247891" y="1062025"/>
                  <a:pt x="2244443" y="1074531"/>
                  <a:pt x="2229726" y="1082408"/>
                </a:cubicBezTo>
                <a:cubicBezTo>
                  <a:pt x="2215925" y="1089800"/>
                  <a:pt x="2206457" y="1087999"/>
                  <a:pt x="2190321" y="1074941"/>
                </a:cubicBezTo>
                <a:cubicBezTo>
                  <a:pt x="2161785" y="1051833"/>
                  <a:pt x="2161356" y="990806"/>
                  <a:pt x="2189445" y="951363"/>
                </a:cubicBezTo>
                <a:cubicBezTo>
                  <a:pt x="2216163" y="913825"/>
                  <a:pt x="2215801" y="898757"/>
                  <a:pt x="2188359" y="907282"/>
                </a:cubicBezTo>
                <a:cubicBezTo>
                  <a:pt x="2143373" y="921245"/>
                  <a:pt x="2093728" y="968585"/>
                  <a:pt x="2124066" y="968585"/>
                </a:cubicBezTo>
                <a:cubicBezTo>
                  <a:pt x="2129304" y="968585"/>
                  <a:pt x="2133610" y="988949"/>
                  <a:pt x="2133629" y="1013828"/>
                </a:cubicBezTo>
                <a:cubicBezTo>
                  <a:pt x="2133686" y="1093791"/>
                  <a:pt x="2182044" y="1147359"/>
                  <a:pt x="2243719" y="1135786"/>
                </a:cubicBezTo>
                <a:cubicBezTo>
                  <a:pt x="2292344" y="1126671"/>
                  <a:pt x="2314566" y="1091552"/>
                  <a:pt x="2314566" y="1023820"/>
                </a:cubicBezTo>
                <a:cubicBezTo>
                  <a:pt x="2314566" y="961555"/>
                  <a:pt x="2326215" y="930485"/>
                  <a:pt x="2349570" y="930485"/>
                </a:cubicBezTo>
                <a:cubicBezTo>
                  <a:pt x="2391185" y="930485"/>
                  <a:pt x="2405034" y="1014552"/>
                  <a:pt x="2370630" y="1058291"/>
                </a:cubicBezTo>
                <a:cubicBezTo>
                  <a:pt x="2344703" y="1091247"/>
                  <a:pt x="2353980" y="1099858"/>
                  <a:pt x="2394557" y="1080503"/>
                </a:cubicBezTo>
                <a:cubicBezTo>
                  <a:pt x="2425579" y="1065711"/>
                  <a:pt x="2426532" y="1063615"/>
                  <a:pt x="2422446" y="1019267"/>
                </a:cubicBezTo>
                <a:cubicBezTo>
                  <a:pt x="2416064" y="949877"/>
                  <a:pt x="2411987" y="935809"/>
                  <a:pt x="2390280" y="908215"/>
                </a:cubicBezTo>
                <a:cubicBezTo>
                  <a:pt x="2375040" y="888841"/>
                  <a:pt x="2361943" y="882860"/>
                  <a:pt x="2334749" y="882860"/>
                </a:cubicBezTo>
                <a:cubicBezTo>
                  <a:pt x="2315175" y="882860"/>
                  <a:pt x="2292106" y="888222"/>
                  <a:pt x="2283476" y="894766"/>
                </a:cubicBezTo>
                <a:moveTo>
                  <a:pt x="1412519" y="912930"/>
                </a:moveTo>
                <a:cubicBezTo>
                  <a:pt x="1355093" y="925798"/>
                  <a:pt x="1320270" y="969223"/>
                  <a:pt x="1327014" y="1019524"/>
                </a:cubicBezTo>
                <a:cubicBezTo>
                  <a:pt x="1336529" y="1090466"/>
                  <a:pt x="1349340" y="1095496"/>
                  <a:pt x="1530801" y="1099582"/>
                </a:cubicBezTo>
                <a:cubicBezTo>
                  <a:pt x="1792557" y="1105468"/>
                  <a:pt x="1860290" y="1084561"/>
                  <a:pt x="1859099" y="998245"/>
                </a:cubicBezTo>
                <a:cubicBezTo>
                  <a:pt x="1858413" y="948496"/>
                  <a:pt x="1853908" y="941848"/>
                  <a:pt x="1806188" y="920178"/>
                </a:cubicBezTo>
                <a:cubicBezTo>
                  <a:pt x="1772555" y="904910"/>
                  <a:pt x="1744161" y="902443"/>
                  <a:pt x="1609716" y="903138"/>
                </a:cubicBezTo>
                <a:cubicBezTo>
                  <a:pt x="1523276" y="903586"/>
                  <a:pt x="1434541" y="907986"/>
                  <a:pt x="1412519" y="912930"/>
                </a:cubicBezTo>
                <a:moveTo>
                  <a:pt x="1762116" y="987434"/>
                </a:moveTo>
                <a:cubicBezTo>
                  <a:pt x="1774812" y="995464"/>
                  <a:pt x="1774812" y="998045"/>
                  <a:pt x="1762116" y="1010685"/>
                </a:cubicBezTo>
                <a:cubicBezTo>
                  <a:pt x="1750857" y="1021877"/>
                  <a:pt x="1718539" y="1025077"/>
                  <a:pt x="1609716" y="1025773"/>
                </a:cubicBezTo>
                <a:cubicBezTo>
                  <a:pt x="1397546" y="1027135"/>
                  <a:pt x="1407862" y="1028001"/>
                  <a:pt x="1411453" y="1009066"/>
                </a:cubicBezTo>
                <a:cubicBezTo>
                  <a:pt x="1413901" y="996188"/>
                  <a:pt x="1427598" y="991140"/>
                  <a:pt x="1471689" y="986853"/>
                </a:cubicBezTo>
                <a:cubicBezTo>
                  <a:pt x="1567806" y="977519"/>
                  <a:pt x="1746999" y="977881"/>
                  <a:pt x="1762116" y="987434"/>
                </a:cubicBezTo>
                <a:moveTo>
                  <a:pt x="163982" y="1031078"/>
                </a:moveTo>
                <a:cubicBezTo>
                  <a:pt x="132569" y="1053081"/>
                  <a:pt x="115529" y="1092686"/>
                  <a:pt x="104737" y="1168838"/>
                </a:cubicBezTo>
                <a:cubicBezTo>
                  <a:pt x="94336" y="1242171"/>
                  <a:pt x="98298" y="1262031"/>
                  <a:pt x="119805" y="1244190"/>
                </a:cubicBezTo>
                <a:cubicBezTo>
                  <a:pt x="137312" y="1229655"/>
                  <a:pt x="318992" y="1250239"/>
                  <a:pt x="350863" y="1270375"/>
                </a:cubicBezTo>
                <a:cubicBezTo>
                  <a:pt x="363103" y="1278109"/>
                  <a:pt x="374885" y="1282662"/>
                  <a:pt x="377047" y="1280509"/>
                </a:cubicBezTo>
                <a:cubicBezTo>
                  <a:pt x="379200" y="1278347"/>
                  <a:pt x="383743" y="1237485"/>
                  <a:pt x="387134" y="1189707"/>
                </a:cubicBezTo>
                <a:cubicBezTo>
                  <a:pt x="394097" y="1091705"/>
                  <a:pt x="385582" y="1068445"/>
                  <a:pt x="330470" y="1034840"/>
                </a:cubicBezTo>
                <a:cubicBezTo>
                  <a:pt x="291875" y="1011314"/>
                  <a:pt x="195320" y="1009123"/>
                  <a:pt x="163982" y="1031078"/>
                </a:cubicBezTo>
                <a:moveTo>
                  <a:pt x="938651" y="1045908"/>
                </a:moveTo>
                <a:cubicBezTo>
                  <a:pt x="955824" y="1063082"/>
                  <a:pt x="968673" y="1134834"/>
                  <a:pt x="955958" y="1142578"/>
                </a:cubicBezTo>
                <a:cubicBezTo>
                  <a:pt x="951433" y="1145330"/>
                  <a:pt x="889921" y="1149102"/>
                  <a:pt x="819274" y="1150960"/>
                </a:cubicBezTo>
                <a:cubicBezTo>
                  <a:pt x="704050" y="1153979"/>
                  <a:pt x="690496" y="1152646"/>
                  <a:pt x="687676" y="1138034"/>
                </a:cubicBezTo>
                <a:cubicBezTo>
                  <a:pt x="682314" y="1110174"/>
                  <a:pt x="714280" y="1056767"/>
                  <a:pt x="745998" y="1040603"/>
                </a:cubicBezTo>
                <a:cubicBezTo>
                  <a:pt x="786546" y="1019943"/>
                  <a:pt x="916257" y="1023515"/>
                  <a:pt x="938651" y="1045908"/>
                </a:cubicBezTo>
                <a:moveTo>
                  <a:pt x="309096" y="1086837"/>
                </a:moveTo>
                <a:cubicBezTo>
                  <a:pt x="358235" y="1107373"/>
                  <a:pt x="378314" y="1160399"/>
                  <a:pt x="348310" y="1190403"/>
                </a:cubicBezTo>
                <a:cubicBezTo>
                  <a:pt x="337861" y="1200852"/>
                  <a:pt x="322850" y="1202319"/>
                  <a:pt x="284016" y="1196689"/>
                </a:cubicBezTo>
                <a:cubicBezTo>
                  <a:pt x="256156" y="1192651"/>
                  <a:pt x="212998" y="1186555"/>
                  <a:pt x="188109" y="1183154"/>
                </a:cubicBezTo>
                <a:cubicBezTo>
                  <a:pt x="144218" y="1177153"/>
                  <a:pt x="142865" y="1176001"/>
                  <a:pt x="142865" y="1144587"/>
                </a:cubicBezTo>
                <a:cubicBezTo>
                  <a:pt x="142865" y="1097515"/>
                  <a:pt x="172650" y="1073360"/>
                  <a:pt x="230696" y="1073360"/>
                </a:cubicBezTo>
                <a:cubicBezTo>
                  <a:pt x="256070" y="1073360"/>
                  <a:pt x="291351" y="1079427"/>
                  <a:pt x="309096" y="1086837"/>
                </a:cubicBezTo>
                <a:moveTo>
                  <a:pt x="1476366" y="1136367"/>
                </a:moveTo>
                <a:cubicBezTo>
                  <a:pt x="1368905" y="1148417"/>
                  <a:pt x="1358246" y="1151626"/>
                  <a:pt x="1331767" y="1179982"/>
                </a:cubicBezTo>
                <a:cubicBezTo>
                  <a:pt x="1293438" y="1221016"/>
                  <a:pt x="1294333" y="1273794"/>
                  <a:pt x="1334043" y="1313504"/>
                </a:cubicBezTo>
                <a:lnTo>
                  <a:pt x="1363161" y="1342622"/>
                </a:lnTo>
                <a:lnTo>
                  <a:pt x="1579312" y="1337850"/>
                </a:lnTo>
                <a:cubicBezTo>
                  <a:pt x="1730283" y="1334516"/>
                  <a:pt x="1803568" y="1329258"/>
                  <a:pt x="1822361" y="1320428"/>
                </a:cubicBezTo>
                <a:cubicBezTo>
                  <a:pt x="1868805" y="1298588"/>
                  <a:pt x="1889208" y="1235685"/>
                  <a:pt x="1866214" y="1185212"/>
                </a:cubicBezTo>
                <a:cubicBezTo>
                  <a:pt x="1846164" y="1141206"/>
                  <a:pt x="1824828" y="1135872"/>
                  <a:pt x="1662103" y="1134196"/>
                </a:cubicBezTo>
                <a:cubicBezTo>
                  <a:pt x="1578283" y="1133329"/>
                  <a:pt x="1494701" y="1134310"/>
                  <a:pt x="1476366" y="1136367"/>
                </a:cubicBezTo>
                <a:moveTo>
                  <a:pt x="2430437" y="1199423"/>
                </a:moveTo>
                <a:cubicBezTo>
                  <a:pt x="2414607" y="1215253"/>
                  <a:pt x="2212267" y="1222521"/>
                  <a:pt x="2197541" y="1207795"/>
                </a:cubicBezTo>
                <a:cubicBezTo>
                  <a:pt x="2177910" y="1188164"/>
                  <a:pt x="2171691" y="1196937"/>
                  <a:pt x="2171691" y="1244248"/>
                </a:cubicBezTo>
                <a:cubicBezTo>
                  <a:pt x="2171691" y="1295044"/>
                  <a:pt x="2181654" y="1310103"/>
                  <a:pt x="2200351" y="1287567"/>
                </a:cubicBezTo>
                <a:cubicBezTo>
                  <a:pt x="2209505" y="1276537"/>
                  <a:pt x="2236080" y="1273385"/>
                  <a:pt x="2319928" y="1273385"/>
                </a:cubicBezTo>
                <a:cubicBezTo>
                  <a:pt x="2381526" y="1273385"/>
                  <a:pt x="2430266" y="1277471"/>
                  <a:pt x="2433628" y="1282910"/>
                </a:cubicBezTo>
                <a:cubicBezTo>
                  <a:pt x="2447811" y="1305865"/>
                  <a:pt x="2457441" y="1288539"/>
                  <a:pt x="2457441" y="1240047"/>
                </a:cubicBezTo>
                <a:cubicBezTo>
                  <a:pt x="2457441" y="1186926"/>
                  <a:pt x="2451649" y="1178211"/>
                  <a:pt x="2430437" y="1199423"/>
                </a:cubicBezTo>
                <a:moveTo>
                  <a:pt x="1757867" y="1226588"/>
                </a:moveTo>
                <a:cubicBezTo>
                  <a:pt x="1771964" y="1249401"/>
                  <a:pt x="1738560" y="1255678"/>
                  <a:pt x="1574416" y="1261078"/>
                </a:cubicBezTo>
                <a:cubicBezTo>
                  <a:pt x="1445028" y="1265336"/>
                  <a:pt x="1401299" y="1263879"/>
                  <a:pt x="1395889" y="1255125"/>
                </a:cubicBezTo>
                <a:cubicBezTo>
                  <a:pt x="1383754" y="1235494"/>
                  <a:pt x="1398537" y="1230722"/>
                  <a:pt x="1489024" y="1225045"/>
                </a:cubicBezTo>
                <a:cubicBezTo>
                  <a:pt x="1647473" y="1215120"/>
                  <a:pt x="1751143" y="1215720"/>
                  <a:pt x="1757867" y="1226588"/>
                </a:cubicBezTo>
                <a:moveTo>
                  <a:pt x="933269" y="1250963"/>
                </a:moveTo>
                <a:cubicBezTo>
                  <a:pt x="962520" y="1256821"/>
                  <a:pt x="963787" y="1258840"/>
                  <a:pt x="958596" y="1291444"/>
                </a:cubicBezTo>
                <a:cubicBezTo>
                  <a:pt x="951757" y="1334402"/>
                  <a:pt x="917915" y="1364758"/>
                  <a:pt x="867318" y="1373302"/>
                </a:cubicBezTo>
                <a:cubicBezTo>
                  <a:pt x="781803" y="1387751"/>
                  <a:pt x="712232" y="1355547"/>
                  <a:pt x="700288" y="1295987"/>
                </a:cubicBezTo>
                <a:lnTo>
                  <a:pt x="694315" y="1266212"/>
                </a:lnTo>
                <a:lnTo>
                  <a:pt x="759114" y="1256802"/>
                </a:lnTo>
                <a:cubicBezTo>
                  <a:pt x="841000" y="1244914"/>
                  <a:pt x="894102" y="1243133"/>
                  <a:pt x="933269" y="1250963"/>
                </a:cubicBezTo>
                <a:moveTo>
                  <a:pt x="193119" y="1344089"/>
                </a:moveTo>
                <a:cubicBezTo>
                  <a:pt x="160506" y="1350518"/>
                  <a:pt x="128359" y="1352299"/>
                  <a:pt x="121682" y="1348061"/>
                </a:cubicBezTo>
                <a:cubicBezTo>
                  <a:pt x="98546" y="1333382"/>
                  <a:pt x="93155" y="1340221"/>
                  <a:pt x="99793" y="1375778"/>
                </a:cubicBezTo>
                <a:cubicBezTo>
                  <a:pt x="108156" y="1420546"/>
                  <a:pt x="110357" y="1422613"/>
                  <a:pt x="130902" y="1404887"/>
                </a:cubicBezTo>
                <a:cubicBezTo>
                  <a:pt x="162839" y="1377340"/>
                  <a:pt x="307000" y="1358948"/>
                  <a:pt x="342424" y="1377912"/>
                </a:cubicBezTo>
                <a:cubicBezTo>
                  <a:pt x="378743" y="1397352"/>
                  <a:pt x="373685" y="1474895"/>
                  <a:pt x="335299" y="1487087"/>
                </a:cubicBezTo>
                <a:cubicBezTo>
                  <a:pt x="283016" y="1503680"/>
                  <a:pt x="157143" y="1520073"/>
                  <a:pt x="148485" y="1511414"/>
                </a:cubicBezTo>
                <a:cubicBezTo>
                  <a:pt x="128483" y="1491412"/>
                  <a:pt x="121844" y="1503251"/>
                  <a:pt x="128426" y="1547228"/>
                </a:cubicBezTo>
                <a:cubicBezTo>
                  <a:pt x="137074" y="1605026"/>
                  <a:pt x="141265" y="1611132"/>
                  <a:pt x="160477" y="1593920"/>
                </a:cubicBezTo>
                <a:cubicBezTo>
                  <a:pt x="169126" y="1586176"/>
                  <a:pt x="215846" y="1572593"/>
                  <a:pt x="264290" y="1563735"/>
                </a:cubicBezTo>
                <a:cubicBezTo>
                  <a:pt x="340319" y="1549838"/>
                  <a:pt x="355644" y="1543761"/>
                  <a:pt x="376209" y="1519320"/>
                </a:cubicBezTo>
                <a:cubicBezTo>
                  <a:pt x="416614" y="1471295"/>
                  <a:pt x="403079" y="1367177"/>
                  <a:pt x="352939" y="1340345"/>
                </a:cubicBezTo>
                <a:cubicBezTo>
                  <a:pt x="329517" y="1327801"/>
                  <a:pt x="268462" y="1329239"/>
                  <a:pt x="193119" y="1344089"/>
                </a:cubicBezTo>
                <a:moveTo>
                  <a:pt x="2407015" y="1383017"/>
                </a:moveTo>
                <a:cubicBezTo>
                  <a:pt x="2432657" y="1436786"/>
                  <a:pt x="2418055" y="1442425"/>
                  <a:pt x="2307450" y="1421489"/>
                </a:cubicBezTo>
                <a:cubicBezTo>
                  <a:pt x="2256358" y="1411821"/>
                  <a:pt x="2204533" y="1397781"/>
                  <a:pt x="2192293" y="1390275"/>
                </a:cubicBezTo>
                <a:cubicBezTo>
                  <a:pt x="2180054" y="1382779"/>
                  <a:pt x="2168671" y="1378055"/>
                  <a:pt x="2166995" y="1379779"/>
                </a:cubicBezTo>
                <a:cubicBezTo>
                  <a:pt x="2157670" y="1389399"/>
                  <a:pt x="2151660" y="1473410"/>
                  <a:pt x="2160289" y="1473410"/>
                </a:cubicBezTo>
                <a:cubicBezTo>
                  <a:pt x="2165690" y="1473410"/>
                  <a:pt x="2171633" y="1468819"/>
                  <a:pt x="2173500" y="1463208"/>
                </a:cubicBezTo>
                <a:cubicBezTo>
                  <a:pt x="2175796" y="1456331"/>
                  <a:pt x="2213324" y="1459789"/>
                  <a:pt x="2288600" y="1473819"/>
                </a:cubicBezTo>
                <a:cubicBezTo>
                  <a:pt x="2382460" y="1491307"/>
                  <a:pt x="2400291" y="1497384"/>
                  <a:pt x="2400291" y="1511900"/>
                </a:cubicBezTo>
                <a:cubicBezTo>
                  <a:pt x="2400291" y="1521406"/>
                  <a:pt x="2388670" y="1538322"/>
                  <a:pt x="2374468" y="1549495"/>
                </a:cubicBezTo>
                <a:cubicBezTo>
                  <a:pt x="2353218" y="1566202"/>
                  <a:pt x="2351103" y="1571365"/>
                  <a:pt x="2362562" y="1578613"/>
                </a:cubicBezTo>
                <a:cubicBezTo>
                  <a:pt x="2380307" y="1589843"/>
                  <a:pt x="2407158" y="1590196"/>
                  <a:pt x="2413892" y="1579289"/>
                </a:cubicBezTo>
                <a:cubicBezTo>
                  <a:pt x="2416759" y="1574651"/>
                  <a:pt x="2428008" y="1524721"/>
                  <a:pt x="2438896" y="1468314"/>
                </a:cubicBezTo>
                <a:cubicBezTo>
                  <a:pt x="2460146" y="1358167"/>
                  <a:pt x="2458336" y="1350042"/>
                  <a:pt x="2412349" y="1349727"/>
                </a:cubicBezTo>
                <a:cubicBezTo>
                  <a:pt x="2391337" y="1349585"/>
                  <a:pt x="2391270" y="1350004"/>
                  <a:pt x="2407015" y="1383017"/>
                </a:cubicBezTo>
                <a:moveTo>
                  <a:pt x="1452553" y="1377626"/>
                </a:moveTo>
                <a:lnTo>
                  <a:pt x="1357303" y="1382922"/>
                </a:lnTo>
                <a:lnTo>
                  <a:pt x="1354293" y="1409116"/>
                </a:lnTo>
                <a:cubicBezTo>
                  <a:pt x="1350474" y="1442310"/>
                  <a:pt x="1378125" y="1454502"/>
                  <a:pt x="1441133" y="1447406"/>
                </a:cubicBezTo>
                <a:cubicBezTo>
                  <a:pt x="1481919" y="1442806"/>
                  <a:pt x="1485891" y="1444139"/>
                  <a:pt x="1485891" y="1462465"/>
                </a:cubicBezTo>
                <a:cubicBezTo>
                  <a:pt x="1485891" y="1484154"/>
                  <a:pt x="1485852" y="1484173"/>
                  <a:pt x="1376353" y="1502508"/>
                </a:cubicBezTo>
                <a:cubicBezTo>
                  <a:pt x="1339682" y="1508652"/>
                  <a:pt x="1300039" y="1519710"/>
                  <a:pt x="1288247" y="1527102"/>
                </a:cubicBezTo>
                <a:cubicBezTo>
                  <a:pt x="1259062" y="1545380"/>
                  <a:pt x="1260253" y="1582966"/>
                  <a:pt x="1290638" y="1602883"/>
                </a:cubicBezTo>
                <a:cubicBezTo>
                  <a:pt x="1313155" y="1617637"/>
                  <a:pt x="1318127" y="1617123"/>
                  <a:pt x="1381668" y="1593577"/>
                </a:cubicBezTo>
                <a:cubicBezTo>
                  <a:pt x="1467669" y="1561697"/>
                  <a:pt x="1485891" y="1561468"/>
                  <a:pt x="1485891" y="1592291"/>
                </a:cubicBezTo>
                <a:cubicBezTo>
                  <a:pt x="1485891" y="1610312"/>
                  <a:pt x="1479671" y="1617294"/>
                  <a:pt x="1459697" y="1621723"/>
                </a:cubicBezTo>
                <a:cubicBezTo>
                  <a:pt x="1322118" y="1652184"/>
                  <a:pt x="1253842" y="1701209"/>
                  <a:pt x="1277303" y="1752702"/>
                </a:cubicBezTo>
                <a:cubicBezTo>
                  <a:pt x="1283427" y="1766151"/>
                  <a:pt x="1294286" y="1779400"/>
                  <a:pt x="1301420" y="1782143"/>
                </a:cubicBezTo>
                <a:cubicBezTo>
                  <a:pt x="1308564" y="1784877"/>
                  <a:pt x="1353874" y="1767913"/>
                  <a:pt x="1402118" y="1744424"/>
                </a:cubicBezTo>
                <a:cubicBezTo>
                  <a:pt x="1450362" y="1720945"/>
                  <a:pt x="1493453" y="1702943"/>
                  <a:pt x="1497873" y="1704419"/>
                </a:cubicBezTo>
                <a:cubicBezTo>
                  <a:pt x="1502293" y="1705886"/>
                  <a:pt x="1515952" y="1735833"/>
                  <a:pt x="1528220" y="1770952"/>
                </a:cubicBezTo>
                <a:cubicBezTo>
                  <a:pt x="1540497" y="1806080"/>
                  <a:pt x="1564396" y="1852314"/>
                  <a:pt x="1581331" y="1873698"/>
                </a:cubicBezTo>
                <a:cubicBezTo>
                  <a:pt x="1607239" y="1906416"/>
                  <a:pt x="1616850" y="1912131"/>
                  <a:pt x="1641881" y="1909693"/>
                </a:cubicBezTo>
                <a:cubicBezTo>
                  <a:pt x="1667532" y="1907197"/>
                  <a:pt x="1672028" y="1902673"/>
                  <a:pt x="1674543" y="1876812"/>
                </a:cubicBezTo>
                <a:cubicBezTo>
                  <a:pt x="1676143" y="1860325"/>
                  <a:pt x="1667075" y="1821748"/>
                  <a:pt x="1654388" y="1791087"/>
                </a:cubicBezTo>
                <a:cubicBezTo>
                  <a:pt x="1641701" y="1760436"/>
                  <a:pt x="1628661" y="1724136"/>
                  <a:pt x="1625413" y="1710430"/>
                </a:cubicBezTo>
                <a:cubicBezTo>
                  <a:pt x="1619860" y="1686951"/>
                  <a:pt x="1621974" y="1685179"/>
                  <a:pt x="1662074" y="1679673"/>
                </a:cubicBezTo>
                <a:cubicBezTo>
                  <a:pt x="1685487" y="1676473"/>
                  <a:pt x="1717405" y="1676397"/>
                  <a:pt x="1733026" y="1679521"/>
                </a:cubicBezTo>
                <a:cubicBezTo>
                  <a:pt x="1796939" y="1692304"/>
                  <a:pt x="1806197" y="1682693"/>
                  <a:pt x="1842783" y="1565488"/>
                </a:cubicBezTo>
                <a:cubicBezTo>
                  <a:pt x="1881578" y="1441215"/>
                  <a:pt x="1883074" y="1425242"/>
                  <a:pt x="1858051" y="1402591"/>
                </a:cubicBezTo>
                <a:cubicBezTo>
                  <a:pt x="1834648" y="1381408"/>
                  <a:pt x="1808560" y="1389313"/>
                  <a:pt x="1776641" y="1427242"/>
                </a:cubicBezTo>
                <a:cubicBezTo>
                  <a:pt x="1755781" y="1452035"/>
                  <a:pt x="1742923" y="1457408"/>
                  <a:pt x="1688259" y="1464180"/>
                </a:cubicBezTo>
                <a:cubicBezTo>
                  <a:pt x="1653083" y="1468552"/>
                  <a:pt x="1622460" y="1470285"/>
                  <a:pt x="1620222" y="1468037"/>
                </a:cubicBezTo>
                <a:cubicBezTo>
                  <a:pt x="1617974" y="1465799"/>
                  <a:pt x="1627213" y="1448406"/>
                  <a:pt x="1640748" y="1429385"/>
                </a:cubicBezTo>
                <a:cubicBezTo>
                  <a:pt x="1685801" y="1366063"/>
                  <a:pt x="1681534" y="1364882"/>
                  <a:pt x="1452553" y="1377626"/>
                </a:cubicBezTo>
                <a:moveTo>
                  <a:pt x="1735103" y="1559373"/>
                </a:moveTo>
                <a:cubicBezTo>
                  <a:pt x="1730645" y="1592158"/>
                  <a:pt x="1726387" y="1594739"/>
                  <a:pt x="1664484" y="1602283"/>
                </a:cubicBezTo>
                <a:lnTo>
                  <a:pt x="1609716" y="1608950"/>
                </a:lnTo>
                <a:lnTo>
                  <a:pt x="1609716" y="1579461"/>
                </a:lnTo>
                <a:cubicBezTo>
                  <a:pt x="1609716" y="1548562"/>
                  <a:pt x="1615126" y="1545342"/>
                  <a:pt x="1681153" y="1536884"/>
                </a:cubicBezTo>
                <a:cubicBezTo>
                  <a:pt x="1730445" y="1530579"/>
                  <a:pt x="1738551" y="1533960"/>
                  <a:pt x="1735103" y="1559373"/>
                </a:cubicBezTo>
                <a:moveTo>
                  <a:pt x="2100539" y="1621828"/>
                </a:moveTo>
                <a:cubicBezTo>
                  <a:pt x="2083527" y="1662547"/>
                  <a:pt x="2081660" y="1686750"/>
                  <a:pt x="2096224" y="1677749"/>
                </a:cubicBezTo>
                <a:cubicBezTo>
                  <a:pt x="2101863" y="1674254"/>
                  <a:pt x="2125237" y="1678569"/>
                  <a:pt x="2148164" y="1687322"/>
                </a:cubicBezTo>
                <a:cubicBezTo>
                  <a:pt x="2180454" y="1699657"/>
                  <a:pt x="2200694" y="1717869"/>
                  <a:pt x="2237918" y="1768084"/>
                </a:cubicBezTo>
                <a:cubicBezTo>
                  <a:pt x="2264359" y="1803746"/>
                  <a:pt x="2285991" y="1837512"/>
                  <a:pt x="2285991" y="1843103"/>
                </a:cubicBezTo>
                <a:cubicBezTo>
                  <a:pt x="2285991" y="1869069"/>
                  <a:pt x="2306860" y="1861896"/>
                  <a:pt x="2319528" y="1831588"/>
                </a:cubicBezTo>
                <a:cubicBezTo>
                  <a:pt x="2337597" y="1788344"/>
                  <a:pt x="2337292" y="1785287"/>
                  <a:pt x="2315613" y="1792164"/>
                </a:cubicBezTo>
                <a:cubicBezTo>
                  <a:pt x="2302126" y="1796450"/>
                  <a:pt x="2290201" y="1787792"/>
                  <a:pt x="2267988" y="1757588"/>
                </a:cubicBezTo>
                <a:cubicBezTo>
                  <a:pt x="2251701" y="1735433"/>
                  <a:pt x="2238366" y="1714354"/>
                  <a:pt x="2238366" y="1710753"/>
                </a:cubicBezTo>
                <a:cubicBezTo>
                  <a:pt x="2238366" y="1698971"/>
                  <a:pt x="2346941" y="1689608"/>
                  <a:pt x="2350761" y="1701067"/>
                </a:cubicBezTo>
                <a:cubicBezTo>
                  <a:pt x="2359666" y="1727784"/>
                  <a:pt x="2386632" y="1695542"/>
                  <a:pt x="2404948" y="1636278"/>
                </a:cubicBezTo>
                <a:cubicBezTo>
                  <a:pt x="2411035" y="1616580"/>
                  <a:pt x="2409549" y="1614389"/>
                  <a:pt x="2394242" y="1620485"/>
                </a:cubicBezTo>
                <a:cubicBezTo>
                  <a:pt x="2384470" y="1624371"/>
                  <a:pt x="2340045" y="1633572"/>
                  <a:pt x="2295516" y="1640916"/>
                </a:cubicBezTo>
                <a:cubicBezTo>
                  <a:pt x="2221563" y="1653108"/>
                  <a:pt x="2211048" y="1652832"/>
                  <a:pt x="2174110" y="1637659"/>
                </a:cubicBezTo>
                <a:cubicBezTo>
                  <a:pt x="2151860" y="1628524"/>
                  <a:pt x="2133648" y="1615942"/>
                  <a:pt x="2133629" y="1609703"/>
                </a:cubicBezTo>
                <a:cubicBezTo>
                  <a:pt x="2133543" y="1582623"/>
                  <a:pt x="2113921" y="1589814"/>
                  <a:pt x="2100539" y="1621828"/>
                </a:cubicBezTo>
                <a:moveTo>
                  <a:pt x="292884" y="1645622"/>
                </a:moveTo>
                <a:cubicBezTo>
                  <a:pt x="272520" y="1657490"/>
                  <a:pt x="271082" y="1673435"/>
                  <a:pt x="290379" y="1673435"/>
                </a:cubicBezTo>
                <a:cubicBezTo>
                  <a:pt x="302124" y="1673435"/>
                  <a:pt x="339080" y="1738481"/>
                  <a:pt x="331108" y="1745120"/>
                </a:cubicBezTo>
                <a:cubicBezTo>
                  <a:pt x="321297" y="1753302"/>
                  <a:pt x="265633" y="1778210"/>
                  <a:pt x="257175" y="1778210"/>
                </a:cubicBezTo>
                <a:cubicBezTo>
                  <a:pt x="238563" y="1778210"/>
                  <a:pt x="210217" y="1701467"/>
                  <a:pt x="219656" y="1676635"/>
                </a:cubicBezTo>
                <a:cubicBezTo>
                  <a:pt x="226724" y="1658052"/>
                  <a:pt x="225066" y="1654385"/>
                  <a:pt x="209636" y="1654385"/>
                </a:cubicBezTo>
                <a:cubicBezTo>
                  <a:pt x="170431" y="1654385"/>
                  <a:pt x="171050" y="1683969"/>
                  <a:pt x="212188" y="1776133"/>
                </a:cubicBezTo>
                <a:cubicBezTo>
                  <a:pt x="233744" y="1824425"/>
                  <a:pt x="256965" y="1863935"/>
                  <a:pt x="263795" y="1863935"/>
                </a:cubicBezTo>
                <a:cubicBezTo>
                  <a:pt x="270624" y="1863935"/>
                  <a:pt x="276215" y="1858210"/>
                  <a:pt x="276215" y="1851200"/>
                </a:cubicBezTo>
                <a:cubicBezTo>
                  <a:pt x="276215" y="1832331"/>
                  <a:pt x="469649" y="1746263"/>
                  <a:pt x="494395" y="1754111"/>
                </a:cubicBezTo>
                <a:cubicBezTo>
                  <a:pt x="519189" y="1761979"/>
                  <a:pt x="519141" y="1760026"/>
                  <a:pt x="493395" y="1707029"/>
                </a:cubicBezTo>
                <a:cubicBezTo>
                  <a:pt x="472240" y="1663490"/>
                  <a:pt x="457190" y="1651651"/>
                  <a:pt x="457190" y="1678540"/>
                </a:cubicBezTo>
                <a:cubicBezTo>
                  <a:pt x="457190" y="1689960"/>
                  <a:pt x="386039" y="1730585"/>
                  <a:pt x="366046" y="1730585"/>
                </a:cubicBezTo>
                <a:cubicBezTo>
                  <a:pt x="356959" y="1730585"/>
                  <a:pt x="334632" y="1662176"/>
                  <a:pt x="339538" y="1649384"/>
                </a:cubicBezTo>
                <a:cubicBezTo>
                  <a:pt x="345881" y="1632868"/>
                  <a:pt x="318573" y="1630658"/>
                  <a:pt x="292884" y="1645622"/>
                </a:cubicBezTo>
                <a:moveTo>
                  <a:pt x="1747828" y="2036461"/>
                </a:moveTo>
                <a:cubicBezTo>
                  <a:pt x="1711157" y="2062645"/>
                  <a:pt x="1679962" y="2089267"/>
                  <a:pt x="1678496" y="2095621"/>
                </a:cubicBezTo>
                <a:cubicBezTo>
                  <a:pt x="1675448" y="2108889"/>
                  <a:pt x="1729826" y="2212940"/>
                  <a:pt x="1744561" y="2222046"/>
                </a:cubicBezTo>
                <a:cubicBezTo>
                  <a:pt x="1749943" y="2225370"/>
                  <a:pt x="1767126" y="2212597"/>
                  <a:pt x="1782737" y="2193652"/>
                </a:cubicBezTo>
                <a:cubicBezTo>
                  <a:pt x="1820885" y="2147380"/>
                  <a:pt x="1859166" y="2146084"/>
                  <a:pt x="1886045" y="2190166"/>
                </a:cubicBezTo>
                <a:cubicBezTo>
                  <a:pt x="1909896" y="2229276"/>
                  <a:pt x="1909753" y="2240172"/>
                  <a:pt x="1885064" y="2264861"/>
                </a:cubicBezTo>
                <a:cubicBezTo>
                  <a:pt x="1871205" y="2278720"/>
                  <a:pt x="1858871" y="2282844"/>
                  <a:pt x="1844583" y="2278386"/>
                </a:cubicBezTo>
                <a:cubicBezTo>
                  <a:pt x="1791729" y="2261899"/>
                  <a:pt x="1781356" y="2261918"/>
                  <a:pt x="1774974" y="2278558"/>
                </a:cubicBezTo>
                <a:cubicBezTo>
                  <a:pt x="1767507" y="2298027"/>
                  <a:pt x="1793491" y="2321135"/>
                  <a:pt x="1822837" y="2321135"/>
                </a:cubicBezTo>
                <a:cubicBezTo>
                  <a:pt x="1856680" y="2321135"/>
                  <a:pt x="1925431" y="2281206"/>
                  <a:pt x="1943986" y="2250773"/>
                </a:cubicBezTo>
                <a:cubicBezTo>
                  <a:pt x="1965627" y="2215283"/>
                  <a:pt x="1967122" y="2177412"/>
                  <a:pt x="1948301" y="2141026"/>
                </a:cubicBezTo>
                <a:cubicBezTo>
                  <a:pt x="1918630" y="2083648"/>
                  <a:pt x="1844240" y="2083638"/>
                  <a:pt x="1785042" y="2141017"/>
                </a:cubicBezTo>
                <a:cubicBezTo>
                  <a:pt x="1755172" y="2169963"/>
                  <a:pt x="1754067" y="2170249"/>
                  <a:pt x="1743942" y="2151323"/>
                </a:cubicBezTo>
                <a:cubicBezTo>
                  <a:pt x="1728007" y="2121548"/>
                  <a:pt x="1729721" y="2118909"/>
                  <a:pt x="1790776" y="2079581"/>
                </a:cubicBezTo>
                <a:cubicBezTo>
                  <a:pt x="1846745" y="2043519"/>
                  <a:pt x="1853689" y="2033127"/>
                  <a:pt x="1842059" y="2002828"/>
                </a:cubicBezTo>
                <a:cubicBezTo>
                  <a:pt x="1833315" y="1980044"/>
                  <a:pt x="1820418" y="1984645"/>
                  <a:pt x="1747828" y="2036461"/>
                </a:cubicBezTo>
                <a:moveTo>
                  <a:pt x="717547" y="2028422"/>
                </a:moveTo>
                <a:cubicBezTo>
                  <a:pt x="714327" y="2033632"/>
                  <a:pt x="718718" y="2041823"/>
                  <a:pt x="727320" y="2046634"/>
                </a:cubicBezTo>
                <a:cubicBezTo>
                  <a:pt x="752056" y="2060483"/>
                  <a:pt x="745884" y="2082648"/>
                  <a:pt x="695392" y="2161400"/>
                </a:cubicBezTo>
                <a:cubicBezTo>
                  <a:pt x="650462" y="2231476"/>
                  <a:pt x="646795" y="2234752"/>
                  <a:pt x="619363" y="2229266"/>
                </a:cubicBezTo>
                <a:cubicBezTo>
                  <a:pt x="601247" y="2225647"/>
                  <a:pt x="590541" y="2227399"/>
                  <a:pt x="590541" y="2233990"/>
                </a:cubicBezTo>
                <a:cubicBezTo>
                  <a:pt x="590541" y="2245839"/>
                  <a:pt x="703183" y="2320630"/>
                  <a:pt x="721509" y="2320935"/>
                </a:cubicBezTo>
                <a:cubicBezTo>
                  <a:pt x="735749" y="2321173"/>
                  <a:pt x="737311" y="2305618"/>
                  <a:pt x="723891" y="2297322"/>
                </a:cubicBezTo>
                <a:cubicBezTo>
                  <a:pt x="704755" y="2285492"/>
                  <a:pt x="715623" y="2256812"/>
                  <a:pt x="776173" y="2159381"/>
                </a:cubicBezTo>
                <a:cubicBezTo>
                  <a:pt x="818502" y="2091258"/>
                  <a:pt x="834885" y="2056844"/>
                  <a:pt x="828180" y="2050139"/>
                </a:cubicBezTo>
                <a:cubicBezTo>
                  <a:pt x="812730" y="2034689"/>
                  <a:pt x="724386" y="2017344"/>
                  <a:pt x="717547" y="2028422"/>
                </a:cubicBezTo>
                <a:moveTo>
                  <a:pt x="978275" y="2159362"/>
                </a:moveTo>
                <a:cubicBezTo>
                  <a:pt x="950309" y="2181365"/>
                  <a:pt x="929249" y="2235781"/>
                  <a:pt x="938022" y="2263413"/>
                </a:cubicBezTo>
                <a:cubicBezTo>
                  <a:pt x="948204" y="2295512"/>
                  <a:pt x="998477" y="2330660"/>
                  <a:pt x="1034186" y="2330660"/>
                </a:cubicBezTo>
                <a:cubicBezTo>
                  <a:pt x="1052122" y="2330660"/>
                  <a:pt x="1066791" y="2334632"/>
                  <a:pt x="1066791" y="2339489"/>
                </a:cubicBezTo>
                <a:cubicBezTo>
                  <a:pt x="1066791" y="2355510"/>
                  <a:pt x="1015851" y="2388772"/>
                  <a:pt x="974284" y="2399887"/>
                </a:cubicBezTo>
                <a:cubicBezTo>
                  <a:pt x="925478" y="2412937"/>
                  <a:pt x="922496" y="2421814"/>
                  <a:pt x="964397" y="2429377"/>
                </a:cubicBezTo>
                <a:cubicBezTo>
                  <a:pt x="1100566" y="2453932"/>
                  <a:pt x="1222667" y="2297170"/>
                  <a:pt x="1150134" y="2190899"/>
                </a:cubicBezTo>
                <a:cubicBezTo>
                  <a:pt x="1114511" y="2138712"/>
                  <a:pt x="1025338" y="2122338"/>
                  <a:pt x="978275" y="2159362"/>
                </a:cubicBezTo>
                <a:moveTo>
                  <a:pt x="1433503" y="2149932"/>
                </a:moveTo>
                <a:cubicBezTo>
                  <a:pt x="1364209" y="2164486"/>
                  <a:pt x="1333491" y="2207435"/>
                  <a:pt x="1333491" y="2289740"/>
                </a:cubicBezTo>
                <a:cubicBezTo>
                  <a:pt x="1333491" y="2334736"/>
                  <a:pt x="1338653" y="2353853"/>
                  <a:pt x="1359456" y="2385933"/>
                </a:cubicBezTo>
                <a:cubicBezTo>
                  <a:pt x="1423054" y="2484022"/>
                  <a:pt x="1561938" y="2465962"/>
                  <a:pt x="1589075" y="2356072"/>
                </a:cubicBezTo>
                <a:cubicBezTo>
                  <a:pt x="1600057" y="2311619"/>
                  <a:pt x="1592266" y="2255336"/>
                  <a:pt x="1568949" y="2210626"/>
                </a:cubicBezTo>
                <a:cubicBezTo>
                  <a:pt x="1542936" y="2160772"/>
                  <a:pt x="1491548" y="2137731"/>
                  <a:pt x="1433503" y="2149932"/>
                </a:cubicBezTo>
                <a:moveTo>
                  <a:pt x="1093461" y="2180165"/>
                </a:moveTo>
                <a:cubicBezTo>
                  <a:pt x="1110329" y="2197033"/>
                  <a:pt x="1107548" y="2264318"/>
                  <a:pt x="1089127" y="2284663"/>
                </a:cubicBezTo>
                <a:cubicBezTo>
                  <a:pt x="1071115" y="2304561"/>
                  <a:pt x="1037901" y="2307485"/>
                  <a:pt x="1021070" y="2290655"/>
                </a:cubicBezTo>
                <a:cubicBezTo>
                  <a:pt x="1004888" y="2274472"/>
                  <a:pt x="1006888" y="2214997"/>
                  <a:pt x="1024471" y="2189909"/>
                </a:cubicBezTo>
                <a:cubicBezTo>
                  <a:pt x="1040597" y="2166877"/>
                  <a:pt x="1075277" y="2161981"/>
                  <a:pt x="1093461" y="2180165"/>
                </a:cubicBezTo>
                <a:moveTo>
                  <a:pt x="1472917" y="2185546"/>
                </a:moveTo>
                <a:cubicBezTo>
                  <a:pt x="1491044" y="2197252"/>
                  <a:pt x="1514856" y="2264937"/>
                  <a:pt x="1520771" y="2321554"/>
                </a:cubicBezTo>
                <a:cubicBezTo>
                  <a:pt x="1527839" y="2389181"/>
                  <a:pt x="1514275" y="2418756"/>
                  <a:pt x="1478109" y="2414575"/>
                </a:cubicBezTo>
                <a:cubicBezTo>
                  <a:pt x="1407538" y="2406421"/>
                  <a:pt x="1371076" y="2177936"/>
                  <a:pt x="1440409" y="2178402"/>
                </a:cubicBezTo>
                <a:cubicBezTo>
                  <a:pt x="1452324" y="2178488"/>
                  <a:pt x="1466955" y="2181698"/>
                  <a:pt x="1472917" y="2185546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508AD2E-5F57-4EB4-9DC2-8EA2837794D5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2/26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 flipH="1">
            <a:off x="4704110" y="2599055"/>
            <a:ext cx="1925923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引言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805336" y="1856423"/>
            <a:ext cx="2203450" cy="2315210"/>
            <a:chOff x="9620578" y="3901966"/>
            <a:chExt cx="1836000" cy="1836000"/>
          </a:xfrm>
        </p:grpSpPr>
        <p:sp>
          <p:nvSpPr>
            <p:cNvPr id="11" name="矩形 10"/>
            <p:cNvSpPr/>
            <p:nvPr/>
          </p:nvSpPr>
          <p:spPr>
            <a:xfrm>
              <a:off x="9620578" y="3901966"/>
              <a:ext cx="1836000" cy="1836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943276" y="4344600"/>
              <a:ext cx="1243515" cy="9507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01</a:t>
              </a:r>
            </a:p>
          </p:txBody>
        </p:sp>
      </p:grpSp>
      <p:cxnSp>
        <p:nvCxnSpPr>
          <p:cNvPr id="14" name="直接连接符 13"/>
          <p:cNvCxnSpPr/>
          <p:nvPr/>
        </p:nvCxnSpPr>
        <p:spPr>
          <a:xfrm flipH="1">
            <a:off x="653211" y="5860509"/>
            <a:ext cx="574850" cy="99749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761896" y="5670729"/>
            <a:ext cx="466166" cy="8089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4704111" y="-1"/>
            <a:ext cx="318036" cy="55186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318666" y="1669733"/>
            <a:ext cx="75565" cy="32454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图形 10">
            <a:extLst>
              <a:ext uri="{FF2B5EF4-FFF2-40B4-BE49-F238E27FC236}">
                <a16:creationId xmlns:a16="http://schemas.microsoft.com/office/drawing/2014/main" id="{5ACC198E-F547-43D5-9331-030E93469917}"/>
              </a:ext>
            </a:extLst>
          </p:cNvPr>
          <p:cNvSpPr/>
          <p:nvPr/>
        </p:nvSpPr>
        <p:spPr>
          <a:xfrm>
            <a:off x="10094593" y="275930"/>
            <a:ext cx="1744469" cy="1690370"/>
          </a:xfrm>
          <a:custGeom>
            <a:avLst/>
            <a:gdLst>
              <a:gd name="connsiteX0" fmla="*/ 1096051 w 2556906"/>
              <a:gd name="connsiteY0" fmla="*/ 11465 h 2557700"/>
              <a:gd name="connsiteX1" fmla="*/ 97479 w 2556906"/>
              <a:gd name="connsiteY1" fmla="*/ 782818 h 2557700"/>
              <a:gd name="connsiteX2" fmla="*/ 0 w 2556906"/>
              <a:gd name="connsiteY2" fmla="*/ 1279281 h 2557700"/>
              <a:gd name="connsiteX3" fmla="*/ 252546 w 2556906"/>
              <a:gd name="connsiteY3" fmla="*/ 2043871 h 2557700"/>
              <a:gd name="connsiteX4" fmla="*/ 1318127 w 2556906"/>
              <a:gd name="connsiteY4" fmla="*/ 2556793 h 2557700"/>
              <a:gd name="connsiteX5" fmla="*/ 1689888 w 2556906"/>
              <a:gd name="connsiteY5" fmla="*/ 2490756 h 2557700"/>
              <a:gd name="connsiteX6" fmla="*/ 2388603 w 2556906"/>
              <a:gd name="connsiteY6" fmla="*/ 1916322 h 2557700"/>
              <a:gd name="connsiteX7" fmla="*/ 2493217 w 2556906"/>
              <a:gd name="connsiteY7" fmla="*/ 878097 h 2557700"/>
              <a:gd name="connsiteX8" fmla="*/ 1721082 w 2556906"/>
              <a:gd name="connsiteY8" fmla="*/ 78921 h 2557700"/>
              <a:gd name="connsiteX9" fmla="*/ 1096051 w 2556906"/>
              <a:gd name="connsiteY9" fmla="*/ 11465 h 2557700"/>
              <a:gd name="connsiteX10" fmla="*/ 1481128 w 2556906"/>
              <a:gd name="connsiteY10" fmla="*/ 78607 h 2557700"/>
              <a:gd name="connsiteX11" fmla="*/ 2473262 w 2556906"/>
              <a:gd name="connsiteY11" fmla="*/ 1040022 h 2557700"/>
              <a:gd name="connsiteX12" fmla="*/ 2473224 w 2556906"/>
              <a:gd name="connsiteY12" fmla="*/ 1519091 h 2557700"/>
              <a:gd name="connsiteX13" fmla="*/ 2138677 w 2556906"/>
              <a:gd name="connsiteY13" fmla="*/ 2136264 h 2557700"/>
              <a:gd name="connsiteX14" fmla="*/ 1281103 w 2556906"/>
              <a:gd name="connsiteY14" fmla="*/ 2495452 h 2557700"/>
              <a:gd name="connsiteX15" fmla="*/ 423167 w 2556906"/>
              <a:gd name="connsiteY15" fmla="*/ 2144608 h 2557700"/>
              <a:gd name="connsiteX16" fmla="*/ 116491 w 2556906"/>
              <a:gd name="connsiteY16" fmla="*/ 1644860 h 2557700"/>
              <a:gd name="connsiteX17" fmla="*/ 63208 w 2556906"/>
              <a:gd name="connsiteY17" fmla="*/ 1268622 h 2557700"/>
              <a:gd name="connsiteX18" fmla="*/ 88402 w 2556906"/>
              <a:gd name="connsiteY18" fmla="*/ 1018677 h 2557700"/>
              <a:gd name="connsiteX19" fmla="*/ 1071553 w 2556906"/>
              <a:gd name="connsiteY19" fmla="*/ 79092 h 2557700"/>
              <a:gd name="connsiteX20" fmla="*/ 1481128 w 2556906"/>
              <a:gd name="connsiteY20" fmla="*/ 78607 h 2557700"/>
              <a:gd name="connsiteX21" fmla="*/ 1266816 w 2556906"/>
              <a:gd name="connsiteY21" fmla="*/ 110315 h 2557700"/>
              <a:gd name="connsiteX22" fmla="*/ 1280436 w 2556906"/>
              <a:gd name="connsiteY22" fmla="*/ 124050 h 2557700"/>
              <a:gd name="connsiteX23" fmla="*/ 1303296 w 2556906"/>
              <a:gd name="connsiteY23" fmla="*/ 244761 h 2557700"/>
              <a:gd name="connsiteX24" fmla="*/ 1300153 w 2556906"/>
              <a:gd name="connsiteY24" fmla="*/ 277670 h 2557700"/>
              <a:gd name="connsiteX25" fmla="*/ 1238660 w 2556906"/>
              <a:gd name="connsiteY25" fmla="*/ 194507 h 2557700"/>
              <a:gd name="connsiteX26" fmla="*/ 1177176 w 2556906"/>
              <a:gd name="connsiteY26" fmla="*/ 111334 h 2557700"/>
              <a:gd name="connsiteX27" fmla="*/ 1131503 w 2556906"/>
              <a:gd name="connsiteY27" fmla="*/ 111334 h 2557700"/>
              <a:gd name="connsiteX28" fmla="*/ 1101738 w 2556906"/>
              <a:gd name="connsiteY28" fmla="*/ 135147 h 2557700"/>
              <a:gd name="connsiteX29" fmla="*/ 1122083 w 2556906"/>
              <a:gd name="connsiteY29" fmla="*/ 254448 h 2557700"/>
              <a:gd name="connsiteX30" fmla="*/ 1110367 w 2556906"/>
              <a:gd name="connsiteY30" fmla="*/ 373929 h 2557700"/>
              <a:gd name="connsiteX31" fmla="*/ 1148315 w 2556906"/>
              <a:gd name="connsiteY31" fmla="*/ 392846 h 2557700"/>
              <a:gd name="connsiteX32" fmla="*/ 1166346 w 2556906"/>
              <a:gd name="connsiteY32" fmla="*/ 364385 h 2557700"/>
              <a:gd name="connsiteX33" fmla="*/ 1154497 w 2556906"/>
              <a:gd name="connsiteY33" fmla="*/ 262972 h 2557700"/>
              <a:gd name="connsiteX34" fmla="*/ 1157278 w 2556906"/>
              <a:gd name="connsiteY34" fmla="*/ 183896 h 2557700"/>
              <a:gd name="connsiteX35" fmla="*/ 1228849 w 2556906"/>
              <a:gd name="connsiteY35" fmla="*/ 283242 h 2557700"/>
              <a:gd name="connsiteX36" fmla="*/ 1317374 w 2556906"/>
              <a:gd name="connsiteY36" fmla="*/ 385855 h 2557700"/>
              <a:gd name="connsiteX37" fmla="*/ 1332919 w 2556906"/>
              <a:gd name="connsiteY37" fmla="*/ 257696 h 2557700"/>
              <a:gd name="connsiteX38" fmla="*/ 1342025 w 2556906"/>
              <a:gd name="connsiteY38" fmla="*/ 122774 h 2557700"/>
              <a:gd name="connsiteX39" fmla="*/ 1309678 w 2556906"/>
              <a:gd name="connsiteY39" fmla="*/ 101809 h 2557700"/>
              <a:gd name="connsiteX40" fmla="*/ 1266816 w 2556906"/>
              <a:gd name="connsiteY40" fmla="*/ 110315 h 2557700"/>
              <a:gd name="connsiteX41" fmla="*/ 1446695 w 2556906"/>
              <a:gd name="connsiteY41" fmla="*/ 133833 h 2557700"/>
              <a:gd name="connsiteX42" fmla="*/ 1442685 w 2556906"/>
              <a:gd name="connsiteY42" fmla="*/ 256715 h 2557700"/>
              <a:gd name="connsiteX43" fmla="*/ 1410481 w 2556906"/>
              <a:gd name="connsiteY43" fmla="*/ 374872 h 2557700"/>
              <a:gd name="connsiteX44" fmla="*/ 1451448 w 2556906"/>
              <a:gd name="connsiteY44" fmla="*/ 403171 h 2557700"/>
              <a:gd name="connsiteX45" fmla="*/ 1490253 w 2556906"/>
              <a:gd name="connsiteY45" fmla="*/ 384588 h 2557700"/>
              <a:gd name="connsiteX46" fmla="*/ 1531315 w 2556906"/>
              <a:gd name="connsiteY46" fmla="*/ 151911 h 2557700"/>
              <a:gd name="connsiteX47" fmla="*/ 1483738 w 2556906"/>
              <a:gd name="connsiteY47" fmla="*/ 122803 h 2557700"/>
              <a:gd name="connsiteX48" fmla="*/ 1446695 w 2556906"/>
              <a:gd name="connsiteY48" fmla="*/ 133833 h 2557700"/>
              <a:gd name="connsiteX49" fmla="*/ 954776 w 2556906"/>
              <a:gd name="connsiteY49" fmla="*/ 145063 h 2557700"/>
              <a:gd name="connsiteX50" fmla="*/ 937184 w 2556906"/>
              <a:gd name="connsiteY50" fmla="*/ 178009 h 2557700"/>
              <a:gd name="connsiteX51" fmla="*/ 986828 w 2556906"/>
              <a:gd name="connsiteY51" fmla="*/ 277308 h 2557700"/>
              <a:gd name="connsiteX52" fmla="*/ 990219 w 2556906"/>
              <a:gd name="connsiteY52" fmla="*/ 395284 h 2557700"/>
              <a:gd name="connsiteX53" fmla="*/ 901494 w 2556906"/>
              <a:gd name="connsiteY53" fmla="*/ 398628 h 2557700"/>
              <a:gd name="connsiteX54" fmla="*/ 835933 w 2556906"/>
              <a:gd name="connsiteY54" fmla="*/ 204394 h 2557700"/>
              <a:gd name="connsiteX55" fmla="*/ 800224 w 2556906"/>
              <a:gd name="connsiteY55" fmla="*/ 201774 h 2557700"/>
              <a:gd name="connsiteX56" fmla="*/ 761133 w 2556906"/>
              <a:gd name="connsiteY56" fmla="*/ 242989 h 2557700"/>
              <a:gd name="connsiteX57" fmla="*/ 804653 w 2556906"/>
              <a:gd name="connsiteY57" fmla="*/ 330409 h 2557700"/>
              <a:gd name="connsiteX58" fmla="*/ 915562 w 2556906"/>
              <a:gd name="connsiteY58" fmla="*/ 451815 h 2557700"/>
              <a:gd name="connsiteX59" fmla="*/ 1000116 w 2556906"/>
              <a:gd name="connsiteY59" fmla="*/ 433327 h 2557700"/>
              <a:gd name="connsiteX60" fmla="*/ 1019547 w 2556906"/>
              <a:gd name="connsiteY60" fmla="*/ 255257 h 2557700"/>
              <a:gd name="connsiteX61" fmla="*/ 993839 w 2556906"/>
              <a:gd name="connsiteY61" fmla="*/ 154702 h 2557700"/>
              <a:gd name="connsiteX62" fmla="*/ 954776 w 2556906"/>
              <a:gd name="connsiteY62" fmla="*/ 145063 h 2557700"/>
              <a:gd name="connsiteX63" fmla="*/ 1612325 w 2556906"/>
              <a:gd name="connsiteY63" fmla="*/ 298806 h 2557700"/>
              <a:gd name="connsiteX64" fmla="*/ 1746523 w 2556906"/>
              <a:gd name="connsiteY64" fmla="*/ 381721 h 2557700"/>
              <a:gd name="connsiteX65" fmla="*/ 1854822 w 2556906"/>
              <a:gd name="connsiteY65" fmla="*/ 281946 h 2557700"/>
              <a:gd name="connsiteX66" fmla="*/ 1840697 w 2556906"/>
              <a:gd name="connsiteY66" fmla="*/ 243894 h 2557700"/>
              <a:gd name="connsiteX67" fmla="*/ 1798168 w 2556906"/>
              <a:gd name="connsiteY67" fmla="*/ 257029 h 2557700"/>
              <a:gd name="connsiteX68" fmla="*/ 1733074 w 2556906"/>
              <a:gd name="connsiteY68" fmla="*/ 344697 h 2557700"/>
              <a:gd name="connsiteX69" fmla="*/ 1665265 w 2556906"/>
              <a:gd name="connsiteY69" fmla="*/ 411372 h 2557700"/>
              <a:gd name="connsiteX70" fmla="*/ 1671752 w 2556906"/>
              <a:gd name="connsiteY70" fmla="*/ 316122 h 2557700"/>
              <a:gd name="connsiteX71" fmla="*/ 1691602 w 2556906"/>
              <a:gd name="connsiteY71" fmla="*/ 210299 h 2557700"/>
              <a:gd name="connsiteX72" fmla="*/ 1704927 w 2556906"/>
              <a:gd name="connsiteY72" fmla="*/ 191249 h 2557700"/>
              <a:gd name="connsiteX73" fmla="*/ 1619136 w 2556906"/>
              <a:gd name="connsiteY73" fmla="*/ 149482 h 2557700"/>
              <a:gd name="connsiteX74" fmla="*/ 1612325 w 2556906"/>
              <a:gd name="connsiteY74" fmla="*/ 298806 h 2557700"/>
              <a:gd name="connsiteX75" fmla="*/ 1933518 w 2556906"/>
              <a:gd name="connsiteY75" fmla="*/ 323266 h 2557700"/>
              <a:gd name="connsiteX76" fmla="*/ 1780470 w 2556906"/>
              <a:gd name="connsiteY76" fmla="*/ 501859 h 2557700"/>
              <a:gd name="connsiteX77" fmla="*/ 1826409 w 2556906"/>
              <a:gd name="connsiteY77" fmla="*/ 574478 h 2557700"/>
              <a:gd name="connsiteX78" fmla="*/ 1947910 w 2556906"/>
              <a:gd name="connsiteY78" fmla="*/ 640810 h 2557700"/>
              <a:gd name="connsiteX79" fmla="*/ 1943900 w 2556906"/>
              <a:gd name="connsiteY79" fmla="*/ 611140 h 2557700"/>
              <a:gd name="connsiteX80" fmla="*/ 1847841 w 2556906"/>
              <a:gd name="connsiteY80" fmla="*/ 545389 h 2557700"/>
              <a:gd name="connsiteX81" fmla="*/ 1872520 w 2556906"/>
              <a:gd name="connsiteY81" fmla="*/ 502564 h 2557700"/>
              <a:gd name="connsiteX82" fmla="*/ 1897209 w 2556906"/>
              <a:gd name="connsiteY82" fmla="*/ 473227 h 2557700"/>
              <a:gd name="connsiteX83" fmla="*/ 1925574 w 2556906"/>
              <a:gd name="connsiteY83" fmla="*/ 493430 h 2557700"/>
              <a:gd name="connsiteX84" fmla="*/ 1963531 w 2556906"/>
              <a:gd name="connsiteY84" fmla="*/ 538702 h 2557700"/>
              <a:gd name="connsiteX85" fmla="*/ 1973132 w 2556906"/>
              <a:gd name="connsiteY85" fmla="*/ 563772 h 2557700"/>
              <a:gd name="connsiteX86" fmla="*/ 1997516 w 2556906"/>
              <a:gd name="connsiteY86" fmla="*/ 535521 h 2557700"/>
              <a:gd name="connsiteX87" fmla="*/ 2021910 w 2556906"/>
              <a:gd name="connsiteY87" fmla="*/ 507279 h 2557700"/>
              <a:gd name="connsiteX88" fmla="*/ 1993878 w 2556906"/>
              <a:gd name="connsiteY88" fmla="*/ 500012 h 2557700"/>
              <a:gd name="connsiteX89" fmla="*/ 1943786 w 2556906"/>
              <a:gd name="connsiteY89" fmla="*/ 469255 h 2557700"/>
              <a:gd name="connsiteX90" fmla="*/ 1921716 w 2556906"/>
              <a:gd name="connsiteY90" fmla="*/ 445767 h 2557700"/>
              <a:gd name="connsiteX91" fmla="*/ 1944310 w 2556906"/>
              <a:gd name="connsiteY91" fmla="*/ 417192 h 2557700"/>
              <a:gd name="connsiteX92" fmla="*/ 1987344 w 2556906"/>
              <a:gd name="connsiteY92" fmla="*/ 388083 h 2557700"/>
              <a:gd name="connsiteX93" fmla="*/ 2068754 w 2556906"/>
              <a:gd name="connsiteY93" fmla="*/ 464522 h 2557700"/>
              <a:gd name="connsiteX94" fmla="*/ 2095491 w 2556906"/>
              <a:gd name="connsiteY94" fmla="*/ 444967 h 2557700"/>
              <a:gd name="connsiteX95" fmla="*/ 1939309 w 2556906"/>
              <a:gd name="connsiteY95" fmla="*/ 301834 h 2557700"/>
              <a:gd name="connsiteX96" fmla="*/ 1933518 w 2556906"/>
              <a:gd name="connsiteY96" fmla="*/ 323266 h 2557700"/>
              <a:gd name="connsiteX97" fmla="*/ 472469 w 2556906"/>
              <a:gd name="connsiteY97" fmla="*/ 418421 h 2557700"/>
              <a:gd name="connsiteX98" fmla="*/ 448123 w 2556906"/>
              <a:gd name="connsiteY98" fmla="*/ 449472 h 2557700"/>
              <a:gd name="connsiteX99" fmla="*/ 477774 w 2556906"/>
              <a:gd name="connsiteY99" fmla="*/ 455682 h 2557700"/>
              <a:gd name="connsiteX100" fmla="*/ 546459 w 2556906"/>
              <a:gd name="connsiteY100" fmla="*/ 500926 h 2557700"/>
              <a:gd name="connsiteX101" fmla="*/ 585502 w 2556906"/>
              <a:gd name="connsiteY101" fmla="*/ 539960 h 2557700"/>
              <a:gd name="connsiteX102" fmla="*/ 552298 w 2556906"/>
              <a:gd name="connsiteY102" fmla="*/ 539769 h 2557700"/>
              <a:gd name="connsiteX103" fmla="*/ 453152 w 2556906"/>
              <a:gd name="connsiteY103" fmla="*/ 530053 h 2557700"/>
              <a:gd name="connsiteX104" fmla="*/ 360283 w 2556906"/>
              <a:gd name="connsiteY104" fmla="*/ 546313 h 2557700"/>
              <a:gd name="connsiteX105" fmla="*/ 351796 w 2556906"/>
              <a:gd name="connsiteY105" fmla="*/ 592547 h 2557700"/>
              <a:gd name="connsiteX106" fmla="*/ 533391 w 2556906"/>
              <a:gd name="connsiteY106" fmla="*/ 750214 h 2557700"/>
              <a:gd name="connsiteX107" fmla="*/ 566880 w 2556906"/>
              <a:gd name="connsiteY107" fmla="*/ 742366 h 2557700"/>
              <a:gd name="connsiteX108" fmla="*/ 569109 w 2556906"/>
              <a:gd name="connsiteY108" fmla="*/ 701846 h 2557700"/>
              <a:gd name="connsiteX109" fmla="*/ 431949 w 2556906"/>
              <a:gd name="connsiteY109" fmla="*/ 590594 h 2557700"/>
              <a:gd name="connsiteX110" fmla="*/ 551774 w 2556906"/>
              <a:gd name="connsiteY110" fmla="*/ 602167 h 2557700"/>
              <a:gd name="connsiteX111" fmla="*/ 681761 w 2556906"/>
              <a:gd name="connsiteY111" fmla="*/ 612435 h 2557700"/>
              <a:gd name="connsiteX112" fmla="*/ 590531 w 2556906"/>
              <a:gd name="connsiteY112" fmla="*/ 497611 h 2557700"/>
              <a:gd name="connsiteX113" fmla="*/ 508587 w 2556906"/>
              <a:gd name="connsiteY113" fmla="*/ 410505 h 2557700"/>
              <a:gd name="connsiteX114" fmla="*/ 472469 w 2556906"/>
              <a:gd name="connsiteY114" fmla="*/ 418421 h 2557700"/>
              <a:gd name="connsiteX115" fmla="*/ 1139752 w 2556906"/>
              <a:gd name="connsiteY115" fmla="*/ 435642 h 2557700"/>
              <a:gd name="connsiteX116" fmla="*/ 441436 w 2556906"/>
              <a:gd name="connsiteY116" fmla="*/ 1104354 h 2557700"/>
              <a:gd name="connsiteX117" fmla="*/ 446351 w 2556906"/>
              <a:gd name="connsiteY117" fmla="*/ 1476277 h 2557700"/>
              <a:gd name="connsiteX118" fmla="*/ 1106815 w 2556906"/>
              <a:gd name="connsiteY118" fmla="*/ 2116747 h 2557700"/>
              <a:gd name="connsiteX119" fmla="*/ 1276179 w 2556906"/>
              <a:gd name="connsiteY119" fmla="*/ 2131292 h 2557700"/>
              <a:gd name="connsiteX120" fmla="*/ 1652007 w 2556906"/>
              <a:gd name="connsiteY120" fmla="*/ 2047605 h 2557700"/>
              <a:gd name="connsiteX121" fmla="*/ 2110321 w 2556906"/>
              <a:gd name="connsiteY121" fmla="*/ 1477372 h 2557700"/>
              <a:gd name="connsiteX122" fmla="*/ 2106301 w 2556906"/>
              <a:gd name="connsiteY122" fmla="*/ 1068597 h 2557700"/>
              <a:gd name="connsiteX123" fmla="*/ 1267949 w 2556906"/>
              <a:gd name="connsiteY123" fmla="*/ 426783 h 2557700"/>
              <a:gd name="connsiteX124" fmla="*/ 1139752 w 2556906"/>
              <a:gd name="connsiteY124" fmla="*/ 435642 h 2557700"/>
              <a:gd name="connsiteX125" fmla="*/ 1468584 w 2556906"/>
              <a:gd name="connsiteY125" fmla="*/ 510613 h 2557700"/>
              <a:gd name="connsiteX126" fmla="*/ 2052399 w 2556906"/>
              <a:gd name="connsiteY126" fmla="*/ 1116574 h 2557700"/>
              <a:gd name="connsiteX127" fmla="*/ 2053180 w 2556906"/>
              <a:gd name="connsiteY127" fmla="*/ 1446149 h 2557700"/>
              <a:gd name="connsiteX128" fmla="*/ 1480366 w 2556906"/>
              <a:gd name="connsiteY128" fmla="*/ 2046405 h 2557700"/>
              <a:gd name="connsiteX129" fmla="*/ 1090603 w 2556906"/>
              <a:gd name="connsiteY129" fmla="*/ 2050825 h 2557700"/>
              <a:gd name="connsiteX130" fmla="*/ 508425 w 2556906"/>
              <a:gd name="connsiteY130" fmla="*/ 1473410 h 2557700"/>
              <a:gd name="connsiteX131" fmla="*/ 507406 w 2556906"/>
              <a:gd name="connsiteY131" fmla="*/ 1093562 h 2557700"/>
              <a:gd name="connsiteX132" fmla="*/ 601447 w 2556906"/>
              <a:gd name="connsiteY132" fmla="*/ 867067 h 2557700"/>
              <a:gd name="connsiteX133" fmla="*/ 809092 w 2556906"/>
              <a:gd name="connsiteY133" fmla="*/ 640363 h 2557700"/>
              <a:gd name="connsiteX134" fmla="*/ 1082031 w 2556906"/>
              <a:gd name="connsiteY134" fmla="*/ 512194 h 2557700"/>
              <a:gd name="connsiteX135" fmla="*/ 1468584 w 2556906"/>
              <a:gd name="connsiteY135" fmla="*/ 510613 h 2557700"/>
              <a:gd name="connsiteX136" fmla="*/ 2177139 w 2556906"/>
              <a:gd name="connsiteY136" fmla="*/ 547103 h 2557700"/>
              <a:gd name="connsiteX137" fmla="*/ 1973751 w 2556906"/>
              <a:gd name="connsiteY137" fmla="*/ 675072 h 2557700"/>
              <a:gd name="connsiteX138" fmla="*/ 1963331 w 2556906"/>
              <a:gd name="connsiteY138" fmla="*/ 694827 h 2557700"/>
              <a:gd name="connsiteX139" fmla="*/ 2040150 w 2556906"/>
              <a:gd name="connsiteY139" fmla="*/ 720277 h 2557700"/>
              <a:gd name="connsiteX140" fmla="*/ 2110407 w 2556906"/>
              <a:gd name="connsiteY140" fmla="*/ 705742 h 2557700"/>
              <a:gd name="connsiteX141" fmla="*/ 2054466 w 2556906"/>
              <a:gd name="connsiteY141" fmla="*/ 806583 h 2557700"/>
              <a:gd name="connsiteX142" fmla="*/ 2061353 w 2556906"/>
              <a:gd name="connsiteY142" fmla="*/ 847055 h 2557700"/>
              <a:gd name="connsiteX143" fmla="*/ 2105016 w 2556906"/>
              <a:gd name="connsiteY143" fmla="*/ 878573 h 2557700"/>
              <a:gd name="connsiteX144" fmla="*/ 2129314 w 2556906"/>
              <a:gd name="connsiteY144" fmla="*/ 815223 h 2557700"/>
              <a:gd name="connsiteX145" fmla="*/ 2184083 w 2556906"/>
              <a:gd name="connsiteY145" fmla="*/ 774246 h 2557700"/>
              <a:gd name="connsiteX146" fmla="*/ 2274961 w 2556906"/>
              <a:gd name="connsiteY146" fmla="*/ 753177 h 2557700"/>
              <a:gd name="connsiteX147" fmla="*/ 2291648 w 2556906"/>
              <a:gd name="connsiteY147" fmla="*/ 699198 h 2557700"/>
              <a:gd name="connsiteX148" fmla="*/ 2189721 w 2556906"/>
              <a:gd name="connsiteY148" fmla="*/ 530435 h 2557700"/>
              <a:gd name="connsiteX149" fmla="*/ 2177139 w 2556906"/>
              <a:gd name="connsiteY149" fmla="*/ 547103 h 2557700"/>
              <a:gd name="connsiteX150" fmla="*/ 1191158 w 2556906"/>
              <a:gd name="connsiteY150" fmla="*/ 577517 h 2557700"/>
              <a:gd name="connsiteX151" fmla="*/ 1171566 w 2556906"/>
              <a:gd name="connsiteY151" fmla="*/ 614740 h 2557700"/>
              <a:gd name="connsiteX152" fmla="*/ 1061028 w 2556906"/>
              <a:gd name="connsiteY152" fmla="*/ 795268 h 2557700"/>
              <a:gd name="connsiteX153" fmla="*/ 1023223 w 2556906"/>
              <a:gd name="connsiteY153" fmla="*/ 912844 h 2557700"/>
              <a:gd name="connsiteX154" fmla="*/ 1127446 w 2556906"/>
              <a:gd name="connsiteY154" fmla="*/ 887860 h 2557700"/>
              <a:gd name="connsiteX155" fmla="*/ 1133361 w 2556906"/>
              <a:gd name="connsiteY155" fmla="*/ 943962 h 2557700"/>
              <a:gd name="connsiteX156" fmla="*/ 1069734 w 2556906"/>
              <a:gd name="connsiteY156" fmla="*/ 1028792 h 2557700"/>
              <a:gd name="connsiteX157" fmla="*/ 1053827 w 2556906"/>
              <a:gd name="connsiteY157" fmla="*/ 1059072 h 2557700"/>
              <a:gd name="connsiteX158" fmla="*/ 1043635 w 2556906"/>
              <a:gd name="connsiteY158" fmla="*/ 1019419 h 2557700"/>
              <a:gd name="connsiteX159" fmla="*/ 1015222 w 2556906"/>
              <a:gd name="connsiteY159" fmla="*/ 959793 h 2557700"/>
              <a:gd name="connsiteX160" fmla="*/ 726072 w 2556906"/>
              <a:gd name="connsiteY160" fmla="*/ 925960 h 2557700"/>
              <a:gd name="connsiteX161" fmla="*/ 582235 w 2556906"/>
              <a:gd name="connsiteY161" fmla="*/ 1144930 h 2557700"/>
              <a:gd name="connsiteX162" fmla="*/ 706917 w 2556906"/>
              <a:gd name="connsiteY162" fmla="*/ 1468142 h 2557700"/>
              <a:gd name="connsiteX163" fmla="*/ 993496 w 2556906"/>
              <a:gd name="connsiteY163" fmla="*/ 1439282 h 2557700"/>
              <a:gd name="connsiteX164" fmla="*/ 1066229 w 2556906"/>
              <a:gd name="connsiteY164" fmla="*/ 1291254 h 2557700"/>
              <a:gd name="connsiteX165" fmla="*/ 1176328 w 2556906"/>
              <a:gd name="connsiteY165" fmla="*/ 1062863 h 2557700"/>
              <a:gd name="connsiteX166" fmla="*/ 1162698 w 2556906"/>
              <a:gd name="connsiteY166" fmla="*/ 1141416 h 2557700"/>
              <a:gd name="connsiteX167" fmla="*/ 1114416 w 2556906"/>
              <a:gd name="connsiteY167" fmla="*/ 1441320 h 2557700"/>
              <a:gd name="connsiteX168" fmla="*/ 1114416 w 2556906"/>
              <a:gd name="connsiteY168" fmla="*/ 1521035 h 2557700"/>
              <a:gd name="connsiteX169" fmla="*/ 1045359 w 2556906"/>
              <a:gd name="connsiteY169" fmla="*/ 1521054 h 2557700"/>
              <a:gd name="connsiteX170" fmla="*/ 673875 w 2556906"/>
              <a:gd name="connsiteY170" fmla="*/ 1555315 h 2557700"/>
              <a:gd name="connsiteX171" fmla="*/ 622821 w 2556906"/>
              <a:gd name="connsiteY171" fmla="*/ 1593310 h 2557700"/>
              <a:gd name="connsiteX172" fmla="*/ 662216 w 2556906"/>
              <a:gd name="connsiteY172" fmla="*/ 1670082 h 2557700"/>
              <a:gd name="connsiteX173" fmla="*/ 792632 w 2556906"/>
              <a:gd name="connsiteY173" fmla="*/ 1655251 h 2557700"/>
              <a:gd name="connsiteX174" fmla="*/ 1005964 w 2556906"/>
              <a:gd name="connsiteY174" fmla="*/ 1635306 h 2557700"/>
              <a:gd name="connsiteX175" fmla="*/ 1102290 w 2556906"/>
              <a:gd name="connsiteY175" fmla="*/ 1635335 h 2557700"/>
              <a:gd name="connsiteX176" fmla="*/ 1108948 w 2556906"/>
              <a:gd name="connsiteY176" fmla="*/ 1732966 h 2557700"/>
              <a:gd name="connsiteX177" fmla="*/ 1199198 w 2556906"/>
              <a:gd name="connsiteY177" fmla="*/ 2006810 h 2557700"/>
              <a:gd name="connsiteX178" fmla="*/ 1239431 w 2556906"/>
              <a:gd name="connsiteY178" fmla="*/ 1851390 h 2557700"/>
              <a:gd name="connsiteX179" fmla="*/ 1237012 w 2556906"/>
              <a:gd name="connsiteY179" fmla="*/ 1297197 h 2557700"/>
              <a:gd name="connsiteX180" fmla="*/ 1274159 w 2556906"/>
              <a:gd name="connsiteY180" fmla="*/ 1142406 h 2557700"/>
              <a:gd name="connsiteX181" fmla="*/ 1287037 w 2556906"/>
              <a:gd name="connsiteY181" fmla="*/ 1023344 h 2557700"/>
              <a:gd name="connsiteX182" fmla="*/ 1348816 w 2556906"/>
              <a:gd name="connsiteY182" fmla="*/ 881621 h 2557700"/>
              <a:gd name="connsiteX183" fmla="*/ 1608125 w 2556906"/>
              <a:gd name="connsiteY183" fmla="*/ 857933 h 2557700"/>
              <a:gd name="connsiteX184" fmla="*/ 1820056 w 2556906"/>
              <a:gd name="connsiteY184" fmla="*/ 849036 h 2557700"/>
              <a:gd name="connsiteX185" fmla="*/ 1803521 w 2556906"/>
              <a:gd name="connsiteY185" fmla="*/ 774475 h 2557700"/>
              <a:gd name="connsiteX186" fmla="*/ 1426426 w 2556906"/>
              <a:gd name="connsiteY186" fmla="*/ 764492 h 2557700"/>
              <a:gd name="connsiteX187" fmla="*/ 1286494 w 2556906"/>
              <a:gd name="connsiteY187" fmla="*/ 681006 h 2557700"/>
              <a:gd name="connsiteX188" fmla="*/ 1294895 w 2556906"/>
              <a:gd name="connsiteY188" fmla="*/ 589528 h 2557700"/>
              <a:gd name="connsiteX189" fmla="*/ 1191158 w 2556906"/>
              <a:gd name="connsiteY189" fmla="*/ 577517 h 2557700"/>
              <a:gd name="connsiteX190" fmla="*/ 2233355 w 2556906"/>
              <a:gd name="connsiteY190" fmla="*/ 644258 h 2557700"/>
              <a:gd name="connsiteX191" fmla="*/ 2232127 w 2556906"/>
              <a:gd name="connsiteY191" fmla="*/ 713038 h 2557700"/>
              <a:gd name="connsiteX192" fmla="*/ 2148726 w 2556906"/>
              <a:gd name="connsiteY192" fmla="*/ 701151 h 2557700"/>
              <a:gd name="connsiteX193" fmla="*/ 2124161 w 2556906"/>
              <a:gd name="connsiteY193" fmla="*/ 665432 h 2557700"/>
              <a:gd name="connsiteX194" fmla="*/ 2207162 w 2556906"/>
              <a:gd name="connsiteY194" fmla="*/ 616579 h 2557700"/>
              <a:gd name="connsiteX195" fmla="*/ 2233355 w 2556906"/>
              <a:gd name="connsiteY195" fmla="*/ 644258 h 2557700"/>
              <a:gd name="connsiteX196" fmla="*/ 207159 w 2556906"/>
              <a:gd name="connsiteY196" fmla="*/ 783485 h 2557700"/>
              <a:gd name="connsiteX197" fmla="*/ 295265 w 2556906"/>
              <a:gd name="connsiteY197" fmla="*/ 916197 h 2557700"/>
              <a:gd name="connsiteX198" fmla="*/ 390515 w 2556906"/>
              <a:gd name="connsiteY198" fmla="*/ 1023172 h 2557700"/>
              <a:gd name="connsiteX199" fmla="*/ 423605 w 2556906"/>
              <a:gd name="connsiteY199" fmla="*/ 1007161 h 2557700"/>
              <a:gd name="connsiteX200" fmla="*/ 420024 w 2556906"/>
              <a:gd name="connsiteY200" fmla="*/ 973052 h 2557700"/>
              <a:gd name="connsiteX201" fmla="*/ 376504 w 2556906"/>
              <a:gd name="connsiteY201" fmla="*/ 956954 h 2557700"/>
              <a:gd name="connsiteX202" fmla="*/ 351111 w 2556906"/>
              <a:gd name="connsiteY202" fmla="*/ 935104 h 2557700"/>
              <a:gd name="connsiteX203" fmla="*/ 370475 w 2556906"/>
              <a:gd name="connsiteY203" fmla="*/ 889937 h 2557700"/>
              <a:gd name="connsiteX204" fmla="*/ 418071 w 2556906"/>
              <a:gd name="connsiteY204" fmla="*/ 844760 h 2557700"/>
              <a:gd name="connsiteX205" fmla="*/ 461724 w 2556906"/>
              <a:gd name="connsiteY205" fmla="*/ 860181 h 2557700"/>
              <a:gd name="connsiteX206" fmla="*/ 480241 w 2556906"/>
              <a:gd name="connsiteY206" fmla="*/ 872087 h 2557700"/>
              <a:gd name="connsiteX207" fmla="*/ 514340 w 2556906"/>
              <a:gd name="connsiteY207" fmla="*/ 798639 h 2557700"/>
              <a:gd name="connsiteX208" fmla="*/ 435759 w 2556906"/>
              <a:gd name="connsiteY208" fmla="*/ 788810 h 2557700"/>
              <a:gd name="connsiteX209" fmla="*/ 285740 w 2556906"/>
              <a:gd name="connsiteY209" fmla="*/ 782066 h 2557700"/>
              <a:gd name="connsiteX210" fmla="*/ 207159 w 2556906"/>
              <a:gd name="connsiteY210" fmla="*/ 783485 h 2557700"/>
              <a:gd name="connsiteX211" fmla="*/ 350034 w 2556906"/>
              <a:gd name="connsiteY211" fmla="*/ 844169 h 2557700"/>
              <a:gd name="connsiteX212" fmla="*/ 338833 w 2556906"/>
              <a:gd name="connsiteY212" fmla="*/ 888184 h 2557700"/>
              <a:gd name="connsiteX213" fmla="*/ 295970 w 2556906"/>
              <a:gd name="connsiteY213" fmla="*/ 878697 h 2557700"/>
              <a:gd name="connsiteX214" fmla="*/ 266690 w 2556906"/>
              <a:gd name="connsiteY214" fmla="*/ 842502 h 2557700"/>
              <a:gd name="connsiteX215" fmla="*/ 350034 w 2556906"/>
              <a:gd name="connsiteY215" fmla="*/ 844169 h 2557700"/>
              <a:gd name="connsiteX216" fmla="*/ 2283476 w 2556906"/>
              <a:gd name="connsiteY216" fmla="*/ 894766 h 2557700"/>
              <a:gd name="connsiteX217" fmla="*/ 2247891 w 2556906"/>
              <a:gd name="connsiteY217" fmla="*/ 1016495 h 2557700"/>
              <a:gd name="connsiteX218" fmla="*/ 2229726 w 2556906"/>
              <a:gd name="connsiteY218" fmla="*/ 1082408 h 2557700"/>
              <a:gd name="connsiteX219" fmla="*/ 2190321 w 2556906"/>
              <a:gd name="connsiteY219" fmla="*/ 1074941 h 2557700"/>
              <a:gd name="connsiteX220" fmla="*/ 2189445 w 2556906"/>
              <a:gd name="connsiteY220" fmla="*/ 951363 h 2557700"/>
              <a:gd name="connsiteX221" fmla="*/ 2188359 w 2556906"/>
              <a:gd name="connsiteY221" fmla="*/ 907282 h 2557700"/>
              <a:gd name="connsiteX222" fmla="*/ 2124066 w 2556906"/>
              <a:gd name="connsiteY222" fmla="*/ 968585 h 2557700"/>
              <a:gd name="connsiteX223" fmla="*/ 2133629 w 2556906"/>
              <a:gd name="connsiteY223" fmla="*/ 1013828 h 2557700"/>
              <a:gd name="connsiteX224" fmla="*/ 2243719 w 2556906"/>
              <a:gd name="connsiteY224" fmla="*/ 1135786 h 2557700"/>
              <a:gd name="connsiteX225" fmla="*/ 2314566 w 2556906"/>
              <a:gd name="connsiteY225" fmla="*/ 1023820 h 2557700"/>
              <a:gd name="connsiteX226" fmla="*/ 2349570 w 2556906"/>
              <a:gd name="connsiteY226" fmla="*/ 930485 h 2557700"/>
              <a:gd name="connsiteX227" fmla="*/ 2370630 w 2556906"/>
              <a:gd name="connsiteY227" fmla="*/ 1058291 h 2557700"/>
              <a:gd name="connsiteX228" fmla="*/ 2394557 w 2556906"/>
              <a:gd name="connsiteY228" fmla="*/ 1080503 h 2557700"/>
              <a:gd name="connsiteX229" fmla="*/ 2422446 w 2556906"/>
              <a:gd name="connsiteY229" fmla="*/ 1019267 h 2557700"/>
              <a:gd name="connsiteX230" fmla="*/ 2390280 w 2556906"/>
              <a:gd name="connsiteY230" fmla="*/ 908215 h 2557700"/>
              <a:gd name="connsiteX231" fmla="*/ 2334749 w 2556906"/>
              <a:gd name="connsiteY231" fmla="*/ 882860 h 2557700"/>
              <a:gd name="connsiteX232" fmla="*/ 2283476 w 2556906"/>
              <a:gd name="connsiteY232" fmla="*/ 894766 h 2557700"/>
              <a:gd name="connsiteX233" fmla="*/ 1412519 w 2556906"/>
              <a:gd name="connsiteY233" fmla="*/ 912930 h 2557700"/>
              <a:gd name="connsiteX234" fmla="*/ 1327014 w 2556906"/>
              <a:gd name="connsiteY234" fmla="*/ 1019524 h 2557700"/>
              <a:gd name="connsiteX235" fmla="*/ 1530801 w 2556906"/>
              <a:gd name="connsiteY235" fmla="*/ 1099582 h 2557700"/>
              <a:gd name="connsiteX236" fmla="*/ 1859099 w 2556906"/>
              <a:gd name="connsiteY236" fmla="*/ 998245 h 2557700"/>
              <a:gd name="connsiteX237" fmla="*/ 1806188 w 2556906"/>
              <a:gd name="connsiteY237" fmla="*/ 920178 h 2557700"/>
              <a:gd name="connsiteX238" fmla="*/ 1609716 w 2556906"/>
              <a:gd name="connsiteY238" fmla="*/ 903138 h 2557700"/>
              <a:gd name="connsiteX239" fmla="*/ 1412519 w 2556906"/>
              <a:gd name="connsiteY239" fmla="*/ 912930 h 2557700"/>
              <a:gd name="connsiteX240" fmla="*/ 1762116 w 2556906"/>
              <a:gd name="connsiteY240" fmla="*/ 987434 h 2557700"/>
              <a:gd name="connsiteX241" fmla="*/ 1762116 w 2556906"/>
              <a:gd name="connsiteY241" fmla="*/ 1010685 h 2557700"/>
              <a:gd name="connsiteX242" fmla="*/ 1609716 w 2556906"/>
              <a:gd name="connsiteY242" fmla="*/ 1025773 h 2557700"/>
              <a:gd name="connsiteX243" fmla="*/ 1411453 w 2556906"/>
              <a:gd name="connsiteY243" fmla="*/ 1009066 h 2557700"/>
              <a:gd name="connsiteX244" fmla="*/ 1471689 w 2556906"/>
              <a:gd name="connsiteY244" fmla="*/ 986853 h 2557700"/>
              <a:gd name="connsiteX245" fmla="*/ 1762116 w 2556906"/>
              <a:gd name="connsiteY245" fmla="*/ 987434 h 2557700"/>
              <a:gd name="connsiteX246" fmla="*/ 163982 w 2556906"/>
              <a:gd name="connsiteY246" fmla="*/ 1031078 h 2557700"/>
              <a:gd name="connsiteX247" fmla="*/ 104737 w 2556906"/>
              <a:gd name="connsiteY247" fmla="*/ 1168838 h 2557700"/>
              <a:gd name="connsiteX248" fmla="*/ 119805 w 2556906"/>
              <a:gd name="connsiteY248" fmla="*/ 1244190 h 2557700"/>
              <a:gd name="connsiteX249" fmla="*/ 350863 w 2556906"/>
              <a:gd name="connsiteY249" fmla="*/ 1270375 h 2557700"/>
              <a:gd name="connsiteX250" fmla="*/ 377047 w 2556906"/>
              <a:gd name="connsiteY250" fmla="*/ 1280509 h 2557700"/>
              <a:gd name="connsiteX251" fmla="*/ 387134 w 2556906"/>
              <a:gd name="connsiteY251" fmla="*/ 1189707 h 2557700"/>
              <a:gd name="connsiteX252" fmla="*/ 330470 w 2556906"/>
              <a:gd name="connsiteY252" fmla="*/ 1034840 h 2557700"/>
              <a:gd name="connsiteX253" fmla="*/ 163982 w 2556906"/>
              <a:gd name="connsiteY253" fmla="*/ 1031078 h 2557700"/>
              <a:gd name="connsiteX254" fmla="*/ 938651 w 2556906"/>
              <a:gd name="connsiteY254" fmla="*/ 1045908 h 2557700"/>
              <a:gd name="connsiteX255" fmla="*/ 955958 w 2556906"/>
              <a:gd name="connsiteY255" fmla="*/ 1142578 h 2557700"/>
              <a:gd name="connsiteX256" fmla="*/ 819274 w 2556906"/>
              <a:gd name="connsiteY256" fmla="*/ 1150960 h 2557700"/>
              <a:gd name="connsiteX257" fmla="*/ 687676 w 2556906"/>
              <a:gd name="connsiteY257" fmla="*/ 1138034 h 2557700"/>
              <a:gd name="connsiteX258" fmla="*/ 745998 w 2556906"/>
              <a:gd name="connsiteY258" fmla="*/ 1040603 h 2557700"/>
              <a:gd name="connsiteX259" fmla="*/ 938651 w 2556906"/>
              <a:gd name="connsiteY259" fmla="*/ 1045908 h 2557700"/>
              <a:gd name="connsiteX260" fmla="*/ 309096 w 2556906"/>
              <a:gd name="connsiteY260" fmla="*/ 1086837 h 2557700"/>
              <a:gd name="connsiteX261" fmla="*/ 348310 w 2556906"/>
              <a:gd name="connsiteY261" fmla="*/ 1190403 h 2557700"/>
              <a:gd name="connsiteX262" fmla="*/ 284016 w 2556906"/>
              <a:gd name="connsiteY262" fmla="*/ 1196689 h 2557700"/>
              <a:gd name="connsiteX263" fmla="*/ 188109 w 2556906"/>
              <a:gd name="connsiteY263" fmla="*/ 1183154 h 2557700"/>
              <a:gd name="connsiteX264" fmla="*/ 142865 w 2556906"/>
              <a:gd name="connsiteY264" fmla="*/ 1144587 h 2557700"/>
              <a:gd name="connsiteX265" fmla="*/ 230696 w 2556906"/>
              <a:gd name="connsiteY265" fmla="*/ 1073360 h 2557700"/>
              <a:gd name="connsiteX266" fmla="*/ 309096 w 2556906"/>
              <a:gd name="connsiteY266" fmla="*/ 1086837 h 2557700"/>
              <a:gd name="connsiteX267" fmla="*/ 1476366 w 2556906"/>
              <a:gd name="connsiteY267" fmla="*/ 1136367 h 2557700"/>
              <a:gd name="connsiteX268" fmla="*/ 1331767 w 2556906"/>
              <a:gd name="connsiteY268" fmla="*/ 1179982 h 2557700"/>
              <a:gd name="connsiteX269" fmla="*/ 1334043 w 2556906"/>
              <a:gd name="connsiteY269" fmla="*/ 1313504 h 2557700"/>
              <a:gd name="connsiteX270" fmla="*/ 1363161 w 2556906"/>
              <a:gd name="connsiteY270" fmla="*/ 1342622 h 2557700"/>
              <a:gd name="connsiteX271" fmla="*/ 1579312 w 2556906"/>
              <a:gd name="connsiteY271" fmla="*/ 1337850 h 2557700"/>
              <a:gd name="connsiteX272" fmla="*/ 1822361 w 2556906"/>
              <a:gd name="connsiteY272" fmla="*/ 1320428 h 2557700"/>
              <a:gd name="connsiteX273" fmla="*/ 1866214 w 2556906"/>
              <a:gd name="connsiteY273" fmla="*/ 1185212 h 2557700"/>
              <a:gd name="connsiteX274" fmla="*/ 1662103 w 2556906"/>
              <a:gd name="connsiteY274" fmla="*/ 1134196 h 2557700"/>
              <a:gd name="connsiteX275" fmla="*/ 1476366 w 2556906"/>
              <a:gd name="connsiteY275" fmla="*/ 1136367 h 2557700"/>
              <a:gd name="connsiteX276" fmla="*/ 2430437 w 2556906"/>
              <a:gd name="connsiteY276" fmla="*/ 1199423 h 2557700"/>
              <a:gd name="connsiteX277" fmla="*/ 2197541 w 2556906"/>
              <a:gd name="connsiteY277" fmla="*/ 1207795 h 2557700"/>
              <a:gd name="connsiteX278" fmla="*/ 2171691 w 2556906"/>
              <a:gd name="connsiteY278" fmla="*/ 1244248 h 2557700"/>
              <a:gd name="connsiteX279" fmla="*/ 2200351 w 2556906"/>
              <a:gd name="connsiteY279" fmla="*/ 1287567 h 2557700"/>
              <a:gd name="connsiteX280" fmla="*/ 2319928 w 2556906"/>
              <a:gd name="connsiteY280" fmla="*/ 1273385 h 2557700"/>
              <a:gd name="connsiteX281" fmla="*/ 2433628 w 2556906"/>
              <a:gd name="connsiteY281" fmla="*/ 1282910 h 2557700"/>
              <a:gd name="connsiteX282" fmla="*/ 2457441 w 2556906"/>
              <a:gd name="connsiteY282" fmla="*/ 1240047 h 2557700"/>
              <a:gd name="connsiteX283" fmla="*/ 2430437 w 2556906"/>
              <a:gd name="connsiteY283" fmla="*/ 1199423 h 2557700"/>
              <a:gd name="connsiteX284" fmla="*/ 1757867 w 2556906"/>
              <a:gd name="connsiteY284" fmla="*/ 1226588 h 2557700"/>
              <a:gd name="connsiteX285" fmla="*/ 1574416 w 2556906"/>
              <a:gd name="connsiteY285" fmla="*/ 1261078 h 2557700"/>
              <a:gd name="connsiteX286" fmla="*/ 1395889 w 2556906"/>
              <a:gd name="connsiteY286" fmla="*/ 1255125 h 2557700"/>
              <a:gd name="connsiteX287" fmla="*/ 1489024 w 2556906"/>
              <a:gd name="connsiteY287" fmla="*/ 1225045 h 2557700"/>
              <a:gd name="connsiteX288" fmla="*/ 1757867 w 2556906"/>
              <a:gd name="connsiteY288" fmla="*/ 1226588 h 2557700"/>
              <a:gd name="connsiteX289" fmla="*/ 933269 w 2556906"/>
              <a:gd name="connsiteY289" fmla="*/ 1250963 h 2557700"/>
              <a:gd name="connsiteX290" fmla="*/ 958596 w 2556906"/>
              <a:gd name="connsiteY290" fmla="*/ 1291444 h 2557700"/>
              <a:gd name="connsiteX291" fmla="*/ 867318 w 2556906"/>
              <a:gd name="connsiteY291" fmla="*/ 1373302 h 2557700"/>
              <a:gd name="connsiteX292" fmla="*/ 700288 w 2556906"/>
              <a:gd name="connsiteY292" fmla="*/ 1295987 h 2557700"/>
              <a:gd name="connsiteX293" fmla="*/ 694315 w 2556906"/>
              <a:gd name="connsiteY293" fmla="*/ 1266212 h 2557700"/>
              <a:gd name="connsiteX294" fmla="*/ 759114 w 2556906"/>
              <a:gd name="connsiteY294" fmla="*/ 1256802 h 2557700"/>
              <a:gd name="connsiteX295" fmla="*/ 933269 w 2556906"/>
              <a:gd name="connsiteY295" fmla="*/ 1250963 h 2557700"/>
              <a:gd name="connsiteX296" fmla="*/ 193119 w 2556906"/>
              <a:gd name="connsiteY296" fmla="*/ 1344089 h 2557700"/>
              <a:gd name="connsiteX297" fmla="*/ 121682 w 2556906"/>
              <a:gd name="connsiteY297" fmla="*/ 1348061 h 2557700"/>
              <a:gd name="connsiteX298" fmla="*/ 99793 w 2556906"/>
              <a:gd name="connsiteY298" fmla="*/ 1375778 h 2557700"/>
              <a:gd name="connsiteX299" fmla="*/ 130902 w 2556906"/>
              <a:gd name="connsiteY299" fmla="*/ 1404887 h 2557700"/>
              <a:gd name="connsiteX300" fmla="*/ 342424 w 2556906"/>
              <a:gd name="connsiteY300" fmla="*/ 1377912 h 2557700"/>
              <a:gd name="connsiteX301" fmla="*/ 335299 w 2556906"/>
              <a:gd name="connsiteY301" fmla="*/ 1487087 h 2557700"/>
              <a:gd name="connsiteX302" fmla="*/ 148485 w 2556906"/>
              <a:gd name="connsiteY302" fmla="*/ 1511414 h 2557700"/>
              <a:gd name="connsiteX303" fmla="*/ 128426 w 2556906"/>
              <a:gd name="connsiteY303" fmla="*/ 1547228 h 2557700"/>
              <a:gd name="connsiteX304" fmla="*/ 160477 w 2556906"/>
              <a:gd name="connsiteY304" fmla="*/ 1593920 h 2557700"/>
              <a:gd name="connsiteX305" fmla="*/ 264290 w 2556906"/>
              <a:gd name="connsiteY305" fmla="*/ 1563735 h 2557700"/>
              <a:gd name="connsiteX306" fmla="*/ 376209 w 2556906"/>
              <a:gd name="connsiteY306" fmla="*/ 1519320 h 2557700"/>
              <a:gd name="connsiteX307" fmla="*/ 352939 w 2556906"/>
              <a:gd name="connsiteY307" fmla="*/ 1340345 h 2557700"/>
              <a:gd name="connsiteX308" fmla="*/ 193119 w 2556906"/>
              <a:gd name="connsiteY308" fmla="*/ 1344089 h 2557700"/>
              <a:gd name="connsiteX309" fmla="*/ 2407015 w 2556906"/>
              <a:gd name="connsiteY309" fmla="*/ 1383017 h 2557700"/>
              <a:gd name="connsiteX310" fmla="*/ 2307450 w 2556906"/>
              <a:gd name="connsiteY310" fmla="*/ 1421489 h 2557700"/>
              <a:gd name="connsiteX311" fmla="*/ 2192293 w 2556906"/>
              <a:gd name="connsiteY311" fmla="*/ 1390275 h 2557700"/>
              <a:gd name="connsiteX312" fmla="*/ 2166995 w 2556906"/>
              <a:gd name="connsiteY312" fmla="*/ 1379779 h 2557700"/>
              <a:gd name="connsiteX313" fmla="*/ 2160289 w 2556906"/>
              <a:gd name="connsiteY313" fmla="*/ 1473410 h 2557700"/>
              <a:gd name="connsiteX314" fmla="*/ 2173500 w 2556906"/>
              <a:gd name="connsiteY314" fmla="*/ 1463208 h 2557700"/>
              <a:gd name="connsiteX315" fmla="*/ 2288600 w 2556906"/>
              <a:gd name="connsiteY315" fmla="*/ 1473819 h 2557700"/>
              <a:gd name="connsiteX316" fmla="*/ 2400291 w 2556906"/>
              <a:gd name="connsiteY316" fmla="*/ 1511900 h 2557700"/>
              <a:gd name="connsiteX317" fmla="*/ 2374468 w 2556906"/>
              <a:gd name="connsiteY317" fmla="*/ 1549495 h 2557700"/>
              <a:gd name="connsiteX318" fmla="*/ 2362562 w 2556906"/>
              <a:gd name="connsiteY318" fmla="*/ 1578613 h 2557700"/>
              <a:gd name="connsiteX319" fmla="*/ 2413892 w 2556906"/>
              <a:gd name="connsiteY319" fmla="*/ 1579289 h 2557700"/>
              <a:gd name="connsiteX320" fmla="*/ 2438896 w 2556906"/>
              <a:gd name="connsiteY320" fmla="*/ 1468314 h 2557700"/>
              <a:gd name="connsiteX321" fmla="*/ 2412349 w 2556906"/>
              <a:gd name="connsiteY321" fmla="*/ 1349727 h 2557700"/>
              <a:gd name="connsiteX322" fmla="*/ 2407015 w 2556906"/>
              <a:gd name="connsiteY322" fmla="*/ 1383017 h 2557700"/>
              <a:gd name="connsiteX323" fmla="*/ 1452553 w 2556906"/>
              <a:gd name="connsiteY323" fmla="*/ 1377626 h 2557700"/>
              <a:gd name="connsiteX324" fmla="*/ 1357303 w 2556906"/>
              <a:gd name="connsiteY324" fmla="*/ 1382922 h 2557700"/>
              <a:gd name="connsiteX325" fmla="*/ 1354293 w 2556906"/>
              <a:gd name="connsiteY325" fmla="*/ 1409116 h 2557700"/>
              <a:gd name="connsiteX326" fmla="*/ 1441133 w 2556906"/>
              <a:gd name="connsiteY326" fmla="*/ 1447406 h 2557700"/>
              <a:gd name="connsiteX327" fmla="*/ 1485891 w 2556906"/>
              <a:gd name="connsiteY327" fmla="*/ 1462465 h 2557700"/>
              <a:gd name="connsiteX328" fmla="*/ 1376353 w 2556906"/>
              <a:gd name="connsiteY328" fmla="*/ 1502508 h 2557700"/>
              <a:gd name="connsiteX329" fmla="*/ 1288247 w 2556906"/>
              <a:gd name="connsiteY329" fmla="*/ 1527102 h 2557700"/>
              <a:gd name="connsiteX330" fmla="*/ 1290638 w 2556906"/>
              <a:gd name="connsiteY330" fmla="*/ 1602883 h 2557700"/>
              <a:gd name="connsiteX331" fmla="*/ 1381668 w 2556906"/>
              <a:gd name="connsiteY331" fmla="*/ 1593577 h 2557700"/>
              <a:gd name="connsiteX332" fmla="*/ 1485891 w 2556906"/>
              <a:gd name="connsiteY332" fmla="*/ 1592291 h 2557700"/>
              <a:gd name="connsiteX333" fmla="*/ 1459697 w 2556906"/>
              <a:gd name="connsiteY333" fmla="*/ 1621723 h 2557700"/>
              <a:gd name="connsiteX334" fmla="*/ 1277303 w 2556906"/>
              <a:gd name="connsiteY334" fmla="*/ 1752702 h 2557700"/>
              <a:gd name="connsiteX335" fmla="*/ 1301420 w 2556906"/>
              <a:gd name="connsiteY335" fmla="*/ 1782143 h 2557700"/>
              <a:gd name="connsiteX336" fmla="*/ 1402118 w 2556906"/>
              <a:gd name="connsiteY336" fmla="*/ 1744424 h 2557700"/>
              <a:gd name="connsiteX337" fmla="*/ 1497873 w 2556906"/>
              <a:gd name="connsiteY337" fmla="*/ 1704419 h 2557700"/>
              <a:gd name="connsiteX338" fmla="*/ 1528220 w 2556906"/>
              <a:gd name="connsiteY338" fmla="*/ 1770952 h 2557700"/>
              <a:gd name="connsiteX339" fmla="*/ 1581331 w 2556906"/>
              <a:gd name="connsiteY339" fmla="*/ 1873698 h 2557700"/>
              <a:gd name="connsiteX340" fmla="*/ 1641881 w 2556906"/>
              <a:gd name="connsiteY340" fmla="*/ 1909693 h 2557700"/>
              <a:gd name="connsiteX341" fmla="*/ 1674543 w 2556906"/>
              <a:gd name="connsiteY341" fmla="*/ 1876812 h 2557700"/>
              <a:gd name="connsiteX342" fmla="*/ 1654388 w 2556906"/>
              <a:gd name="connsiteY342" fmla="*/ 1791087 h 2557700"/>
              <a:gd name="connsiteX343" fmla="*/ 1625413 w 2556906"/>
              <a:gd name="connsiteY343" fmla="*/ 1710430 h 2557700"/>
              <a:gd name="connsiteX344" fmla="*/ 1662074 w 2556906"/>
              <a:gd name="connsiteY344" fmla="*/ 1679673 h 2557700"/>
              <a:gd name="connsiteX345" fmla="*/ 1733026 w 2556906"/>
              <a:gd name="connsiteY345" fmla="*/ 1679521 h 2557700"/>
              <a:gd name="connsiteX346" fmla="*/ 1842783 w 2556906"/>
              <a:gd name="connsiteY346" fmla="*/ 1565488 h 2557700"/>
              <a:gd name="connsiteX347" fmla="*/ 1858051 w 2556906"/>
              <a:gd name="connsiteY347" fmla="*/ 1402591 h 2557700"/>
              <a:gd name="connsiteX348" fmla="*/ 1776641 w 2556906"/>
              <a:gd name="connsiteY348" fmla="*/ 1427242 h 2557700"/>
              <a:gd name="connsiteX349" fmla="*/ 1688259 w 2556906"/>
              <a:gd name="connsiteY349" fmla="*/ 1464180 h 2557700"/>
              <a:gd name="connsiteX350" fmla="*/ 1620222 w 2556906"/>
              <a:gd name="connsiteY350" fmla="*/ 1468037 h 2557700"/>
              <a:gd name="connsiteX351" fmla="*/ 1640748 w 2556906"/>
              <a:gd name="connsiteY351" fmla="*/ 1429385 h 2557700"/>
              <a:gd name="connsiteX352" fmla="*/ 1452553 w 2556906"/>
              <a:gd name="connsiteY352" fmla="*/ 1377626 h 2557700"/>
              <a:gd name="connsiteX353" fmla="*/ 1735103 w 2556906"/>
              <a:gd name="connsiteY353" fmla="*/ 1559373 h 2557700"/>
              <a:gd name="connsiteX354" fmla="*/ 1664484 w 2556906"/>
              <a:gd name="connsiteY354" fmla="*/ 1602283 h 2557700"/>
              <a:gd name="connsiteX355" fmla="*/ 1609716 w 2556906"/>
              <a:gd name="connsiteY355" fmla="*/ 1608950 h 2557700"/>
              <a:gd name="connsiteX356" fmla="*/ 1609716 w 2556906"/>
              <a:gd name="connsiteY356" fmla="*/ 1579461 h 2557700"/>
              <a:gd name="connsiteX357" fmla="*/ 1681153 w 2556906"/>
              <a:gd name="connsiteY357" fmla="*/ 1536884 h 2557700"/>
              <a:gd name="connsiteX358" fmla="*/ 1735103 w 2556906"/>
              <a:gd name="connsiteY358" fmla="*/ 1559373 h 2557700"/>
              <a:gd name="connsiteX359" fmla="*/ 2100539 w 2556906"/>
              <a:gd name="connsiteY359" fmla="*/ 1621828 h 2557700"/>
              <a:gd name="connsiteX360" fmla="*/ 2096224 w 2556906"/>
              <a:gd name="connsiteY360" fmla="*/ 1677749 h 2557700"/>
              <a:gd name="connsiteX361" fmla="*/ 2148164 w 2556906"/>
              <a:gd name="connsiteY361" fmla="*/ 1687322 h 2557700"/>
              <a:gd name="connsiteX362" fmla="*/ 2237918 w 2556906"/>
              <a:gd name="connsiteY362" fmla="*/ 1768084 h 2557700"/>
              <a:gd name="connsiteX363" fmla="*/ 2285991 w 2556906"/>
              <a:gd name="connsiteY363" fmla="*/ 1843103 h 2557700"/>
              <a:gd name="connsiteX364" fmla="*/ 2319528 w 2556906"/>
              <a:gd name="connsiteY364" fmla="*/ 1831588 h 2557700"/>
              <a:gd name="connsiteX365" fmla="*/ 2315613 w 2556906"/>
              <a:gd name="connsiteY365" fmla="*/ 1792164 h 2557700"/>
              <a:gd name="connsiteX366" fmla="*/ 2267988 w 2556906"/>
              <a:gd name="connsiteY366" fmla="*/ 1757588 h 2557700"/>
              <a:gd name="connsiteX367" fmla="*/ 2238366 w 2556906"/>
              <a:gd name="connsiteY367" fmla="*/ 1710753 h 2557700"/>
              <a:gd name="connsiteX368" fmla="*/ 2350761 w 2556906"/>
              <a:gd name="connsiteY368" fmla="*/ 1701067 h 2557700"/>
              <a:gd name="connsiteX369" fmla="*/ 2404948 w 2556906"/>
              <a:gd name="connsiteY369" fmla="*/ 1636278 h 2557700"/>
              <a:gd name="connsiteX370" fmla="*/ 2394242 w 2556906"/>
              <a:gd name="connsiteY370" fmla="*/ 1620485 h 2557700"/>
              <a:gd name="connsiteX371" fmla="*/ 2295516 w 2556906"/>
              <a:gd name="connsiteY371" fmla="*/ 1640916 h 2557700"/>
              <a:gd name="connsiteX372" fmla="*/ 2174110 w 2556906"/>
              <a:gd name="connsiteY372" fmla="*/ 1637659 h 2557700"/>
              <a:gd name="connsiteX373" fmla="*/ 2133629 w 2556906"/>
              <a:gd name="connsiteY373" fmla="*/ 1609703 h 2557700"/>
              <a:gd name="connsiteX374" fmla="*/ 2100539 w 2556906"/>
              <a:gd name="connsiteY374" fmla="*/ 1621828 h 2557700"/>
              <a:gd name="connsiteX375" fmla="*/ 292884 w 2556906"/>
              <a:gd name="connsiteY375" fmla="*/ 1645622 h 2557700"/>
              <a:gd name="connsiteX376" fmla="*/ 290379 w 2556906"/>
              <a:gd name="connsiteY376" fmla="*/ 1673435 h 2557700"/>
              <a:gd name="connsiteX377" fmla="*/ 331108 w 2556906"/>
              <a:gd name="connsiteY377" fmla="*/ 1745120 h 2557700"/>
              <a:gd name="connsiteX378" fmla="*/ 257175 w 2556906"/>
              <a:gd name="connsiteY378" fmla="*/ 1778210 h 2557700"/>
              <a:gd name="connsiteX379" fmla="*/ 219656 w 2556906"/>
              <a:gd name="connsiteY379" fmla="*/ 1676635 h 2557700"/>
              <a:gd name="connsiteX380" fmla="*/ 209636 w 2556906"/>
              <a:gd name="connsiteY380" fmla="*/ 1654385 h 2557700"/>
              <a:gd name="connsiteX381" fmla="*/ 212188 w 2556906"/>
              <a:gd name="connsiteY381" fmla="*/ 1776133 h 2557700"/>
              <a:gd name="connsiteX382" fmla="*/ 263795 w 2556906"/>
              <a:gd name="connsiteY382" fmla="*/ 1863935 h 2557700"/>
              <a:gd name="connsiteX383" fmla="*/ 276215 w 2556906"/>
              <a:gd name="connsiteY383" fmla="*/ 1851200 h 2557700"/>
              <a:gd name="connsiteX384" fmla="*/ 494395 w 2556906"/>
              <a:gd name="connsiteY384" fmla="*/ 1754111 h 2557700"/>
              <a:gd name="connsiteX385" fmla="*/ 493395 w 2556906"/>
              <a:gd name="connsiteY385" fmla="*/ 1707029 h 2557700"/>
              <a:gd name="connsiteX386" fmla="*/ 457190 w 2556906"/>
              <a:gd name="connsiteY386" fmla="*/ 1678540 h 2557700"/>
              <a:gd name="connsiteX387" fmla="*/ 366046 w 2556906"/>
              <a:gd name="connsiteY387" fmla="*/ 1730585 h 2557700"/>
              <a:gd name="connsiteX388" fmla="*/ 339538 w 2556906"/>
              <a:gd name="connsiteY388" fmla="*/ 1649384 h 2557700"/>
              <a:gd name="connsiteX389" fmla="*/ 292884 w 2556906"/>
              <a:gd name="connsiteY389" fmla="*/ 1645622 h 2557700"/>
              <a:gd name="connsiteX390" fmla="*/ 1747828 w 2556906"/>
              <a:gd name="connsiteY390" fmla="*/ 2036461 h 2557700"/>
              <a:gd name="connsiteX391" fmla="*/ 1678496 w 2556906"/>
              <a:gd name="connsiteY391" fmla="*/ 2095621 h 2557700"/>
              <a:gd name="connsiteX392" fmla="*/ 1744561 w 2556906"/>
              <a:gd name="connsiteY392" fmla="*/ 2222046 h 2557700"/>
              <a:gd name="connsiteX393" fmla="*/ 1782737 w 2556906"/>
              <a:gd name="connsiteY393" fmla="*/ 2193652 h 2557700"/>
              <a:gd name="connsiteX394" fmla="*/ 1886045 w 2556906"/>
              <a:gd name="connsiteY394" fmla="*/ 2190166 h 2557700"/>
              <a:gd name="connsiteX395" fmla="*/ 1885064 w 2556906"/>
              <a:gd name="connsiteY395" fmla="*/ 2264861 h 2557700"/>
              <a:gd name="connsiteX396" fmla="*/ 1844583 w 2556906"/>
              <a:gd name="connsiteY396" fmla="*/ 2278386 h 2557700"/>
              <a:gd name="connsiteX397" fmla="*/ 1774974 w 2556906"/>
              <a:gd name="connsiteY397" fmla="*/ 2278558 h 2557700"/>
              <a:gd name="connsiteX398" fmla="*/ 1822837 w 2556906"/>
              <a:gd name="connsiteY398" fmla="*/ 2321135 h 2557700"/>
              <a:gd name="connsiteX399" fmla="*/ 1943986 w 2556906"/>
              <a:gd name="connsiteY399" fmla="*/ 2250773 h 2557700"/>
              <a:gd name="connsiteX400" fmla="*/ 1948301 w 2556906"/>
              <a:gd name="connsiteY400" fmla="*/ 2141026 h 2557700"/>
              <a:gd name="connsiteX401" fmla="*/ 1785042 w 2556906"/>
              <a:gd name="connsiteY401" fmla="*/ 2141017 h 2557700"/>
              <a:gd name="connsiteX402" fmla="*/ 1743942 w 2556906"/>
              <a:gd name="connsiteY402" fmla="*/ 2151323 h 2557700"/>
              <a:gd name="connsiteX403" fmla="*/ 1790776 w 2556906"/>
              <a:gd name="connsiteY403" fmla="*/ 2079581 h 2557700"/>
              <a:gd name="connsiteX404" fmla="*/ 1842059 w 2556906"/>
              <a:gd name="connsiteY404" fmla="*/ 2002828 h 2557700"/>
              <a:gd name="connsiteX405" fmla="*/ 1747828 w 2556906"/>
              <a:gd name="connsiteY405" fmla="*/ 2036461 h 2557700"/>
              <a:gd name="connsiteX406" fmla="*/ 717547 w 2556906"/>
              <a:gd name="connsiteY406" fmla="*/ 2028422 h 2557700"/>
              <a:gd name="connsiteX407" fmla="*/ 727320 w 2556906"/>
              <a:gd name="connsiteY407" fmla="*/ 2046634 h 2557700"/>
              <a:gd name="connsiteX408" fmla="*/ 695392 w 2556906"/>
              <a:gd name="connsiteY408" fmla="*/ 2161400 h 2557700"/>
              <a:gd name="connsiteX409" fmla="*/ 619363 w 2556906"/>
              <a:gd name="connsiteY409" fmla="*/ 2229266 h 2557700"/>
              <a:gd name="connsiteX410" fmla="*/ 590541 w 2556906"/>
              <a:gd name="connsiteY410" fmla="*/ 2233990 h 2557700"/>
              <a:gd name="connsiteX411" fmla="*/ 721509 w 2556906"/>
              <a:gd name="connsiteY411" fmla="*/ 2320935 h 2557700"/>
              <a:gd name="connsiteX412" fmla="*/ 723891 w 2556906"/>
              <a:gd name="connsiteY412" fmla="*/ 2297322 h 2557700"/>
              <a:gd name="connsiteX413" fmla="*/ 776173 w 2556906"/>
              <a:gd name="connsiteY413" fmla="*/ 2159381 h 2557700"/>
              <a:gd name="connsiteX414" fmla="*/ 828180 w 2556906"/>
              <a:gd name="connsiteY414" fmla="*/ 2050139 h 2557700"/>
              <a:gd name="connsiteX415" fmla="*/ 717547 w 2556906"/>
              <a:gd name="connsiteY415" fmla="*/ 2028422 h 2557700"/>
              <a:gd name="connsiteX416" fmla="*/ 978275 w 2556906"/>
              <a:gd name="connsiteY416" fmla="*/ 2159362 h 2557700"/>
              <a:gd name="connsiteX417" fmla="*/ 938022 w 2556906"/>
              <a:gd name="connsiteY417" fmla="*/ 2263413 h 2557700"/>
              <a:gd name="connsiteX418" fmla="*/ 1034186 w 2556906"/>
              <a:gd name="connsiteY418" fmla="*/ 2330660 h 2557700"/>
              <a:gd name="connsiteX419" fmla="*/ 1066791 w 2556906"/>
              <a:gd name="connsiteY419" fmla="*/ 2339489 h 2557700"/>
              <a:gd name="connsiteX420" fmla="*/ 974284 w 2556906"/>
              <a:gd name="connsiteY420" fmla="*/ 2399887 h 2557700"/>
              <a:gd name="connsiteX421" fmla="*/ 964397 w 2556906"/>
              <a:gd name="connsiteY421" fmla="*/ 2429377 h 2557700"/>
              <a:gd name="connsiteX422" fmla="*/ 1150134 w 2556906"/>
              <a:gd name="connsiteY422" fmla="*/ 2190899 h 2557700"/>
              <a:gd name="connsiteX423" fmla="*/ 978275 w 2556906"/>
              <a:gd name="connsiteY423" fmla="*/ 2159362 h 2557700"/>
              <a:gd name="connsiteX424" fmla="*/ 1433503 w 2556906"/>
              <a:gd name="connsiteY424" fmla="*/ 2149932 h 2557700"/>
              <a:gd name="connsiteX425" fmla="*/ 1333491 w 2556906"/>
              <a:gd name="connsiteY425" fmla="*/ 2289740 h 2557700"/>
              <a:gd name="connsiteX426" fmla="*/ 1359456 w 2556906"/>
              <a:gd name="connsiteY426" fmla="*/ 2385933 h 2557700"/>
              <a:gd name="connsiteX427" fmla="*/ 1589075 w 2556906"/>
              <a:gd name="connsiteY427" fmla="*/ 2356072 h 2557700"/>
              <a:gd name="connsiteX428" fmla="*/ 1568949 w 2556906"/>
              <a:gd name="connsiteY428" fmla="*/ 2210626 h 2557700"/>
              <a:gd name="connsiteX429" fmla="*/ 1433503 w 2556906"/>
              <a:gd name="connsiteY429" fmla="*/ 2149932 h 2557700"/>
              <a:gd name="connsiteX430" fmla="*/ 1093461 w 2556906"/>
              <a:gd name="connsiteY430" fmla="*/ 2180165 h 2557700"/>
              <a:gd name="connsiteX431" fmla="*/ 1089127 w 2556906"/>
              <a:gd name="connsiteY431" fmla="*/ 2284663 h 2557700"/>
              <a:gd name="connsiteX432" fmla="*/ 1021070 w 2556906"/>
              <a:gd name="connsiteY432" fmla="*/ 2290655 h 2557700"/>
              <a:gd name="connsiteX433" fmla="*/ 1024471 w 2556906"/>
              <a:gd name="connsiteY433" fmla="*/ 2189909 h 2557700"/>
              <a:gd name="connsiteX434" fmla="*/ 1093461 w 2556906"/>
              <a:gd name="connsiteY434" fmla="*/ 2180165 h 2557700"/>
              <a:gd name="connsiteX435" fmla="*/ 1472917 w 2556906"/>
              <a:gd name="connsiteY435" fmla="*/ 2185546 h 2557700"/>
              <a:gd name="connsiteX436" fmla="*/ 1520771 w 2556906"/>
              <a:gd name="connsiteY436" fmla="*/ 2321554 h 2557700"/>
              <a:gd name="connsiteX437" fmla="*/ 1478109 w 2556906"/>
              <a:gd name="connsiteY437" fmla="*/ 2414575 h 2557700"/>
              <a:gd name="connsiteX438" fmla="*/ 1440409 w 2556906"/>
              <a:gd name="connsiteY438" fmla="*/ 2178402 h 2557700"/>
              <a:gd name="connsiteX439" fmla="*/ 1472917 w 2556906"/>
              <a:gd name="connsiteY439" fmla="*/ 2185546 h 25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</a:cxnLst>
            <a:rect l="l" t="t" r="r" b="b"/>
            <a:pathLst>
              <a:path w="2556906" h="2557700">
                <a:moveTo>
                  <a:pt x="1096051" y="11465"/>
                </a:moveTo>
                <a:cubicBezTo>
                  <a:pt x="648748" y="79988"/>
                  <a:pt x="271034" y="371748"/>
                  <a:pt x="97479" y="782818"/>
                </a:cubicBezTo>
                <a:cubicBezTo>
                  <a:pt x="31290" y="939590"/>
                  <a:pt x="19" y="1098829"/>
                  <a:pt x="0" y="1279281"/>
                </a:cubicBezTo>
                <a:cubicBezTo>
                  <a:pt x="-29" y="1562811"/>
                  <a:pt x="85715" y="1822406"/>
                  <a:pt x="252546" y="2043871"/>
                </a:cubicBezTo>
                <a:cubicBezTo>
                  <a:pt x="510045" y="2385695"/>
                  <a:pt x="897969" y="2572423"/>
                  <a:pt x="1318127" y="2556793"/>
                </a:cubicBezTo>
                <a:cubicBezTo>
                  <a:pt x="1465593" y="2551306"/>
                  <a:pt x="1558195" y="2534866"/>
                  <a:pt x="1689888" y="2490756"/>
                </a:cubicBezTo>
                <a:cubicBezTo>
                  <a:pt x="1977762" y="2394344"/>
                  <a:pt x="2226755" y="2189651"/>
                  <a:pt x="2388603" y="1916322"/>
                </a:cubicBezTo>
                <a:cubicBezTo>
                  <a:pt x="2566692" y="1615570"/>
                  <a:pt x="2606612" y="1219483"/>
                  <a:pt x="2493217" y="878097"/>
                </a:cubicBezTo>
                <a:cubicBezTo>
                  <a:pt x="2371144" y="510537"/>
                  <a:pt x="2086289" y="215709"/>
                  <a:pt x="1721082" y="78921"/>
                </a:cubicBezTo>
                <a:cubicBezTo>
                  <a:pt x="1536021" y="9607"/>
                  <a:pt x="1285027" y="-17482"/>
                  <a:pt x="1096051" y="11465"/>
                </a:cubicBezTo>
                <a:moveTo>
                  <a:pt x="1481128" y="78607"/>
                </a:moveTo>
                <a:cubicBezTo>
                  <a:pt x="1977885" y="164560"/>
                  <a:pt x="2361181" y="535988"/>
                  <a:pt x="2473262" y="1040022"/>
                </a:cubicBezTo>
                <a:cubicBezTo>
                  <a:pt x="2497188" y="1147655"/>
                  <a:pt x="2497169" y="1409125"/>
                  <a:pt x="2473224" y="1519091"/>
                </a:cubicBezTo>
                <a:cubicBezTo>
                  <a:pt x="2420084" y="1763027"/>
                  <a:pt x="2313423" y="1959804"/>
                  <a:pt x="2138677" y="2136264"/>
                </a:cubicBezTo>
                <a:cubicBezTo>
                  <a:pt x="1905105" y="2372131"/>
                  <a:pt x="1612373" y="2494737"/>
                  <a:pt x="1281103" y="2495452"/>
                </a:cubicBezTo>
                <a:cubicBezTo>
                  <a:pt x="952357" y="2496156"/>
                  <a:pt x="653472" y="2373932"/>
                  <a:pt x="423167" y="2144608"/>
                </a:cubicBezTo>
                <a:cubicBezTo>
                  <a:pt x="278825" y="2000875"/>
                  <a:pt x="176536" y="1834188"/>
                  <a:pt x="116491" y="1644860"/>
                </a:cubicBezTo>
                <a:cubicBezTo>
                  <a:pt x="74638" y="1512900"/>
                  <a:pt x="62751" y="1428975"/>
                  <a:pt x="63208" y="1268622"/>
                </a:cubicBezTo>
                <a:cubicBezTo>
                  <a:pt x="63541" y="1149436"/>
                  <a:pt x="67713" y="1108002"/>
                  <a:pt x="88402" y="1018677"/>
                </a:cubicBezTo>
                <a:cubicBezTo>
                  <a:pt x="201749" y="529387"/>
                  <a:pt x="580806" y="167122"/>
                  <a:pt x="1071553" y="79092"/>
                </a:cubicBezTo>
                <a:cubicBezTo>
                  <a:pt x="1175214" y="60490"/>
                  <a:pt x="1375105" y="60261"/>
                  <a:pt x="1481128" y="78607"/>
                </a:cubicBezTo>
                <a:moveTo>
                  <a:pt x="1266816" y="110315"/>
                </a:moveTo>
                <a:cubicBezTo>
                  <a:pt x="1266816" y="114992"/>
                  <a:pt x="1272940" y="121174"/>
                  <a:pt x="1280436" y="124050"/>
                </a:cubicBezTo>
                <a:cubicBezTo>
                  <a:pt x="1295752" y="129927"/>
                  <a:pt x="1308059" y="194907"/>
                  <a:pt x="1303296" y="244761"/>
                </a:cubicBezTo>
                <a:lnTo>
                  <a:pt x="1300153" y="277670"/>
                </a:lnTo>
                <a:lnTo>
                  <a:pt x="1238660" y="194507"/>
                </a:lnTo>
                <a:lnTo>
                  <a:pt x="1177176" y="111334"/>
                </a:lnTo>
                <a:lnTo>
                  <a:pt x="1131503" y="111334"/>
                </a:lnTo>
                <a:cubicBezTo>
                  <a:pt x="1082821" y="111334"/>
                  <a:pt x="1076306" y="116545"/>
                  <a:pt x="1101738" y="135147"/>
                </a:cubicBezTo>
                <a:cubicBezTo>
                  <a:pt x="1114454" y="144443"/>
                  <a:pt x="1118530" y="168380"/>
                  <a:pt x="1122083" y="254448"/>
                </a:cubicBezTo>
                <a:cubicBezTo>
                  <a:pt x="1125931" y="347926"/>
                  <a:pt x="1124388" y="363671"/>
                  <a:pt x="1110367" y="373929"/>
                </a:cubicBezTo>
                <a:cubicBezTo>
                  <a:pt x="1087650" y="390531"/>
                  <a:pt x="1107605" y="400485"/>
                  <a:pt x="1148315" y="392846"/>
                </a:cubicBezTo>
                <a:cubicBezTo>
                  <a:pt x="1180090" y="386883"/>
                  <a:pt x="1180586" y="386112"/>
                  <a:pt x="1166346" y="364385"/>
                </a:cubicBezTo>
                <a:cubicBezTo>
                  <a:pt x="1155468" y="347783"/>
                  <a:pt x="1152420" y="321770"/>
                  <a:pt x="1154497" y="262972"/>
                </a:cubicBezTo>
                <a:lnTo>
                  <a:pt x="1157278" y="183896"/>
                </a:lnTo>
                <a:lnTo>
                  <a:pt x="1228849" y="283242"/>
                </a:lnTo>
                <a:cubicBezTo>
                  <a:pt x="1268216" y="337887"/>
                  <a:pt x="1308049" y="384054"/>
                  <a:pt x="1317374" y="385855"/>
                </a:cubicBezTo>
                <a:cubicBezTo>
                  <a:pt x="1333024" y="388864"/>
                  <a:pt x="1334224" y="378987"/>
                  <a:pt x="1332919" y="257696"/>
                </a:cubicBezTo>
                <a:cubicBezTo>
                  <a:pt x="1331976" y="169170"/>
                  <a:pt x="1334948" y="125136"/>
                  <a:pt x="1342025" y="122774"/>
                </a:cubicBezTo>
                <a:cubicBezTo>
                  <a:pt x="1367809" y="114182"/>
                  <a:pt x="1348712" y="101809"/>
                  <a:pt x="1309678" y="101809"/>
                </a:cubicBezTo>
                <a:cubicBezTo>
                  <a:pt x="1286104" y="101809"/>
                  <a:pt x="1266816" y="105639"/>
                  <a:pt x="1266816" y="110315"/>
                </a:cubicBezTo>
                <a:moveTo>
                  <a:pt x="1446695" y="133833"/>
                </a:moveTo>
                <a:cubicBezTo>
                  <a:pt x="1457925" y="147358"/>
                  <a:pt x="1457335" y="165351"/>
                  <a:pt x="1442685" y="256715"/>
                </a:cubicBezTo>
                <a:cubicBezTo>
                  <a:pt x="1431350" y="327428"/>
                  <a:pt x="1420425" y="367519"/>
                  <a:pt x="1410481" y="374872"/>
                </a:cubicBezTo>
                <a:cubicBezTo>
                  <a:pt x="1390002" y="390017"/>
                  <a:pt x="1398556" y="395922"/>
                  <a:pt x="1451448" y="403171"/>
                </a:cubicBezTo>
                <a:cubicBezTo>
                  <a:pt x="1496225" y="409305"/>
                  <a:pt x="1496435" y="409210"/>
                  <a:pt x="1490253" y="384588"/>
                </a:cubicBezTo>
                <a:cubicBezTo>
                  <a:pt x="1481023" y="347802"/>
                  <a:pt x="1513075" y="166179"/>
                  <a:pt x="1531315" y="151911"/>
                </a:cubicBezTo>
                <a:cubicBezTo>
                  <a:pt x="1552642" y="135242"/>
                  <a:pt x="1541364" y="128346"/>
                  <a:pt x="1483738" y="122803"/>
                </a:cubicBezTo>
                <a:cubicBezTo>
                  <a:pt x="1437742" y="118383"/>
                  <a:pt x="1434646" y="119307"/>
                  <a:pt x="1446695" y="133833"/>
                </a:cubicBezTo>
                <a:moveTo>
                  <a:pt x="954776" y="145063"/>
                </a:moveTo>
                <a:cubicBezTo>
                  <a:pt x="923487" y="158226"/>
                  <a:pt x="912914" y="178009"/>
                  <a:pt x="937184" y="178009"/>
                </a:cubicBezTo>
                <a:cubicBezTo>
                  <a:pt x="951833" y="178009"/>
                  <a:pt x="953967" y="182286"/>
                  <a:pt x="986828" y="277308"/>
                </a:cubicBezTo>
                <a:cubicBezTo>
                  <a:pt x="1014603" y="357632"/>
                  <a:pt x="1014927" y="368767"/>
                  <a:pt x="990219" y="395284"/>
                </a:cubicBezTo>
                <a:cubicBezTo>
                  <a:pt x="966426" y="420830"/>
                  <a:pt x="923068" y="422459"/>
                  <a:pt x="901494" y="398628"/>
                </a:cubicBezTo>
                <a:cubicBezTo>
                  <a:pt x="881739" y="376796"/>
                  <a:pt x="831085" y="226720"/>
                  <a:pt x="835933" y="204394"/>
                </a:cubicBezTo>
                <a:cubicBezTo>
                  <a:pt x="839248" y="189125"/>
                  <a:pt x="836619" y="188935"/>
                  <a:pt x="800224" y="201774"/>
                </a:cubicBezTo>
                <a:cubicBezTo>
                  <a:pt x="743741" y="221701"/>
                  <a:pt x="740426" y="225196"/>
                  <a:pt x="761133" y="242989"/>
                </a:cubicBezTo>
                <a:cubicBezTo>
                  <a:pt x="771363" y="251781"/>
                  <a:pt x="790947" y="291119"/>
                  <a:pt x="804653" y="330409"/>
                </a:cubicBezTo>
                <a:cubicBezTo>
                  <a:pt x="840248" y="432451"/>
                  <a:pt x="853373" y="446824"/>
                  <a:pt x="915562" y="451815"/>
                </a:cubicBezTo>
                <a:cubicBezTo>
                  <a:pt x="957967" y="455225"/>
                  <a:pt x="972512" y="452044"/>
                  <a:pt x="1000116" y="433327"/>
                </a:cubicBezTo>
                <a:cubicBezTo>
                  <a:pt x="1053332" y="397256"/>
                  <a:pt x="1057380" y="360185"/>
                  <a:pt x="1019547" y="255257"/>
                </a:cubicBezTo>
                <a:cubicBezTo>
                  <a:pt x="1002411" y="207756"/>
                  <a:pt x="990848" y="162503"/>
                  <a:pt x="993839" y="154702"/>
                </a:cubicBezTo>
                <a:cubicBezTo>
                  <a:pt x="1001925" y="133633"/>
                  <a:pt x="989352" y="130527"/>
                  <a:pt x="954776" y="145063"/>
                </a:cubicBezTo>
                <a:moveTo>
                  <a:pt x="1612325" y="298806"/>
                </a:moveTo>
                <a:cubicBezTo>
                  <a:pt x="1609268" y="511194"/>
                  <a:pt x="1618526" y="516909"/>
                  <a:pt x="1746523" y="381721"/>
                </a:cubicBezTo>
                <a:cubicBezTo>
                  <a:pt x="1794205" y="331362"/>
                  <a:pt x="1842935" y="286461"/>
                  <a:pt x="1854822" y="281946"/>
                </a:cubicBezTo>
                <a:cubicBezTo>
                  <a:pt x="1886121" y="270040"/>
                  <a:pt x="1881407" y="257334"/>
                  <a:pt x="1840697" y="243894"/>
                </a:cubicBezTo>
                <a:cubicBezTo>
                  <a:pt x="1797377" y="229597"/>
                  <a:pt x="1794729" y="230416"/>
                  <a:pt x="1798168" y="257029"/>
                </a:cubicBezTo>
                <a:cubicBezTo>
                  <a:pt x="1800139" y="272326"/>
                  <a:pt x="1782480" y="296110"/>
                  <a:pt x="1733074" y="344697"/>
                </a:cubicBezTo>
                <a:lnTo>
                  <a:pt x="1665265" y="411372"/>
                </a:lnTo>
                <a:lnTo>
                  <a:pt x="1671752" y="316122"/>
                </a:lnTo>
                <a:cubicBezTo>
                  <a:pt x="1676105" y="252247"/>
                  <a:pt x="1682639" y="217386"/>
                  <a:pt x="1691602" y="210299"/>
                </a:cubicBezTo>
                <a:cubicBezTo>
                  <a:pt x="1698955" y="204479"/>
                  <a:pt x="1704947" y="195907"/>
                  <a:pt x="1704927" y="191249"/>
                </a:cubicBezTo>
                <a:cubicBezTo>
                  <a:pt x="1704899" y="184105"/>
                  <a:pt x="1633480" y="149339"/>
                  <a:pt x="1619136" y="149482"/>
                </a:cubicBezTo>
                <a:cubicBezTo>
                  <a:pt x="1616574" y="149501"/>
                  <a:pt x="1613506" y="216700"/>
                  <a:pt x="1612325" y="298806"/>
                </a:cubicBezTo>
                <a:moveTo>
                  <a:pt x="1933518" y="323266"/>
                </a:moveTo>
                <a:cubicBezTo>
                  <a:pt x="1933461" y="351955"/>
                  <a:pt x="1804997" y="501859"/>
                  <a:pt x="1780470" y="501859"/>
                </a:cubicBezTo>
                <a:cubicBezTo>
                  <a:pt x="1749781" y="501859"/>
                  <a:pt x="1759268" y="516852"/>
                  <a:pt x="1826409" y="574478"/>
                </a:cubicBezTo>
                <a:cubicBezTo>
                  <a:pt x="1932470" y="665499"/>
                  <a:pt x="1920345" y="658879"/>
                  <a:pt x="1947910" y="640810"/>
                </a:cubicBezTo>
                <a:cubicBezTo>
                  <a:pt x="1974123" y="623637"/>
                  <a:pt x="1971265" y="602453"/>
                  <a:pt x="1943900" y="611140"/>
                </a:cubicBezTo>
                <a:cubicBezTo>
                  <a:pt x="1924050" y="617436"/>
                  <a:pt x="1847841" y="565277"/>
                  <a:pt x="1847841" y="545389"/>
                </a:cubicBezTo>
                <a:cubicBezTo>
                  <a:pt x="1847841" y="537969"/>
                  <a:pt x="1858947" y="518700"/>
                  <a:pt x="1872520" y="502564"/>
                </a:cubicBezTo>
                <a:lnTo>
                  <a:pt x="1897209" y="473227"/>
                </a:lnTo>
                <a:lnTo>
                  <a:pt x="1925574" y="493430"/>
                </a:lnTo>
                <a:cubicBezTo>
                  <a:pt x="1941176" y="504536"/>
                  <a:pt x="1958254" y="524910"/>
                  <a:pt x="1963531" y="538702"/>
                </a:cubicBezTo>
                <a:lnTo>
                  <a:pt x="1973132" y="563772"/>
                </a:lnTo>
                <a:lnTo>
                  <a:pt x="1997516" y="535521"/>
                </a:lnTo>
                <a:lnTo>
                  <a:pt x="2021910" y="507279"/>
                </a:lnTo>
                <a:lnTo>
                  <a:pt x="1993878" y="500012"/>
                </a:lnTo>
                <a:cubicBezTo>
                  <a:pt x="1978466" y="496021"/>
                  <a:pt x="1955921" y="482181"/>
                  <a:pt x="1943786" y="469255"/>
                </a:cubicBezTo>
                <a:lnTo>
                  <a:pt x="1921716" y="445767"/>
                </a:lnTo>
                <a:lnTo>
                  <a:pt x="1944310" y="417192"/>
                </a:lnTo>
                <a:cubicBezTo>
                  <a:pt x="1956740" y="401476"/>
                  <a:pt x="1976104" y="388379"/>
                  <a:pt x="1987344" y="388083"/>
                </a:cubicBezTo>
                <a:cubicBezTo>
                  <a:pt x="2006708" y="387588"/>
                  <a:pt x="2059696" y="437337"/>
                  <a:pt x="2068754" y="464522"/>
                </a:cubicBezTo>
                <a:cubicBezTo>
                  <a:pt x="2074459" y="481638"/>
                  <a:pt x="2095491" y="466255"/>
                  <a:pt x="2095491" y="444967"/>
                </a:cubicBezTo>
                <a:cubicBezTo>
                  <a:pt x="2095491" y="429631"/>
                  <a:pt x="1956054" y="301834"/>
                  <a:pt x="1939309" y="301834"/>
                </a:cubicBezTo>
                <a:cubicBezTo>
                  <a:pt x="1936156" y="301834"/>
                  <a:pt x="1933547" y="311483"/>
                  <a:pt x="1933518" y="323266"/>
                </a:cubicBezTo>
                <a:moveTo>
                  <a:pt x="472469" y="418421"/>
                </a:moveTo>
                <a:lnTo>
                  <a:pt x="448123" y="449472"/>
                </a:lnTo>
                <a:lnTo>
                  <a:pt x="477774" y="455682"/>
                </a:lnTo>
                <a:cubicBezTo>
                  <a:pt x="494081" y="459092"/>
                  <a:pt x="524989" y="479457"/>
                  <a:pt x="546459" y="500926"/>
                </a:cubicBezTo>
                <a:lnTo>
                  <a:pt x="585502" y="539960"/>
                </a:lnTo>
                <a:lnTo>
                  <a:pt x="552298" y="539769"/>
                </a:lnTo>
                <a:cubicBezTo>
                  <a:pt x="534038" y="539664"/>
                  <a:pt x="489423" y="535292"/>
                  <a:pt x="453152" y="530053"/>
                </a:cubicBezTo>
                <a:cubicBezTo>
                  <a:pt x="388563" y="520719"/>
                  <a:pt x="386648" y="521052"/>
                  <a:pt x="360283" y="546313"/>
                </a:cubicBezTo>
                <a:cubicBezTo>
                  <a:pt x="328727" y="576545"/>
                  <a:pt x="324174" y="601310"/>
                  <a:pt x="351796" y="592547"/>
                </a:cubicBezTo>
                <a:cubicBezTo>
                  <a:pt x="375371" y="585060"/>
                  <a:pt x="533391" y="722268"/>
                  <a:pt x="533391" y="750214"/>
                </a:cubicBezTo>
                <a:cubicBezTo>
                  <a:pt x="533391" y="774827"/>
                  <a:pt x="539591" y="773370"/>
                  <a:pt x="566880" y="742366"/>
                </a:cubicBezTo>
                <a:cubicBezTo>
                  <a:pt x="595722" y="709600"/>
                  <a:pt x="596151" y="701894"/>
                  <a:pt x="569109" y="701846"/>
                </a:cubicBezTo>
                <a:cubicBezTo>
                  <a:pt x="548640" y="701799"/>
                  <a:pt x="422805" y="599738"/>
                  <a:pt x="431949" y="590594"/>
                </a:cubicBezTo>
                <a:cubicBezTo>
                  <a:pt x="434273" y="588280"/>
                  <a:pt x="488185" y="593490"/>
                  <a:pt x="551774" y="602167"/>
                </a:cubicBezTo>
                <a:cubicBezTo>
                  <a:pt x="615363" y="610845"/>
                  <a:pt x="673856" y="615464"/>
                  <a:pt x="681761" y="612435"/>
                </a:cubicBezTo>
                <a:cubicBezTo>
                  <a:pt x="705041" y="603501"/>
                  <a:pt x="685333" y="578688"/>
                  <a:pt x="590531" y="497611"/>
                </a:cubicBezTo>
                <a:cubicBezTo>
                  <a:pt x="537791" y="452501"/>
                  <a:pt x="505606" y="418287"/>
                  <a:pt x="508587" y="410505"/>
                </a:cubicBezTo>
                <a:cubicBezTo>
                  <a:pt x="518903" y="383645"/>
                  <a:pt x="495767" y="388712"/>
                  <a:pt x="472469" y="418421"/>
                </a:cubicBezTo>
                <a:moveTo>
                  <a:pt x="1139752" y="435642"/>
                </a:moveTo>
                <a:cubicBezTo>
                  <a:pt x="794709" y="493554"/>
                  <a:pt x="514436" y="761949"/>
                  <a:pt x="441436" y="1104354"/>
                </a:cubicBezTo>
                <a:cubicBezTo>
                  <a:pt x="419433" y="1207576"/>
                  <a:pt x="421624" y="1373873"/>
                  <a:pt x="446351" y="1476277"/>
                </a:cubicBezTo>
                <a:cubicBezTo>
                  <a:pt x="524027" y="1798012"/>
                  <a:pt x="782326" y="2048491"/>
                  <a:pt x="1106815" y="2116747"/>
                </a:cubicBezTo>
                <a:cubicBezTo>
                  <a:pt x="1144867" y="2124758"/>
                  <a:pt x="1221076" y="2131301"/>
                  <a:pt x="1276179" y="2131292"/>
                </a:cubicBezTo>
                <a:cubicBezTo>
                  <a:pt x="1424978" y="2131263"/>
                  <a:pt x="1533887" y="2107013"/>
                  <a:pt x="1652007" y="2047605"/>
                </a:cubicBezTo>
                <a:cubicBezTo>
                  <a:pt x="1882293" y="1931791"/>
                  <a:pt x="2044237" y="1730299"/>
                  <a:pt x="2110321" y="1477372"/>
                </a:cubicBezTo>
                <a:cubicBezTo>
                  <a:pt x="2135867" y="1379598"/>
                  <a:pt x="2133810" y="1171191"/>
                  <a:pt x="2106301" y="1068597"/>
                </a:cubicBezTo>
                <a:cubicBezTo>
                  <a:pt x="2003298" y="684539"/>
                  <a:pt x="1659636" y="421430"/>
                  <a:pt x="1267949" y="426783"/>
                </a:cubicBezTo>
                <a:cubicBezTo>
                  <a:pt x="1222800" y="427393"/>
                  <a:pt x="1165108" y="431384"/>
                  <a:pt x="1139752" y="435642"/>
                </a:cubicBezTo>
                <a:moveTo>
                  <a:pt x="1468584" y="510613"/>
                </a:moveTo>
                <a:cubicBezTo>
                  <a:pt x="1762639" y="585822"/>
                  <a:pt x="1991925" y="823805"/>
                  <a:pt x="2052399" y="1116574"/>
                </a:cubicBezTo>
                <a:cubicBezTo>
                  <a:pt x="2070497" y="1204185"/>
                  <a:pt x="2070868" y="1362691"/>
                  <a:pt x="2053180" y="1446149"/>
                </a:cubicBezTo>
                <a:cubicBezTo>
                  <a:pt x="1992878" y="1730670"/>
                  <a:pt x="1765983" y="1968433"/>
                  <a:pt x="1480366" y="2046405"/>
                </a:cubicBezTo>
                <a:cubicBezTo>
                  <a:pt x="1378382" y="2074247"/>
                  <a:pt x="1187844" y="2076399"/>
                  <a:pt x="1090603" y="2050825"/>
                </a:cubicBezTo>
                <a:cubicBezTo>
                  <a:pt x="802177" y="1974948"/>
                  <a:pt x="586931" y="1761465"/>
                  <a:pt x="508425" y="1473410"/>
                </a:cubicBezTo>
                <a:cubicBezTo>
                  <a:pt x="484842" y="1386875"/>
                  <a:pt x="484280" y="1177744"/>
                  <a:pt x="507406" y="1093562"/>
                </a:cubicBezTo>
                <a:cubicBezTo>
                  <a:pt x="530257" y="1010399"/>
                  <a:pt x="563375" y="930627"/>
                  <a:pt x="601447" y="867067"/>
                </a:cubicBezTo>
                <a:cubicBezTo>
                  <a:pt x="640261" y="802288"/>
                  <a:pt x="746446" y="686340"/>
                  <a:pt x="809092" y="640363"/>
                </a:cubicBezTo>
                <a:cubicBezTo>
                  <a:pt x="879615" y="588585"/>
                  <a:pt x="998715" y="532663"/>
                  <a:pt x="1082031" y="512194"/>
                </a:cubicBezTo>
                <a:cubicBezTo>
                  <a:pt x="1187167" y="486372"/>
                  <a:pt x="1370857" y="485619"/>
                  <a:pt x="1468584" y="510613"/>
                </a:cubicBezTo>
                <a:moveTo>
                  <a:pt x="2177139" y="547103"/>
                </a:moveTo>
                <a:cubicBezTo>
                  <a:pt x="2169614" y="570525"/>
                  <a:pt x="2000345" y="677034"/>
                  <a:pt x="1973751" y="675072"/>
                </a:cubicBezTo>
                <a:cubicBezTo>
                  <a:pt x="1954130" y="673633"/>
                  <a:pt x="1953120" y="675538"/>
                  <a:pt x="1963331" y="694827"/>
                </a:cubicBezTo>
                <a:cubicBezTo>
                  <a:pt x="1998907" y="762044"/>
                  <a:pt x="1997574" y="761597"/>
                  <a:pt x="2040150" y="720277"/>
                </a:cubicBezTo>
                <a:cubicBezTo>
                  <a:pt x="2084613" y="677129"/>
                  <a:pt x="2102301" y="673471"/>
                  <a:pt x="2110407" y="705742"/>
                </a:cubicBezTo>
                <a:cubicBezTo>
                  <a:pt x="2117855" y="735432"/>
                  <a:pt x="2078441" y="806488"/>
                  <a:pt x="2054466" y="806583"/>
                </a:cubicBezTo>
                <a:cubicBezTo>
                  <a:pt x="2038950" y="806650"/>
                  <a:pt x="2039626" y="810622"/>
                  <a:pt x="2061353" y="847055"/>
                </a:cubicBezTo>
                <a:cubicBezTo>
                  <a:pt x="2087270" y="890518"/>
                  <a:pt x="2105016" y="903329"/>
                  <a:pt x="2105016" y="878573"/>
                </a:cubicBezTo>
                <a:cubicBezTo>
                  <a:pt x="2105016" y="870106"/>
                  <a:pt x="2115950" y="841597"/>
                  <a:pt x="2129314" y="815223"/>
                </a:cubicBezTo>
                <a:cubicBezTo>
                  <a:pt x="2152660" y="769150"/>
                  <a:pt x="2154822" y="767540"/>
                  <a:pt x="2184083" y="774246"/>
                </a:cubicBezTo>
                <a:cubicBezTo>
                  <a:pt x="2232155" y="785257"/>
                  <a:pt x="2251034" y="780885"/>
                  <a:pt x="2274961" y="753177"/>
                </a:cubicBezTo>
                <a:cubicBezTo>
                  <a:pt x="2291772" y="733727"/>
                  <a:pt x="2295887" y="720401"/>
                  <a:pt x="2291648" y="699198"/>
                </a:cubicBezTo>
                <a:cubicBezTo>
                  <a:pt x="2285638" y="669185"/>
                  <a:pt x="2201847" y="530435"/>
                  <a:pt x="2189721" y="530435"/>
                </a:cubicBezTo>
                <a:cubicBezTo>
                  <a:pt x="2185749" y="530435"/>
                  <a:pt x="2180092" y="537940"/>
                  <a:pt x="2177139" y="547103"/>
                </a:cubicBezTo>
                <a:moveTo>
                  <a:pt x="1191158" y="577517"/>
                </a:moveTo>
                <a:cubicBezTo>
                  <a:pt x="1180386" y="588289"/>
                  <a:pt x="1171566" y="605044"/>
                  <a:pt x="1171566" y="614740"/>
                </a:cubicBezTo>
                <a:cubicBezTo>
                  <a:pt x="1171566" y="645611"/>
                  <a:pt x="1123883" y="723487"/>
                  <a:pt x="1061028" y="795268"/>
                </a:cubicBezTo>
                <a:cubicBezTo>
                  <a:pt x="995296" y="870344"/>
                  <a:pt x="986942" y="896318"/>
                  <a:pt x="1023223" y="912844"/>
                </a:cubicBezTo>
                <a:cubicBezTo>
                  <a:pt x="1052027" y="925970"/>
                  <a:pt x="1081812" y="918826"/>
                  <a:pt x="1127446" y="887860"/>
                </a:cubicBezTo>
                <a:cubicBezTo>
                  <a:pt x="1197578" y="840273"/>
                  <a:pt x="1200426" y="867324"/>
                  <a:pt x="1133361" y="943962"/>
                </a:cubicBezTo>
                <a:cubicBezTo>
                  <a:pt x="1107110" y="973957"/>
                  <a:pt x="1078478" y="1012133"/>
                  <a:pt x="1069734" y="1028792"/>
                </a:cubicBezTo>
                <a:lnTo>
                  <a:pt x="1053827" y="1059072"/>
                </a:lnTo>
                <a:lnTo>
                  <a:pt x="1043635" y="1019419"/>
                </a:lnTo>
                <a:cubicBezTo>
                  <a:pt x="1038035" y="997617"/>
                  <a:pt x="1025252" y="970785"/>
                  <a:pt x="1015222" y="959793"/>
                </a:cubicBezTo>
                <a:cubicBezTo>
                  <a:pt x="974160" y="914806"/>
                  <a:pt x="823141" y="897128"/>
                  <a:pt x="726072" y="925960"/>
                </a:cubicBezTo>
                <a:cubicBezTo>
                  <a:pt x="629879" y="954526"/>
                  <a:pt x="599523" y="1000741"/>
                  <a:pt x="582235" y="1144930"/>
                </a:cubicBezTo>
                <a:cubicBezTo>
                  <a:pt x="561118" y="1321029"/>
                  <a:pt x="600770" y="1423803"/>
                  <a:pt x="706917" y="1468142"/>
                </a:cubicBezTo>
                <a:cubicBezTo>
                  <a:pt x="776526" y="1497222"/>
                  <a:pt x="929173" y="1481849"/>
                  <a:pt x="993496" y="1439282"/>
                </a:cubicBezTo>
                <a:cubicBezTo>
                  <a:pt x="1035606" y="1411411"/>
                  <a:pt x="1052513" y="1377007"/>
                  <a:pt x="1066229" y="1291254"/>
                </a:cubicBezTo>
                <a:cubicBezTo>
                  <a:pt x="1076420" y="1227607"/>
                  <a:pt x="1157783" y="1058805"/>
                  <a:pt x="1176328" y="1062863"/>
                </a:cubicBezTo>
                <a:cubicBezTo>
                  <a:pt x="1188234" y="1065473"/>
                  <a:pt x="1186663" y="1074512"/>
                  <a:pt x="1162698" y="1141416"/>
                </a:cubicBezTo>
                <a:cubicBezTo>
                  <a:pt x="1135418" y="1217568"/>
                  <a:pt x="1114416" y="1348041"/>
                  <a:pt x="1114416" y="1441320"/>
                </a:cubicBezTo>
                <a:lnTo>
                  <a:pt x="1114416" y="1521035"/>
                </a:lnTo>
                <a:lnTo>
                  <a:pt x="1045359" y="1521054"/>
                </a:lnTo>
                <a:cubicBezTo>
                  <a:pt x="924639" y="1521101"/>
                  <a:pt x="720738" y="1539904"/>
                  <a:pt x="673875" y="1555315"/>
                </a:cubicBezTo>
                <a:cubicBezTo>
                  <a:pt x="640204" y="1566393"/>
                  <a:pt x="627136" y="1576118"/>
                  <a:pt x="622821" y="1593310"/>
                </a:cubicBezTo>
                <a:cubicBezTo>
                  <a:pt x="616620" y="1617999"/>
                  <a:pt x="638718" y="1661062"/>
                  <a:pt x="662216" y="1670082"/>
                </a:cubicBezTo>
                <a:cubicBezTo>
                  <a:pt x="669598" y="1672911"/>
                  <a:pt x="728282" y="1666243"/>
                  <a:pt x="792632" y="1655251"/>
                </a:cubicBezTo>
                <a:cubicBezTo>
                  <a:pt x="858745" y="1643964"/>
                  <a:pt x="951519" y="1635287"/>
                  <a:pt x="1005964" y="1635306"/>
                </a:cubicBezTo>
                <a:lnTo>
                  <a:pt x="1102290" y="1635335"/>
                </a:lnTo>
                <a:lnTo>
                  <a:pt x="1108948" y="1732966"/>
                </a:lnTo>
                <a:cubicBezTo>
                  <a:pt x="1122331" y="1929324"/>
                  <a:pt x="1147867" y="2006810"/>
                  <a:pt x="1199198" y="2006810"/>
                </a:cubicBezTo>
                <a:cubicBezTo>
                  <a:pt x="1248537" y="2006810"/>
                  <a:pt x="1252509" y="1991465"/>
                  <a:pt x="1239431" y="1851390"/>
                </a:cubicBezTo>
                <a:cubicBezTo>
                  <a:pt x="1223486" y="1680483"/>
                  <a:pt x="1222219" y="1391275"/>
                  <a:pt x="1237012" y="1297197"/>
                </a:cubicBezTo>
                <a:cubicBezTo>
                  <a:pt x="1243603" y="1255287"/>
                  <a:pt x="1260319" y="1185631"/>
                  <a:pt x="1274159" y="1142406"/>
                </a:cubicBezTo>
                <a:cubicBezTo>
                  <a:pt x="1297086" y="1070816"/>
                  <a:pt x="1298229" y="1060215"/>
                  <a:pt x="1287037" y="1023344"/>
                </a:cubicBezTo>
                <a:cubicBezTo>
                  <a:pt x="1255757" y="920245"/>
                  <a:pt x="1258414" y="914149"/>
                  <a:pt x="1348816" y="881621"/>
                </a:cubicBezTo>
                <a:cubicBezTo>
                  <a:pt x="1397822" y="863990"/>
                  <a:pt x="1430674" y="860990"/>
                  <a:pt x="1608125" y="857933"/>
                </a:cubicBezTo>
                <a:cubicBezTo>
                  <a:pt x="1719872" y="856009"/>
                  <a:pt x="1815246" y="852008"/>
                  <a:pt x="1820056" y="849036"/>
                </a:cubicBezTo>
                <a:cubicBezTo>
                  <a:pt x="1837354" y="838340"/>
                  <a:pt x="1828286" y="797430"/>
                  <a:pt x="1803521" y="774475"/>
                </a:cubicBezTo>
                <a:cubicBezTo>
                  <a:pt x="1759725" y="733860"/>
                  <a:pt x="1654540" y="731079"/>
                  <a:pt x="1426426" y="764492"/>
                </a:cubicBezTo>
                <a:cubicBezTo>
                  <a:pt x="1256900" y="789324"/>
                  <a:pt x="1250309" y="785381"/>
                  <a:pt x="1286494" y="681006"/>
                </a:cubicBezTo>
                <a:cubicBezTo>
                  <a:pt x="1307459" y="620570"/>
                  <a:pt x="1308135" y="613216"/>
                  <a:pt x="1294895" y="589528"/>
                </a:cubicBezTo>
                <a:cubicBezTo>
                  <a:pt x="1275683" y="555152"/>
                  <a:pt x="1219981" y="548694"/>
                  <a:pt x="1191158" y="577517"/>
                </a:cubicBezTo>
                <a:moveTo>
                  <a:pt x="2233355" y="644258"/>
                </a:moveTo>
                <a:cubicBezTo>
                  <a:pt x="2251834" y="679977"/>
                  <a:pt x="2251624" y="691502"/>
                  <a:pt x="2232127" y="713038"/>
                </a:cubicBezTo>
                <a:cubicBezTo>
                  <a:pt x="2208648" y="738994"/>
                  <a:pt x="2176739" y="734441"/>
                  <a:pt x="2148726" y="701151"/>
                </a:cubicBezTo>
                <a:cubicBezTo>
                  <a:pt x="2135162" y="685035"/>
                  <a:pt x="2124104" y="668966"/>
                  <a:pt x="2124161" y="665432"/>
                </a:cubicBezTo>
                <a:cubicBezTo>
                  <a:pt x="2124285" y="657041"/>
                  <a:pt x="2192103" y="617122"/>
                  <a:pt x="2207162" y="616579"/>
                </a:cubicBezTo>
                <a:cubicBezTo>
                  <a:pt x="2213582" y="616350"/>
                  <a:pt x="2225364" y="628809"/>
                  <a:pt x="2233355" y="644258"/>
                </a:cubicBezTo>
                <a:moveTo>
                  <a:pt x="207159" y="783485"/>
                </a:moveTo>
                <a:cubicBezTo>
                  <a:pt x="189243" y="801783"/>
                  <a:pt x="206473" y="827738"/>
                  <a:pt x="295265" y="916197"/>
                </a:cubicBezTo>
                <a:cubicBezTo>
                  <a:pt x="347653" y="968384"/>
                  <a:pt x="390515" y="1016524"/>
                  <a:pt x="390515" y="1023172"/>
                </a:cubicBezTo>
                <a:cubicBezTo>
                  <a:pt x="390515" y="1044765"/>
                  <a:pt x="408718" y="1035955"/>
                  <a:pt x="423605" y="1007161"/>
                </a:cubicBezTo>
                <a:cubicBezTo>
                  <a:pt x="442427" y="970775"/>
                  <a:pt x="441931" y="966098"/>
                  <a:pt x="420024" y="973052"/>
                </a:cubicBezTo>
                <a:cubicBezTo>
                  <a:pt x="408527" y="976700"/>
                  <a:pt x="392630" y="970823"/>
                  <a:pt x="376504" y="956954"/>
                </a:cubicBezTo>
                <a:lnTo>
                  <a:pt x="351111" y="935104"/>
                </a:lnTo>
                <a:lnTo>
                  <a:pt x="370475" y="889937"/>
                </a:lnTo>
                <a:cubicBezTo>
                  <a:pt x="387353" y="850570"/>
                  <a:pt x="393468" y="844760"/>
                  <a:pt x="418071" y="844760"/>
                </a:cubicBezTo>
                <a:cubicBezTo>
                  <a:pt x="433597" y="844760"/>
                  <a:pt x="453247" y="851703"/>
                  <a:pt x="461724" y="860181"/>
                </a:cubicBezTo>
                <a:cubicBezTo>
                  <a:pt x="470211" y="868667"/>
                  <a:pt x="478546" y="874020"/>
                  <a:pt x="480241" y="872087"/>
                </a:cubicBezTo>
                <a:cubicBezTo>
                  <a:pt x="488090" y="863181"/>
                  <a:pt x="514340" y="806640"/>
                  <a:pt x="514340" y="798639"/>
                </a:cubicBezTo>
                <a:cubicBezTo>
                  <a:pt x="514340" y="793706"/>
                  <a:pt x="478984" y="789286"/>
                  <a:pt x="435759" y="788810"/>
                </a:cubicBezTo>
                <a:cubicBezTo>
                  <a:pt x="392544" y="788333"/>
                  <a:pt x="325031" y="785295"/>
                  <a:pt x="285740" y="782066"/>
                </a:cubicBezTo>
                <a:cubicBezTo>
                  <a:pt x="246450" y="778837"/>
                  <a:pt x="211093" y="779475"/>
                  <a:pt x="207159" y="783485"/>
                </a:cubicBezTo>
                <a:moveTo>
                  <a:pt x="350034" y="844169"/>
                </a:moveTo>
                <a:cubicBezTo>
                  <a:pt x="357254" y="845960"/>
                  <a:pt x="350577" y="872201"/>
                  <a:pt x="338833" y="888184"/>
                </a:cubicBezTo>
                <a:cubicBezTo>
                  <a:pt x="325631" y="906167"/>
                  <a:pt x="324450" y="905900"/>
                  <a:pt x="295970" y="878697"/>
                </a:cubicBezTo>
                <a:cubicBezTo>
                  <a:pt x="279864" y="863314"/>
                  <a:pt x="266690" y="847026"/>
                  <a:pt x="266690" y="842502"/>
                </a:cubicBezTo>
                <a:cubicBezTo>
                  <a:pt x="266690" y="836397"/>
                  <a:pt x="323336" y="837530"/>
                  <a:pt x="350034" y="844169"/>
                </a:cubicBezTo>
                <a:moveTo>
                  <a:pt x="2283476" y="894766"/>
                </a:moveTo>
                <a:cubicBezTo>
                  <a:pt x="2259940" y="912635"/>
                  <a:pt x="2247891" y="953859"/>
                  <a:pt x="2247891" y="1016495"/>
                </a:cubicBezTo>
                <a:cubicBezTo>
                  <a:pt x="2247891" y="1062025"/>
                  <a:pt x="2244443" y="1074531"/>
                  <a:pt x="2229726" y="1082408"/>
                </a:cubicBezTo>
                <a:cubicBezTo>
                  <a:pt x="2215925" y="1089800"/>
                  <a:pt x="2206457" y="1087999"/>
                  <a:pt x="2190321" y="1074941"/>
                </a:cubicBezTo>
                <a:cubicBezTo>
                  <a:pt x="2161785" y="1051833"/>
                  <a:pt x="2161356" y="990806"/>
                  <a:pt x="2189445" y="951363"/>
                </a:cubicBezTo>
                <a:cubicBezTo>
                  <a:pt x="2216163" y="913825"/>
                  <a:pt x="2215801" y="898757"/>
                  <a:pt x="2188359" y="907282"/>
                </a:cubicBezTo>
                <a:cubicBezTo>
                  <a:pt x="2143373" y="921245"/>
                  <a:pt x="2093728" y="968585"/>
                  <a:pt x="2124066" y="968585"/>
                </a:cubicBezTo>
                <a:cubicBezTo>
                  <a:pt x="2129304" y="968585"/>
                  <a:pt x="2133610" y="988949"/>
                  <a:pt x="2133629" y="1013828"/>
                </a:cubicBezTo>
                <a:cubicBezTo>
                  <a:pt x="2133686" y="1093791"/>
                  <a:pt x="2182044" y="1147359"/>
                  <a:pt x="2243719" y="1135786"/>
                </a:cubicBezTo>
                <a:cubicBezTo>
                  <a:pt x="2292344" y="1126671"/>
                  <a:pt x="2314566" y="1091552"/>
                  <a:pt x="2314566" y="1023820"/>
                </a:cubicBezTo>
                <a:cubicBezTo>
                  <a:pt x="2314566" y="961555"/>
                  <a:pt x="2326215" y="930485"/>
                  <a:pt x="2349570" y="930485"/>
                </a:cubicBezTo>
                <a:cubicBezTo>
                  <a:pt x="2391185" y="930485"/>
                  <a:pt x="2405034" y="1014552"/>
                  <a:pt x="2370630" y="1058291"/>
                </a:cubicBezTo>
                <a:cubicBezTo>
                  <a:pt x="2344703" y="1091247"/>
                  <a:pt x="2353980" y="1099858"/>
                  <a:pt x="2394557" y="1080503"/>
                </a:cubicBezTo>
                <a:cubicBezTo>
                  <a:pt x="2425579" y="1065711"/>
                  <a:pt x="2426532" y="1063615"/>
                  <a:pt x="2422446" y="1019267"/>
                </a:cubicBezTo>
                <a:cubicBezTo>
                  <a:pt x="2416064" y="949877"/>
                  <a:pt x="2411987" y="935809"/>
                  <a:pt x="2390280" y="908215"/>
                </a:cubicBezTo>
                <a:cubicBezTo>
                  <a:pt x="2375040" y="888841"/>
                  <a:pt x="2361943" y="882860"/>
                  <a:pt x="2334749" y="882860"/>
                </a:cubicBezTo>
                <a:cubicBezTo>
                  <a:pt x="2315175" y="882860"/>
                  <a:pt x="2292106" y="888222"/>
                  <a:pt x="2283476" y="894766"/>
                </a:cubicBezTo>
                <a:moveTo>
                  <a:pt x="1412519" y="912930"/>
                </a:moveTo>
                <a:cubicBezTo>
                  <a:pt x="1355093" y="925798"/>
                  <a:pt x="1320270" y="969223"/>
                  <a:pt x="1327014" y="1019524"/>
                </a:cubicBezTo>
                <a:cubicBezTo>
                  <a:pt x="1336529" y="1090466"/>
                  <a:pt x="1349340" y="1095496"/>
                  <a:pt x="1530801" y="1099582"/>
                </a:cubicBezTo>
                <a:cubicBezTo>
                  <a:pt x="1792557" y="1105468"/>
                  <a:pt x="1860290" y="1084561"/>
                  <a:pt x="1859099" y="998245"/>
                </a:cubicBezTo>
                <a:cubicBezTo>
                  <a:pt x="1858413" y="948496"/>
                  <a:pt x="1853908" y="941848"/>
                  <a:pt x="1806188" y="920178"/>
                </a:cubicBezTo>
                <a:cubicBezTo>
                  <a:pt x="1772555" y="904910"/>
                  <a:pt x="1744161" y="902443"/>
                  <a:pt x="1609716" y="903138"/>
                </a:cubicBezTo>
                <a:cubicBezTo>
                  <a:pt x="1523276" y="903586"/>
                  <a:pt x="1434541" y="907986"/>
                  <a:pt x="1412519" y="912930"/>
                </a:cubicBezTo>
                <a:moveTo>
                  <a:pt x="1762116" y="987434"/>
                </a:moveTo>
                <a:cubicBezTo>
                  <a:pt x="1774812" y="995464"/>
                  <a:pt x="1774812" y="998045"/>
                  <a:pt x="1762116" y="1010685"/>
                </a:cubicBezTo>
                <a:cubicBezTo>
                  <a:pt x="1750857" y="1021877"/>
                  <a:pt x="1718539" y="1025077"/>
                  <a:pt x="1609716" y="1025773"/>
                </a:cubicBezTo>
                <a:cubicBezTo>
                  <a:pt x="1397546" y="1027135"/>
                  <a:pt x="1407862" y="1028001"/>
                  <a:pt x="1411453" y="1009066"/>
                </a:cubicBezTo>
                <a:cubicBezTo>
                  <a:pt x="1413901" y="996188"/>
                  <a:pt x="1427598" y="991140"/>
                  <a:pt x="1471689" y="986853"/>
                </a:cubicBezTo>
                <a:cubicBezTo>
                  <a:pt x="1567806" y="977519"/>
                  <a:pt x="1746999" y="977881"/>
                  <a:pt x="1762116" y="987434"/>
                </a:cubicBezTo>
                <a:moveTo>
                  <a:pt x="163982" y="1031078"/>
                </a:moveTo>
                <a:cubicBezTo>
                  <a:pt x="132569" y="1053081"/>
                  <a:pt x="115529" y="1092686"/>
                  <a:pt x="104737" y="1168838"/>
                </a:cubicBezTo>
                <a:cubicBezTo>
                  <a:pt x="94336" y="1242171"/>
                  <a:pt x="98298" y="1262031"/>
                  <a:pt x="119805" y="1244190"/>
                </a:cubicBezTo>
                <a:cubicBezTo>
                  <a:pt x="137312" y="1229655"/>
                  <a:pt x="318992" y="1250239"/>
                  <a:pt x="350863" y="1270375"/>
                </a:cubicBezTo>
                <a:cubicBezTo>
                  <a:pt x="363103" y="1278109"/>
                  <a:pt x="374885" y="1282662"/>
                  <a:pt x="377047" y="1280509"/>
                </a:cubicBezTo>
                <a:cubicBezTo>
                  <a:pt x="379200" y="1278347"/>
                  <a:pt x="383743" y="1237485"/>
                  <a:pt x="387134" y="1189707"/>
                </a:cubicBezTo>
                <a:cubicBezTo>
                  <a:pt x="394097" y="1091705"/>
                  <a:pt x="385582" y="1068445"/>
                  <a:pt x="330470" y="1034840"/>
                </a:cubicBezTo>
                <a:cubicBezTo>
                  <a:pt x="291875" y="1011314"/>
                  <a:pt x="195320" y="1009123"/>
                  <a:pt x="163982" y="1031078"/>
                </a:cubicBezTo>
                <a:moveTo>
                  <a:pt x="938651" y="1045908"/>
                </a:moveTo>
                <a:cubicBezTo>
                  <a:pt x="955824" y="1063082"/>
                  <a:pt x="968673" y="1134834"/>
                  <a:pt x="955958" y="1142578"/>
                </a:cubicBezTo>
                <a:cubicBezTo>
                  <a:pt x="951433" y="1145330"/>
                  <a:pt x="889921" y="1149102"/>
                  <a:pt x="819274" y="1150960"/>
                </a:cubicBezTo>
                <a:cubicBezTo>
                  <a:pt x="704050" y="1153979"/>
                  <a:pt x="690496" y="1152646"/>
                  <a:pt x="687676" y="1138034"/>
                </a:cubicBezTo>
                <a:cubicBezTo>
                  <a:pt x="682314" y="1110174"/>
                  <a:pt x="714280" y="1056767"/>
                  <a:pt x="745998" y="1040603"/>
                </a:cubicBezTo>
                <a:cubicBezTo>
                  <a:pt x="786546" y="1019943"/>
                  <a:pt x="916257" y="1023515"/>
                  <a:pt x="938651" y="1045908"/>
                </a:cubicBezTo>
                <a:moveTo>
                  <a:pt x="309096" y="1086837"/>
                </a:moveTo>
                <a:cubicBezTo>
                  <a:pt x="358235" y="1107373"/>
                  <a:pt x="378314" y="1160399"/>
                  <a:pt x="348310" y="1190403"/>
                </a:cubicBezTo>
                <a:cubicBezTo>
                  <a:pt x="337861" y="1200852"/>
                  <a:pt x="322850" y="1202319"/>
                  <a:pt x="284016" y="1196689"/>
                </a:cubicBezTo>
                <a:cubicBezTo>
                  <a:pt x="256156" y="1192651"/>
                  <a:pt x="212998" y="1186555"/>
                  <a:pt x="188109" y="1183154"/>
                </a:cubicBezTo>
                <a:cubicBezTo>
                  <a:pt x="144218" y="1177153"/>
                  <a:pt x="142865" y="1176001"/>
                  <a:pt x="142865" y="1144587"/>
                </a:cubicBezTo>
                <a:cubicBezTo>
                  <a:pt x="142865" y="1097515"/>
                  <a:pt x="172650" y="1073360"/>
                  <a:pt x="230696" y="1073360"/>
                </a:cubicBezTo>
                <a:cubicBezTo>
                  <a:pt x="256070" y="1073360"/>
                  <a:pt x="291351" y="1079427"/>
                  <a:pt x="309096" y="1086837"/>
                </a:cubicBezTo>
                <a:moveTo>
                  <a:pt x="1476366" y="1136367"/>
                </a:moveTo>
                <a:cubicBezTo>
                  <a:pt x="1368905" y="1148417"/>
                  <a:pt x="1358246" y="1151626"/>
                  <a:pt x="1331767" y="1179982"/>
                </a:cubicBezTo>
                <a:cubicBezTo>
                  <a:pt x="1293438" y="1221016"/>
                  <a:pt x="1294333" y="1273794"/>
                  <a:pt x="1334043" y="1313504"/>
                </a:cubicBezTo>
                <a:lnTo>
                  <a:pt x="1363161" y="1342622"/>
                </a:lnTo>
                <a:lnTo>
                  <a:pt x="1579312" y="1337850"/>
                </a:lnTo>
                <a:cubicBezTo>
                  <a:pt x="1730283" y="1334516"/>
                  <a:pt x="1803568" y="1329258"/>
                  <a:pt x="1822361" y="1320428"/>
                </a:cubicBezTo>
                <a:cubicBezTo>
                  <a:pt x="1868805" y="1298588"/>
                  <a:pt x="1889208" y="1235685"/>
                  <a:pt x="1866214" y="1185212"/>
                </a:cubicBezTo>
                <a:cubicBezTo>
                  <a:pt x="1846164" y="1141206"/>
                  <a:pt x="1824828" y="1135872"/>
                  <a:pt x="1662103" y="1134196"/>
                </a:cubicBezTo>
                <a:cubicBezTo>
                  <a:pt x="1578283" y="1133329"/>
                  <a:pt x="1494701" y="1134310"/>
                  <a:pt x="1476366" y="1136367"/>
                </a:cubicBezTo>
                <a:moveTo>
                  <a:pt x="2430437" y="1199423"/>
                </a:moveTo>
                <a:cubicBezTo>
                  <a:pt x="2414607" y="1215253"/>
                  <a:pt x="2212267" y="1222521"/>
                  <a:pt x="2197541" y="1207795"/>
                </a:cubicBezTo>
                <a:cubicBezTo>
                  <a:pt x="2177910" y="1188164"/>
                  <a:pt x="2171691" y="1196937"/>
                  <a:pt x="2171691" y="1244248"/>
                </a:cubicBezTo>
                <a:cubicBezTo>
                  <a:pt x="2171691" y="1295044"/>
                  <a:pt x="2181654" y="1310103"/>
                  <a:pt x="2200351" y="1287567"/>
                </a:cubicBezTo>
                <a:cubicBezTo>
                  <a:pt x="2209505" y="1276537"/>
                  <a:pt x="2236080" y="1273385"/>
                  <a:pt x="2319928" y="1273385"/>
                </a:cubicBezTo>
                <a:cubicBezTo>
                  <a:pt x="2381526" y="1273385"/>
                  <a:pt x="2430266" y="1277471"/>
                  <a:pt x="2433628" y="1282910"/>
                </a:cubicBezTo>
                <a:cubicBezTo>
                  <a:pt x="2447811" y="1305865"/>
                  <a:pt x="2457441" y="1288539"/>
                  <a:pt x="2457441" y="1240047"/>
                </a:cubicBezTo>
                <a:cubicBezTo>
                  <a:pt x="2457441" y="1186926"/>
                  <a:pt x="2451649" y="1178211"/>
                  <a:pt x="2430437" y="1199423"/>
                </a:cubicBezTo>
                <a:moveTo>
                  <a:pt x="1757867" y="1226588"/>
                </a:moveTo>
                <a:cubicBezTo>
                  <a:pt x="1771964" y="1249401"/>
                  <a:pt x="1738560" y="1255678"/>
                  <a:pt x="1574416" y="1261078"/>
                </a:cubicBezTo>
                <a:cubicBezTo>
                  <a:pt x="1445028" y="1265336"/>
                  <a:pt x="1401299" y="1263879"/>
                  <a:pt x="1395889" y="1255125"/>
                </a:cubicBezTo>
                <a:cubicBezTo>
                  <a:pt x="1383754" y="1235494"/>
                  <a:pt x="1398537" y="1230722"/>
                  <a:pt x="1489024" y="1225045"/>
                </a:cubicBezTo>
                <a:cubicBezTo>
                  <a:pt x="1647473" y="1215120"/>
                  <a:pt x="1751143" y="1215720"/>
                  <a:pt x="1757867" y="1226588"/>
                </a:cubicBezTo>
                <a:moveTo>
                  <a:pt x="933269" y="1250963"/>
                </a:moveTo>
                <a:cubicBezTo>
                  <a:pt x="962520" y="1256821"/>
                  <a:pt x="963787" y="1258840"/>
                  <a:pt x="958596" y="1291444"/>
                </a:cubicBezTo>
                <a:cubicBezTo>
                  <a:pt x="951757" y="1334402"/>
                  <a:pt x="917915" y="1364758"/>
                  <a:pt x="867318" y="1373302"/>
                </a:cubicBezTo>
                <a:cubicBezTo>
                  <a:pt x="781803" y="1387751"/>
                  <a:pt x="712232" y="1355547"/>
                  <a:pt x="700288" y="1295987"/>
                </a:cubicBezTo>
                <a:lnTo>
                  <a:pt x="694315" y="1266212"/>
                </a:lnTo>
                <a:lnTo>
                  <a:pt x="759114" y="1256802"/>
                </a:lnTo>
                <a:cubicBezTo>
                  <a:pt x="841000" y="1244914"/>
                  <a:pt x="894102" y="1243133"/>
                  <a:pt x="933269" y="1250963"/>
                </a:cubicBezTo>
                <a:moveTo>
                  <a:pt x="193119" y="1344089"/>
                </a:moveTo>
                <a:cubicBezTo>
                  <a:pt x="160506" y="1350518"/>
                  <a:pt x="128359" y="1352299"/>
                  <a:pt x="121682" y="1348061"/>
                </a:cubicBezTo>
                <a:cubicBezTo>
                  <a:pt x="98546" y="1333382"/>
                  <a:pt x="93155" y="1340221"/>
                  <a:pt x="99793" y="1375778"/>
                </a:cubicBezTo>
                <a:cubicBezTo>
                  <a:pt x="108156" y="1420546"/>
                  <a:pt x="110357" y="1422613"/>
                  <a:pt x="130902" y="1404887"/>
                </a:cubicBezTo>
                <a:cubicBezTo>
                  <a:pt x="162839" y="1377340"/>
                  <a:pt x="307000" y="1358948"/>
                  <a:pt x="342424" y="1377912"/>
                </a:cubicBezTo>
                <a:cubicBezTo>
                  <a:pt x="378743" y="1397352"/>
                  <a:pt x="373685" y="1474895"/>
                  <a:pt x="335299" y="1487087"/>
                </a:cubicBezTo>
                <a:cubicBezTo>
                  <a:pt x="283016" y="1503680"/>
                  <a:pt x="157143" y="1520073"/>
                  <a:pt x="148485" y="1511414"/>
                </a:cubicBezTo>
                <a:cubicBezTo>
                  <a:pt x="128483" y="1491412"/>
                  <a:pt x="121844" y="1503251"/>
                  <a:pt x="128426" y="1547228"/>
                </a:cubicBezTo>
                <a:cubicBezTo>
                  <a:pt x="137074" y="1605026"/>
                  <a:pt x="141265" y="1611132"/>
                  <a:pt x="160477" y="1593920"/>
                </a:cubicBezTo>
                <a:cubicBezTo>
                  <a:pt x="169126" y="1586176"/>
                  <a:pt x="215846" y="1572593"/>
                  <a:pt x="264290" y="1563735"/>
                </a:cubicBezTo>
                <a:cubicBezTo>
                  <a:pt x="340319" y="1549838"/>
                  <a:pt x="355644" y="1543761"/>
                  <a:pt x="376209" y="1519320"/>
                </a:cubicBezTo>
                <a:cubicBezTo>
                  <a:pt x="416614" y="1471295"/>
                  <a:pt x="403079" y="1367177"/>
                  <a:pt x="352939" y="1340345"/>
                </a:cubicBezTo>
                <a:cubicBezTo>
                  <a:pt x="329517" y="1327801"/>
                  <a:pt x="268462" y="1329239"/>
                  <a:pt x="193119" y="1344089"/>
                </a:cubicBezTo>
                <a:moveTo>
                  <a:pt x="2407015" y="1383017"/>
                </a:moveTo>
                <a:cubicBezTo>
                  <a:pt x="2432657" y="1436786"/>
                  <a:pt x="2418055" y="1442425"/>
                  <a:pt x="2307450" y="1421489"/>
                </a:cubicBezTo>
                <a:cubicBezTo>
                  <a:pt x="2256358" y="1411821"/>
                  <a:pt x="2204533" y="1397781"/>
                  <a:pt x="2192293" y="1390275"/>
                </a:cubicBezTo>
                <a:cubicBezTo>
                  <a:pt x="2180054" y="1382779"/>
                  <a:pt x="2168671" y="1378055"/>
                  <a:pt x="2166995" y="1379779"/>
                </a:cubicBezTo>
                <a:cubicBezTo>
                  <a:pt x="2157670" y="1389399"/>
                  <a:pt x="2151660" y="1473410"/>
                  <a:pt x="2160289" y="1473410"/>
                </a:cubicBezTo>
                <a:cubicBezTo>
                  <a:pt x="2165690" y="1473410"/>
                  <a:pt x="2171633" y="1468819"/>
                  <a:pt x="2173500" y="1463208"/>
                </a:cubicBezTo>
                <a:cubicBezTo>
                  <a:pt x="2175796" y="1456331"/>
                  <a:pt x="2213324" y="1459789"/>
                  <a:pt x="2288600" y="1473819"/>
                </a:cubicBezTo>
                <a:cubicBezTo>
                  <a:pt x="2382460" y="1491307"/>
                  <a:pt x="2400291" y="1497384"/>
                  <a:pt x="2400291" y="1511900"/>
                </a:cubicBezTo>
                <a:cubicBezTo>
                  <a:pt x="2400291" y="1521406"/>
                  <a:pt x="2388670" y="1538322"/>
                  <a:pt x="2374468" y="1549495"/>
                </a:cubicBezTo>
                <a:cubicBezTo>
                  <a:pt x="2353218" y="1566202"/>
                  <a:pt x="2351103" y="1571365"/>
                  <a:pt x="2362562" y="1578613"/>
                </a:cubicBezTo>
                <a:cubicBezTo>
                  <a:pt x="2380307" y="1589843"/>
                  <a:pt x="2407158" y="1590196"/>
                  <a:pt x="2413892" y="1579289"/>
                </a:cubicBezTo>
                <a:cubicBezTo>
                  <a:pt x="2416759" y="1574651"/>
                  <a:pt x="2428008" y="1524721"/>
                  <a:pt x="2438896" y="1468314"/>
                </a:cubicBezTo>
                <a:cubicBezTo>
                  <a:pt x="2460146" y="1358167"/>
                  <a:pt x="2458336" y="1350042"/>
                  <a:pt x="2412349" y="1349727"/>
                </a:cubicBezTo>
                <a:cubicBezTo>
                  <a:pt x="2391337" y="1349585"/>
                  <a:pt x="2391270" y="1350004"/>
                  <a:pt x="2407015" y="1383017"/>
                </a:cubicBezTo>
                <a:moveTo>
                  <a:pt x="1452553" y="1377626"/>
                </a:moveTo>
                <a:lnTo>
                  <a:pt x="1357303" y="1382922"/>
                </a:lnTo>
                <a:lnTo>
                  <a:pt x="1354293" y="1409116"/>
                </a:lnTo>
                <a:cubicBezTo>
                  <a:pt x="1350474" y="1442310"/>
                  <a:pt x="1378125" y="1454502"/>
                  <a:pt x="1441133" y="1447406"/>
                </a:cubicBezTo>
                <a:cubicBezTo>
                  <a:pt x="1481919" y="1442806"/>
                  <a:pt x="1485891" y="1444139"/>
                  <a:pt x="1485891" y="1462465"/>
                </a:cubicBezTo>
                <a:cubicBezTo>
                  <a:pt x="1485891" y="1484154"/>
                  <a:pt x="1485852" y="1484173"/>
                  <a:pt x="1376353" y="1502508"/>
                </a:cubicBezTo>
                <a:cubicBezTo>
                  <a:pt x="1339682" y="1508652"/>
                  <a:pt x="1300039" y="1519710"/>
                  <a:pt x="1288247" y="1527102"/>
                </a:cubicBezTo>
                <a:cubicBezTo>
                  <a:pt x="1259062" y="1545380"/>
                  <a:pt x="1260253" y="1582966"/>
                  <a:pt x="1290638" y="1602883"/>
                </a:cubicBezTo>
                <a:cubicBezTo>
                  <a:pt x="1313155" y="1617637"/>
                  <a:pt x="1318127" y="1617123"/>
                  <a:pt x="1381668" y="1593577"/>
                </a:cubicBezTo>
                <a:cubicBezTo>
                  <a:pt x="1467669" y="1561697"/>
                  <a:pt x="1485891" y="1561468"/>
                  <a:pt x="1485891" y="1592291"/>
                </a:cubicBezTo>
                <a:cubicBezTo>
                  <a:pt x="1485891" y="1610312"/>
                  <a:pt x="1479671" y="1617294"/>
                  <a:pt x="1459697" y="1621723"/>
                </a:cubicBezTo>
                <a:cubicBezTo>
                  <a:pt x="1322118" y="1652184"/>
                  <a:pt x="1253842" y="1701209"/>
                  <a:pt x="1277303" y="1752702"/>
                </a:cubicBezTo>
                <a:cubicBezTo>
                  <a:pt x="1283427" y="1766151"/>
                  <a:pt x="1294286" y="1779400"/>
                  <a:pt x="1301420" y="1782143"/>
                </a:cubicBezTo>
                <a:cubicBezTo>
                  <a:pt x="1308564" y="1784877"/>
                  <a:pt x="1353874" y="1767913"/>
                  <a:pt x="1402118" y="1744424"/>
                </a:cubicBezTo>
                <a:cubicBezTo>
                  <a:pt x="1450362" y="1720945"/>
                  <a:pt x="1493453" y="1702943"/>
                  <a:pt x="1497873" y="1704419"/>
                </a:cubicBezTo>
                <a:cubicBezTo>
                  <a:pt x="1502293" y="1705886"/>
                  <a:pt x="1515952" y="1735833"/>
                  <a:pt x="1528220" y="1770952"/>
                </a:cubicBezTo>
                <a:cubicBezTo>
                  <a:pt x="1540497" y="1806080"/>
                  <a:pt x="1564396" y="1852314"/>
                  <a:pt x="1581331" y="1873698"/>
                </a:cubicBezTo>
                <a:cubicBezTo>
                  <a:pt x="1607239" y="1906416"/>
                  <a:pt x="1616850" y="1912131"/>
                  <a:pt x="1641881" y="1909693"/>
                </a:cubicBezTo>
                <a:cubicBezTo>
                  <a:pt x="1667532" y="1907197"/>
                  <a:pt x="1672028" y="1902673"/>
                  <a:pt x="1674543" y="1876812"/>
                </a:cubicBezTo>
                <a:cubicBezTo>
                  <a:pt x="1676143" y="1860325"/>
                  <a:pt x="1667075" y="1821748"/>
                  <a:pt x="1654388" y="1791087"/>
                </a:cubicBezTo>
                <a:cubicBezTo>
                  <a:pt x="1641701" y="1760436"/>
                  <a:pt x="1628661" y="1724136"/>
                  <a:pt x="1625413" y="1710430"/>
                </a:cubicBezTo>
                <a:cubicBezTo>
                  <a:pt x="1619860" y="1686951"/>
                  <a:pt x="1621974" y="1685179"/>
                  <a:pt x="1662074" y="1679673"/>
                </a:cubicBezTo>
                <a:cubicBezTo>
                  <a:pt x="1685487" y="1676473"/>
                  <a:pt x="1717405" y="1676397"/>
                  <a:pt x="1733026" y="1679521"/>
                </a:cubicBezTo>
                <a:cubicBezTo>
                  <a:pt x="1796939" y="1692304"/>
                  <a:pt x="1806197" y="1682693"/>
                  <a:pt x="1842783" y="1565488"/>
                </a:cubicBezTo>
                <a:cubicBezTo>
                  <a:pt x="1881578" y="1441215"/>
                  <a:pt x="1883074" y="1425242"/>
                  <a:pt x="1858051" y="1402591"/>
                </a:cubicBezTo>
                <a:cubicBezTo>
                  <a:pt x="1834648" y="1381408"/>
                  <a:pt x="1808560" y="1389313"/>
                  <a:pt x="1776641" y="1427242"/>
                </a:cubicBezTo>
                <a:cubicBezTo>
                  <a:pt x="1755781" y="1452035"/>
                  <a:pt x="1742923" y="1457408"/>
                  <a:pt x="1688259" y="1464180"/>
                </a:cubicBezTo>
                <a:cubicBezTo>
                  <a:pt x="1653083" y="1468552"/>
                  <a:pt x="1622460" y="1470285"/>
                  <a:pt x="1620222" y="1468037"/>
                </a:cubicBezTo>
                <a:cubicBezTo>
                  <a:pt x="1617974" y="1465799"/>
                  <a:pt x="1627213" y="1448406"/>
                  <a:pt x="1640748" y="1429385"/>
                </a:cubicBezTo>
                <a:cubicBezTo>
                  <a:pt x="1685801" y="1366063"/>
                  <a:pt x="1681534" y="1364882"/>
                  <a:pt x="1452553" y="1377626"/>
                </a:cubicBezTo>
                <a:moveTo>
                  <a:pt x="1735103" y="1559373"/>
                </a:moveTo>
                <a:cubicBezTo>
                  <a:pt x="1730645" y="1592158"/>
                  <a:pt x="1726387" y="1594739"/>
                  <a:pt x="1664484" y="1602283"/>
                </a:cubicBezTo>
                <a:lnTo>
                  <a:pt x="1609716" y="1608950"/>
                </a:lnTo>
                <a:lnTo>
                  <a:pt x="1609716" y="1579461"/>
                </a:lnTo>
                <a:cubicBezTo>
                  <a:pt x="1609716" y="1548562"/>
                  <a:pt x="1615126" y="1545342"/>
                  <a:pt x="1681153" y="1536884"/>
                </a:cubicBezTo>
                <a:cubicBezTo>
                  <a:pt x="1730445" y="1530579"/>
                  <a:pt x="1738551" y="1533960"/>
                  <a:pt x="1735103" y="1559373"/>
                </a:cubicBezTo>
                <a:moveTo>
                  <a:pt x="2100539" y="1621828"/>
                </a:moveTo>
                <a:cubicBezTo>
                  <a:pt x="2083527" y="1662547"/>
                  <a:pt x="2081660" y="1686750"/>
                  <a:pt x="2096224" y="1677749"/>
                </a:cubicBezTo>
                <a:cubicBezTo>
                  <a:pt x="2101863" y="1674254"/>
                  <a:pt x="2125237" y="1678569"/>
                  <a:pt x="2148164" y="1687322"/>
                </a:cubicBezTo>
                <a:cubicBezTo>
                  <a:pt x="2180454" y="1699657"/>
                  <a:pt x="2200694" y="1717869"/>
                  <a:pt x="2237918" y="1768084"/>
                </a:cubicBezTo>
                <a:cubicBezTo>
                  <a:pt x="2264359" y="1803746"/>
                  <a:pt x="2285991" y="1837512"/>
                  <a:pt x="2285991" y="1843103"/>
                </a:cubicBezTo>
                <a:cubicBezTo>
                  <a:pt x="2285991" y="1869069"/>
                  <a:pt x="2306860" y="1861896"/>
                  <a:pt x="2319528" y="1831588"/>
                </a:cubicBezTo>
                <a:cubicBezTo>
                  <a:pt x="2337597" y="1788344"/>
                  <a:pt x="2337292" y="1785287"/>
                  <a:pt x="2315613" y="1792164"/>
                </a:cubicBezTo>
                <a:cubicBezTo>
                  <a:pt x="2302126" y="1796450"/>
                  <a:pt x="2290201" y="1787792"/>
                  <a:pt x="2267988" y="1757588"/>
                </a:cubicBezTo>
                <a:cubicBezTo>
                  <a:pt x="2251701" y="1735433"/>
                  <a:pt x="2238366" y="1714354"/>
                  <a:pt x="2238366" y="1710753"/>
                </a:cubicBezTo>
                <a:cubicBezTo>
                  <a:pt x="2238366" y="1698971"/>
                  <a:pt x="2346941" y="1689608"/>
                  <a:pt x="2350761" y="1701067"/>
                </a:cubicBezTo>
                <a:cubicBezTo>
                  <a:pt x="2359666" y="1727784"/>
                  <a:pt x="2386632" y="1695542"/>
                  <a:pt x="2404948" y="1636278"/>
                </a:cubicBezTo>
                <a:cubicBezTo>
                  <a:pt x="2411035" y="1616580"/>
                  <a:pt x="2409549" y="1614389"/>
                  <a:pt x="2394242" y="1620485"/>
                </a:cubicBezTo>
                <a:cubicBezTo>
                  <a:pt x="2384470" y="1624371"/>
                  <a:pt x="2340045" y="1633572"/>
                  <a:pt x="2295516" y="1640916"/>
                </a:cubicBezTo>
                <a:cubicBezTo>
                  <a:pt x="2221563" y="1653108"/>
                  <a:pt x="2211048" y="1652832"/>
                  <a:pt x="2174110" y="1637659"/>
                </a:cubicBezTo>
                <a:cubicBezTo>
                  <a:pt x="2151860" y="1628524"/>
                  <a:pt x="2133648" y="1615942"/>
                  <a:pt x="2133629" y="1609703"/>
                </a:cubicBezTo>
                <a:cubicBezTo>
                  <a:pt x="2133543" y="1582623"/>
                  <a:pt x="2113921" y="1589814"/>
                  <a:pt x="2100539" y="1621828"/>
                </a:cubicBezTo>
                <a:moveTo>
                  <a:pt x="292884" y="1645622"/>
                </a:moveTo>
                <a:cubicBezTo>
                  <a:pt x="272520" y="1657490"/>
                  <a:pt x="271082" y="1673435"/>
                  <a:pt x="290379" y="1673435"/>
                </a:cubicBezTo>
                <a:cubicBezTo>
                  <a:pt x="302124" y="1673435"/>
                  <a:pt x="339080" y="1738481"/>
                  <a:pt x="331108" y="1745120"/>
                </a:cubicBezTo>
                <a:cubicBezTo>
                  <a:pt x="321297" y="1753302"/>
                  <a:pt x="265633" y="1778210"/>
                  <a:pt x="257175" y="1778210"/>
                </a:cubicBezTo>
                <a:cubicBezTo>
                  <a:pt x="238563" y="1778210"/>
                  <a:pt x="210217" y="1701467"/>
                  <a:pt x="219656" y="1676635"/>
                </a:cubicBezTo>
                <a:cubicBezTo>
                  <a:pt x="226724" y="1658052"/>
                  <a:pt x="225066" y="1654385"/>
                  <a:pt x="209636" y="1654385"/>
                </a:cubicBezTo>
                <a:cubicBezTo>
                  <a:pt x="170431" y="1654385"/>
                  <a:pt x="171050" y="1683969"/>
                  <a:pt x="212188" y="1776133"/>
                </a:cubicBezTo>
                <a:cubicBezTo>
                  <a:pt x="233744" y="1824425"/>
                  <a:pt x="256965" y="1863935"/>
                  <a:pt x="263795" y="1863935"/>
                </a:cubicBezTo>
                <a:cubicBezTo>
                  <a:pt x="270624" y="1863935"/>
                  <a:pt x="276215" y="1858210"/>
                  <a:pt x="276215" y="1851200"/>
                </a:cubicBezTo>
                <a:cubicBezTo>
                  <a:pt x="276215" y="1832331"/>
                  <a:pt x="469649" y="1746263"/>
                  <a:pt x="494395" y="1754111"/>
                </a:cubicBezTo>
                <a:cubicBezTo>
                  <a:pt x="519189" y="1761979"/>
                  <a:pt x="519141" y="1760026"/>
                  <a:pt x="493395" y="1707029"/>
                </a:cubicBezTo>
                <a:cubicBezTo>
                  <a:pt x="472240" y="1663490"/>
                  <a:pt x="457190" y="1651651"/>
                  <a:pt x="457190" y="1678540"/>
                </a:cubicBezTo>
                <a:cubicBezTo>
                  <a:pt x="457190" y="1689960"/>
                  <a:pt x="386039" y="1730585"/>
                  <a:pt x="366046" y="1730585"/>
                </a:cubicBezTo>
                <a:cubicBezTo>
                  <a:pt x="356959" y="1730585"/>
                  <a:pt x="334632" y="1662176"/>
                  <a:pt x="339538" y="1649384"/>
                </a:cubicBezTo>
                <a:cubicBezTo>
                  <a:pt x="345881" y="1632868"/>
                  <a:pt x="318573" y="1630658"/>
                  <a:pt x="292884" y="1645622"/>
                </a:cubicBezTo>
                <a:moveTo>
                  <a:pt x="1747828" y="2036461"/>
                </a:moveTo>
                <a:cubicBezTo>
                  <a:pt x="1711157" y="2062645"/>
                  <a:pt x="1679962" y="2089267"/>
                  <a:pt x="1678496" y="2095621"/>
                </a:cubicBezTo>
                <a:cubicBezTo>
                  <a:pt x="1675448" y="2108889"/>
                  <a:pt x="1729826" y="2212940"/>
                  <a:pt x="1744561" y="2222046"/>
                </a:cubicBezTo>
                <a:cubicBezTo>
                  <a:pt x="1749943" y="2225370"/>
                  <a:pt x="1767126" y="2212597"/>
                  <a:pt x="1782737" y="2193652"/>
                </a:cubicBezTo>
                <a:cubicBezTo>
                  <a:pt x="1820885" y="2147380"/>
                  <a:pt x="1859166" y="2146084"/>
                  <a:pt x="1886045" y="2190166"/>
                </a:cubicBezTo>
                <a:cubicBezTo>
                  <a:pt x="1909896" y="2229276"/>
                  <a:pt x="1909753" y="2240172"/>
                  <a:pt x="1885064" y="2264861"/>
                </a:cubicBezTo>
                <a:cubicBezTo>
                  <a:pt x="1871205" y="2278720"/>
                  <a:pt x="1858871" y="2282844"/>
                  <a:pt x="1844583" y="2278386"/>
                </a:cubicBezTo>
                <a:cubicBezTo>
                  <a:pt x="1791729" y="2261899"/>
                  <a:pt x="1781356" y="2261918"/>
                  <a:pt x="1774974" y="2278558"/>
                </a:cubicBezTo>
                <a:cubicBezTo>
                  <a:pt x="1767507" y="2298027"/>
                  <a:pt x="1793491" y="2321135"/>
                  <a:pt x="1822837" y="2321135"/>
                </a:cubicBezTo>
                <a:cubicBezTo>
                  <a:pt x="1856680" y="2321135"/>
                  <a:pt x="1925431" y="2281206"/>
                  <a:pt x="1943986" y="2250773"/>
                </a:cubicBezTo>
                <a:cubicBezTo>
                  <a:pt x="1965627" y="2215283"/>
                  <a:pt x="1967122" y="2177412"/>
                  <a:pt x="1948301" y="2141026"/>
                </a:cubicBezTo>
                <a:cubicBezTo>
                  <a:pt x="1918630" y="2083648"/>
                  <a:pt x="1844240" y="2083638"/>
                  <a:pt x="1785042" y="2141017"/>
                </a:cubicBezTo>
                <a:cubicBezTo>
                  <a:pt x="1755172" y="2169963"/>
                  <a:pt x="1754067" y="2170249"/>
                  <a:pt x="1743942" y="2151323"/>
                </a:cubicBezTo>
                <a:cubicBezTo>
                  <a:pt x="1728007" y="2121548"/>
                  <a:pt x="1729721" y="2118909"/>
                  <a:pt x="1790776" y="2079581"/>
                </a:cubicBezTo>
                <a:cubicBezTo>
                  <a:pt x="1846745" y="2043519"/>
                  <a:pt x="1853689" y="2033127"/>
                  <a:pt x="1842059" y="2002828"/>
                </a:cubicBezTo>
                <a:cubicBezTo>
                  <a:pt x="1833315" y="1980044"/>
                  <a:pt x="1820418" y="1984645"/>
                  <a:pt x="1747828" y="2036461"/>
                </a:cubicBezTo>
                <a:moveTo>
                  <a:pt x="717547" y="2028422"/>
                </a:moveTo>
                <a:cubicBezTo>
                  <a:pt x="714327" y="2033632"/>
                  <a:pt x="718718" y="2041823"/>
                  <a:pt x="727320" y="2046634"/>
                </a:cubicBezTo>
                <a:cubicBezTo>
                  <a:pt x="752056" y="2060483"/>
                  <a:pt x="745884" y="2082648"/>
                  <a:pt x="695392" y="2161400"/>
                </a:cubicBezTo>
                <a:cubicBezTo>
                  <a:pt x="650462" y="2231476"/>
                  <a:pt x="646795" y="2234752"/>
                  <a:pt x="619363" y="2229266"/>
                </a:cubicBezTo>
                <a:cubicBezTo>
                  <a:pt x="601247" y="2225647"/>
                  <a:pt x="590541" y="2227399"/>
                  <a:pt x="590541" y="2233990"/>
                </a:cubicBezTo>
                <a:cubicBezTo>
                  <a:pt x="590541" y="2245839"/>
                  <a:pt x="703183" y="2320630"/>
                  <a:pt x="721509" y="2320935"/>
                </a:cubicBezTo>
                <a:cubicBezTo>
                  <a:pt x="735749" y="2321173"/>
                  <a:pt x="737311" y="2305618"/>
                  <a:pt x="723891" y="2297322"/>
                </a:cubicBezTo>
                <a:cubicBezTo>
                  <a:pt x="704755" y="2285492"/>
                  <a:pt x="715623" y="2256812"/>
                  <a:pt x="776173" y="2159381"/>
                </a:cubicBezTo>
                <a:cubicBezTo>
                  <a:pt x="818502" y="2091258"/>
                  <a:pt x="834885" y="2056844"/>
                  <a:pt x="828180" y="2050139"/>
                </a:cubicBezTo>
                <a:cubicBezTo>
                  <a:pt x="812730" y="2034689"/>
                  <a:pt x="724386" y="2017344"/>
                  <a:pt x="717547" y="2028422"/>
                </a:cubicBezTo>
                <a:moveTo>
                  <a:pt x="978275" y="2159362"/>
                </a:moveTo>
                <a:cubicBezTo>
                  <a:pt x="950309" y="2181365"/>
                  <a:pt x="929249" y="2235781"/>
                  <a:pt x="938022" y="2263413"/>
                </a:cubicBezTo>
                <a:cubicBezTo>
                  <a:pt x="948204" y="2295512"/>
                  <a:pt x="998477" y="2330660"/>
                  <a:pt x="1034186" y="2330660"/>
                </a:cubicBezTo>
                <a:cubicBezTo>
                  <a:pt x="1052122" y="2330660"/>
                  <a:pt x="1066791" y="2334632"/>
                  <a:pt x="1066791" y="2339489"/>
                </a:cubicBezTo>
                <a:cubicBezTo>
                  <a:pt x="1066791" y="2355510"/>
                  <a:pt x="1015851" y="2388772"/>
                  <a:pt x="974284" y="2399887"/>
                </a:cubicBezTo>
                <a:cubicBezTo>
                  <a:pt x="925478" y="2412937"/>
                  <a:pt x="922496" y="2421814"/>
                  <a:pt x="964397" y="2429377"/>
                </a:cubicBezTo>
                <a:cubicBezTo>
                  <a:pt x="1100566" y="2453932"/>
                  <a:pt x="1222667" y="2297170"/>
                  <a:pt x="1150134" y="2190899"/>
                </a:cubicBezTo>
                <a:cubicBezTo>
                  <a:pt x="1114511" y="2138712"/>
                  <a:pt x="1025338" y="2122338"/>
                  <a:pt x="978275" y="2159362"/>
                </a:cubicBezTo>
                <a:moveTo>
                  <a:pt x="1433503" y="2149932"/>
                </a:moveTo>
                <a:cubicBezTo>
                  <a:pt x="1364209" y="2164486"/>
                  <a:pt x="1333491" y="2207435"/>
                  <a:pt x="1333491" y="2289740"/>
                </a:cubicBezTo>
                <a:cubicBezTo>
                  <a:pt x="1333491" y="2334736"/>
                  <a:pt x="1338653" y="2353853"/>
                  <a:pt x="1359456" y="2385933"/>
                </a:cubicBezTo>
                <a:cubicBezTo>
                  <a:pt x="1423054" y="2484022"/>
                  <a:pt x="1561938" y="2465962"/>
                  <a:pt x="1589075" y="2356072"/>
                </a:cubicBezTo>
                <a:cubicBezTo>
                  <a:pt x="1600057" y="2311619"/>
                  <a:pt x="1592266" y="2255336"/>
                  <a:pt x="1568949" y="2210626"/>
                </a:cubicBezTo>
                <a:cubicBezTo>
                  <a:pt x="1542936" y="2160772"/>
                  <a:pt x="1491548" y="2137731"/>
                  <a:pt x="1433503" y="2149932"/>
                </a:cubicBezTo>
                <a:moveTo>
                  <a:pt x="1093461" y="2180165"/>
                </a:moveTo>
                <a:cubicBezTo>
                  <a:pt x="1110329" y="2197033"/>
                  <a:pt x="1107548" y="2264318"/>
                  <a:pt x="1089127" y="2284663"/>
                </a:cubicBezTo>
                <a:cubicBezTo>
                  <a:pt x="1071115" y="2304561"/>
                  <a:pt x="1037901" y="2307485"/>
                  <a:pt x="1021070" y="2290655"/>
                </a:cubicBezTo>
                <a:cubicBezTo>
                  <a:pt x="1004888" y="2274472"/>
                  <a:pt x="1006888" y="2214997"/>
                  <a:pt x="1024471" y="2189909"/>
                </a:cubicBezTo>
                <a:cubicBezTo>
                  <a:pt x="1040597" y="2166877"/>
                  <a:pt x="1075277" y="2161981"/>
                  <a:pt x="1093461" y="2180165"/>
                </a:cubicBezTo>
                <a:moveTo>
                  <a:pt x="1472917" y="2185546"/>
                </a:moveTo>
                <a:cubicBezTo>
                  <a:pt x="1491044" y="2197252"/>
                  <a:pt x="1514856" y="2264937"/>
                  <a:pt x="1520771" y="2321554"/>
                </a:cubicBezTo>
                <a:cubicBezTo>
                  <a:pt x="1527839" y="2389181"/>
                  <a:pt x="1514275" y="2418756"/>
                  <a:pt x="1478109" y="2414575"/>
                </a:cubicBezTo>
                <a:cubicBezTo>
                  <a:pt x="1407538" y="2406421"/>
                  <a:pt x="1371076" y="2177936"/>
                  <a:pt x="1440409" y="2178402"/>
                </a:cubicBezTo>
                <a:cubicBezTo>
                  <a:pt x="1452324" y="2178488"/>
                  <a:pt x="1466955" y="2181698"/>
                  <a:pt x="1472917" y="2185546"/>
                </a:cubicBezTo>
              </a:path>
            </a:pathLst>
          </a:custGeom>
          <a:solidFill>
            <a:schemeClr val="accent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77DB652-2F29-4FAA-825B-4E6F84F8C8A5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3/26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80" y="596863"/>
            <a:ext cx="1159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引言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01</a:t>
              </a: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1A1CDD9B-C4E3-4E75-9C23-01B0BE647CFC}"/>
              </a:ext>
            </a:extLst>
          </p:cNvPr>
          <p:cNvSpPr txBox="1"/>
          <p:nvPr/>
        </p:nvSpPr>
        <p:spPr>
          <a:xfrm>
            <a:off x="5074298" y="1310016"/>
            <a:ext cx="2119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/>
              <a:t>康普顿效应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FC29530-74E1-445B-87DD-D4F7D486295F}"/>
              </a:ext>
            </a:extLst>
          </p:cNvPr>
          <p:cNvSpPr txBox="1"/>
          <p:nvPr/>
        </p:nvSpPr>
        <p:spPr>
          <a:xfrm>
            <a:off x="1472682" y="2026098"/>
            <a:ext cx="9246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+mn-ea"/>
              </a:rPr>
              <a:t>       康普顿效应是指在</a:t>
            </a:r>
            <a:r>
              <a:rPr lang="en-US" altLang="zh-CN" sz="2000" dirty="0">
                <a:latin typeface="+mn-ea"/>
              </a:rPr>
              <a:t>X</a:t>
            </a:r>
            <a:r>
              <a:rPr lang="zh-CN" altLang="en-US" sz="2000" dirty="0">
                <a:latin typeface="+mn-ea"/>
              </a:rPr>
              <a:t>射线与物质散射时，被散射的</a:t>
            </a:r>
            <a:r>
              <a:rPr lang="en-US" altLang="zh-CN" sz="2000" dirty="0">
                <a:latin typeface="+mn-ea"/>
              </a:rPr>
              <a:t>X</a:t>
            </a:r>
            <a:r>
              <a:rPr lang="zh-CN" altLang="en-US" sz="2000" dirty="0">
                <a:latin typeface="+mn-ea"/>
              </a:rPr>
              <a:t>射线中，除了有与入射</a:t>
            </a:r>
            <a:r>
              <a:rPr lang="en-US" altLang="zh-CN" sz="2000" dirty="0">
                <a:latin typeface="+mn-ea"/>
              </a:rPr>
              <a:t>X</a:t>
            </a:r>
            <a:r>
              <a:rPr lang="zh-CN" altLang="en-US" sz="2000" dirty="0">
                <a:latin typeface="+mn-ea"/>
              </a:rPr>
              <a:t>射线具有相同波长的成分，还有波长变化的部分，且波长的变化量与散射角有关。</a:t>
            </a:r>
            <a:endParaRPr lang="en-US" altLang="zh-CN" sz="2000" dirty="0">
              <a:latin typeface="+mn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24DAAE7-9294-4387-BBE7-508F40D8D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017" y="3253685"/>
            <a:ext cx="3834165" cy="174066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A712FAD-0A98-4594-815E-3FC95C48CC9C}"/>
              </a:ext>
            </a:extLst>
          </p:cNvPr>
          <p:cNvSpPr txBox="1"/>
          <p:nvPr/>
        </p:nvSpPr>
        <p:spPr>
          <a:xfrm>
            <a:off x="2846099" y="5313994"/>
            <a:ext cx="6499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n-ea"/>
              </a:rPr>
              <a:t>在本实验中，我们就将利用</a:t>
            </a:r>
            <a:r>
              <a:rPr lang="en-US" altLang="zh-CN" sz="2000" dirty="0">
                <a:latin typeface="+mn-ea"/>
              </a:rPr>
              <a:t>X</a:t>
            </a:r>
            <a:r>
              <a:rPr lang="zh-CN" altLang="en-US" sz="2000" dirty="0">
                <a:latin typeface="+mn-ea"/>
              </a:rPr>
              <a:t>光实验仪验证康普顿效应。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A081404-96DC-4EF6-909F-A06A67DC0722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4/26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80" y="596863"/>
            <a:ext cx="1159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引言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01</a:t>
              </a:r>
            </a:p>
          </p:txBody>
        </p:sp>
      </p:grp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DB5A5449-BA7A-4C46-9044-A823F4281D2E}"/>
              </a:ext>
            </a:extLst>
          </p:cNvPr>
          <p:cNvSpPr/>
          <p:nvPr/>
        </p:nvSpPr>
        <p:spPr>
          <a:xfrm>
            <a:off x="592441" y="2586115"/>
            <a:ext cx="3732245" cy="1902624"/>
          </a:xfrm>
          <a:prstGeom prst="roundRect">
            <a:avLst/>
          </a:prstGeom>
          <a:noFill/>
          <a:ln w="28575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51D7F3E-B3E4-4ED4-82D3-7AD7640B668E}"/>
              </a:ext>
            </a:extLst>
          </p:cNvPr>
          <p:cNvSpPr txBox="1"/>
          <p:nvPr/>
        </p:nvSpPr>
        <p:spPr>
          <a:xfrm>
            <a:off x="678751" y="2756459"/>
            <a:ext cx="35129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zh-CN" altLang="en-US" sz="2000" dirty="0">
                <a:latin typeface="+mn-ea"/>
              </a:rPr>
              <a:t>同种材料对</a:t>
            </a:r>
            <a:r>
              <a:rPr lang="en-US" altLang="zh-CN" sz="2000" dirty="0">
                <a:latin typeface="+mn-ea"/>
              </a:rPr>
              <a:t>X</a:t>
            </a:r>
            <a:r>
              <a:rPr lang="zh-CN" altLang="en-US" sz="2000" dirty="0">
                <a:latin typeface="+mn-ea"/>
              </a:rPr>
              <a:t>射线的吸收强度与入射</a:t>
            </a:r>
            <a:r>
              <a:rPr lang="en-US" altLang="zh-CN" sz="2000" dirty="0">
                <a:latin typeface="+mn-ea"/>
              </a:rPr>
              <a:t>X</a:t>
            </a:r>
            <a:r>
              <a:rPr lang="zh-CN" altLang="en-US" sz="2000" dirty="0">
                <a:latin typeface="+mn-ea"/>
              </a:rPr>
              <a:t>射线的波长有关；</a:t>
            </a:r>
            <a:endParaRPr lang="en-US" altLang="zh-CN" sz="2000" dirty="0">
              <a:latin typeface="+mn-ea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zh-CN" altLang="en-US" sz="2000" dirty="0">
                <a:latin typeface="+mn-ea"/>
              </a:rPr>
              <a:t>发生康普顿散射前后</a:t>
            </a:r>
            <a:r>
              <a:rPr lang="en-US" altLang="zh-CN" sz="2000" dirty="0">
                <a:latin typeface="+mn-ea"/>
              </a:rPr>
              <a:t>X</a:t>
            </a:r>
            <a:r>
              <a:rPr lang="zh-CN" altLang="en-US" sz="2000" dirty="0">
                <a:latin typeface="+mn-ea"/>
              </a:rPr>
              <a:t>射线的波长会发生变化。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25AD362-196E-49B3-9C30-F520BB78CDC3}"/>
              </a:ext>
            </a:extLst>
          </p:cNvPr>
          <p:cNvSpPr txBox="1"/>
          <p:nvPr/>
        </p:nvSpPr>
        <p:spPr>
          <a:xfrm>
            <a:off x="5826429" y="2907665"/>
            <a:ext cx="20313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000" dirty="0">
                <a:latin typeface="+mn-ea"/>
              </a:rPr>
              <a:t>材料在康普顿散射前后对</a:t>
            </a:r>
            <a:r>
              <a:rPr lang="en-US" altLang="zh-CN" sz="2000" dirty="0">
                <a:latin typeface="+mn-ea"/>
              </a:rPr>
              <a:t>X</a:t>
            </a:r>
            <a:r>
              <a:rPr lang="zh-CN" altLang="en-US" sz="2000" dirty="0">
                <a:latin typeface="+mn-ea"/>
              </a:rPr>
              <a:t>射线的吸收强度将发生变化</a:t>
            </a:r>
            <a:endParaRPr lang="zh-CN" altLang="en-US" sz="2000" dirty="0"/>
          </a:p>
        </p:txBody>
      </p:sp>
      <p:sp>
        <p:nvSpPr>
          <p:cNvPr id="7" name="箭头: 右 6">
            <a:extLst>
              <a:ext uri="{FF2B5EF4-FFF2-40B4-BE49-F238E27FC236}">
                <a16:creationId xmlns:a16="http://schemas.microsoft.com/office/drawing/2014/main" id="{B2335B52-B64F-429F-8C3B-799F85CF862E}"/>
              </a:ext>
            </a:extLst>
          </p:cNvPr>
          <p:cNvSpPr/>
          <p:nvPr/>
        </p:nvSpPr>
        <p:spPr>
          <a:xfrm>
            <a:off x="4561062" y="3187529"/>
            <a:ext cx="894574" cy="699796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52DABD9B-3A06-4114-A0BF-13581F960714}"/>
              </a:ext>
            </a:extLst>
          </p:cNvPr>
          <p:cNvSpPr/>
          <p:nvPr/>
        </p:nvSpPr>
        <p:spPr>
          <a:xfrm>
            <a:off x="5692012" y="2583433"/>
            <a:ext cx="2300186" cy="1902624"/>
          </a:xfrm>
          <a:prstGeom prst="roundRect">
            <a:avLst/>
          </a:prstGeom>
          <a:noFill/>
          <a:ln w="28575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15BE358-FB25-4EE0-8E4D-04D3AF1DD636}"/>
              </a:ext>
            </a:extLst>
          </p:cNvPr>
          <p:cNvSpPr txBox="1"/>
          <p:nvPr/>
        </p:nvSpPr>
        <p:spPr>
          <a:xfrm>
            <a:off x="5153608" y="1310016"/>
            <a:ext cx="1884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/>
              <a:t>实验思路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1AD104B-D65A-4204-AA43-9CDDD1B567B0}"/>
              </a:ext>
            </a:extLst>
          </p:cNvPr>
          <p:cNvSpPr txBox="1"/>
          <p:nvPr/>
        </p:nvSpPr>
        <p:spPr>
          <a:xfrm>
            <a:off x="9493941" y="2907665"/>
            <a:ext cx="20313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000" dirty="0">
                <a:latin typeface="+mn-ea"/>
              </a:rPr>
              <a:t>测量吸收强度的变化就可以计算散射前后波长的变化</a:t>
            </a:r>
            <a:endParaRPr lang="zh-CN" altLang="en-US" sz="2000" dirty="0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F4F84F0C-6A08-4E8B-AEB2-6F92F2CAACA1}"/>
              </a:ext>
            </a:extLst>
          </p:cNvPr>
          <p:cNvSpPr/>
          <p:nvPr/>
        </p:nvSpPr>
        <p:spPr>
          <a:xfrm>
            <a:off x="9359524" y="2590370"/>
            <a:ext cx="2300186" cy="1902624"/>
          </a:xfrm>
          <a:prstGeom prst="roundRect">
            <a:avLst/>
          </a:prstGeom>
          <a:noFill/>
          <a:ln w="28575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箭头: 右 20">
            <a:extLst>
              <a:ext uri="{FF2B5EF4-FFF2-40B4-BE49-F238E27FC236}">
                <a16:creationId xmlns:a16="http://schemas.microsoft.com/office/drawing/2014/main" id="{98BDAD40-A651-4F42-AAC3-4AC4EFD0B349}"/>
              </a:ext>
            </a:extLst>
          </p:cNvPr>
          <p:cNvSpPr/>
          <p:nvPr/>
        </p:nvSpPr>
        <p:spPr>
          <a:xfrm>
            <a:off x="8228574" y="3187529"/>
            <a:ext cx="894574" cy="699796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F441B9F-558E-439C-BA50-03F59F30F1F4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5/26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921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 flipH="1">
            <a:off x="4704109" y="2599055"/>
            <a:ext cx="2886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实验原理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805336" y="1856423"/>
            <a:ext cx="2203450" cy="2315210"/>
            <a:chOff x="9620578" y="3901966"/>
            <a:chExt cx="1836000" cy="1836000"/>
          </a:xfrm>
        </p:grpSpPr>
        <p:sp>
          <p:nvSpPr>
            <p:cNvPr id="11" name="矩形 10"/>
            <p:cNvSpPr/>
            <p:nvPr/>
          </p:nvSpPr>
          <p:spPr>
            <a:xfrm>
              <a:off x="9620578" y="3901966"/>
              <a:ext cx="1836000" cy="1836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943276" y="4344600"/>
              <a:ext cx="1243515" cy="9507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02</a:t>
              </a:r>
            </a:p>
          </p:txBody>
        </p:sp>
      </p:grpSp>
      <p:cxnSp>
        <p:nvCxnSpPr>
          <p:cNvPr id="14" name="直接连接符 13"/>
          <p:cNvCxnSpPr/>
          <p:nvPr/>
        </p:nvCxnSpPr>
        <p:spPr>
          <a:xfrm flipH="1">
            <a:off x="653211" y="5860509"/>
            <a:ext cx="574850" cy="99749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761896" y="5670729"/>
            <a:ext cx="466166" cy="8089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4704111" y="-1"/>
            <a:ext cx="318036" cy="55186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318666" y="1669733"/>
            <a:ext cx="75565" cy="32454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图形 10">
            <a:extLst>
              <a:ext uri="{FF2B5EF4-FFF2-40B4-BE49-F238E27FC236}">
                <a16:creationId xmlns:a16="http://schemas.microsoft.com/office/drawing/2014/main" id="{9413B613-3DCE-421B-BCE4-85C8F2B4B5DA}"/>
              </a:ext>
            </a:extLst>
          </p:cNvPr>
          <p:cNvSpPr/>
          <p:nvPr/>
        </p:nvSpPr>
        <p:spPr>
          <a:xfrm>
            <a:off x="10094593" y="275930"/>
            <a:ext cx="1744469" cy="1690370"/>
          </a:xfrm>
          <a:custGeom>
            <a:avLst/>
            <a:gdLst>
              <a:gd name="connsiteX0" fmla="*/ 1096051 w 2556906"/>
              <a:gd name="connsiteY0" fmla="*/ 11465 h 2557700"/>
              <a:gd name="connsiteX1" fmla="*/ 97479 w 2556906"/>
              <a:gd name="connsiteY1" fmla="*/ 782818 h 2557700"/>
              <a:gd name="connsiteX2" fmla="*/ 0 w 2556906"/>
              <a:gd name="connsiteY2" fmla="*/ 1279281 h 2557700"/>
              <a:gd name="connsiteX3" fmla="*/ 252546 w 2556906"/>
              <a:gd name="connsiteY3" fmla="*/ 2043871 h 2557700"/>
              <a:gd name="connsiteX4" fmla="*/ 1318127 w 2556906"/>
              <a:gd name="connsiteY4" fmla="*/ 2556793 h 2557700"/>
              <a:gd name="connsiteX5" fmla="*/ 1689888 w 2556906"/>
              <a:gd name="connsiteY5" fmla="*/ 2490756 h 2557700"/>
              <a:gd name="connsiteX6" fmla="*/ 2388603 w 2556906"/>
              <a:gd name="connsiteY6" fmla="*/ 1916322 h 2557700"/>
              <a:gd name="connsiteX7" fmla="*/ 2493217 w 2556906"/>
              <a:gd name="connsiteY7" fmla="*/ 878097 h 2557700"/>
              <a:gd name="connsiteX8" fmla="*/ 1721082 w 2556906"/>
              <a:gd name="connsiteY8" fmla="*/ 78921 h 2557700"/>
              <a:gd name="connsiteX9" fmla="*/ 1096051 w 2556906"/>
              <a:gd name="connsiteY9" fmla="*/ 11465 h 2557700"/>
              <a:gd name="connsiteX10" fmla="*/ 1481128 w 2556906"/>
              <a:gd name="connsiteY10" fmla="*/ 78607 h 2557700"/>
              <a:gd name="connsiteX11" fmla="*/ 2473262 w 2556906"/>
              <a:gd name="connsiteY11" fmla="*/ 1040022 h 2557700"/>
              <a:gd name="connsiteX12" fmla="*/ 2473224 w 2556906"/>
              <a:gd name="connsiteY12" fmla="*/ 1519091 h 2557700"/>
              <a:gd name="connsiteX13" fmla="*/ 2138677 w 2556906"/>
              <a:gd name="connsiteY13" fmla="*/ 2136264 h 2557700"/>
              <a:gd name="connsiteX14" fmla="*/ 1281103 w 2556906"/>
              <a:gd name="connsiteY14" fmla="*/ 2495452 h 2557700"/>
              <a:gd name="connsiteX15" fmla="*/ 423167 w 2556906"/>
              <a:gd name="connsiteY15" fmla="*/ 2144608 h 2557700"/>
              <a:gd name="connsiteX16" fmla="*/ 116491 w 2556906"/>
              <a:gd name="connsiteY16" fmla="*/ 1644860 h 2557700"/>
              <a:gd name="connsiteX17" fmla="*/ 63208 w 2556906"/>
              <a:gd name="connsiteY17" fmla="*/ 1268622 h 2557700"/>
              <a:gd name="connsiteX18" fmla="*/ 88402 w 2556906"/>
              <a:gd name="connsiteY18" fmla="*/ 1018677 h 2557700"/>
              <a:gd name="connsiteX19" fmla="*/ 1071553 w 2556906"/>
              <a:gd name="connsiteY19" fmla="*/ 79092 h 2557700"/>
              <a:gd name="connsiteX20" fmla="*/ 1481128 w 2556906"/>
              <a:gd name="connsiteY20" fmla="*/ 78607 h 2557700"/>
              <a:gd name="connsiteX21" fmla="*/ 1266816 w 2556906"/>
              <a:gd name="connsiteY21" fmla="*/ 110315 h 2557700"/>
              <a:gd name="connsiteX22" fmla="*/ 1280436 w 2556906"/>
              <a:gd name="connsiteY22" fmla="*/ 124050 h 2557700"/>
              <a:gd name="connsiteX23" fmla="*/ 1303296 w 2556906"/>
              <a:gd name="connsiteY23" fmla="*/ 244761 h 2557700"/>
              <a:gd name="connsiteX24" fmla="*/ 1300153 w 2556906"/>
              <a:gd name="connsiteY24" fmla="*/ 277670 h 2557700"/>
              <a:gd name="connsiteX25" fmla="*/ 1238660 w 2556906"/>
              <a:gd name="connsiteY25" fmla="*/ 194507 h 2557700"/>
              <a:gd name="connsiteX26" fmla="*/ 1177176 w 2556906"/>
              <a:gd name="connsiteY26" fmla="*/ 111334 h 2557700"/>
              <a:gd name="connsiteX27" fmla="*/ 1131503 w 2556906"/>
              <a:gd name="connsiteY27" fmla="*/ 111334 h 2557700"/>
              <a:gd name="connsiteX28" fmla="*/ 1101738 w 2556906"/>
              <a:gd name="connsiteY28" fmla="*/ 135147 h 2557700"/>
              <a:gd name="connsiteX29" fmla="*/ 1122083 w 2556906"/>
              <a:gd name="connsiteY29" fmla="*/ 254448 h 2557700"/>
              <a:gd name="connsiteX30" fmla="*/ 1110367 w 2556906"/>
              <a:gd name="connsiteY30" fmla="*/ 373929 h 2557700"/>
              <a:gd name="connsiteX31" fmla="*/ 1148315 w 2556906"/>
              <a:gd name="connsiteY31" fmla="*/ 392846 h 2557700"/>
              <a:gd name="connsiteX32" fmla="*/ 1166346 w 2556906"/>
              <a:gd name="connsiteY32" fmla="*/ 364385 h 2557700"/>
              <a:gd name="connsiteX33" fmla="*/ 1154497 w 2556906"/>
              <a:gd name="connsiteY33" fmla="*/ 262972 h 2557700"/>
              <a:gd name="connsiteX34" fmla="*/ 1157278 w 2556906"/>
              <a:gd name="connsiteY34" fmla="*/ 183896 h 2557700"/>
              <a:gd name="connsiteX35" fmla="*/ 1228849 w 2556906"/>
              <a:gd name="connsiteY35" fmla="*/ 283242 h 2557700"/>
              <a:gd name="connsiteX36" fmla="*/ 1317374 w 2556906"/>
              <a:gd name="connsiteY36" fmla="*/ 385855 h 2557700"/>
              <a:gd name="connsiteX37" fmla="*/ 1332919 w 2556906"/>
              <a:gd name="connsiteY37" fmla="*/ 257696 h 2557700"/>
              <a:gd name="connsiteX38" fmla="*/ 1342025 w 2556906"/>
              <a:gd name="connsiteY38" fmla="*/ 122774 h 2557700"/>
              <a:gd name="connsiteX39" fmla="*/ 1309678 w 2556906"/>
              <a:gd name="connsiteY39" fmla="*/ 101809 h 2557700"/>
              <a:gd name="connsiteX40" fmla="*/ 1266816 w 2556906"/>
              <a:gd name="connsiteY40" fmla="*/ 110315 h 2557700"/>
              <a:gd name="connsiteX41" fmla="*/ 1446695 w 2556906"/>
              <a:gd name="connsiteY41" fmla="*/ 133833 h 2557700"/>
              <a:gd name="connsiteX42" fmla="*/ 1442685 w 2556906"/>
              <a:gd name="connsiteY42" fmla="*/ 256715 h 2557700"/>
              <a:gd name="connsiteX43" fmla="*/ 1410481 w 2556906"/>
              <a:gd name="connsiteY43" fmla="*/ 374872 h 2557700"/>
              <a:gd name="connsiteX44" fmla="*/ 1451448 w 2556906"/>
              <a:gd name="connsiteY44" fmla="*/ 403171 h 2557700"/>
              <a:gd name="connsiteX45" fmla="*/ 1490253 w 2556906"/>
              <a:gd name="connsiteY45" fmla="*/ 384588 h 2557700"/>
              <a:gd name="connsiteX46" fmla="*/ 1531315 w 2556906"/>
              <a:gd name="connsiteY46" fmla="*/ 151911 h 2557700"/>
              <a:gd name="connsiteX47" fmla="*/ 1483738 w 2556906"/>
              <a:gd name="connsiteY47" fmla="*/ 122803 h 2557700"/>
              <a:gd name="connsiteX48" fmla="*/ 1446695 w 2556906"/>
              <a:gd name="connsiteY48" fmla="*/ 133833 h 2557700"/>
              <a:gd name="connsiteX49" fmla="*/ 954776 w 2556906"/>
              <a:gd name="connsiteY49" fmla="*/ 145063 h 2557700"/>
              <a:gd name="connsiteX50" fmla="*/ 937184 w 2556906"/>
              <a:gd name="connsiteY50" fmla="*/ 178009 h 2557700"/>
              <a:gd name="connsiteX51" fmla="*/ 986828 w 2556906"/>
              <a:gd name="connsiteY51" fmla="*/ 277308 h 2557700"/>
              <a:gd name="connsiteX52" fmla="*/ 990219 w 2556906"/>
              <a:gd name="connsiteY52" fmla="*/ 395284 h 2557700"/>
              <a:gd name="connsiteX53" fmla="*/ 901494 w 2556906"/>
              <a:gd name="connsiteY53" fmla="*/ 398628 h 2557700"/>
              <a:gd name="connsiteX54" fmla="*/ 835933 w 2556906"/>
              <a:gd name="connsiteY54" fmla="*/ 204394 h 2557700"/>
              <a:gd name="connsiteX55" fmla="*/ 800224 w 2556906"/>
              <a:gd name="connsiteY55" fmla="*/ 201774 h 2557700"/>
              <a:gd name="connsiteX56" fmla="*/ 761133 w 2556906"/>
              <a:gd name="connsiteY56" fmla="*/ 242989 h 2557700"/>
              <a:gd name="connsiteX57" fmla="*/ 804653 w 2556906"/>
              <a:gd name="connsiteY57" fmla="*/ 330409 h 2557700"/>
              <a:gd name="connsiteX58" fmla="*/ 915562 w 2556906"/>
              <a:gd name="connsiteY58" fmla="*/ 451815 h 2557700"/>
              <a:gd name="connsiteX59" fmla="*/ 1000116 w 2556906"/>
              <a:gd name="connsiteY59" fmla="*/ 433327 h 2557700"/>
              <a:gd name="connsiteX60" fmla="*/ 1019547 w 2556906"/>
              <a:gd name="connsiteY60" fmla="*/ 255257 h 2557700"/>
              <a:gd name="connsiteX61" fmla="*/ 993839 w 2556906"/>
              <a:gd name="connsiteY61" fmla="*/ 154702 h 2557700"/>
              <a:gd name="connsiteX62" fmla="*/ 954776 w 2556906"/>
              <a:gd name="connsiteY62" fmla="*/ 145063 h 2557700"/>
              <a:gd name="connsiteX63" fmla="*/ 1612325 w 2556906"/>
              <a:gd name="connsiteY63" fmla="*/ 298806 h 2557700"/>
              <a:gd name="connsiteX64" fmla="*/ 1746523 w 2556906"/>
              <a:gd name="connsiteY64" fmla="*/ 381721 h 2557700"/>
              <a:gd name="connsiteX65" fmla="*/ 1854822 w 2556906"/>
              <a:gd name="connsiteY65" fmla="*/ 281946 h 2557700"/>
              <a:gd name="connsiteX66" fmla="*/ 1840697 w 2556906"/>
              <a:gd name="connsiteY66" fmla="*/ 243894 h 2557700"/>
              <a:gd name="connsiteX67" fmla="*/ 1798168 w 2556906"/>
              <a:gd name="connsiteY67" fmla="*/ 257029 h 2557700"/>
              <a:gd name="connsiteX68" fmla="*/ 1733074 w 2556906"/>
              <a:gd name="connsiteY68" fmla="*/ 344697 h 2557700"/>
              <a:gd name="connsiteX69" fmla="*/ 1665265 w 2556906"/>
              <a:gd name="connsiteY69" fmla="*/ 411372 h 2557700"/>
              <a:gd name="connsiteX70" fmla="*/ 1671752 w 2556906"/>
              <a:gd name="connsiteY70" fmla="*/ 316122 h 2557700"/>
              <a:gd name="connsiteX71" fmla="*/ 1691602 w 2556906"/>
              <a:gd name="connsiteY71" fmla="*/ 210299 h 2557700"/>
              <a:gd name="connsiteX72" fmla="*/ 1704927 w 2556906"/>
              <a:gd name="connsiteY72" fmla="*/ 191249 h 2557700"/>
              <a:gd name="connsiteX73" fmla="*/ 1619136 w 2556906"/>
              <a:gd name="connsiteY73" fmla="*/ 149482 h 2557700"/>
              <a:gd name="connsiteX74" fmla="*/ 1612325 w 2556906"/>
              <a:gd name="connsiteY74" fmla="*/ 298806 h 2557700"/>
              <a:gd name="connsiteX75" fmla="*/ 1933518 w 2556906"/>
              <a:gd name="connsiteY75" fmla="*/ 323266 h 2557700"/>
              <a:gd name="connsiteX76" fmla="*/ 1780470 w 2556906"/>
              <a:gd name="connsiteY76" fmla="*/ 501859 h 2557700"/>
              <a:gd name="connsiteX77" fmla="*/ 1826409 w 2556906"/>
              <a:gd name="connsiteY77" fmla="*/ 574478 h 2557700"/>
              <a:gd name="connsiteX78" fmla="*/ 1947910 w 2556906"/>
              <a:gd name="connsiteY78" fmla="*/ 640810 h 2557700"/>
              <a:gd name="connsiteX79" fmla="*/ 1943900 w 2556906"/>
              <a:gd name="connsiteY79" fmla="*/ 611140 h 2557700"/>
              <a:gd name="connsiteX80" fmla="*/ 1847841 w 2556906"/>
              <a:gd name="connsiteY80" fmla="*/ 545389 h 2557700"/>
              <a:gd name="connsiteX81" fmla="*/ 1872520 w 2556906"/>
              <a:gd name="connsiteY81" fmla="*/ 502564 h 2557700"/>
              <a:gd name="connsiteX82" fmla="*/ 1897209 w 2556906"/>
              <a:gd name="connsiteY82" fmla="*/ 473227 h 2557700"/>
              <a:gd name="connsiteX83" fmla="*/ 1925574 w 2556906"/>
              <a:gd name="connsiteY83" fmla="*/ 493430 h 2557700"/>
              <a:gd name="connsiteX84" fmla="*/ 1963531 w 2556906"/>
              <a:gd name="connsiteY84" fmla="*/ 538702 h 2557700"/>
              <a:gd name="connsiteX85" fmla="*/ 1973132 w 2556906"/>
              <a:gd name="connsiteY85" fmla="*/ 563772 h 2557700"/>
              <a:gd name="connsiteX86" fmla="*/ 1997516 w 2556906"/>
              <a:gd name="connsiteY86" fmla="*/ 535521 h 2557700"/>
              <a:gd name="connsiteX87" fmla="*/ 2021910 w 2556906"/>
              <a:gd name="connsiteY87" fmla="*/ 507279 h 2557700"/>
              <a:gd name="connsiteX88" fmla="*/ 1993878 w 2556906"/>
              <a:gd name="connsiteY88" fmla="*/ 500012 h 2557700"/>
              <a:gd name="connsiteX89" fmla="*/ 1943786 w 2556906"/>
              <a:gd name="connsiteY89" fmla="*/ 469255 h 2557700"/>
              <a:gd name="connsiteX90" fmla="*/ 1921716 w 2556906"/>
              <a:gd name="connsiteY90" fmla="*/ 445767 h 2557700"/>
              <a:gd name="connsiteX91" fmla="*/ 1944310 w 2556906"/>
              <a:gd name="connsiteY91" fmla="*/ 417192 h 2557700"/>
              <a:gd name="connsiteX92" fmla="*/ 1987344 w 2556906"/>
              <a:gd name="connsiteY92" fmla="*/ 388083 h 2557700"/>
              <a:gd name="connsiteX93" fmla="*/ 2068754 w 2556906"/>
              <a:gd name="connsiteY93" fmla="*/ 464522 h 2557700"/>
              <a:gd name="connsiteX94" fmla="*/ 2095491 w 2556906"/>
              <a:gd name="connsiteY94" fmla="*/ 444967 h 2557700"/>
              <a:gd name="connsiteX95" fmla="*/ 1939309 w 2556906"/>
              <a:gd name="connsiteY95" fmla="*/ 301834 h 2557700"/>
              <a:gd name="connsiteX96" fmla="*/ 1933518 w 2556906"/>
              <a:gd name="connsiteY96" fmla="*/ 323266 h 2557700"/>
              <a:gd name="connsiteX97" fmla="*/ 472469 w 2556906"/>
              <a:gd name="connsiteY97" fmla="*/ 418421 h 2557700"/>
              <a:gd name="connsiteX98" fmla="*/ 448123 w 2556906"/>
              <a:gd name="connsiteY98" fmla="*/ 449472 h 2557700"/>
              <a:gd name="connsiteX99" fmla="*/ 477774 w 2556906"/>
              <a:gd name="connsiteY99" fmla="*/ 455682 h 2557700"/>
              <a:gd name="connsiteX100" fmla="*/ 546459 w 2556906"/>
              <a:gd name="connsiteY100" fmla="*/ 500926 h 2557700"/>
              <a:gd name="connsiteX101" fmla="*/ 585502 w 2556906"/>
              <a:gd name="connsiteY101" fmla="*/ 539960 h 2557700"/>
              <a:gd name="connsiteX102" fmla="*/ 552298 w 2556906"/>
              <a:gd name="connsiteY102" fmla="*/ 539769 h 2557700"/>
              <a:gd name="connsiteX103" fmla="*/ 453152 w 2556906"/>
              <a:gd name="connsiteY103" fmla="*/ 530053 h 2557700"/>
              <a:gd name="connsiteX104" fmla="*/ 360283 w 2556906"/>
              <a:gd name="connsiteY104" fmla="*/ 546313 h 2557700"/>
              <a:gd name="connsiteX105" fmla="*/ 351796 w 2556906"/>
              <a:gd name="connsiteY105" fmla="*/ 592547 h 2557700"/>
              <a:gd name="connsiteX106" fmla="*/ 533391 w 2556906"/>
              <a:gd name="connsiteY106" fmla="*/ 750214 h 2557700"/>
              <a:gd name="connsiteX107" fmla="*/ 566880 w 2556906"/>
              <a:gd name="connsiteY107" fmla="*/ 742366 h 2557700"/>
              <a:gd name="connsiteX108" fmla="*/ 569109 w 2556906"/>
              <a:gd name="connsiteY108" fmla="*/ 701846 h 2557700"/>
              <a:gd name="connsiteX109" fmla="*/ 431949 w 2556906"/>
              <a:gd name="connsiteY109" fmla="*/ 590594 h 2557700"/>
              <a:gd name="connsiteX110" fmla="*/ 551774 w 2556906"/>
              <a:gd name="connsiteY110" fmla="*/ 602167 h 2557700"/>
              <a:gd name="connsiteX111" fmla="*/ 681761 w 2556906"/>
              <a:gd name="connsiteY111" fmla="*/ 612435 h 2557700"/>
              <a:gd name="connsiteX112" fmla="*/ 590531 w 2556906"/>
              <a:gd name="connsiteY112" fmla="*/ 497611 h 2557700"/>
              <a:gd name="connsiteX113" fmla="*/ 508587 w 2556906"/>
              <a:gd name="connsiteY113" fmla="*/ 410505 h 2557700"/>
              <a:gd name="connsiteX114" fmla="*/ 472469 w 2556906"/>
              <a:gd name="connsiteY114" fmla="*/ 418421 h 2557700"/>
              <a:gd name="connsiteX115" fmla="*/ 1139752 w 2556906"/>
              <a:gd name="connsiteY115" fmla="*/ 435642 h 2557700"/>
              <a:gd name="connsiteX116" fmla="*/ 441436 w 2556906"/>
              <a:gd name="connsiteY116" fmla="*/ 1104354 h 2557700"/>
              <a:gd name="connsiteX117" fmla="*/ 446351 w 2556906"/>
              <a:gd name="connsiteY117" fmla="*/ 1476277 h 2557700"/>
              <a:gd name="connsiteX118" fmla="*/ 1106815 w 2556906"/>
              <a:gd name="connsiteY118" fmla="*/ 2116747 h 2557700"/>
              <a:gd name="connsiteX119" fmla="*/ 1276179 w 2556906"/>
              <a:gd name="connsiteY119" fmla="*/ 2131292 h 2557700"/>
              <a:gd name="connsiteX120" fmla="*/ 1652007 w 2556906"/>
              <a:gd name="connsiteY120" fmla="*/ 2047605 h 2557700"/>
              <a:gd name="connsiteX121" fmla="*/ 2110321 w 2556906"/>
              <a:gd name="connsiteY121" fmla="*/ 1477372 h 2557700"/>
              <a:gd name="connsiteX122" fmla="*/ 2106301 w 2556906"/>
              <a:gd name="connsiteY122" fmla="*/ 1068597 h 2557700"/>
              <a:gd name="connsiteX123" fmla="*/ 1267949 w 2556906"/>
              <a:gd name="connsiteY123" fmla="*/ 426783 h 2557700"/>
              <a:gd name="connsiteX124" fmla="*/ 1139752 w 2556906"/>
              <a:gd name="connsiteY124" fmla="*/ 435642 h 2557700"/>
              <a:gd name="connsiteX125" fmla="*/ 1468584 w 2556906"/>
              <a:gd name="connsiteY125" fmla="*/ 510613 h 2557700"/>
              <a:gd name="connsiteX126" fmla="*/ 2052399 w 2556906"/>
              <a:gd name="connsiteY126" fmla="*/ 1116574 h 2557700"/>
              <a:gd name="connsiteX127" fmla="*/ 2053180 w 2556906"/>
              <a:gd name="connsiteY127" fmla="*/ 1446149 h 2557700"/>
              <a:gd name="connsiteX128" fmla="*/ 1480366 w 2556906"/>
              <a:gd name="connsiteY128" fmla="*/ 2046405 h 2557700"/>
              <a:gd name="connsiteX129" fmla="*/ 1090603 w 2556906"/>
              <a:gd name="connsiteY129" fmla="*/ 2050825 h 2557700"/>
              <a:gd name="connsiteX130" fmla="*/ 508425 w 2556906"/>
              <a:gd name="connsiteY130" fmla="*/ 1473410 h 2557700"/>
              <a:gd name="connsiteX131" fmla="*/ 507406 w 2556906"/>
              <a:gd name="connsiteY131" fmla="*/ 1093562 h 2557700"/>
              <a:gd name="connsiteX132" fmla="*/ 601447 w 2556906"/>
              <a:gd name="connsiteY132" fmla="*/ 867067 h 2557700"/>
              <a:gd name="connsiteX133" fmla="*/ 809092 w 2556906"/>
              <a:gd name="connsiteY133" fmla="*/ 640363 h 2557700"/>
              <a:gd name="connsiteX134" fmla="*/ 1082031 w 2556906"/>
              <a:gd name="connsiteY134" fmla="*/ 512194 h 2557700"/>
              <a:gd name="connsiteX135" fmla="*/ 1468584 w 2556906"/>
              <a:gd name="connsiteY135" fmla="*/ 510613 h 2557700"/>
              <a:gd name="connsiteX136" fmla="*/ 2177139 w 2556906"/>
              <a:gd name="connsiteY136" fmla="*/ 547103 h 2557700"/>
              <a:gd name="connsiteX137" fmla="*/ 1973751 w 2556906"/>
              <a:gd name="connsiteY137" fmla="*/ 675072 h 2557700"/>
              <a:gd name="connsiteX138" fmla="*/ 1963331 w 2556906"/>
              <a:gd name="connsiteY138" fmla="*/ 694827 h 2557700"/>
              <a:gd name="connsiteX139" fmla="*/ 2040150 w 2556906"/>
              <a:gd name="connsiteY139" fmla="*/ 720277 h 2557700"/>
              <a:gd name="connsiteX140" fmla="*/ 2110407 w 2556906"/>
              <a:gd name="connsiteY140" fmla="*/ 705742 h 2557700"/>
              <a:gd name="connsiteX141" fmla="*/ 2054466 w 2556906"/>
              <a:gd name="connsiteY141" fmla="*/ 806583 h 2557700"/>
              <a:gd name="connsiteX142" fmla="*/ 2061353 w 2556906"/>
              <a:gd name="connsiteY142" fmla="*/ 847055 h 2557700"/>
              <a:gd name="connsiteX143" fmla="*/ 2105016 w 2556906"/>
              <a:gd name="connsiteY143" fmla="*/ 878573 h 2557700"/>
              <a:gd name="connsiteX144" fmla="*/ 2129314 w 2556906"/>
              <a:gd name="connsiteY144" fmla="*/ 815223 h 2557700"/>
              <a:gd name="connsiteX145" fmla="*/ 2184083 w 2556906"/>
              <a:gd name="connsiteY145" fmla="*/ 774246 h 2557700"/>
              <a:gd name="connsiteX146" fmla="*/ 2274961 w 2556906"/>
              <a:gd name="connsiteY146" fmla="*/ 753177 h 2557700"/>
              <a:gd name="connsiteX147" fmla="*/ 2291648 w 2556906"/>
              <a:gd name="connsiteY147" fmla="*/ 699198 h 2557700"/>
              <a:gd name="connsiteX148" fmla="*/ 2189721 w 2556906"/>
              <a:gd name="connsiteY148" fmla="*/ 530435 h 2557700"/>
              <a:gd name="connsiteX149" fmla="*/ 2177139 w 2556906"/>
              <a:gd name="connsiteY149" fmla="*/ 547103 h 2557700"/>
              <a:gd name="connsiteX150" fmla="*/ 1191158 w 2556906"/>
              <a:gd name="connsiteY150" fmla="*/ 577517 h 2557700"/>
              <a:gd name="connsiteX151" fmla="*/ 1171566 w 2556906"/>
              <a:gd name="connsiteY151" fmla="*/ 614740 h 2557700"/>
              <a:gd name="connsiteX152" fmla="*/ 1061028 w 2556906"/>
              <a:gd name="connsiteY152" fmla="*/ 795268 h 2557700"/>
              <a:gd name="connsiteX153" fmla="*/ 1023223 w 2556906"/>
              <a:gd name="connsiteY153" fmla="*/ 912844 h 2557700"/>
              <a:gd name="connsiteX154" fmla="*/ 1127446 w 2556906"/>
              <a:gd name="connsiteY154" fmla="*/ 887860 h 2557700"/>
              <a:gd name="connsiteX155" fmla="*/ 1133361 w 2556906"/>
              <a:gd name="connsiteY155" fmla="*/ 943962 h 2557700"/>
              <a:gd name="connsiteX156" fmla="*/ 1069734 w 2556906"/>
              <a:gd name="connsiteY156" fmla="*/ 1028792 h 2557700"/>
              <a:gd name="connsiteX157" fmla="*/ 1053827 w 2556906"/>
              <a:gd name="connsiteY157" fmla="*/ 1059072 h 2557700"/>
              <a:gd name="connsiteX158" fmla="*/ 1043635 w 2556906"/>
              <a:gd name="connsiteY158" fmla="*/ 1019419 h 2557700"/>
              <a:gd name="connsiteX159" fmla="*/ 1015222 w 2556906"/>
              <a:gd name="connsiteY159" fmla="*/ 959793 h 2557700"/>
              <a:gd name="connsiteX160" fmla="*/ 726072 w 2556906"/>
              <a:gd name="connsiteY160" fmla="*/ 925960 h 2557700"/>
              <a:gd name="connsiteX161" fmla="*/ 582235 w 2556906"/>
              <a:gd name="connsiteY161" fmla="*/ 1144930 h 2557700"/>
              <a:gd name="connsiteX162" fmla="*/ 706917 w 2556906"/>
              <a:gd name="connsiteY162" fmla="*/ 1468142 h 2557700"/>
              <a:gd name="connsiteX163" fmla="*/ 993496 w 2556906"/>
              <a:gd name="connsiteY163" fmla="*/ 1439282 h 2557700"/>
              <a:gd name="connsiteX164" fmla="*/ 1066229 w 2556906"/>
              <a:gd name="connsiteY164" fmla="*/ 1291254 h 2557700"/>
              <a:gd name="connsiteX165" fmla="*/ 1176328 w 2556906"/>
              <a:gd name="connsiteY165" fmla="*/ 1062863 h 2557700"/>
              <a:gd name="connsiteX166" fmla="*/ 1162698 w 2556906"/>
              <a:gd name="connsiteY166" fmla="*/ 1141416 h 2557700"/>
              <a:gd name="connsiteX167" fmla="*/ 1114416 w 2556906"/>
              <a:gd name="connsiteY167" fmla="*/ 1441320 h 2557700"/>
              <a:gd name="connsiteX168" fmla="*/ 1114416 w 2556906"/>
              <a:gd name="connsiteY168" fmla="*/ 1521035 h 2557700"/>
              <a:gd name="connsiteX169" fmla="*/ 1045359 w 2556906"/>
              <a:gd name="connsiteY169" fmla="*/ 1521054 h 2557700"/>
              <a:gd name="connsiteX170" fmla="*/ 673875 w 2556906"/>
              <a:gd name="connsiteY170" fmla="*/ 1555315 h 2557700"/>
              <a:gd name="connsiteX171" fmla="*/ 622821 w 2556906"/>
              <a:gd name="connsiteY171" fmla="*/ 1593310 h 2557700"/>
              <a:gd name="connsiteX172" fmla="*/ 662216 w 2556906"/>
              <a:gd name="connsiteY172" fmla="*/ 1670082 h 2557700"/>
              <a:gd name="connsiteX173" fmla="*/ 792632 w 2556906"/>
              <a:gd name="connsiteY173" fmla="*/ 1655251 h 2557700"/>
              <a:gd name="connsiteX174" fmla="*/ 1005964 w 2556906"/>
              <a:gd name="connsiteY174" fmla="*/ 1635306 h 2557700"/>
              <a:gd name="connsiteX175" fmla="*/ 1102290 w 2556906"/>
              <a:gd name="connsiteY175" fmla="*/ 1635335 h 2557700"/>
              <a:gd name="connsiteX176" fmla="*/ 1108948 w 2556906"/>
              <a:gd name="connsiteY176" fmla="*/ 1732966 h 2557700"/>
              <a:gd name="connsiteX177" fmla="*/ 1199198 w 2556906"/>
              <a:gd name="connsiteY177" fmla="*/ 2006810 h 2557700"/>
              <a:gd name="connsiteX178" fmla="*/ 1239431 w 2556906"/>
              <a:gd name="connsiteY178" fmla="*/ 1851390 h 2557700"/>
              <a:gd name="connsiteX179" fmla="*/ 1237012 w 2556906"/>
              <a:gd name="connsiteY179" fmla="*/ 1297197 h 2557700"/>
              <a:gd name="connsiteX180" fmla="*/ 1274159 w 2556906"/>
              <a:gd name="connsiteY180" fmla="*/ 1142406 h 2557700"/>
              <a:gd name="connsiteX181" fmla="*/ 1287037 w 2556906"/>
              <a:gd name="connsiteY181" fmla="*/ 1023344 h 2557700"/>
              <a:gd name="connsiteX182" fmla="*/ 1348816 w 2556906"/>
              <a:gd name="connsiteY182" fmla="*/ 881621 h 2557700"/>
              <a:gd name="connsiteX183" fmla="*/ 1608125 w 2556906"/>
              <a:gd name="connsiteY183" fmla="*/ 857933 h 2557700"/>
              <a:gd name="connsiteX184" fmla="*/ 1820056 w 2556906"/>
              <a:gd name="connsiteY184" fmla="*/ 849036 h 2557700"/>
              <a:gd name="connsiteX185" fmla="*/ 1803521 w 2556906"/>
              <a:gd name="connsiteY185" fmla="*/ 774475 h 2557700"/>
              <a:gd name="connsiteX186" fmla="*/ 1426426 w 2556906"/>
              <a:gd name="connsiteY186" fmla="*/ 764492 h 2557700"/>
              <a:gd name="connsiteX187" fmla="*/ 1286494 w 2556906"/>
              <a:gd name="connsiteY187" fmla="*/ 681006 h 2557700"/>
              <a:gd name="connsiteX188" fmla="*/ 1294895 w 2556906"/>
              <a:gd name="connsiteY188" fmla="*/ 589528 h 2557700"/>
              <a:gd name="connsiteX189" fmla="*/ 1191158 w 2556906"/>
              <a:gd name="connsiteY189" fmla="*/ 577517 h 2557700"/>
              <a:gd name="connsiteX190" fmla="*/ 2233355 w 2556906"/>
              <a:gd name="connsiteY190" fmla="*/ 644258 h 2557700"/>
              <a:gd name="connsiteX191" fmla="*/ 2232127 w 2556906"/>
              <a:gd name="connsiteY191" fmla="*/ 713038 h 2557700"/>
              <a:gd name="connsiteX192" fmla="*/ 2148726 w 2556906"/>
              <a:gd name="connsiteY192" fmla="*/ 701151 h 2557700"/>
              <a:gd name="connsiteX193" fmla="*/ 2124161 w 2556906"/>
              <a:gd name="connsiteY193" fmla="*/ 665432 h 2557700"/>
              <a:gd name="connsiteX194" fmla="*/ 2207162 w 2556906"/>
              <a:gd name="connsiteY194" fmla="*/ 616579 h 2557700"/>
              <a:gd name="connsiteX195" fmla="*/ 2233355 w 2556906"/>
              <a:gd name="connsiteY195" fmla="*/ 644258 h 2557700"/>
              <a:gd name="connsiteX196" fmla="*/ 207159 w 2556906"/>
              <a:gd name="connsiteY196" fmla="*/ 783485 h 2557700"/>
              <a:gd name="connsiteX197" fmla="*/ 295265 w 2556906"/>
              <a:gd name="connsiteY197" fmla="*/ 916197 h 2557700"/>
              <a:gd name="connsiteX198" fmla="*/ 390515 w 2556906"/>
              <a:gd name="connsiteY198" fmla="*/ 1023172 h 2557700"/>
              <a:gd name="connsiteX199" fmla="*/ 423605 w 2556906"/>
              <a:gd name="connsiteY199" fmla="*/ 1007161 h 2557700"/>
              <a:gd name="connsiteX200" fmla="*/ 420024 w 2556906"/>
              <a:gd name="connsiteY200" fmla="*/ 973052 h 2557700"/>
              <a:gd name="connsiteX201" fmla="*/ 376504 w 2556906"/>
              <a:gd name="connsiteY201" fmla="*/ 956954 h 2557700"/>
              <a:gd name="connsiteX202" fmla="*/ 351111 w 2556906"/>
              <a:gd name="connsiteY202" fmla="*/ 935104 h 2557700"/>
              <a:gd name="connsiteX203" fmla="*/ 370475 w 2556906"/>
              <a:gd name="connsiteY203" fmla="*/ 889937 h 2557700"/>
              <a:gd name="connsiteX204" fmla="*/ 418071 w 2556906"/>
              <a:gd name="connsiteY204" fmla="*/ 844760 h 2557700"/>
              <a:gd name="connsiteX205" fmla="*/ 461724 w 2556906"/>
              <a:gd name="connsiteY205" fmla="*/ 860181 h 2557700"/>
              <a:gd name="connsiteX206" fmla="*/ 480241 w 2556906"/>
              <a:gd name="connsiteY206" fmla="*/ 872087 h 2557700"/>
              <a:gd name="connsiteX207" fmla="*/ 514340 w 2556906"/>
              <a:gd name="connsiteY207" fmla="*/ 798639 h 2557700"/>
              <a:gd name="connsiteX208" fmla="*/ 435759 w 2556906"/>
              <a:gd name="connsiteY208" fmla="*/ 788810 h 2557700"/>
              <a:gd name="connsiteX209" fmla="*/ 285740 w 2556906"/>
              <a:gd name="connsiteY209" fmla="*/ 782066 h 2557700"/>
              <a:gd name="connsiteX210" fmla="*/ 207159 w 2556906"/>
              <a:gd name="connsiteY210" fmla="*/ 783485 h 2557700"/>
              <a:gd name="connsiteX211" fmla="*/ 350034 w 2556906"/>
              <a:gd name="connsiteY211" fmla="*/ 844169 h 2557700"/>
              <a:gd name="connsiteX212" fmla="*/ 338833 w 2556906"/>
              <a:gd name="connsiteY212" fmla="*/ 888184 h 2557700"/>
              <a:gd name="connsiteX213" fmla="*/ 295970 w 2556906"/>
              <a:gd name="connsiteY213" fmla="*/ 878697 h 2557700"/>
              <a:gd name="connsiteX214" fmla="*/ 266690 w 2556906"/>
              <a:gd name="connsiteY214" fmla="*/ 842502 h 2557700"/>
              <a:gd name="connsiteX215" fmla="*/ 350034 w 2556906"/>
              <a:gd name="connsiteY215" fmla="*/ 844169 h 2557700"/>
              <a:gd name="connsiteX216" fmla="*/ 2283476 w 2556906"/>
              <a:gd name="connsiteY216" fmla="*/ 894766 h 2557700"/>
              <a:gd name="connsiteX217" fmla="*/ 2247891 w 2556906"/>
              <a:gd name="connsiteY217" fmla="*/ 1016495 h 2557700"/>
              <a:gd name="connsiteX218" fmla="*/ 2229726 w 2556906"/>
              <a:gd name="connsiteY218" fmla="*/ 1082408 h 2557700"/>
              <a:gd name="connsiteX219" fmla="*/ 2190321 w 2556906"/>
              <a:gd name="connsiteY219" fmla="*/ 1074941 h 2557700"/>
              <a:gd name="connsiteX220" fmla="*/ 2189445 w 2556906"/>
              <a:gd name="connsiteY220" fmla="*/ 951363 h 2557700"/>
              <a:gd name="connsiteX221" fmla="*/ 2188359 w 2556906"/>
              <a:gd name="connsiteY221" fmla="*/ 907282 h 2557700"/>
              <a:gd name="connsiteX222" fmla="*/ 2124066 w 2556906"/>
              <a:gd name="connsiteY222" fmla="*/ 968585 h 2557700"/>
              <a:gd name="connsiteX223" fmla="*/ 2133629 w 2556906"/>
              <a:gd name="connsiteY223" fmla="*/ 1013828 h 2557700"/>
              <a:gd name="connsiteX224" fmla="*/ 2243719 w 2556906"/>
              <a:gd name="connsiteY224" fmla="*/ 1135786 h 2557700"/>
              <a:gd name="connsiteX225" fmla="*/ 2314566 w 2556906"/>
              <a:gd name="connsiteY225" fmla="*/ 1023820 h 2557700"/>
              <a:gd name="connsiteX226" fmla="*/ 2349570 w 2556906"/>
              <a:gd name="connsiteY226" fmla="*/ 930485 h 2557700"/>
              <a:gd name="connsiteX227" fmla="*/ 2370630 w 2556906"/>
              <a:gd name="connsiteY227" fmla="*/ 1058291 h 2557700"/>
              <a:gd name="connsiteX228" fmla="*/ 2394557 w 2556906"/>
              <a:gd name="connsiteY228" fmla="*/ 1080503 h 2557700"/>
              <a:gd name="connsiteX229" fmla="*/ 2422446 w 2556906"/>
              <a:gd name="connsiteY229" fmla="*/ 1019267 h 2557700"/>
              <a:gd name="connsiteX230" fmla="*/ 2390280 w 2556906"/>
              <a:gd name="connsiteY230" fmla="*/ 908215 h 2557700"/>
              <a:gd name="connsiteX231" fmla="*/ 2334749 w 2556906"/>
              <a:gd name="connsiteY231" fmla="*/ 882860 h 2557700"/>
              <a:gd name="connsiteX232" fmla="*/ 2283476 w 2556906"/>
              <a:gd name="connsiteY232" fmla="*/ 894766 h 2557700"/>
              <a:gd name="connsiteX233" fmla="*/ 1412519 w 2556906"/>
              <a:gd name="connsiteY233" fmla="*/ 912930 h 2557700"/>
              <a:gd name="connsiteX234" fmla="*/ 1327014 w 2556906"/>
              <a:gd name="connsiteY234" fmla="*/ 1019524 h 2557700"/>
              <a:gd name="connsiteX235" fmla="*/ 1530801 w 2556906"/>
              <a:gd name="connsiteY235" fmla="*/ 1099582 h 2557700"/>
              <a:gd name="connsiteX236" fmla="*/ 1859099 w 2556906"/>
              <a:gd name="connsiteY236" fmla="*/ 998245 h 2557700"/>
              <a:gd name="connsiteX237" fmla="*/ 1806188 w 2556906"/>
              <a:gd name="connsiteY237" fmla="*/ 920178 h 2557700"/>
              <a:gd name="connsiteX238" fmla="*/ 1609716 w 2556906"/>
              <a:gd name="connsiteY238" fmla="*/ 903138 h 2557700"/>
              <a:gd name="connsiteX239" fmla="*/ 1412519 w 2556906"/>
              <a:gd name="connsiteY239" fmla="*/ 912930 h 2557700"/>
              <a:gd name="connsiteX240" fmla="*/ 1762116 w 2556906"/>
              <a:gd name="connsiteY240" fmla="*/ 987434 h 2557700"/>
              <a:gd name="connsiteX241" fmla="*/ 1762116 w 2556906"/>
              <a:gd name="connsiteY241" fmla="*/ 1010685 h 2557700"/>
              <a:gd name="connsiteX242" fmla="*/ 1609716 w 2556906"/>
              <a:gd name="connsiteY242" fmla="*/ 1025773 h 2557700"/>
              <a:gd name="connsiteX243" fmla="*/ 1411453 w 2556906"/>
              <a:gd name="connsiteY243" fmla="*/ 1009066 h 2557700"/>
              <a:gd name="connsiteX244" fmla="*/ 1471689 w 2556906"/>
              <a:gd name="connsiteY244" fmla="*/ 986853 h 2557700"/>
              <a:gd name="connsiteX245" fmla="*/ 1762116 w 2556906"/>
              <a:gd name="connsiteY245" fmla="*/ 987434 h 2557700"/>
              <a:gd name="connsiteX246" fmla="*/ 163982 w 2556906"/>
              <a:gd name="connsiteY246" fmla="*/ 1031078 h 2557700"/>
              <a:gd name="connsiteX247" fmla="*/ 104737 w 2556906"/>
              <a:gd name="connsiteY247" fmla="*/ 1168838 h 2557700"/>
              <a:gd name="connsiteX248" fmla="*/ 119805 w 2556906"/>
              <a:gd name="connsiteY248" fmla="*/ 1244190 h 2557700"/>
              <a:gd name="connsiteX249" fmla="*/ 350863 w 2556906"/>
              <a:gd name="connsiteY249" fmla="*/ 1270375 h 2557700"/>
              <a:gd name="connsiteX250" fmla="*/ 377047 w 2556906"/>
              <a:gd name="connsiteY250" fmla="*/ 1280509 h 2557700"/>
              <a:gd name="connsiteX251" fmla="*/ 387134 w 2556906"/>
              <a:gd name="connsiteY251" fmla="*/ 1189707 h 2557700"/>
              <a:gd name="connsiteX252" fmla="*/ 330470 w 2556906"/>
              <a:gd name="connsiteY252" fmla="*/ 1034840 h 2557700"/>
              <a:gd name="connsiteX253" fmla="*/ 163982 w 2556906"/>
              <a:gd name="connsiteY253" fmla="*/ 1031078 h 2557700"/>
              <a:gd name="connsiteX254" fmla="*/ 938651 w 2556906"/>
              <a:gd name="connsiteY254" fmla="*/ 1045908 h 2557700"/>
              <a:gd name="connsiteX255" fmla="*/ 955958 w 2556906"/>
              <a:gd name="connsiteY255" fmla="*/ 1142578 h 2557700"/>
              <a:gd name="connsiteX256" fmla="*/ 819274 w 2556906"/>
              <a:gd name="connsiteY256" fmla="*/ 1150960 h 2557700"/>
              <a:gd name="connsiteX257" fmla="*/ 687676 w 2556906"/>
              <a:gd name="connsiteY257" fmla="*/ 1138034 h 2557700"/>
              <a:gd name="connsiteX258" fmla="*/ 745998 w 2556906"/>
              <a:gd name="connsiteY258" fmla="*/ 1040603 h 2557700"/>
              <a:gd name="connsiteX259" fmla="*/ 938651 w 2556906"/>
              <a:gd name="connsiteY259" fmla="*/ 1045908 h 2557700"/>
              <a:gd name="connsiteX260" fmla="*/ 309096 w 2556906"/>
              <a:gd name="connsiteY260" fmla="*/ 1086837 h 2557700"/>
              <a:gd name="connsiteX261" fmla="*/ 348310 w 2556906"/>
              <a:gd name="connsiteY261" fmla="*/ 1190403 h 2557700"/>
              <a:gd name="connsiteX262" fmla="*/ 284016 w 2556906"/>
              <a:gd name="connsiteY262" fmla="*/ 1196689 h 2557700"/>
              <a:gd name="connsiteX263" fmla="*/ 188109 w 2556906"/>
              <a:gd name="connsiteY263" fmla="*/ 1183154 h 2557700"/>
              <a:gd name="connsiteX264" fmla="*/ 142865 w 2556906"/>
              <a:gd name="connsiteY264" fmla="*/ 1144587 h 2557700"/>
              <a:gd name="connsiteX265" fmla="*/ 230696 w 2556906"/>
              <a:gd name="connsiteY265" fmla="*/ 1073360 h 2557700"/>
              <a:gd name="connsiteX266" fmla="*/ 309096 w 2556906"/>
              <a:gd name="connsiteY266" fmla="*/ 1086837 h 2557700"/>
              <a:gd name="connsiteX267" fmla="*/ 1476366 w 2556906"/>
              <a:gd name="connsiteY267" fmla="*/ 1136367 h 2557700"/>
              <a:gd name="connsiteX268" fmla="*/ 1331767 w 2556906"/>
              <a:gd name="connsiteY268" fmla="*/ 1179982 h 2557700"/>
              <a:gd name="connsiteX269" fmla="*/ 1334043 w 2556906"/>
              <a:gd name="connsiteY269" fmla="*/ 1313504 h 2557700"/>
              <a:gd name="connsiteX270" fmla="*/ 1363161 w 2556906"/>
              <a:gd name="connsiteY270" fmla="*/ 1342622 h 2557700"/>
              <a:gd name="connsiteX271" fmla="*/ 1579312 w 2556906"/>
              <a:gd name="connsiteY271" fmla="*/ 1337850 h 2557700"/>
              <a:gd name="connsiteX272" fmla="*/ 1822361 w 2556906"/>
              <a:gd name="connsiteY272" fmla="*/ 1320428 h 2557700"/>
              <a:gd name="connsiteX273" fmla="*/ 1866214 w 2556906"/>
              <a:gd name="connsiteY273" fmla="*/ 1185212 h 2557700"/>
              <a:gd name="connsiteX274" fmla="*/ 1662103 w 2556906"/>
              <a:gd name="connsiteY274" fmla="*/ 1134196 h 2557700"/>
              <a:gd name="connsiteX275" fmla="*/ 1476366 w 2556906"/>
              <a:gd name="connsiteY275" fmla="*/ 1136367 h 2557700"/>
              <a:gd name="connsiteX276" fmla="*/ 2430437 w 2556906"/>
              <a:gd name="connsiteY276" fmla="*/ 1199423 h 2557700"/>
              <a:gd name="connsiteX277" fmla="*/ 2197541 w 2556906"/>
              <a:gd name="connsiteY277" fmla="*/ 1207795 h 2557700"/>
              <a:gd name="connsiteX278" fmla="*/ 2171691 w 2556906"/>
              <a:gd name="connsiteY278" fmla="*/ 1244248 h 2557700"/>
              <a:gd name="connsiteX279" fmla="*/ 2200351 w 2556906"/>
              <a:gd name="connsiteY279" fmla="*/ 1287567 h 2557700"/>
              <a:gd name="connsiteX280" fmla="*/ 2319928 w 2556906"/>
              <a:gd name="connsiteY280" fmla="*/ 1273385 h 2557700"/>
              <a:gd name="connsiteX281" fmla="*/ 2433628 w 2556906"/>
              <a:gd name="connsiteY281" fmla="*/ 1282910 h 2557700"/>
              <a:gd name="connsiteX282" fmla="*/ 2457441 w 2556906"/>
              <a:gd name="connsiteY282" fmla="*/ 1240047 h 2557700"/>
              <a:gd name="connsiteX283" fmla="*/ 2430437 w 2556906"/>
              <a:gd name="connsiteY283" fmla="*/ 1199423 h 2557700"/>
              <a:gd name="connsiteX284" fmla="*/ 1757867 w 2556906"/>
              <a:gd name="connsiteY284" fmla="*/ 1226588 h 2557700"/>
              <a:gd name="connsiteX285" fmla="*/ 1574416 w 2556906"/>
              <a:gd name="connsiteY285" fmla="*/ 1261078 h 2557700"/>
              <a:gd name="connsiteX286" fmla="*/ 1395889 w 2556906"/>
              <a:gd name="connsiteY286" fmla="*/ 1255125 h 2557700"/>
              <a:gd name="connsiteX287" fmla="*/ 1489024 w 2556906"/>
              <a:gd name="connsiteY287" fmla="*/ 1225045 h 2557700"/>
              <a:gd name="connsiteX288" fmla="*/ 1757867 w 2556906"/>
              <a:gd name="connsiteY288" fmla="*/ 1226588 h 2557700"/>
              <a:gd name="connsiteX289" fmla="*/ 933269 w 2556906"/>
              <a:gd name="connsiteY289" fmla="*/ 1250963 h 2557700"/>
              <a:gd name="connsiteX290" fmla="*/ 958596 w 2556906"/>
              <a:gd name="connsiteY290" fmla="*/ 1291444 h 2557700"/>
              <a:gd name="connsiteX291" fmla="*/ 867318 w 2556906"/>
              <a:gd name="connsiteY291" fmla="*/ 1373302 h 2557700"/>
              <a:gd name="connsiteX292" fmla="*/ 700288 w 2556906"/>
              <a:gd name="connsiteY292" fmla="*/ 1295987 h 2557700"/>
              <a:gd name="connsiteX293" fmla="*/ 694315 w 2556906"/>
              <a:gd name="connsiteY293" fmla="*/ 1266212 h 2557700"/>
              <a:gd name="connsiteX294" fmla="*/ 759114 w 2556906"/>
              <a:gd name="connsiteY294" fmla="*/ 1256802 h 2557700"/>
              <a:gd name="connsiteX295" fmla="*/ 933269 w 2556906"/>
              <a:gd name="connsiteY295" fmla="*/ 1250963 h 2557700"/>
              <a:gd name="connsiteX296" fmla="*/ 193119 w 2556906"/>
              <a:gd name="connsiteY296" fmla="*/ 1344089 h 2557700"/>
              <a:gd name="connsiteX297" fmla="*/ 121682 w 2556906"/>
              <a:gd name="connsiteY297" fmla="*/ 1348061 h 2557700"/>
              <a:gd name="connsiteX298" fmla="*/ 99793 w 2556906"/>
              <a:gd name="connsiteY298" fmla="*/ 1375778 h 2557700"/>
              <a:gd name="connsiteX299" fmla="*/ 130902 w 2556906"/>
              <a:gd name="connsiteY299" fmla="*/ 1404887 h 2557700"/>
              <a:gd name="connsiteX300" fmla="*/ 342424 w 2556906"/>
              <a:gd name="connsiteY300" fmla="*/ 1377912 h 2557700"/>
              <a:gd name="connsiteX301" fmla="*/ 335299 w 2556906"/>
              <a:gd name="connsiteY301" fmla="*/ 1487087 h 2557700"/>
              <a:gd name="connsiteX302" fmla="*/ 148485 w 2556906"/>
              <a:gd name="connsiteY302" fmla="*/ 1511414 h 2557700"/>
              <a:gd name="connsiteX303" fmla="*/ 128426 w 2556906"/>
              <a:gd name="connsiteY303" fmla="*/ 1547228 h 2557700"/>
              <a:gd name="connsiteX304" fmla="*/ 160477 w 2556906"/>
              <a:gd name="connsiteY304" fmla="*/ 1593920 h 2557700"/>
              <a:gd name="connsiteX305" fmla="*/ 264290 w 2556906"/>
              <a:gd name="connsiteY305" fmla="*/ 1563735 h 2557700"/>
              <a:gd name="connsiteX306" fmla="*/ 376209 w 2556906"/>
              <a:gd name="connsiteY306" fmla="*/ 1519320 h 2557700"/>
              <a:gd name="connsiteX307" fmla="*/ 352939 w 2556906"/>
              <a:gd name="connsiteY307" fmla="*/ 1340345 h 2557700"/>
              <a:gd name="connsiteX308" fmla="*/ 193119 w 2556906"/>
              <a:gd name="connsiteY308" fmla="*/ 1344089 h 2557700"/>
              <a:gd name="connsiteX309" fmla="*/ 2407015 w 2556906"/>
              <a:gd name="connsiteY309" fmla="*/ 1383017 h 2557700"/>
              <a:gd name="connsiteX310" fmla="*/ 2307450 w 2556906"/>
              <a:gd name="connsiteY310" fmla="*/ 1421489 h 2557700"/>
              <a:gd name="connsiteX311" fmla="*/ 2192293 w 2556906"/>
              <a:gd name="connsiteY311" fmla="*/ 1390275 h 2557700"/>
              <a:gd name="connsiteX312" fmla="*/ 2166995 w 2556906"/>
              <a:gd name="connsiteY312" fmla="*/ 1379779 h 2557700"/>
              <a:gd name="connsiteX313" fmla="*/ 2160289 w 2556906"/>
              <a:gd name="connsiteY313" fmla="*/ 1473410 h 2557700"/>
              <a:gd name="connsiteX314" fmla="*/ 2173500 w 2556906"/>
              <a:gd name="connsiteY314" fmla="*/ 1463208 h 2557700"/>
              <a:gd name="connsiteX315" fmla="*/ 2288600 w 2556906"/>
              <a:gd name="connsiteY315" fmla="*/ 1473819 h 2557700"/>
              <a:gd name="connsiteX316" fmla="*/ 2400291 w 2556906"/>
              <a:gd name="connsiteY316" fmla="*/ 1511900 h 2557700"/>
              <a:gd name="connsiteX317" fmla="*/ 2374468 w 2556906"/>
              <a:gd name="connsiteY317" fmla="*/ 1549495 h 2557700"/>
              <a:gd name="connsiteX318" fmla="*/ 2362562 w 2556906"/>
              <a:gd name="connsiteY318" fmla="*/ 1578613 h 2557700"/>
              <a:gd name="connsiteX319" fmla="*/ 2413892 w 2556906"/>
              <a:gd name="connsiteY319" fmla="*/ 1579289 h 2557700"/>
              <a:gd name="connsiteX320" fmla="*/ 2438896 w 2556906"/>
              <a:gd name="connsiteY320" fmla="*/ 1468314 h 2557700"/>
              <a:gd name="connsiteX321" fmla="*/ 2412349 w 2556906"/>
              <a:gd name="connsiteY321" fmla="*/ 1349727 h 2557700"/>
              <a:gd name="connsiteX322" fmla="*/ 2407015 w 2556906"/>
              <a:gd name="connsiteY322" fmla="*/ 1383017 h 2557700"/>
              <a:gd name="connsiteX323" fmla="*/ 1452553 w 2556906"/>
              <a:gd name="connsiteY323" fmla="*/ 1377626 h 2557700"/>
              <a:gd name="connsiteX324" fmla="*/ 1357303 w 2556906"/>
              <a:gd name="connsiteY324" fmla="*/ 1382922 h 2557700"/>
              <a:gd name="connsiteX325" fmla="*/ 1354293 w 2556906"/>
              <a:gd name="connsiteY325" fmla="*/ 1409116 h 2557700"/>
              <a:gd name="connsiteX326" fmla="*/ 1441133 w 2556906"/>
              <a:gd name="connsiteY326" fmla="*/ 1447406 h 2557700"/>
              <a:gd name="connsiteX327" fmla="*/ 1485891 w 2556906"/>
              <a:gd name="connsiteY327" fmla="*/ 1462465 h 2557700"/>
              <a:gd name="connsiteX328" fmla="*/ 1376353 w 2556906"/>
              <a:gd name="connsiteY328" fmla="*/ 1502508 h 2557700"/>
              <a:gd name="connsiteX329" fmla="*/ 1288247 w 2556906"/>
              <a:gd name="connsiteY329" fmla="*/ 1527102 h 2557700"/>
              <a:gd name="connsiteX330" fmla="*/ 1290638 w 2556906"/>
              <a:gd name="connsiteY330" fmla="*/ 1602883 h 2557700"/>
              <a:gd name="connsiteX331" fmla="*/ 1381668 w 2556906"/>
              <a:gd name="connsiteY331" fmla="*/ 1593577 h 2557700"/>
              <a:gd name="connsiteX332" fmla="*/ 1485891 w 2556906"/>
              <a:gd name="connsiteY332" fmla="*/ 1592291 h 2557700"/>
              <a:gd name="connsiteX333" fmla="*/ 1459697 w 2556906"/>
              <a:gd name="connsiteY333" fmla="*/ 1621723 h 2557700"/>
              <a:gd name="connsiteX334" fmla="*/ 1277303 w 2556906"/>
              <a:gd name="connsiteY334" fmla="*/ 1752702 h 2557700"/>
              <a:gd name="connsiteX335" fmla="*/ 1301420 w 2556906"/>
              <a:gd name="connsiteY335" fmla="*/ 1782143 h 2557700"/>
              <a:gd name="connsiteX336" fmla="*/ 1402118 w 2556906"/>
              <a:gd name="connsiteY336" fmla="*/ 1744424 h 2557700"/>
              <a:gd name="connsiteX337" fmla="*/ 1497873 w 2556906"/>
              <a:gd name="connsiteY337" fmla="*/ 1704419 h 2557700"/>
              <a:gd name="connsiteX338" fmla="*/ 1528220 w 2556906"/>
              <a:gd name="connsiteY338" fmla="*/ 1770952 h 2557700"/>
              <a:gd name="connsiteX339" fmla="*/ 1581331 w 2556906"/>
              <a:gd name="connsiteY339" fmla="*/ 1873698 h 2557700"/>
              <a:gd name="connsiteX340" fmla="*/ 1641881 w 2556906"/>
              <a:gd name="connsiteY340" fmla="*/ 1909693 h 2557700"/>
              <a:gd name="connsiteX341" fmla="*/ 1674543 w 2556906"/>
              <a:gd name="connsiteY341" fmla="*/ 1876812 h 2557700"/>
              <a:gd name="connsiteX342" fmla="*/ 1654388 w 2556906"/>
              <a:gd name="connsiteY342" fmla="*/ 1791087 h 2557700"/>
              <a:gd name="connsiteX343" fmla="*/ 1625413 w 2556906"/>
              <a:gd name="connsiteY343" fmla="*/ 1710430 h 2557700"/>
              <a:gd name="connsiteX344" fmla="*/ 1662074 w 2556906"/>
              <a:gd name="connsiteY344" fmla="*/ 1679673 h 2557700"/>
              <a:gd name="connsiteX345" fmla="*/ 1733026 w 2556906"/>
              <a:gd name="connsiteY345" fmla="*/ 1679521 h 2557700"/>
              <a:gd name="connsiteX346" fmla="*/ 1842783 w 2556906"/>
              <a:gd name="connsiteY346" fmla="*/ 1565488 h 2557700"/>
              <a:gd name="connsiteX347" fmla="*/ 1858051 w 2556906"/>
              <a:gd name="connsiteY347" fmla="*/ 1402591 h 2557700"/>
              <a:gd name="connsiteX348" fmla="*/ 1776641 w 2556906"/>
              <a:gd name="connsiteY348" fmla="*/ 1427242 h 2557700"/>
              <a:gd name="connsiteX349" fmla="*/ 1688259 w 2556906"/>
              <a:gd name="connsiteY349" fmla="*/ 1464180 h 2557700"/>
              <a:gd name="connsiteX350" fmla="*/ 1620222 w 2556906"/>
              <a:gd name="connsiteY350" fmla="*/ 1468037 h 2557700"/>
              <a:gd name="connsiteX351" fmla="*/ 1640748 w 2556906"/>
              <a:gd name="connsiteY351" fmla="*/ 1429385 h 2557700"/>
              <a:gd name="connsiteX352" fmla="*/ 1452553 w 2556906"/>
              <a:gd name="connsiteY352" fmla="*/ 1377626 h 2557700"/>
              <a:gd name="connsiteX353" fmla="*/ 1735103 w 2556906"/>
              <a:gd name="connsiteY353" fmla="*/ 1559373 h 2557700"/>
              <a:gd name="connsiteX354" fmla="*/ 1664484 w 2556906"/>
              <a:gd name="connsiteY354" fmla="*/ 1602283 h 2557700"/>
              <a:gd name="connsiteX355" fmla="*/ 1609716 w 2556906"/>
              <a:gd name="connsiteY355" fmla="*/ 1608950 h 2557700"/>
              <a:gd name="connsiteX356" fmla="*/ 1609716 w 2556906"/>
              <a:gd name="connsiteY356" fmla="*/ 1579461 h 2557700"/>
              <a:gd name="connsiteX357" fmla="*/ 1681153 w 2556906"/>
              <a:gd name="connsiteY357" fmla="*/ 1536884 h 2557700"/>
              <a:gd name="connsiteX358" fmla="*/ 1735103 w 2556906"/>
              <a:gd name="connsiteY358" fmla="*/ 1559373 h 2557700"/>
              <a:gd name="connsiteX359" fmla="*/ 2100539 w 2556906"/>
              <a:gd name="connsiteY359" fmla="*/ 1621828 h 2557700"/>
              <a:gd name="connsiteX360" fmla="*/ 2096224 w 2556906"/>
              <a:gd name="connsiteY360" fmla="*/ 1677749 h 2557700"/>
              <a:gd name="connsiteX361" fmla="*/ 2148164 w 2556906"/>
              <a:gd name="connsiteY361" fmla="*/ 1687322 h 2557700"/>
              <a:gd name="connsiteX362" fmla="*/ 2237918 w 2556906"/>
              <a:gd name="connsiteY362" fmla="*/ 1768084 h 2557700"/>
              <a:gd name="connsiteX363" fmla="*/ 2285991 w 2556906"/>
              <a:gd name="connsiteY363" fmla="*/ 1843103 h 2557700"/>
              <a:gd name="connsiteX364" fmla="*/ 2319528 w 2556906"/>
              <a:gd name="connsiteY364" fmla="*/ 1831588 h 2557700"/>
              <a:gd name="connsiteX365" fmla="*/ 2315613 w 2556906"/>
              <a:gd name="connsiteY365" fmla="*/ 1792164 h 2557700"/>
              <a:gd name="connsiteX366" fmla="*/ 2267988 w 2556906"/>
              <a:gd name="connsiteY366" fmla="*/ 1757588 h 2557700"/>
              <a:gd name="connsiteX367" fmla="*/ 2238366 w 2556906"/>
              <a:gd name="connsiteY367" fmla="*/ 1710753 h 2557700"/>
              <a:gd name="connsiteX368" fmla="*/ 2350761 w 2556906"/>
              <a:gd name="connsiteY368" fmla="*/ 1701067 h 2557700"/>
              <a:gd name="connsiteX369" fmla="*/ 2404948 w 2556906"/>
              <a:gd name="connsiteY369" fmla="*/ 1636278 h 2557700"/>
              <a:gd name="connsiteX370" fmla="*/ 2394242 w 2556906"/>
              <a:gd name="connsiteY370" fmla="*/ 1620485 h 2557700"/>
              <a:gd name="connsiteX371" fmla="*/ 2295516 w 2556906"/>
              <a:gd name="connsiteY371" fmla="*/ 1640916 h 2557700"/>
              <a:gd name="connsiteX372" fmla="*/ 2174110 w 2556906"/>
              <a:gd name="connsiteY372" fmla="*/ 1637659 h 2557700"/>
              <a:gd name="connsiteX373" fmla="*/ 2133629 w 2556906"/>
              <a:gd name="connsiteY373" fmla="*/ 1609703 h 2557700"/>
              <a:gd name="connsiteX374" fmla="*/ 2100539 w 2556906"/>
              <a:gd name="connsiteY374" fmla="*/ 1621828 h 2557700"/>
              <a:gd name="connsiteX375" fmla="*/ 292884 w 2556906"/>
              <a:gd name="connsiteY375" fmla="*/ 1645622 h 2557700"/>
              <a:gd name="connsiteX376" fmla="*/ 290379 w 2556906"/>
              <a:gd name="connsiteY376" fmla="*/ 1673435 h 2557700"/>
              <a:gd name="connsiteX377" fmla="*/ 331108 w 2556906"/>
              <a:gd name="connsiteY377" fmla="*/ 1745120 h 2557700"/>
              <a:gd name="connsiteX378" fmla="*/ 257175 w 2556906"/>
              <a:gd name="connsiteY378" fmla="*/ 1778210 h 2557700"/>
              <a:gd name="connsiteX379" fmla="*/ 219656 w 2556906"/>
              <a:gd name="connsiteY379" fmla="*/ 1676635 h 2557700"/>
              <a:gd name="connsiteX380" fmla="*/ 209636 w 2556906"/>
              <a:gd name="connsiteY380" fmla="*/ 1654385 h 2557700"/>
              <a:gd name="connsiteX381" fmla="*/ 212188 w 2556906"/>
              <a:gd name="connsiteY381" fmla="*/ 1776133 h 2557700"/>
              <a:gd name="connsiteX382" fmla="*/ 263795 w 2556906"/>
              <a:gd name="connsiteY382" fmla="*/ 1863935 h 2557700"/>
              <a:gd name="connsiteX383" fmla="*/ 276215 w 2556906"/>
              <a:gd name="connsiteY383" fmla="*/ 1851200 h 2557700"/>
              <a:gd name="connsiteX384" fmla="*/ 494395 w 2556906"/>
              <a:gd name="connsiteY384" fmla="*/ 1754111 h 2557700"/>
              <a:gd name="connsiteX385" fmla="*/ 493395 w 2556906"/>
              <a:gd name="connsiteY385" fmla="*/ 1707029 h 2557700"/>
              <a:gd name="connsiteX386" fmla="*/ 457190 w 2556906"/>
              <a:gd name="connsiteY386" fmla="*/ 1678540 h 2557700"/>
              <a:gd name="connsiteX387" fmla="*/ 366046 w 2556906"/>
              <a:gd name="connsiteY387" fmla="*/ 1730585 h 2557700"/>
              <a:gd name="connsiteX388" fmla="*/ 339538 w 2556906"/>
              <a:gd name="connsiteY388" fmla="*/ 1649384 h 2557700"/>
              <a:gd name="connsiteX389" fmla="*/ 292884 w 2556906"/>
              <a:gd name="connsiteY389" fmla="*/ 1645622 h 2557700"/>
              <a:gd name="connsiteX390" fmla="*/ 1747828 w 2556906"/>
              <a:gd name="connsiteY390" fmla="*/ 2036461 h 2557700"/>
              <a:gd name="connsiteX391" fmla="*/ 1678496 w 2556906"/>
              <a:gd name="connsiteY391" fmla="*/ 2095621 h 2557700"/>
              <a:gd name="connsiteX392" fmla="*/ 1744561 w 2556906"/>
              <a:gd name="connsiteY392" fmla="*/ 2222046 h 2557700"/>
              <a:gd name="connsiteX393" fmla="*/ 1782737 w 2556906"/>
              <a:gd name="connsiteY393" fmla="*/ 2193652 h 2557700"/>
              <a:gd name="connsiteX394" fmla="*/ 1886045 w 2556906"/>
              <a:gd name="connsiteY394" fmla="*/ 2190166 h 2557700"/>
              <a:gd name="connsiteX395" fmla="*/ 1885064 w 2556906"/>
              <a:gd name="connsiteY395" fmla="*/ 2264861 h 2557700"/>
              <a:gd name="connsiteX396" fmla="*/ 1844583 w 2556906"/>
              <a:gd name="connsiteY396" fmla="*/ 2278386 h 2557700"/>
              <a:gd name="connsiteX397" fmla="*/ 1774974 w 2556906"/>
              <a:gd name="connsiteY397" fmla="*/ 2278558 h 2557700"/>
              <a:gd name="connsiteX398" fmla="*/ 1822837 w 2556906"/>
              <a:gd name="connsiteY398" fmla="*/ 2321135 h 2557700"/>
              <a:gd name="connsiteX399" fmla="*/ 1943986 w 2556906"/>
              <a:gd name="connsiteY399" fmla="*/ 2250773 h 2557700"/>
              <a:gd name="connsiteX400" fmla="*/ 1948301 w 2556906"/>
              <a:gd name="connsiteY400" fmla="*/ 2141026 h 2557700"/>
              <a:gd name="connsiteX401" fmla="*/ 1785042 w 2556906"/>
              <a:gd name="connsiteY401" fmla="*/ 2141017 h 2557700"/>
              <a:gd name="connsiteX402" fmla="*/ 1743942 w 2556906"/>
              <a:gd name="connsiteY402" fmla="*/ 2151323 h 2557700"/>
              <a:gd name="connsiteX403" fmla="*/ 1790776 w 2556906"/>
              <a:gd name="connsiteY403" fmla="*/ 2079581 h 2557700"/>
              <a:gd name="connsiteX404" fmla="*/ 1842059 w 2556906"/>
              <a:gd name="connsiteY404" fmla="*/ 2002828 h 2557700"/>
              <a:gd name="connsiteX405" fmla="*/ 1747828 w 2556906"/>
              <a:gd name="connsiteY405" fmla="*/ 2036461 h 2557700"/>
              <a:gd name="connsiteX406" fmla="*/ 717547 w 2556906"/>
              <a:gd name="connsiteY406" fmla="*/ 2028422 h 2557700"/>
              <a:gd name="connsiteX407" fmla="*/ 727320 w 2556906"/>
              <a:gd name="connsiteY407" fmla="*/ 2046634 h 2557700"/>
              <a:gd name="connsiteX408" fmla="*/ 695392 w 2556906"/>
              <a:gd name="connsiteY408" fmla="*/ 2161400 h 2557700"/>
              <a:gd name="connsiteX409" fmla="*/ 619363 w 2556906"/>
              <a:gd name="connsiteY409" fmla="*/ 2229266 h 2557700"/>
              <a:gd name="connsiteX410" fmla="*/ 590541 w 2556906"/>
              <a:gd name="connsiteY410" fmla="*/ 2233990 h 2557700"/>
              <a:gd name="connsiteX411" fmla="*/ 721509 w 2556906"/>
              <a:gd name="connsiteY411" fmla="*/ 2320935 h 2557700"/>
              <a:gd name="connsiteX412" fmla="*/ 723891 w 2556906"/>
              <a:gd name="connsiteY412" fmla="*/ 2297322 h 2557700"/>
              <a:gd name="connsiteX413" fmla="*/ 776173 w 2556906"/>
              <a:gd name="connsiteY413" fmla="*/ 2159381 h 2557700"/>
              <a:gd name="connsiteX414" fmla="*/ 828180 w 2556906"/>
              <a:gd name="connsiteY414" fmla="*/ 2050139 h 2557700"/>
              <a:gd name="connsiteX415" fmla="*/ 717547 w 2556906"/>
              <a:gd name="connsiteY415" fmla="*/ 2028422 h 2557700"/>
              <a:gd name="connsiteX416" fmla="*/ 978275 w 2556906"/>
              <a:gd name="connsiteY416" fmla="*/ 2159362 h 2557700"/>
              <a:gd name="connsiteX417" fmla="*/ 938022 w 2556906"/>
              <a:gd name="connsiteY417" fmla="*/ 2263413 h 2557700"/>
              <a:gd name="connsiteX418" fmla="*/ 1034186 w 2556906"/>
              <a:gd name="connsiteY418" fmla="*/ 2330660 h 2557700"/>
              <a:gd name="connsiteX419" fmla="*/ 1066791 w 2556906"/>
              <a:gd name="connsiteY419" fmla="*/ 2339489 h 2557700"/>
              <a:gd name="connsiteX420" fmla="*/ 974284 w 2556906"/>
              <a:gd name="connsiteY420" fmla="*/ 2399887 h 2557700"/>
              <a:gd name="connsiteX421" fmla="*/ 964397 w 2556906"/>
              <a:gd name="connsiteY421" fmla="*/ 2429377 h 2557700"/>
              <a:gd name="connsiteX422" fmla="*/ 1150134 w 2556906"/>
              <a:gd name="connsiteY422" fmla="*/ 2190899 h 2557700"/>
              <a:gd name="connsiteX423" fmla="*/ 978275 w 2556906"/>
              <a:gd name="connsiteY423" fmla="*/ 2159362 h 2557700"/>
              <a:gd name="connsiteX424" fmla="*/ 1433503 w 2556906"/>
              <a:gd name="connsiteY424" fmla="*/ 2149932 h 2557700"/>
              <a:gd name="connsiteX425" fmla="*/ 1333491 w 2556906"/>
              <a:gd name="connsiteY425" fmla="*/ 2289740 h 2557700"/>
              <a:gd name="connsiteX426" fmla="*/ 1359456 w 2556906"/>
              <a:gd name="connsiteY426" fmla="*/ 2385933 h 2557700"/>
              <a:gd name="connsiteX427" fmla="*/ 1589075 w 2556906"/>
              <a:gd name="connsiteY427" fmla="*/ 2356072 h 2557700"/>
              <a:gd name="connsiteX428" fmla="*/ 1568949 w 2556906"/>
              <a:gd name="connsiteY428" fmla="*/ 2210626 h 2557700"/>
              <a:gd name="connsiteX429" fmla="*/ 1433503 w 2556906"/>
              <a:gd name="connsiteY429" fmla="*/ 2149932 h 2557700"/>
              <a:gd name="connsiteX430" fmla="*/ 1093461 w 2556906"/>
              <a:gd name="connsiteY430" fmla="*/ 2180165 h 2557700"/>
              <a:gd name="connsiteX431" fmla="*/ 1089127 w 2556906"/>
              <a:gd name="connsiteY431" fmla="*/ 2284663 h 2557700"/>
              <a:gd name="connsiteX432" fmla="*/ 1021070 w 2556906"/>
              <a:gd name="connsiteY432" fmla="*/ 2290655 h 2557700"/>
              <a:gd name="connsiteX433" fmla="*/ 1024471 w 2556906"/>
              <a:gd name="connsiteY433" fmla="*/ 2189909 h 2557700"/>
              <a:gd name="connsiteX434" fmla="*/ 1093461 w 2556906"/>
              <a:gd name="connsiteY434" fmla="*/ 2180165 h 2557700"/>
              <a:gd name="connsiteX435" fmla="*/ 1472917 w 2556906"/>
              <a:gd name="connsiteY435" fmla="*/ 2185546 h 2557700"/>
              <a:gd name="connsiteX436" fmla="*/ 1520771 w 2556906"/>
              <a:gd name="connsiteY436" fmla="*/ 2321554 h 2557700"/>
              <a:gd name="connsiteX437" fmla="*/ 1478109 w 2556906"/>
              <a:gd name="connsiteY437" fmla="*/ 2414575 h 2557700"/>
              <a:gd name="connsiteX438" fmla="*/ 1440409 w 2556906"/>
              <a:gd name="connsiteY438" fmla="*/ 2178402 h 2557700"/>
              <a:gd name="connsiteX439" fmla="*/ 1472917 w 2556906"/>
              <a:gd name="connsiteY439" fmla="*/ 2185546 h 25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</a:cxnLst>
            <a:rect l="l" t="t" r="r" b="b"/>
            <a:pathLst>
              <a:path w="2556906" h="2557700">
                <a:moveTo>
                  <a:pt x="1096051" y="11465"/>
                </a:moveTo>
                <a:cubicBezTo>
                  <a:pt x="648748" y="79988"/>
                  <a:pt x="271034" y="371748"/>
                  <a:pt x="97479" y="782818"/>
                </a:cubicBezTo>
                <a:cubicBezTo>
                  <a:pt x="31290" y="939590"/>
                  <a:pt x="19" y="1098829"/>
                  <a:pt x="0" y="1279281"/>
                </a:cubicBezTo>
                <a:cubicBezTo>
                  <a:pt x="-29" y="1562811"/>
                  <a:pt x="85715" y="1822406"/>
                  <a:pt x="252546" y="2043871"/>
                </a:cubicBezTo>
                <a:cubicBezTo>
                  <a:pt x="510045" y="2385695"/>
                  <a:pt x="897969" y="2572423"/>
                  <a:pt x="1318127" y="2556793"/>
                </a:cubicBezTo>
                <a:cubicBezTo>
                  <a:pt x="1465593" y="2551306"/>
                  <a:pt x="1558195" y="2534866"/>
                  <a:pt x="1689888" y="2490756"/>
                </a:cubicBezTo>
                <a:cubicBezTo>
                  <a:pt x="1977762" y="2394344"/>
                  <a:pt x="2226755" y="2189651"/>
                  <a:pt x="2388603" y="1916322"/>
                </a:cubicBezTo>
                <a:cubicBezTo>
                  <a:pt x="2566692" y="1615570"/>
                  <a:pt x="2606612" y="1219483"/>
                  <a:pt x="2493217" y="878097"/>
                </a:cubicBezTo>
                <a:cubicBezTo>
                  <a:pt x="2371144" y="510537"/>
                  <a:pt x="2086289" y="215709"/>
                  <a:pt x="1721082" y="78921"/>
                </a:cubicBezTo>
                <a:cubicBezTo>
                  <a:pt x="1536021" y="9607"/>
                  <a:pt x="1285027" y="-17482"/>
                  <a:pt x="1096051" y="11465"/>
                </a:cubicBezTo>
                <a:moveTo>
                  <a:pt x="1481128" y="78607"/>
                </a:moveTo>
                <a:cubicBezTo>
                  <a:pt x="1977885" y="164560"/>
                  <a:pt x="2361181" y="535988"/>
                  <a:pt x="2473262" y="1040022"/>
                </a:cubicBezTo>
                <a:cubicBezTo>
                  <a:pt x="2497188" y="1147655"/>
                  <a:pt x="2497169" y="1409125"/>
                  <a:pt x="2473224" y="1519091"/>
                </a:cubicBezTo>
                <a:cubicBezTo>
                  <a:pt x="2420084" y="1763027"/>
                  <a:pt x="2313423" y="1959804"/>
                  <a:pt x="2138677" y="2136264"/>
                </a:cubicBezTo>
                <a:cubicBezTo>
                  <a:pt x="1905105" y="2372131"/>
                  <a:pt x="1612373" y="2494737"/>
                  <a:pt x="1281103" y="2495452"/>
                </a:cubicBezTo>
                <a:cubicBezTo>
                  <a:pt x="952357" y="2496156"/>
                  <a:pt x="653472" y="2373932"/>
                  <a:pt x="423167" y="2144608"/>
                </a:cubicBezTo>
                <a:cubicBezTo>
                  <a:pt x="278825" y="2000875"/>
                  <a:pt x="176536" y="1834188"/>
                  <a:pt x="116491" y="1644860"/>
                </a:cubicBezTo>
                <a:cubicBezTo>
                  <a:pt x="74638" y="1512900"/>
                  <a:pt x="62751" y="1428975"/>
                  <a:pt x="63208" y="1268622"/>
                </a:cubicBezTo>
                <a:cubicBezTo>
                  <a:pt x="63541" y="1149436"/>
                  <a:pt x="67713" y="1108002"/>
                  <a:pt x="88402" y="1018677"/>
                </a:cubicBezTo>
                <a:cubicBezTo>
                  <a:pt x="201749" y="529387"/>
                  <a:pt x="580806" y="167122"/>
                  <a:pt x="1071553" y="79092"/>
                </a:cubicBezTo>
                <a:cubicBezTo>
                  <a:pt x="1175214" y="60490"/>
                  <a:pt x="1375105" y="60261"/>
                  <a:pt x="1481128" y="78607"/>
                </a:cubicBezTo>
                <a:moveTo>
                  <a:pt x="1266816" y="110315"/>
                </a:moveTo>
                <a:cubicBezTo>
                  <a:pt x="1266816" y="114992"/>
                  <a:pt x="1272940" y="121174"/>
                  <a:pt x="1280436" y="124050"/>
                </a:cubicBezTo>
                <a:cubicBezTo>
                  <a:pt x="1295752" y="129927"/>
                  <a:pt x="1308059" y="194907"/>
                  <a:pt x="1303296" y="244761"/>
                </a:cubicBezTo>
                <a:lnTo>
                  <a:pt x="1300153" y="277670"/>
                </a:lnTo>
                <a:lnTo>
                  <a:pt x="1238660" y="194507"/>
                </a:lnTo>
                <a:lnTo>
                  <a:pt x="1177176" y="111334"/>
                </a:lnTo>
                <a:lnTo>
                  <a:pt x="1131503" y="111334"/>
                </a:lnTo>
                <a:cubicBezTo>
                  <a:pt x="1082821" y="111334"/>
                  <a:pt x="1076306" y="116545"/>
                  <a:pt x="1101738" y="135147"/>
                </a:cubicBezTo>
                <a:cubicBezTo>
                  <a:pt x="1114454" y="144443"/>
                  <a:pt x="1118530" y="168380"/>
                  <a:pt x="1122083" y="254448"/>
                </a:cubicBezTo>
                <a:cubicBezTo>
                  <a:pt x="1125931" y="347926"/>
                  <a:pt x="1124388" y="363671"/>
                  <a:pt x="1110367" y="373929"/>
                </a:cubicBezTo>
                <a:cubicBezTo>
                  <a:pt x="1087650" y="390531"/>
                  <a:pt x="1107605" y="400485"/>
                  <a:pt x="1148315" y="392846"/>
                </a:cubicBezTo>
                <a:cubicBezTo>
                  <a:pt x="1180090" y="386883"/>
                  <a:pt x="1180586" y="386112"/>
                  <a:pt x="1166346" y="364385"/>
                </a:cubicBezTo>
                <a:cubicBezTo>
                  <a:pt x="1155468" y="347783"/>
                  <a:pt x="1152420" y="321770"/>
                  <a:pt x="1154497" y="262972"/>
                </a:cubicBezTo>
                <a:lnTo>
                  <a:pt x="1157278" y="183896"/>
                </a:lnTo>
                <a:lnTo>
                  <a:pt x="1228849" y="283242"/>
                </a:lnTo>
                <a:cubicBezTo>
                  <a:pt x="1268216" y="337887"/>
                  <a:pt x="1308049" y="384054"/>
                  <a:pt x="1317374" y="385855"/>
                </a:cubicBezTo>
                <a:cubicBezTo>
                  <a:pt x="1333024" y="388864"/>
                  <a:pt x="1334224" y="378987"/>
                  <a:pt x="1332919" y="257696"/>
                </a:cubicBezTo>
                <a:cubicBezTo>
                  <a:pt x="1331976" y="169170"/>
                  <a:pt x="1334948" y="125136"/>
                  <a:pt x="1342025" y="122774"/>
                </a:cubicBezTo>
                <a:cubicBezTo>
                  <a:pt x="1367809" y="114182"/>
                  <a:pt x="1348712" y="101809"/>
                  <a:pt x="1309678" y="101809"/>
                </a:cubicBezTo>
                <a:cubicBezTo>
                  <a:pt x="1286104" y="101809"/>
                  <a:pt x="1266816" y="105639"/>
                  <a:pt x="1266816" y="110315"/>
                </a:cubicBezTo>
                <a:moveTo>
                  <a:pt x="1446695" y="133833"/>
                </a:moveTo>
                <a:cubicBezTo>
                  <a:pt x="1457925" y="147358"/>
                  <a:pt x="1457335" y="165351"/>
                  <a:pt x="1442685" y="256715"/>
                </a:cubicBezTo>
                <a:cubicBezTo>
                  <a:pt x="1431350" y="327428"/>
                  <a:pt x="1420425" y="367519"/>
                  <a:pt x="1410481" y="374872"/>
                </a:cubicBezTo>
                <a:cubicBezTo>
                  <a:pt x="1390002" y="390017"/>
                  <a:pt x="1398556" y="395922"/>
                  <a:pt x="1451448" y="403171"/>
                </a:cubicBezTo>
                <a:cubicBezTo>
                  <a:pt x="1496225" y="409305"/>
                  <a:pt x="1496435" y="409210"/>
                  <a:pt x="1490253" y="384588"/>
                </a:cubicBezTo>
                <a:cubicBezTo>
                  <a:pt x="1481023" y="347802"/>
                  <a:pt x="1513075" y="166179"/>
                  <a:pt x="1531315" y="151911"/>
                </a:cubicBezTo>
                <a:cubicBezTo>
                  <a:pt x="1552642" y="135242"/>
                  <a:pt x="1541364" y="128346"/>
                  <a:pt x="1483738" y="122803"/>
                </a:cubicBezTo>
                <a:cubicBezTo>
                  <a:pt x="1437742" y="118383"/>
                  <a:pt x="1434646" y="119307"/>
                  <a:pt x="1446695" y="133833"/>
                </a:cubicBezTo>
                <a:moveTo>
                  <a:pt x="954776" y="145063"/>
                </a:moveTo>
                <a:cubicBezTo>
                  <a:pt x="923487" y="158226"/>
                  <a:pt x="912914" y="178009"/>
                  <a:pt x="937184" y="178009"/>
                </a:cubicBezTo>
                <a:cubicBezTo>
                  <a:pt x="951833" y="178009"/>
                  <a:pt x="953967" y="182286"/>
                  <a:pt x="986828" y="277308"/>
                </a:cubicBezTo>
                <a:cubicBezTo>
                  <a:pt x="1014603" y="357632"/>
                  <a:pt x="1014927" y="368767"/>
                  <a:pt x="990219" y="395284"/>
                </a:cubicBezTo>
                <a:cubicBezTo>
                  <a:pt x="966426" y="420830"/>
                  <a:pt x="923068" y="422459"/>
                  <a:pt x="901494" y="398628"/>
                </a:cubicBezTo>
                <a:cubicBezTo>
                  <a:pt x="881739" y="376796"/>
                  <a:pt x="831085" y="226720"/>
                  <a:pt x="835933" y="204394"/>
                </a:cubicBezTo>
                <a:cubicBezTo>
                  <a:pt x="839248" y="189125"/>
                  <a:pt x="836619" y="188935"/>
                  <a:pt x="800224" y="201774"/>
                </a:cubicBezTo>
                <a:cubicBezTo>
                  <a:pt x="743741" y="221701"/>
                  <a:pt x="740426" y="225196"/>
                  <a:pt x="761133" y="242989"/>
                </a:cubicBezTo>
                <a:cubicBezTo>
                  <a:pt x="771363" y="251781"/>
                  <a:pt x="790947" y="291119"/>
                  <a:pt x="804653" y="330409"/>
                </a:cubicBezTo>
                <a:cubicBezTo>
                  <a:pt x="840248" y="432451"/>
                  <a:pt x="853373" y="446824"/>
                  <a:pt x="915562" y="451815"/>
                </a:cubicBezTo>
                <a:cubicBezTo>
                  <a:pt x="957967" y="455225"/>
                  <a:pt x="972512" y="452044"/>
                  <a:pt x="1000116" y="433327"/>
                </a:cubicBezTo>
                <a:cubicBezTo>
                  <a:pt x="1053332" y="397256"/>
                  <a:pt x="1057380" y="360185"/>
                  <a:pt x="1019547" y="255257"/>
                </a:cubicBezTo>
                <a:cubicBezTo>
                  <a:pt x="1002411" y="207756"/>
                  <a:pt x="990848" y="162503"/>
                  <a:pt x="993839" y="154702"/>
                </a:cubicBezTo>
                <a:cubicBezTo>
                  <a:pt x="1001925" y="133633"/>
                  <a:pt x="989352" y="130527"/>
                  <a:pt x="954776" y="145063"/>
                </a:cubicBezTo>
                <a:moveTo>
                  <a:pt x="1612325" y="298806"/>
                </a:moveTo>
                <a:cubicBezTo>
                  <a:pt x="1609268" y="511194"/>
                  <a:pt x="1618526" y="516909"/>
                  <a:pt x="1746523" y="381721"/>
                </a:cubicBezTo>
                <a:cubicBezTo>
                  <a:pt x="1794205" y="331362"/>
                  <a:pt x="1842935" y="286461"/>
                  <a:pt x="1854822" y="281946"/>
                </a:cubicBezTo>
                <a:cubicBezTo>
                  <a:pt x="1886121" y="270040"/>
                  <a:pt x="1881407" y="257334"/>
                  <a:pt x="1840697" y="243894"/>
                </a:cubicBezTo>
                <a:cubicBezTo>
                  <a:pt x="1797377" y="229597"/>
                  <a:pt x="1794729" y="230416"/>
                  <a:pt x="1798168" y="257029"/>
                </a:cubicBezTo>
                <a:cubicBezTo>
                  <a:pt x="1800139" y="272326"/>
                  <a:pt x="1782480" y="296110"/>
                  <a:pt x="1733074" y="344697"/>
                </a:cubicBezTo>
                <a:lnTo>
                  <a:pt x="1665265" y="411372"/>
                </a:lnTo>
                <a:lnTo>
                  <a:pt x="1671752" y="316122"/>
                </a:lnTo>
                <a:cubicBezTo>
                  <a:pt x="1676105" y="252247"/>
                  <a:pt x="1682639" y="217386"/>
                  <a:pt x="1691602" y="210299"/>
                </a:cubicBezTo>
                <a:cubicBezTo>
                  <a:pt x="1698955" y="204479"/>
                  <a:pt x="1704947" y="195907"/>
                  <a:pt x="1704927" y="191249"/>
                </a:cubicBezTo>
                <a:cubicBezTo>
                  <a:pt x="1704899" y="184105"/>
                  <a:pt x="1633480" y="149339"/>
                  <a:pt x="1619136" y="149482"/>
                </a:cubicBezTo>
                <a:cubicBezTo>
                  <a:pt x="1616574" y="149501"/>
                  <a:pt x="1613506" y="216700"/>
                  <a:pt x="1612325" y="298806"/>
                </a:cubicBezTo>
                <a:moveTo>
                  <a:pt x="1933518" y="323266"/>
                </a:moveTo>
                <a:cubicBezTo>
                  <a:pt x="1933461" y="351955"/>
                  <a:pt x="1804997" y="501859"/>
                  <a:pt x="1780470" y="501859"/>
                </a:cubicBezTo>
                <a:cubicBezTo>
                  <a:pt x="1749781" y="501859"/>
                  <a:pt x="1759268" y="516852"/>
                  <a:pt x="1826409" y="574478"/>
                </a:cubicBezTo>
                <a:cubicBezTo>
                  <a:pt x="1932470" y="665499"/>
                  <a:pt x="1920345" y="658879"/>
                  <a:pt x="1947910" y="640810"/>
                </a:cubicBezTo>
                <a:cubicBezTo>
                  <a:pt x="1974123" y="623637"/>
                  <a:pt x="1971265" y="602453"/>
                  <a:pt x="1943900" y="611140"/>
                </a:cubicBezTo>
                <a:cubicBezTo>
                  <a:pt x="1924050" y="617436"/>
                  <a:pt x="1847841" y="565277"/>
                  <a:pt x="1847841" y="545389"/>
                </a:cubicBezTo>
                <a:cubicBezTo>
                  <a:pt x="1847841" y="537969"/>
                  <a:pt x="1858947" y="518700"/>
                  <a:pt x="1872520" y="502564"/>
                </a:cubicBezTo>
                <a:lnTo>
                  <a:pt x="1897209" y="473227"/>
                </a:lnTo>
                <a:lnTo>
                  <a:pt x="1925574" y="493430"/>
                </a:lnTo>
                <a:cubicBezTo>
                  <a:pt x="1941176" y="504536"/>
                  <a:pt x="1958254" y="524910"/>
                  <a:pt x="1963531" y="538702"/>
                </a:cubicBezTo>
                <a:lnTo>
                  <a:pt x="1973132" y="563772"/>
                </a:lnTo>
                <a:lnTo>
                  <a:pt x="1997516" y="535521"/>
                </a:lnTo>
                <a:lnTo>
                  <a:pt x="2021910" y="507279"/>
                </a:lnTo>
                <a:lnTo>
                  <a:pt x="1993878" y="500012"/>
                </a:lnTo>
                <a:cubicBezTo>
                  <a:pt x="1978466" y="496021"/>
                  <a:pt x="1955921" y="482181"/>
                  <a:pt x="1943786" y="469255"/>
                </a:cubicBezTo>
                <a:lnTo>
                  <a:pt x="1921716" y="445767"/>
                </a:lnTo>
                <a:lnTo>
                  <a:pt x="1944310" y="417192"/>
                </a:lnTo>
                <a:cubicBezTo>
                  <a:pt x="1956740" y="401476"/>
                  <a:pt x="1976104" y="388379"/>
                  <a:pt x="1987344" y="388083"/>
                </a:cubicBezTo>
                <a:cubicBezTo>
                  <a:pt x="2006708" y="387588"/>
                  <a:pt x="2059696" y="437337"/>
                  <a:pt x="2068754" y="464522"/>
                </a:cubicBezTo>
                <a:cubicBezTo>
                  <a:pt x="2074459" y="481638"/>
                  <a:pt x="2095491" y="466255"/>
                  <a:pt x="2095491" y="444967"/>
                </a:cubicBezTo>
                <a:cubicBezTo>
                  <a:pt x="2095491" y="429631"/>
                  <a:pt x="1956054" y="301834"/>
                  <a:pt x="1939309" y="301834"/>
                </a:cubicBezTo>
                <a:cubicBezTo>
                  <a:pt x="1936156" y="301834"/>
                  <a:pt x="1933547" y="311483"/>
                  <a:pt x="1933518" y="323266"/>
                </a:cubicBezTo>
                <a:moveTo>
                  <a:pt x="472469" y="418421"/>
                </a:moveTo>
                <a:lnTo>
                  <a:pt x="448123" y="449472"/>
                </a:lnTo>
                <a:lnTo>
                  <a:pt x="477774" y="455682"/>
                </a:lnTo>
                <a:cubicBezTo>
                  <a:pt x="494081" y="459092"/>
                  <a:pt x="524989" y="479457"/>
                  <a:pt x="546459" y="500926"/>
                </a:cubicBezTo>
                <a:lnTo>
                  <a:pt x="585502" y="539960"/>
                </a:lnTo>
                <a:lnTo>
                  <a:pt x="552298" y="539769"/>
                </a:lnTo>
                <a:cubicBezTo>
                  <a:pt x="534038" y="539664"/>
                  <a:pt x="489423" y="535292"/>
                  <a:pt x="453152" y="530053"/>
                </a:cubicBezTo>
                <a:cubicBezTo>
                  <a:pt x="388563" y="520719"/>
                  <a:pt x="386648" y="521052"/>
                  <a:pt x="360283" y="546313"/>
                </a:cubicBezTo>
                <a:cubicBezTo>
                  <a:pt x="328727" y="576545"/>
                  <a:pt x="324174" y="601310"/>
                  <a:pt x="351796" y="592547"/>
                </a:cubicBezTo>
                <a:cubicBezTo>
                  <a:pt x="375371" y="585060"/>
                  <a:pt x="533391" y="722268"/>
                  <a:pt x="533391" y="750214"/>
                </a:cubicBezTo>
                <a:cubicBezTo>
                  <a:pt x="533391" y="774827"/>
                  <a:pt x="539591" y="773370"/>
                  <a:pt x="566880" y="742366"/>
                </a:cubicBezTo>
                <a:cubicBezTo>
                  <a:pt x="595722" y="709600"/>
                  <a:pt x="596151" y="701894"/>
                  <a:pt x="569109" y="701846"/>
                </a:cubicBezTo>
                <a:cubicBezTo>
                  <a:pt x="548640" y="701799"/>
                  <a:pt x="422805" y="599738"/>
                  <a:pt x="431949" y="590594"/>
                </a:cubicBezTo>
                <a:cubicBezTo>
                  <a:pt x="434273" y="588280"/>
                  <a:pt x="488185" y="593490"/>
                  <a:pt x="551774" y="602167"/>
                </a:cubicBezTo>
                <a:cubicBezTo>
                  <a:pt x="615363" y="610845"/>
                  <a:pt x="673856" y="615464"/>
                  <a:pt x="681761" y="612435"/>
                </a:cubicBezTo>
                <a:cubicBezTo>
                  <a:pt x="705041" y="603501"/>
                  <a:pt x="685333" y="578688"/>
                  <a:pt x="590531" y="497611"/>
                </a:cubicBezTo>
                <a:cubicBezTo>
                  <a:pt x="537791" y="452501"/>
                  <a:pt x="505606" y="418287"/>
                  <a:pt x="508587" y="410505"/>
                </a:cubicBezTo>
                <a:cubicBezTo>
                  <a:pt x="518903" y="383645"/>
                  <a:pt x="495767" y="388712"/>
                  <a:pt x="472469" y="418421"/>
                </a:cubicBezTo>
                <a:moveTo>
                  <a:pt x="1139752" y="435642"/>
                </a:moveTo>
                <a:cubicBezTo>
                  <a:pt x="794709" y="493554"/>
                  <a:pt x="514436" y="761949"/>
                  <a:pt x="441436" y="1104354"/>
                </a:cubicBezTo>
                <a:cubicBezTo>
                  <a:pt x="419433" y="1207576"/>
                  <a:pt x="421624" y="1373873"/>
                  <a:pt x="446351" y="1476277"/>
                </a:cubicBezTo>
                <a:cubicBezTo>
                  <a:pt x="524027" y="1798012"/>
                  <a:pt x="782326" y="2048491"/>
                  <a:pt x="1106815" y="2116747"/>
                </a:cubicBezTo>
                <a:cubicBezTo>
                  <a:pt x="1144867" y="2124758"/>
                  <a:pt x="1221076" y="2131301"/>
                  <a:pt x="1276179" y="2131292"/>
                </a:cubicBezTo>
                <a:cubicBezTo>
                  <a:pt x="1424978" y="2131263"/>
                  <a:pt x="1533887" y="2107013"/>
                  <a:pt x="1652007" y="2047605"/>
                </a:cubicBezTo>
                <a:cubicBezTo>
                  <a:pt x="1882293" y="1931791"/>
                  <a:pt x="2044237" y="1730299"/>
                  <a:pt x="2110321" y="1477372"/>
                </a:cubicBezTo>
                <a:cubicBezTo>
                  <a:pt x="2135867" y="1379598"/>
                  <a:pt x="2133810" y="1171191"/>
                  <a:pt x="2106301" y="1068597"/>
                </a:cubicBezTo>
                <a:cubicBezTo>
                  <a:pt x="2003298" y="684539"/>
                  <a:pt x="1659636" y="421430"/>
                  <a:pt x="1267949" y="426783"/>
                </a:cubicBezTo>
                <a:cubicBezTo>
                  <a:pt x="1222800" y="427393"/>
                  <a:pt x="1165108" y="431384"/>
                  <a:pt x="1139752" y="435642"/>
                </a:cubicBezTo>
                <a:moveTo>
                  <a:pt x="1468584" y="510613"/>
                </a:moveTo>
                <a:cubicBezTo>
                  <a:pt x="1762639" y="585822"/>
                  <a:pt x="1991925" y="823805"/>
                  <a:pt x="2052399" y="1116574"/>
                </a:cubicBezTo>
                <a:cubicBezTo>
                  <a:pt x="2070497" y="1204185"/>
                  <a:pt x="2070868" y="1362691"/>
                  <a:pt x="2053180" y="1446149"/>
                </a:cubicBezTo>
                <a:cubicBezTo>
                  <a:pt x="1992878" y="1730670"/>
                  <a:pt x="1765983" y="1968433"/>
                  <a:pt x="1480366" y="2046405"/>
                </a:cubicBezTo>
                <a:cubicBezTo>
                  <a:pt x="1378382" y="2074247"/>
                  <a:pt x="1187844" y="2076399"/>
                  <a:pt x="1090603" y="2050825"/>
                </a:cubicBezTo>
                <a:cubicBezTo>
                  <a:pt x="802177" y="1974948"/>
                  <a:pt x="586931" y="1761465"/>
                  <a:pt x="508425" y="1473410"/>
                </a:cubicBezTo>
                <a:cubicBezTo>
                  <a:pt x="484842" y="1386875"/>
                  <a:pt x="484280" y="1177744"/>
                  <a:pt x="507406" y="1093562"/>
                </a:cubicBezTo>
                <a:cubicBezTo>
                  <a:pt x="530257" y="1010399"/>
                  <a:pt x="563375" y="930627"/>
                  <a:pt x="601447" y="867067"/>
                </a:cubicBezTo>
                <a:cubicBezTo>
                  <a:pt x="640261" y="802288"/>
                  <a:pt x="746446" y="686340"/>
                  <a:pt x="809092" y="640363"/>
                </a:cubicBezTo>
                <a:cubicBezTo>
                  <a:pt x="879615" y="588585"/>
                  <a:pt x="998715" y="532663"/>
                  <a:pt x="1082031" y="512194"/>
                </a:cubicBezTo>
                <a:cubicBezTo>
                  <a:pt x="1187167" y="486372"/>
                  <a:pt x="1370857" y="485619"/>
                  <a:pt x="1468584" y="510613"/>
                </a:cubicBezTo>
                <a:moveTo>
                  <a:pt x="2177139" y="547103"/>
                </a:moveTo>
                <a:cubicBezTo>
                  <a:pt x="2169614" y="570525"/>
                  <a:pt x="2000345" y="677034"/>
                  <a:pt x="1973751" y="675072"/>
                </a:cubicBezTo>
                <a:cubicBezTo>
                  <a:pt x="1954130" y="673633"/>
                  <a:pt x="1953120" y="675538"/>
                  <a:pt x="1963331" y="694827"/>
                </a:cubicBezTo>
                <a:cubicBezTo>
                  <a:pt x="1998907" y="762044"/>
                  <a:pt x="1997574" y="761597"/>
                  <a:pt x="2040150" y="720277"/>
                </a:cubicBezTo>
                <a:cubicBezTo>
                  <a:pt x="2084613" y="677129"/>
                  <a:pt x="2102301" y="673471"/>
                  <a:pt x="2110407" y="705742"/>
                </a:cubicBezTo>
                <a:cubicBezTo>
                  <a:pt x="2117855" y="735432"/>
                  <a:pt x="2078441" y="806488"/>
                  <a:pt x="2054466" y="806583"/>
                </a:cubicBezTo>
                <a:cubicBezTo>
                  <a:pt x="2038950" y="806650"/>
                  <a:pt x="2039626" y="810622"/>
                  <a:pt x="2061353" y="847055"/>
                </a:cubicBezTo>
                <a:cubicBezTo>
                  <a:pt x="2087270" y="890518"/>
                  <a:pt x="2105016" y="903329"/>
                  <a:pt x="2105016" y="878573"/>
                </a:cubicBezTo>
                <a:cubicBezTo>
                  <a:pt x="2105016" y="870106"/>
                  <a:pt x="2115950" y="841597"/>
                  <a:pt x="2129314" y="815223"/>
                </a:cubicBezTo>
                <a:cubicBezTo>
                  <a:pt x="2152660" y="769150"/>
                  <a:pt x="2154822" y="767540"/>
                  <a:pt x="2184083" y="774246"/>
                </a:cubicBezTo>
                <a:cubicBezTo>
                  <a:pt x="2232155" y="785257"/>
                  <a:pt x="2251034" y="780885"/>
                  <a:pt x="2274961" y="753177"/>
                </a:cubicBezTo>
                <a:cubicBezTo>
                  <a:pt x="2291772" y="733727"/>
                  <a:pt x="2295887" y="720401"/>
                  <a:pt x="2291648" y="699198"/>
                </a:cubicBezTo>
                <a:cubicBezTo>
                  <a:pt x="2285638" y="669185"/>
                  <a:pt x="2201847" y="530435"/>
                  <a:pt x="2189721" y="530435"/>
                </a:cubicBezTo>
                <a:cubicBezTo>
                  <a:pt x="2185749" y="530435"/>
                  <a:pt x="2180092" y="537940"/>
                  <a:pt x="2177139" y="547103"/>
                </a:cubicBezTo>
                <a:moveTo>
                  <a:pt x="1191158" y="577517"/>
                </a:moveTo>
                <a:cubicBezTo>
                  <a:pt x="1180386" y="588289"/>
                  <a:pt x="1171566" y="605044"/>
                  <a:pt x="1171566" y="614740"/>
                </a:cubicBezTo>
                <a:cubicBezTo>
                  <a:pt x="1171566" y="645611"/>
                  <a:pt x="1123883" y="723487"/>
                  <a:pt x="1061028" y="795268"/>
                </a:cubicBezTo>
                <a:cubicBezTo>
                  <a:pt x="995296" y="870344"/>
                  <a:pt x="986942" y="896318"/>
                  <a:pt x="1023223" y="912844"/>
                </a:cubicBezTo>
                <a:cubicBezTo>
                  <a:pt x="1052027" y="925970"/>
                  <a:pt x="1081812" y="918826"/>
                  <a:pt x="1127446" y="887860"/>
                </a:cubicBezTo>
                <a:cubicBezTo>
                  <a:pt x="1197578" y="840273"/>
                  <a:pt x="1200426" y="867324"/>
                  <a:pt x="1133361" y="943962"/>
                </a:cubicBezTo>
                <a:cubicBezTo>
                  <a:pt x="1107110" y="973957"/>
                  <a:pt x="1078478" y="1012133"/>
                  <a:pt x="1069734" y="1028792"/>
                </a:cubicBezTo>
                <a:lnTo>
                  <a:pt x="1053827" y="1059072"/>
                </a:lnTo>
                <a:lnTo>
                  <a:pt x="1043635" y="1019419"/>
                </a:lnTo>
                <a:cubicBezTo>
                  <a:pt x="1038035" y="997617"/>
                  <a:pt x="1025252" y="970785"/>
                  <a:pt x="1015222" y="959793"/>
                </a:cubicBezTo>
                <a:cubicBezTo>
                  <a:pt x="974160" y="914806"/>
                  <a:pt x="823141" y="897128"/>
                  <a:pt x="726072" y="925960"/>
                </a:cubicBezTo>
                <a:cubicBezTo>
                  <a:pt x="629879" y="954526"/>
                  <a:pt x="599523" y="1000741"/>
                  <a:pt x="582235" y="1144930"/>
                </a:cubicBezTo>
                <a:cubicBezTo>
                  <a:pt x="561118" y="1321029"/>
                  <a:pt x="600770" y="1423803"/>
                  <a:pt x="706917" y="1468142"/>
                </a:cubicBezTo>
                <a:cubicBezTo>
                  <a:pt x="776526" y="1497222"/>
                  <a:pt x="929173" y="1481849"/>
                  <a:pt x="993496" y="1439282"/>
                </a:cubicBezTo>
                <a:cubicBezTo>
                  <a:pt x="1035606" y="1411411"/>
                  <a:pt x="1052513" y="1377007"/>
                  <a:pt x="1066229" y="1291254"/>
                </a:cubicBezTo>
                <a:cubicBezTo>
                  <a:pt x="1076420" y="1227607"/>
                  <a:pt x="1157783" y="1058805"/>
                  <a:pt x="1176328" y="1062863"/>
                </a:cubicBezTo>
                <a:cubicBezTo>
                  <a:pt x="1188234" y="1065473"/>
                  <a:pt x="1186663" y="1074512"/>
                  <a:pt x="1162698" y="1141416"/>
                </a:cubicBezTo>
                <a:cubicBezTo>
                  <a:pt x="1135418" y="1217568"/>
                  <a:pt x="1114416" y="1348041"/>
                  <a:pt x="1114416" y="1441320"/>
                </a:cubicBezTo>
                <a:lnTo>
                  <a:pt x="1114416" y="1521035"/>
                </a:lnTo>
                <a:lnTo>
                  <a:pt x="1045359" y="1521054"/>
                </a:lnTo>
                <a:cubicBezTo>
                  <a:pt x="924639" y="1521101"/>
                  <a:pt x="720738" y="1539904"/>
                  <a:pt x="673875" y="1555315"/>
                </a:cubicBezTo>
                <a:cubicBezTo>
                  <a:pt x="640204" y="1566393"/>
                  <a:pt x="627136" y="1576118"/>
                  <a:pt x="622821" y="1593310"/>
                </a:cubicBezTo>
                <a:cubicBezTo>
                  <a:pt x="616620" y="1617999"/>
                  <a:pt x="638718" y="1661062"/>
                  <a:pt x="662216" y="1670082"/>
                </a:cubicBezTo>
                <a:cubicBezTo>
                  <a:pt x="669598" y="1672911"/>
                  <a:pt x="728282" y="1666243"/>
                  <a:pt x="792632" y="1655251"/>
                </a:cubicBezTo>
                <a:cubicBezTo>
                  <a:pt x="858745" y="1643964"/>
                  <a:pt x="951519" y="1635287"/>
                  <a:pt x="1005964" y="1635306"/>
                </a:cubicBezTo>
                <a:lnTo>
                  <a:pt x="1102290" y="1635335"/>
                </a:lnTo>
                <a:lnTo>
                  <a:pt x="1108948" y="1732966"/>
                </a:lnTo>
                <a:cubicBezTo>
                  <a:pt x="1122331" y="1929324"/>
                  <a:pt x="1147867" y="2006810"/>
                  <a:pt x="1199198" y="2006810"/>
                </a:cubicBezTo>
                <a:cubicBezTo>
                  <a:pt x="1248537" y="2006810"/>
                  <a:pt x="1252509" y="1991465"/>
                  <a:pt x="1239431" y="1851390"/>
                </a:cubicBezTo>
                <a:cubicBezTo>
                  <a:pt x="1223486" y="1680483"/>
                  <a:pt x="1222219" y="1391275"/>
                  <a:pt x="1237012" y="1297197"/>
                </a:cubicBezTo>
                <a:cubicBezTo>
                  <a:pt x="1243603" y="1255287"/>
                  <a:pt x="1260319" y="1185631"/>
                  <a:pt x="1274159" y="1142406"/>
                </a:cubicBezTo>
                <a:cubicBezTo>
                  <a:pt x="1297086" y="1070816"/>
                  <a:pt x="1298229" y="1060215"/>
                  <a:pt x="1287037" y="1023344"/>
                </a:cubicBezTo>
                <a:cubicBezTo>
                  <a:pt x="1255757" y="920245"/>
                  <a:pt x="1258414" y="914149"/>
                  <a:pt x="1348816" y="881621"/>
                </a:cubicBezTo>
                <a:cubicBezTo>
                  <a:pt x="1397822" y="863990"/>
                  <a:pt x="1430674" y="860990"/>
                  <a:pt x="1608125" y="857933"/>
                </a:cubicBezTo>
                <a:cubicBezTo>
                  <a:pt x="1719872" y="856009"/>
                  <a:pt x="1815246" y="852008"/>
                  <a:pt x="1820056" y="849036"/>
                </a:cubicBezTo>
                <a:cubicBezTo>
                  <a:pt x="1837354" y="838340"/>
                  <a:pt x="1828286" y="797430"/>
                  <a:pt x="1803521" y="774475"/>
                </a:cubicBezTo>
                <a:cubicBezTo>
                  <a:pt x="1759725" y="733860"/>
                  <a:pt x="1654540" y="731079"/>
                  <a:pt x="1426426" y="764492"/>
                </a:cubicBezTo>
                <a:cubicBezTo>
                  <a:pt x="1256900" y="789324"/>
                  <a:pt x="1250309" y="785381"/>
                  <a:pt x="1286494" y="681006"/>
                </a:cubicBezTo>
                <a:cubicBezTo>
                  <a:pt x="1307459" y="620570"/>
                  <a:pt x="1308135" y="613216"/>
                  <a:pt x="1294895" y="589528"/>
                </a:cubicBezTo>
                <a:cubicBezTo>
                  <a:pt x="1275683" y="555152"/>
                  <a:pt x="1219981" y="548694"/>
                  <a:pt x="1191158" y="577517"/>
                </a:cubicBezTo>
                <a:moveTo>
                  <a:pt x="2233355" y="644258"/>
                </a:moveTo>
                <a:cubicBezTo>
                  <a:pt x="2251834" y="679977"/>
                  <a:pt x="2251624" y="691502"/>
                  <a:pt x="2232127" y="713038"/>
                </a:cubicBezTo>
                <a:cubicBezTo>
                  <a:pt x="2208648" y="738994"/>
                  <a:pt x="2176739" y="734441"/>
                  <a:pt x="2148726" y="701151"/>
                </a:cubicBezTo>
                <a:cubicBezTo>
                  <a:pt x="2135162" y="685035"/>
                  <a:pt x="2124104" y="668966"/>
                  <a:pt x="2124161" y="665432"/>
                </a:cubicBezTo>
                <a:cubicBezTo>
                  <a:pt x="2124285" y="657041"/>
                  <a:pt x="2192103" y="617122"/>
                  <a:pt x="2207162" y="616579"/>
                </a:cubicBezTo>
                <a:cubicBezTo>
                  <a:pt x="2213582" y="616350"/>
                  <a:pt x="2225364" y="628809"/>
                  <a:pt x="2233355" y="644258"/>
                </a:cubicBezTo>
                <a:moveTo>
                  <a:pt x="207159" y="783485"/>
                </a:moveTo>
                <a:cubicBezTo>
                  <a:pt x="189243" y="801783"/>
                  <a:pt x="206473" y="827738"/>
                  <a:pt x="295265" y="916197"/>
                </a:cubicBezTo>
                <a:cubicBezTo>
                  <a:pt x="347653" y="968384"/>
                  <a:pt x="390515" y="1016524"/>
                  <a:pt x="390515" y="1023172"/>
                </a:cubicBezTo>
                <a:cubicBezTo>
                  <a:pt x="390515" y="1044765"/>
                  <a:pt x="408718" y="1035955"/>
                  <a:pt x="423605" y="1007161"/>
                </a:cubicBezTo>
                <a:cubicBezTo>
                  <a:pt x="442427" y="970775"/>
                  <a:pt x="441931" y="966098"/>
                  <a:pt x="420024" y="973052"/>
                </a:cubicBezTo>
                <a:cubicBezTo>
                  <a:pt x="408527" y="976700"/>
                  <a:pt x="392630" y="970823"/>
                  <a:pt x="376504" y="956954"/>
                </a:cubicBezTo>
                <a:lnTo>
                  <a:pt x="351111" y="935104"/>
                </a:lnTo>
                <a:lnTo>
                  <a:pt x="370475" y="889937"/>
                </a:lnTo>
                <a:cubicBezTo>
                  <a:pt x="387353" y="850570"/>
                  <a:pt x="393468" y="844760"/>
                  <a:pt x="418071" y="844760"/>
                </a:cubicBezTo>
                <a:cubicBezTo>
                  <a:pt x="433597" y="844760"/>
                  <a:pt x="453247" y="851703"/>
                  <a:pt x="461724" y="860181"/>
                </a:cubicBezTo>
                <a:cubicBezTo>
                  <a:pt x="470211" y="868667"/>
                  <a:pt x="478546" y="874020"/>
                  <a:pt x="480241" y="872087"/>
                </a:cubicBezTo>
                <a:cubicBezTo>
                  <a:pt x="488090" y="863181"/>
                  <a:pt x="514340" y="806640"/>
                  <a:pt x="514340" y="798639"/>
                </a:cubicBezTo>
                <a:cubicBezTo>
                  <a:pt x="514340" y="793706"/>
                  <a:pt x="478984" y="789286"/>
                  <a:pt x="435759" y="788810"/>
                </a:cubicBezTo>
                <a:cubicBezTo>
                  <a:pt x="392544" y="788333"/>
                  <a:pt x="325031" y="785295"/>
                  <a:pt x="285740" y="782066"/>
                </a:cubicBezTo>
                <a:cubicBezTo>
                  <a:pt x="246450" y="778837"/>
                  <a:pt x="211093" y="779475"/>
                  <a:pt x="207159" y="783485"/>
                </a:cubicBezTo>
                <a:moveTo>
                  <a:pt x="350034" y="844169"/>
                </a:moveTo>
                <a:cubicBezTo>
                  <a:pt x="357254" y="845960"/>
                  <a:pt x="350577" y="872201"/>
                  <a:pt x="338833" y="888184"/>
                </a:cubicBezTo>
                <a:cubicBezTo>
                  <a:pt x="325631" y="906167"/>
                  <a:pt x="324450" y="905900"/>
                  <a:pt x="295970" y="878697"/>
                </a:cubicBezTo>
                <a:cubicBezTo>
                  <a:pt x="279864" y="863314"/>
                  <a:pt x="266690" y="847026"/>
                  <a:pt x="266690" y="842502"/>
                </a:cubicBezTo>
                <a:cubicBezTo>
                  <a:pt x="266690" y="836397"/>
                  <a:pt x="323336" y="837530"/>
                  <a:pt x="350034" y="844169"/>
                </a:cubicBezTo>
                <a:moveTo>
                  <a:pt x="2283476" y="894766"/>
                </a:moveTo>
                <a:cubicBezTo>
                  <a:pt x="2259940" y="912635"/>
                  <a:pt x="2247891" y="953859"/>
                  <a:pt x="2247891" y="1016495"/>
                </a:cubicBezTo>
                <a:cubicBezTo>
                  <a:pt x="2247891" y="1062025"/>
                  <a:pt x="2244443" y="1074531"/>
                  <a:pt x="2229726" y="1082408"/>
                </a:cubicBezTo>
                <a:cubicBezTo>
                  <a:pt x="2215925" y="1089800"/>
                  <a:pt x="2206457" y="1087999"/>
                  <a:pt x="2190321" y="1074941"/>
                </a:cubicBezTo>
                <a:cubicBezTo>
                  <a:pt x="2161785" y="1051833"/>
                  <a:pt x="2161356" y="990806"/>
                  <a:pt x="2189445" y="951363"/>
                </a:cubicBezTo>
                <a:cubicBezTo>
                  <a:pt x="2216163" y="913825"/>
                  <a:pt x="2215801" y="898757"/>
                  <a:pt x="2188359" y="907282"/>
                </a:cubicBezTo>
                <a:cubicBezTo>
                  <a:pt x="2143373" y="921245"/>
                  <a:pt x="2093728" y="968585"/>
                  <a:pt x="2124066" y="968585"/>
                </a:cubicBezTo>
                <a:cubicBezTo>
                  <a:pt x="2129304" y="968585"/>
                  <a:pt x="2133610" y="988949"/>
                  <a:pt x="2133629" y="1013828"/>
                </a:cubicBezTo>
                <a:cubicBezTo>
                  <a:pt x="2133686" y="1093791"/>
                  <a:pt x="2182044" y="1147359"/>
                  <a:pt x="2243719" y="1135786"/>
                </a:cubicBezTo>
                <a:cubicBezTo>
                  <a:pt x="2292344" y="1126671"/>
                  <a:pt x="2314566" y="1091552"/>
                  <a:pt x="2314566" y="1023820"/>
                </a:cubicBezTo>
                <a:cubicBezTo>
                  <a:pt x="2314566" y="961555"/>
                  <a:pt x="2326215" y="930485"/>
                  <a:pt x="2349570" y="930485"/>
                </a:cubicBezTo>
                <a:cubicBezTo>
                  <a:pt x="2391185" y="930485"/>
                  <a:pt x="2405034" y="1014552"/>
                  <a:pt x="2370630" y="1058291"/>
                </a:cubicBezTo>
                <a:cubicBezTo>
                  <a:pt x="2344703" y="1091247"/>
                  <a:pt x="2353980" y="1099858"/>
                  <a:pt x="2394557" y="1080503"/>
                </a:cubicBezTo>
                <a:cubicBezTo>
                  <a:pt x="2425579" y="1065711"/>
                  <a:pt x="2426532" y="1063615"/>
                  <a:pt x="2422446" y="1019267"/>
                </a:cubicBezTo>
                <a:cubicBezTo>
                  <a:pt x="2416064" y="949877"/>
                  <a:pt x="2411987" y="935809"/>
                  <a:pt x="2390280" y="908215"/>
                </a:cubicBezTo>
                <a:cubicBezTo>
                  <a:pt x="2375040" y="888841"/>
                  <a:pt x="2361943" y="882860"/>
                  <a:pt x="2334749" y="882860"/>
                </a:cubicBezTo>
                <a:cubicBezTo>
                  <a:pt x="2315175" y="882860"/>
                  <a:pt x="2292106" y="888222"/>
                  <a:pt x="2283476" y="894766"/>
                </a:cubicBezTo>
                <a:moveTo>
                  <a:pt x="1412519" y="912930"/>
                </a:moveTo>
                <a:cubicBezTo>
                  <a:pt x="1355093" y="925798"/>
                  <a:pt x="1320270" y="969223"/>
                  <a:pt x="1327014" y="1019524"/>
                </a:cubicBezTo>
                <a:cubicBezTo>
                  <a:pt x="1336529" y="1090466"/>
                  <a:pt x="1349340" y="1095496"/>
                  <a:pt x="1530801" y="1099582"/>
                </a:cubicBezTo>
                <a:cubicBezTo>
                  <a:pt x="1792557" y="1105468"/>
                  <a:pt x="1860290" y="1084561"/>
                  <a:pt x="1859099" y="998245"/>
                </a:cubicBezTo>
                <a:cubicBezTo>
                  <a:pt x="1858413" y="948496"/>
                  <a:pt x="1853908" y="941848"/>
                  <a:pt x="1806188" y="920178"/>
                </a:cubicBezTo>
                <a:cubicBezTo>
                  <a:pt x="1772555" y="904910"/>
                  <a:pt x="1744161" y="902443"/>
                  <a:pt x="1609716" y="903138"/>
                </a:cubicBezTo>
                <a:cubicBezTo>
                  <a:pt x="1523276" y="903586"/>
                  <a:pt x="1434541" y="907986"/>
                  <a:pt x="1412519" y="912930"/>
                </a:cubicBezTo>
                <a:moveTo>
                  <a:pt x="1762116" y="987434"/>
                </a:moveTo>
                <a:cubicBezTo>
                  <a:pt x="1774812" y="995464"/>
                  <a:pt x="1774812" y="998045"/>
                  <a:pt x="1762116" y="1010685"/>
                </a:cubicBezTo>
                <a:cubicBezTo>
                  <a:pt x="1750857" y="1021877"/>
                  <a:pt x="1718539" y="1025077"/>
                  <a:pt x="1609716" y="1025773"/>
                </a:cubicBezTo>
                <a:cubicBezTo>
                  <a:pt x="1397546" y="1027135"/>
                  <a:pt x="1407862" y="1028001"/>
                  <a:pt x="1411453" y="1009066"/>
                </a:cubicBezTo>
                <a:cubicBezTo>
                  <a:pt x="1413901" y="996188"/>
                  <a:pt x="1427598" y="991140"/>
                  <a:pt x="1471689" y="986853"/>
                </a:cubicBezTo>
                <a:cubicBezTo>
                  <a:pt x="1567806" y="977519"/>
                  <a:pt x="1746999" y="977881"/>
                  <a:pt x="1762116" y="987434"/>
                </a:cubicBezTo>
                <a:moveTo>
                  <a:pt x="163982" y="1031078"/>
                </a:moveTo>
                <a:cubicBezTo>
                  <a:pt x="132569" y="1053081"/>
                  <a:pt x="115529" y="1092686"/>
                  <a:pt x="104737" y="1168838"/>
                </a:cubicBezTo>
                <a:cubicBezTo>
                  <a:pt x="94336" y="1242171"/>
                  <a:pt x="98298" y="1262031"/>
                  <a:pt x="119805" y="1244190"/>
                </a:cubicBezTo>
                <a:cubicBezTo>
                  <a:pt x="137312" y="1229655"/>
                  <a:pt x="318992" y="1250239"/>
                  <a:pt x="350863" y="1270375"/>
                </a:cubicBezTo>
                <a:cubicBezTo>
                  <a:pt x="363103" y="1278109"/>
                  <a:pt x="374885" y="1282662"/>
                  <a:pt x="377047" y="1280509"/>
                </a:cubicBezTo>
                <a:cubicBezTo>
                  <a:pt x="379200" y="1278347"/>
                  <a:pt x="383743" y="1237485"/>
                  <a:pt x="387134" y="1189707"/>
                </a:cubicBezTo>
                <a:cubicBezTo>
                  <a:pt x="394097" y="1091705"/>
                  <a:pt x="385582" y="1068445"/>
                  <a:pt x="330470" y="1034840"/>
                </a:cubicBezTo>
                <a:cubicBezTo>
                  <a:pt x="291875" y="1011314"/>
                  <a:pt x="195320" y="1009123"/>
                  <a:pt x="163982" y="1031078"/>
                </a:cubicBezTo>
                <a:moveTo>
                  <a:pt x="938651" y="1045908"/>
                </a:moveTo>
                <a:cubicBezTo>
                  <a:pt x="955824" y="1063082"/>
                  <a:pt x="968673" y="1134834"/>
                  <a:pt x="955958" y="1142578"/>
                </a:cubicBezTo>
                <a:cubicBezTo>
                  <a:pt x="951433" y="1145330"/>
                  <a:pt x="889921" y="1149102"/>
                  <a:pt x="819274" y="1150960"/>
                </a:cubicBezTo>
                <a:cubicBezTo>
                  <a:pt x="704050" y="1153979"/>
                  <a:pt x="690496" y="1152646"/>
                  <a:pt x="687676" y="1138034"/>
                </a:cubicBezTo>
                <a:cubicBezTo>
                  <a:pt x="682314" y="1110174"/>
                  <a:pt x="714280" y="1056767"/>
                  <a:pt x="745998" y="1040603"/>
                </a:cubicBezTo>
                <a:cubicBezTo>
                  <a:pt x="786546" y="1019943"/>
                  <a:pt x="916257" y="1023515"/>
                  <a:pt x="938651" y="1045908"/>
                </a:cubicBezTo>
                <a:moveTo>
                  <a:pt x="309096" y="1086837"/>
                </a:moveTo>
                <a:cubicBezTo>
                  <a:pt x="358235" y="1107373"/>
                  <a:pt x="378314" y="1160399"/>
                  <a:pt x="348310" y="1190403"/>
                </a:cubicBezTo>
                <a:cubicBezTo>
                  <a:pt x="337861" y="1200852"/>
                  <a:pt x="322850" y="1202319"/>
                  <a:pt x="284016" y="1196689"/>
                </a:cubicBezTo>
                <a:cubicBezTo>
                  <a:pt x="256156" y="1192651"/>
                  <a:pt x="212998" y="1186555"/>
                  <a:pt x="188109" y="1183154"/>
                </a:cubicBezTo>
                <a:cubicBezTo>
                  <a:pt x="144218" y="1177153"/>
                  <a:pt x="142865" y="1176001"/>
                  <a:pt x="142865" y="1144587"/>
                </a:cubicBezTo>
                <a:cubicBezTo>
                  <a:pt x="142865" y="1097515"/>
                  <a:pt x="172650" y="1073360"/>
                  <a:pt x="230696" y="1073360"/>
                </a:cubicBezTo>
                <a:cubicBezTo>
                  <a:pt x="256070" y="1073360"/>
                  <a:pt x="291351" y="1079427"/>
                  <a:pt x="309096" y="1086837"/>
                </a:cubicBezTo>
                <a:moveTo>
                  <a:pt x="1476366" y="1136367"/>
                </a:moveTo>
                <a:cubicBezTo>
                  <a:pt x="1368905" y="1148417"/>
                  <a:pt x="1358246" y="1151626"/>
                  <a:pt x="1331767" y="1179982"/>
                </a:cubicBezTo>
                <a:cubicBezTo>
                  <a:pt x="1293438" y="1221016"/>
                  <a:pt x="1294333" y="1273794"/>
                  <a:pt x="1334043" y="1313504"/>
                </a:cubicBezTo>
                <a:lnTo>
                  <a:pt x="1363161" y="1342622"/>
                </a:lnTo>
                <a:lnTo>
                  <a:pt x="1579312" y="1337850"/>
                </a:lnTo>
                <a:cubicBezTo>
                  <a:pt x="1730283" y="1334516"/>
                  <a:pt x="1803568" y="1329258"/>
                  <a:pt x="1822361" y="1320428"/>
                </a:cubicBezTo>
                <a:cubicBezTo>
                  <a:pt x="1868805" y="1298588"/>
                  <a:pt x="1889208" y="1235685"/>
                  <a:pt x="1866214" y="1185212"/>
                </a:cubicBezTo>
                <a:cubicBezTo>
                  <a:pt x="1846164" y="1141206"/>
                  <a:pt x="1824828" y="1135872"/>
                  <a:pt x="1662103" y="1134196"/>
                </a:cubicBezTo>
                <a:cubicBezTo>
                  <a:pt x="1578283" y="1133329"/>
                  <a:pt x="1494701" y="1134310"/>
                  <a:pt x="1476366" y="1136367"/>
                </a:cubicBezTo>
                <a:moveTo>
                  <a:pt x="2430437" y="1199423"/>
                </a:moveTo>
                <a:cubicBezTo>
                  <a:pt x="2414607" y="1215253"/>
                  <a:pt x="2212267" y="1222521"/>
                  <a:pt x="2197541" y="1207795"/>
                </a:cubicBezTo>
                <a:cubicBezTo>
                  <a:pt x="2177910" y="1188164"/>
                  <a:pt x="2171691" y="1196937"/>
                  <a:pt x="2171691" y="1244248"/>
                </a:cubicBezTo>
                <a:cubicBezTo>
                  <a:pt x="2171691" y="1295044"/>
                  <a:pt x="2181654" y="1310103"/>
                  <a:pt x="2200351" y="1287567"/>
                </a:cubicBezTo>
                <a:cubicBezTo>
                  <a:pt x="2209505" y="1276537"/>
                  <a:pt x="2236080" y="1273385"/>
                  <a:pt x="2319928" y="1273385"/>
                </a:cubicBezTo>
                <a:cubicBezTo>
                  <a:pt x="2381526" y="1273385"/>
                  <a:pt x="2430266" y="1277471"/>
                  <a:pt x="2433628" y="1282910"/>
                </a:cubicBezTo>
                <a:cubicBezTo>
                  <a:pt x="2447811" y="1305865"/>
                  <a:pt x="2457441" y="1288539"/>
                  <a:pt x="2457441" y="1240047"/>
                </a:cubicBezTo>
                <a:cubicBezTo>
                  <a:pt x="2457441" y="1186926"/>
                  <a:pt x="2451649" y="1178211"/>
                  <a:pt x="2430437" y="1199423"/>
                </a:cubicBezTo>
                <a:moveTo>
                  <a:pt x="1757867" y="1226588"/>
                </a:moveTo>
                <a:cubicBezTo>
                  <a:pt x="1771964" y="1249401"/>
                  <a:pt x="1738560" y="1255678"/>
                  <a:pt x="1574416" y="1261078"/>
                </a:cubicBezTo>
                <a:cubicBezTo>
                  <a:pt x="1445028" y="1265336"/>
                  <a:pt x="1401299" y="1263879"/>
                  <a:pt x="1395889" y="1255125"/>
                </a:cubicBezTo>
                <a:cubicBezTo>
                  <a:pt x="1383754" y="1235494"/>
                  <a:pt x="1398537" y="1230722"/>
                  <a:pt x="1489024" y="1225045"/>
                </a:cubicBezTo>
                <a:cubicBezTo>
                  <a:pt x="1647473" y="1215120"/>
                  <a:pt x="1751143" y="1215720"/>
                  <a:pt x="1757867" y="1226588"/>
                </a:cubicBezTo>
                <a:moveTo>
                  <a:pt x="933269" y="1250963"/>
                </a:moveTo>
                <a:cubicBezTo>
                  <a:pt x="962520" y="1256821"/>
                  <a:pt x="963787" y="1258840"/>
                  <a:pt x="958596" y="1291444"/>
                </a:cubicBezTo>
                <a:cubicBezTo>
                  <a:pt x="951757" y="1334402"/>
                  <a:pt x="917915" y="1364758"/>
                  <a:pt x="867318" y="1373302"/>
                </a:cubicBezTo>
                <a:cubicBezTo>
                  <a:pt x="781803" y="1387751"/>
                  <a:pt x="712232" y="1355547"/>
                  <a:pt x="700288" y="1295987"/>
                </a:cubicBezTo>
                <a:lnTo>
                  <a:pt x="694315" y="1266212"/>
                </a:lnTo>
                <a:lnTo>
                  <a:pt x="759114" y="1256802"/>
                </a:lnTo>
                <a:cubicBezTo>
                  <a:pt x="841000" y="1244914"/>
                  <a:pt x="894102" y="1243133"/>
                  <a:pt x="933269" y="1250963"/>
                </a:cubicBezTo>
                <a:moveTo>
                  <a:pt x="193119" y="1344089"/>
                </a:moveTo>
                <a:cubicBezTo>
                  <a:pt x="160506" y="1350518"/>
                  <a:pt x="128359" y="1352299"/>
                  <a:pt x="121682" y="1348061"/>
                </a:cubicBezTo>
                <a:cubicBezTo>
                  <a:pt x="98546" y="1333382"/>
                  <a:pt x="93155" y="1340221"/>
                  <a:pt x="99793" y="1375778"/>
                </a:cubicBezTo>
                <a:cubicBezTo>
                  <a:pt x="108156" y="1420546"/>
                  <a:pt x="110357" y="1422613"/>
                  <a:pt x="130902" y="1404887"/>
                </a:cubicBezTo>
                <a:cubicBezTo>
                  <a:pt x="162839" y="1377340"/>
                  <a:pt x="307000" y="1358948"/>
                  <a:pt x="342424" y="1377912"/>
                </a:cubicBezTo>
                <a:cubicBezTo>
                  <a:pt x="378743" y="1397352"/>
                  <a:pt x="373685" y="1474895"/>
                  <a:pt x="335299" y="1487087"/>
                </a:cubicBezTo>
                <a:cubicBezTo>
                  <a:pt x="283016" y="1503680"/>
                  <a:pt x="157143" y="1520073"/>
                  <a:pt x="148485" y="1511414"/>
                </a:cubicBezTo>
                <a:cubicBezTo>
                  <a:pt x="128483" y="1491412"/>
                  <a:pt x="121844" y="1503251"/>
                  <a:pt x="128426" y="1547228"/>
                </a:cubicBezTo>
                <a:cubicBezTo>
                  <a:pt x="137074" y="1605026"/>
                  <a:pt x="141265" y="1611132"/>
                  <a:pt x="160477" y="1593920"/>
                </a:cubicBezTo>
                <a:cubicBezTo>
                  <a:pt x="169126" y="1586176"/>
                  <a:pt x="215846" y="1572593"/>
                  <a:pt x="264290" y="1563735"/>
                </a:cubicBezTo>
                <a:cubicBezTo>
                  <a:pt x="340319" y="1549838"/>
                  <a:pt x="355644" y="1543761"/>
                  <a:pt x="376209" y="1519320"/>
                </a:cubicBezTo>
                <a:cubicBezTo>
                  <a:pt x="416614" y="1471295"/>
                  <a:pt x="403079" y="1367177"/>
                  <a:pt x="352939" y="1340345"/>
                </a:cubicBezTo>
                <a:cubicBezTo>
                  <a:pt x="329517" y="1327801"/>
                  <a:pt x="268462" y="1329239"/>
                  <a:pt x="193119" y="1344089"/>
                </a:cubicBezTo>
                <a:moveTo>
                  <a:pt x="2407015" y="1383017"/>
                </a:moveTo>
                <a:cubicBezTo>
                  <a:pt x="2432657" y="1436786"/>
                  <a:pt x="2418055" y="1442425"/>
                  <a:pt x="2307450" y="1421489"/>
                </a:cubicBezTo>
                <a:cubicBezTo>
                  <a:pt x="2256358" y="1411821"/>
                  <a:pt x="2204533" y="1397781"/>
                  <a:pt x="2192293" y="1390275"/>
                </a:cubicBezTo>
                <a:cubicBezTo>
                  <a:pt x="2180054" y="1382779"/>
                  <a:pt x="2168671" y="1378055"/>
                  <a:pt x="2166995" y="1379779"/>
                </a:cubicBezTo>
                <a:cubicBezTo>
                  <a:pt x="2157670" y="1389399"/>
                  <a:pt x="2151660" y="1473410"/>
                  <a:pt x="2160289" y="1473410"/>
                </a:cubicBezTo>
                <a:cubicBezTo>
                  <a:pt x="2165690" y="1473410"/>
                  <a:pt x="2171633" y="1468819"/>
                  <a:pt x="2173500" y="1463208"/>
                </a:cubicBezTo>
                <a:cubicBezTo>
                  <a:pt x="2175796" y="1456331"/>
                  <a:pt x="2213324" y="1459789"/>
                  <a:pt x="2288600" y="1473819"/>
                </a:cubicBezTo>
                <a:cubicBezTo>
                  <a:pt x="2382460" y="1491307"/>
                  <a:pt x="2400291" y="1497384"/>
                  <a:pt x="2400291" y="1511900"/>
                </a:cubicBezTo>
                <a:cubicBezTo>
                  <a:pt x="2400291" y="1521406"/>
                  <a:pt x="2388670" y="1538322"/>
                  <a:pt x="2374468" y="1549495"/>
                </a:cubicBezTo>
                <a:cubicBezTo>
                  <a:pt x="2353218" y="1566202"/>
                  <a:pt x="2351103" y="1571365"/>
                  <a:pt x="2362562" y="1578613"/>
                </a:cubicBezTo>
                <a:cubicBezTo>
                  <a:pt x="2380307" y="1589843"/>
                  <a:pt x="2407158" y="1590196"/>
                  <a:pt x="2413892" y="1579289"/>
                </a:cubicBezTo>
                <a:cubicBezTo>
                  <a:pt x="2416759" y="1574651"/>
                  <a:pt x="2428008" y="1524721"/>
                  <a:pt x="2438896" y="1468314"/>
                </a:cubicBezTo>
                <a:cubicBezTo>
                  <a:pt x="2460146" y="1358167"/>
                  <a:pt x="2458336" y="1350042"/>
                  <a:pt x="2412349" y="1349727"/>
                </a:cubicBezTo>
                <a:cubicBezTo>
                  <a:pt x="2391337" y="1349585"/>
                  <a:pt x="2391270" y="1350004"/>
                  <a:pt x="2407015" y="1383017"/>
                </a:cubicBezTo>
                <a:moveTo>
                  <a:pt x="1452553" y="1377626"/>
                </a:moveTo>
                <a:lnTo>
                  <a:pt x="1357303" y="1382922"/>
                </a:lnTo>
                <a:lnTo>
                  <a:pt x="1354293" y="1409116"/>
                </a:lnTo>
                <a:cubicBezTo>
                  <a:pt x="1350474" y="1442310"/>
                  <a:pt x="1378125" y="1454502"/>
                  <a:pt x="1441133" y="1447406"/>
                </a:cubicBezTo>
                <a:cubicBezTo>
                  <a:pt x="1481919" y="1442806"/>
                  <a:pt x="1485891" y="1444139"/>
                  <a:pt x="1485891" y="1462465"/>
                </a:cubicBezTo>
                <a:cubicBezTo>
                  <a:pt x="1485891" y="1484154"/>
                  <a:pt x="1485852" y="1484173"/>
                  <a:pt x="1376353" y="1502508"/>
                </a:cubicBezTo>
                <a:cubicBezTo>
                  <a:pt x="1339682" y="1508652"/>
                  <a:pt x="1300039" y="1519710"/>
                  <a:pt x="1288247" y="1527102"/>
                </a:cubicBezTo>
                <a:cubicBezTo>
                  <a:pt x="1259062" y="1545380"/>
                  <a:pt x="1260253" y="1582966"/>
                  <a:pt x="1290638" y="1602883"/>
                </a:cubicBezTo>
                <a:cubicBezTo>
                  <a:pt x="1313155" y="1617637"/>
                  <a:pt x="1318127" y="1617123"/>
                  <a:pt x="1381668" y="1593577"/>
                </a:cubicBezTo>
                <a:cubicBezTo>
                  <a:pt x="1467669" y="1561697"/>
                  <a:pt x="1485891" y="1561468"/>
                  <a:pt x="1485891" y="1592291"/>
                </a:cubicBezTo>
                <a:cubicBezTo>
                  <a:pt x="1485891" y="1610312"/>
                  <a:pt x="1479671" y="1617294"/>
                  <a:pt x="1459697" y="1621723"/>
                </a:cubicBezTo>
                <a:cubicBezTo>
                  <a:pt x="1322118" y="1652184"/>
                  <a:pt x="1253842" y="1701209"/>
                  <a:pt x="1277303" y="1752702"/>
                </a:cubicBezTo>
                <a:cubicBezTo>
                  <a:pt x="1283427" y="1766151"/>
                  <a:pt x="1294286" y="1779400"/>
                  <a:pt x="1301420" y="1782143"/>
                </a:cubicBezTo>
                <a:cubicBezTo>
                  <a:pt x="1308564" y="1784877"/>
                  <a:pt x="1353874" y="1767913"/>
                  <a:pt x="1402118" y="1744424"/>
                </a:cubicBezTo>
                <a:cubicBezTo>
                  <a:pt x="1450362" y="1720945"/>
                  <a:pt x="1493453" y="1702943"/>
                  <a:pt x="1497873" y="1704419"/>
                </a:cubicBezTo>
                <a:cubicBezTo>
                  <a:pt x="1502293" y="1705886"/>
                  <a:pt x="1515952" y="1735833"/>
                  <a:pt x="1528220" y="1770952"/>
                </a:cubicBezTo>
                <a:cubicBezTo>
                  <a:pt x="1540497" y="1806080"/>
                  <a:pt x="1564396" y="1852314"/>
                  <a:pt x="1581331" y="1873698"/>
                </a:cubicBezTo>
                <a:cubicBezTo>
                  <a:pt x="1607239" y="1906416"/>
                  <a:pt x="1616850" y="1912131"/>
                  <a:pt x="1641881" y="1909693"/>
                </a:cubicBezTo>
                <a:cubicBezTo>
                  <a:pt x="1667532" y="1907197"/>
                  <a:pt x="1672028" y="1902673"/>
                  <a:pt x="1674543" y="1876812"/>
                </a:cubicBezTo>
                <a:cubicBezTo>
                  <a:pt x="1676143" y="1860325"/>
                  <a:pt x="1667075" y="1821748"/>
                  <a:pt x="1654388" y="1791087"/>
                </a:cubicBezTo>
                <a:cubicBezTo>
                  <a:pt x="1641701" y="1760436"/>
                  <a:pt x="1628661" y="1724136"/>
                  <a:pt x="1625413" y="1710430"/>
                </a:cubicBezTo>
                <a:cubicBezTo>
                  <a:pt x="1619860" y="1686951"/>
                  <a:pt x="1621974" y="1685179"/>
                  <a:pt x="1662074" y="1679673"/>
                </a:cubicBezTo>
                <a:cubicBezTo>
                  <a:pt x="1685487" y="1676473"/>
                  <a:pt x="1717405" y="1676397"/>
                  <a:pt x="1733026" y="1679521"/>
                </a:cubicBezTo>
                <a:cubicBezTo>
                  <a:pt x="1796939" y="1692304"/>
                  <a:pt x="1806197" y="1682693"/>
                  <a:pt x="1842783" y="1565488"/>
                </a:cubicBezTo>
                <a:cubicBezTo>
                  <a:pt x="1881578" y="1441215"/>
                  <a:pt x="1883074" y="1425242"/>
                  <a:pt x="1858051" y="1402591"/>
                </a:cubicBezTo>
                <a:cubicBezTo>
                  <a:pt x="1834648" y="1381408"/>
                  <a:pt x="1808560" y="1389313"/>
                  <a:pt x="1776641" y="1427242"/>
                </a:cubicBezTo>
                <a:cubicBezTo>
                  <a:pt x="1755781" y="1452035"/>
                  <a:pt x="1742923" y="1457408"/>
                  <a:pt x="1688259" y="1464180"/>
                </a:cubicBezTo>
                <a:cubicBezTo>
                  <a:pt x="1653083" y="1468552"/>
                  <a:pt x="1622460" y="1470285"/>
                  <a:pt x="1620222" y="1468037"/>
                </a:cubicBezTo>
                <a:cubicBezTo>
                  <a:pt x="1617974" y="1465799"/>
                  <a:pt x="1627213" y="1448406"/>
                  <a:pt x="1640748" y="1429385"/>
                </a:cubicBezTo>
                <a:cubicBezTo>
                  <a:pt x="1685801" y="1366063"/>
                  <a:pt x="1681534" y="1364882"/>
                  <a:pt x="1452553" y="1377626"/>
                </a:cubicBezTo>
                <a:moveTo>
                  <a:pt x="1735103" y="1559373"/>
                </a:moveTo>
                <a:cubicBezTo>
                  <a:pt x="1730645" y="1592158"/>
                  <a:pt x="1726387" y="1594739"/>
                  <a:pt x="1664484" y="1602283"/>
                </a:cubicBezTo>
                <a:lnTo>
                  <a:pt x="1609716" y="1608950"/>
                </a:lnTo>
                <a:lnTo>
                  <a:pt x="1609716" y="1579461"/>
                </a:lnTo>
                <a:cubicBezTo>
                  <a:pt x="1609716" y="1548562"/>
                  <a:pt x="1615126" y="1545342"/>
                  <a:pt x="1681153" y="1536884"/>
                </a:cubicBezTo>
                <a:cubicBezTo>
                  <a:pt x="1730445" y="1530579"/>
                  <a:pt x="1738551" y="1533960"/>
                  <a:pt x="1735103" y="1559373"/>
                </a:cubicBezTo>
                <a:moveTo>
                  <a:pt x="2100539" y="1621828"/>
                </a:moveTo>
                <a:cubicBezTo>
                  <a:pt x="2083527" y="1662547"/>
                  <a:pt x="2081660" y="1686750"/>
                  <a:pt x="2096224" y="1677749"/>
                </a:cubicBezTo>
                <a:cubicBezTo>
                  <a:pt x="2101863" y="1674254"/>
                  <a:pt x="2125237" y="1678569"/>
                  <a:pt x="2148164" y="1687322"/>
                </a:cubicBezTo>
                <a:cubicBezTo>
                  <a:pt x="2180454" y="1699657"/>
                  <a:pt x="2200694" y="1717869"/>
                  <a:pt x="2237918" y="1768084"/>
                </a:cubicBezTo>
                <a:cubicBezTo>
                  <a:pt x="2264359" y="1803746"/>
                  <a:pt x="2285991" y="1837512"/>
                  <a:pt x="2285991" y="1843103"/>
                </a:cubicBezTo>
                <a:cubicBezTo>
                  <a:pt x="2285991" y="1869069"/>
                  <a:pt x="2306860" y="1861896"/>
                  <a:pt x="2319528" y="1831588"/>
                </a:cubicBezTo>
                <a:cubicBezTo>
                  <a:pt x="2337597" y="1788344"/>
                  <a:pt x="2337292" y="1785287"/>
                  <a:pt x="2315613" y="1792164"/>
                </a:cubicBezTo>
                <a:cubicBezTo>
                  <a:pt x="2302126" y="1796450"/>
                  <a:pt x="2290201" y="1787792"/>
                  <a:pt x="2267988" y="1757588"/>
                </a:cubicBezTo>
                <a:cubicBezTo>
                  <a:pt x="2251701" y="1735433"/>
                  <a:pt x="2238366" y="1714354"/>
                  <a:pt x="2238366" y="1710753"/>
                </a:cubicBezTo>
                <a:cubicBezTo>
                  <a:pt x="2238366" y="1698971"/>
                  <a:pt x="2346941" y="1689608"/>
                  <a:pt x="2350761" y="1701067"/>
                </a:cubicBezTo>
                <a:cubicBezTo>
                  <a:pt x="2359666" y="1727784"/>
                  <a:pt x="2386632" y="1695542"/>
                  <a:pt x="2404948" y="1636278"/>
                </a:cubicBezTo>
                <a:cubicBezTo>
                  <a:pt x="2411035" y="1616580"/>
                  <a:pt x="2409549" y="1614389"/>
                  <a:pt x="2394242" y="1620485"/>
                </a:cubicBezTo>
                <a:cubicBezTo>
                  <a:pt x="2384470" y="1624371"/>
                  <a:pt x="2340045" y="1633572"/>
                  <a:pt x="2295516" y="1640916"/>
                </a:cubicBezTo>
                <a:cubicBezTo>
                  <a:pt x="2221563" y="1653108"/>
                  <a:pt x="2211048" y="1652832"/>
                  <a:pt x="2174110" y="1637659"/>
                </a:cubicBezTo>
                <a:cubicBezTo>
                  <a:pt x="2151860" y="1628524"/>
                  <a:pt x="2133648" y="1615942"/>
                  <a:pt x="2133629" y="1609703"/>
                </a:cubicBezTo>
                <a:cubicBezTo>
                  <a:pt x="2133543" y="1582623"/>
                  <a:pt x="2113921" y="1589814"/>
                  <a:pt x="2100539" y="1621828"/>
                </a:cubicBezTo>
                <a:moveTo>
                  <a:pt x="292884" y="1645622"/>
                </a:moveTo>
                <a:cubicBezTo>
                  <a:pt x="272520" y="1657490"/>
                  <a:pt x="271082" y="1673435"/>
                  <a:pt x="290379" y="1673435"/>
                </a:cubicBezTo>
                <a:cubicBezTo>
                  <a:pt x="302124" y="1673435"/>
                  <a:pt x="339080" y="1738481"/>
                  <a:pt x="331108" y="1745120"/>
                </a:cubicBezTo>
                <a:cubicBezTo>
                  <a:pt x="321297" y="1753302"/>
                  <a:pt x="265633" y="1778210"/>
                  <a:pt x="257175" y="1778210"/>
                </a:cubicBezTo>
                <a:cubicBezTo>
                  <a:pt x="238563" y="1778210"/>
                  <a:pt x="210217" y="1701467"/>
                  <a:pt x="219656" y="1676635"/>
                </a:cubicBezTo>
                <a:cubicBezTo>
                  <a:pt x="226724" y="1658052"/>
                  <a:pt x="225066" y="1654385"/>
                  <a:pt x="209636" y="1654385"/>
                </a:cubicBezTo>
                <a:cubicBezTo>
                  <a:pt x="170431" y="1654385"/>
                  <a:pt x="171050" y="1683969"/>
                  <a:pt x="212188" y="1776133"/>
                </a:cubicBezTo>
                <a:cubicBezTo>
                  <a:pt x="233744" y="1824425"/>
                  <a:pt x="256965" y="1863935"/>
                  <a:pt x="263795" y="1863935"/>
                </a:cubicBezTo>
                <a:cubicBezTo>
                  <a:pt x="270624" y="1863935"/>
                  <a:pt x="276215" y="1858210"/>
                  <a:pt x="276215" y="1851200"/>
                </a:cubicBezTo>
                <a:cubicBezTo>
                  <a:pt x="276215" y="1832331"/>
                  <a:pt x="469649" y="1746263"/>
                  <a:pt x="494395" y="1754111"/>
                </a:cubicBezTo>
                <a:cubicBezTo>
                  <a:pt x="519189" y="1761979"/>
                  <a:pt x="519141" y="1760026"/>
                  <a:pt x="493395" y="1707029"/>
                </a:cubicBezTo>
                <a:cubicBezTo>
                  <a:pt x="472240" y="1663490"/>
                  <a:pt x="457190" y="1651651"/>
                  <a:pt x="457190" y="1678540"/>
                </a:cubicBezTo>
                <a:cubicBezTo>
                  <a:pt x="457190" y="1689960"/>
                  <a:pt x="386039" y="1730585"/>
                  <a:pt x="366046" y="1730585"/>
                </a:cubicBezTo>
                <a:cubicBezTo>
                  <a:pt x="356959" y="1730585"/>
                  <a:pt x="334632" y="1662176"/>
                  <a:pt x="339538" y="1649384"/>
                </a:cubicBezTo>
                <a:cubicBezTo>
                  <a:pt x="345881" y="1632868"/>
                  <a:pt x="318573" y="1630658"/>
                  <a:pt x="292884" y="1645622"/>
                </a:cubicBezTo>
                <a:moveTo>
                  <a:pt x="1747828" y="2036461"/>
                </a:moveTo>
                <a:cubicBezTo>
                  <a:pt x="1711157" y="2062645"/>
                  <a:pt x="1679962" y="2089267"/>
                  <a:pt x="1678496" y="2095621"/>
                </a:cubicBezTo>
                <a:cubicBezTo>
                  <a:pt x="1675448" y="2108889"/>
                  <a:pt x="1729826" y="2212940"/>
                  <a:pt x="1744561" y="2222046"/>
                </a:cubicBezTo>
                <a:cubicBezTo>
                  <a:pt x="1749943" y="2225370"/>
                  <a:pt x="1767126" y="2212597"/>
                  <a:pt x="1782737" y="2193652"/>
                </a:cubicBezTo>
                <a:cubicBezTo>
                  <a:pt x="1820885" y="2147380"/>
                  <a:pt x="1859166" y="2146084"/>
                  <a:pt x="1886045" y="2190166"/>
                </a:cubicBezTo>
                <a:cubicBezTo>
                  <a:pt x="1909896" y="2229276"/>
                  <a:pt x="1909753" y="2240172"/>
                  <a:pt x="1885064" y="2264861"/>
                </a:cubicBezTo>
                <a:cubicBezTo>
                  <a:pt x="1871205" y="2278720"/>
                  <a:pt x="1858871" y="2282844"/>
                  <a:pt x="1844583" y="2278386"/>
                </a:cubicBezTo>
                <a:cubicBezTo>
                  <a:pt x="1791729" y="2261899"/>
                  <a:pt x="1781356" y="2261918"/>
                  <a:pt x="1774974" y="2278558"/>
                </a:cubicBezTo>
                <a:cubicBezTo>
                  <a:pt x="1767507" y="2298027"/>
                  <a:pt x="1793491" y="2321135"/>
                  <a:pt x="1822837" y="2321135"/>
                </a:cubicBezTo>
                <a:cubicBezTo>
                  <a:pt x="1856680" y="2321135"/>
                  <a:pt x="1925431" y="2281206"/>
                  <a:pt x="1943986" y="2250773"/>
                </a:cubicBezTo>
                <a:cubicBezTo>
                  <a:pt x="1965627" y="2215283"/>
                  <a:pt x="1967122" y="2177412"/>
                  <a:pt x="1948301" y="2141026"/>
                </a:cubicBezTo>
                <a:cubicBezTo>
                  <a:pt x="1918630" y="2083648"/>
                  <a:pt x="1844240" y="2083638"/>
                  <a:pt x="1785042" y="2141017"/>
                </a:cubicBezTo>
                <a:cubicBezTo>
                  <a:pt x="1755172" y="2169963"/>
                  <a:pt x="1754067" y="2170249"/>
                  <a:pt x="1743942" y="2151323"/>
                </a:cubicBezTo>
                <a:cubicBezTo>
                  <a:pt x="1728007" y="2121548"/>
                  <a:pt x="1729721" y="2118909"/>
                  <a:pt x="1790776" y="2079581"/>
                </a:cubicBezTo>
                <a:cubicBezTo>
                  <a:pt x="1846745" y="2043519"/>
                  <a:pt x="1853689" y="2033127"/>
                  <a:pt x="1842059" y="2002828"/>
                </a:cubicBezTo>
                <a:cubicBezTo>
                  <a:pt x="1833315" y="1980044"/>
                  <a:pt x="1820418" y="1984645"/>
                  <a:pt x="1747828" y="2036461"/>
                </a:cubicBezTo>
                <a:moveTo>
                  <a:pt x="717547" y="2028422"/>
                </a:moveTo>
                <a:cubicBezTo>
                  <a:pt x="714327" y="2033632"/>
                  <a:pt x="718718" y="2041823"/>
                  <a:pt x="727320" y="2046634"/>
                </a:cubicBezTo>
                <a:cubicBezTo>
                  <a:pt x="752056" y="2060483"/>
                  <a:pt x="745884" y="2082648"/>
                  <a:pt x="695392" y="2161400"/>
                </a:cubicBezTo>
                <a:cubicBezTo>
                  <a:pt x="650462" y="2231476"/>
                  <a:pt x="646795" y="2234752"/>
                  <a:pt x="619363" y="2229266"/>
                </a:cubicBezTo>
                <a:cubicBezTo>
                  <a:pt x="601247" y="2225647"/>
                  <a:pt x="590541" y="2227399"/>
                  <a:pt x="590541" y="2233990"/>
                </a:cubicBezTo>
                <a:cubicBezTo>
                  <a:pt x="590541" y="2245839"/>
                  <a:pt x="703183" y="2320630"/>
                  <a:pt x="721509" y="2320935"/>
                </a:cubicBezTo>
                <a:cubicBezTo>
                  <a:pt x="735749" y="2321173"/>
                  <a:pt x="737311" y="2305618"/>
                  <a:pt x="723891" y="2297322"/>
                </a:cubicBezTo>
                <a:cubicBezTo>
                  <a:pt x="704755" y="2285492"/>
                  <a:pt x="715623" y="2256812"/>
                  <a:pt x="776173" y="2159381"/>
                </a:cubicBezTo>
                <a:cubicBezTo>
                  <a:pt x="818502" y="2091258"/>
                  <a:pt x="834885" y="2056844"/>
                  <a:pt x="828180" y="2050139"/>
                </a:cubicBezTo>
                <a:cubicBezTo>
                  <a:pt x="812730" y="2034689"/>
                  <a:pt x="724386" y="2017344"/>
                  <a:pt x="717547" y="2028422"/>
                </a:cubicBezTo>
                <a:moveTo>
                  <a:pt x="978275" y="2159362"/>
                </a:moveTo>
                <a:cubicBezTo>
                  <a:pt x="950309" y="2181365"/>
                  <a:pt x="929249" y="2235781"/>
                  <a:pt x="938022" y="2263413"/>
                </a:cubicBezTo>
                <a:cubicBezTo>
                  <a:pt x="948204" y="2295512"/>
                  <a:pt x="998477" y="2330660"/>
                  <a:pt x="1034186" y="2330660"/>
                </a:cubicBezTo>
                <a:cubicBezTo>
                  <a:pt x="1052122" y="2330660"/>
                  <a:pt x="1066791" y="2334632"/>
                  <a:pt x="1066791" y="2339489"/>
                </a:cubicBezTo>
                <a:cubicBezTo>
                  <a:pt x="1066791" y="2355510"/>
                  <a:pt x="1015851" y="2388772"/>
                  <a:pt x="974284" y="2399887"/>
                </a:cubicBezTo>
                <a:cubicBezTo>
                  <a:pt x="925478" y="2412937"/>
                  <a:pt x="922496" y="2421814"/>
                  <a:pt x="964397" y="2429377"/>
                </a:cubicBezTo>
                <a:cubicBezTo>
                  <a:pt x="1100566" y="2453932"/>
                  <a:pt x="1222667" y="2297170"/>
                  <a:pt x="1150134" y="2190899"/>
                </a:cubicBezTo>
                <a:cubicBezTo>
                  <a:pt x="1114511" y="2138712"/>
                  <a:pt x="1025338" y="2122338"/>
                  <a:pt x="978275" y="2159362"/>
                </a:cubicBezTo>
                <a:moveTo>
                  <a:pt x="1433503" y="2149932"/>
                </a:moveTo>
                <a:cubicBezTo>
                  <a:pt x="1364209" y="2164486"/>
                  <a:pt x="1333491" y="2207435"/>
                  <a:pt x="1333491" y="2289740"/>
                </a:cubicBezTo>
                <a:cubicBezTo>
                  <a:pt x="1333491" y="2334736"/>
                  <a:pt x="1338653" y="2353853"/>
                  <a:pt x="1359456" y="2385933"/>
                </a:cubicBezTo>
                <a:cubicBezTo>
                  <a:pt x="1423054" y="2484022"/>
                  <a:pt x="1561938" y="2465962"/>
                  <a:pt x="1589075" y="2356072"/>
                </a:cubicBezTo>
                <a:cubicBezTo>
                  <a:pt x="1600057" y="2311619"/>
                  <a:pt x="1592266" y="2255336"/>
                  <a:pt x="1568949" y="2210626"/>
                </a:cubicBezTo>
                <a:cubicBezTo>
                  <a:pt x="1542936" y="2160772"/>
                  <a:pt x="1491548" y="2137731"/>
                  <a:pt x="1433503" y="2149932"/>
                </a:cubicBezTo>
                <a:moveTo>
                  <a:pt x="1093461" y="2180165"/>
                </a:moveTo>
                <a:cubicBezTo>
                  <a:pt x="1110329" y="2197033"/>
                  <a:pt x="1107548" y="2264318"/>
                  <a:pt x="1089127" y="2284663"/>
                </a:cubicBezTo>
                <a:cubicBezTo>
                  <a:pt x="1071115" y="2304561"/>
                  <a:pt x="1037901" y="2307485"/>
                  <a:pt x="1021070" y="2290655"/>
                </a:cubicBezTo>
                <a:cubicBezTo>
                  <a:pt x="1004888" y="2274472"/>
                  <a:pt x="1006888" y="2214997"/>
                  <a:pt x="1024471" y="2189909"/>
                </a:cubicBezTo>
                <a:cubicBezTo>
                  <a:pt x="1040597" y="2166877"/>
                  <a:pt x="1075277" y="2161981"/>
                  <a:pt x="1093461" y="2180165"/>
                </a:cubicBezTo>
                <a:moveTo>
                  <a:pt x="1472917" y="2185546"/>
                </a:moveTo>
                <a:cubicBezTo>
                  <a:pt x="1491044" y="2197252"/>
                  <a:pt x="1514856" y="2264937"/>
                  <a:pt x="1520771" y="2321554"/>
                </a:cubicBezTo>
                <a:cubicBezTo>
                  <a:pt x="1527839" y="2389181"/>
                  <a:pt x="1514275" y="2418756"/>
                  <a:pt x="1478109" y="2414575"/>
                </a:cubicBezTo>
                <a:cubicBezTo>
                  <a:pt x="1407538" y="2406421"/>
                  <a:pt x="1371076" y="2177936"/>
                  <a:pt x="1440409" y="2178402"/>
                </a:cubicBezTo>
                <a:cubicBezTo>
                  <a:pt x="1452324" y="2178488"/>
                  <a:pt x="1466955" y="2181698"/>
                  <a:pt x="1472917" y="2185546"/>
                </a:cubicBezTo>
              </a:path>
            </a:pathLst>
          </a:custGeom>
          <a:solidFill>
            <a:schemeClr val="accent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563E1B7-ECA2-418F-85E5-71F8F2B952D3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6/26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05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80" y="596863"/>
            <a:ext cx="1159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原理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02</a:t>
              </a: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1A1CDD9B-C4E3-4E75-9C23-01B0BE647CFC}"/>
              </a:ext>
            </a:extLst>
          </p:cNvPr>
          <p:cNvSpPr txBox="1"/>
          <p:nvPr/>
        </p:nvSpPr>
        <p:spPr>
          <a:xfrm>
            <a:off x="5080518" y="1310016"/>
            <a:ext cx="2030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/>
              <a:t>康普顿效应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D9EC605-1392-4D6D-9621-20929694F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4620" y="1833236"/>
            <a:ext cx="3834165" cy="17406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8026FBB-CB4F-4552-B959-B262217F5266}"/>
                  </a:ext>
                </a:extLst>
              </p:cNvPr>
              <p:cNvSpPr txBox="1"/>
              <p:nvPr/>
            </p:nvSpPr>
            <p:spPr>
              <a:xfrm>
                <a:off x="1632280" y="2136711"/>
                <a:ext cx="50851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b="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8026FBB-CB4F-4552-B959-B262217F52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2280" y="2136711"/>
                <a:ext cx="5085184" cy="461665"/>
              </a:xfrm>
              <a:prstGeom prst="rect">
                <a:avLst/>
              </a:prstGeom>
              <a:blipFill>
                <a:blip r:embed="rId4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C86894E-A82C-4A15-B5D6-DBCF97A2BDBE}"/>
                  </a:ext>
                </a:extLst>
              </p:cNvPr>
              <p:cNvSpPr txBox="1"/>
              <p:nvPr/>
            </p:nvSpPr>
            <p:spPr>
              <a:xfrm>
                <a:off x="2480955" y="4583778"/>
                <a:ext cx="72300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2400" dirty="0">
                    <a:solidFill>
                      <a:srgbClr val="FF0000"/>
                    </a:solidFill>
                    <a:latin typeface="+mn-ea"/>
                  </a:rPr>
                  <a:t>注意到散射前后的波长变化量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zh-CN" altLang="en-US" sz="2400" dirty="0">
                    <a:solidFill>
                      <a:srgbClr val="FF0000"/>
                    </a:solidFill>
                    <a:latin typeface="+mn-ea"/>
                  </a:rPr>
                  <a:t>与入射波长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zh-CN" altLang="en-US" sz="2400" dirty="0">
                    <a:solidFill>
                      <a:srgbClr val="FF0000"/>
                    </a:solidFill>
                    <a:latin typeface="+mn-ea"/>
                  </a:rPr>
                  <a:t>无关。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C86894E-A82C-4A15-B5D6-DBCF97A2BD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0955" y="4583778"/>
                <a:ext cx="7230088" cy="461665"/>
              </a:xfrm>
              <a:prstGeom prst="rect">
                <a:avLst/>
              </a:prstGeom>
              <a:blipFill>
                <a:blip r:embed="rId5"/>
                <a:stretch>
                  <a:fillRect l="-1349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75CD95C5-EF95-4160-916A-8A26520D0BCD}"/>
                  </a:ext>
                </a:extLst>
              </p:cNvPr>
              <p:cNvSpPr txBox="1"/>
              <p:nvPr/>
            </p:nvSpPr>
            <p:spPr>
              <a:xfrm>
                <a:off x="2420876" y="2940709"/>
                <a:ext cx="4448988" cy="535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2000" dirty="0"/>
                  <a:t>其中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𝑚𝑐</m:t>
                        </m:r>
                      </m:den>
                    </m:f>
                  </m:oMath>
                </a14:m>
                <a:r>
                  <a:rPr lang="zh-CN" altLang="en-US" sz="2000" dirty="0"/>
                  <a:t>称为康普顿波长。</a:t>
                </a: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75CD95C5-EF95-4160-916A-8A26520D0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0876" y="2940709"/>
                <a:ext cx="4448988" cy="535596"/>
              </a:xfrm>
              <a:prstGeom prst="rect">
                <a:avLst/>
              </a:prstGeom>
              <a:blipFill>
                <a:blip r:embed="rId6"/>
                <a:stretch>
                  <a:fillRect l="-1370" b="-68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本框 17">
            <a:extLst>
              <a:ext uri="{FF2B5EF4-FFF2-40B4-BE49-F238E27FC236}">
                <a16:creationId xmlns:a16="http://schemas.microsoft.com/office/drawing/2014/main" id="{68F30789-95FC-4CF5-8D09-19D6C295BD2F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7/26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0351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80" y="596863"/>
            <a:ext cx="1159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原理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02</a:t>
              </a: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1A1CDD9B-C4E3-4E75-9C23-01B0BE647CFC}"/>
              </a:ext>
            </a:extLst>
          </p:cNvPr>
          <p:cNvSpPr txBox="1"/>
          <p:nvPr/>
        </p:nvSpPr>
        <p:spPr>
          <a:xfrm>
            <a:off x="4372168" y="1310016"/>
            <a:ext cx="3447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X</a:t>
            </a:r>
            <a:r>
              <a:rPr lang="zh-CN" altLang="en-US" sz="2800" dirty="0"/>
              <a:t>光在铜片中的衰减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173EE51-2E58-4695-9DD7-2C9FF5FFC362}"/>
              </a:ext>
            </a:extLst>
          </p:cNvPr>
          <p:cNvSpPr txBox="1"/>
          <p:nvPr/>
        </p:nvSpPr>
        <p:spPr>
          <a:xfrm>
            <a:off x="1145332" y="1976831"/>
            <a:ext cx="98927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000" b="0" i="0" u="none" strike="noStrike" baseline="0" dirty="0">
                <a:latin typeface="+mn-ea"/>
              </a:rPr>
              <a:t>同种材料对</a:t>
            </a:r>
            <a:r>
              <a:rPr lang="en-US" altLang="zh-CN" sz="2000" b="0" i="0" u="none" strike="noStrike" baseline="0" dirty="0">
                <a:latin typeface="+mn-ea"/>
              </a:rPr>
              <a:t>X</a:t>
            </a:r>
            <a:r>
              <a:rPr lang="zh-CN" altLang="en-US" sz="2000" b="0" i="0" u="none" strike="noStrike" baseline="0" dirty="0">
                <a:latin typeface="+mn-ea"/>
              </a:rPr>
              <a:t>射线的吸收强度与入射</a:t>
            </a:r>
            <a:r>
              <a:rPr lang="en-US" altLang="zh-CN" sz="2000" b="0" i="0" u="none" strike="noStrike" baseline="0" dirty="0">
                <a:latin typeface="+mn-ea"/>
              </a:rPr>
              <a:t>X</a:t>
            </a:r>
            <a:r>
              <a:rPr lang="zh-CN" altLang="en-US" sz="2000" b="0" i="0" u="none" strike="noStrike" baseline="0" dirty="0">
                <a:latin typeface="+mn-ea"/>
              </a:rPr>
              <a:t>射线的波长有关。</a:t>
            </a:r>
            <a:r>
              <a:rPr lang="en-US" altLang="zh-CN" sz="2000" b="0" i="0" u="none" strike="noStrike" baseline="0" dirty="0">
                <a:latin typeface="+mn-ea"/>
              </a:rPr>
              <a:t>R. W. Pohl</a:t>
            </a:r>
            <a:r>
              <a:rPr lang="zh-CN" altLang="en-US" sz="2000" b="0" i="0" u="none" strike="noStrike" baseline="0" dirty="0">
                <a:latin typeface="+mn-ea"/>
              </a:rPr>
              <a:t>通过实验作出了铜吸收片的透射率与波长关系的曲线，得到一个经验公式</a:t>
            </a:r>
            <a:endParaRPr lang="zh-CN" altLang="en-US" sz="2000" dirty="0">
              <a:latin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0C8DB654-FD3C-4679-9557-AF0D3D2E2693}"/>
                  </a:ext>
                </a:extLst>
              </p:cNvPr>
              <p:cNvSpPr txBox="1"/>
              <p:nvPr/>
            </p:nvSpPr>
            <p:spPr>
              <a:xfrm>
                <a:off x="3861706" y="2707710"/>
                <a:ext cx="4460032" cy="7414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num>
                                <m:den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100</m:t>
                                  </m:r>
                                </m:den>
                              </m:f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0C8DB654-FD3C-4679-9557-AF0D3D2E26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1706" y="2707710"/>
                <a:ext cx="4460032" cy="7414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D457A035-8376-4E53-9371-335AF7031F7B}"/>
              </a:ext>
            </a:extLst>
          </p:cNvPr>
          <p:cNvSpPr txBox="1"/>
          <p:nvPr/>
        </p:nvSpPr>
        <p:spPr>
          <a:xfrm>
            <a:off x="5640355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1DAF2E4E-875F-4CFD-8356-3BB6E1F5CABA}"/>
                  </a:ext>
                </a:extLst>
              </p:cNvPr>
              <p:cNvSpPr txBox="1"/>
              <p:nvPr/>
            </p:nvSpPr>
            <p:spPr>
              <a:xfrm>
                <a:off x="1119554" y="3449131"/>
                <a:ext cx="10469066" cy="400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+mn-ea"/>
                  </a:rPr>
                  <a:t>其中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zh-CN" altLang="en-US" sz="2000" dirty="0">
                    <a:latin typeface="+mn-ea"/>
                  </a:rPr>
                  <a:t>为透射率，波长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以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latin typeface="Cambria Math" panose="02040503050406030204" pitchFamily="18" charset="0"/>
                      </a:rPr>
                      <m:t>pm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为</m:t>
                    </m:r>
                  </m:oMath>
                </a14:m>
                <a:r>
                  <a:rPr lang="zh-CN" altLang="en-US" sz="2000" dirty="0">
                    <a:latin typeface="+mn-ea"/>
                  </a:rPr>
                  <a:t>单位。对于实验中所用的铜片，理论值</a:t>
                </a:r>
                <a14:m>
                  <m:oMath xmlns:m="http://schemas.openxmlformats.org/officeDocument/2006/math">
                    <m:r>
                      <a:rPr lang="zh-CN" altLang="en-US" sz="2000" b="0" i="1" dirty="0">
                        <a:latin typeface="Cambria Math" panose="02040503050406030204" pitchFamily="18" charset="0"/>
                      </a:rPr>
                      <m:t>为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=7.6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，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altLang="zh-CN" sz="2000" b="0" i="0" smtClean="0">
                        <a:latin typeface="Cambria Math" panose="02040503050406030204" pitchFamily="18" charset="0"/>
                      </a:rPr>
                      <m:t>=2.75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。</m:t>
                    </m:r>
                  </m:oMath>
                </a14:m>
                <a:endParaRPr lang="zh-CN" altLang="en-US" sz="2000" dirty="0">
                  <a:latin typeface="+mn-ea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1DAF2E4E-875F-4CFD-8356-3BB6E1F5CA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9554" y="3449131"/>
                <a:ext cx="10469066" cy="400944"/>
              </a:xfrm>
              <a:prstGeom prst="rect">
                <a:avLst/>
              </a:prstGeom>
              <a:blipFill>
                <a:blip r:embed="rId4"/>
                <a:stretch>
                  <a:fillRect l="-641" t="-9091" b="-257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框 16">
            <a:extLst>
              <a:ext uri="{FF2B5EF4-FFF2-40B4-BE49-F238E27FC236}">
                <a16:creationId xmlns:a16="http://schemas.microsoft.com/office/drawing/2014/main" id="{8DABBCB2-7720-410D-A87B-0E9F3777E986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8/26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10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80" y="596863"/>
            <a:ext cx="1159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原理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02</a:t>
              </a: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1A1CDD9B-C4E3-4E75-9C23-01B0BE647CFC}"/>
              </a:ext>
            </a:extLst>
          </p:cNvPr>
          <p:cNvSpPr txBox="1"/>
          <p:nvPr/>
        </p:nvSpPr>
        <p:spPr>
          <a:xfrm>
            <a:off x="3906027" y="1310016"/>
            <a:ext cx="4379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X</a:t>
            </a:r>
            <a:r>
              <a:rPr lang="zh-CN" altLang="en-US" sz="2800" dirty="0"/>
              <a:t>光实验仪测量康普顿效应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457A035-8376-4E53-9371-335AF7031F7B}"/>
              </a:ext>
            </a:extLst>
          </p:cNvPr>
          <p:cNvSpPr txBox="1"/>
          <p:nvPr/>
        </p:nvSpPr>
        <p:spPr>
          <a:xfrm>
            <a:off x="5640355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5E8C5C5-823D-4A02-B65C-08AD470C2FC8}"/>
                  </a:ext>
                </a:extLst>
              </p:cNvPr>
              <p:cNvSpPr txBox="1"/>
              <p:nvPr/>
            </p:nvSpPr>
            <p:spPr>
              <a:xfrm>
                <a:off x="849086" y="1978090"/>
                <a:ext cx="1030099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zh-CN" altLang="en-US" sz="2000" dirty="0">
                    <a:latin typeface="+mn-ea"/>
                  </a:rPr>
                  <a:t>以某一材料作为散射材料，首先测量光路中不加</a:t>
                </a:r>
                <a:r>
                  <a:rPr lang="en-US" altLang="zh-CN" sz="2000" dirty="0">
                    <a:latin typeface="+mn-ea"/>
                  </a:rPr>
                  <a:t>Cu</a:t>
                </a:r>
                <a:r>
                  <a:rPr lang="zh-CN" altLang="en-US" sz="2000" dirty="0">
                    <a:latin typeface="+mn-ea"/>
                  </a:rPr>
                  <a:t>片时的某一角度的计数率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zh-CN" altLang="en-US" sz="2000" i="1">
                        <a:latin typeface="Cambria Math" panose="02040503050406030204" pitchFamily="18" charset="0"/>
                      </a:rPr>
                      <m:t>；</m:t>
                    </m:r>
                  </m:oMath>
                </a14:m>
                <a:endParaRPr lang="en-US" altLang="zh-CN" sz="2000" dirty="0">
                  <a:latin typeface="+mn-ea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zh-CN" altLang="en-US" sz="2000" dirty="0">
                    <a:latin typeface="+mn-ea"/>
                  </a:rPr>
                  <a:t>再分别将</a:t>
                </a:r>
                <a:r>
                  <a:rPr lang="en-US" altLang="zh-CN" sz="2000" dirty="0">
                    <a:latin typeface="+mn-ea"/>
                  </a:rPr>
                  <a:t>Cu</a:t>
                </a:r>
                <a:r>
                  <a:rPr lang="zh-CN" altLang="en-US" sz="2000" dirty="0">
                    <a:latin typeface="+mn-ea"/>
                  </a:rPr>
                  <a:t>片固定在出射狭缝和传感器处，分别测量</a:t>
                </a:r>
                <a:r>
                  <a:rPr lang="en-US" altLang="zh-CN" sz="2000" dirty="0">
                    <a:latin typeface="+mn-ea"/>
                  </a:rPr>
                  <a:t>X</a:t>
                </a:r>
                <a:r>
                  <a:rPr lang="zh-CN" altLang="en-US" sz="2000" dirty="0">
                    <a:latin typeface="+mn-ea"/>
                  </a:rPr>
                  <a:t>光量子在被散射材料散射前后穿过</a:t>
                </a:r>
                <a:r>
                  <a:rPr lang="en-US" altLang="zh-CN" sz="2000" dirty="0">
                    <a:latin typeface="+mn-ea"/>
                  </a:rPr>
                  <a:t>Cu</a:t>
                </a:r>
                <a:r>
                  <a:rPr lang="zh-CN" altLang="en-US" sz="2000" dirty="0">
                    <a:latin typeface="+mn-ea"/>
                  </a:rPr>
                  <a:t>片的计数率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000" dirty="0">
                    <a:latin typeface="+mn-ea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 sz="2000" dirty="0">
                    <a:latin typeface="+mn-ea"/>
                  </a:rPr>
                  <a:t>；</a:t>
                </a:r>
                <a:endParaRPr lang="en-US" altLang="zh-CN" sz="2000" dirty="0">
                  <a:latin typeface="+mn-ea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zh-CN" altLang="en-US" sz="2000" dirty="0">
                    <a:latin typeface="+mn-ea"/>
                  </a:rPr>
                  <a:t>最后测量不加</a:t>
                </a:r>
                <a:r>
                  <a:rPr lang="en-US" altLang="zh-CN" sz="2000" dirty="0">
                    <a:latin typeface="+mn-ea"/>
                  </a:rPr>
                  <a:t>X</a:t>
                </a:r>
                <a:r>
                  <a:rPr lang="zh-CN" altLang="en-US" sz="2000" dirty="0">
                    <a:latin typeface="+mn-ea"/>
                  </a:rPr>
                  <a:t>光时的计数率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消除</m:t>
                    </m:r>
                    <m:r>
                      <a:rPr lang="zh-CN" altLang="en-US" sz="2000" i="1" smtClean="0">
                        <a:latin typeface="Cambria Math" panose="02040503050406030204" pitchFamily="18" charset="0"/>
                      </a:rPr>
                      <m:t>背景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辐射</m:t>
                    </m:r>
                    <m:r>
                      <a:rPr lang="zh-CN" altLang="en-US" sz="2000" i="1" smtClean="0">
                        <a:latin typeface="Cambria Math" panose="02040503050406030204" pitchFamily="18" charset="0"/>
                      </a:rPr>
                      <m:t>的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影响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。</m:t>
                    </m:r>
                  </m:oMath>
                </a14:m>
                <a:endParaRPr lang="zh-CN" altLang="en-US" sz="2000" dirty="0">
                  <a:latin typeface="+mn-ea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5E8C5C5-823D-4A02-B65C-08AD470C2F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086" y="1978090"/>
                <a:ext cx="10300996" cy="1323439"/>
              </a:xfrm>
              <a:prstGeom prst="rect">
                <a:avLst/>
              </a:prstGeom>
              <a:blipFill>
                <a:blip r:embed="rId3"/>
                <a:stretch>
                  <a:fillRect l="-769" t="-4587" b="-87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394AB9CA-36AE-46C6-815F-7CE4BEE8F61C}"/>
              </a:ext>
            </a:extLst>
          </p:cNvPr>
          <p:cNvSpPr txBox="1"/>
          <p:nvPr/>
        </p:nvSpPr>
        <p:spPr>
          <a:xfrm>
            <a:off x="849086" y="3556472"/>
            <a:ext cx="9993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n-ea"/>
              </a:rPr>
              <a:t>康普顿散射前后</a:t>
            </a:r>
            <a:r>
              <a:rPr lang="en-US" altLang="zh-CN" sz="2000" dirty="0">
                <a:latin typeface="+mn-ea"/>
              </a:rPr>
              <a:t>X</a:t>
            </a:r>
            <a:r>
              <a:rPr lang="zh-CN" altLang="en-US" sz="2000" dirty="0">
                <a:latin typeface="+mn-ea"/>
              </a:rPr>
              <a:t>光量子穿过</a:t>
            </a:r>
            <a:r>
              <a:rPr lang="en-US" altLang="zh-CN" sz="2000" dirty="0">
                <a:latin typeface="+mn-ea"/>
              </a:rPr>
              <a:t>Cu</a:t>
            </a:r>
            <a:r>
              <a:rPr lang="zh-CN" altLang="en-US" sz="2000" dirty="0">
                <a:latin typeface="+mn-ea"/>
              </a:rPr>
              <a:t>片的透射率分别为</a:t>
            </a:r>
            <a:endParaRPr lang="en-US" altLang="zh-CN" sz="2000" dirty="0">
              <a:latin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8B2A59D-C64C-4B21-B4CC-F127D7C883B7}"/>
                  </a:ext>
                </a:extLst>
              </p:cNvPr>
              <p:cNvSpPr txBox="1"/>
              <p:nvPr/>
            </p:nvSpPr>
            <p:spPr>
              <a:xfrm>
                <a:off x="4448545" y="3969603"/>
                <a:ext cx="3294910" cy="6695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r>
                  <a:rPr lang="zh-CN" alt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8B2A59D-C64C-4B21-B4CC-F127D7C88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8545" y="3969603"/>
                <a:ext cx="3294910" cy="6695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箭头: 右 16">
            <a:extLst>
              <a:ext uri="{FF2B5EF4-FFF2-40B4-BE49-F238E27FC236}">
                <a16:creationId xmlns:a16="http://schemas.microsoft.com/office/drawing/2014/main" id="{F846E10B-0E97-43BD-9E4E-BE78602A0083}"/>
              </a:ext>
            </a:extLst>
          </p:cNvPr>
          <p:cNvSpPr/>
          <p:nvPr/>
        </p:nvSpPr>
        <p:spPr>
          <a:xfrm>
            <a:off x="1317484" y="4957910"/>
            <a:ext cx="894574" cy="496426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B9DBA3D4-189A-4AC0-8B5A-A3594CF42E85}"/>
                  </a:ext>
                </a:extLst>
              </p:cNvPr>
              <p:cNvSpPr txBox="1"/>
              <p:nvPr/>
            </p:nvSpPr>
            <p:spPr>
              <a:xfrm>
                <a:off x="2109411" y="4652166"/>
                <a:ext cx="8732761" cy="9537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2000" b="0" i="0" smtClean="0">
                                          <a:latin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altLang="zh-CN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𝑅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zh-CN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altLang="zh-CN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</m:d>
                                    </m:e>
                                  </m:func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unc>
                                    <m:funcPr>
                                      <m:ctrlP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2000" b="0" i="0" smtClean="0">
                                          <a:latin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altLang="zh-CN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𝑅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zh-CN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altLang="zh-CN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</m:d>
                                    </m:e>
                                  </m:func>
                                </m:num>
                                <m:den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2000">
                                          <a:latin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</a:rPr>
                                                <m:t>𝑅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</m:d>
                                    </m:e>
                                  </m:func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unc>
                                    <m:func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2000">
                                          <a:latin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</a:rPr>
                                                <m:t>𝑅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</m:d>
                                    </m:e>
                                  </m:func>
                                </m:num>
                                <m:den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B9DBA3D4-189A-4AC0-8B5A-A3594CF42E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9411" y="4652166"/>
                <a:ext cx="8732761" cy="9537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>
            <a:extLst>
              <a:ext uri="{FF2B5EF4-FFF2-40B4-BE49-F238E27FC236}">
                <a16:creationId xmlns:a16="http://schemas.microsoft.com/office/drawing/2014/main" id="{C236FB58-F14E-4B7E-96FA-37366987B110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9/26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1706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 flipH="1">
            <a:off x="4704108" y="2599055"/>
            <a:ext cx="4579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实验探究与分析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805336" y="1856423"/>
            <a:ext cx="2203450" cy="2315210"/>
            <a:chOff x="9620578" y="3901966"/>
            <a:chExt cx="1836000" cy="1836000"/>
          </a:xfrm>
        </p:grpSpPr>
        <p:sp>
          <p:nvSpPr>
            <p:cNvPr id="11" name="矩形 10"/>
            <p:cNvSpPr/>
            <p:nvPr/>
          </p:nvSpPr>
          <p:spPr>
            <a:xfrm>
              <a:off x="9620578" y="3901966"/>
              <a:ext cx="1836000" cy="1836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943276" y="4344600"/>
              <a:ext cx="1243515" cy="9507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03</a:t>
              </a:r>
            </a:p>
          </p:txBody>
        </p:sp>
      </p:grpSp>
      <p:cxnSp>
        <p:nvCxnSpPr>
          <p:cNvPr id="14" name="直接连接符 13"/>
          <p:cNvCxnSpPr/>
          <p:nvPr/>
        </p:nvCxnSpPr>
        <p:spPr>
          <a:xfrm flipH="1">
            <a:off x="653211" y="5860509"/>
            <a:ext cx="574850" cy="99749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761896" y="5670729"/>
            <a:ext cx="466166" cy="8089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4704111" y="-1"/>
            <a:ext cx="318036" cy="55186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318666" y="1669733"/>
            <a:ext cx="75565" cy="32454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图形 10">
            <a:extLst>
              <a:ext uri="{FF2B5EF4-FFF2-40B4-BE49-F238E27FC236}">
                <a16:creationId xmlns:a16="http://schemas.microsoft.com/office/drawing/2014/main" id="{8818BFE8-76F9-4081-B4D6-5BBA9439BCF8}"/>
              </a:ext>
            </a:extLst>
          </p:cNvPr>
          <p:cNvSpPr/>
          <p:nvPr/>
        </p:nvSpPr>
        <p:spPr>
          <a:xfrm>
            <a:off x="10094593" y="275930"/>
            <a:ext cx="1744469" cy="1690370"/>
          </a:xfrm>
          <a:custGeom>
            <a:avLst/>
            <a:gdLst>
              <a:gd name="connsiteX0" fmla="*/ 1096051 w 2556906"/>
              <a:gd name="connsiteY0" fmla="*/ 11465 h 2557700"/>
              <a:gd name="connsiteX1" fmla="*/ 97479 w 2556906"/>
              <a:gd name="connsiteY1" fmla="*/ 782818 h 2557700"/>
              <a:gd name="connsiteX2" fmla="*/ 0 w 2556906"/>
              <a:gd name="connsiteY2" fmla="*/ 1279281 h 2557700"/>
              <a:gd name="connsiteX3" fmla="*/ 252546 w 2556906"/>
              <a:gd name="connsiteY3" fmla="*/ 2043871 h 2557700"/>
              <a:gd name="connsiteX4" fmla="*/ 1318127 w 2556906"/>
              <a:gd name="connsiteY4" fmla="*/ 2556793 h 2557700"/>
              <a:gd name="connsiteX5" fmla="*/ 1689888 w 2556906"/>
              <a:gd name="connsiteY5" fmla="*/ 2490756 h 2557700"/>
              <a:gd name="connsiteX6" fmla="*/ 2388603 w 2556906"/>
              <a:gd name="connsiteY6" fmla="*/ 1916322 h 2557700"/>
              <a:gd name="connsiteX7" fmla="*/ 2493217 w 2556906"/>
              <a:gd name="connsiteY7" fmla="*/ 878097 h 2557700"/>
              <a:gd name="connsiteX8" fmla="*/ 1721082 w 2556906"/>
              <a:gd name="connsiteY8" fmla="*/ 78921 h 2557700"/>
              <a:gd name="connsiteX9" fmla="*/ 1096051 w 2556906"/>
              <a:gd name="connsiteY9" fmla="*/ 11465 h 2557700"/>
              <a:gd name="connsiteX10" fmla="*/ 1481128 w 2556906"/>
              <a:gd name="connsiteY10" fmla="*/ 78607 h 2557700"/>
              <a:gd name="connsiteX11" fmla="*/ 2473262 w 2556906"/>
              <a:gd name="connsiteY11" fmla="*/ 1040022 h 2557700"/>
              <a:gd name="connsiteX12" fmla="*/ 2473224 w 2556906"/>
              <a:gd name="connsiteY12" fmla="*/ 1519091 h 2557700"/>
              <a:gd name="connsiteX13" fmla="*/ 2138677 w 2556906"/>
              <a:gd name="connsiteY13" fmla="*/ 2136264 h 2557700"/>
              <a:gd name="connsiteX14" fmla="*/ 1281103 w 2556906"/>
              <a:gd name="connsiteY14" fmla="*/ 2495452 h 2557700"/>
              <a:gd name="connsiteX15" fmla="*/ 423167 w 2556906"/>
              <a:gd name="connsiteY15" fmla="*/ 2144608 h 2557700"/>
              <a:gd name="connsiteX16" fmla="*/ 116491 w 2556906"/>
              <a:gd name="connsiteY16" fmla="*/ 1644860 h 2557700"/>
              <a:gd name="connsiteX17" fmla="*/ 63208 w 2556906"/>
              <a:gd name="connsiteY17" fmla="*/ 1268622 h 2557700"/>
              <a:gd name="connsiteX18" fmla="*/ 88402 w 2556906"/>
              <a:gd name="connsiteY18" fmla="*/ 1018677 h 2557700"/>
              <a:gd name="connsiteX19" fmla="*/ 1071553 w 2556906"/>
              <a:gd name="connsiteY19" fmla="*/ 79092 h 2557700"/>
              <a:gd name="connsiteX20" fmla="*/ 1481128 w 2556906"/>
              <a:gd name="connsiteY20" fmla="*/ 78607 h 2557700"/>
              <a:gd name="connsiteX21" fmla="*/ 1266816 w 2556906"/>
              <a:gd name="connsiteY21" fmla="*/ 110315 h 2557700"/>
              <a:gd name="connsiteX22" fmla="*/ 1280436 w 2556906"/>
              <a:gd name="connsiteY22" fmla="*/ 124050 h 2557700"/>
              <a:gd name="connsiteX23" fmla="*/ 1303296 w 2556906"/>
              <a:gd name="connsiteY23" fmla="*/ 244761 h 2557700"/>
              <a:gd name="connsiteX24" fmla="*/ 1300153 w 2556906"/>
              <a:gd name="connsiteY24" fmla="*/ 277670 h 2557700"/>
              <a:gd name="connsiteX25" fmla="*/ 1238660 w 2556906"/>
              <a:gd name="connsiteY25" fmla="*/ 194507 h 2557700"/>
              <a:gd name="connsiteX26" fmla="*/ 1177176 w 2556906"/>
              <a:gd name="connsiteY26" fmla="*/ 111334 h 2557700"/>
              <a:gd name="connsiteX27" fmla="*/ 1131503 w 2556906"/>
              <a:gd name="connsiteY27" fmla="*/ 111334 h 2557700"/>
              <a:gd name="connsiteX28" fmla="*/ 1101738 w 2556906"/>
              <a:gd name="connsiteY28" fmla="*/ 135147 h 2557700"/>
              <a:gd name="connsiteX29" fmla="*/ 1122083 w 2556906"/>
              <a:gd name="connsiteY29" fmla="*/ 254448 h 2557700"/>
              <a:gd name="connsiteX30" fmla="*/ 1110367 w 2556906"/>
              <a:gd name="connsiteY30" fmla="*/ 373929 h 2557700"/>
              <a:gd name="connsiteX31" fmla="*/ 1148315 w 2556906"/>
              <a:gd name="connsiteY31" fmla="*/ 392846 h 2557700"/>
              <a:gd name="connsiteX32" fmla="*/ 1166346 w 2556906"/>
              <a:gd name="connsiteY32" fmla="*/ 364385 h 2557700"/>
              <a:gd name="connsiteX33" fmla="*/ 1154497 w 2556906"/>
              <a:gd name="connsiteY33" fmla="*/ 262972 h 2557700"/>
              <a:gd name="connsiteX34" fmla="*/ 1157278 w 2556906"/>
              <a:gd name="connsiteY34" fmla="*/ 183896 h 2557700"/>
              <a:gd name="connsiteX35" fmla="*/ 1228849 w 2556906"/>
              <a:gd name="connsiteY35" fmla="*/ 283242 h 2557700"/>
              <a:gd name="connsiteX36" fmla="*/ 1317374 w 2556906"/>
              <a:gd name="connsiteY36" fmla="*/ 385855 h 2557700"/>
              <a:gd name="connsiteX37" fmla="*/ 1332919 w 2556906"/>
              <a:gd name="connsiteY37" fmla="*/ 257696 h 2557700"/>
              <a:gd name="connsiteX38" fmla="*/ 1342025 w 2556906"/>
              <a:gd name="connsiteY38" fmla="*/ 122774 h 2557700"/>
              <a:gd name="connsiteX39" fmla="*/ 1309678 w 2556906"/>
              <a:gd name="connsiteY39" fmla="*/ 101809 h 2557700"/>
              <a:gd name="connsiteX40" fmla="*/ 1266816 w 2556906"/>
              <a:gd name="connsiteY40" fmla="*/ 110315 h 2557700"/>
              <a:gd name="connsiteX41" fmla="*/ 1446695 w 2556906"/>
              <a:gd name="connsiteY41" fmla="*/ 133833 h 2557700"/>
              <a:gd name="connsiteX42" fmla="*/ 1442685 w 2556906"/>
              <a:gd name="connsiteY42" fmla="*/ 256715 h 2557700"/>
              <a:gd name="connsiteX43" fmla="*/ 1410481 w 2556906"/>
              <a:gd name="connsiteY43" fmla="*/ 374872 h 2557700"/>
              <a:gd name="connsiteX44" fmla="*/ 1451448 w 2556906"/>
              <a:gd name="connsiteY44" fmla="*/ 403171 h 2557700"/>
              <a:gd name="connsiteX45" fmla="*/ 1490253 w 2556906"/>
              <a:gd name="connsiteY45" fmla="*/ 384588 h 2557700"/>
              <a:gd name="connsiteX46" fmla="*/ 1531315 w 2556906"/>
              <a:gd name="connsiteY46" fmla="*/ 151911 h 2557700"/>
              <a:gd name="connsiteX47" fmla="*/ 1483738 w 2556906"/>
              <a:gd name="connsiteY47" fmla="*/ 122803 h 2557700"/>
              <a:gd name="connsiteX48" fmla="*/ 1446695 w 2556906"/>
              <a:gd name="connsiteY48" fmla="*/ 133833 h 2557700"/>
              <a:gd name="connsiteX49" fmla="*/ 954776 w 2556906"/>
              <a:gd name="connsiteY49" fmla="*/ 145063 h 2557700"/>
              <a:gd name="connsiteX50" fmla="*/ 937184 w 2556906"/>
              <a:gd name="connsiteY50" fmla="*/ 178009 h 2557700"/>
              <a:gd name="connsiteX51" fmla="*/ 986828 w 2556906"/>
              <a:gd name="connsiteY51" fmla="*/ 277308 h 2557700"/>
              <a:gd name="connsiteX52" fmla="*/ 990219 w 2556906"/>
              <a:gd name="connsiteY52" fmla="*/ 395284 h 2557700"/>
              <a:gd name="connsiteX53" fmla="*/ 901494 w 2556906"/>
              <a:gd name="connsiteY53" fmla="*/ 398628 h 2557700"/>
              <a:gd name="connsiteX54" fmla="*/ 835933 w 2556906"/>
              <a:gd name="connsiteY54" fmla="*/ 204394 h 2557700"/>
              <a:gd name="connsiteX55" fmla="*/ 800224 w 2556906"/>
              <a:gd name="connsiteY55" fmla="*/ 201774 h 2557700"/>
              <a:gd name="connsiteX56" fmla="*/ 761133 w 2556906"/>
              <a:gd name="connsiteY56" fmla="*/ 242989 h 2557700"/>
              <a:gd name="connsiteX57" fmla="*/ 804653 w 2556906"/>
              <a:gd name="connsiteY57" fmla="*/ 330409 h 2557700"/>
              <a:gd name="connsiteX58" fmla="*/ 915562 w 2556906"/>
              <a:gd name="connsiteY58" fmla="*/ 451815 h 2557700"/>
              <a:gd name="connsiteX59" fmla="*/ 1000116 w 2556906"/>
              <a:gd name="connsiteY59" fmla="*/ 433327 h 2557700"/>
              <a:gd name="connsiteX60" fmla="*/ 1019547 w 2556906"/>
              <a:gd name="connsiteY60" fmla="*/ 255257 h 2557700"/>
              <a:gd name="connsiteX61" fmla="*/ 993839 w 2556906"/>
              <a:gd name="connsiteY61" fmla="*/ 154702 h 2557700"/>
              <a:gd name="connsiteX62" fmla="*/ 954776 w 2556906"/>
              <a:gd name="connsiteY62" fmla="*/ 145063 h 2557700"/>
              <a:gd name="connsiteX63" fmla="*/ 1612325 w 2556906"/>
              <a:gd name="connsiteY63" fmla="*/ 298806 h 2557700"/>
              <a:gd name="connsiteX64" fmla="*/ 1746523 w 2556906"/>
              <a:gd name="connsiteY64" fmla="*/ 381721 h 2557700"/>
              <a:gd name="connsiteX65" fmla="*/ 1854822 w 2556906"/>
              <a:gd name="connsiteY65" fmla="*/ 281946 h 2557700"/>
              <a:gd name="connsiteX66" fmla="*/ 1840697 w 2556906"/>
              <a:gd name="connsiteY66" fmla="*/ 243894 h 2557700"/>
              <a:gd name="connsiteX67" fmla="*/ 1798168 w 2556906"/>
              <a:gd name="connsiteY67" fmla="*/ 257029 h 2557700"/>
              <a:gd name="connsiteX68" fmla="*/ 1733074 w 2556906"/>
              <a:gd name="connsiteY68" fmla="*/ 344697 h 2557700"/>
              <a:gd name="connsiteX69" fmla="*/ 1665265 w 2556906"/>
              <a:gd name="connsiteY69" fmla="*/ 411372 h 2557700"/>
              <a:gd name="connsiteX70" fmla="*/ 1671752 w 2556906"/>
              <a:gd name="connsiteY70" fmla="*/ 316122 h 2557700"/>
              <a:gd name="connsiteX71" fmla="*/ 1691602 w 2556906"/>
              <a:gd name="connsiteY71" fmla="*/ 210299 h 2557700"/>
              <a:gd name="connsiteX72" fmla="*/ 1704927 w 2556906"/>
              <a:gd name="connsiteY72" fmla="*/ 191249 h 2557700"/>
              <a:gd name="connsiteX73" fmla="*/ 1619136 w 2556906"/>
              <a:gd name="connsiteY73" fmla="*/ 149482 h 2557700"/>
              <a:gd name="connsiteX74" fmla="*/ 1612325 w 2556906"/>
              <a:gd name="connsiteY74" fmla="*/ 298806 h 2557700"/>
              <a:gd name="connsiteX75" fmla="*/ 1933518 w 2556906"/>
              <a:gd name="connsiteY75" fmla="*/ 323266 h 2557700"/>
              <a:gd name="connsiteX76" fmla="*/ 1780470 w 2556906"/>
              <a:gd name="connsiteY76" fmla="*/ 501859 h 2557700"/>
              <a:gd name="connsiteX77" fmla="*/ 1826409 w 2556906"/>
              <a:gd name="connsiteY77" fmla="*/ 574478 h 2557700"/>
              <a:gd name="connsiteX78" fmla="*/ 1947910 w 2556906"/>
              <a:gd name="connsiteY78" fmla="*/ 640810 h 2557700"/>
              <a:gd name="connsiteX79" fmla="*/ 1943900 w 2556906"/>
              <a:gd name="connsiteY79" fmla="*/ 611140 h 2557700"/>
              <a:gd name="connsiteX80" fmla="*/ 1847841 w 2556906"/>
              <a:gd name="connsiteY80" fmla="*/ 545389 h 2557700"/>
              <a:gd name="connsiteX81" fmla="*/ 1872520 w 2556906"/>
              <a:gd name="connsiteY81" fmla="*/ 502564 h 2557700"/>
              <a:gd name="connsiteX82" fmla="*/ 1897209 w 2556906"/>
              <a:gd name="connsiteY82" fmla="*/ 473227 h 2557700"/>
              <a:gd name="connsiteX83" fmla="*/ 1925574 w 2556906"/>
              <a:gd name="connsiteY83" fmla="*/ 493430 h 2557700"/>
              <a:gd name="connsiteX84" fmla="*/ 1963531 w 2556906"/>
              <a:gd name="connsiteY84" fmla="*/ 538702 h 2557700"/>
              <a:gd name="connsiteX85" fmla="*/ 1973132 w 2556906"/>
              <a:gd name="connsiteY85" fmla="*/ 563772 h 2557700"/>
              <a:gd name="connsiteX86" fmla="*/ 1997516 w 2556906"/>
              <a:gd name="connsiteY86" fmla="*/ 535521 h 2557700"/>
              <a:gd name="connsiteX87" fmla="*/ 2021910 w 2556906"/>
              <a:gd name="connsiteY87" fmla="*/ 507279 h 2557700"/>
              <a:gd name="connsiteX88" fmla="*/ 1993878 w 2556906"/>
              <a:gd name="connsiteY88" fmla="*/ 500012 h 2557700"/>
              <a:gd name="connsiteX89" fmla="*/ 1943786 w 2556906"/>
              <a:gd name="connsiteY89" fmla="*/ 469255 h 2557700"/>
              <a:gd name="connsiteX90" fmla="*/ 1921716 w 2556906"/>
              <a:gd name="connsiteY90" fmla="*/ 445767 h 2557700"/>
              <a:gd name="connsiteX91" fmla="*/ 1944310 w 2556906"/>
              <a:gd name="connsiteY91" fmla="*/ 417192 h 2557700"/>
              <a:gd name="connsiteX92" fmla="*/ 1987344 w 2556906"/>
              <a:gd name="connsiteY92" fmla="*/ 388083 h 2557700"/>
              <a:gd name="connsiteX93" fmla="*/ 2068754 w 2556906"/>
              <a:gd name="connsiteY93" fmla="*/ 464522 h 2557700"/>
              <a:gd name="connsiteX94" fmla="*/ 2095491 w 2556906"/>
              <a:gd name="connsiteY94" fmla="*/ 444967 h 2557700"/>
              <a:gd name="connsiteX95" fmla="*/ 1939309 w 2556906"/>
              <a:gd name="connsiteY95" fmla="*/ 301834 h 2557700"/>
              <a:gd name="connsiteX96" fmla="*/ 1933518 w 2556906"/>
              <a:gd name="connsiteY96" fmla="*/ 323266 h 2557700"/>
              <a:gd name="connsiteX97" fmla="*/ 472469 w 2556906"/>
              <a:gd name="connsiteY97" fmla="*/ 418421 h 2557700"/>
              <a:gd name="connsiteX98" fmla="*/ 448123 w 2556906"/>
              <a:gd name="connsiteY98" fmla="*/ 449472 h 2557700"/>
              <a:gd name="connsiteX99" fmla="*/ 477774 w 2556906"/>
              <a:gd name="connsiteY99" fmla="*/ 455682 h 2557700"/>
              <a:gd name="connsiteX100" fmla="*/ 546459 w 2556906"/>
              <a:gd name="connsiteY100" fmla="*/ 500926 h 2557700"/>
              <a:gd name="connsiteX101" fmla="*/ 585502 w 2556906"/>
              <a:gd name="connsiteY101" fmla="*/ 539960 h 2557700"/>
              <a:gd name="connsiteX102" fmla="*/ 552298 w 2556906"/>
              <a:gd name="connsiteY102" fmla="*/ 539769 h 2557700"/>
              <a:gd name="connsiteX103" fmla="*/ 453152 w 2556906"/>
              <a:gd name="connsiteY103" fmla="*/ 530053 h 2557700"/>
              <a:gd name="connsiteX104" fmla="*/ 360283 w 2556906"/>
              <a:gd name="connsiteY104" fmla="*/ 546313 h 2557700"/>
              <a:gd name="connsiteX105" fmla="*/ 351796 w 2556906"/>
              <a:gd name="connsiteY105" fmla="*/ 592547 h 2557700"/>
              <a:gd name="connsiteX106" fmla="*/ 533391 w 2556906"/>
              <a:gd name="connsiteY106" fmla="*/ 750214 h 2557700"/>
              <a:gd name="connsiteX107" fmla="*/ 566880 w 2556906"/>
              <a:gd name="connsiteY107" fmla="*/ 742366 h 2557700"/>
              <a:gd name="connsiteX108" fmla="*/ 569109 w 2556906"/>
              <a:gd name="connsiteY108" fmla="*/ 701846 h 2557700"/>
              <a:gd name="connsiteX109" fmla="*/ 431949 w 2556906"/>
              <a:gd name="connsiteY109" fmla="*/ 590594 h 2557700"/>
              <a:gd name="connsiteX110" fmla="*/ 551774 w 2556906"/>
              <a:gd name="connsiteY110" fmla="*/ 602167 h 2557700"/>
              <a:gd name="connsiteX111" fmla="*/ 681761 w 2556906"/>
              <a:gd name="connsiteY111" fmla="*/ 612435 h 2557700"/>
              <a:gd name="connsiteX112" fmla="*/ 590531 w 2556906"/>
              <a:gd name="connsiteY112" fmla="*/ 497611 h 2557700"/>
              <a:gd name="connsiteX113" fmla="*/ 508587 w 2556906"/>
              <a:gd name="connsiteY113" fmla="*/ 410505 h 2557700"/>
              <a:gd name="connsiteX114" fmla="*/ 472469 w 2556906"/>
              <a:gd name="connsiteY114" fmla="*/ 418421 h 2557700"/>
              <a:gd name="connsiteX115" fmla="*/ 1139752 w 2556906"/>
              <a:gd name="connsiteY115" fmla="*/ 435642 h 2557700"/>
              <a:gd name="connsiteX116" fmla="*/ 441436 w 2556906"/>
              <a:gd name="connsiteY116" fmla="*/ 1104354 h 2557700"/>
              <a:gd name="connsiteX117" fmla="*/ 446351 w 2556906"/>
              <a:gd name="connsiteY117" fmla="*/ 1476277 h 2557700"/>
              <a:gd name="connsiteX118" fmla="*/ 1106815 w 2556906"/>
              <a:gd name="connsiteY118" fmla="*/ 2116747 h 2557700"/>
              <a:gd name="connsiteX119" fmla="*/ 1276179 w 2556906"/>
              <a:gd name="connsiteY119" fmla="*/ 2131292 h 2557700"/>
              <a:gd name="connsiteX120" fmla="*/ 1652007 w 2556906"/>
              <a:gd name="connsiteY120" fmla="*/ 2047605 h 2557700"/>
              <a:gd name="connsiteX121" fmla="*/ 2110321 w 2556906"/>
              <a:gd name="connsiteY121" fmla="*/ 1477372 h 2557700"/>
              <a:gd name="connsiteX122" fmla="*/ 2106301 w 2556906"/>
              <a:gd name="connsiteY122" fmla="*/ 1068597 h 2557700"/>
              <a:gd name="connsiteX123" fmla="*/ 1267949 w 2556906"/>
              <a:gd name="connsiteY123" fmla="*/ 426783 h 2557700"/>
              <a:gd name="connsiteX124" fmla="*/ 1139752 w 2556906"/>
              <a:gd name="connsiteY124" fmla="*/ 435642 h 2557700"/>
              <a:gd name="connsiteX125" fmla="*/ 1468584 w 2556906"/>
              <a:gd name="connsiteY125" fmla="*/ 510613 h 2557700"/>
              <a:gd name="connsiteX126" fmla="*/ 2052399 w 2556906"/>
              <a:gd name="connsiteY126" fmla="*/ 1116574 h 2557700"/>
              <a:gd name="connsiteX127" fmla="*/ 2053180 w 2556906"/>
              <a:gd name="connsiteY127" fmla="*/ 1446149 h 2557700"/>
              <a:gd name="connsiteX128" fmla="*/ 1480366 w 2556906"/>
              <a:gd name="connsiteY128" fmla="*/ 2046405 h 2557700"/>
              <a:gd name="connsiteX129" fmla="*/ 1090603 w 2556906"/>
              <a:gd name="connsiteY129" fmla="*/ 2050825 h 2557700"/>
              <a:gd name="connsiteX130" fmla="*/ 508425 w 2556906"/>
              <a:gd name="connsiteY130" fmla="*/ 1473410 h 2557700"/>
              <a:gd name="connsiteX131" fmla="*/ 507406 w 2556906"/>
              <a:gd name="connsiteY131" fmla="*/ 1093562 h 2557700"/>
              <a:gd name="connsiteX132" fmla="*/ 601447 w 2556906"/>
              <a:gd name="connsiteY132" fmla="*/ 867067 h 2557700"/>
              <a:gd name="connsiteX133" fmla="*/ 809092 w 2556906"/>
              <a:gd name="connsiteY133" fmla="*/ 640363 h 2557700"/>
              <a:gd name="connsiteX134" fmla="*/ 1082031 w 2556906"/>
              <a:gd name="connsiteY134" fmla="*/ 512194 h 2557700"/>
              <a:gd name="connsiteX135" fmla="*/ 1468584 w 2556906"/>
              <a:gd name="connsiteY135" fmla="*/ 510613 h 2557700"/>
              <a:gd name="connsiteX136" fmla="*/ 2177139 w 2556906"/>
              <a:gd name="connsiteY136" fmla="*/ 547103 h 2557700"/>
              <a:gd name="connsiteX137" fmla="*/ 1973751 w 2556906"/>
              <a:gd name="connsiteY137" fmla="*/ 675072 h 2557700"/>
              <a:gd name="connsiteX138" fmla="*/ 1963331 w 2556906"/>
              <a:gd name="connsiteY138" fmla="*/ 694827 h 2557700"/>
              <a:gd name="connsiteX139" fmla="*/ 2040150 w 2556906"/>
              <a:gd name="connsiteY139" fmla="*/ 720277 h 2557700"/>
              <a:gd name="connsiteX140" fmla="*/ 2110407 w 2556906"/>
              <a:gd name="connsiteY140" fmla="*/ 705742 h 2557700"/>
              <a:gd name="connsiteX141" fmla="*/ 2054466 w 2556906"/>
              <a:gd name="connsiteY141" fmla="*/ 806583 h 2557700"/>
              <a:gd name="connsiteX142" fmla="*/ 2061353 w 2556906"/>
              <a:gd name="connsiteY142" fmla="*/ 847055 h 2557700"/>
              <a:gd name="connsiteX143" fmla="*/ 2105016 w 2556906"/>
              <a:gd name="connsiteY143" fmla="*/ 878573 h 2557700"/>
              <a:gd name="connsiteX144" fmla="*/ 2129314 w 2556906"/>
              <a:gd name="connsiteY144" fmla="*/ 815223 h 2557700"/>
              <a:gd name="connsiteX145" fmla="*/ 2184083 w 2556906"/>
              <a:gd name="connsiteY145" fmla="*/ 774246 h 2557700"/>
              <a:gd name="connsiteX146" fmla="*/ 2274961 w 2556906"/>
              <a:gd name="connsiteY146" fmla="*/ 753177 h 2557700"/>
              <a:gd name="connsiteX147" fmla="*/ 2291648 w 2556906"/>
              <a:gd name="connsiteY147" fmla="*/ 699198 h 2557700"/>
              <a:gd name="connsiteX148" fmla="*/ 2189721 w 2556906"/>
              <a:gd name="connsiteY148" fmla="*/ 530435 h 2557700"/>
              <a:gd name="connsiteX149" fmla="*/ 2177139 w 2556906"/>
              <a:gd name="connsiteY149" fmla="*/ 547103 h 2557700"/>
              <a:gd name="connsiteX150" fmla="*/ 1191158 w 2556906"/>
              <a:gd name="connsiteY150" fmla="*/ 577517 h 2557700"/>
              <a:gd name="connsiteX151" fmla="*/ 1171566 w 2556906"/>
              <a:gd name="connsiteY151" fmla="*/ 614740 h 2557700"/>
              <a:gd name="connsiteX152" fmla="*/ 1061028 w 2556906"/>
              <a:gd name="connsiteY152" fmla="*/ 795268 h 2557700"/>
              <a:gd name="connsiteX153" fmla="*/ 1023223 w 2556906"/>
              <a:gd name="connsiteY153" fmla="*/ 912844 h 2557700"/>
              <a:gd name="connsiteX154" fmla="*/ 1127446 w 2556906"/>
              <a:gd name="connsiteY154" fmla="*/ 887860 h 2557700"/>
              <a:gd name="connsiteX155" fmla="*/ 1133361 w 2556906"/>
              <a:gd name="connsiteY155" fmla="*/ 943962 h 2557700"/>
              <a:gd name="connsiteX156" fmla="*/ 1069734 w 2556906"/>
              <a:gd name="connsiteY156" fmla="*/ 1028792 h 2557700"/>
              <a:gd name="connsiteX157" fmla="*/ 1053827 w 2556906"/>
              <a:gd name="connsiteY157" fmla="*/ 1059072 h 2557700"/>
              <a:gd name="connsiteX158" fmla="*/ 1043635 w 2556906"/>
              <a:gd name="connsiteY158" fmla="*/ 1019419 h 2557700"/>
              <a:gd name="connsiteX159" fmla="*/ 1015222 w 2556906"/>
              <a:gd name="connsiteY159" fmla="*/ 959793 h 2557700"/>
              <a:gd name="connsiteX160" fmla="*/ 726072 w 2556906"/>
              <a:gd name="connsiteY160" fmla="*/ 925960 h 2557700"/>
              <a:gd name="connsiteX161" fmla="*/ 582235 w 2556906"/>
              <a:gd name="connsiteY161" fmla="*/ 1144930 h 2557700"/>
              <a:gd name="connsiteX162" fmla="*/ 706917 w 2556906"/>
              <a:gd name="connsiteY162" fmla="*/ 1468142 h 2557700"/>
              <a:gd name="connsiteX163" fmla="*/ 993496 w 2556906"/>
              <a:gd name="connsiteY163" fmla="*/ 1439282 h 2557700"/>
              <a:gd name="connsiteX164" fmla="*/ 1066229 w 2556906"/>
              <a:gd name="connsiteY164" fmla="*/ 1291254 h 2557700"/>
              <a:gd name="connsiteX165" fmla="*/ 1176328 w 2556906"/>
              <a:gd name="connsiteY165" fmla="*/ 1062863 h 2557700"/>
              <a:gd name="connsiteX166" fmla="*/ 1162698 w 2556906"/>
              <a:gd name="connsiteY166" fmla="*/ 1141416 h 2557700"/>
              <a:gd name="connsiteX167" fmla="*/ 1114416 w 2556906"/>
              <a:gd name="connsiteY167" fmla="*/ 1441320 h 2557700"/>
              <a:gd name="connsiteX168" fmla="*/ 1114416 w 2556906"/>
              <a:gd name="connsiteY168" fmla="*/ 1521035 h 2557700"/>
              <a:gd name="connsiteX169" fmla="*/ 1045359 w 2556906"/>
              <a:gd name="connsiteY169" fmla="*/ 1521054 h 2557700"/>
              <a:gd name="connsiteX170" fmla="*/ 673875 w 2556906"/>
              <a:gd name="connsiteY170" fmla="*/ 1555315 h 2557700"/>
              <a:gd name="connsiteX171" fmla="*/ 622821 w 2556906"/>
              <a:gd name="connsiteY171" fmla="*/ 1593310 h 2557700"/>
              <a:gd name="connsiteX172" fmla="*/ 662216 w 2556906"/>
              <a:gd name="connsiteY172" fmla="*/ 1670082 h 2557700"/>
              <a:gd name="connsiteX173" fmla="*/ 792632 w 2556906"/>
              <a:gd name="connsiteY173" fmla="*/ 1655251 h 2557700"/>
              <a:gd name="connsiteX174" fmla="*/ 1005964 w 2556906"/>
              <a:gd name="connsiteY174" fmla="*/ 1635306 h 2557700"/>
              <a:gd name="connsiteX175" fmla="*/ 1102290 w 2556906"/>
              <a:gd name="connsiteY175" fmla="*/ 1635335 h 2557700"/>
              <a:gd name="connsiteX176" fmla="*/ 1108948 w 2556906"/>
              <a:gd name="connsiteY176" fmla="*/ 1732966 h 2557700"/>
              <a:gd name="connsiteX177" fmla="*/ 1199198 w 2556906"/>
              <a:gd name="connsiteY177" fmla="*/ 2006810 h 2557700"/>
              <a:gd name="connsiteX178" fmla="*/ 1239431 w 2556906"/>
              <a:gd name="connsiteY178" fmla="*/ 1851390 h 2557700"/>
              <a:gd name="connsiteX179" fmla="*/ 1237012 w 2556906"/>
              <a:gd name="connsiteY179" fmla="*/ 1297197 h 2557700"/>
              <a:gd name="connsiteX180" fmla="*/ 1274159 w 2556906"/>
              <a:gd name="connsiteY180" fmla="*/ 1142406 h 2557700"/>
              <a:gd name="connsiteX181" fmla="*/ 1287037 w 2556906"/>
              <a:gd name="connsiteY181" fmla="*/ 1023344 h 2557700"/>
              <a:gd name="connsiteX182" fmla="*/ 1348816 w 2556906"/>
              <a:gd name="connsiteY182" fmla="*/ 881621 h 2557700"/>
              <a:gd name="connsiteX183" fmla="*/ 1608125 w 2556906"/>
              <a:gd name="connsiteY183" fmla="*/ 857933 h 2557700"/>
              <a:gd name="connsiteX184" fmla="*/ 1820056 w 2556906"/>
              <a:gd name="connsiteY184" fmla="*/ 849036 h 2557700"/>
              <a:gd name="connsiteX185" fmla="*/ 1803521 w 2556906"/>
              <a:gd name="connsiteY185" fmla="*/ 774475 h 2557700"/>
              <a:gd name="connsiteX186" fmla="*/ 1426426 w 2556906"/>
              <a:gd name="connsiteY186" fmla="*/ 764492 h 2557700"/>
              <a:gd name="connsiteX187" fmla="*/ 1286494 w 2556906"/>
              <a:gd name="connsiteY187" fmla="*/ 681006 h 2557700"/>
              <a:gd name="connsiteX188" fmla="*/ 1294895 w 2556906"/>
              <a:gd name="connsiteY188" fmla="*/ 589528 h 2557700"/>
              <a:gd name="connsiteX189" fmla="*/ 1191158 w 2556906"/>
              <a:gd name="connsiteY189" fmla="*/ 577517 h 2557700"/>
              <a:gd name="connsiteX190" fmla="*/ 2233355 w 2556906"/>
              <a:gd name="connsiteY190" fmla="*/ 644258 h 2557700"/>
              <a:gd name="connsiteX191" fmla="*/ 2232127 w 2556906"/>
              <a:gd name="connsiteY191" fmla="*/ 713038 h 2557700"/>
              <a:gd name="connsiteX192" fmla="*/ 2148726 w 2556906"/>
              <a:gd name="connsiteY192" fmla="*/ 701151 h 2557700"/>
              <a:gd name="connsiteX193" fmla="*/ 2124161 w 2556906"/>
              <a:gd name="connsiteY193" fmla="*/ 665432 h 2557700"/>
              <a:gd name="connsiteX194" fmla="*/ 2207162 w 2556906"/>
              <a:gd name="connsiteY194" fmla="*/ 616579 h 2557700"/>
              <a:gd name="connsiteX195" fmla="*/ 2233355 w 2556906"/>
              <a:gd name="connsiteY195" fmla="*/ 644258 h 2557700"/>
              <a:gd name="connsiteX196" fmla="*/ 207159 w 2556906"/>
              <a:gd name="connsiteY196" fmla="*/ 783485 h 2557700"/>
              <a:gd name="connsiteX197" fmla="*/ 295265 w 2556906"/>
              <a:gd name="connsiteY197" fmla="*/ 916197 h 2557700"/>
              <a:gd name="connsiteX198" fmla="*/ 390515 w 2556906"/>
              <a:gd name="connsiteY198" fmla="*/ 1023172 h 2557700"/>
              <a:gd name="connsiteX199" fmla="*/ 423605 w 2556906"/>
              <a:gd name="connsiteY199" fmla="*/ 1007161 h 2557700"/>
              <a:gd name="connsiteX200" fmla="*/ 420024 w 2556906"/>
              <a:gd name="connsiteY200" fmla="*/ 973052 h 2557700"/>
              <a:gd name="connsiteX201" fmla="*/ 376504 w 2556906"/>
              <a:gd name="connsiteY201" fmla="*/ 956954 h 2557700"/>
              <a:gd name="connsiteX202" fmla="*/ 351111 w 2556906"/>
              <a:gd name="connsiteY202" fmla="*/ 935104 h 2557700"/>
              <a:gd name="connsiteX203" fmla="*/ 370475 w 2556906"/>
              <a:gd name="connsiteY203" fmla="*/ 889937 h 2557700"/>
              <a:gd name="connsiteX204" fmla="*/ 418071 w 2556906"/>
              <a:gd name="connsiteY204" fmla="*/ 844760 h 2557700"/>
              <a:gd name="connsiteX205" fmla="*/ 461724 w 2556906"/>
              <a:gd name="connsiteY205" fmla="*/ 860181 h 2557700"/>
              <a:gd name="connsiteX206" fmla="*/ 480241 w 2556906"/>
              <a:gd name="connsiteY206" fmla="*/ 872087 h 2557700"/>
              <a:gd name="connsiteX207" fmla="*/ 514340 w 2556906"/>
              <a:gd name="connsiteY207" fmla="*/ 798639 h 2557700"/>
              <a:gd name="connsiteX208" fmla="*/ 435759 w 2556906"/>
              <a:gd name="connsiteY208" fmla="*/ 788810 h 2557700"/>
              <a:gd name="connsiteX209" fmla="*/ 285740 w 2556906"/>
              <a:gd name="connsiteY209" fmla="*/ 782066 h 2557700"/>
              <a:gd name="connsiteX210" fmla="*/ 207159 w 2556906"/>
              <a:gd name="connsiteY210" fmla="*/ 783485 h 2557700"/>
              <a:gd name="connsiteX211" fmla="*/ 350034 w 2556906"/>
              <a:gd name="connsiteY211" fmla="*/ 844169 h 2557700"/>
              <a:gd name="connsiteX212" fmla="*/ 338833 w 2556906"/>
              <a:gd name="connsiteY212" fmla="*/ 888184 h 2557700"/>
              <a:gd name="connsiteX213" fmla="*/ 295970 w 2556906"/>
              <a:gd name="connsiteY213" fmla="*/ 878697 h 2557700"/>
              <a:gd name="connsiteX214" fmla="*/ 266690 w 2556906"/>
              <a:gd name="connsiteY214" fmla="*/ 842502 h 2557700"/>
              <a:gd name="connsiteX215" fmla="*/ 350034 w 2556906"/>
              <a:gd name="connsiteY215" fmla="*/ 844169 h 2557700"/>
              <a:gd name="connsiteX216" fmla="*/ 2283476 w 2556906"/>
              <a:gd name="connsiteY216" fmla="*/ 894766 h 2557700"/>
              <a:gd name="connsiteX217" fmla="*/ 2247891 w 2556906"/>
              <a:gd name="connsiteY217" fmla="*/ 1016495 h 2557700"/>
              <a:gd name="connsiteX218" fmla="*/ 2229726 w 2556906"/>
              <a:gd name="connsiteY218" fmla="*/ 1082408 h 2557700"/>
              <a:gd name="connsiteX219" fmla="*/ 2190321 w 2556906"/>
              <a:gd name="connsiteY219" fmla="*/ 1074941 h 2557700"/>
              <a:gd name="connsiteX220" fmla="*/ 2189445 w 2556906"/>
              <a:gd name="connsiteY220" fmla="*/ 951363 h 2557700"/>
              <a:gd name="connsiteX221" fmla="*/ 2188359 w 2556906"/>
              <a:gd name="connsiteY221" fmla="*/ 907282 h 2557700"/>
              <a:gd name="connsiteX222" fmla="*/ 2124066 w 2556906"/>
              <a:gd name="connsiteY222" fmla="*/ 968585 h 2557700"/>
              <a:gd name="connsiteX223" fmla="*/ 2133629 w 2556906"/>
              <a:gd name="connsiteY223" fmla="*/ 1013828 h 2557700"/>
              <a:gd name="connsiteX224" fmla="*/ 2243719 w 2556906"/>
              <a:gd name="connsiteY224" fmla="*/ 1135786 h 2557700"/>
              <a:gd name="connsiteX225" fmla="*/ 2314566 w 2556906"/>
              <a:gd name="connsiteY225" fmla="*/ 1023820 h 2557700"/>
              <a:gd name="connsiteX226" fmla="*/ 2349570 w 2556906"/>
              <a:gd name="connsiteY226" fmla="*/ 930485 h 2557700"/>
              <a:gd name="connsiteX227" fmla="*/ 2370630 w 2556906"/>
              <a:gd name="connsiteY227" fmla="*/ 1058291 h 2557700"/>
              <a:gd name="connsiteX228" fmla="*/ 2394557 w 2556906"/>
              <a:gd name="connsiteY228" fmla="*/ 1080503 h 2557700"/>
              <a:gd name="connsiteX229" fmla="*/ 2422446 w 2556906"/>
              <a:gd name="connsiteY229" fmla="*/ 1019267 h 2557700"/>
              <a:gd name="connsiteX230" fmla="*/ 2390280 w 2556906"/>
              <a:gd name="connsiteY230" fmla="*/ 908215 h 2557700"/>
              <a:gd name="connsiteX231" fmla="*/ 2334749 w 2556906"/>
              <a:gd name="connsiteY231" fmla="*/ 882860 h 2557700"/>
              <a:gd name="connsiteX232" fmla="*/ 2283476 w 2556906"/>
              <a:gd name="connsiteY232" fmla="*/ 894766 h 2557700"/>
              <a:gd name="connsiteX233" fmla="*/ 1412519 w 2556906"/>
              <a:gd name="connsiteY233" fmla="*/ 912930 h 2557700"/>
              <a:gd name="connsiteX234" fmla="*/ 1327014 w 2556906"/>
              <a:gd name="connsiteY234" fmla="*/ 1019524 h 2557700"/>
              <a:gd name="connsiteX235" fmla="*/ 1530801 w 2556906"/>
              <a:gd name="connsiteY235" fmla="*/ 1099582 h 2557700"/>
              <a:gd name="connsiteX236" fmla="*/ 1859099 w 2556906"/>
              <a:gd name="connsiteY236" fmla="*/ 998245 h 2557700"/>
              <a:gd name="connsiteX237" fmla="*/ 1806188 w 2556906"/>
              <a:gd name="connsiteY237" fmla="*/ 920178 h 2557700"/>
              <a:gd name="connsiteX238" fmla="*/ 1609716 w 2556906"/>
              <a:gd name="connsiteY238" fmla="*/ 903138 h 2557700"/>
              <a:gd name="connsiteX239" fmla="*/ 1412519 w 2556906"/>
              <a:gd name="connsiteY239" fmla="*/ 912930 h 2557700"/>
              <a:gd name="connsiteX240" fmla="*/ 1762116 w 2556906"/>
              <a:gd name="connsiteY240" fmla="*/ 987434 h 2557700"/>
              <a:gd name="connsiteX241" fmla="*/ 1762116 w 2556906"/>
              <a:gd name="connsiteY241" fmla="*/ 1010685 h 2557700"/>
              <a:gd name="connsiteX242" fmla="*/ 1609716 w 2556906"/>
              <a:gd name="connsiteY242" fmla="*/ 1025773 h 2557700"/>
              <a:gd name="connsiteX243" fmla="*/ 1411453 w 2556906"/>
              <a:gd name="connsiteY243" fmla="*/ 1009066 h 2557700"/>
              <a:gd name="connsiteX244" fmla="*/ 1471689 w 2556906"/>
              <a:gd name="connsiteY244" fmla="*/ 986853 h 2557700"/>
              <a:gd name="connsiteX245" fmla="*/ 1762116 w 2556906"/>
              <a:gd name="connsiteY245" fmla="*/ 987434 h 2557700"/>
              <a:gd name="connsiteX246" fmla="*/ 163982 w 2556906"/>
              <a:gd name="connsiteY246" fmla="*/ 1031078 h 2557700"/>
              <a:gd name="connsiteX247" fmla="*/ 104737 w 2556906"/>
              <a:gd name="connsiteY247" fmla="*/ 1168838 h 2557700"/>
              <a:gd name="connsiteX248" fmla="*/ 119805 w 2556906"/>
              <a:gd name="connsiteY248" fmla="*/ 1244190 h 2557700"/>
              <a:gd name="connsiteX249" fmla="*/ 350863 w 2556906"/>
              <a:gd name="connsiteY249" fmla="*/ 1270375 h 2557700"/>
              <a:gd name="connsiteX250" fmla="*/ 377047 w 2556906"/>
              <a:gd name="connsiteY250" fmla="*/ 1280509 h 2557700"/>
              <a:gd name="connsiteX251" fmla="*/ 387134 w 2556906"/>
              <a:gd name="connsiteY251" fmla="*/ 1189707 h 2557700"/>
              <a:gd name="connsiteX252" fmla="*/ 330470 w 2556906"/>
              <a:gd name="connsiteY252" fmla="*/ 1034840 h 2557700"/>
              <a:gd name="connsiteX253" fmla="*/ 163982 w 2556906"/>
              <a:gd name="connsiteY253" fmla="*/ 1031078 h 2557700"/>
              <a:gd name="connsiteX254" fmla="*/ 938651 w 2556906"/>
              <a:gd name="connsiteY254" fmla="*/ 1045908 h 2557700"/>
              <a:gd name="connsiteX255" fmla="*/ 955958 w 2556906"/>
              <a:gd name="connsiteY255" fmla="*/ 1142578 h 2557700"/>
              <a:gd name="connsiteX256" fmla="*/ 819274 w 2556906"/>
              <a:gd name="connsiteY256" fmla="*/ 1150960 h 2557700"/>
              <a:gd name="connsiteX257" fmla="*/ 687676 w 2556906"/>
              <a:gd name="connsiteY257" fmla="*/ 1138034 h 2557700"/>
              <a:gd name="connsiteX258" fmla="*/ 745998 w 2556906"/>
              <a:gd name="connsiteY258" fmla="*/ 1040603 h 2557700"/>
              <a:gd name="connsiteX259" fmla="*/ 938651 w 2556906"/>
              <a:gd name="connsiteY259" fmla="*/ 1045908 h 2557700"/>
              <a:gd name="connsiteX260" fmla="*/ 309096 w 2556906"/>
              <a:gd name="connsiteY260" fmla="*/ 1086837 h 2557700"/>
              <a:gd name="connsiteX261" fmla="*/ 348310 w 2556906"/>
              <a:gd name="connsiteY261" fmla="*/ 1190403 h 2557700"/>
              <a:gd name="connsiteX262" fmla="*/ 284016 w 2556906"/>
              <a:gd name="connsiteY262" fmla="*/ 1196689 h 2557700"/>
              <a:gd name="connsiteX263" fmla="*/ 188109 w 2556906"/>
              <a:gd name="connsiteY263" fmla="*/ 1183154 h 2557700"/>
              <a:gd name="connsiteX264" fmla="*/ 142865 w 2556906"/>
              <a:gd name="connsiteY264" fmla="*/ 1144587 h 2557700"/>
              <a:gd name="connsiteX265" fmla="*/ 230696 w 2556906"/>
              <a:gd name="connsiteY265" fmla="*/ 1073360 h 2557700"/>
              <a:gd name="connsiteX266" fmla="*/ 309096 w 2556906"/>
              <a:gd name="connsiteY266" fmla="*/ 1086837 h 2557700"/>
              <a:gd name="connsiteX267" fmla="*/ 1476366 w 2556906"/>
              <a:gd name="connsiteY267" fmla="*/ 1136367 h 2557700"/>
              <a:gd name="connsiteX268" fmla="*/ 1331767 w 2556906"/>
              <a:gd name="connsiteY268" fmla="*/ 1179982 h 2557700"/>
              <a:gd name="connsiteX269" fmla="*/ 1334043 w 2556906"/>
              <a:gd name="connsiteY269" fmla="*/ 1313504 h 2557700"/>
              <a:gd name="connsiteX270" fmla="*/ 1363161 w 2556906"/>
              <a:gd name="connsiteY270" fmla="*/ 1342622 h 2557700"/>
              <a:gd name="connsiteX271" fmla="*/ 1579312 w 2556906"/>
              <a:gd name="connsiteY271" fmla="*/ 1337850 h 2557700"/>
              <a:gd name="connsiteX272" fmla="*/ 1822361 w 2556906"/>
              <a:gd name="connsiteY272" fmla="*/ 1320428 h 2557700"/>
              <a:gd name="connsiteX273" fmla="*/ 1866214 w 2556906"/>
              <a:gd name="connsiteY273" fmla="*/ 1185212 h 2557700"/>
              <a:gd name="connsiteX274" fmla="*/ 1662103 w 2556906"/>
              <a:gd name="connsiteY274" fmla="*/ 1134196 h 2557700"/>
              <a:gd name="connsiteX275" fmla="*/ 1476366 w 2556906"/>
              <a:gd name="connsiteY275" fmla="*/ 1136367 h 2557700"/>
              <a:gd name="connsiteX276" fmla="*/ 2430437 w 2556906"/>
              <a:gd name="connsiteY276" fmla="*/ 1199423 h 2557700"/>
              <a:gd name="connsiteX277" fmla="*/ 2197541 w 2556906"/>
              <a:gd name="connsiteY277" fmla="*/ 1207795 h 2557700"/>
              <a:gd name="connsiteX278" fmla="*/ 2171691 w 2556906"/>
              <a:gd name="connsiteY278" fmla="*/ 1244248 h 2557700"/>
              <a:gd name="connsiteX279" fmla="*/ 2200351 w 2556906"/>
              <a:gd name="connsiteY279" fmla="*/ 1287567 h 2557700"/>
              <a:gd name="connsiteX280" fmla="*/ 2319928 w 2556906"/>
              <a:gd name="connsiteY280" fmla="*/ 1273385 h 2557700"/>
              <a:gd name="connsiteX281" fmla="*/ 2433628 w 2556906"/>
              <a:gd name="connsiteY281" fmla="*/ 1282910 h 2557700"/>
              <a:gd name="connsiteX282" fmla="*/ 2457441 w 2556906"/>
              <a:gd name="connsiteY282" fmla="*/ 1240047 h 2557700"/>
              <a:gd name="connsiteX283" fmla="*/ 2430437 w 2556906"/>
              <a:gd name="connsiteY283" fmla="*/ 1199423 h 2557700"/>
              <a:gd name="connsiteX284" fmla="*/ 1757867 w 2556906"/>
              <a:gd name="connsiteY284" fmla="*/ 1226588 h 2557700"/>
              <a:gd name="connsiteX285" fmla="*/ 1574416 w 2556906"/>
              <a:gd name="connsiteY285" fmla="*/ 1261078 h 2557700"/>
              <a:gd name="connsiteX286" fmla="*/ 1395889 w 2556906"/>
              <a:gd name="connsiteY286" fmla="*/ 1255125 h 2557700"/>
              <a:gd name="connsiteX287" fmla="*/ 1489024 w 2556906"/>
              <a:gd name="connsiteY287" fmla="*/ 1225045 h 2557700"/>
              <a:gd name="connsiteX288" fmla="*/ 1757867 w 2556906"/>
              <a:gd name="connsiteY288" fmla="*/ 1226588 h 2557700"/>
              <a:gd name="connsiteX289" fmla="*/ 933269 w 2556906"/>
              <a:gd name="connsiteY289" fmla="*/ 1250963 h 2557700"/>
              <a:gd name="connsiteX290" fmla="*/ 958596 w 2556906"/>
              <a:gd name="connsiteY290" fmla="*/ 1291444 h 2557700"/>
              <a:gd name="connsiteX291" fmla="*/ 867318 w 2556906"/>
              <a:gd name="connsiteY291" fmla="*/ 1373302 h 2557700"/>
              <a:gd name="connsiteX292" fmla="*/ 700288 w 2556906"/>
              <a:gd name="connsiteY292" fmla="*/ 1295987 h 2557700"/>
              <a:gd name="connsiteX293" fmla="*/ 694315 w 2556906"/>
              <a:gd name="connsiteY293" fmla="*/ 1266212 h 2557700"/>
              <a:gd name="connsiteX294" fmla="*/ 759114 w 2556906"/>
              <a:gd name="connsiteY294" fmla="*/ 1256802 h 2557700"/>
              <a:gd name="connsiteX295" fmla="*/ 933269 w 2556906"/>
              <a:gd name="connsiteY295" fmla="*/ 1250963 h 2557700"/>
              <a:gd name="connsiteX296" fmla="*/ 193119 w 2556906"/>
              <a:gd name="connsiteY296" fmla="*/ 1344089 h 2557700"/>
              <a:gd name="connsiteX297" fmla="*/ 121682 w 2556906"/>
              <a:gd name="connsiteY297" fmla="*/ 1348061 h 2557700"/>
              <a:gd name="connsiteX298" fmla="*/ 99793 w 2556906"/>
              <a:gd name="connsiteY298" fmla="*/ 1375778 h 2557700"/>
              <a:gd name="connsiteX299" fmla="*/ 130902 w 2556906"/>
              <a:gd name="connsiteY299" fmla="*/ 1404887 h 2557700"/>
              <a:gd name="connsiteX300" fmla="*/ 342424 w 2556906"/>
              <a:gd name="connsiteY300" fmla="*/ 1377912 h 2557700"/>
              <a:gd name="connsiteX301" fmla="*/ 335299 w 2556906"/>
              <a:gd name="connsiteY301" fmla="*/ 1487087 h 2557700"/>
              <a:gd name="connsiteX302" fmla="*/ 148485 w 2556906"/>
              <a:gd name="connsiteY302" fmla="*/ 1511414 h 2557700"/>
              <a:gd name="connsiteX303" fmla="*/ 128426 w 2556906"/>
              <a:gd name="connsiteY303" fmla="*/ 1547228 h 2557700"/>
              <a:gd name="connsiteX304" fmla="*/ 160477 w 2556906"/>
              <a:gd name="connsiteY304" fmla="*/ 1593920 h 2557700"/>
              <a:gd name="connsiteX305" fmla="*/ 264290 w 2556906"/>
              <a:gd name="connsiteY305" fmla="*/ 1563735 h 2557700"/>
              <a:gd name="connsiteX306" fmla="*/ 376209 w 2556906"/>
              <a:gd name="connsiteY306" fmla="*/ 1519320 h 2557700"/>
              <a:gd name="connsiteX307" fmla="*/ 352939 w 2556906"/>
              <a:gd name="connsiteY307" fmla="*/ 1340345 h 2557700"/>
              <a:gd name="connsiteX308" fmla="*/ 193119 w 2556906"/>
              <a:gd name="connsiteY308" fmla="*/ 1344089 h 2557700"/>
              <a:gd name="connsiteX309" fmla="*/ 2407015 w 2556906"/>
              <a:gd name="connsiteY309" fmla="*/ 1383017 h 2557700"/>
              <a:gd name="connsiteX310" fmla="*/ 2307450 w 2556906"/>
              <a:gd name="connsiteY310" fmla="*/ 1421489 h 2557700"/>
              <a:gd name="connsiteX311" fmla="*/ 2192293 w 2556906"/>
              <a:gd name="connsiteY311" fmla="*/ 1390275 h 2557700"/>
              <a:gd name="connsiteX312" fmla="*/ 2166995 w 2556906"/>
              <a:gd name="connsiteY312" fmla="*/ 1379779 h 2557700"/>
              <a:gd name="connsiteX313" fmla="*/ 2160289 w 2556906"/>
              <a:gd name="connsiteY313" fmla="*/ 1473410 h 2557700"/>
              <a:gd name="connsiteX314" fmla="*/ 2173500 w 2556906"/>
              <a:gd name="connsiteY314" fmla="*/ 1463208 h 2557700"/>
              <a:gd name="connsiteX315" fmla="*/ 2288600 w 2556906"/>
              <a:gd name="connsiteY315" fmla="*/ 1473819 h 2557700"/>
              <a:gd name="connsiteX316" fmla="*/ 2400291 w 2556906"/>
              <a:gd name="connsiteY316" fmla="*/ 1511900 h 2557700"/>
              <a:gd name="connsiteX317" fmla="*/ 2374468 w 2556906"/>
              <a:gd name="connsiteY317" fmla="*/ 1549495 h 2557700"/>
              <a:gd name="connsiteX318" fmla="*/ 2362562 w 2556906"/>
              <a:gd name="connsiteY318" fmla="*/ 1578613 h 2557700"/>
              <a:gd name="connsiteX319" fmla="*/ 2413892 w 2556906"/>
              <a:gd name="connsiteY319" fmla="*/ 1579289 h 2557700"/>
              <a:gd name="connsiteX320" fmla="*/ 2438896 w 2556906"/>
              <a:gd name="connsiteY320" fmla="*/ 1468314 h 2557700"/>
              <a:gd name="connsiteX321" fmla="*/ 2412349 w 2556906"/>
              <a:gd name="connsiteY321" fmla="*/ 1349727 h 2557700"/>
              <a:gd name="connsiteX322" fmla="*/ 2407015 w 2556906"/>
              <a:gd name="connsiteY322" fmla="*/ 1383017 h 2557700"/>
              <a:gd name="connsiteX323" fmla="*/ 1452553 w 2556906"/>
              <a:gd name="connsiteY323" fmla="*/ 1377626 h 2557700"/>
              <a:gd name="connsiteX324" fmla="*/ 1357303 w 2556906"/>
              <a:gd name="connsiteY324" fmla="*/ 1382922 h 2557700"/>
              <a:gd name="connsiteX325" fmla="*/ 1354293 w 2556906"/>
              <a:gd name="connsiteY325" fmla="*/ 1409116 h 2557700"/>
              <a:gd name="connsiteX326" fmla="*/ 1441133 w 2556906"/>
              <a:gd name="connsiteY326" fmla="*/ 1447406 h 2557700"/>
              <a:gd name="connsiteX327" fmla="*/ 1485891 w 2556906"/>
              <a:gd name="connsiteY327" fmla="*/ 1462465 h 2557700"/>
              <a:gd name="connsiteX328" fmla="*/ 1376353 w 2556906"/>
              <a:gd name="connsiteY328" fmla="*/ 1502508 h 2557700"/>
              <a:gd name="connsiteX329" fmla="*/ 1288247 w 2556906"/>
              <a:gd name="connsiteY329" fmla="*/ 1527102 h 2557700"/>
              <a:gd name="connsiteX330" fmla="*/ 1290638 w 2556906"/>
              <a:gd name="connsiteY330" fmla="*/ 1602883 h 2557700"/>
              <a:gd name="connsiteX331" fmla="*/ 1381668 w 2556906"/>
              <a:gd name="connsiteY331" fmla="*/ 1593577 h 2557700"/>
              <a:gd name="connsiteX332" fmla="*/ 1485891 w 2556906"/>
              <a:gd name="connsiteY332" fmla="*/ 1592291 h 2557700"/>
              <a:gd name="connsiteX333" fmla="*/ 1459697 w 2556906"/>
              <a:gd name="connsiteY333" fmla="*/ 1621723 h 2557700"/>
              <a:gd name="connsiteX334" fmla="*/ 1277303 w 2556906"/>
              <a:gd name="connsiteY334" fmla="*/ 1752702 h 2557700"/>
              <a:gd name="connsiteX335" fmla="*/ 1301420 w 2556906"/>
              <a:gd name="connsiteY335" fmla="*/ 1782143 h 2557700"/>
              <a:gd name="connsiteX336" fmla="*/ 1402118 w 2556906"/>
              <a:gd name="connsiteY336" fmla="*/ 1744424 h 2557700"/>
              <a:gd name="connsiteX337" fmla="*/ 1497873 w 2556906"/>
              <a:gd name="connsiteY337" fmla="*/ 1704419 h 2557700"/>
              <a:gd name="connsiteX338" fmla="*/ 1528220 w 2556906"/>
              <a:gd name="connsiteY338" fmla="*/ 1770952 h 2557700"/>
              <a:gd name="connsiteX339" fmla="*/ 1581331 w 2556906"/>
              <a:gd name="connsiteY339" fmla="*/ 1873698 h 2557700"/>
              <a:gd name="connsiteX340" fmla="*/ 1641881 w 2556906"/>
              <a:gd name="connsiteY340" fmla="*/ 1909693 h 2557700"/>
              <a:gd name="connsiteX341" fmla="*/ 1674543 w 2556906"/>
              <a:gd name="connsiteY341" fmla="*/ 1876812 h 2557700"/>
              <a:gd name="connsiteX342" fmla="*/ 1654388 w 2556906"/>
              <a:gd name="connsiteY342" fmla="*/ 1791087 h 2557700"/>
              <a:gd name="connsiteX343" fmla="*/ 1625413 w 2556906"/>
              <a:gd name="connsiteY343" fmla="*/ 1710430 h 2557700"/>
              <a:gd name="connsiteX344" fmla="*/ 1662074 w 2556906"/>
              <a:gd name="connsiteY344" fmla="*/ 1679673 h 2557700"/>
              <a:gd name="connsiteX345" fmla="*/ 1733026 w 2556906"/>
              <a:gd name="connsiteY345" fmla="*/ 1679521 h 2557700"/>
              <a:gd name="connsiteX346" fmla="*/ 1842783 w 2556906"/>
              <a:gd name="connsiteY346" fmla="*/ 1565488 h 2557700"/>
              <a:gd name="connsiteX347" fmla="*/ 1858051 w 2556906"/>
              <a:gd name="connsiteY347" fmla="*/ 1402591 h 2557700"/>
              <a:gd name="connsiteX348" fmla="*/ 1776641 w 2556906"/>
              <a:gd name="connsiteY348" fmla="*/ 1427242 h 2557700"/>
              <a:gd name="connsiteX349" fmla="*/ 1688259 w 2556906"/>
              <a:gd name="connsiteY349" fmla="*/ 1464180 h 2557700"/>
              <a:gd name="connsiteX350" fmla="*/ 1620222 w 2556906"/>
              <a:gd name="connsiteY350" fmla="*/ 1468037 h 2557700"/>
              <a:gd name="connsiteX351" fmla="*/ 1640748 w 2556906"/>
              <a:gd name="connsiteY351" fmla="*/ 1429385 h 2557700"/>
              <a:gd name="connsiteX352" fmla="*/ 1452553 w 2556906"/>
              <a:gd name="connsiteY352" fmla="*/ 1377626 h 2557700"/>
              <a:gd name="connsiteX353" fmla="*/ 1735103 w 2556906"/>
              <a:gd name="connsiteY353" fmla="*/ 1559373 h 2557700"/>
              <a:gd name="connsiteX354" fmla="*/ 1664484 w 2556906"/>
              <a:gd name="connsiteY354" fmla="*/ 1602283 h 2557700"/>
              <a:gd name="connsiteX355" fmla="*/ 1609716 w 2556906"/>
              <a:gd name="connsiteY355" fmla="*/ 1608950 h 2557700"/>
              <a:gd name="connsiteX356" fmla="*/ 1609716 w 2556906"/>
              <a:gd name="connsiteY356" fmla="*/ 1579461 h 2557700"/>
              <a:gd name="connsiteX357" fmla="*/ 1681153 w 2556906"/>
              <a:gd name="connsiteY357" fmla="*/ 1536884 h 2557700"/>
              <a:gd name="connsiteX358" fmla="*/ 1735103 w 2556906"/>
              <a:gd name="connsiteY358" fmla="*/ 1559373 h 2557700"/>
              <a:gd name="connsiteX359" fmla="*/ 2100539 w 2556906"/>
              <a:gd name="connsiteY359" fmla="*/ 1621828 h 2557700"/>
              <a:gd name="connsiteX360" fmla="*/ 2096224 w 2556906"/>
              <a:gd name="connsiteY360" fmla="*/ 1677749 h 2557700"/>
              <a:gd name="connsiteX361" fmla="*/ 2148164 w 2556906"/>
              <a:gd name="connsiteY361" fmla="*/ 1687322 h 2557700"/>
              <a:gd name="connsiteX362" fmla="*/ 2237918 w 2556906"/>
              <a:gd name="connsiteY362" fmla="*/ 1768084 h 2557700"/>
              <a:gd name="connsiteX363" fmla="*/ 2285991 w 2556906"/>
              <a:gd name="connsiteY363" fmla="*/ 1843103 h 2557700"/>
              <a:gd name="connsiteX364" fmla="*/ 2319528 w 2556906"/>
              <a:gd name="connsiteY364" fmla="*/ 1831588 h 2557700"/>
              <a:gd name="connsiteX365" fmla="*/ 2315613 w 2556906"/>
              <a:gd name="connsiteY365" fmla="*/ 1792164 h 2557700"/>
              <a:gd name="connsiteX366" fmla="*/ 2267988 w 2556906"/>
              <a:gd name="connsiteY366" fmla="*/ 1757588 h 2557700"/>
              <a:gd name="connsiteX367" fmla="*/ 2238366 w 2556906"/>
              <a:gd name="connsiteY367" fmla="*/ 1710753 h 2557700"/>
              <a:gd name="connsiteX368" fmla="*/ 2350761 w 2556906"/>
              <a:gd name="connsiteY368" fmla="*/ 1701067 h 2557700"/>
              <a:gd name="connsiteX369" fmla="*/ 2404948 w 2556906"/>
              <a:gd name="connsiteY369" fmla="*/ 1636278 h 2557700"/>
              <a:gd name="connsiteX370" fmla="*/ 2394242 w 2556906"/>
              <a:gd name="connsiteY370" fmla="*/ 1620485 h 2557700"/>
              <a:gd name="connsiteX371" fmla="*/ 2295516 w 2556906"/>
              <a:gd name="connsiteY371" fmla="*/ 1640916 h 2557700"/>
              <a:gd name="connsiteX372" fmla="*/ 2174110 w 2556906"/>
              <a:gd name="connsiteY372" fmla="*/ 1637659 h 2557700"/>
              <a:gd name="connsiteX373" fmla="*/ 2133629 w 2556906"/>
              <a:gd name="connsiteY373" fmla="*/ 1609703 h 2557700"/>
              <a:gd name="connsiteX374" fmla="*/ 2100539 w 2556906"/>
              <a:gd name="connsiteY374" fmla="*/ 1621828 h 2557700"/>
              <a:gd name="connsiteX375" fmla="*/ 292884 w 2556906"/>
              <a:gd name="connsiteY375" fmla="*/ 1645622 h 2557700"/>
              <a:gd name="connsiteX376" fmla="*/ 290379 w 2556906"/>
              <a:gd name="connsiteY376" fmla="*/ 1673435 h 2557700"/>
              <a:gd name="connsiteX377" fmla="*/ 331108 w 2556906"/>
              <a:gd name="connsiteY377" fmla="*/ 1745120 h 2557700"/>
              <a:gd name="connsiteX378" fmla="*/ 257175 w 2556906"/>
              <a:gd name="connsiteY378" fmla="*/ 1778210 h 2557700"/>
              <a:gd name="connsiteX379" fmla="*/ 219656 w 2556906"/>
              <a:gd name="connsiteY379" fmla="*/ 1676635 h 2557700"/>
              <a:gd name="connsiteX380" fmla="*/ 209636 w 2556906"/>
              <a:gd name="connsiteY380" fmla="*/ 1654385 h 2557700"/>
              <a:gd name="connsiteX381" fmla="*/ 212188 w 2556906"/>
              <a:gd name="connsiteY381" fmla="*/ 1776133 h 2557700"/>
              <a:gd name="connsiteX382" fmla="*/ 263795 w 2556906"/>
              <a:gd name="connsiteY382" fmla="*/ 1863935 h 2557700"/>
              <a:gd name="connsiteX383" fmla="*/ 276215 w 2556906"/>
              <a:gd name="connsiteY383" fmla="*/ 1851200 h 2557700"/>
              <a:gd name="connsiteX384" fmla="*/ 494395 w 2556906"/>
              <a:gd name="connsiteY384" fmla="*/ 1754111 h 2557700"/>
              <a:gd name="connsiteX385" fmla="*/ 493395 w 2556906"/>
              <a:gd name="connsiteY385" fmla="*/ 1707029 h 2557700"/>
              <a:gd name="connsiteX386" fmla="*/ 457190 w 2556906"/>
              <a:gd name="connsiteY386" fmla="*/ 1678540 h 2557700"/>
              <a:gd name="connsiteX387" fmla="*/ 366046 w 2556906"/>
              <a:gd name="connsiteY387" fmla="*/ 1730585 h 2557700"/>
              <a:gd name="connsiteX388" fmla="*/ 339538 w 2556906"/>
              <a:gd name="connsiteY388" fmla="*/ 1649384 h 2557700"/>
              <a:gd name="connsiteX389" fmla="*/ 292884 w 2556906"/>
              <a:gd name="connsiteY389" fmla="*/ 1645622 h 2557700"/>
              <a:gd name="connsiteX390" fmla="*/ 1747828 w 2556906"/>
              <a:gd name="connsiteY390" fmla="*/ 2036461 h 2557700"/>
              <a:gd name="connsiteX391" fmla="*/ 1678496 w 2556906"/>
              <a:gd name="connsiteY391" fmla="*/ 2095621 h 2557700"/>
              <a:gd name="connsiteX392" fmla="*/ 1744561 w 2556906"/>
              <a:gd name="connsiteY392" fmla="*/ 2222046 h 2557700"/>
              <a:gd name="connsiteX393" fmla="*/ 1782737 w 2556906"/>
              <a:gd name="connsiteY393" fmla="*/ 2193652 h 2557700"/>
              <a:gd name="connsiteX394" fmla="*/ 1886045 w 2556906"/>
              <a:gd name="connsiteY394" fmla="*/ 2190166 h 2557700"/>
              <a:gd name="connsiteX395" fmla="*/ 1885064 w 2556906"/>
              <a:gd name="connsiteY395" fmla="*/ 2264861 h 2557700"/>
              <a:gd name="connsiteX396" fmla="*/ 1844583 w 2556906"/>
              <a:gd name="connsiteY396" fmla="*/ 2278386 h 2557700"/>
              <a:gd name="connsiteX397" fmla="*/ 1774974 w 2556906"/>
              <a:gd name="connsiteY397" fmla="*/ 2278558 h 2557700"/>
              <a:gd name="connsiteX398" fmla="*/ 1822837 w 2556906"/>
              <a:gd name="connsiteY398" fmla="*/ 2321135 h 2557700"/>
              <a:gd name="connsiteX399" fmla="*/ 1943986 w 2556906"/>
              <a:gd name="connsiteY399" fmla="*/ 2250773 h 2557700"/>
              <a:gd name="connsiteX400" fmla="*/ 1948301 w 2556906"/>
              <a:gd name="connsiteY400" fmla="*/ 2141026 h 2557700"/>
              <a:gd name="connsiteX401" fmla="*/ 1785042 w 2556906"/>
              <a:gd name="connsiteY401" fmla="*/ 2141017 h 2557700"/>
              <a:gd name="connsiteX402" fmla="*/ 1743942 w 2556906"/>
              <a:gd name="connsiteY402" fmla="*/ 2151323 h 2557700"/>
              <a:gd name="connsiteX403" fmla="*/ 1790776 w 2556906"/>
              <a:gd name="connsiteY403" fmla="*/ 2079581 h 2557700"/>
              <a:gd name="connsiteX404" fmla="*/ 1842059 w 2556906"/>
              <a:gd name="connsiteY404" fmla="*/ 2002828 h 2557700"/>
              <a:gd name="connsiteX405" fmla="*/ 1747828 w 2556906"/>
              <a:gd name="connsiteY405" fmla="*/ 2036461 h 2557700"/>
              <a:gd name="connsiteX406" fmla="*/ 717547 w 2556906"/>
              <a:gd name="connsiteY406" fmla="*/ 2028422 h 2557700"/>
              <a:gd name="connsiteX407" fmla="*/ 727320 w 2556906"/>
              <a:gd name="connsiteY407" fmla="*/ 2046634 h 2557700"/>
              <a:gd name="connsiteX408" fmla="*/ 695392 w 2556906"/>
              <a:gd name="connsiteY408" fmla="*/ 2161400 h 2557700"/>
              <a:gd name="connsiteX409" fmla="*/ 619363 w 2556906"/>
              <a:gd name="connsiteY409" fmla="*/ 2229266 h 2557700"/>
              <a:gd name="connsiteX410" fmla="*/ 590541 w 2556906"/>
              <a:gd name="connsiteY410" fmla="*/ 2233990 h 2557700"/>
              <a:gd name="connsiteX411" fmla="*/ 721509 w 2556906"/>
              <a:gd name="connsiteY411" fmla="*/ 2320935 h 2557700"/>
              <a:gd name="connsiteX412" fmla="*/ 723891 w 2556906"/>
              <a:gd name="connsiteY412" fmla="*/ 2297322 h 2557700"/>
              <a:gd name="connsiteX413" fmla="*/ 776173 w 2556906"/>
              <a:gd name="connsiteY413" fmla="*/ 2159381 h 2557700"/>
              <a:gd name="connsiteX414" fmla="*/ 828180 w 2556906"/>
              <a:gd name="connsiteY414" fmla="*/ 2050139 h 2557700"/>
              <a:gd name="connsiteX415" fmla="*/ 717547 w 2556906"/>
              <a:gd name="connsiteY415" fmla="*/ 2028422 h 2557700"/>
              <a:gd name="connsiteX416" fmla="*/ 978275 w 2556906"/>
              <a:gd name="connsiteY416" fmla="*/ 2159362 h 2557700"/>
              <a:gd name="connsiteX417" fmla="*/ 938022 w 2556906"/>
              <a:gd name="connsiteY417" fmla="*/ 2263413 h 2557700"/>
              <a:gd name="connsiteX418" fmla="*/ 1034186 w 2556906"/>
              <a:gd name="connsiteY418" fmla="*/ 2330660 h 2557700"/>
              <a:gd name="connsiteX419" fmla="*/ 1066791 w 2556906"/>
              <a:gd name="connsiteY419" fmla="*/ 2339489 h 2557700"/>
              <a:gd name="connsiteX420" fmla="*/ 974284 w 2556906"/>
              <a:gd name="connsiteY420" fmla="*/ 2399887 h 2557700"/>
              <a:gd name="connsiteX421" fmla="*/ 964397 w 2556906"/>
              <a:gd name="connsiteY421" fmla="*/ 2429377 h 2557700"/>
              <a:gd name="connsiteX422" fmla="*/ 1150134 w 2556906"/>
              <a:gd name="connsiteY422" fmla="*/ 2190899 h 2557700"/>
              <a:gd name="connsiteX423" fmla="*/ 978275 w 2556906"/>
              <a:gd name="connsiteY423" fmla="*/ 2159362 h 2557700"/>
              <a:gd name="connsiteX424" fmla="*/ 1433503 w 2556906"/>
              <a:gd name="connsiteY424" fmla="*/ 2149932 h 2557700"/>
              <a:gd name="connsiteX425" fmla="*/ 1333491 w 2556906"/>
              <a:gd name="connsiteY425" fmla="*/ 2289740 h 2557700"/>
              <a:gd name="connsiteX426" fmla="*/ 1359456 w 2556906"/>
              <a:gd name="connsiteY426" fmla="*/ 2385933 h 2557700"/>
              <a:gd name="connsiteX427" fmla="*/ 1589075 w 2556906"/>
              <a:gd name="connsiteY427" fmla="*/ 2356072 h 2557700"/>
              <a:gd name="connsiteX428" fmla="*/ 1568949 w 2556906"/>
              <a:gd name="connsiteY428" fmla="*/ 2210626 h 2557700"/>
              <a:gd name="connsiteX429" fmla="*/ 1433503 w 2556906"/>
              <a:gd name="connsiteY429" fmla="*/ 2149932 h 2557700"/>
              <a:gd name="connsiteX430" fmla="*/ 1093461 w 2556906"/>
              <a:gd name="connsiteY430" fmla="*/ 2180165 h 2557700"/>
              <a:gd name="connsiteX431" fmla="*/ 1089127 w 2556906"/>
              <a:gd name="connsiteY431" fmla="*/ 2284663 h 2557700"/>
              <a:gd name="connsiteX432" fmla="*/ 1021070 w 2556906"/>
              <a:gd name="connsiteY432" fmla="*/ 2290655 h 2557700"/>
              <a:gd name="connsiteX433" fmla="*/ 1024471 w 2556906"/>
              <a:gd name="connsiteY433" fmla="*/ 2189909 h 2557700"/>
              <a:gd name="connsiteX434" fmla="*/ 1093461 w 2556906"/>
              <a:gd name="connsiteY434" fmla="*/ 2180165 h 2557700"/>
              <a:gd name="connsiteX435" fmla="*/ 1472917 w 2556906"/>
              <a:gd name="connsiteY435" fmla="*/ 2185546 h 2557700"/>
              <a:gd name="connsiteX436" fmla="*/ 1520771 w 2556906"/>
              <a:gd name="connsiteY436" fmla="*/ 2321554 h 2557700"/>
              <a:gd name="connsiteX437" fmla="*/ 1478109 w 2556906"/>
              <a:gd name="connsiteY437" fmla="*/ 2414575 h 2557700"/>
              <a:gd name="connsiteX438" fmla="*/ 1440409 w 2556906"/>
              <a:gd name="connsiteY438" fmla="*/ 2178402 h 2557700"/>
              <a:gd name="connsiteX439" fmla="*/ 1472917 w 2556906"/>
              <a:gd name="connsiteY439" fmla="*/ 2185546 h 25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</a:cxnLst>
            <a:rect l="l" t="t" r="r" b="b"/>
            <a:pathLst>
              <a:path w="2556906" h="2557700">
                <a:moveTo>
                  <a:pt x="1096051" y="11465"/>
                </a:moveTo>
                <a:cubicBezTo>
                  <a:pt x="648748" y="79988"/>
                  <a:pt x="271034" y="371748"/>
                  <a:pt x="97479" y="782818"/>
                </a:cubicBezTo>
                <a:cubicBezTo>
                  <a:pt x="31290" y="939590"/>
                  <a:pt x="19" y="1098829"/>
                  <a:pt x="0" y="1279281"/>
                </a:cubicBezTo>
                <a:cubicBezTo>
                  <a:pt x="-29" y="1562811"/>
                  <a:pt x="85715" y="1822406"/>
                  <a:pt x="252546" y="2043871"/>
                </a:cubicBezTo>
                <a:cubicBezTo>
                  <a:pt x="510045" y="2385695"/>
                  <a:pt x="897969" y="2572423"/>
                  <a:pt x="1318127" y="2556793"/>
                </a:cubicBezTo>
                <a:cubicBezTo>
                  <a:pt x="1465593" y="2551306"/>
                  <a:pt x="1558195" y="2534866"/>
                  <a:pt x="1689888" y="2490756"/>
                </a:cubicBezTo>
                <a:cubicBezTo>
                  <a:pt x="1977762" y="2394344"/>
                  <a:pt x="2226755" y="2189651"/>
                  <a:pt x="2388603" y="1916322"/>
                </a:cubicBezTo>
                <a:cubicBezTo>
                  <a:pt x="2566692" y="1615570"/>
                  <a:pt x="2606612" y="1219483"/>
                  <a:pt x="2493217" y="878097"/>
                </a:cubicBezTo>
                <a:cubicBezTo>
                  <a:pt x="2371144" y="510537"/>
                  <a:pt x="2086289" y="215709"/>
                  <a:pt x="1721082" y="78921"/>
                </a:cubicBezTo>
                <a:cubicBezTo>
                  <a:pt x="1536021" y="9607"/>
                  <a:pt x="1285027" y="-17482"/>
                  <a:pt x="1096051" y="11465"/>
                </a:cubicBezTo>
                <a:moveTo>
                  <a:pt x="1481128" y="78607"/>
                </a:moveTo>
                <a:cubicBezTo>
                  <a:pt x="1977885" y="164560"/>
                  <a:pt x="2361181" y="535988"/>
                  <a:pt x="2473262" y="1040022"/>
                </a:cubicBezTo>
                <a:cubicBezTo>
                  <a:pt x="2497188" y="1147655"/>
                  <a:pt x="2497169" y="1409125"/>
                  <a:pt x="2473224" y="1519091"/>
                </a:cubicBezTo>
                <a:cubicBezTo>
                  <a:pt x="2420084" y="1763027"/>
                  <a:pt x="2313423" y="1959804"/>
                  <a:pt x="2138677" y="2136264"/>
                </a:cubicBezTo>
                <a:cubicBezTo>
                  <a:pt x="1905105" y="2372131"/>
                  <a:pt x="1612373" y="2494737"/>
                  <a:pt x="1281103" y="2495452"/>
                </a:cubicBezTo>
                <a:cubicBezTo>
                  <a:pt x="952357" y="2496156"/>
                  <a:pt x="653472" y="2373932"/>
                  <a:pt x="423167" y="2144608"/>
                </a:cubicBezTo>
                <a:cubicBezTo>
                  <a:pt x="278825" y="2000875"/>
                  <a:pt x="176536" y="1834188"/>
                  <a:pt x="116491" y="1644860"/>
                </a:cubicBezTo>
                <a:cubicBezTo>
                  <a:pt x="74638" y="1512900"/>
                  <a:pt x="62751" y="1428975"/>
                  <a:pt x="63208" y="1268622"/>
                </a:cubicBezTo>
                <a:cubicBezTo>
                  <a:pt x="63541" y="1149436"/>
                  <a:pt x="67713" y="1108002"/>
                  <a:pt x="88402" y="1018677"/>
                </a:cubicBezTo>
                <a:cubicBezTo>
                  <a:pt x="201749" y="529387"/>
                  <a:pt x="580806" y="167122"/>
                  <a:pt x="1071553" y="79092"/>
                </a:cubicBezTo>
                <a:cubicBezTo>
                  <a:pt x="1175214" y="60490"/>
                  <a:pt x="1375105" y="60261"/>
                  <a:pt x="1481128" y="78607"/>
                </a:cubicBezTo>
                <a:moveTo>
                  <a:pt x="1266816" y="110315"/>
                </a:moveTo>
                <a:cubicBezTo>
                  <a:pt x="1266816" y="114992"/>
                  <a:pt x="1272940" y="121174"/>
                  <a:pt x="1280436" y="124050"/>
                </a:cubicBezTo>
                <a:cubicBezTo>
                  <a:pt x="1295752" y="129927"/>
                  <a:pt x="1308059" y="194907"/>
                  <a:pt x="1303296" y="244761"/>
                </a:cubicBezTo>
                <a:lnTo>
                  <a:pt x="1300153" y="277670"/>
                </a:lnTo>
                <a:lnTo>
                  <a:pt x="1238660" y="194507"/>
                </a:lnTo>
                <a:lnTo>
                  <a:pt x="1177176" y="111334"/>
                </a:lnTo>
                <a:lnTo>
                  <a:pt x="1131503" y="111334"/>
                </a:lnTo>
                <a:cubicBezTo>
                  <a:pt x="1082821" y="111334"/>
                  <a:pt x="1076306" y="116545"/>
                  <a:pt x="1101738" y="135147"/>
                </a:cubicBezTo>
                <a:cubicBezTo>
                  <a:pt x="1114454" y="144443"/>
                  <a:pt x="1118530" y="168380"/>
                  <a:pt x="1122083" y="254448"/>
                </a:cubicBezTo>
                <a:cubicBezTo>
                  <a:pt x="1125931" y="347926"/>
                  <a:pt x="1124388" y="363671"/>
                  <a:pt x="1110367" y="373929"/>
                </a:cubicBezTo>
                <a:cubicBezTo>
                  <a:pt x="1087650" y="390531"/>
                  <a:pt x="1107605" y="400485"/>
                  <a:pt x="1148315" y="392846"/>
                </a:cubicBezTo>
                <a:cubicBezTo>
                  <a:pt x="1180090" y="386883"/>
                  <a:pt x="1180586" y="386112"/>
                  <a:pt x="1166346" y="364385"/>
                </a:cubicBezTo>
                <a:cubicBezTo>
                  <a:pt x="1155468" y="347783"/>
                  <a:pt x="1152420" y="321770"/>
                  <a:pt x="1154497" y="262972"/>
                </a:cubicBezTo>
                <a:lnTo>
                  <a:pt x="1157278" y="183896"/>
                </a:lnTo>
                <a:lnTo>
                  <a:pt x="1228849" y="283242"/>
                </a:lnTo>
                <a:cubicBezTo>
                  <a:pt x="1268216" y="337887"/>
                  <a:pt x="1308049" y="384054"/>
                  <a:pt x="1317374" y="385855"/>
                </a:cubicBezTo>
                <a:cubicBezTo>
                  <a:pt x="1333024" y="388864"/>
                  <a:pt x="1334224" y="378987"/>
                  <a:pt x="1332919" y="257696"/>
                </a:cubicBezTo>
                <a:cubicBezTo>
                  <a:pt x="1331976" y="169170"/>
                  <a:pt x="1334948" y="125136"/>
                  <a:pt x="1342025" y="122774"/>
                </a:cubicBezTo>
                <a:cubicBezTo>
                  <a:pt x="1367809" y="114182"/>
                  <a:pt x="1348712" y="101809"/>
                  <a:pt x="1309678" y="101809"/>
                </a:cubicBezTo>
                <a:cubicBezTo>
                  <a:pt x="1286104" y="101809"/>
                  <a:pt x="1266816" y="105639"/>
                  <a:pt x="1266816" y="110315"/>
                </a:cubicBezTo>
                <a:moveTo>
                  <a:pt x="1446695" y="133833"/>
                </a:moveTo>
                <a:cubicBezTo>
                  <a:pt x="1457925" y="147358"/>
                  <a:pt x="1457335" y="165351"/>
                  <a:pt x="1442685" y="256715"/>
                </a:cubicBezTo>
                <a:cubicBezTo>
                  <a:pt x="1431350" y="327428"/>
                  <a:pt x="1420425" y="367519"/>
                  <a:pt x="1410481" y="374872"/>
                </a:cubicBezTo>
                <a:cubicBezTo>
                  <a:pt x="1390002" y="390017"/>
                  <a:pt x="1398556" y="395922"/>
                  <a:pt x="1451448" y="403171"/>
                </a:cubicBezTo>
                <a:cubicBezTo>
                  <a:pt x="1496225" y="409305"/>
                  <a:pt x="1496435" y="409210"/>
                  <a:pt x="1490253" y="384588"/>
                </a:cubicBezTo>
                <a:cubicBezTo>
                  <a:pt x="1481023" y="347802"/>
                  <a:pt x="1513075" y="166179"/>
                  <a:pt x="1531315" y="151911"/>
                </a:cubicBezTo>
                <a:cubicBezTo>
                  <a:pt x="1552642" y="135242"/>
                  <a:pt x="1541364" y="128346"/>
                  <a:pt x="1483738" y="122803"/>
                </a:cubicBezTo>
                <a:cubicBezTo>
                  <a:pt x="1437742" y="118383"/>
                  <a:pt x="1434646" y="119307"/>
                  <a:pt x="1446695" y="133833"/>
                </a:cubicBezTo>
                <a:moveTo>
                  <a:pt x="954776" y="145063"/>
                </a:moveTo>
                <a:cubicBezTo>
                  <a:pt x="923487" y="158226"/>
                  <a:pt x="912914" y="178009"/>
                  <a:pt x="937184" y="178009"/>
                </a:cubicBezTo>
                <a:cubicBezTo>
                  <a:pt x="951833" y="178009"/>
                  <a:pt x="953967" y="182286"/>
                  <a:pt x="986828" y="277308"/>
                </a:cubicBezTo>
                <a:cubicBezTo>
                  <a:pt x="1014603" y="357632"/>
                  <a:pt x="1014927" y="368767"/>
                  <a:pt x="990219" y="395284"/>
                </a:cubicBezTo>
                <a:cubicBezTo>
                  <a:pt x="966426" y="420830"/>
                  <a:pt x="923068" y="422459"/>
                  <a:pt x="901494" y="398628"/>
                </a:cubicBezTo>
                <a:cubicBezTo>
                  <a:pt x="881739" y="376796"/>
                  <a:pt x="831085" y="226720"/>
                  <a:pt x="835933" y="204394"/>
                </a:cubicBezTo>
                <a:cubicBezTo>
                  <a:pt x="839248" y="189125"/>
                  <a:pt x="836619" y="188935"/>
                  <a:pt x="800224" y="201774"/>
                </a:cubicBezTo>
                <a:cubicBezTo>
                  <a:pt x="743741" y="221701"/>
                  <a:pt x="740426" y="225196"/>
                  <a:pt x="761133" y="242989"/>
                </a:cubicBezTo>
                <a:cubicBezTo>
                  <a:pt x="771363" y="251781"/>
                  <a:pt x="790947" y="291119"/>
                  <a:pt x="804653" y="330409"/>
                </a:cubicBezTo>
                <a:cubicBezTo>
                  <a:pt x="840248" y="432451"/>
                  <a:pt x="853373" y="446824"/>
                  <a:pt x="915562" y="451815"/>
                </a:cubicBezTo>
                <a:cubicBezTo>
                  <a:pt x="957967" y="455225"/>
                  <a:pt x="972512" y="452044"/>
                  <a:pt x="1000116" y="433327"/>
                </a:cubicBezTo>
                <a:cubicBezTo>
                  <a:pt x="1053332" y="397256"/>
                  <a:pt x="1057380" y="360185"/>
                  <a:pt x="1019547" y="255257"/>
                </a:cubicBezTo>
                <a:cubicBezTo>
                  <a:pt x="1002411" y="207756"/>
                  <a:pt x="990848" y="162503"/>
                  <a:pt x="993839" y="154702"/>
                </a:cubicBezTo>
                <a:cubicBezTo>
                  <a:pt x="1001925" y="133633"/>
                  <a:pt x="989352" y="130527"/>
                  <a:pt x="954776" y="145063"/>
                </a:cubicBezTo>
                <a:moveTo>
                  <a:pt x="1612325" y="298806"/>
                </a:moveTo>
                <a:cubicBezTo>
                  <a:pt x="1609268" y="511194"/>
                  <a:pt x="1618526" y="516909"/>
                  <a:pt x="1746523" y="381721"/>
                </a:cubicBezTo>
                <a:cubicBezTo>
                  <a:pt x="1794205" y="331362"/>
                  <a:pt x="1842935" y="286461"/>
                  <a:pt x="1854822" y="281946"/>
                </a:cubicBezTo>
                <a:cubicBezTo>
                  <a:pt x="1886121" y="270040"/>
                  <a:pt x="1881407" y="257334"/>
                  <a:pt x="1840697" y="243894"/>
                </a:cubicBezTo>
                <a:cubicBezTo>
                  <a:pt x="1797377" y="229597"/>
                  <a:pt x="1794729" y="230416"/>
                  <a:pt x="1798168" y="257029"/>
                </a:cubicBezTo>
                <a:cubicBezTo>
                  <a:pt x="1800139" y="272326"/>
                  <a:pt x="1782480" y="296110"/>
                  <a:pt x="1733074" y="344697"/>
                </a:cubicBezTo>
                <a:lnTo>
                  <a:pt x="1665265" y="411372"/>
                </a:lnTo>
                <a:lnTo>
                  <a:pt x="1671752" y="316122"/>
                </a:lnTo>
                <a:cubicBezTo>
                  <a:pt x="1676105" y="252247"/>
                  <a:pt x="1682639" y="217386"/>
                  <a:pt x="1691602" y="210299"/>
                </a:cubicBezTo>
                <a:cubicBezTo>
                  <a:pt x="1698955" y="204479"/>
                  <a:pt x="1704947" y="195907"/>
                  <a:pt x="1704927" y="191249"/>
                </a:cubicBezTo>
                <a:cubicBezTo>
                  <a:pt x="1704899" y="184105"/>
                  <a:pt x="1633480" y="149339"/>
                  <a:pt x="1619136" y="149482"/>
                </a:cubicBezTo>
                <a:cubicBezTo>
                  <a:pt x="1616574" y="149501"/>
                  <a:pt x="1613506" y="216700"/>
                  <a:pt x="1612325" y="298806"/>
                </a:cubicBezTo>
                <a:moveTo>
                  <a:pt x="1933518" y="323266"/>
                </a:moveTo>
                <a:cubicBezTo>
                  <a:pt x="1933461" y="351955"/>
                  <a:pt x="1804997" y="501859"/>
                  <a:pt x="1780470" y="501859"/>
                </a:cubicBezTo>
                <a:cubicBezTo>
                  <a:pt x="1749781" y="501859"/>
                  <a:pt x="1759268" y="516852"/>
                  <a:pt x="1826409" y="574478"/>
                </a:cubicBezTo>
                <a:cubicBezTo>
                  <a:pt x="1932470" y="665499"/>
                  <a:pt x="1920345" y="658879"/>
                  <a:pt x="1947910" y="640810"/>
                </a:cubicBezTo>
                <a:cubicBezTo>
                  <a:pt x="1974123" y="623637"/>
                  <a:pt x="1971265" y="602453"/>
                  <a:pt x="1943900" y="611140"/>
                </a:cubicBezTo>
                <a:cubicBezTo>
                  <a:pt x="1924050" y="617436"/>
                  <a:pt x="1847841" y="565277"/>
                  <a:pt x="1847841" y="545389"/>
                </a:cubicBezTo>
                <a:cubicBezTo>
                  <a:pt x="1847841" y="537969"/>
                  <a:pt x="1858947" y="518700"/>
                  <a:pt x="1872520" y="502564"/>
                </a:cubicBezTo>
                <a:lnTo>
                  <a:pt x="1897209" y="473227"/>
                </a:lnTo>
                <a:lnTo>
                  <a:pt x="1925574" y="493430"/>
                </a:lnTo>
                <a:cubicBezTo>
                  <a:pt x="1941176" y="504536"/>
                  <a:pt x="1958254" y="524910"/>
                  <a:pt x="1963531" y="538702"/>
                </a:cubicBezTo>
                <a:lnTo>
                  <a:pt x="1973132" y="563772"/>
                </a:lnTo>
                <a:lnTo>
                  <a:pt x="1997516" y="535521"/>
                </a:lnTo>
                <a:lnTo>
                  <a:pt x="2021910" y="507279"/>
                </a:lnTo>
                <a:lnTo>
                  <a:pt x="1993878" y="500012"/>
                </a:lnTo>
                <a:cubicBezTo>
                  <a:pt x="1978466" y="496021"/>
                  <a:pt x="1955921" y="482181"/>
                  <a:pt x="1943786" y="469255"/>
                </a:cubicBezTo>
                <a:lnTo>
                  <a:pt x="1921716" y="445767"/>
                </a:lnTo>
                <a:lnTo>
                  <a:pt x="1944310" y="417192"/>
                </a:lnTo>
                <a:cubicBezTo>
                  <a:pt x="1956740" y="401476"/>
                  <a:pt x="1976104" y="388379"/>
                  <a:pt x="1987344" y="388083"/>
                </a:cubicBezTo>
                <a:cubicBezTo>
                  <a:pt x="2006708" y="387588"/>
                  <a:pt x="2059696" y="437337"/>
                  <a:pt x="2068754" y="464522"/>
                </a:cubicBezTo>
                <a:cubicBezTo>
                  <a:pt x="2074459" y="481638"/>
                  <a:pt x="2095491" y="466255"/>
                  <a:pt x="2095491" y="444967"/>
                </a:cubicBezTo>
                <a:cubicBezTo>
                  <a:pt x="2095491" y="429631"/>
                  <a:pt x="1956054" y="301834"/>
                  <a:pt x="1939309" y="301834"/>
                </a:cubicBezTo>
                <a:cubicBezTo>
                  <a:pt x="1936156" y="301834"/>
                  <a:pt x="1933547" y="311483"/>
                  <a:pt x="1933518" y="323266"/>
                </a:cubicBezTo>
                <a:moveTo>
                  <a:pt x="472469" y="418421"/>
                </a:moveTo>
                <a:lnTo>
                  <a:pt x="448123" y="449472"/>
                </a:lnTo>
                <a:lnTo>
                  <a:pt x="477774" y="455682"/>
                </a:lnTo>
                <a:cubicBezTo>
                  <a:pt x="494081" y="459092"/>
                  <a:pt x="524989" y="479457"/>
                  <a:pt x="546459" y="500926"/>
                </a:cubicBezTo>
                <a:lnTo>
                  <a:pt x="585502" y="539960"/>
                </a:lnTo>
                <a:lnTo>
                  <a:pt x="552298" y="539769"/>
                </a:lnTo>
                <a:cubicBezTo>
                  <a:pt x="534038" y="539664"/>
                  <a:pt x="489423" y="535292"/>
                  <a:pt x="453152" y="530053"/>
                </a:cubicBezTo>
                <a:cubicBezTo>
                  <a:pt x="388563" y="520719"/>
                  <a:pt x="386648" y="521052"/>
                  <a:pt x="360283" y="546313"/>
                </a:cubicBezTo>
                <a:cubicBezTo>
                  <a:pt x="328727" y="576545"/>
                  <a:pt x="324174" y="601310"/>
                  <a:pt x="351796" y="592547"/>
                </a:cubicBezTo>
                <a:cubicBezTo>
                  <a:pt x="375371" y="585060"/>
                  <a:pt x="533391" y="722268"/>
                  <a:pt x="533391" y="750214"/>
                </a:cubicBezTo>
                <a:cubicBezTo>
                  <a:pt x="533391" y="774827"/>
                  <a:pt x="539591" y="773370"/>
                  <a:pt x="566880" y="742366"/>
                </a:cubicBezTo>
                <a:cubicBezTo>
                  <a:pt x="595722" y="709600"/>
                  <a:pt x="596151" y="701894"/>
                  <a:pt x="569109" y="701846"/>
                </a:cubicBezTo>
                <a:cubicBezTo>
                  <a:pt x="548640" y="701799"/>
                  <a:pt x="422805" y="599738"/>
                  <a:pt x="431949" y="590594"/>
                </a:cubicBezTo>
                <a:cubicBezTo>
                  <a:pt x="434273" y="588280"/>
                  <a:pt x="488185" y="593490"/>
                  <a:pt x="551774" y="602167"/>
                </a:cubicBezTo>
                <a:cubicBezTo>
                  <a:pt x="615363" y="610845"/>
                  <a:pt x="673856" y="615464"/>
                  <a:pt x="681761" y="612435"/>
                </a:cubicBezTo>
                <a:cubicBezTo>
                  <a:pt x="705041" y="603501"/>
                  <a:pt x="685333" y="578688"/>
                  <a:pt x="590531" y="497611"/>
                </a:cubicBezTo>
                <a:cubicBezTo>
                  <a:pt x="537791" y="452501"/>
                  <a:pt x="505606" y="418287"/>
                  <a:pt x="508587" y="410505"/>
                </a:cubicBezTo>
                <a:cubicBezTo>
                  <a:pt x="518903" y="383645"/>
                  <a:pt x="495767" y="388712"/>
                  <a:pt x="472469" y="418421"/>
                </a:cubicBezTo>
                <a:moveTo>
                  <a:pt x="1139752" y="435642"/>
                </a:moveTo>
                <a:cubicBezTo>
                  <a:pt x="794709" y="493554"/>
                  <a:pt x="514436" y="761949"/>
                  <a:pt x="441436" y="1104354"/>
                </a:cubicBezTo>
                <a:cubicBezTo>
                  <a:pt x="419433" y="1207576"/>
                  <a:pt x="421624" y="1373873"/>
                  <a:pt x="446351" y="1476277"/>
                </a:cubicBezTo>
                <a:cubicBezTo>
                  <a:pt x="524027" y="1798012"/>
                  <a:pt x="782326" y="2048491"/>
                  <a:pt x="1106815" y="2116747"/>
                </a:cubicBezTo>
                <a:cubicBezTo>
                  <a:pt x="1144867" y="2124758"/>
                  <a:pt x="1221076" y="2131301"/>
                  <a:pt x="1276179" y="2131292"/>
                </a:cubicBezTo>
                <a:cubicBezTo>
                  <a:pt x="1424978" y="2131263"/>
                  <a:pt x="1533887" y="2107013"/>
                  <a:pt x="1652007" y="2047605"/>
                </a:cubicBezTo>
                <a:cubicBezTo>
                  <a:pt x="1882293" y="1931791"/>
                  <a:pt x="2044237" y="1730299"/>
                  <a:pt x="2110321" y="1477372"/>
                </a:cubicBezTo>
                <a:cubicBezTo>
                  <a:pt x="2135867" y="1379598"/>
                  <a:pt x="2133810" y="1171191"/>
                  <a:pt x="2106301" y="1068597"/>
                </a:cubicBezTo>
                <a:cubicBezTo>
                  <a:pt x="2003298" y="684539"/>
                  <a:pt x="1659636" y="421430"/>
                  <a:pt x="1267949" y="426783"/>
                </a:cubicBezTo>
                <a:cubicBezTo>
                  <a:pt x="1222800" y="427393"/>
                  <a:pt x="1165108" y="431384"/>
                  <a:pt x="1139752" y="435642"/>
                </a:cubicBezTo>
                <a:moveTo>
                  <a:pt x="1468584" y="510613"/>
                </a:moveTo>
                <a:cubicBezTo>
                  <a:pt x="1762639" y="585822"/>
                  <a:pt x="1991925" y="823805"/>
                  <a:pt x="2052399" y="1116574"/>
                </a:cubicBezTo>
                <a:cubicBezTo>
                  <a:pt x="2070497" y="1204185"/>
                  <a:pt x="2070868" y="1362691"/>
                  <a:pt x="2053180" y="1446149"/>
                </a:cubicBezTo>
                <a:cubicBezTo>
                  <a:pt x="1992878" y="1730670"/>
                  <a:pt x="1765983" y="1968433"/>
                  <a:pt x="1480366" y="2046405"/>
                </a:cubicBezTo>
                <a:cubicBezTo>
                  <a:pt x="1378382" y="2074247"/>
                  <a:pt x="1187844" y="2076399"/>
                  <a:pt x="1090603" y="2050825"/>
                </a:cubicBezTo>
                <a:cubicBezTo>
                  <a:pt x="802177" y="1974948"/>
                  <a:pt x="586931" y="1761465"/>
                  <a:pt x="508425" y="1473410"/>
                </a:cubicBezTo>
                <a:cubicBezTo>
                  <a:pt x="484842" y="1386875"/>
                  <a:pt x="484280" y="1177744"/>
                  <a:pt x="507406" y="1093562"/>
                </a:cubicBezTo>
                <a:cubicBezTo>
                  <a:pt x="530257" y="1010399"/>
                  <a:pt x="563375" y="930627"/>
                  <a:pt x="601447" y="867067"/>
                </a:cubicBezTo>
                <a:cubicBezTo>
                  <a:pt x="640261" y="802288"/>
                  <a:pt x="746446" y="686340"/>
                  <a:pt x="809092" y="640363"/>
                </a:cubicBezTo>
                <a:cubicBezTo>
                  <a:pt x="879615" y="588585"/>
                  <a:pt x="998715" y="532663"/>
                  <a:pt x="1082031" y="512194"/>
                </a:cubicBezTo>
                <a:cubicBezTo>
                  <a:pt x="1187167" y="486372"/>
                  <a:pt x="1370857" y="485619"/>
                  <a:pt x="1468584" y="510613"/>
                </a:cubicBezTo>
                <a:moveTo>
                  <a:pt x="2177139" y="547103"/>
                </a:moveTo>
                <a:cubicBezTo>
                  <a:pt x="2169614" y="570525"/>
                  <a:pt x="2000345" y="677034"/>
                  <a:pt x="1973751" y="675072"/>
                </a:cubicBezTo>
                <a:cubicBezTo>
                  <a:pt x="1954130" y="673633"/>
                  <a:pt x="1953120" y="675538"/>
                  <a:pt x="1963331" y="694827"/>
                </a:cubicBezTo>
                <a:cubicBezTo>
                  <a:pt x="1998907" y="762044"/>
                  <a:pt x="1997574" y="761597"/>
                  <a:pt x="2040150" y="720277"/>
                </a:cubicBezTo>
                <a:cubicBezTo>
                  <a:pt x="2084613" y="677129"/>
                  <a:pt x="2102301" y="673471"/>
                  <a:pt x="2110407" y="705742"/>
                </a:cubicBezTo>
                <a:cubicBezTo>
                  <a:pt x="2117855" y="735432"/>
                  <a:pt x="2078441" y="806488"/>
                  <a:pt x="2054466" y="806583"/>
                </a:cubicBezTo>
                <a:cubicBezTo>
                  <a:pt x="2038950" y="806650"/>
                  <a:pt x="2039626" y="810622"/>
                  <a:pt x="2061353" y="847055"/>
                </a:cubicBezTo>
                <a:cubicBezTo>
                  <a:pt x="2087270" y="890518"/>
                  <a:pt x="2105016" y="903329"/>
                  <a:pt x="2105016" y="878573"/>
                </a:cubicBezTo>
                <a:cubicBezTo>
                  <a:pt x="2105016" y="870106"/>
                  <a:pt x="2115950" y="841597"/>
                  <a:pt x="2129314" y="815223"/>
                </a:cubicBezTo>
                <a:cubicBezTo>
                  <a:pt x="2152660" y="769150"/>
                  <a:pt x="2154822" y="767540"/>
                  <a:pt x="2184083" y="774246"/>
                </a:cubicBezTo>
                <a:cubicBezTo>
                  <a:pt x="2232155" y="785257"/>
                  <a:pt x="2251034" y="780885"/>
                  <a:pt x="2274961" y="753177"/>
                </a:cubicBezTo>
                <a:cubicBezTo>
                  <a:pt x="2291772" y="733727"/>
                  <a:pt x="2295887" y="720401"/>
                  <a:pt x="2291648" y="699198"/>
                </a:cubicBezTo>
                <a:cubicBezTo>
                  <a:pt x="2285638" y="669185"/>
                  <a:pt x="2201847" y="530435"/>
                  <a:pt x="2189721" y="530435"/>
                </a:cubicBezTo>
                <a:cubicBezTo>
                  <a:pt x="2185749" y="530435"/>
                  <a:pt x="2180092" y="537940"/>
                  <a:pt x="2177139" y="547103"/>
                </a:cubicBezTo>
                <a:moveTo>
                  <a:pt x="1191158" y="577517"/>
                </a:moveTo>
                <a:cubicBezTo>
                  <a:pt x="1180386" y="588289"/>
                  <a:pt x="1171566" y="605044"/>
                  <a:pt x="1171566" y="614740"/>
                </a:cubicBezTo>
                <a:cubicBezTo>
                  <a:pt x="1171566" y="645611"/>
                  <a:pt x="1123883" y="723487"/>
                  <a:pt x="1061028" y="795268"/>
                </a:cubicBezTo>
                <a:cubicBezTo>
                  <a:pt x="995296" y="870344"/>
                  <a:pt x="986942" y="896318"/>
                  <a:pt x="1023223" y="912844"/>
                </a:cubicBezTo>
                <a:cubicBezTo>
                  <a:pt x="1052027" y="925970"/>
                  <a:pt x="1081812" y="918826"/>
                  <a:pt x="1127446" y="887860"/>
                </a:cubicBezTo>
                <a:cubicBezTo>
                  <a:pt x="1197578" y="840273"/>
                  <a:pt x="1200426" y="867324"/>
                  <a:pt x="1133361" y="943962"/>
                </a:cubicBezTo>
                <a:cubicBezTo>
                  <a:pt x="1107110" y="973957"/>
                  <a:pt x="1078478" y="1012133"/>
                  <a:pt x="1069734" y="1028792"/>
                </a:cubicBezTo>
                <a:lnTo>
                  <a:pt x="1053827" y="1059072"/>
                </a:lnTo>
                <a:lnTo>
                  <a:pt x="1043635" y="1019419"/>
                </a:lnTo>
                <a:cubicBezTo>
                  <a:pt x="1038035" y="997617"/>
                  <a:pt x="1025252" y="970785"/>
                  <a:pt x="1015222" y="959793"/>
                </a:cubicBezTo>
                <a:cubicBezTo>
                  <a:pt x="974160" y="914806"/>
                  <a:pt x="823141" y="897128"/>
                  <a:pt x="726072" y="925960"/>
                </a:cubicBezTo>
                <a:cubicBezTo>
                  <a:pt x="629879" y="954526"/>
                  <a:pt x="599523" y="1000741"/>
                  <a:pt x="582235" y="1144930"/>
                </a:cubicBezTo>
                <a:cubicBezTo>
                  <a:pt x="561118" y="1321029"/>
                  <a:pt x="600770" y="1423803"/>
                  <a:pt x="706917" y="1468142"/>
                </a:cubicBezTo>
                <a:cubicBezTo>
                  <a:pt x="776526" y="1497222"/>
                  <a:pt x="929173" y="1481849"/>
                  <a:pt x="993496" y="1439282"/>
                </a:cubicBezTo>
                <a:cubicBezTo>
                  <a:pt x="1035606" y="1411411"/>
                  <a:pt x="1052513" y="1377007"/>
                  <a:pt x="1066229" y="1291254"/>
                </a:cubicBezTo>
                <a:cubicBezTo>
                  <a:pt x="1076420" y="1227607"/>
                  <a:pt x="1157783" y="1058805"/>
                  <a:pt x="1176328" y="1062863"/>
                </a:cubicBezTo>
                <a:cubicBezTo>
                  <a:pt x="1188234" y="1065473"/>
                  <a:pt x="1186663" y="1074512"/>
                  <a:pt x="1162698" y="1141416"/>
                </a:cubicBezTo>
                <a:cubicBezTo>
                  <a:pt x="1135418" y="1217568"/>
                  <a:pt x="1114416" y="1348041"/>
                  <a:pt x="1114416" y="1441320"/>
                </a:cubicBezTo>
                <a:lnTo>
                  <a:pt x="1114416" y="1521035"/>
                </a:lnTo>
                <a:lnTo>
                  <a:pt x="1045359" y="1521054"/>
                </a:lnTo>
                <a:cubicBezTo>
                  <a:pt x="924639" y="1521101"/>
                  <a:pt x="720738" y="1539904"/>
                  <a:pt x="673875" y="1555315"/>
                </a:cubicBezTo>
                <a:cubicBezTo>
                  <a:pt x="640204" y="1566393"/>
                  <a:pt x="627136" y="1576118"/>
                  <a:pt x="622821" y="1593310"/>
                </a:cubicBezTo>
                <a:cubicBezTo>
                  <a:pt x="616620" y="1617999"/>
                  <a:pt x="638718" y="1661062"/>
                  <a:pt x="662216" y="1670082"/>
                </a:cubicBezTo>
                <a:cubicBezTo>
                  <a:pt x="669598" y="1672911"/>
                  <a:pt x="728282" y="1666243"/>
                  <a:pt x="792632" y="1655251"/>
                </a:cubicBezTo>
                <a:cubicBezTo>
                  <a:pt x="858745" y="1643964"/>
                  <a:pt x="951519" y="1635287"/>
                  <a:pt x="1005964" y="1635306"/>
                </a:cubicBezTo>
                <a:lnTo>
                  <a:pt x="1102290" y="1635335"/>
                </a:lnTo>
                <a:lnTo>
                  <a:pt x="1108948" y="1732966"/>
                </a:lnTo>
                <a:cubicBezTo>
                  <a:pt x="1122331" y="1929324"/>
                  <a:pt x="1147867" y="2006810"/>
                  <a:pt x="1199198" y="2006810"/>
                </a:cubicBezTo>
                <a:cubicBezTo>
                  <a:pt x="1248537" y="2006810"/>
                  <a:pt x="1252509" y="1991465"/>
                  <a:pt x="1239431" y="1851390"/>
                </a:cubicBezTo>
                <a:cubicBezTo>
                  <a:pt x="1223486" y="1680483"/>
                  <a:pt x="1222219" y="1391275"/>
                  <a:pt x="1237012" y="1297197"/>
                </a:cubicBezTo>
                <a:cubicBezTo>
                  <a:pt x="1243603" y="1255287"/>
                  <a:pt x="1260319" y="1185631"/>
                  <a:pt x="1274159" y="1142406"/>
                </a:cubicBezTo>
                <a:cubicBezTo>
                  <a:pt x="1297086" y="1070816"/>
                  <a:pt x="1298229" y="1060215"/>
                  <a:pt x="1287037" y="1023344"/>
                </a:cubicBezTo>
                <a:cubicBezTo>
                  <a:pt x="1255757" y="920245"/>
                  <a:pt x="1258414" y="914149"/>
                  <a:pt x="1348816" y="881621"/>
                </a:cubicBezTo>
                <a:cubicBezTo>
                  <a:pt x="1397822" y="863990"/>
                  <a:pt x="1430674" y="860990"/>
                  <a:pt x="1608125" y="857933"/>
                </a:cubicBezTo>
                <a:cubicBezTo>
                  <a:pt x="1719872" y="856009"/>
                  <a:pt x="1815246" y="852008"/>
                  <a:pt x="1820056" y="849036"/>
                </a:cubicBezTo>
                <a:cubicBezTo>
                  <a:pt x="1837354" y="838340"/>
                  <a:pt x="1828286" y="797430"/>
                  <a:pt x="1803521" y="774475"/>
                </a:cubicBezTo>
                <a:cubicBezTo>
                  <a:pt x="1759725" y="733860"/>
                  <a:pt x="1654540" y="731079"/>
                  <a:pt x="1426426" y="764492"/>
                </a:cubicBezTo>
                <a:cubicBezTo>
                  <a:pt x="1256900" y="789324"/>
                  <a:pt x="1250309" y="785381"/>
                  <a:pt x="1286494" y="681006"/>
                </a:cubicBezTo>
                <a:cubicBezTo>
                  <a:pt x="1307459" y="620570"/>
                  <a:pt x="1308135" y="613216"/>
                  <a:pt x="1294895" y="589528"/>
                </a:cubicBezTo>
                <a:cubicBezTo>
                  <a:pt x="1275683" y="555152"/>
                  <a:pt x="1219981" y="548694"/>
                  <a:pt x="1191158" y="577517"/>
                </a:cubicBezTo>
                <a:moveTo>
                  <a:pt x="2233355" y="644258"/>
                </a:moveTo>
                <a:cubicBezTo>
                  <a:pt x="2251834" y="679977"/>
                  <a:pt x="2251624" y="691502"/>
                  <a:pt x="2232127" y="713038"/>
                </a:cubicBezTo>
                <a:cubicBezTo>
                  <a:pt x="2208648" y="738994"/>
                  <a:pt x="2176739" y="734441"/>
                  <a:pt x="2148726" y="701151"/>
                </a:cubicBezTo>
                <a:cubicBezTo>
                  <a:pt x="2135162" y="685035"/>
                  <a:pt x="2124104" y="668966"/>
                  <a:pt x="2124161" y="665432"/>
                </a:cubicBezTo>
                <a:cubicBezTo>
                  <a:pt x="2124285" y="657041"/>
                  <a:pt x="2192103" y="617122"/>
                  <a:pt x="2207162" y="616579"/>
                </a:cubicBezTo>
                <a:cubicBezTo>
                  <a:pt x="2213582" y="616350"/>
                  <a:pt x="2225364" y="628809"/>
                  <a:pt x="2233355" y="644258"/>
                </a:cubicBezTo>
                <a:moveTo>
                  <a:pt x="207159" y="783485"/>
                </a:moveTo>
                <a:cubicBezTo>
                  <a:pt x="189243" y="801783"/>
                  <a:pt x="206473" y="827738"/>
                  <a:pt x="295265" y="916197"/>
                </a:cubicBezTo>
                <a:cubicBezTo>
                  <a:pt x="347653" y="968384"/>
                  <a:pt x="390515" y="1016524"/>
                  <a:pt x="390515" y="1023172"/>
                </a:cubicBezTo>
                <a:cubicBezTo>
                  <a:pt x="390515" y="1044765"/>
                  <a:pt x="408718" y="1035955"/>
                  <a:pt x="423605" y="1007161"/>
                </a:cubicBezTo>
                <a:cubicBezTo>
                  <a:pt x="442427" y="970775"/>
                  <a:pt x="441931" y="966098"/>
                  <a:pt x="420024" y="973052"/>
                </a:cubicBezTo>
                <a:cubicBezTo>
                  <a:pt x="408527" y="976700"/>
                  <a:pt x="392630" y="970823"/>
                  <a:pt x="376504" y="956954"/>
                </a:cubicBezTo>
                <a:lnTo>
                  <a:pt x="351111" y="935104"/>
                </a:lnTo>
                <a:lnTo>
                  <a:pt x="370475" y="889937"/>
                </a:lnTo>
                <a:cubicBezTo>
                  <a:pt x="387353" y="850570"/>
                  <a:pt x="393468" y="844760"/>
                  <a:pt x="418071" y="844760"/>
                </a:cubicBezTo>
                <a:cubicBezTo>
                  <a:pt x="433597" y="844760"/>
                  <a:pt x="453247" y="851703"/>
                  <a:pt x="461724" y="860181"/>
                </a:cubicBezTo>
                <a:cubicBezTo>
                  <a:pt x="470211" y="868667"/>
                  <a:pt x="478546" y="874020"/>
                  <a:pt x="480241" y="872087"/>
                </a:cubicBezTo>
                <a:cubicBezTo>
                  <a:pt x="488090" y="863181"/>
                  <a:pt x="514340" y="806640"/>
                  <a:pt x="514340" y="798639"/>
                </a:cubicBezTo>
                <a:cubicBezTo>
                  <a:pt x="514340" y="793706"/>
                  <a:pt x="478984" y="789286"/>
                  <a:pt x="435759" y="788810"/>
                </a:cubicBezTo>
                <a:cubicBezTo>
                  <a:pt x="392544" y="788333"/>
                  <a:pt x="325031" y="785295"/>
                  <a:pt x="285740" y="782066"/>
                </a:cubicBezTo>
                <a:cubicBezTo>
                  <a:pt x="246450" y="778837"/>
                  <a:pt x="211093" y="779475"/>
                  <a:pt x="207159" y="783485"/>
                </a:cubicBezTo>
                <a:moveTo>
                  <a:pt x="350034" y="844169"/>
                </a:moveTo>
                <a:cubicBezTo>
                  <a:pt x="357254" y="845960"/>
                  <a:pt x="350577" y="872201"/>
                  <a:pt x="338833" y="888184"/>
                </a:cubicBezTo>
                <a:cubicBezTo>
                  <a:pt x="325631" y="906167"/>
                  <a:pt x="324450" y="905900"/>
                  <a:pt x="295970" y="878697"/>
                </a:cubicBezTo>
                <a:cubicBezTo>
                  <a:pt x="279864" y="863314"/>
                  <a:pt x="266690" y="847026"/>
                  <a:pt x="266690" y="842502"/>
                </a:cubicBezTo>
                <a:cubicBezTo>
                  <a:pt x="266690" y="836397"/>
                  <a:pt x="323336" y="837530"/>
                  <a:pt x="350034" y="844169"/>
                </a:cubicBezTo>
                <a:moveTo>
                  <a:pt x="2283476" y="894766"/>
                </a:moveTo>
                <a:cubicBezTo>
                  <a:pt x="2259940" y="912635"/>
                  <a:pt x="2247891" y="953859"/>
                  <a:pt x="2247891" y="1016495"/>
                </a:cubicBezTo>
                <a:cubicBezTo>
                  <a:pt x="2247891" y="1062025"/>
                  <a:pt x="2244443" y="1074531"/>
                  <a:pt x="2229726" y="1082408"/>
                </a:cubicBezTo>
                <a:cubicBezTo>
                  <a:pt x="2215925" y="1089800"/>
                  <a:pt x="2206457" y="1087999"/>
                  <a:pt x="2190321" y="1074941"/>
                </a:cubicBezTo>
                <a:cubicBezTo>
                  <a:pt x="2161785" y="1051833"/>
                  <a:pt x="2161356" y="990806"/>
                  <a:pt x="2189445" y="951363"/>
                </a:cubicBezTo>
                <a:cubicBezTo>
                  <a:pt x="2216163" y="913825"/>
                  <a:pt x="2215801" y="898757"/>
                  <a:pt x="2188359" y="907282"/>
                </a:cubicBezTo>
                <a:cubicBezTo>
                  <a:pt x="2143373" y="921245"/>
                  <a:pt x="2093728" y="968585"/>
                  <a:pt x="2124066" y="968585"/>
                </a:cubicBezTo>
                <a:cubicBezTo>
                  <a:pt x="2129304" y="968585"/>
                  <a:pt x="2133610" y="988949"/>
                  <a:pt x="2133629" y="1013828"/>
                </a:cubicBezTo>
                <a:cubicBezTo>
                  <a:pt x="2133686" y="1093791"/>
                  <a:pt x="2182044" y="1147359"/>
                  <a:pt x="2243719" y="1135786"/>
                </a:cubicBezTo>
                <a:cubicBezTo>
                  <a:pt x="2292344" y="1126671"/>
                  <a:pt x="2314566" y="1091552"/>
                  <a:pt x="2314566" y="1023820"/>
                </a:cubicBezTo>
                <a:cubicBezTo>
                  <a:pt x="2314566" y="961555"/>
                  <a:pt x="2326215" y="930485"/>
                  <a:pt x="2349570" y="930485"/>
                </a:cubicBezTo>
                <a:cubicBezTo>
                  <a:pt x="2391185" y="930485"/>
                  <a:pt x="2405034" y="1014552"/>
                  <a:pt x="2370630" y="1058291"/>
                </a:cubicBezTo>
                <a:cubicBezTo>
                  <a:pt x="2344703" y="1091247"/>
                  <a:pt x="2353980" y="1099858"/>
                  <a:pt x="2394557" y="1080503"/>
                </a:cubicBezTo>
                <a:cubicBezTo>
                  <a:pt x="2425579" y="1065711"/>
                  <a:pt x="2426532" y="1063615"/>
                  <a:pt x="2422446" y="1019267"/>
                </a:cubicBezTo>
                <a:cubicBezTo>
                  <a:pt x="2416064" y="949877"/>
                  <a:pt x="2411987" y="935809"/>
                  <a:pt x="2390280" y="908215"/>
                </a:cubicBezTo>
                <a:cubicBezTo>
                  <a:pt x="2375040" y="888841"/>
                  <a:pt x="2361943" y="882860"/>
                  <a:pt x="2334749" y="882860"/>
                </a:cubicBezTo>
                <a:cubicBezTo>
                  <a:pt x="2315175" y="882860"/>
                  <a:pt x="2292106" y="888222"/>
                  <a:pt x="2283476" y="894766"/>
                </a:cubicBezTo>
                <a:moveTo>
                  <a:pt x="1412519" y="912930"/>
                </a:moveTo>
                <a:cubicBezTo>
                  <a:pt x="1355093" y="925798"/>
                  <a:pt x="1320270" y="969223"/>
                  <a:pt x="1327014" y="1019524"/>
                </a:cubicBezTo>
                <a:cubicBezTo>
                  <a:pt x="1336529" y="1090466"/>
                  <a:pt x="1349340" y="1095496"/>
                  <a:pt x="1530801" y="1099582"/>
                </a:cubicBezTo>
                <a:cubicBezTo>
                  <a:pt x="1792557" y="1105468"/>
                  <a:pt x="1860290" y="1084561"/>
                  <a:pt x="1859099" y="998245"/>
                </a:cubicBezTo>
                <a:cubicBezTo>
                  <a:pt x="1858413" y="948496"/>
                  <a:pt x="1853908" y="941848"/>
                  <a:pt x="1806188" y="920178"/>
                </a:cubicBezTo>
                <a:cubicBezTo>
                  <a:pt x="1772555" y="904910"/>
                  <a:pt x="1744161" y="902443"/>
                  <a:pt x="1609716" y="903138"/>
                </a:cubicBezTo>
                <a:cubicBezTo>
                  <a:pt x="1523276" y="903586"/>
                  <a:pt x="1434541" y="907986"/>
                  <a:pt x="1412519" y="912930"/>
                </a:cubicBezTo>
                <a:moveTo>
                  <a:pt x="1762116" y="987434"/>
                </a:moveTo>
                <a:cubicBezTo>
                  <a:pt x="1774812" y="995464"/>
                  <a:pt x="1774812" y="998045"/>
                  <a:pt x="1762116" y="1010685"/>
                </a:cubicBezTo>
                <a:cubicBezTo>
                  <a:pt x="1750857" y="1021877"/>
                  <a:pt x="1718539" y="1025077"/>
                  <a:pt x="1609716" y="1025773"/>
                </a:cubicBezTo>
                <a:cubicBezTo>
                  <a:pt x="1397546" y="1027135"/>
                  <a:pt x="1407862" y="1028001"/>
                  <a:pt x="1411453" y="1009066"/>
                </a:cubicBezTo>
                <a:cubicBezTo>
                  <a:pt x="1413901" y="996188"/>
                  <a:pt x="1427598" y="991140"/>
                  <a:pt x="1471689" y="986853"/>
                </a:cubicBezTo>
                <a:cubicBezTo>
                  <a:pt x="1567806" y="977519"/>
                  <a:pt x="1746999" y="977881"/>
                  <a:pt x="1762116" y="987434"/>
                </a:cubicBezTo>
                <a:moveTo>
                  <a:pt x="163982" y="1031078"/>
                </a:moveTo>
                <a:cubicBezTo>
                  <a:pt x="132569" y="1053081"/>
                  <a:pt x="115529" y="1092686"/>
                  <a:pt x="104737" y="1168838"/>
                </a:cubicBezTo>
                <a:cubicBezTo>
                  <a:pt x="94336" y="1242171"/>
                  <a:pt x="98298" y="1262031"/>
                  <a:pt x="119805" y="1244190"/>
                </a:cubicBezTo>
                <a:cubicBezTo>
                  <a:pt x="137312" y="1229655"/>
                  <a:pt x="318992" y="1250239"/>
                  <a:pt x="350863" y="1270375"/>
                </a:cubicBezTo>
                <a:cubicBezTo>
                  <a:pt x="363103" y="1278109"/>
                  <a:pt x="374885" y="1282662"/>
                  <a:pt x="377047" y="1280509"/>
                </a:cubicBezTo>
                <a:cubicBezTo>
                  <a:pt x="379200" y="1278347"/>
                  <a:pt x="383743" y="1237485"/>
                  <a:pt x="387134" y="1189707"/>
                </a:cubicBezTo>
                <a:cubicBezTo>
                  <a:pt x="394097" y="1091705"/>
                  <a:pt x="385582" y="1068445"/>
                  <a:pt x="330470" y="1034840"/>
                </a:cubicBezTo>
                <a:cubicBezTo>
                  <a:pt x="291875" y="1011314"/>
                  <a:pt x="195320" y="1009123"/>
                  <a:pt x="163982" y="1031078"/>
                </a:cubicBezTo>
                <a:moveTo>
                  <a:pt x="938651" y="1045908"/>
                </a:moveTo>
                <a:cubicBezTo>
                  <a:pt x="955824" y="1063082"/>
                  <a:pt x="968673" y="1134834"/>
                  <a:pt x="955958" y="1142578"/>
                </a:cubicBezTo>
                <a:cubicBezTo>
                  <a:pt x="951433" y="1145330"/>
                  <a:pt x="889921" y="1149102"/>
                  <a:pt x="819274" y="1150960"/>
                </a:cubicBezTo>
                <a:cubicBezTo>
                  <a:pt x="704050" y="1153979"/>
                  <a:pt x="690496" y="1152646"/>
                  <a:pt x="687676" y="1138034"/>
                </a:cubicBezTo>
                <a:cubicBezTo>
                  <a:pt x="682314" y="1110174"/>
                  <a:pt x="714280" y="1056767"/>
                  <a:pt x="745998" y="1040603"/>
                </a:cubicBezTo>
                <a:cubicBezTo>
                  <a:pt x="786546" y="1019943"/>
                  <a:pt x="916257" y="1023515"/>
                  <a:pt x="938651" y="1045908"/>
                </a:cubicBezTo>
                <a:moveTo>
                  <a:pt x="309096" y="1086837"/>
                </a:moveTo>
                <a:cubicBezTo>
                  <a:pt x="358235" y="1107373"/>
                  <a:pt x="378314" y="1160399"/>
                  <a:pt x="348310" y="1190403"/>
                </a:cubicBezTo>
                <a:cubicBezTo>
                  <a:pt x="337861" y="1200852"/>
                  <a:pt x="322850" y="1202319"/>
                  <a:pt x="284016" y="1196689"/>
                </a:cubicBezTo>
                <a:cubicBezTo>
                  <a:pt x="256156" y="1192651"/>
                  <a:pt x="212998" y="1186555"/>
                  <a:pt x="188109" y="1183154"/>
                </a:cubicBezTo>
                <a:cubicBezTo>
                  <a:pt x="144218" y="1177153"/>
                  <a:pt x="142865" y="1176001"/>
                  <a:pt x="142865" y="1144587"/>
                </a:cubicBezTo>
                <a:cubicBezTo>
                  <a:pt x="142865" y="1097515"/>
                  <a:pt x="172650" y="1073360"/>
                  <a:pt x="230696" y="1073360"/>
                </a:cubicBezTo>
                <a:cubicBezTo>
                  <a:pt x="256070" y="1073360"/>
                  <a:pt x="291351" y="1079427"/>
                  <a:pt x="309096" y="1086837"/>
                </a:cubicBezTo>
                <a:moveTo>
                  <a:pt x="1476366" y="1136367"/>
                </a:moveTo>
                <a:cubicBezTo>
                  <a:pt x="1368905" y="1148417"/>
                  <a:pt x="1358246" y="1151626"/>
                  <a:pt x="1331767" y="1179982"/>
                </a:cubicBezTo>
                <a:cubicBezTo>
                  <a:pt x="1293438" y="1221016"/>
                  <a:pt x="1294333" y="1273794"/>
                  <a:pt x="1334043" y="1313504"/>
                </a:cubicBezTo>
                <a:lnTo>
                  <a:pt x="1363161" y="1342622"/>
                </a:lnTo>
                <a:lnTo>
                  <a:pt x="1579312" y="1337850"/>
                </a:lnTo>
                <a:cubicBezTo>
                  <a:pt x="1730283" y="1334516"/>
                  <a:pt x="1803568" y="1329258"/>
                  <a:pt x="1822361" y="1320428"/>
                </a:cubicBezTo>
                <a:cubicBezTo>
                  <a:pt x="1868805" y="1298588"/>
                  <a:pt x="1889208" y="1235685"/>
                  <a:pt x="1866214" y="1185212"/>
                </a:cubicBezTo>
                <a:cubicBezTo>
                  <a:pt x="1846164" y="1141206"/>
                  <a:pt x="1824828" y="1135872"/>
                  <a:pt x="1662103" y="1134196"/>
                </a:cubicBezTo>
                <a:cubicBezTo>
                  <a:pt x="1578283" y="1133329"/>
                  <a:pt x="1494701" y="1134310"/>
                  <a:pt x="1476366" y="1136367"/>
                </a:cubicBezTo>
                <a:moveTo>
                  <a:pt x="2430437" y="1199423"/>
                </a:moveTo>
                <a:cubicBezTo>
                  <a:pt x="2414607" y="1215253"/>
                  <a:pt x="2212267" y="1222521"/>
                  <a:pt x="2197541" y="1207795"/>
                </a:cubicBezTo>
                <a:cubicBezTo>
                  <a:pt x="2177910" y="1188164"/>
                  <a:pt x="2171691" y="1196937"/>
                  <a:pt x="2171691" y="1244248"/>
                </a:cubicBezTo>
                <a:cubicBezTo>
                  <a:pt x="2171691" y="1295044"/>
                  <a:pt x="2181654" y="1310103"/>
                  <a:pt x="2200351" y="1287567"/>
                </a:cubicBezTo>
                <a:cubicBezTo>
                  <a:pt x="2209505" y="1276537"/>
                  <a:pt x="2236080" y="1273385"/>
                  <a:pt x="2319928" y="1273385"/>
                </a:cubicBezTo>
                <a:cubicBezTo>
                  <a:pt x="2381526" y="1273385"/>
                  <a:pt x="2430266" y="1277471"/>
                  <a:pt x="2433628" y="1282910"/>
                </a:cubicBezTo>
                <a:cubicBezTo>
                  <a:pt x="2447811" y="1305865"/>
                  <a:pt x="2457441" y="1288539"/>
                  <a:pt x="2457441" y="1240047"/>
                </a:cubicBezTo>
                <a:cubicBezTo>
                  <a:pt x="2457441" y="1186926"/>
                  <a:pt x="2451649" y="1178211"/>
                  <a:pt x="2430437" y="1199423"/>
                </a:cubicBezTo>
                <a:moveTo>
                  <a:pt x="1757867" y="1226588"/>
                </a:moveTo>
                <a:cubicBezTo>
                  <a:pt x="1771964" y="1249401"/>
                  <a:pt x="1738560" y="1255678"/>
                  <a:pt x="1574416" y="1261078"/>
                </a:cubicBezTo>
                <a:cubicBezTo>
                  <a:pt x="1445028" y="1265336"/>
                  <a:pt x="1401299" y="1263879"/>
                  <a:pt x="1395889" y="1255125"/>
                </a:cubicBezTo>
                <a:cubicBezTo>
                  <a:pt x="1383754" y="1235494"/>
                  <a:pt x="1398537" y="1230722"/>
                  <a:pt x="1489024" y="1225045"/>
                </a:cubicBezTo>
                <a:cubicBezTo>
                  <a:pt x="1647473" y="1215120"/>
                  <a:pt x="1751143" y="1215720"/>
                  <a:pt x="1757867" y="1226588"/>
                </a:cubicBezTo>
                <a:moveTo>
                  <a:pt x="933269" y="1250963"/>
                </a:moveTo>
                <a:cubicBezTo>
                  <a:pt x="962520" y="1256821"/>
                  <a:pt x="963787" y="1258840"/>
                  <a:pt x="958596" y="1291444"/>
                </a:cubicBezTo>
                <a:cubicBezTo>
                  <a:pt x="951757" y="1334402"/>
                  <a:pt x="917915" y="1364758"/>
                  <a:pt x="867318" y="1373302"/>
                </a:cubicBezTo>
                <a:cubicBezTo>
                  <a:pt x="781803" y="1387751"/>
                  <a:pt x="712232" y="1355547"/>
                  <a:pt x="700288" y="1295987"/>
                </a:cubicBezTo>
                <a:lnTo>
                  <a:pt x="694315" y="1266212"/>
                </a:lnTo>
                <a:lnTo>
                  <a:pt x="759114" y="1256802"/>
                </a:lnTo>
                <a:cubicBezTo>
                  <a:pt x="841000" y="1244914"/>
                  <a:pt x="894102" y="1243133"/>
                  <a:pt x="933269" y="1250963"/>
                </a:cubicBezTo>
                <a:moveTo>
                  <a:pt x="193119" y="1344089"/>
                </a:moveTo>
                <a:cubicBezTo>
                  <a:pt x="160506" y="1350518"/>
                  <a:pt x="128359" y="1352299"/>
                  <a:pt x="121682" y="1348061"/>
                </a:cubicBezTo>
                <a:cubicBezTo>
                  <a:pt x="98546" y="1333382"/>
                  <a:pt x="93155" y="1340221"/>
                  <a:pt x="99793" y="1375778"/>
                </a:cubicBezTo>
                <a:cubicBezTo>
                  <a:pt x="108156" y="1420546"/>
                  <a:pt x="110357" y="1422613"/>
                  <a:pt x="130902" y="1404887"/>
                </a:cubicBezTo>
                <a:cubicBezTo>
                  <a:pt x="162839" y="1377340"/>
                  <a:pt x="307000" y="1358948"/>
                  <a:pt x="342424" y="1377912"/>
                </a:cubicBezTo>
                <a:cubicBezTo>
                  <a:pt x="378743" y="1397352"/>
                  <a:pt x="373685" y="1474895"/>
                  <a:pt x="335299" y="1487087"/>
                </a:cubicBezTo>
                <a:cubicBezTo>
                  <a:pt x="283016" y="1503680"/>
                  <a:pt x="157143" y="1520073"/>
                  <a:pt x="148485" y="1511414"/>
                </a:cubicBezTo>
                <a:cubicBezTo>
                  <a:pt x="128483" y="1491412"/>
                  <a:pt x="121844" y="1503251"/>
                  <a:pt x="128426" y="1547228"/>
                </a:cubicBezTo>
                <a:cubicBezTo>
                  <a:pt x="137074" y="1605026"/>
                  <a:pt x="141265" y="1611132"/>
                  <a:pt x="160477" y="1593920"/>
                </a:cubicBezTo>
                <a:cubicBezTo>
                  <a:pt x="169126" y="1586176"/>
                  <a:pt x="215846" y="1572593"/>
                  <a:pt x="264290" y="1563735"/>
                </a:cubicBezTo>
                <a:cubicBezTo>
                  <a:pt x="340319" y="1549838"/>
                  <a:pt x="355644" y="1543761"/>
                  <a:pt x="376209" y="1519320"/>
                </a:cubicBezTo>
                <a:cubicBezTo>
                  <a:pt x="416614" y="1471295"/>
                  <a:pt x="403079" y="1367177"/>
                  <a:pt x="352939" y="1340345"/>
                </a:cubicBezTo>
                <a:cubicBezTo>
                  <a:pt x="329517" y="1327801"/>
                  <a:pt x="268462" y="1329239"/>
                  <a:pt x="193119" y="1344089"/>
                </a:cubicBezTo>
                <a:moveTo>
                  <a:pt x="2407015" y="1383017"/>
                </a:moveTo>
                <a:cubicBezTo>
                  <a:pt x="2432657" y="1436786"/>
                  <a:pt x="2418055" y="1442425"/>
                  <a:pt x="2307450" y="1421489"/>
                </a:cubicBezTo>
                <a:cubicBezTo>
                  <a:pt x="2256358" y="1411821"/>
                  <a:pt x="2204533" y="1397781"/>
                  <a:pt x="2192293" y="1390275"/>
                </a:cubicBezTo>
                <a:cubicBezTo>
                  <a:pt x="2180054" y="1382779"/>
                  <a:pt x="2168671" y="1378055"/>
                  <a:pt x="2166995" y="1379779"/>
                </a:cubicBezTo>
                <a:cubicBezTo>
                  <a:pt x="2157670" y="1389399"/>
                  <a:pt x="2151660" y="1473410"/>
                  <a:pt x="2160289" y="1473410"/>
                </a:cubicBezTo>
                <a:cubicBezTo>
                  <a:pt x="2165690" y="1473410"/>
                  <a:pt x="2171633" y="1468819"/>
                  <a:pt x="2173500" y="1463208"/>
                </a:cubicBezTo>
                <a:cubicBezTo>
                  <a:pt x="2175796" y="1456331"/>
                  <a:pt x="2213324" y="1459789"/>
                  <a:pt x="2288600" y="1473819"/>
                </a:cubicBezTo>
                <a:cubicBezTo>
                  <a:pt x="2382460" y="1491307"/>
                  <a:pt x="2400291" y="1497384"/>
                  <a:pt x="2400291" y="1511900"/>
                </a:cubicBezTo>
                <a:cubicBezTo>
                  <a:pt x="2400291" y="1521406"/>
                  <a:pt x="2388670" y="1538322"/>
                  <a:pt x="2374468" y="1549495"/>
                </a:cubicBezTo>
                <a:cubicBezTo>
                  <a:pt x="2353218" y="1566202"/>
                  <a:pt x="2351103" y="1571365"/>
                  <a:pt x="2362562" y="1578613"/>
                </a:cubicBezTo>
                <a:cubicBezTo>
                  <a:pt x="2380307" y="1589843"/>
                  <a:pt x="2407158" y="1590196"/>
                  <a:pt x="2413892" y="1579289"/>
                </a:cubicBezTo>
                <a:cubicBezTo>
                  <a:pt x="2416759" y="1574651"/>
                  <a:pt x="2428008" y="1524721"/>
                  <a:pt x="2438896" y="1468314"/>
                </a:cubicBezTo>
                <a:cubicBezTo>
                  <a:pt x="2460146" y="1358167"/>
                  <a:pt x="2458336" y="1350042"/>
                  <a:pt x="2412349" y="1349727"/>
                </a:cubicBezTo>
                <a:cubicBezTo>
                  <a:pt x="2391337" y="1349585"/>
                  <a:pt x="2391270" y="1350004"/>
                  <a:pt x="2407015" y="1383017"/>
                </a:cubicBezTo>
                <a:moveTo>
                  <a:pt x="1452553" y="1377626"/>
                </a:moveTo>
                <a:lnTo>
                  <a:pt x="1357303" y="1382922"/>
                </a:lnTo>
                <a:lnTo>
                  <a:pt x="1354293" y="1409116"/>
                </a:lnTo>
                <a:cubicBezTo>
                  <a:pt x="1350474" y="1442310"/>
                  <a:pt x="1378125" y="1454502"/>
                  <a:pt x="1441133" y="1447406"/>
                </a:cubicBezTo>
                <a:cubicBezTo>
                  <a:pt x="1481919" y="1442806"/>
                  <a:pt x="1485891" y="1444139"/>
                  <a:pt x="1485891" y="1462465"/>
                </a:cubicBezTo>
                <a:cubicBezTo>
                  <a:pt x="1485891" y="1484154"/>
                  <a:pt x="1485852" y="1484173"/>
                  <a:pt x="1376353" y="1502508"/>
                </a:cubicBezTo>
                <a:cubicBezTo>
                  <a:pt x="1339682" y="1508652"/>
                  <a:pt x="1300039" y="1519710"/>
                  <a:pt x="1288247" y="1527102"/>
                </a:cubicBezTo>
                <a:cubicBezTo>
                  <a:pt x="1259062" y="1545380"/>
                  <a:pt x="1260253" y="1582966"/>
                  <a:pt x="1290638" y="1602883"/>
                </a:cubicBezTo>
                <a:cubicBezTo>
                  <a:pt x="1313155" y="1617637"/>
                  <a:pt x="1318127" y="1617123"/>
                  <a:pt x="1381668" y="1593577"/>
                </a:cubicBezTo>
                <a:cubicBezTo>
                  <a:pt x="1467669" y="1561697"/>
                  <a:pt x="1485891" y="1561468"/>
                  <a:pt x="1485891" y="1592291"/>
                </a:cubicBezTo>
                <a:cubicBezTo>
                  <a:pt x="1485891" y="1610312"/>
                  <a:pt x="1479671" y="1617294"/>
                  <a:pt x="1459697" y="1621723"/>
                </a:cubicBezTo>
                <a:cubicBezTo>
                  <a:pt x="1322118" y="1652184"/>
                  <a:pt x="1253842" y="1701209"/>
                  <a:pt x="1277303" y="1752702"/>
                </a:cubicBezTo>
                <a:cubicBezTo>
                  <a:pt x="1283427" y="1766151"/>
                  <a:pt x="1294286" y="1779400"/>
                  <a:pt x="1301420" y="1782143"/>
                </a:cubicBezTo>
                <a:cubicBezTo>
                  <a:pt x="1308564" y="1784877"/>
                  <a:pt x="1353874" y="1767913"/>
                  <a:pt x="1402118" y="1744424"/>
                </a:cubicBezTo>
                <a:cubicBezTo>
                  <a:pt x="1450362" y="1720945"/>
                  <a:pt x="1493453" y="1702943"/>
                  <a:pt x="1497873" y="1704419"/>
                </a:cubicBezTo>
                <a:cubicBezTo>
                  <a:pt x="1502293" y="1705886"/>
                  <a:pt x="1515952" y="1735833"/>
                  <a:pt x="1528220" y="1770952"/>
                </a:cubicBezTo>
                <a:cubicBezTo>
                  <a:pt x="1540497" y="1806080"/>
                  <a:pt x="1564396" y="1852314"/>
                  <a:pt x="1581331" y="1873698"/>
                </a:cubicBezTo>
                <a:cubicBezTo>
                  <a:pt x="1607239" y="1906416"/>
                  <a:pt x="1616850" y="1912131"/>
                  <a:pt x="1641881" y="1909693"/>
                </a:cubicBezTo>
                <a:cubicBezTo>
                  <a:pt x="1667532" y="1907197"/>
                  <a:pt x="1672028" y="1902673"/>
                  <a:pt x="1674543" y="1876812"/>
                </a:cubicBezTo>
                <a:cubicBezTo>
                  <a:pt x="1676143" y="1860325"/>
                  <a:pt x="1667075" y="1821748"/>
                  <a:pt x="1654388" y="1791087"/>
                </a:cubicBezTo>
                <a:cubicBezTo>
                  <a:pt x="1641701" y="1760436"/>
                  <a:pt x="1628661" y="1724136"/>
                  <a:pt x="1625413" y="1710430"/>
                </a:cubicBezTo>
                <a:cubicBezTo>
                  <a:pt x="1619860" y="1686951"/>
                  <a:pt x="1621974" y="1685179"/>
                  <a:pt x="1662074" y="1679673"/>
                </a:cubicBezTo>
                <a:cubicBezTo>
                  <a:pt x="1685487" y="1676473"/>
                  <a:pt x="1717405" y="1676397"/>
                  <a:pt x="1733026" y="1679521"/>
                </a:cubicBezTo>
                <a:cubicBezTo>
                  <a:pt x="1796939" y="1692304"/>
                  <a:pt x="1806197" y="1682693"/>
                  <a:pt x="1842783" y="1565488"/>
                </a:cubicBezTo>
                <a:cubicBezTo>
                  <a:pt x="1881578" y="1441215"/>
                  <a:pt x="1883074" y="1425242"/>
                  <a:pt x="1858051" y="1402591"/>
                </a:cubicBezTo>
                <a:cubicBezTo>
                  <a:pt x="1834648" y="1381408"/>
                  <a:pt x="1808560" y="1389313"/>
                  <a:pt x="1776641" y="1427242"/>
                </a:cubicBezTo>
                <a:cubicBezTo>
                  <a:pt x="1755781" y="1452035"/>
                  <a:pt x="1742923" y="1457408"/>
                  <a:pt x="1688259" y="1464180"/>
                </a:cubicBezTo>
                <a:cubicBezTo>
                  <a:pt x="1653083" y="1468552"/>
                  <a:pt x="1622460" y="1470285"/>
                  <a:pt x="1620222" y="1468037"/>
                </a:cubicBezTo>
                <a:cubicBezTo>
                  <a:pt x="1617974" y="1465799"/>
                  <a:pt x="1627213" y="1448406"/>
                  <a:pt x="1640748" y="1429385"/>
                </a:cubicBezTo>
                <a:cubicBezTo>
                  <a:pt x="1685801" y="1366063"/>
                  <a:pt x="1681534" y="1364882"/>
                  <a:pt x="1452553" y="1377626"/>
                </a:cubicBezTo>
                <a:moveTo>
                  <a:pt x="1735103" y="1559373"/>
                </a:moveTo>
                <a:cubicBezTo>
                  <a:pt x="1730645" y="1592158"/>
                  <a:pt x="1726387" y="1594739"/>
                  <a:pt x="1664484" y="1602283"/>
                </a:cubicBezTo>
                <a:lnTo>
                  <a:pt x="1609716" y="1608950"/>
                </a:lnTo>
                <a:lnTo>
                  <a:pt x="1609716" y="1579461"/>
                </a:lnTo>
                <a:cubicBezTo>
                  <a:pt x="1609716" y="1548562"/>
                  <a:pt x="1615126" y="1545342"/>
                  <a:pt x="1681153" y="1536884"/>
                </a:cubicBezTo>
                <a:cubicBezTo>
                  <a:pt x="1730445" y="1530579"/>
                  <a:pt x="1738551" y="1533960"/>
                  <a:pt x="1735103" y="1559373"/>
                </a:cubicBezTo>
                <a:moveTo>
                  <a:pt x="2100539" y="1621828"/>
                </a:moveTo>
                <a:cubicBezTo>
                  <a:pt x="2083527" y="1662547"/>
                  <a:pt x="2081660" y="1686750"/>
                  <a:pt x="2096224" y="1677749"/>
                </a:cubicBezTo>
                <a:cubicBezTo>
                  <a:pt x="2101863" y="1674254"/>
                  <a:pt x="2125237" y="1678569"/>
                  <a:pt x="2148164" y="1687322"/>
                </a:cubicBezTo>
                <a:cubicBezTo>
                  <a:pt x="2180454" y="1699657"/>
                  <a:pt x="2200694" y="1717869"/>
                  <a:pt x="2237918" y="1768084"/>
                </a:cubicBezTo>
                <a:cubicBezTo>
                  <a:pt x="2264359" y="1803746"/>
                  <a:pt x="2285991" y="1837512"/>
                  <a:pt x="2285991" y="1843103"/>
                </a:cubicBezTo>
                <a:cubicBezTo>
                  <a:pt x="2285991" y="1869069"/>
                  <a:pt x="2306860" y="1861896"/>
                  <a:pt x="2319528" y="1831588"/>
                </a:cubicBezTo>
                <a:cubicBezTo>
                  <a:pt x="2337597" y="1788344"/>
                  <a:pt x="2337292" y="1785287"/>
                  <a:pt x="2315613" y="1792164"/>
                </a:cubicBezTo>
                <a:cubicBezTo>
                  <a:pt x="2302126" y="1796450"/>
                  <a:pt x="2290201" y="1787792"/>
                  <a:pt x="2267988" y="1757588"/>
                </a:cubicBezTo>
                <a:cubicBezTo>
                  <a:pt x="2251701" y="1735433"/>
                  <a:pt x="2238366" y="1714354"/>
                  <a:pt x="2238366" y="1710753"/>
                </a:cubicBezTo>
                <a:cubicBezTo>
                  <a:pt x="2238366" y="1698971"/>
                  <a:pt x="2346941" y="1689608"/>
                  <a:pt x="2350761" y="1701067"/>
                </a:cubicBezTo>
                <a:cubicBezTo>
                  <a:pt x="2359666" y="1727784"/>
                  <a:pt x="2386632" y="1695542"/>
                  <a:pt x="2404948" y="1636278"/>
                </a:cubicBezTo>
                <a:cubicBezTo>
                  <a:pt x="2411035" y="1616580"/>
                  <a:pt x="2409549" y="1614389"/>
                  <a:pt x="2394242" y="1620485"/>
                </a:cubicBezTo>
                <a:cubicBezTo>
                  <a:pt x="2384470" y="1624371"/>
                  <a:pt x="2340045" y="1633572"/>
                  <a:pt x="2295516" y="1640916"/>
                </a:cubicBezTo>
                <a:cubicBezTo>
                  <a:pt x="2221563" y="1653108"/>
                  <a:pt x="2211048" y="1652832"/>
                  <a:pt x="2174110" y="1637659"/>
                </a:cubicBezTo>
                <a:cubicBezTo>
                  <a:pt x="2151860" y="1628524"/>
                  <a:pt x="2133648" y="1615942"/>
                  <a:pt x="2133629" y="1609703"/>
                </a:cubicBezTo>
                <a:cubicBezTo>
                  <a:pt x="2133543" y="1582623"/>
                  <a:pt x="2113921" y="1589814"/>
                  <a:pt x="2100539" y="1621828"/>
                </a:cubicBezTo>
                <a:moveTo>
                  <a:pt x="292884" y="1645622"/>
                </a:moveTo>
                <a:cubicBezTo>
                  <a:pt x="272520" y="1657490"/>
                  <a:pt x="271082" y="1673435"/>
                  <a:pt x="290379" y="1673435"/>
                </a:cubicBezTo>
                <a:cubicBezTo>
                  <a:pt x="302124" y="1673435"/>
                  <a:pt x="339080" y="1738481"/>
                  <a:pt x="331108" y="1745120"/>
                </a:cubicBezTo>
                <a:cubicBezTo>
                  <a:pt x="321297" y="1753302"/>
                  <a:pt x="265633" y="1778210"/>
                  <a:pt x="257175" y="1778210"/>
                </a:cubicBezTo>
                <a:cubicBezTo>
                  <a:pt x="238563" y="1778210"/>
                  <a:pt x="210217" y="1701467"/>
                  <a:pt x="219656" y="1676635"/>
                </a:cubicBezTo>
                <a:cubicBezTo>
                  <a:pt x="226724" y="1658052"/>
                  <a:pt x="225066" y="1654385"/>
                  <a:pt x="209636" y="1654385"/>
                </a:cubicBezTo>
                <a:cubicBezTo>
                  <a:pt x="170431" y="1654385"/>
                  <a:pt x="171050" y="1683969"/>
                  <a:pt x="212188" y="1776133"/>
                </a:cubicBezTo>
                <a:cubicBezTo>
                  <a:pt x="233744" y="1824425"/>
                  <a:pt x="256965" y="1863935"/>
                  <a:pt x="263795" y="1863935"/>
                </a:cubicBezTo>
                <a:cubicBezTo>
                  <a:pt x="270624" y="1863935"/>
                  <a:pt x="276215" y="1858210"/>
                  <a:pt x="276215" y="1851200"/>
                </a:cubicBezTo>
                <a:cubicBezTo>
                  <a:pt x="276215" y="1832331"/>
                  <a:pt x="469649" y="1746263"/>
                  <a:pt x="494395" y="1754111"/>
                </a:cubicBezTo>
                <a:cubicBezTo>
                  <a:pt x="519189" y="1761979"/>
                  <a:pt x="519141" y="1760026"/>
                  <a:pt x="493395" y="1707029"/>
                </a:cubicBezTo>
                <a:cubicBezTo>
                  <a:pt x="472240" y="1663490"/>
                  <a:pt x="457190" y="1651651"/>
                  <a:pt x="457190" y="1678540"/>
                </a:cubicBezTo>
                <a:cubicBezTo>
                  <a:pt x="457190" y="1689960"/>
                  <a:pt x="386039" y="1730585"/>
                  <a:pt x="366046" y="1730585"/>
                </a:cubicBezTo>
                <a:cubicBezTo>
                  <a:pt x="356959" y="1730585"/>
                  <a:pt x="334632" y="1662176"/>
                  <a:pt x="339538" y="1649384"/>
                </a:cubicBezTo>
                <a:cubicBezTo>
                  <a:pt x="345881" y="1632868"/>
                  <a:pt x="318573" y="1630658"/>
                  <a:pt x="292884" y="1645622"/>
                </a:cubicBezTo>
                <a:moveTo>
                  <a:pt x="1747828" y="2036461"/>
                </a:moveTo>
                <a:cubicBezTo>
                  <a:pt x="1711157" y="2062645"/>
                  <a:pt x="1679962" y="2089267"/>
                  <a:pt x="1678496" y="2095621"/>
                </a:cubicBezTo>
                <a:cubicBezTo>
                  <a:pt x="1675448" y="2108889"/>
                  <a:pt x="1729826" y="2212940"/>
                  <a:pt x="1744561" y="2222046"/>
                </a:cubicBezTo>
                <a:cubicBezTo>
                  <a:pt x="1749943" y="2225370"/>
                  <a:pt x="1767126" y="2212597"/>
                  <a:pt x="1782737" y="2193652"/>
                </a:cubicBezTo>
                <a:cubicBezTo>
                  <a:pt x="1820885" y="2147380"/>
                  <a:pt x="1859166" y="2146084"/>
                  <a:pt x="1886045" y="2190166"/>
                </a:cubicBezTo>
                <a:cubicBezTo>
                  <a:pt x="1909896" y="2229276"/>
                  <a:pt x="1909753" y="2240172"/>
                  <a:pt x="1885064" y="2264861"/>
                </a:cubicBezTo>
                <a:cubicBezTo>
                  <a:pt x="1871205" y="2278720"/>
                  <a:pt x="1858871" y="2282844"/>
                  <a:pt x="1844583" y="2278386"/>
                </a:cubicBezTo>
                <a:cubicBezTo>
                  <a:pt x="1791729" y="2261899"/>
                  <a:pt x="1781356" y="2261918"/>
                  <a:pt x="1774974" y="2278558"/>
                </a:cubicBezTo>
                <a:cubicBezTo>
                  <a:pt x="1767507" y="2298027"/>
                  <a:pt x="1793491" y="2321135"/>
                  <a:pt x="1822837" y="2321135"/>
                </a:cubicBezTo>
                <a:cubicBezTo>
                  <a:pt x="1856680" y="2321135"/>
                  <a:pt x="1925431" y="2281206"/>
                  <a:pt x="1943986" y="2250773"/>
                </a:cubicBezTo>
                <a:cubicBezTo>
                  <a:pt x="1965627" y="2215283"/>
                  <a:pt x="1967122" y="2177412"/>
                  <a:pt x="1948301" y="2141026"/>
                </a:cubicBezTo>
                <a:cubicBezTo>
                  <a:pt x="1918630" y="2083648"/>
                  <a:pt x="1844240" y="2083638"/>
                  <a:pt x="1785042" y="2141017"/>
                </a:cubicBezTo>
                <a:cubicBezTo>
                  <a:pt x="1755172" y="2169963"/>
                  <a:pt x="1754067" y="2170249"/>
                  <a:pt x="1743942" y="2151323"/>
                </a:cubicBezTo>
                <a:cubicBezTo>
                  <a:pt x="1728007" y="2121548"/>
                  <a:pt x="1729721" y="2118909"/>
                  <a:pt x="1790776" y="2079581"/>
                </a:cubicBezTo>
                <a:cubicBezTo>
                  <a:pt x="1846745" y="2043519"/>
                  <a:pt x="1853689" y="2033127"/>
                  <a:pt x="1842059" y="2002828"/>
                </a:cubicBezTo>
                <a:cubicBezTo>
                  <a:pt x="1833315" y="1980044"/>
                  <a:pt x="1820418" y="1984645"/>
                  <a:pt x="1747828" y="2036461"/>
                </a:cubicBezTo>
                <a:moveTo>
                  <a:pt x="717547" y="2028422"/>
                </a:moveTo>
                <a:cubicBezTo>
                  <a:pt x="714327" y="2033632"/>
                  <a:pt x="718718" y="2041823"/>
                  <a:pt x="727320" y="2046634"/>
                </a:cubicBezTo>
                <a:cubicBezTo>
                  <a:pt x="752056" y="2060483"/>
                  <a:pt x="745884" y="2082648"/>
                  <a:pt x="695392" y="2161400"/>
                </a:cubicBezTo>
                <a:cubicBezTo>
                  <a:pt x="650462" y="2231476"/>
                  <a:pt x="646795" y="2234752"/>
                  <a:pt x="619363" y="2229266"/>
                </a:cubicBezTo>
                <a:cubicBezTo>
                  <a:pt x="601247" y="2225647"/>
                  <a:pt x="590541" y="2227399"/>
                  <a:pt x="590541" y="2233990"/>
                </a:cubicBezTo>
                <a:cubicBezTo>
                  <a:pt x="590541" y="2245839"/>
                  <a:pt x="703183" y="2320630"/>
                  <a:pt x="721509" y="2320935"/>
                </a:cubicBezTo>
                <a:cubicBezTo>
                  <a:pt x="735749" y="2321173"/>
                  <a:pt x="737311" y="2305618"/>
                  <a:pt x="723891" y="2297322"/>
                </a:cubicBezTo>
                <a:cubicBezTo>
                  <a:pt x="704755" y="2285492"/>
                  <a:pt x="715623" y="2256812"/>
                  <a:pt x="776173" y="2159381"/>
                </a:cubicBezTo>
                <a:cubicBezTo>
                  <a:pt x="818502" y="2091258"/>
                  <a:pt x="834885" y="2056844"/>
                  <a:pt x="828180" y="2050139"/>
                </a:cubicBezTo>
                <a:cubicBezTo>
                  <a:pt x="812730" y="2034689"/>
                  <a:pt x="724386" y="2017344"/>
                  <a:pt x="717547" y="2028422"/>
                </a:cubicBezTo>
                <a:moveTo>
                  <a:pt x="978275" y="2159362"/>
                </a:moveTo>
                <a:cubicBezTo>
                  <a:pt x="950309" y="2181365"/>
                  <a:pt x="929249" y="2235781"/>
                  <a:pt x="938022" y="2263413"/>
                </a:cubicBezTo>
                <a:cubicBezTo>
                  <a:pt x="948204" y="2295512"/>
                  <a:pt x="998477" y="2330660"/>
                  <a:pt x="1034186" y="2330660"/>
                </a:cubicBezTo>
                <a:cubicBezTo>
                  <a:pt x="1052122" y="2330660"/>
                  <a:pt x="1066791" y="2334632"/>
                  <a:pt x="1066791" y="2339489"/>
                </a:cubicBezTo>
                <a:cubicBezTo>
                  <a:pt x="1066791" y="2355510"/>
                  <a:pt x="1015851" y="2388772"/>
                  <a:pt x="974284" y="2399887"/>
                </a:cubicBezTo>
                <a:cubicBezTo>
                  <a:pt x="925478" y="2412937"/>
                  <a:pt x="922496" y="2421814"/>
                  <a:pt x="964397" y="2429377"/>
                </a:cubicBezTo>
                <a:cubicBezTo>
                  <a:pt x="1100566" y="2453932"/>
                  <a:pt x="1222667" y="2297170"/>
                  <a:pt x="1150134" y="2190899"/>
                </a:cubicBezTo>
                <a:cubicBezTo>
                  <a:pt x="1114511" y="2138712"/>
                  <a:pt x="1025338" y="2122338"/>
                  <a:pt x="978275" y="2159362"/>
                </a:cubicBezTo>
                <a:moveTo>
                  <a:pt x="1433503" y="2149932"/>
                </a:moveTo>
                <a:cubicBezTo>
                  <a:pt x="1364209" y="2164486"/>
                  <a:pt x="1333491" y="2207435"/>
                  <a:pt x="1333491" y="2289740"/>
                </a:cubicBezTo>
                <a:cubicBezTo>
                  <a:pt x="1333491" y="2334736"/>
                  <a:pt x="1338653" y="2353853"/>
                  <a:pt x="1359456" y="2385933"/>
                </a:cubicBezTo>
                <a:cubicBezTo>
                  <a:pt x="1423054" y="2484022"/>
                  <a:pt x="1561938" y="2465962"/>
                  <a:pt x="1589075" y="2356072"/>
                </a:cubicBezTo>
                <a:cubicBezTo>
                  <a:pt x="1600057" y="2311619"/>
                  <a:pt x="1592266" y="2255336"/>
                  <a:pt x="1568949" y="2210626"/>
                </a:cubicBezTo>
                <a:cubicBezTo>
                  <a:pt x="1542936" y="2160772"/>
                  <a:pt x="1491548" y="2137731"/>
                  <a:pt x="1433503" y="2149932"/>
                </a:cubicBezTo>
                <a:moveTo>
                  <a:pt x="1093461" y="2180165"/>
                </a:moveTo>
                <a:cubicBezTo>
                  <a:pt x="1110329" y="2197033"/>
                  <a:pt x="1107548" y="2264318"/>
                  <a:pt x="1089127" y="2284663"/>
                </a:cubicBezTo>
                <a:cubicBezTo>
                  <a:pt x="1071115" y="2304561"/>
                  <a:pt x="1037901" y="2307485"/>
                  <a:pt x="1021070" y="2290655"/>
                </a:cubicBezTo>
                <a:cubicBezTo>
                  <a:pt x="1004888" y="2274472"/>
                  <a:pt x="1006888" y="2214997"/>
                  <a:pt x="1024471" y="2189909"/>
                </a:cubicBezTo>
                <a:cubicBezTo>
                  <a:pt x="1040597" y="2166877"/>
                  <a:pt x="1075277" y="2161981"/>
                  <a:pt x="1093461" y="2180165"/>
                </a:cubicBezTo>
                <a:moveTo>
                  <a:pt x="1472917" y="2185546"/>
                </a:moveTo>
                <a:cubicBezTo>
                  <a:pt x="1491044" y="2197252"/>
                  <a:pt x="1514856" y="2264937"/>
                  <a:pt x="1520771" y="2321554"/>
                </a:cubicBezTo>
                <a:cubicBezTo>
                  <a:pt x="1527839" y="2389181"/>
                  <a:pt x="1514275" y="2418756"/>
                  <a:pt x="1478109" y="2414575"/>
                </a:cubicBezTo>
                <a:cubicBezTo>
                  <a:pt x="1407538" y="2406421"/>
                  <a:pt x="1371076" y="2177936"/>
                  <a:pt x="1440409" y="2178402"/>
                </a:cubicBezTo>
                <a:cubicBezTo>
                  <a:pt x="1452324" y="2178488"/>
                  <a:pt x="1466955" y="2181698"/>
                  <a:pt x="1472917" y="2185546"/>
                </a:cubicBezTo>
              </a:path>
            </a:pathLst>
          </a:custGeom>
          <a:solidFill>
            <a:schemeClr val="accent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2A9A8C2-DF42-4B23-9AC2-7E5AFE23B39B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10/26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9454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79" y="596863"/>
            <a:ext cx="1857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实验探究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03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5E703BFD-8C69-46C1-94C8-0682A51AD140}"/>
              </a:ext>
            </a:extLst>
          </p:cNvPr>
          <p:cNvSpPr txBox="1"/>
          <p:nvPr/>
        </p:nvSpPr>
        <p:spPr>
          <a:xfrm>
            <a:off x="727788" y="1406951"/>
            <a:ext cx="10273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ea"/>
              </a:rPr>
              <a:t>一、测量</a:t>
            </a:r>
            <a:r>
              <a:rPr lang="en-US" altLang="zh-CN" sz="2400" dirty="0">
                <a:latin typeface="+mn-ea"/>
              </a:rPr>
              <a:t>NaCl</a:t>
            </a:r>
            <a:r>
              <a:rPr lang="zh-CN" altLang="en-US" sz="2400" dirty="0">
                <a:latin typeface="+mn-ea"/>
              </a:rPr>
              <a:t>的衍射谱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72DF4E87-C79D-4412-A872-7E8F454210DE}"/>
                  </a:ext>
                </a:extLst>
              </p:cNvPr>
              <p:cNvSpPr txBox="1"/>
              <p:nvPr/>
            </p:nvSpPr>
            <p:spPr>
              <a:xfrm>
                <a:off x="7735078" y="2078516"/>
                <a:ext cx="376956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2000" dirty="0">
                    <a:latin typeface="+mn-ea"/>
                  </a:rPr>
                  <a:t>利用这两个峰，我们可以计算</a:t>
                </a:r>
                <a:r>
                  <a:rPr lang="en-US" altLang="zh-CN" sz="2000" dirty="0">
                    <a:latin typeface="+mn-ea"/>
                  </a:rPr>
                  <a:t>X</a:t>
                </a:r>
                <a:r>
                  <a:rPr lang="zh-CN" altLang="en-US" sz="2000" dirty="0">
                    <a:latin typeface="+mn-ea"/>
                  </a:rPr>
                  <a:t>光在铜片中的透射率公式中的两个参数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zh-CN" altLang="en-US" sz="2000" dirty="0">
                  <a:latin typeface="+mn-ea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72DF4E87-C79D-4412-A872-7E8F454210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5078" y="2078516"/>
                <a:ext cx="3769567" cy="1015663"/>
              </a:xfrm>
              <a:prstGeom prst="rect">
                <a:avLst/>
              </a:prstGeom>
              <a:blipFill>
                <a:blip r:embed="rId3"/>
                <a:stretch>
                  <a:fillRect l="-1780" t="-3593" r="-1618" b="-95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图片 18">
            <a:extLst>
              <a:ext uri="{FF2B5EF4-FFF2-40B4-BE49-F238E27FC236}">
                <a16:creationId xmlns:a16="http://schemas.microsoft.com/office/drawing/2014/main" id="{76875556-18E4-4B1F-8303-F58BAAD34F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582" y="2078516"/>
            <a:ext cx="6372808" cy="3447023"/>
          </a:xfrm>
          <a:prstGeom prst="rect">
            <a:avLst/>
          </a:prstGeom>
        </p:spPr>
      </p:pic>
      <p:sp>
        <p:nvSpPr>
          <p:cNvPr id="11" name="椭圆 10">
            <a:extLst>
              <a:ext uri="{FF2B5EF4-FFF2-40B4-BE49-F238E27FC236}">
                <a16:creationId xmlns:a16="http://schemas.microsoft.com/office/drawing/2014/main" id="{7363F5C1-EF9F-4720-A5CA-1E907E4BF226}"/>
              </a:ext>
            </a:extLst>
          </p:cNvPr>
          <p:cNvSpPr/>
          <p:nvPr/>
        </p:nvSpPr>
        <p:spPr>
          <a:xfrm>
            <a:off x="2337318" y="2063150"/>
            <a:ext cx="933061" cy="196835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A0C31E52-7C62-4A61-9915-A5D0B4D3CFB4}"/>
              </a:ext>
            </a:extLst>
          </p:cNvPr>
          <p:cNvCxnSpPr/>
          <p:nvPr/>
        </p:nvCxnSpPr>
        <p:spPr>
          <a:xfrm flipV="1">
            <a:off x="2939143" y="4241408"/>
            <a:ext cx="839755" cy="21460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6C250757-AE2A-400E-88D4-4745AC64B625}"/>
              </a:ext>
            </a:extLst>
          </p:cNvPr>
          <p:cNvSpPr txBox="1"/>
          <p:nvPr/>
        </p:nvSpPr>
        <p:spPr>
          <a:xfrm>
            <a:off x="3752748" y="4049059"/>
            <a:ext cx="20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/>
              <a:t>没有加入铜吸收片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7D4E9EE-28F3-45BC-AD95-637ED413788F}"/>
              </a:ext>
            </a:extLst>
          </p:cNvPr>
          <p:cNvSpPr txBox="1"/>
          <p:nvPr/>
        </p:nvSpPr>
        <p:spPr>
          <a:xfrm>
            <a:off x="2668265" y="5715652"/>
            <a:ext cx="20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/>
              <a:t>加入铜吸收片</a:t>
            </a: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1469CDE2-A3E0-4BAA-BCAB-6C040D9727C4}"/>
              </a:ext>
            </a:extLst>
          </p:cNvPr>
          <p:cNvCxnSpPr>
            <a:cxnSpLocks/>
          </p:cNvCxnSpPr>
          <p:nvPr/>
        </p:nvCxnSpPr>
        <p:spPr>
          <a:xfrm>
            <a:off x="2560963" y="5243804"/>
            <a:ext cx="602115" cy="4718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箭头: 下 27">
            <a:extLst>
              <a:ext uri="{FF2B5EF4-FFF2-40B4-BE49-F238E27FC236}">
                <a16:creationId xmlns:a16="http://schemas.microsoft.com/office/drawing/2014/main" id="{8D8EA65E-7F9F-4E69-88B4-17ACEC986D28}"/>
              </a:ext>
            </a:extLst>
          </p:cNvPr>
          <p:cNvSpPr/>
          <p:nvPr/>
        </p:nvSpPr>
        <p:spPr>
          <a:xfrm>
            <a:off x="9340718" y="3069771"/>
            <a:ext cx="558282" cy="718458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467BB6C5-57C4-4E57-A50A-B476FA99A6F1}"/>
                  </a:ext>
                </a:extLst>
              </p:cNvPr>
              <p:cNvSpPr txBox="1"/>
              <p:nvPr/>
            </p:nvSpPr>
            <p:spPr>
              <a:xfrm>
                <a:off x="8071466" y="3783193"/>
                <a:ext cx="30967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=5.12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，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=2.32</m:t>
                      </m:r>
                    </m:oMath>
                  </m:oMathPara>
                </a14:m>
                <a:endParaRPr lang="zh-CN" altLang="en-US" sz="2400" dirty="0">
                  <a:latin typeface="+mn-ea"/>
                </a:endParaRP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467BB6C5-57C4-4E57-A50A-B476FA99A6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1466" y="3783193"/>
                <a:ext cx="309678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箭头: 下 29">
            <a:extLst>
              <a:ext uri="{FF2B5EF4-FFF2-40B4-BE49-F238E27FC236}">
                <a16:creationId xmlns:a16="http://schemas.microsoft.com/office/drawing/2014/main" id="{F1C3FDD0-0ECC-49A1-9B91-984FFF504711}"/>
              </a:ext>
            </a:extLst>
          </p:cNvPr>
          <p:cNvSpPr/>
          <p:nvPr/>
        </p:nvSpPr>
        <p:spPr>
          <a:xfrm>
            <a:off x="9340718" y="4285481"/>
            <a:ext cx="558282" cy="718458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792407C1-3D3B-43FD-8A9E-7EF4674FDD01}"/>
                  </a:ext>
                </a:extLst>
              </p:cNvPr>
              <p:cNvSpPr txBox="1"/>
              <p:nvPr/>
            </p:nvSpPr>
            <p:spPr>
              <a:xfrm>
                <a:off x="8262254" y="5069321"/>
                <a:ext cx="2715208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+mn-ea"/>
                  </a:rPr>
                  <a:t>相对误差：</a:t>
                </a:r>
                <a:endParaRPr lang="en-US" altLang="zh-CN" sz="2000" dirty="0">
                  <a:latin typeface="+mn-ea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=32.9%</m:t>
                      </m:r>
                    </m:oMath>
                  </m:oMathPara>
                </a14:m>
                <a:endParaRPr lang="en-US" altLang="zh-CN" sz="2400" dirty="0">
                  <a:latin typeface="+mn-ea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=15.6%</m:t>
                      </m:r>
                    </m:oMath>
                  </m:oMathPara>
                </a14:m>
                <a:endParaRPr lang="en-US" altLang="zh-CN" sz="2400" dirty="0">
                  <a:latin typeface="+mn-ea"/>
                </a:endParaRP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792407C1-3D3B-43FD-8A9E-7EF4674FDD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2254" y="5069321"/>
                <a:ext cx="2715208" cy="1138773"/>
              </a:xfrm>
              <a:prstGeom prst="rect">
                <a:avLst/>
              </a:prstGeom>
              <a:blipFill>
                <a:blip r:embed="rId6"/>
                <a:stretch>
                  <a:fillRect l="-2242" t="-3226" b="-43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9EE1AC6F-AA8D-4F41-8C65-CE790C812A9E}"/>
                  </a:ext>
                </a:extLst>
              </p:cNvPr>
              <p:cNvSpPr txBox="1"/>
              <p:nvPr/>
            </p:nvSpPr>
            <p:spPr>
              <a:xfrm>
                <a:off x="8180801" y="1240121"/>
                <a:ext cx="2878114" cy="7414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num>
                                <m:den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100</m:t>
                                  </m:r>
                                </m:den>
                              </m:f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9EE1AC6F-AA8D-4F41-8C65-CE790C812A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0801" y="1240121"/>
                <a:ext cx="2878114" cy="74142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文本框 24">
            <a:extLst>
              <a:ext uri="{FF2B5EF4-FFF2-40B4-BE49-F238E27FC236}">
                <a16:creationId xmlns:a16="http://schemas.microsoft.com/office/drawing/2014/main" id="{0312A324-F402-4F89-A5AC-0625B19EE3F2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11/26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1501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79" y="596863"/>
            <a:ext cx="1857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实验探究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03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2539314A-39CE-489E-A8E5-0CD7B17C647B}"/>
              </a:ext>
            </a:extLst>
          </p:cNvPr>
          <p:cNvSpPr txBox="1"/>
          <p:nvPr/>
        </p:nvSpPr>
        <p:spPr>
          <a:xfrm>
            <a:off x="727788" y="1406951"/>
            <a:ext cx="10273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ea"/>
              </a:rPr>
              <a:t>二、测量康普顿效应</a:t>
            </a:r>
            <a:r>
              <a:rPr lang="en-US" altLang="zh-CN" sz="2400" dirty="0">
                <a:latin typeface="+mn-ea"/>
              </a:rPr>
              <a:t>(</a:t>
            </a:r>
            <a:r>
              <a:rPr lang="zh-CN" altLang="en-US" sz="2400" dirty="0">
                <a:latin typeface="+mn-ea"/>
              </a:rPr>
              <a:t>以</a:t>
            </a:r>
            <a:r>
              <a:rPr lang="en-US" altLang="zh-CN" sz="2400" dirty="0">
                <a:latin typeface="+mn-ea"/>
              </a:rPr>
              <a:t>Al</a:t>
            </a:r>
            <a:r>
              <a:rPr lang="zh-CN" altLang="en-US" sz="2400" dirty="0">
                <a:latin typeface="+mn-ea"/>
              </a:rPr>
              <a:t>为散射材料</a:t>
            </a:r>
            <a:r>
              <a:rPr lang="en-US" altLang="zh-CN" sz="2400" dirty="0">
                <a:latin typeface="+mn-ea"/>
              </a:rPr>
              <a:t>)</a:t>
            </a:r>
            <a:endParaRPr lang="zh-CN" altLang="en-US" sz="2400" dirty="0">
              <a:latin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1094CA5-9B57-4E14-820A-CDAE9AF8FDC9}"/>
              </a:ext>
            </a:extLst>
          </p:cNvPr>
          <p:cNvSpPr txBox="1"/>
          <p:nvPr/>
        </p:nvSpPr>
        <p:spPr>
          <a:xfrm>
            <a:off x="977582" y="1868616"/>
            <a:ext cx="10273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+mn-ea"/>
              </a:rPr>
              <a:t>1</a:t>
            </a:r>
            <a:r>
              <a:rPr lang="zh-CN" altLang="en-US" sz="2400" dirty="0">
                <a:latin typeface="+mn-ea"/>
              </a:rPr>
              <a:t>、测量</a:t>
            </a:r>
            <a:r>
              <a:rPr lang="en-US" altLang="zh-CN" sz="2400" dirty="0">
                <a:latin typeface="+mn-ea"/>
              </a:rPr>
              <a:t>Al</a:t>
            </a:r>
            <a:r>
              <a:rPr lang="zh-CN" altLang="en-US" sz="2400" dirty="0">
                <a:latin typeface="+mn-ea"/>
              </a:rPr>
              <a:t>的衍射谱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6803C77-B80B-4C77-8BF3-8C1DFF91B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582" y="2464354"/>
            <a:ext cx="6522098" cy="352777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123DDDC-0661-4FB2-8526-9DCFC0104515}"/>
              </a:ext>
            </a:extLst>
          </p:cNvPr>
          <p:cNvSpPr txBox="1"/>
          <p:nvPr/>
        </p:nvSpPr>
        <p:spPr>
          <a:xfrm>
            <a:off x="8136295" y="2896504"/>
            <a:ext cx="32563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+mn-ea"/>
              </a:rPr>
              <a:t>由于康普顿散射是</a:t>
            </a:r>
            <a:r>
              <a:rPr lang="en-US" altLang="zh-CN" sz="2000" dirty="0">
                <a:latin typeface="+mn-ea"/>
              </a:rPr>
              <a:t>X</a:t>
            </a:r>
            <a:r>
              <a:rPr lang="zh-CN" altLang="en-US" sz="2000" dirty="0">
                <a:latin typeface="+mn-ea"/>
              </a:rPr>
              <a:t>射线与</a:t>
            </a:r>
            <a:r>
              <a:rPr lang="zh-CN" altLang="en-US" sz="2000" dirty="0">
                <a:solidFill>
                  <a:srgbClr val="FF0000"/>
                </a:solidFill>
                <a:latin typeface="+mn-ea"/>
              </a:rPr>
              <a:t>近自由电子的相互作用</a:t>
            </a:r>
            <a:r>
              <a:rPr lang="zh-CN" altLang="en-US" sz="2000" dirty="0">
                <a:latin typeface="+mn-ea"/>
              </a:rPr>
              <a:t>，而晶体</a:t>
            </a:r>
            <a:r>
              <a:rPr lang="en-US" altLang="zh-CN" sz="2000" dirty="0">
                <a:latin typeface="+mn-ea"/>
              </a:rPr>
              <a:t>X</a:t>
            </a:r>
            <a:r>
              <a:rPr lang="zh-CN" altLang="en-US" sz="2000" dirty="0">
                <a:latin typeface="+mn-ea"/>
              </a:rPr>
              <a:t>射线衍射是</a:t>
            </a:r>
            <a:r>
              <a:rPr lang="en-US" altLang="zh-CN" sz="2000" dirty="0">
                <a:latin typeface="+mn-ea"/>
              </a:rPr>
              <a:t>X</a:t>
            </a:r>
            <a:r>
              <a:rPr lang="zh-CN" altLang="en-US" sz="2000" dirty="0">
                <a:latin typeface="+mn-ea"/>
              </a:rPr>
              <a:t>射线与晶格的相互作用，所以在选取散射角度时要</a:t>
            </a:r>
            <a:r>
              <a:rPr lang="zh-CN" altLang="en-US" sz="2000" dirty="0">
                <a:solidFill>
                  <a:srgbClr val="FF0000"/>
                </a:solidFill>
                <a:latin typeface="+mn-ea"/>
              </a:rPr>
              <a:t>避开衍射角</a:t>
            </a:r>
            <a:r>
              <a:rPr lang="zh-CN" altLang="en-US" sz="2000" dirty="0">
                <a:latin typeface="+mn-ea"/>
              </a:rPr>
              <a:t>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647B665-5F28-4931-83D7-4D7E4A8AF9A0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12/26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829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79" y="596863"/>
            <a:ext cx="1857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实验探究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03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84A36ED5-DEC4-4C85-8C00-AB9B50CCD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0186" y="1588824"/>
            <a:ext cx="3414056" cy="17146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BF2E696-518B-4A5E-A0BD-82AC6748A7C0}"/>
                  </a:ext>
                </a:extLst>
              </p:cNvPr>
              <p:cNvSpPr txBox="1"/>
              <p:nvPr/>
            </p:nvSpPr>
            <p:spPr>
              <a:xfrm>
                <a:off x="977581" y="1406951"/>
                <a:ext cx="56191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latin typeface="+mn-ea"/>
                  </a:rPr>
                  <a:t>2</a:t>
                </a:r>
                <a:r>
                  <a:rPr lang="zh-CN" altLang="en-US" sz="2400" dirty="0">
                    <a:latin typeface="+mn-ea"/>
                  </a:rPr>
                  <a:t>、测量康普顿效应</a:t>
                </a:r>
                <a:r>
                  <a:rPr lang="en-US" altLang="zh-CN" sz="2400" dirty="0">
                    <a:latin typeface="+mn-ea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=145°</m:t>
                    </m:r>
                  </m:oMath>
                </a14:m>
                <a:r>
                  <a:rPr lang="en-US" altLang="zh-CN" sz="2400" dirty="0">
                    <a:latin typeface="+mn-ea"/>
                  </a:rPr>
                  <a:t>)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BF2E696-518B-4A5E-A0BD-82AC6748A7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581" y="1406951"/>
                <a:ext cx="5619161" cy="461665"/>
              </a:xfrm>
              <a:prstGeom prst="rect">
                <a:avLst/>
              </a:prstGeom>
              <a:blipFill>
                <a:blip r:embed="rId4"/>
                <a:stretch>
                  <a:fillRect l="-1627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B096FA5-120C-4AFE-B814-90082424504A}"/>
                  </a:ext>
                </a:extLst>
              </p:cNvPr>
              <p:cNvSpPr txBox="1"/>
              <p:nvPr/>
            </p:nvSpPr>
            <p:spPr>
              <a:xfrm>
                <a:off x="1442720" y="1868616"/>
                <a:ext cx="6394994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 algn="just">
                  <a:buFont typeface="+mj-lt"/>
                  <a:buAutoNum type="alphaLcPeriod"/>
                </a:pPr>
                <a:r>
                  <a:rPr lang="zh-CN" altLang="en-US" sz="2000" dirty="0">
                    <a:latin typeface="+mn-ea"/>
                  </a:rPr>
                  <a:t>设置靶台为</a:t>
                </a:r>
                <a:r>
                  <a:rPr lang="en-US" altLang="zh-CN" sz="2000" dirty="0">
                    <a:latin typeface="+mn-ea"/>
                  </a:rPr>
                  <a:t>20°</a:t>
                </a:r>
                <a:r>
                  <a:rPr lang="zh-CN" altLang="en-US" sz="2000" dirty="0">
                    <a:latin typeface="+mn-ea"/>
                  </a:rPr>
                  <a:t>，传感器为</a:t>
                </a:r>
                <a:r>
                  <a:rPr lang="en-US" altLang="zh-CN" sz="2000" dirty="0">
                    <a:latin typeface="+mn-ea"/>
                  </a:rPr>
                  <a:t>145°</a:t>
                </a:r>
                <a:r>
                  <a:rPr lang="zh-CN" altLang="en-US" sz="2000" dirty="0">
                    <a:latin typeface="+mn-ea"/>
                  </a:rPr>
                  <a:t>；</a:t>
                </a:r>
                <a:endParaRPr lang="en-US" altLang="zh-CN" sz="2000" dirty="0">
                  <a:latin typeface="+mn-ea"/>
                </a:endParaRPr>
              </a:p>
              <a:p>
                <a:pPr marL="457200" indent="-457200" algn="just">
                  <a:buFont typeface="+mj-lt"/>
                  <a:buAutoNum type="alphaLcPeriod"/>
                </a:pPr>
                <a:r>
                  <a:rPr lang="zh-CN" altLang="en-US" sz="2000" dirty="0">
                    <a:latin typeface="+mn-ea"/>
                  </a:rPr>
                  <a:t>设置管电压为</a:t>
                </a:r>
                <a:r>
                  <a:rPr lang="en-US" altLang="zh-CN" sz="2000" dirty="0">
                    <a:latin typeface="+mn-ea"/>
                  </a:rPr>
                  <a:t>35kV</a:t>
                </a:r>
                <a:r>
                  <a:rPr lang="zh-CN" altLang="en-US" sz="2000" dirty="0">
                    <a:latin typeface="+mn-ea"/>
                  </a:rPr>
                  <a:t>，管电流为</a:t>
                </a:r>
                <a:r>
                  <a:rPr lang="en-US" altLang="zh-CN" sz="2000" dirty="0">
                    <a:latin typeface="+mn-ea"/>
                  </a:rPr>
                  <a:t>1mA</a:t>
                </a:r>
                <a:r>
                  <a:rPr lang="zh-CN" altLang="en-US" sz="2000" dirty="0">
                    <a:latin typeface="+mn-ea"/>
                  </a:rPr>
                  <a:t>，测量时间为</a:t>
                </a:r>
                <a:r>
                  <a:rPr lang="en-US" altLang="zh-CN" sz="2000" dirty="0">
                    <a:latin typeface="+mn-ea"/>
                  </a:rPr>
                  <a:t>100s</a:t>
                </a:r>
                <a:r>
                  <a:rPr lang="zh-CN" altLang="en-US" sz="2000" dirty="0">
                    <a:latin typeface="+mn-ea"/>
                  </a:rPr>
                  <a:t>，测得计数率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zh-CN" altLang="en-US" sz="2000" i="1">
                        <a:latin typeface="Cambria Math" panose="02040503050406030204" pitchFamily="18" charset="0"/>
                      </a:rPr>
                      <m:t>；</m:t>
                    </m:r>
                  </m:oMath>
                </a14:m>
                <a:endParaRPr lang="en-US" altLang="zh-CN" sz="2000" dirty="0">
                  <a:latin typeface="+mn-ea"/>
                </a:endParaRPr>
              </a:p>
              <a:p>
                <a:pPr marL="457200" indent="-457200" algn="just">
                  <a:buFont typeface="+mj-lt"/>
                  <a:buAutoNum type="alphaLcPeriod"/>
                </a:pPr>
                <a:r>
                  <a:rPr lang="zh-CN" altLang="en-US" sz="2000" dirty="0">
                    <a:latin typeface="+mn-ea"/>
                  </a:rPr>
                  <a:t>在出射狭缝和传感器处安装</a:t>
                </a:r>
                <a:r>
                  <a:rPr lang="en-US" altLang="zh-CN" sz="2000" dirty="0">
                    <a:latin typeface="+mn-ea"/>
                  </a:rPr>
                  <a:t>Cu</a:t>
                </a:r>
                <a:r>
                  <a:rPr lang="zh-CN" altLang="en-US" sz="2000" dirty="0">
                    <a:latin typeface="+mn-ea"/>
                  </a:rPr>
                  <a:t>片，测量时间为</a:t>
                </a:r>
                <a:r>
                  <a:rPr lang="en-US" altLang="zh-CN" sz="2000" dirty="0">
                    <a:latin typeface="+mn-ea"/>
                  </a:rPr>
                  <a:t>600s</a:t>
                </a:r>
                <a:r>
                  <a:rPr lang="zh-CN" altLang="en-US" sz="2000" dirty="0">
                    <a:latin typeface="+mn-ea"/>
                  </a:rPr>
                  <a:t>，测得计数率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000" dirty="0">
                    <a:latin typeface="+mn-ea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 sz="2000" dirty="0">
                    <a:latin typeface="+mn-ea"/>
                  </a:rPr>
                  <a:t>；</a:t>
                </a:r>
                <a:endParaRPr lang="en-US" altLang="zh-CN" sz="2000" dirty="0">
                  <a:latin typeface="+mn-ea"/>
                </a:endParaRPr>
              </a:p>
              <a:p>
                <a:pPr marL="457200" indent="-457200" algn="just">
                  <a:buFont typeface="+mj-lt"/>
                  <a:buAutoNum type="alphaLcPeriod"/>
                </a:pPr>
                <a:r>
                  <a:rPr lang="zh-CN" altLang="en-US" sz="2000" dirty="0">
                    <a:latin typeface="+mn-ea"/>
                  </a:rPr>
                  <a:t>设置管电流为</a:t>
                </a:r>
                <a:r>
                  <a:rPr lang="en-US" altLang="zh-CN" sz="2000" dirty="0">
                    <a:latin typeface="+mn-ea"/>
                  </a:rPr>
                  <a:t>0</a:t>
                </a:r>
                <a:r>
                  <a:rPr lang="zh-CN" altLang="en-US" sz="2000" dirty="0">
                    <a:latin typeface="+mn-ea"/>
                  </a:rPr>
                  <a:t>，测量时间为</a:t>
                </a:r>
                <a:r>
                  <a:rPr lang="en-US" altLang="zh-CN" sz="2000" dirty="0">
                    <a:latin typeface="+mn-ea"/>
                  </a:rPr>
                  <a:t>600s</a:t>
                </a:r>
                <a:r>
                  <a:rPr lang="zh-CN" altLang="en-US" sz="2000" dirty="0">
                    <a:latin typeface="+mn-ea"/>
                  </a:rPr>
                  <a:t>，测得背景计数率为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。</m:t>
                    </m:r>
                  </m:oMath>
                </a14:m>
                <a:endParaRPr lang="en-US" altLang="zh-CN" sz="2000" dirty="0">
                  <a:latin typeface="+mn-ea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B096FA5-120C-4AFE-B814-900824245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720" y="1868616"/>
                <a:ext cx="6394994" cy="2246769"/>
              </a:xfrm>
              <a:prstGeom prst="rect">
                <a:avLst/>
              </a:prstGeom>
              <a:blipFill>
                <a:blip r:embed="rId5"/>
                <a:stretch>
                  <a:fillRect l="-1239" t="-2989" r="-4957" b="-40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4">
                <a:extLst>
                  <a:ext uri="{FF2B5EF4-FFF2-40B4-BE49-F238E27FC236}">
                    <a16:creationId xmlns:a16="http://schemas.microsoft.com/office/drawing/2014/main" id="{D927D28F-6AD0-4F28-8032-CB2101ED9EF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02976750"/>
                  </p:ext>
                </p:extLst>
              </p:nvPr>
            </p:nvGraphicFramePr>
            <p:xfrm>
              <a:off x="1632279" y="4206210"/>
              <a:ext cx="8128000" cy="742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296860917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39686096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025805039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97814037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sz="1800" b="1" i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altLang="zh-CN" sz="1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e>
                                  <m:sup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sz="1800" b="1" i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altLang="zh-CN" sz="1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e>
                                  <m:sup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1800" b="1" i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altLang="zh-CN" sz="1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e>
                                  <m:sup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altLang="zh-CN" sz="1800" b="1" i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altLang="zh-CN" sz="1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e>
                                  <m:sup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577811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26.16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5.003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2.785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0.270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141104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4">
                <a:extLst>
                  <a:ext uri="{FF2B5EF4-FFF2-40B4-BE49-F238E27FC236}">
                    <a16:creationId xmlns:a16="http://schemas.microsoft.com/office/drawing/2014/main" id="{D927D28F-6AD0-4F28-8032-CB2101ED9EF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02976750"/>
                  </p:ext>
                </p:extLst>
              </p:nvPr>
            </p:nvGraphicFramePr>
            <p:xfrm>
              <a:off x="1632279" y="4206210"/>
              <a:ext cx="8128000" cy="742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296860917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39686096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025805039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978140371"/>
                        </a:ext>
                      </a:extLst>
                    </a:gridCol>
                  </a:tblGrid>
                  <a:tr h="37192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299" t="-1613" r="-300898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100299" t="-1613" r="-200898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200901" t="-1613" r="-101502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300000" t="-1613" r="-1198" b="-1225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577811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26.16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5.003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2.785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0.270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141104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0D719956-6C60-4F60-9D13-5F70578932AC}"/>
              </a:ext>
            </a:extLst>
          </p:cNvPr>
          <p:cNvSpPr txBox="1"/>
          <p:nvPr/>
        </p:nvSpPr>
        <p:spPr>
          <a:xfrm>
            <a:off x="2693022" y="5296930"/>
            <a:ext cx="2270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n-ea"/>
              </a:rPr>
              <a:t>实验值：</a:t>
            </a:r>
            <a:r>
              <a:rPr lang="en-US" altLang="zh-CN" sz="2000" dirty="0">
                <a:latin typeface="+mn-ea"/>
              </a:rPr>
              <a:t>7.07pm</a:t>
            </a:r>
          </a:p>
          <a:p>
            <a:r>
              <a:rPr lang="zh-CN" altLang="en-US" sz="2000" dirty="0">
                <a:latin typeface="+mn-ea"/>
              </a:rPr>
              <a:t>理论值：</a:t>
            </a:r>
            <a:r>
              <a:rPr lang="en-US" altLang="zh-CN" sz="2000" dirty="0">
                <a:latin typeface="+mn-ea"/>
              </a:rPr>
              <a:t>4.41pm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CCF703F-A926-4346-99D7-700F1386D6B6}"/>
              </a:ext>
            </a:extLst>
          </p:cNvPr>
          <p:cNvSpPr txBox="1"/>
          <p:nvPr/>
        </p:nvSpPr>
        <p:spPr>
          <a:xfrm>
            <a:off x="5566850" y="5450818"/>
            <a:ext cx="2270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n-ea"/>
              </a:rPr>
              <a:t>相对误差：</a:t>
            </a:r>
            <a:r>
              <a:rPr lang="en-US" altLang="zh-CN" sz="2000" dirty="0">
                <a:latin typeface="+mn-ea"/>
              </a:rPr>
              <a:t>60.3%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C65F25D-D178-4841-804A-7F90C880F33F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13/26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295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79" y="596863"/>
            <a:ext cx="1857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实验探究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03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8DB5AA82-17D5-4A4D-8260-0DD76877E948}"/>
                  </a:ext>
                </a:extLst>
              </p:cNvPr>
              <p:cNvSpPr txBox="1"/>
              <p:nvPr/>
            </p:nvSpPr>
            <p:spPr>
              <a:xfrm>
                <a:off x="977582" y="1406951"/>
                <a:ext cx="51184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latin typeface="+mn-ea"/>
                  </a:rPr>
                  <a:t>3</a:t>
                </a:r>
                <a:r>
                  <a:rPr lang="zh-CN" altLang="en-US" sz="2400" dirty="0">
                    <a:latin typeface="+mn-ea"/>
                  </a:rPr>
                  <a:t>、测量康普顿效应</a:t>
                </a:r>
                <a:r>
                  <a:rPr lang="en-US" altLang="zh-CN" sz="2400" dirty="0">
                    <a:latin typeface="+mn-ea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=120°</m:t>
                    </m:r>
                  </m:oMath>
                </a14:m>
                <a:r>
                  <a:rPr lang="en-US" altLang="zh-CN" sz="2400" dirty="0">
                    <a:latin typeface="+mn-ea"/>
                  </a:rPr>
                  <a:t>)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8DB5AA82-17D5-4A4D-8260-0DD76877E9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582" y="1406951"/>
                <a:ext cx="5118418" cy="461665"/>
              </a:xfrm>
              <a:prstGeom prst="rect">
                <a:avLst/>
              </a:prstGeom>
              <a:blipFill>
                <a:blip r:embed="rId3"/>
                <a:stretch>
                  <a:fillRect l="-1786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108F68BF-10E6-4330-BE8E-2F7B1161C3F6}"/>
              </a:ext>
            </a:extLst>
          </p:cNvPr>
          <p:cNvSpPr txBox="1"/>
          <p:nvPr/>
        </p:nvSpPr>
        <p:spPr>
          <a:xfrm>
            <a:off x="1442720" y="1868616"/>
            <a:ext cx="791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+mn-ea"/>
              </a:rPr>
              <a:t>设置靶台为</a:t>
            </a:r>
            <a:r>
              <a:rPr lang="en-US" altLang="zh-CN" sz="2000" dirty="0">
                <a:latin typeface="+mn-ea"/>
              </a:rPr>
              <a:t>20°</a:t>
            </a:r>
            <a:r>
              <a:rPr lang="zh-CN" altLang="en-US" sz="2000" dirty="0">
                <a:latin typeface="+mn-ea"/>
              </a:rPr>
              <a:t>，传感器为</a:t>
            </a:r>
            <a:r>
              <a:rPr lang="en-US" altLang="zh-CN" sz="2000" dirty="0">
                <a:latin typeface="+mn-ea"/>
              </a:rPr>
              <a:t>120°</a:t>
            </a:r>
            <a:r>
              <a:rPr lang="zh-CN" altLang="en-US" sz="2000" dirty="0">
                <a:latin typeface="+mn-ea"/>
              </a:rPr>
              <a:t>，重复上述操作步骤，得到计数率</a:t>
            </a:r>
            <a:endParaRPr lang="en-US" altLang="zh-CN" sz="2000" dirty="0">
              <a:latin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表格 4">
                <a:extLst>
                  <a:ext uri="{FF2B5EF4-FFF2-40B4-BE49-F238E27FC236}">
                    <a16:creationId xmlns:a16="http://schemas.microsoft.com/office/drawing/2014/main" id="{EB50643D-93E6-40AB-96C5-36F6EBA0585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33693252"/>
                  </p:ext>
                </p:extLst>
              </p:nvPr>
            </p:nvGraphicFramePr>
            <p:xfrm>
              <a:off x="2032000" y="2330281"/>
              <a:ext cx="8128000" cy="742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296860917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39686096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025805039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97814037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sz="1800" b="1" i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altLang="zh-CN" sz="1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e>
                                  <m:sup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sz="1800" b="1" i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altLang="zh-CN" sz="1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e>
                                  <m:sup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1800" b="1" i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altLang="zh-CN" sz="1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e>
                                  <m:sup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altLang="zh-CN" sz="1800" b="1" i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altLang="zh-CN" sz="1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e>
                                  <m:sup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577811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8.470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1.528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0.947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0.222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141104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表格 4">
                <a:extLst>
                  <a:ext uri="{FF2B5EF4-FFF2-40B4-BE49-F238E27FC236}">
                    <a16:creationId xmlns:a16="http://schemas.microsoft.com/office/drawing/2014/main" id="{EB50643D-93E6-40AB-96C5-36F6EBA0585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33693252"/>
                  </p:ext>
                </p:extLst>
              </p:nvPr>
            </p:nvGraphicFramePr>
            <p:xfrm>
              <a:off x="2032000" y="2330281"/>
              <a:ext cx="8128000" cy="742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296860917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39686096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025805039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978140371"/>
                        </a:ext>
                      </a:extLst>
                    </a:gridCol>
                  </a:tblGrid>
                  <a:tr h="37192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299" t="-1613" r="-300599" b="-1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100601" t="-1613" r="-201502" b="-1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200000" t="-1613" r="-100898" b="-1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300901" t="-1613" r="-1201" b="-1209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577811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8.470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1.528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0.947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0.222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141104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19B20002-4004-4F27-A83E-F95A835DF52F}"/>
              </a:ext>
            </a:extLst>
          </p:cNvPr>
          <p:cNvSpPr txBox="1"/>
          <p:nvPr/>
        </p:nvSpPr>
        <p:spPr>
          <a:xfrm>
            <a:off x="3129798" y="3295745"/>
            <a:ext cx="2270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n-ea"/>
              </a:rPr>
              <a:t>实验值：</a:t>
            </a:r>
            <a:r>
              <a:rPr lang="en-US" altLang="zh-CN" sz="2000" dirty="0">
                <a:latin typeface="+mn-ea"/>
              </a:rPr>
              <a:t>6.33pm</a:t>
            </a:r>
          </a:p>
          <a:p>
            <a:r>
              <a:rPr lang="zh-CN" altLang="en-US" sz="2000" dirty="0">
                <a:latin typeface="+mn-ea"/>
              </a:rPr>
              <a:t>理论值：</a:t>
            </a:r>
            <a:r>
              <a:rPr lang="en-US" altLang="zh-CN" sz="2000" dirty="0">
                <a:latin typeface="+mn-ea"/>
              </a:rPr>
              <a:t>3.64pm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368C743-BD96-457C-9B66-53EEEE2C0E8E}"/>
              </a:ext>
            </a:extLst>
          </p:cNvPr>
          <p:cNvSpPr txBox="1"/>
          <p:nvPr/>
        </p:nvSpPr>
        <p:spPr>
          <a:xfrm>
            <a:off x="6462589" y="3449633"/>
            <a:ext cx="2270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n-ea"/>
              </a:rPr>
              <a:t>相对误差：</a:t>
            </a:r>
            <a:r>
              <a:rPr lang="en-US" altLang="zh-CN" sz="2000" dirty="0">
                <a:latin typeface="+mn-ea"/>
              </a:rPr>
              <a:t>73.9%</a:t>
            </a:r>
            <a:endParaRPr lang="zh-CN" altLang="en-US" sz="2000" dirty="0">
              <a:latin typeface="+mn-ea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01E743E-24D5-45AA-ABE4-F6A791ACA59D}"/>
              </a:ext>
            </a:extLst>
          </p:cNvPr>
          <p:cNvSpPr txBox="1"/>
          <p:nvPr/>
        </p:nvSpPr>
        <p:spPr>
          <a:xfrm>
            <a:off x="1809516" y="4289658"/>
            <a:ext cx="2640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相对误差都很大！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AC05C7DA-B01D-4674-86A6-8862C0B5470C}"/>
                  </a:ext>
                </a:extLst>
              </p:cNvPr>
              <p:cNvSpPr txBox="1"/>
              <p:nvPr/>
            </p:nvSpPr>
            <p:spPr>
              <a:xfrm>
                <a:off x="2032000" y="4866305"/>
                <a:ext cx="8018106" cy="1051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2000" dirty="0"/>
                  <a:t>思考</a:t>
                </a:r>
                <a:r>
                  <a:rPr lang="en-US" altLang="zh-CN" sz="2000" dirty="0"/>
                  <a:t>1</a:t>
                </a:r>
                <a:r>
                  <a:rPr lang="zh-CN" altLang="en-US" sz="2000" dirty="0"/>
                  <a:t>：由于</a:t>
                </a:r>
                <a:r>
                  <a:rPr lang="en-US" altLang="zh-CN" sz="2000" dirty="0"/>
                  <a:t>Mo</a:t>
                </a:r>
                <a:r>
                  <a:rPr lang="zh-CN" altLang="en-US" sz="2000" dirty="0"/>
                  <a:t>的光谱中特征</a:t>
                </a:r>
                <a14:m>
                  <m:oMath xmlns:m="http://schemas.openxmlformats.org/officeDocument/2006/math">
                    <m:r>
                      <a:rPr lang="zh-CN" altLang="en-US" sz="2000" b="0" i="1" dirty="0" smtClean="0">
                        <a:latin typeface="Cambria Math" panose="02040503050406030204" pitchFamily="18" charset="0"/>
                      </a:rPr>
                      <m:t>光线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zh-CN" altLang="en-US" sz="2000" i="1">
                        <a:latin typeface="Cambria Math" panose="02040503050406030204" pitchFamily="18" charset="0"/>
                      </a:rPr>
                      <m:t>和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  <m:r>
                      <a:rPr lang="zh-CN" altLang="en-US" sz="2000" i="1" smtClean="0">
                        <a:latin typeface="Cambria Math" panose="02040503050406030204" pitchFamily="18" charset="0"/>
                      </a:rPr>
                      <m:t>占</m:t>
                    </m:r>
                  </m:oMath>
                </a14:m>
                <a:r>
                  <a:rPr lang="zh-CN" altLang="en-US" sz="2000" dirty="0"/>
                  <a:t>主要贡献，而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zh-CN" altLang="en-US" sz="2000" i="1">
                        <a:latin typeface="Cambria Math" panose="02040503050406030204" pitchFamily="18" charset="0"/>
                      </a:rPr>
                      <m:t>和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</m:oMath>
                </a14:m>
                <a:r>
                  <a:rPr lang="zh-CN" altLang="en-US" sz="2000" dirty="0"/>
                  <a:t>对应的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CN" altLang="en-US" sz="2000" dirty="0"/>
                  <a:t>不同，故导致实验测量的波长变化量有误差。于是尝试加上</a:t>
                </a:r>
                <a:r>
                  <a:rPr lang="en-US" altLang="zh-CN" sz="2000" dirty="0"/>
                  <a:t>Zr</a:t>
                </a:r>
                <a:r>
                  <a:rPr lang="zh-CN" altLang="en-US" sz="2000" dirty="0"/>
                  <a:t>作为滤波片，以得到比较纯的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zh-CN" altLang="en-US" sz="2000" dirty="0"/>
                  <a:t>线。</a:t>
                </a: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AC05C7DA-B01D-4674-86A6-8862C0B547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000" y="4866305"/>
                <a:ext cx="8018106" cy="1051442"/>
              </a:xfrm>
              <a:prstGeom prst="rect">
                <a:avLst/>
              </a:prstGeom>
              <a:blipFill>
                <a:blip r:embed="rId5"/>
                <a:stretch>
                  <a:fillRect l="-760" t="-2312" r="-760" b="-86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框 16">
            <a:extLst>
              <a:ext uri="{FF2B5EF4-FFF2-40B4-BE49-F238E27FC236}">
                <a16:creationId xmlns:a16="http://schemas.microsoft.com/office/drawing/2014/main" id="{25A46FF3-E695-44D4-BEA6-FC974E5C1BB3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14/26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2657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79" y="596863"/>
            <a:ext cx="1857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实验探究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03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3CBE011A-7ECD-4E7C-81E3-F8710F5B8489}"/>
              </a:ext>
            </a:extLst>
          </p:cNvPr>
          <p:cNvSpPr txBox="1"/>
          <p:nvPr/>
        </p:nvSpPr>
        <p:spPr>
          <a:xfrm>
            <a:off x="977582" y="1406951"/>
            <a:ext cx="5118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+mn-ea"/>
              </a:rPr>
              <a:t>4</a:t>
            </a:r>
            <a:r>
              <a:rPr lang="zh-CN" altLang="en-US" sz="2400" dirty="0">
                <a:latin typeface="+mn-ea"/>
              </a:rPr>
              <a:t>、</a:t>
            </a:r>
            <a:r>
              <a:rPr lang="en-US" altLang="zh-CN" sz="2400" dirty="0">
                <a:latin typeface="+mn-ea"/>
              </a:rPr>
              <a:t>Zr</a:t>
            </a:r>
            <a:r>
              <a:rPr lang="zh-CN" altLang="en-US" sz="2400" dirty="0">
                <a:latin typeface="+mn-ea"/>
              </a:rPr>
              <a:t>的滤波作用</a:t>
            </a:r>
            <a:endParaRPr lang="en-US" altLang="zh-CN" sz="2400" dirty="0">
              <a:latin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F2978DF-CF7E-407E-9949-3F068164F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243220"/>
            <a:ext cx="5346686" cy="289545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F8D43E8-295D-46F3-A9B1-C6C2EBDF7B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683" y="2243221"/>
            <a:ext cx="5353078" cy="289545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BB5A789-5D36-47FF-9A9C-A784BFB852A0}"/>
              </a:ext>
            </a:extLst>
          </p:cNvPr>
          <p:cNvSpPr txBox="1"/>
          <p:nvPr/>
        </p:nvSpPr>
        <p:spPr>
          <a:xfrm>
            <a:off x="4242391" y="2617155"/>
            <a:ext cx="1041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>
                <a:latin typeface="+mn-ea"/>
              </a:rPr>
              <a:t>不加</a:t>
            </a:r>
            <a:r>
              <a:rPr lang="en-US" altLang="zh-CN" dirty="0">
                <a:latin typeface="+mn-ea"/>
              </a:rPr>
              <a:t>Zr</a:t>
            </a:r>
            <a:endParaRPr lang="zh-CN" altLang="en-US" dirty="0">
              <a:latin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8F4A0CE-6E97-4182-B54E-1FFC3FC432CA}"/>
              </a:ext>
            </a:extLst>
          </p:cNvPr>
          <p:cNvSpPr txBox="1"/>
          <p:nvPr/>
        </p:nvSpPr>
        <p:spPr>
          <a:xfrm>
            <a:off x="10168270" y="2617155"/>
            <a:ext cx="1041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>
                <a:latin typeface="+mn-ea"/>
              </a:rPr>
              <a:t>加</a:t>
            </a:r>
            <a:r>
              <a:rPr lang="en-US" altLang="zh-CN" dirty="0">
                <a:latin typeface="+mn-ea"/>
              </a:rPr>
              <a:t>Zr</a:t>
            </a:r>
            <a:endParaRPr lang="zh-CN" altLang="en-US" dirty="0">
              <a:latin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FF90377-EE84-46BE-9F0E-DD64182B000D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15/26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753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79" y="596863"/>
            <a:ext cx="1857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实验探究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03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5D59550-C9E2-42C4-A6CB-A31D5F288B46}"/>
                  </a:ext>
                </a:extLst>
              </p:cNvPr>
              <p:cNvSpPr txBox="1"/>
              <p:nvPr/>
            </p:nvSpPr>
            <p:spPr>
              <a:xfrm>
                <a:off x="977582" y="1406951"/>
                <a:ext cx="51184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latin typeface="+mn-ea"/>
                  </a:rPr>
                  <a:t>5</a:t>
                </a:r>
                <a:r>
                  <a:rPr lang="zh-CN" altLang="en-US" sz="2400" dirty="0">
                    <a:latin typeface="+mn-ea"/>
                  </a:rPr>
                  <a:t>、测量康普顿效应</a:t>
                </a:r>
                <a:r>
                  <a:rPr lang="en-US" altLang="zh-CN" sz="2400" dirty="0">
                    <a:latin typeface="+mn-ea"/>
                  </a:rPr>
                  <a:t>(</a:t>
                </a:r>
                <a:r>
                  <a:rPr lang="zh-CN" altLang="en-US" sz="2400" dirty="0">
                    <a:latin typeface="+mn-ea"/>
                  </a:rPr>
                  <a:t>滤波</a:t>
                </a:r>
                <a14:m>
                  <m:oMath xmlns:m="http://schemas.openxmlformats.org/officeDocument/2006/math">
                    <m:r>
                      <a:rPr lang="zh-CN" altLang="en-US" sz="2400" i="1" dirty="0" smtClean="0"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=145°</m:t>
                    </m:r>
                  </m:oMath>
                </a14:m>
                <a:r>
                  <a:rPr lang="en-US" altLang="zh-CN" sz="2400" dirty="0">
                    <a:latin typeface="+mn-ea"/>
                  </a:rPr>
                  <a:t>)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5D59550-C9E2-42C4-A6CB-A31D5F288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582" y="1406951"/>
                <a:ext cx="5118418" cy="461665"/>
              </a:xfrm>
              <a:prstGeom prst="rect">
                <a:avLst/>
              </a:prstGeom>
              <a:blipFill>
                <a:blip r:embed="rId3"/>
                <a:stretch>
                  <a:fillRect l="-1786" t="-10526" r="-178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35F5C165-3E4C-4BC7-B42B-AEC1AC46BB5A}"/>
              </a:ext>
            </a:extLst>
          </p:cNvPr>
          <p:cNvSpPr txBox="1"/>
          <p:nvPr/>
        </p:nvSpPr>
        <p:spPr>
          <a:xfrm>
            <a:off x="1442720" y="1868616"/>
            <a:ext cx="791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+mn-ea"/>
              </a:rPr>
              <a:t>设置靶台为</a:t>
            </a:r>
            <a:r>
              <a:rPr lang="en-US" altLang="zh-CN" sz="2000" dirty="0">
                <a:latin typeface="+mn-ea"/>
              </a:rPr>
              <a:t>20°</a:t>
            </a:r>
            <a:r>
              <a:rPr lang="zh-CN" altLang="en-US" sz="2000" dirty="0">
                <a:latin typeface="+mn-ea"/>
              </a:rPr>
              <a:t>，传感器为</a:t>
            </a:r>
            <a:r>
              <a:rPr lang="en-US" altLang="zh-CN" sz="2000" dirty="0">
                <a:latin typeface="+mn-ea"/>
              </a:rPr>
              <a:t>145°</a:t>
            </a:r>
            <a:r>
              <a:rPr lang="zh-CN" altLang="en-US" sz="2000" dirty="0">
                <a:latin typeface="+mn-ea"/>
              </a:rPr>
              <a:t>，重复之前的操作步骤，得到计数率</a:t>
            </a:r>
            <a:endParaRPr lang="en-US" altLang="zh-CN" sz="2000" dirty="0">
              <a:latin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表格 4">
                <a:extLst>
                  <a:ext uri="{FF2B5EF4-FFF2-40B4-BE49-F238E27FC236}">
                    <a16:creationId xmlns:a16="http://schemas.microsoft.com/office/drawing/2014/main" id="{314B299B-EA63-47EB-B89C-FED7C72D18D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2964806"/>
                  </p:ext>
                </p:extLst>
              </p:nvPr>
            </p:nvGraphicFramePr>
            <p:xfrm>
              <a:off x="2032000" y="2330281"/>
              <a:ext cx="8128000" cy="742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296860917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39686096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025805039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97814037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sz="1800" b="1" i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altLang="zh-CN" sz="1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e>
                                  <m:sup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sz="1800" b="1" i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altLang="zh-CN" sz="1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e>
                                  <m:sup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1800" b="1" i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altLang="zh-CN" sz="1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e>
                                  <m:sup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altLang="zh-CN" sz="1800" b="1" i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altLang="zh-CN" sz="1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e>
                                  <m:sup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577811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8.590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1.670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1.093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0.287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141104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表格 4">
                <a:extLst>
                  <a:ext uri="{FF2B5EF4-FFF2-40B4-BE49-F238E27FC236}">
                    <a16:creationId xmlns:a16="http://schemas.microsoft.com/office/drawing/2014/main" id="{314B299B-EA63-47EB-B89C-FED7C72D18D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2964806"/>
                  </p:ext>
                </p:extLst>
              </p:nvPr>
            </p:nvGraphicFramePr>
            <p:xfrm>
              <a:off x="2032000" y="2330281"/>
              <a:ext cx="8128000" cy="742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296860917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39686096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025805039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978140371"/>
                        </a:ext>
                      </a:extLst>
                    </a:gridCol>
                  </a:tblGrid>
                  <a:tr h="37192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299" t="-1613" r="-300599" b="-1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100601" t="-1613" r="-201502" b="-1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200000" t="-1613" r="-100898" b="-1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300901" t="-1613" r="-1201" b="-1209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577811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8.590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1.670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1.093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0.287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141104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373F55AF-22D1-4C77-ABB6-35EA215A136C}"/>
              </a:ext>
            </a:extLst>
          </p:cNvPr>
          <p:cNvSpPr txBox="1"/>
          <p:nvPr/>
        </p:nvSpPr>
        <p:spPr>
          <a:xfrm>
            <a:off x="3129798" y="3295745"/>
            <a:ext cx="2270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n-ea"/>
              </a:rPr>
              <a:t>实验值：</a:t>
            </a:r>
            <a:r>
              <a:rPr lang="en-US" altLang="zh-CN" sz="2000" dirty="0">
                <a:latin typeface="+mn-ea"/>
              </a:rPr>
              <a:t>5.94pm</a:t>
            </a:r>
          </a:p>
          <a:p>
            <a:r>
              <a:rPr lang="zh-CN" altLang="en-US" sz="2000" dirty="0">
                <a:latin typeface="+mn-ea"/>
              </a:rPr>
              <a:t>理论值：</a:t>
            </a:r>
            <a:r>
              <a:rPr lang="en-US" altLang="zh-CN" sz="2000" dirty="0">
                <a:latin typeface="+mn-ea"/>
              </a:rPr>
              <a:t>4.41pm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E1D46D4-F8B1-4BA6-9BD8-4E7D646693BC}"/>
              </a:ext>
            </a:extLst>
          </p:cNvPr>
          <p:cNvSpPr txBox="1"/>
          <p:nvPr/>
        </p:nvSpPr>
        <p:spPr>
          <a:xfrm>
            <a:off x="6462589" y="3449633"/>
            <a:ext cx="2270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n-ea"/>
              </a:rPr>
              <a:t>相对误差：</a:t>
            </a:r>
            <a:r>
              <a:rPr lang="en-US" altLang="zh-CN" sz="2000" dirty="0">
                <a:latin typeface="+mn-ea"/>
              </a:rPr>
              <a:t>34.7%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4A834E0-EC0A-40DF-B092-A781230AEFCF}"/>
              </a:ext>
            </a:extLst>
          </p:cNvPr>
          <p:cNvSpPr txBox="1"/>
          <p:nvPr/>
        </p:nvSpPr>
        <p:spPr>
          <a:xfrm>
            <a:off x="1809516" y="4289658"/>
            <a:ext cx="8482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相对误差降低了，但仍有较大误差。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E6CE7D4-6548-4B10-B26A-00C0CD1E52EE}"/>
              </a:ext>
            </a:extLst>
          </p:cNvPr>
          <p:cNvSpPr txBox="1"/>
          <p:nvPr/>
        </p:nvSpPr>
        <p:spPr>
          <a:xfrm>
            <a:off x="2032000" y="4866305"/>
            <a:ext cx="80181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/>
              <a:t>思考</a:t>
            </a:r>
            <a:r>
              <a:rPr lang="en-US" altLang="zh-CN" sz="2000" dirty="0"/>
              <a:t>2</a:t>
            </a:r>
            <a:r>
              <a:rPr lang="zh-CN" altLang="en-US" sz="2000" dirty="0"/>
              <a:t>：轻元素对电子的束缚力比较小，采用石墨作为散射材料效果可能会更好。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12282D9-FFAB-41E7-A19D-A97929799F0F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16/26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881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79" y="596863"/>
            <a:ext cx="1857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实验探究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03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D7146E58-A059-403D-B7D4-DB904F076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696" y="2445692"/>
            <a:ext cx="6440608" cy="348369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313970F-4AE6-4126-A59E-A48AF74FC745}"/>
              </a:ext>
            </a:extLst>
          </p:cNvPr>
          <p:cNvSpPr txBox="1"/>
          <p:nvPr/>
        </p:nvSpPr>
        <p:spPr>
          <a:xfrm>
            <a:off x="727788" y="1406951"/>
            <a:ext cx="10273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ea"/>
              </a:rPr>
              <a:t>三、测量康普顿效应</a:t>
            </a:r>
            <a:r>
              <a:rPr lang="en-US" altLang="zh-CN" sz="2400" dirty="0">
                <a:latin typeface="+mn-ea"/>
              </a:rPr>
              <a:t>(</a:t>
            </a:r>
            <a:r>
              <a:rPr lang="zh-CN" altLang="en-US" sz="2400" dirty="0">
                <a:latin typeface="+mn-ea"/>
              </a:rPr>
              <a:t>以石墨为散射材料</a:t>
            </a:r>
            <a:r>
              <a:rPr lang="en-US" altLang="zh-CN" sz="2400" dirty="0">
                <a:latin typeface="+mn-ea"/>
              </a:rPr>
              <a:t>)</a:t>
            </a:r>
            <a:endParaRPr lang="zh-CN" altLang="en-US" sz="2400" dirty="0">
              <a:latin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558EFAA-BBF3-444F-B1FA-345A026070D1}"/>
              </a:ext>
            </a:extLst>
          </p:cNvPr>
          <p:cNvSpPr txBox="1"/>
          <p:nvPr/>
        </p:nvSpPr>
        <p:spPr>
          <a:xfrm>
            <a:off x="977582" y="1868616"/>
            <a:ext cx="10273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+mn-ea"/>
              </a:rPr>
              <a:t>1</a:t>
            </a:r>
            <a:r>
              <a:rPr lang="zh-CN" altLang="en-US" sz="2400" dirty="0">
                <a:latin typeface="+mn-ea"/>
              </a:rPr>
              <a:t>、测量石墨的衍射谱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AACAC0A-7A8C-443D-9F10-B5C66060A969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17/26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9629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79" y="596863"/>
            <a:ext cx="1857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实验探究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03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558EFAA-BBF3-444F-B1FA-345A026070D1}"/>
                  </a:ext>
                </a:extLst>
              </p:cNvPr>
              <p:cNvSpPr txBox="1"/>
              <p:nvPr/>
            </p:nvSpPr>
            <p:spPr>
              <a:xfrm>
                <a:off x="977582" y="1868616"/>
                <a:ext cx="102730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latin typeface="+mn-ea"/>
                  </a:rPr>
                  <a:t>2</a:t>
                </a:r>
                <a:r>
                  <a:rPr lang="zh-CN" altLang="en-US" sz="2400" dirty="0">
                    <a:latin typeface="+mn-ea"/>
                  </a:rPr>
                  <a:t>、测量</a:t>
                </a:r>
                <a14:m>
                  <m:oMath xmlns:m="http://schemas.openxmlformats.org/officeDocument/2006/math">
                    <m:r>
                      <a:rPr lang="zh-CN" altLang="en-US" sz="2400" b="0" i="1" dirty="0">
                        <a:latin typeface="Cambria Math" panose="02040503050406030204" pitchFamily="18" charset="0"/>
                      </a:rPr>
                      <m:t>透射率</m:t>
                    </m:r>
                    <m:r>
                      <a:rPr lang="zh-CN" altLang="en-US" sz="2400" i="1" dirty="0" smtClean="0">
                        <a:latin typeface="Cambria Math" panose="02040503050406030204" pitchFamily="18" charset="0"/>
                      </a:rPr>
                      <m:t>公式</m:t>
                    </m:r>
                    <m:r>
                      <a:rPr lang="zh-CN" altLang="en-US" sz="2400" i="1" dirty="0">
                        <a:latin typeface="Cambria Math" panose="02040503050406030204" pitchFamily="18" charset="0"/>
                      </a:rPr>
                      <m:t>中</m:t>
                    </m:r>
                    <m:r>
                      <a:rPr lang="zh-CN" altLang="en-US" sz="2400" i="1" dirty="0" smtClean="0">
                        <a:latin typeface="Cambria Math" panose="02040503050406030204" pitchFamily="18" charset="0"/>
                      </a:rPr>
                      <m:t>的</m:t>
                    </m:r>
                    <m:r>
                      <a:rPr lang="zh-CN" altLang="en-US" sz="2400" i="1" dirty="0">
                        <a:latin typeface="Cambria Math" panose="02040503050406030204" pitchFamily="18" charset="0"/>
                      </a:rPr>
                      <m:t>参数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zh-CN" altLang="en-US" sz="2400" dirty="0">
                  <a:latin typeface="+mn-ea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558EFAA-BBF3-444F-B1FA-345A026070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582" y="1868616"/>
                <a:ext cx="10273004" cy="461665"/>
              </a:xfrm>
              <a:prstGeom prst="rect">
                <a:avLst/>
              </a:prstGeom>
              <a:blipFill>
                <a:blip r:embed="rId3"/>
                <a:stretch>
                  <a:fillRect l="-890" t="-9333" b="-3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F6B8FA2-4303-4C8C-85BB-39CBD8D96D21}"/>
                  </a:ext>
                </a:extLst>
              </p:cNvPr>
              <p:cNvSpPr txBox="1"/>
              <p:nvPr/>
            </p:nvSpPr>
            <p:spPr>
              <a:xfrm>
                <a:off x="1442720" y="2364521"/>
                <a:ext cx="9334137" cy="4274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000" dirty="0">
                    <a:latin typeface="+mn-ea"/>
                  </a:rPr>
                  <a:t>利用</a:t>
                </a:r>
                <a:r>
                  <a:rPr lang="en-US" altLang="zh-CN" sz="2000" dirty="0">
                    <a:latin typeface="+mn-ea"/>
                  </a:rPr>
                  <a:t>NaCl</a:t>
                </a:r>
                <a:r>
                  <a:rPr lang="zh-CN" altLang="en-US" sz="2000" dirty="0">
                    <a:latin typeface="+mn-ea"/>
                  </a:rPr>
                  <a:t>衍射谱中的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zh-CN" altLang="en-US" sz="2000" i="1">
                        <a:latin typeface="Cambria Math" panose="02040503050406030204" pitchFamily="18" charset="0"/>
                      </a:rPr>
                      <m:t>和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</m:oMath>
                </a14:m>
                <a:r>
                  <a:rPr lang="zh-CN" altLang="en-US" sz="2000" dirty="0"/>
                  <a:t>峰，重复测量三次，计算平均值后得到</a:t>
                </a:r>
                <a14:m>
                  <m:oMath xmlns:m="http://schemas.openxmlformats.org/officeDocument/2006/math">
                    <m:r>
                      <a:rPr lang="zh-CN" altLang="en-US" sz="2000" i="1" dirty="0">
                        <a:latin typeface="Cambria Math" panose="02040503050406030204" pitchFamily="18" charset="0"/>
                      </a:rPr>
                      <m:t>参数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F6B8FA2-4303-4C8C-85BB-39CBD8D96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720" y="2364521"/>
                <a:ext cx="9334137" cy="427425"/>
              </a:xfrm>
              <a:prstGeom prst="rect">
                <a:avLst/>
              </a:prstGeom>
              <a:blipFill>
                <a:blip r:embed="rId4"/>
                <a:stretch>
                  <a:fillRect l="-718" t="-8571" b="-18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F32D675-2831-4461-B454-C392AF655271}"/>
                  </a:ext>
                </a:extLst>
              </p:cNvPr>
              <p:cNvSpPr txBox="1"/>
              <p:nvPr/>
            </p:nvSpPr>
            <p:spPr>
              <a:xfrm>
                <a:off x="4315897" y="2826186"/>
                <a:ext cx="30967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=4.89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，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=2.22</m:t>
                      </m:r>
                    </m:oMath>
                  </m:oMathPara>
                </a14:m>
                <a:endParaRPr lang="zh-CN" altLang="en-US" sz="2400" dirty="0">
                  <a:latin typeface="+mn-ea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F32D675-2831-4461-B454-C392AF655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5897" y="2826186"/>
                <a:ext cx="309678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E5BEF55A-A788-40B5-93A2-4468E4EBF394}"/>
              </a:ext>
            </a:extLst>
          </p:cNvPr>
          <p:cNvSpPr txBox="1"/>
          <p:nvPr/>
        </p:nvSpPr>
        <p:spPr>
          <a:xfrm>
            <a:off x="1442720" y="3221860"/>
            <a:ext cx="2715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n-ea"/>
              </a:rPr>
              <a:t>相对误差：</a:t>
            </a:r>
            <a:endParaRPr lang="en-US" altLang="zh-CN" sz="2000" dirty="0">
              <a:latin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A3472C4E-CBB1-4B3C-AD37-97548CD57C1C}"/>
                  </a:ext>
                </a:extLst>
              </p:cNvPr>
              <p:cNvSpPr txBox="1"/>
              <p:nvPr/>
            </p:nvSpPr>
            <p:spPr>
              <a:xfrm>
                <a:off x="2815512" y="3621970"/>
                <a:ext cx="609755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=35.7%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，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=19.3%</m:t>
                      </m:r>
                    </m:oMath>
                  </m:oMathPara>
                </a14:m>
                <a:endParaRPr lang="en-US" altLang="zh-CN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A3472C4E-CBB1-4B3C-AD37-97548CD57C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5512" y="3621970"/>
                <a:ext cx="6097554" cy="461665"/>
              </a:xfrm>
              <a:prstGeom prst="rect">
                <a:avLst/>
              </a:prstGeom>
              <a:blipFill>
                <a:blip r:embed="rId6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本框 17">
            <a:extLst>
              <a:ext uri="{FF2B5EF4-FFF2-40B4-BE49-F238E27FC236}">
                <a16:creationId xmlns:a16="http://schemas.microsoft.com/office/drawing/2014/main" id="{BC964F91-D3EA-4AEE-A41A-1F9101E973D3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18/26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4923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79" y="596863"/>
            <a:ext cx="1857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实验探究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03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60444370-6928-4725-88BA-D56666EE43E8}"/>
              </a:ext>
            </a:extLst>
          </p:cNvPr>
          <p:cNvSpPr txBox="1"/>
          <p:nvPr/>
        </p:nvSpPr>
        <p:spPr>
          <a:xfrm>
            <a:off x="977581" y="1406951"/>
            <a:ext cx="5619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+mn-ea"/>
              </a:rPr>
              <a:t>3</a:t>
            </a:r>
            <a:r>
              <a:rPr lang="zh-CN" altLang="en-US" sz="2400" dirty="0">
                <a:latin typeface="+mn-ea"/>
              </a:rPr>
              <a:t>、测量康普顿效应</a:t>
            </a:r>
            <a:endParaRPr lang="en-US" altLang="zh-CN" sz="2400" dirty="0">
              <a:latin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8F87076B-15B1-4902-BB0E-E9AB8F4A0C1F}"/>
                  </a:ext>
                </a:extLst>
              </p:cNvPr>
              <p:cNvSpPr txBox="1"/>
              <p:nvPr/>
            </p:nvSpPr>
            <p:spPr>
              <a:xfrm>
                <a:off x="1442720" y="1868616"/>
                <a:ext cx="6394994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 algn="just">
                  <a:buFont typeface="+mj-lt"/>
                  <a:buAutoNum type="alphaLcPeriod"/>
                </a:pPr>
                <a:r>
                  <a:rPr lang="zh-CN" altLang="en-US" sz="2000" dirty="0">
                    <a:latin typeface="+mn-ea"/>
                  </a:rPr>
                  <a:t>在出射狭缝处加上</a:t>
                </a:r>
                <a:r>
                  <a:rPr lang="en-US" altLang="zh-CN" sz="2000" dirty="0">
                    <a:latin typeface="+mn-ea"/>
                  </a:rPr>
                  <a:t>Zr</a:t>
                </a:r>
                <a:r>
                  <a:rPr lang="zh-CN" altLang="en-US" sz="2000" dirty="0">
                    <a:latin typeface="+mn-ea"/>
                  </a:rPr>
                  <a:t>作为滤波片；</a:t>
                </a:r>
                <a:endParaRPr lang="en-US" altLang="zh-CN" sz="2000" dirty="0">
                  <a:latin typeface="+mn-ea"/>
                </a:endParaRPr>
              </a:p>
              <a:p>
                <a:pPr marL="457200" indent="-457200" algn="just">
                  <a:buFont typeface="+mj-lt"/>
                  <a:buAutoNum type="alphaLcPeriod"/>
                </a:pPr>
                <a:r>
                  <a:rPr lang="zh-CN" altLang="en-US" sz="2000" dirty="0">
                    <a:latin typeface="+mn-ea"/>
                  </a:rPr>
                  <a:t>设置靶台为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zh-CN" altLang="en-US" sz="2000" dirty="0">
                    <a:latin typeface="+mn-ea"/>
                  </a:rPr>
                  <a:t>，传感器为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000" dirty="0">
                    <a:latin typeface="+mn-ea"/>
                  </a:rPr>
                  <a:t>；</a:t>
                </a:r>
                <a:endParaRPr lang="en-US" altLang="zh-CN" sz="2000" dirty="0">
                  <a:latin typeface="+mn-ea"/>
                </a:endParaRPr>
              </a:p>
              <a:p>
                <a:pPr marL="457200" indent="-457200" algn="just">
                  <a:buFont typeface="+mj-lt"/>
                  <a:buAutoNum type="alphaLcPeriod"/>
                </a:pPr>
                <a:r>
                  <a:rPr lang="zh-CN" altLang="en-US" sz="2000" dirty="0">
                    <a:latin typeface="+mn-ea"/>
                  </a:rPr>
                  <a:t>设置管电压为</a:t>
                </a:r>
                <a:r>
                  <a:rPr lang="en-US" altLang="zh-CN" sz="2000" dirty="0">
                    <a:latin typeface="+mn-ea"/>
                  </a:rPr>
                  <a:t>35kV</a:t>
                </a:r>
                <a:r>
                  <a:rPr lang="zh-CN" altLang="en-US" sz="2000" dirty="0">
                    <a:latin typeface="+mn-ea"/>
                  </a:rPr>
                  <a:t>，管电流为</a:t>
                </a:r>
                <a:r>
                  <a:rPr lang="en-US" altLang="zh-CN" sz="2000" dirty="0">
                    <a:latin typeface="+mn-ea"/>
                  </a:rPr>
                  <a:t>1mA</a:t>
                </a:r>
                <a:r>
                  <a:rPr lang="zh-CN" altLang="en-US" sz="2000" dirty="0">
                    <a:latin typeface="+mn-ea"/>
                  </a:rPr>
                  <a:t>，测量时间为</a:t>
                </a:r>
                <a:r>
                  <a:rPr lang="en-US" altLang="zh-CN" sz="2000" dirty="0">
                    <a:latin typeface="+mn-ea"/>
                  </a:rPr>
                  <a:t>100s</a:t>
                </a:r>
                <a:r>
                  <a:rPr lang="zh-CN" altLang="en-US" sz="2000" dirty="0">
                    <a:latin typeface="+mn-ea"/>
                  </a:rPr>
                  <a:t>，测得计数率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zh-CN" altLang="en-US" sz="2000" i="1">
                        <a:latin typeface="Cambria Math" panose="02040503050406030204" pitchFamily="18" charset="0"/>
                      </a:rPr>
                      <m:t>；</m:t>
                    </m:r>
                  </m:oMath>
                </a14:m>
                <a:endParaRPr lang="en-US" altLang="zh-CN" sz="2000" dirty="0">
                  <a:latin typeface="+mn-ea"/>
                </a:endParaRPr>
              </a:p>
              <a:p>
                <a:pPr marL="457200" indent="-457200" algn="just">
                  <a:buFont typeface="+mj-lt"/>
                  <a:buAutoNum type="alphaLcPeriod"/>
                </a:pPr>
                <a:r>
                  <a:rPr lang="zh-CN" altLang="en-US" sz="2000" dirty="0">
                    <a:latin typeface="+mn-ea"/>
                  </a:rPr>
                  <a:t>在出射狭缝和传感器处安装</a:t>
                </a:r>
                <a:r>
                  <a:rPr lang="en-US" altLang="zh-CN" sz="2000" dirty="0">
                    <a:latin typeface="+mn-ea"/>
                  </a:rPr>
                  <a:t>Cu</a:t>
                </a:r>
                <a:r>
                  <a:rPr lang="zh-CN" altLang="en-US" sz="2000" dirty="0">
                    <a:latin typeface="+mn-ea"/>
                  </a:rPr>
                  <a:t>片，测量时间为</a:t>
                </a:r>
                <a:r>
                  <a:rPr lang="en-US" altLang="zh-CN" sz="2000" dirty="0">
                    <a:latin typeface="+mn-ea"/>
                  </a:rPr>
                  <a:t>600s</a:t>
                </a:r>
                <a:r>
                  <a:rPr lang="zh-CN" altLang="en-US" sz="2000" dirty="0">
                    <a:latin typeface="+mn-ea"/>
                  </a:rPr>
                  <a:t>，测得计数率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000" dirty="0">
                    <a:latin typeface="+mn-ea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 sz="2000" dirty="0">
                    <a:latin typeface="+mn-ea"/>
                  </a:rPr>
                  <a:t>；</a:t>
                </a:r>
                <a:endParaRPr lang="en-US" altLang="zh-CN" sz="2000" dirty="0">
                  <a:latin typeface="+mn-ea"/>
                </a:endParaRPr>
              </a:p>
              <a:p>
                <a:pPr marL="457200" indent="-457200" algn="just">
                  <a:buFont typeface="+mj-lt"/>
                  <a:buAutoNum type="alphaLcPeriod"/>
                </a:pPr>
                <a:r>
                  <a:rPr lang="zh-CN" altLang="en-US" sz="2000" dirty="0">
                    <a:latin typeface="+mn-ea"/>
                  </a:rPr>
                  <a:t>设置管电流为</a:t>
                </a:r>
                <a:r>
                  <a:rPr lang="en-US" altLang="zh-CN" sz="2000" dirty="0">
                    <a:latin typeface="+mn-ea"/>
                  </a:rPr>
                  <a:t>0</a:t>
                </a:r>
                <a:r>
                  <a:rPr lang="zh-CN" altLang="en-US" sz="2000" dirty="0">
                    <a:latin typeface="+mn-ea"/>
                  </a:rPr>
                  <a:t>，测量时间为</a:t>
                </a:r>
                <a:r>
                  <a:rPr lang="en-US" altLang="zh-CN" sz="2000" dirty="0">
                    <a:latin typeface="+mn-ea"/>
                  </a:rPr>
                  <a:t>600s</a:t>
                </a:r>
                <a:r>
                  <a:rPr lang="zh-CN" altLang="en-US" sz="2000" dirty="0">
                    <a:latin typeface="+mn-ea"/>
                  </a:rPr>
                  <a:t>，测得背景计数率为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。</m:t>
                    </m:r>
                  </m:oMath>
                </a14:m>
                <a:endParaRPr lang="en-US" altLang="zh-CN" sz="2000" dirty="0">
                  <a:latin typeface="+mn-ea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8F87076B-15B1-4902-BB0E-E9AB8F4A0C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720" y="1868616"/>
                <a:ext cx="6394994" cy="2554545"/>
              </a:xfrm>
              <a:prstGeom prst="rect">
                <a:avLst/>
              </a:prstGeom>
              <a:blipFill>
                <a:blip r:embed="rId4"/>
                <a:stretch>
                  <a:fillRect l="-1239" t="-2625" r="-4957" b="-33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DBEA3AE0-600C-4AB1-A7B9-7DECE133C5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2761" y="1637783"/>
            <a:ext cx="3421677" cy="21337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4">
                <a:extLst>
                  <a:ext uri="{FF2B5EF4-FFF2-40B4-BE49-F238E27FC236}">
                    <a16:creationId xmlns:a16="http://schemas.microsoft.com/office/drawing/2014/main" id="{7096541C-C8FA-427D-ADE0-8CD49ED2C31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3489315"/>
                  </p:ext>
                </p:extLst>
              </p:nvPr>
            </p:nvGraphicFramePr>
            <p:xfrm>
              <a:off x="2032000" y="4478537"/>
              <a:ext cx="8128000" cy="1484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202521842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52546799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87028519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42248482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355244495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</a:rPr>
                                  <m:t>𝜽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sz="1800" b="1" i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altLang="zh-CN" sz="1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e>
                                  <m:sup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sz="1800" b="1" i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altLang="zh-CN" sz="1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e>
                                  <m:sup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1800" b="1" i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altLang="zh-CN" sz="1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e>
                                  <m:sup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altLang="zh-CN" sz="1800" b="1" i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altLang="zh-CN" sz="1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e>
                                  <m:sup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107938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45°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12.870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2.640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2.063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0.293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339605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60°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13.270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2.895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2.213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0.302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34602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75°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15.350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3.353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2.772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0.312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809574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4">
                <a:extLst>
                  <a:ext uri="{FF2B5EF4-FFF2-40B4-BE49-F238E27FC236}">
                    <a16:creationId xmlns:a16="http://schemas.microsoft.com/office/drawing/2014/main" id="{7096541C-C8FA-427D-ADE0-8CD49ED2C31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3489315"/>
                  </p:ext>
                </p:extLst>
              </p:nvPr>
            </p:nvGraphicFramePr>
            <p:xfrm>
              <a:off x="2032000" y="4478537"/>
              <a:ext cx="8128000" cy="1484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202521842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52546799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87028519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42248482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3552444952"/>
                        </a:ext>
                      </a:extLst>
                    </a:gridCol>
                  </a:tblGrid>
                  <a:tr h="37192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375" t="-1639" r="-401124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100375" t="-1639" r="-301124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201128" t="-1639" r="-202256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300000" t="-1639" r="-101498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400000" t="-1639" r="-1498" b="-3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107938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45°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12.870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2.640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2.063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0.293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339605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60°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13.270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2.895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2.213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0.302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34602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75°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15.350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3.353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2.772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0.312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809574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CAD4D26E-C080-49F3-BB10-B12489C5A487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19/26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328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79" y="596863"/>
            <a:ext cx="1857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实验探究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03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4">
                <a:extLst>
                  <a:ext uri="{FF2B5EF4-FFF2-40B4-BE49-F238E27FC236}">
                    <a16:creationId xmlns:a16="http://schemas.microsoft.com/office/drawing/2014/main" id="{1F93CB97-6B6D-4984-A1A0-577D4C81F6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56664717"/>
                  </p:ext>
                </p:extLst>
              </p:nvPr>
            </p:nvGraphicFramePr>
            <p:xfrm>
              <a:off x="2031998" y="1447454"/>
              <a:ext cx="8427618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04603">
                      <a:extLst>
                        <a:ext uri="{9D8B030D-6E8A-4147-A177-3AD203B41FA5}">
                          <a16:colId xmlns:a16="http://schemas.microsoft.com/office/drawing/2014/main" val="2219009772"/>
                        </a:ext>
                      </a:extLst>
                    </a:gridCol>
                    <a:gridCol w="1404603">
                      <a:extLst>
                        <a:ext uri="{9D8B030D-6E8A-4147-A177-3AD203B41FA5}">
                          <a16:colId xmlns:a16="http://schemas.microsoft.com/office/drawing/2014/main" val="346659865"/>
                        </a:ext>
                      </a:extLst>
                    </a:gridCol>
                    <a:gridCol w="1404603">
                      <a:extLst>
                        <a:ext uri="{9D8B030D-6E8A-4147-A177-3AD203B41FA5}">
                          <a16:colId xmlns:a16="http://schemas.microsoft.com/office/drawing/2014/main" val="1353514577"/>
                        </a:ext>
                      </a:extLst>
                    </a:gridCol>
                    <a:gridCol w="1404603">
                      <a:extLst>
                        <a:ext uri="{9D8B030D-6E8A-4147-A177-3AD203B41FA5}">
                          <a16:colId xmlns:a16="http://schemas.microsoft.com/office/drawing/2014/main" val="1878093121"/>
                        </a:ext>
                      </a:extLst>
                    </a:gridCol>
                    <a:gridCol w="1404603">
                      <a:extLst>
                        <a:ext uri="{9D8B030D-6E8A-4147-A177-3AD203B41FA5}">
                          <a16:colId xmlns:a16="http://schemas.microsoft.com/office/drawing/2014/main" val="2569797082"/>
                        </a:ext>
                      </a:extLst>
                    </a:gridCol>
                    <a:gridCol w="1404603">
                      <a:extLst>
                        <a:ext uri="{9D8B030D-6E8A-4147-A177-3AD203B41FA5}">
                          <a16:colId xmlns:a16="http://schemas.microsoft.com/office/drawing/2014/main" val="34549835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dirty="0"/>
                            <a:t>2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oMath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实验值</a:t>
                          </a:r>
                          <a:r>
                            <a:rPr lang="en-US" altLang="zh-CN" dirty="0"/>
                            <a:t>/pm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理论值</a:t>
                          </a:r>
                          <a:r>
                            <a:rPr lang="en-US" altLang="zh-CN" dirty="0"/>
                            <a:t>/pm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相对误差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实验值</a:t>
                          </a:r>
                          <a:r>
                            <a:rPr lang="en-US" altLang="zh-CN" dirty="0"/>
                            <a:t>2/pm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相对误差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55377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90°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4.478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2.429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84.4%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3.356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38.2%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0642567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120°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4.931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3.643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35.4%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3.706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1.7%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402314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150°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3.487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4.532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23.1%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2.628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42.0%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263821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4">
                <a:extLst>
                  <a:ext uri="{FF2B5EF4-FFF2-40B4-BE49-F238E27FC236}">
                    <a16:creationId xmlns:a16="http://schemas.microsoft.com/office/drawing/2014/main" id="{1F93CB97-6B6D-4984-A1A0-577D4C81F6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56664717"/>
                  </p:ext>
                </p:extLst>
              </p:nvPr>
            </p:nvGraphicFramePr>
            <p:xfrm>
              <a:off x="2031998" y="1447454"/>
              <a:ext cx="8427618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04603">
                      <a:extLst>
                        <a:ext uri="{9D8B030D-6E8A-4147-A177-3AD203B41FA5}">
                          <a16:colId xmlns:a16="http://schemas.microsoft.com/office/drawing/2014/main" val="2219009772"/>
                        </a:ext>
                      </a:extLst>
                    </a:gridCol>
                    <a:gridCol w="1404603">
                      <a:extLst>
                        <a:ext uri="{9D8B030D-6E8A-4147-A177-3AD203B41FA5}">
                          <a16:colId xmlns:a16="http://schemas.microsoft.com/office/drawing/2014/main" val="346659865"/>
                        </a:ext>
                      </a:extLst>
                    </a:gridCol>
                    <a:gridCol w="1404603">
                      <a:extLst>
                        <a:ext uri="{9D8B030D-6E8A-4147-A177-3AD203B41FA5}">
                          <a16:colId xmlns:a16="http://schemas.microsoft.com/office/drawing/2014/main" val="1353514577"/>
                        </a:ext>
                      </a:extLst>
                    </a:gridCol>
                    <a:gridCol w="1404603">
                      <a:extLst>
                        <a:ext uri="{9D8B030D-6E8A-4147-A177-3AD203B41FA5}">
                          <a16:colId xmlns:a16="http://schemas.microsoft.com/office/drawing/2014/main" val="1878093121"/>
                        </a:ext>
                      </a:extLst>
                    </a:gridCol>
                    <a:gridCol w="1404603">
                      <a:extLst>
                        <a:ext uri="{9D8B030D-6E8A-4147-A177-3AD203B41FA5}">
                          <a16:colId xmlns:a16="http://schemas.microsoft.com/office/drawing/2014/main" val="2569797082"/>
                        </a:ext>
                      </a:extLst>
                    </a:gridCol>
                    <a:gridCol w="1404603">
                      <a:extLst>
                        <a:ext uri="{9D8B030D-6E8A-4147-A177-3AD203B41FA5}">
                          <a16:colId xmlns:a16="http://schemas.microsoft.com/office/drawing/2014/main" val="34549835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33" t="-9836" r="-500433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实验值</a:t>
                          </a:r>
                          <a:r>
                            <a:rPr lang="en-US" altLang="zh-CN" dirty="0"/>
                            <a:t>/pm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理论值</a:t>
                          </a:r>
                          <a:r>
                            <a:rPr lang="en-US" altLang="zh-CN" dirty="0"/>
                            <a:t>/pm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相对误差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实验值</a:t>
                          </a:r>
                          <a:r>
                            <a:rPr lang="en-US" altLang="zh-CN" dirty="0"/>
                            <a:t>2/pm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相对误差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55377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90°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4.478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2.429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84.4%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3.356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38.2%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0642567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120°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4.931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3.643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35.4%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3.706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1.7%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402314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150°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3.487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4.532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23.1%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2.628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42.0%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26382162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FF731FE0-7EAE-43F6-A07B-94AAF9E02AB9}"/>
              </a:ext>
            </a:extLst>
          </p:cNvPr>
          <p:cNvCxnSpPr>
            <a:cxnSpLocks/>
          </p:cNvCxnSpPr>
          <p:nvPr/>
        </p:nvCxnSpPr>
        <p:spPr>
          <a:xfrm>
            <a:off x="4105469" y="2930814"/>
            <a:ext cx="0" cy="5681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27C7C795-72F8-4EAC-AA79-9C0D50F344F4}"/>
                  </a:ext>
                </a:extLst>
              </p:cNvPr>
              <p:cNvSpPr txBox="1"/>
              <p:nvPr/>
            </p:nvSpPr>
            <p:spPr>
              <a:xfrm>
                <a:off x="2752531" y="3498980"/>
                <a:ext cx="292981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用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=4.89</m:t>
                    </m:r>
                    <m:r>
                      <a:rPr lang="zh-CN" altLang="en-US" sz="1800" i="1">
                        <a:latin typeface="Cambria Math" panose="02040503050406030204" pitchFamily="18" charset="0"/>
                      </a:rPr>
                      <m:t>，</m:t>
                    </m:r>
                    <m:r>
                      <m:rPr>
                        <m:sty m:val="p"/>
                      </m:rPr>
                      <a:rPr lang="en-US" altLang="zh-CN" sz="1800" b="0" i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altLang="zh-CN" sz="1800" b="0" i="0" smtClean="0">
                        <a:latin typeface="Cambria Math" panose="02040503050406030204" pitchFamily="18" charset="0"/>
                      </a:rPr>
                      <m:t>=2.22</m:t>
                    </m:r>
                  </m:oMath>
                </a14:m>
                <a:r>
                  <a:rPr lang="zh-CN" altLang="en-US" sz="1800" dirty="0">
                    <a:latin typeface="+mn-ea"/>
                  </a:rPr>
                  <a:t>计算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27C7C795-72F8-4EAC-AA79-9C0D50F344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2531" y="3498980"/>
                <a:ext cx="2929810" cy="369332"/>
              </a:xfrm>
              <a:prstGeom prst="rect">
                <a:avLst/>
              </a:prstGeom>
              <a:blipFill>
                <a:blip r:embed="rId4"/>
                <a:stretch>
                  <a:fillRect l="-1875" t="-9836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58C369F7-87FB-4A4E-8F74-F1C058B935E5}"/>
              </a:ext>
            </a:extLst>
          </p:cNvPr>
          <p:cNvCxnSpPr>
            <a:cxnSpLocks/>
          </p:cNvCxnSpPr>
          <p:nvPr/>
        </p:nvCxnSpPr>
        <p:spPr>
          <a:xfrm>
            <a:off x="8388217" y="2930814"/>
            <a:ext cx="0" cy="5681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C204CA79-80D4-4259-A00A-0FA4795BB88F}"/>
                  </a:ext>
                </a:extLst>
              </p:cNvPr>
              <p:cNvSpPr txBox="1"/>
              <p:nvPr/>
            </p:nvSpPr>
            <p:spPr>
              <a:xfrm>
                <a:off x="7625499" y="3557855"/>
                <a:ext cx="28341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用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=7.6</m:t>
                    </m:r>
                    <m:r>
                      <a:rPr lang="zh-CN" altLang="en-US" sz="1800" i="1">
                        <a:latin typeface="Cambria Math" panose="02040503050406030204" pitchFamily="18" charset="0"/>
                      </a:rPr>
                      <m:t>，</m:t>
                    </m:r>
                    <m:r>
                      <m:rPr>
                        <m:sty m:val="p"/>
                      </m:rPr>
                      <a:rPr lang="en-US" altLang="zh-CN" sz="1800" b="0" i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altLang="zh-CN" sz="1800" b="0" i="0" smtClean="0">
                        <a:latin typeface="Cambria Math" panose="02040503050406030204" pitchFamily="18" charset="0"/>
                      </a:rPr>
                      <m:t>=2.75</m:t>
                    </m:r>
                  </m:oMath>
                </a14:m>
                <a:r>
                  <a:rPr lang="zh-CN" altLang="en-US" sz="1800" dirty="0">
                    <a:latin typeface="+mn-ea"/>
                  </a:rPr>
                  <a:t>计算</a:t>
                </a: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C204CA79-80D4-4259-A00A-0FA4795BB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499" y="3557855"/>
                <a:ext cx="2834114" cy="369332"/>
              </a:xfrm>
              <a:prstGeom prst="rect">
                <a:avLst/>
              </a:prstGeom>
              <a:blipFill>
                <a:blip r:embed="rId5"/>
                <a:stretch>
                  <a:fillRect l="-1935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0464D1E-9622-499B-816E-9E0A58071954}"/>
                  </a:ext>
                </a:extLst>
              </p:cNvPr>
              <p:cNvSpPr txBox="1"/>
              <p:nvPr/>
            </p:nvSpPr>
            <p:spPr>
              <a:xfrm>
                <a:off x="1530220" y="4152122"/>
                <a:ext cx="9125339" cy="1385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2400" dirty="0"/>
                  <a:t>发现：</a:t>
                </a:r>
                <a:endParaRPr lang="en-US" altLang="zh-CN" sz="2400" dirty="0"/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zh-CN" altLang="en-US" sz="2000" dirty="0">
                    <a:latin typeface="+mn-ea"/>
                  </a:rPr>
                  <a:t>由于实验涉及的波长变化量很小，故理论值越大，实验的相对误差会越小；</a:t>
                </a:r>
                <a:endParaRPr lang="en-US" altLang="zh-CN" sz="2000" dirty="0">
                  <a:latin typeface="+mn-ea"/>
                </a:endParaRPr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zh-CN" altLang="en-US" sz="2000" dirty="0">
                    <a:latin typeface="+mn-ea"/>
                  </a:rPr>
                  <a:t>若用参数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sz="2000" dirty="0">
                    <a:latin typeface="+mn-ea"/>
                  </a:rPr>
                  <a:t>理论值计算，对于</a:t>
                </a:r>
                <a:r>
                  <a:rPr lang="zh-CN" altLang="en-US" sz="2000" dirty="0"/>
                  <a:t>散射角度为</a:t>
                </a:r>
                <a:r>
                  <a:rPr lang="en-US" altLang="zh-CN" sz="2000" dirty="0">
                    <a:latin typeface="+mn-ea"/>
                  </a:rPr>
                  <a:t>90°</a:t>
                </a:r>
                <a:r>
                  <a:rPr lang="zh-CN" altLang="en-US" sz="2000" dirty="0">
                    <a:latin typeface="+mn-ea"/>
                  </a:rPr>
                  <a:t>，</a:t>
                </a:r>
                <a:r>
                  <a:rPr lang="en-US" altLang="zh-CN" sz="2000" dirty="0">
                    <a:latin typeface="+mn-ea"/>
                  </a:rPr>
                  <a:t>120°</a:t>
                </a:r>
                <a:r>
                  <a:rPr lang="zh-CN" altLang="en-US" sz="2000" dirty="0">
                    <a:latin typeface="+mn-ea"/>
                  </a:rPr>
                  <a:t>，相对误差会有较大提高。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0464D1E-9622-499B-816E-9E0A580719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0220" y="4152122"/>
                <a:ext cx="9125339" cy="1385059"/>
              </a:xfrm>
              <a:prstGeom prst="rect">
                <a:avLst/>
              </a:prstGeom>
              <a:blipFill>
                <a:blip r:embed="rId6"/>
                <a:stretch>
                  <a:fillRect l="-1002" t="-3965" r="-735" b="-70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362697BD-4F97-4219-ABD9-77366B1739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5498" y="1181637"/>
            <a:ext cx="2834099" cy="290934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D3BBB4C5-51FF-43A9-ABE3-3942B6247948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20/26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4978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79" y="596863"/>
            <a:ext cx="1857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实验探究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03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2E81EE70-A6CF-4E1C-B503-B989AB259F37}"/>
                  </a:ext>
                </a:extLst>
              </p:cNvPr>
              <p:cNvSpPr txBox="1"/>
              <p:nvPr/>
            </p:nvSpPr>
            <p:spPr>
              <a:xfrm>
                <a:off x="727788" y="1406951"/>
                <a:ext cx="102730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latin typeface="+mn-ea"/>
                  </a:rPr>
                  <a:t>三、改进测量参数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sz="2400" dirty="0">
                    <a:latin typeface="+mn-ea"/>
                  </a:rPr>
                  <a:t>方法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2E81EE70-A6CF-4E1C-B503-B989AB259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88" y="1406951"/>
                <a:ext cx="10273004" cy="461665"/>
              </a:xfrm>
              <a:prstGeom prst="rect">
                <a:avLst/>
              </a:prstGeom>
              <a:blipFill>
                <a:blip r:embed="rId3"/>
                <a:stretch>
                  <a:fillRect l="-890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4442C581-6947-4B96-9158-B3A99FB8A354}"/>
              </a:ext>
            </a:extLst>
          </p:cNvPr>
          <p:cNvSpPr txBox="1"/>
          <p:nvPr/>
        </p:nvSpPr>
        <p:spPr>
          <a:xfrm>
            <a:off x="977582" y="2063150"/>
            <a:ext cx="102730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n-ea"/>
              </a:rPr>
              <a:t>方法一：测量透射率时，在峰值附近正负</a:t>
            </a:r>
            <a:r>
              <a:rPr lang="en-US" altLang="zh-CN" sz="2000" dirty="0">
                <a:latin typeface="+mn-ea"/>
              </a:rPr>
              <a:t>0.1°</a:t>
            </a:r>
            <a:r>
              <a:rPr lang="zh-CN" altLang="en-US" sz="2000" dirty="0">
                <a:latin typeface="+mn-ea"/>
              </a:rPr>
              <a:t>范围内测量透射率并取平均值，每个角度处测量时间为</a:t>
            </a:r>
            <a:r>
              <a:rPr lang="en-US" altLang="zh-CN" sz="2000" dirty="0">
                <a:latin typeface="+mn-ea"/>
              </a:rPr>
              <a:t>200s</a:t>
            </a:r>
            <a:r>
              <a:rPr lang="zh-CN" altLang="en-US" sz="2000" dirty="0">
                <a:latin typeface="+mn-ea"/>
              </a:rPr>
              <a:t>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E6B3510-3D97-4D46-BC80-CB513B5827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5844" y="2522587"/>
            <a:ext cx="2514742" cy="3767670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C56E7688-0120-413C-B175-6C46D6A8C111}"/>
              </a:ext>
            </a:extLst>
          </p:cNvPr>
          <p:cNvSpPr/>
          <p:nvPr/>
        </p:nvSpPr>
        <p:spPr>
          <a:xfrm>
            <a:off x="9713167" y="4376057"/>
            <a:ext cx="401217" cy="107499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E9076A0C-B21A-45FA-9C56-EA04B6D70B9E}"/>
              </a:ext>
            </a:extLst>
          </p:cNvPr>
          <p:cNvSpPr/>
          <p:nvPr/>
        </p:nvSpPr>
        <p:spPr>
          <a:xfrm>
            <a:off x="10276114" y="2491307"/>
            <a:ext cx="631372" cy="187538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格 9">
                <a:extLst>
                  <a:ext uri="{FF2B5EF4-FFF2-40B4-BE49-F238E27FC236}">
                    <a16:creationId xmlns:a16="http://schemas.microsoft.com/office/drawing/2014/main" id="{A477F2DE-D1FD-453C-924A-C0D511D1DE1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4757417"/>
                  </p:ext>
                </p:extLst>
              </p:nvPr>
            </p:nvGraphicFramePr>
            <p:xfrm>
              <a:off x="1077156" y="2983813"/>
              <a:ext cx="7315588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28897">
                      <a:extLst>
                        <a:ext uri="{9D8B030D-6E8A-4147-A177-3AD203B41FA5}">
                          <a16:colId xmlns:a16="http://schemas.microsoft.com/office/drawing/2014/main" val="2121666765"/>
                        </a:ext>
                      </a:extLst>
                    </a:gridCol>
                    <a:gridCol w="1828897">
                      <a:extLst>
                        <a:ext uri="{9D8B030D-6E8A-4147-A177-3AD203B41FA5}">
                          <a16:colId xmlns:a16="http://schemas.microsoft.com/office/drawing/2014/main" val="2237943933"/>
                        </a:ext>
                      </a:extLst>
                    </a:gridCol>
                    <a:gridCol w="1828897">
                      <a:extLst>
                        <a:ext uri="{9D8B030D-6E8A-4147-A177-3AD203B41FA5}">
                          <a16:colId xmlns:a16="http://schemas.microsoft.com/office/drawing/2014/main" val="3036313432"/>
                        </a:ext>
                      </a:extLst>
                    </a:gridCol>
                    <a:gridCol w="1828897">
                      <a:extLst>
                        <a:ext uri="{9D8B030D-6E8A-4147-A177-3AD203B41FA5}">
                          <a16:colId xmlns:a16="http://schemas.microsoft.com/office/drawing/2014/main" val="288589285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实验值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理论值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相对误差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93905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zh-CN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4.96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7.6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34.7%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20608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2.20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2.75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20.0%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66399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格 9">
                <a:extLst>
                  <a:ext uri="{FF2B5EF4-FFF2-40B4-BE49-F238E27FC236}">
                    <a16:creationId xmlns:a16="http://schemas.microsoft.com/office/drawing/2014/main" id="{A477F2DE-D1FD-453C-924A-C0D511D1DE1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4757417"/>
                  </p:ext>
                </p:extLst>
              </p:nvPr>
            </p:nvGraphicFramePr>
            <p:xfrm>
              <a:off x="1077156" y="2983813"/>
              <a:ext cx="7315588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28897">
                      <a:extLst>
                        <a:ext uri="{9D8B030D-6E8A-4147-A177-3AD203B41FA5}">
                          <a16:colId xmlns:a16="http://schemas.microsoft.com/office/drawing/2014/main" val="2121666765"/>
                        </a:ext>
                      </a:extLst>
                    </a:gridCol>
                    <a:gridCol w="1828897">
                      <a:extLst>
                        <a:ext uri="{9D8B030D-6E8A-4147-A177-3AD203B41FA5}">
                          <a16:colId xmlns:a16="http://schemas.microsoft.com/office/drawing/2014/main" val="2237943933"/>
                        </a:ext>
                      </a:extLst>
                    </a:gridCol>
                    <a:gridCol w="1828897">
                      <a:extLst>
                        <a:ext uri="{9D8B030D-6E8A-4147-A177-3AD203B41FA5}">
                          <a16:colId xmlns:a16="http://schemas.microsoft.com/office/drawing/2014/main" val="3036313432"/>
                        </a:ext>
                      </a:extLst>
                    </a:gridCol>
                    <a:gridCol w="1828897">
                      <a:extLst>
                        <a:ext uri="{9D8B030D-6E8A-4147-A177-3AD203B41FA5}">
                          <a16:colId xmlns:a16="http://schemas.microsoft.com/office/drawing/2014/main" val="288589285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实验值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理论值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相对误差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93905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333" t="-109836" r="-301667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4.96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7.6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34.7%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20608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333" t="-209836" r="-301667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2.20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2.75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20.0%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663993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8" name="文本框 17">
            <a:extLst>
              <a:ext uri="{FF2B5EF4-FFF2-40B4-BE49-F238E27FC236}">
                <a16:creationId xmlns:a16="http://schemas.microsoft.com/office/drawing/2014/main" id="{01E198AD-BC05-4B72-BDB4-479D6F4D5D52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21/26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39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79" y="596863"/>
            <a:ext cx="1857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实验探究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03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1AFF792D-D37B-4E33-B076-40066940EE1E}"/>
              </a:ext>
            </a:extLst>
          </p:cNvPr>
          <p:cNvSpPr txBox="1"/>
          <p:nvPr/>
        </p:nvSpPr>
        <p:spPr>
          <a:xfrm>
            <a:off x="977582" y="1745909"/>
            <a:ext cx="10273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n-ea"/>
              </a:rPr>
              <a:t>方法二：测量透射率时，在峰值测量透射率且取测量时间为</a:t>
            </a:r>
            <a:r>
              <a:rPr lang="en-US" altLang="zh-CN" sz="2000" dirty="0">
                <a:latin typeface="+mn-ea"/>
              </a:rPr>
              <a:t>300s</a:t>
            </a:r>
            <a:r>
              <a:rPr lang="zh-CN" altLang="en-US" sz="2000" dirty="0">
                <a:latin typeface="+mn-ea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表格 9">
                <a:extLst>
                  <a:ext uri="{FF2B5EF4-FFF2-40B4-BE49-F238E27FC236}">
                    <a16:creationId xmlns:a16="http://schemas.microsoft.com/office/drawing/2014/main" id="{BF6DC462-D530-40AA-BDDD-14D5F12D6A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5616627"/>
                  </p:ext>
                </p:extLst>
              </p:nvPr>
            </p:nvGraphicFramePr>
            <p:xfrm>
              <a:off x="2438206" y="2679511"/>
              <a:ext cx="7315588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28897">
                      <a:extLst>
                        <a:ext uri="{9D8B030D-6E8A-4147-A177-3AD203B41FA5}">
                          <a16:colId xmlns:a16="http://schemas.microsoft.com/office/drawing/2014/main" val="2121666765"/>
                        </a:ext>
                      </a:extLst>
                    </a:gridCol>
                    <a:gridCol w="1828897">
                      <a:extLst>
                        <a:ext uri="{9D8B030D-6E8A-4147-A177-3AD203B41FA5}">
                          <a16:colId xmlns:a16="http://schemas.microsoft.com/office/drawing/2014/main" val="2237943933"/>
                        </a:ext>
                      </a:extLst>
                    </a:gridCol>
                    <a:gridCol w="1828897">
                      <a:extLst>
                        <a:ext uri="{9D8B030D-6E8A-4147-A177-3AD203B41FA5}">
                          <a16:colId xmlns:a16="http://schemas.microsoft.com/office/drawing/2014/main" val="3036313432"/>
                        </a:ext>
                      </a:extLst>
                    </a:gridCol>
                    <a:gridCol w="1828897">
                      <a:extLst>
                        <a:ext uri="{9D8B030D-6E8A-4147-A177-3AD203B41FA5}">
                          <a16:colId xmlns:a16="http://schemas.microsoft.com/office/drawing/2014/main" val="288589285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实验值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理论值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相对误差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93905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zh-CN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5.04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7.6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33.7%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20608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2.14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2.75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22.2%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66399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表格 9">
                <a:extLst>
                  <a:ext uri="{FF2B5EF4-FFF2-40B4-BE49-F238E27FC236}">
                    <a16:creationId xmlns:a16="http://schemas.microsoft.com/office/drawing/2014/main" id="{BF6DC462-D530-40AA-BDDD-14D5F12D6A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5616627"/>
                  </p:ext>
                </p:extLst>
              </p:nvPr>
            </p:nvGraphicFramePr>
            <p:xfrm>
              <a:off x="2438206" y="2679511"/>
              <a:ext cx="7315588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28897">
                      <a:extLst>
                        <a:ext uri="{9D8B030D-6E8A-4147-A177-3AD203B41FA5}">
                          <a16:colId xmlns:a16="http://schemas.microsoft.com/office/drawing/2014/main" val="2121666765"/>
                        </a:ext>
                      </a:extLst>
                    </a:gridCol>
                    <a:gridCol w="1828897">
                      <a:extLst>
                        <a:ext uri="{9D8B030D-6E8A-4147-A177-3AD203B41FA5}">
                          <a16:colId xmlns:a16="http://schemas.microsoft.com/office/drawing/2014/main" val="2237943933"/>
                        </a:ext>
                      </a:extLst>
                    </a:gridCol>
                    <a:gridCol w="1828897">
                      <a:extLst>
                        <a:ext uri="{9D8B030D-6E8A-4147-A177-3AD203B41FA5}">
                          <a16:colId xmlns:a16="http://schemas.microsoft.com/office/drawing/2014/main" val="3036313432"/>
                        </a:ext>
                      </a:extLst>
                    </a:gridCol>
                    <a:gridCol w="1828897">
                      <a:extLst>
                        <a:ext uri="{9D8B030D-6E8A-4147-A177-3AD203B41FA5}">
                          <a16:colId xmlns:a16="http://schemas.microsoft.com/office/drawing/2014/main" val="288589285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实验值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理论值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相对误差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93905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332" t="-108065" r="-300664" b="-1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5.04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7.6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33.7%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20608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332" t="-211475" r="-300664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2.14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2.75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>
                              <a:solidFill>
                                <a:schemeClr val="bg1"/>
                              </a:solidFill>
                            </a:rPr>
                            <a:t>22.2%</a:t>
                          </a:r>
                          <a:endParaRPr lang="zh-CN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663993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C3DB9CB5-EC5F-4AEA-95E6-F168B774A22F}"/>
                  </a:ext>
                </a:extLst>
              </p:cNvPr>
              <p:cNvSpPr txBox="1"/>
              <p:nvPr/>
            </p:nvSpPr>
            <p:spPr>
              <a:xfrm>
                <a:off x="1733396" y="4778482"/>
                <a:ext cx="8725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rgbClr val="FF0000"/>
                    </a:solidFill>
                    <a:latin typeface="+mn-ea"/>
                  </a:rPr>
                  <a:t>两种改进方法的测量结果均没有明显地改善参数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CN" altLang="en-US" sz="2400" dirty="0">
                    <a:solidFill>
                      <a:srgbClr val="FF0000"/>
                    </a:solidFill>
                    <a:latin typeface="+mn-ea"/>
                  </a:rPr>
                  <a:t>的相对误差。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C3DB9CB5-EC5F-4AEA-95E6-F168B774A2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3396" y="4778482"/>
                <a:ext cx="8725208" cy="461665"/>
              </a:xfrm>
              <a:prstGeom prst="rect">
                <a:avLst/>
              </a:prstGeom>
              <a:blipFill>
                <a:blip r:embed="rId4"/>
                <a:stretch>
                  <a:fillRect l="-2793" t="-10526" r="-2793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C295C57C-8F8D-435C-A81F-752839A9A83C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22/26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933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79" y="596863"/>
            <a:ext cx="1857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实验探究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03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937589A-B788-4170-B099-48CDED68F8D1}"/>
                  </a:ext>
                </a:extLst>
              </p:cNvPr>
              <p:cNvSpPr txBox="1"/>
              <p:nvPr/>
            </p:nvSpPr>
            <p:spPr>
              <a:xfrm>
                <a:off x="1122784" y="1502229"/>
                <a:ext cx="9946432" cy="2000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2400" dirty="0"/>
                  <a:t>实验中的可能误差：</a:t>
                </a:r>
                <a:endParaRPr lang="en-US" altLang="zh-CN" sz="2400" dirty="0"/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zh-CN" altLang="en-US" sz="2000" dirty="0">
                    <a:latin typeface="+mn-ea"/>
                  </a:rPr>
                  <a:t>散射材料铝和石墨中的电子都不是自由电子，都会受到原子核的吸引；</a:t>
                </a:r>
                <a:endParaRPr lang="en-US" altLang="zh-CN" sz="2000" dirty="0">
                  <a:latin typeface="+mn-ea"/>
                </a:endParaRPr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zh-CN" altLang="en-US" sz="2000" dirty="0">
                    <a:latin typeface="+mn-ea"/>
                  </a:rPr>
                  <a:t>实验中测量的参数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与</m:t>
                    </m:r>
                  </m:oMath>
                </a14:m>
                <a:r>
                  <a:rPr lang="zh-CN" altLang="en-US" sz="2000" dirty="0">
                    <a:latin typeface="+mn-ea"/>
                  </a:rPr>
                  <a:t>理论值有较大误差也使得最终计算的波长变化量有较大误差；</a:t>
                </a:r>
                <a:endParaRPr lang="en-US" altLang="zh-CN" sz="2000" dirty="0">
                  <a:latin typeface="+mn-ea"/>
                </a:endParaRPr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zh-CN" altLang="en-US" sz="2000" dirty="0">
                    <a:latin typeface="+mn-ea"/>
                  </a:rPr>
                  <a:t>实验中</a:t>
                </a:r>
                <a:r>
                  <a:rPr lang="en-US" altLang="zh-CN" sz="2000" dirty="0">
                    <a:latin typeface="+mn-ea"/>
                  </a:rPr>
                  <a:t>X</a:t>
                </a:r>
                <a:r>
                  <a:rPr lang="zh-CN" altLang="en-US" sz="2000" dirty="0">
                    <a:latin typeface="+mn-ea"/>
                  </a:rPr>
                  <a:t>光不纯也会使得最后计算的波长变化量有较大误差；</a:t>
                </a:r>
                <a:endParaRPr lang="en-US" altLang="zh-CN" sz="2000" dirty="0">
                  <a:latin typeface="+mn-ea"/>
                </a:endParaRPr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zh-CN" altLang="en-US" sz="2000" dirty="0">
                    <a:latin typeface="+mn-ea"/>
                  </a:rPr>
                  <a:t>实验中</a:t>
                </a:r>
                <a:r>
                  <a:rPr lang="en-US" altLang="zh-CN" sz="2000" dirty="0">
                    <a:latin typeface="+mn-ea"/>
                  </a:rPr>
                  <a:t>X</a:t>
                </a:r>
                <a:r>
                  <a:rPr lang="zh-CN" altLang="en-US" sz="2000" dirty="0">
                    <a:latin typeface="+mn-ea"/>
                  </a:rPr>
                  <a:t>光与散射材料的电子发生了可能不止一次散射；</a:t>
                </a:r>
                <a:endParaRPr lang="en-US" altLang="zh-CN" sz="2000" dirty="0">
                  <a:latin typeface="+mn-ea"/>
                </a:endParaRPr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zh-CN" altLang="en-US" sz="2000" dirty="0">
                    <a:latin typeface="+mn-ea"/>
                  </a:rPr>
                  <a:t>由于康普顿效应带来的波长变化量本身很小，导致精确测量的困难。</a:t>
                </a:r>
                <a:endParaRPr lang="en-US" altLang="zh-CN" sz="2000" dirty="0">
                  <a:latin typeface="+mn-ea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937589A-B788-4170-B099-48CDED68F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784" y="1502229"/>
                <a:ext cx="9946432" cy="2000869"/>
              </a:xfrm>
              <a:prstGeom prst="rect">
                <a:avLst/>
              </a:prstGeom>
              <a:blipFill>
                <a:blip r:embed="rId3"/>
                <a:stretch>
                  <a:fillRect l="-919" t="-2736" r="-3186" b="-54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AB00AC2D-D691-4833-AA43-53F19A97AAF2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23/26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8280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 flipH="1">
            <a:off x="4704108" y="2599055"/>
            <a:ext cx="17620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结论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805336" y="1856423"/>
            <a:ext cx="2203450" cy="2315210"/>
            <a:chOff x="9620578" y="3901966"/>
            <a:chExt cx="1836000" cy="1836000"/>
          </a:xfrm>
        </p:grpSpPr>
        <p:sp>
          <p:nvSpPr>
            <p:cNvPr id="11" name="矩形 10"/>
            <p:cNvSpPr/>
            <p:nvPr/>
          </p:nvSpPr>
          <p:spPr>
            <a:xfrm>
              <a:off x="9620578" y="3901966"/>
              <a:ext cx="1836000" cy="1836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943276" y="4344600"/>
              <a:ext cx="1243515" cy="9507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04</a:t>
              </a:r>
            </a:p>
          </p:txBody>
        </p:sp>
      </p:grpSp>
      <p:cxnSp>
        <p:nvCxnSpPr>
          <p:cNvPr id="14" name="直接连接符 13"/>
          <p:cNvCxnSpPr/>
          <p:nvPr/>
        </p:nvCxnSpPr>
        <p:spPr>
          <a:xfrm flipH="1">
            <a:off x="653211" y="5860509"/>
            <a:ext cx="574850" cy="99749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761896" y="5670729"/>
            <a:ext cx="466166" cy="8089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4704111" y="-1"/>
            <a:ext cx="318036" cy="55186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318666" y="1669733"/>
            <a:ext cx="75565" cy="32454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图形 10">
            <a:extLst>
              <a:ext uri="{FF2B5EF4-FFF2-40B4-BE49-F238E27FC236}">
                <a16:creationId xmlns:a16="http://schemas.microsoft.com/office/drawing/2014/main" id="{88F8F5B4-7209-434A-BC70-7981FA2412AE}"/>
              </a:ext>
            </a:extLst>
          </p:cNvPr>
          <p:cNvSpPr/>
          <p:nvPr/>
        </p:nvSpPr>
        <p:spPr>
          <a:xfrm>
            <a:off x="10094593" y="275930"/>
            <a:ext cx="1744469" cy="1690370"/>
          </a:xfrm>
          <a:custGeom>
            <a:avLst/>
            <a:gdLst>
              <a:gd name="connsiteX0" fmla="*/ 1096051 w 2556906"/>
              <a:gd name="connsiteY0" fmla="*/ 11465 h 2557700"/>
              <a:gd name="connsiteX1" fmla="*/ 97479 w 2556906"/>
              <a:gd name="connsiteY1" fmla="*/ 782818 h 2557700"/>
              <a:gd name="connsiteX2" fmla="*/ 0 w 2556906"/>
              <a:gd name="connsiteY2" fmla="*/ 1279281 h 2557700"/>
              <a:gd name="connsiteX3" fmla="*/ 252546 w 2556906"/>
              <a:gd name="connsiteY3" fmla="*/ 2043871 h 2557700"/>
              <a:gd name="connsiteX4" fmla="*/ 1318127 w 2556906"/>
              <a:gd name="connsiteY4" fmla="*/ 2556793 h 2557700"/>
              <a:gd name="connsiteX5" fmla="*/ 1689888 w 2556906"/>
              <a:gd name="connsiteY5" fmla="*/ 2490756 h 2557700"/>
              <a:gd name="connsiteX6" fmla="*/ 2388603 w 2556906"/>
              <a:gd name="connsiteY6" fmla="*/ 1916322 h 2557700"/>
              <a:gd name="connsiteX7" fmla="*/ 2493217 w 2556906"/>
              <a:gd name="connsiteY7" fmla="*/ 878097 h 2557700"/>
              <a:gd name="connsiteX8" fmla="*/ 1721082 w 2556906"/>
              <a:gd name="connsiteY8" fmla="*/ 78921 h 2557700"/>
              <a:gd name="connsiteX9" fmla="*/ 1096051 w 2556906"/>
              <a:gd name="connsiteY9" fmla="*/ 11465 h 2557700"/>
              <a:gd name="connsiteX10" fmla="*/ 1481128 w 2556906"/>
              <a:gd name="connsiteY10" fmla="*/ 78607 h 2557700"/>
              <a:gd name="connsiteX11" fmla="*/ 2473262 w 2556906"/>
              <a:gd name="connsiteY11" fmla="*/ 1040022 h 2557700"/>
              <a:gd name="connsiteX12" fmla="*/ 2473224 w 2556906"/>
              <a:gd name="connsiteY12" fmla="*/ 1519091 h 2557700"/>
              <a:gd name="connsiteX13" fmla="*/ 2138677 w 2556906"/>
              <a:gd name="connsiteY13" fmla="*/ 2136264 h 2557700"/>
              <a:gd name="connsiteX14" fmla="*/ 1281103 w 2556906"/>
              <a:gd name="connsiteY14" fmla="*/ 2495452 h 2557700"/>
              <a:gd name="connsiteX15" fmla="*/ 423167 w 2556906"/>
              <a:gd name="connsiteY15" fmla="*/ 2144608 h 2557700"/>
              <a:gd name="connsiteX16" fmla="*/ 116491 w 2556906"/>
              <a:gd name="connsiteY16" fmla="*/ 1644860 h 2557700"/>
              <a:gd name="connsiteX17" fmla="*/ 63208 w 2556906"/>
              <a:gd name="connsiteY17" fmla="*/ 1268622 h 2557700"/>
              <a:gd name="connsiteX18" fmla="*/ 88402 w 2556906"/>
              <a:gd name="connsiteY18" fmla="*/ 1018677 h 2557700"/>
              <a:gd name="connsiteX19" fmla="*/ 1071553 w 2556906"/>
              <a:gd name="connsiteY19" fmla="*/ 79092 h 2557700"/>
              <a:gd name="connsiteX20" fmla="*/ 1481128 w 2556906"/>
              <a:gd name="connsiteY20" fmla="*/ 78607 h 2557700"/>
              <a:gd name="connsiteX21" fmla="*/ 1266816 w 2556906"/>
              <a:gd name="connsiteY21" fmla="*/ 110315 h 2557700"/>
              <a:gd name="connsiteX22" fmla="*/ 1280436 w 2556906"/>
              <a:gd name="connsiteY22" fmla="*/ 124050 h 2557700"/>
              <a:gd name="connsiteX23" fmla="*/ 1303296 w 2556906"/>
              <a:gd name="connsiteY23" fmla="*/ 244761 h 2557700"/>
              <a:gd name="connsiteX24" fmla="*/ 1300153 w 2556906"/>
              <a:gd name="connsiteY24" fmla="*/ 277670 h 2557700"/>
              <a:gd name="connsiteX25" fmla="*/ 1238660 w 2556906"/>
              <a:gd name="connsiteY25" fmla="*/ 194507 h 2557700"/>
              <a:gd name="connsiteX26" fmla="*/ 1177176 w 2556906"/>
              <a:gd name="connsiteY26" fmla="*/ 111334 h 2557700"/>
              <a:gd name="connsiteX27" fmla="*/ 1131503 w 2556906"/>
              <a:gd name="connsiteY27" fmla="*/ 111334 h 2557700"/>
              <a:gd name="connsiteX28" fmla="*/ 1101738 w 2556906"/>
              <a:gd name="connsiteY28" fmla="*/ 135147 h 2557700"/>
              <a:gd name="connsiteX29" fmla="*/ 1122083 w 2556906"/>
              <a:gd name="connsiteY29" fmla="*/ 254448 h 2557700"/>
              <a:gd name="connsiteX30" fmla="*/ 1110367 w 2556906"/>
              <a:gd name="connsiteY30" fmla="*/ 373929 h 2557700"/>
              <a:gd name="connsiteX31" fmla="*/ 1148315 w 2556906"/>
              <a:gd name="connsiteY31" fmla="*/ 392846 h 2557700"/>
              <a:gd name="connsiteX32" fmla="*/ 1166346 w 2556906"/>
              <a:gd name="connsiteY32" fmla="*/ 364385 h 2557700"/>
              <a:gd name="connsiteX33" fmla="*/ 1154497 w 2556906"/>
              <a:gd name="connsiteY33" fmla="*/ 262972 h 2557700"/>
              <a:gd name="connsiteX34" fmla="*/ 1157278 w 2556906"/>
              <a:gd name="connsiteY34" fmla="*/ 183896 h 2557700"/>
              <a:gd name="connsiteX35" fmla="*/ 1228849 w 2556906"/>
              <a:gd name="connsiteY35" fmla="*/ 283242 h 2557700"/>
              <a:gd name="connsiteX36" fmla="*/ 1317374 w 2556906"/>
              <a:gd name="connsiteY36" fmla="*/ 385855 h 2557700"/>
              <a:gd name="connsiteX37" fmla="*/ 1332919 w 2556906"/>
              <a:gd name="connsiteY37" fmla="*/ 257696 h 2557700"/>
              <a:gd name="connsiteX38" fmla="*/ 1342025 w 2556906"/>
              <a:gd name="connsiteY38" fmla="*/ 122774 h 2557700"/>
              <a:gd name="connsiteX39" fmla="*/ 1309678 w 2556906"/>
              <a:gd name="connsiteY39" fmla="*/ 101809 h 2557700"/>
              <a:gd name="connsiteX40" fmla="*/ 1266816 w 2556906"/>
              <a:gd name="connsiteY40" fmla="*/ 110315 h 2557700"/>
              <a:gd name="connsiteX41" fmla="*/ 1446695 w 2556906"/>
              <a:gd name="connsiteY41" fmla="*/ 133833 h 2557700"/>
              <a:gd name="connsiteX42" fmla="*/ 1442685 w 2556906"/>
              <a:gd name="connsiteY42" fmla="*/ 256715 h 2557700"/>
              <a:gd name="connsiteX43" fmla="*/ 1410481 w 2556906"/>
              <a:gd name="connsiteY43" fmla="*/ 374872 h 2557700"/>
              <a:gd name="connsiteX44" fmla="*/ 1451448 w 2556906"/>
              <a:gd name="connsiteY44" fmla="*/ 403171 h 2557700"/>
              <a:gd name="connsiteX45" fmla="*/ 1490253 w 2556906"/>
              <a:gd name="connsiteY45" fmla="*/ 384588 h 2557700"/>
              <a:gd name="connsiteX46" fmla="*/ 1531315 w 2556906"/>
              <a:gd name="connsiteY46" fmla="*/ 151911 h 2557700"/>
              <a:gd name="connsiteX47" fmla="*/ 1483738 w 2556906"/>
              <a:gd name="connsiteY47" fmla="*/ 122803 h 2557700"/>
              <a:gd name="connsiteX48" fmla="*/ 1446695 w 2556906"/>
              <a:gd name="connsiteY48" fmla="*/ 133833 h 2557700"/>
              <a:gd name="connsiteX49" fmla="*/ 954776 w 2556906"/>
              <a:gd name="connsiteY49" fmla="*/ 145063 h 2557700"/>
              <a:gd name="connsiteX50" fmla="*/ 937184 w 2556906"/>
              <a:gd name="connsiteY50" fmla="*/ 178009 h 2557700"/>
              <a:gd name="connsiteX51" fmla="*/ 986828 w 2556906"/>
              <a:gd name="connsiteY51" fmla="*/ 277308 h 2557700"/>
              <a:gd name="connsiteX52" fmla="*/ 990219 w 2556906"/>
              <a:gd name="connsiteY52" fmla="*/ 395284 h 2557700"/>
              <a:gd name="connsiteX53" fmla="*/ 901494 w 2556906"/>
              <a:gd name="connsiteY53" fmla="*/ 398628 h 2557700"/>
              <a:gd name="connsiteX54" fmla="*/ 835933 w 2556906"/>
              <a:gd name="connsiteY54" fmla="*/ 204394 h 2557700"/>
              <a:gd name="connsiteX55" fmla="*/ 800224 w 2556906"/>
              <a:gd name="connsiteY55" fmla="*/ 201774 h 2557700"/>
              <a:gd name="connsiteX56" fmla="*/ 761133 w 2556906"/>
              <a:gd name="connsiteY56" fmla="*/ 242989 h 2557700"/>
              <a:gd name="connsiteX57" fmla="*/ 804653 w 2556906"/>
              <a:gd name="connsiteY57" fmla="*/ 330409 h 2557700"/>
              <a:gd name="connsiteX58" fmla="*/ 915562 w 2556906"/>
              <a:gd name="connsiteY58" fmla="*/ 451815 h 2557700"/>
              <a:gd name="connsiteX59" fmla="*/ 1000116 w 2556906"/>
              <a:gd name="connsiteY59" fmla="*/ 433327 h 2557700"/>
              <a:gd name="connsiteX60" fmla="*/ 1019547 w 2556906"/>
              <a:gd name="connsiteY60" fmla="*/ 255257 h 2557700"/>
              <a:gd name="connsiteX61" fmla="*/ 993839 w 2556906"/>
              <a:gd name="connsiteY61" fmla="*/ 154702 h 2557700"/>
              <a:gd name="connsiteX62" fmla="*/ 954776 w 2556906"/>
              <a:gd name="connsiteY62" fmla="*/ 145063 h 2557700"/>
              <a:gd name="connsiteX63" fmla="*/ 1612325 w 2556906"/>
              <a:gd name="connsiteY63" fmla="*/ 298806 h 2557700"/>
              <a:gd name="connsiteX64" fmla="*/ 1746523 w 2556906"/>
              <a:gd name="connsiteY64" fmla="*/ 381721 h 2557700"/>
              <a:gd name="connsiteX65" fmla="*/ 1854822 w 2556906"/>
              <a:gd name="connsiteY65" fmla="*/ 281946 h 2557700"/>
              <a:gd name="connsiteX66" fmla="*/ 1840697 w 2556906"/>
              <a:gd name="connsiteY66" fmla="*/ 243894 h 2557700"/>
              <a:gd name="connsiteX67" fmla="*/ 1798168 w 2556906"/>
              <a:gd name="connsiteY67" fmla="*/ 257029 h 2557700"/>
              <a:gd name="connsiteX68" fmla="*/ 1733074 w 2556906"/>
              <a:gd name="connsiteY68" fmla="*/ 344697 h 2557700"/>
              <a:gd name="connsiteX69" fmla="*/ 1665265 w 2556906"/>
              <a:gd name="connsiteY69" fmla="*/ 411372 h 2557700"/>
              <a:gd name="connsiteX70" fmla="*/ 1671752 w 2556906"/>
              <a:gd name="connsiteY70" fmla="*/ 316122 h 2557700"/>
              <a:gd name="connsiteX71" fmla="*/ 1691602 w 2556906"/>
              <a:gd name="connsiteY71" fmla="*/ 210299 h 2557700"/>
              <a:gd name="connsiteX72" fmla="*/ 1704927 w 2556906"/>
              <a:gd name="connsiteY72" fmla="*/ 191249 h 2557700"/>
              <a:gd name="connsiteX73" fmla="*/ 1619136 w 2556906"/>
              <a:gd name="connsiteY73" fmla="*/ 149482 h 2557700"/>
              <a:gd name="connsiteX74" fmla="*/ 1612325 w 2556906"/>
              <a:gd name="connsiteY74" fmla="*/ 298806 h 2557700"/>
              <a:gd name="connsiteX75" fmla="*/ 1933518 w 2556906"/>
              <a:gd name="connsiteY75" fmla="*/ 323266 h 2557700"/>
              <a:gd name="connsiteX76" fmla="*/ 1780470 w 2556906"/>
              <a:gd name="connsiteY76" fmla="*/ 501859 h 2557700"/>
              <a:gd name="connsiteX77" fmla="*/ 1826409 w 2556906"/>
              <a:gd name="connsiteY77" fmla="*/ 574478 h 2557700"/>
              <a:gd name="connsiteX78" fmla="*/ 1947910 w 2556906"/>
              <a:gd name="connsiteY78" fmla="*/ 640810 h 2557700"/>
              <a:gd name="connsiteX79" fmla="*/ 1943900 w 2556906"/>
              <a:gd name="connsiteY79" fmla="*/ 611140 h 2557700"/>
              <a:gd name="connsiteX80" fmla="*/ 1847841 w 2556906"/>
              <a:gd name="connsiteY80" fmla="*/ 545389 h 2557700"/>
              <a:gd name="connsiteX81" fmla="*/ 1872520 w 2556906"/>
              <a:gd name="connsiteY81" fmla="*/ 502564 h 2557700"/>
              <a:gd name="connsiteX82" fmla="*/ 1897209 w 2556906"/>
              <a:gd name="connsiteY82" fmla="*/ 473227 h 2557700"/>
              <a:gd name="connsiteX83" fmla="*/ 1925574 w 2556906"/>
              <a:gd name="connsiteY83" fmla="*/ 493430 h 2557700"/>
              <a:gd name="connsiteX84" fmla="*/ 1963531 w 2556906"/>
              <a:gd name="connsiteY84" fmla="*/ 538702 h 2557700"/>
              <a:gd name="connsiteX85" fmla="*/ 1973132 w 2556906"/>
              <a:gd name="connsiteY85" fmla="*/ 563772 h 2557700"/>
              <a:gd name="connsiteX86" fmla="*/ 1997516 w 2556906"/>
              <a:gd name="connsiteY86" fmla="*/ 535521 h 2557700"/>
              <a:gd name="connsiteX87" fmla="*/ 2021910 w 2556906"/>
              <a:gd name="connsiteY87" fmla="*/ 507279 h 2557700"/>
              <a:gd name="connsiteX88" fmla="*/ 1993878 w 2556906"/>
              <a:gd name="connsiteY88" fmla="*/ 500012 h 2557700"/>
              <a:gd name="connsiteX89" fmla="*/ 1943786 w 2556906"/>
              <a:gd name="connsiteY89" fmla="*/ 469255 h 2557700"/>
              <a:gd name="connsiteX90" fmla="*/ 1921716 w 2556906"/>
              <a:gd name="connsiteY90" fmla="*/ 445767 h 2557700"/>
              <a:gd name="connsiteX91" fmla="*/ 1944310 w 2556906"/>
              <a:gd name="connsiteY91" fmla="*/ 417192 h 2557700"/>
              <a:gd name="connsiteX92" fmla="*/ 1987344 w 2556906"/>
              <a:gd name="connsiteY92" fmla="*/ 388083 h 2557700"/>
              <a:gd name="connsiteX93" fmla="*/ 2068754 w 2556906"/>
              <a:gd name="connsiteY93" fmla="*/ 464522 h 2557700"/>
              <a:gd name="connsiteX94" fmla="*/ 2095491 w 2556906"/>
              <a:gd name="connsiteY94" fmla="*/ 444967 h 2557700"/>
              <a:gd name="connsiteX95" fmla="*/ 1939309 w 2556906"/>
              <a:gd name="connsiteY95" fmla="*/ 301834 h 2557700"/>
              <a:gd name="connsiteX96" fmla="*/ 1933518 w 2556906"/>
              <a:gd name="connsiteY96" fmla="*/ 323266 h 2557700"/>
              <a:gd name="connsiteX97" fmla="*/ 472469 w 2556906"/>
              <a:gd name="connsiteY97" fmla="*/ 418421 h 2557700"/>
              <a:gd name="connsiteX98" fmla="*/ 448123 w 2556906"/>
              <a:gd name="connsiteY98" fmla="*/ 449472 h 2557700"/>
              <a:gd name="connsiteX99" fmla="*/ 477774 w 2556906"/>
              <a:gd name="connsiteY99" fmla="*/ 455682 h 2557700"/>
              <a:gd name="connsiteX100" fmla="*/ 546459 w 2556906"/>
              <a:gd name="connsiteY100" fmla="*/ 500926 h 2557700"/>
              <a:gd name="connsiteX101" fmla="*/ 585502 w 2556906"/>
              <a:gd name="connsiteY101" fmla="*/ 539960 h 2557700"/>
              <a:gd name="connsiteX102" fmla="*/ 552298 w 2556906"/>
              <a:gd name="connsiteY102" fmla="*/ 539769 h 2557700"/>
              <a:gd name="connsiteX103" fmla="*/ 453152 w 2556906"/>
              <a:gd name="connsiteY103" fmla="*/ 530053 h 2557700"/>
              <a:gd name="connsiteX104" fmla="*/ 360283 w 2556906"/>
              <a:gd name="connsiteY104" fmla="*/ 546313 h 2557700"/>
              <a:gd name="connsiteX105" fmla="*/ 351796 w 2556906"/>
              <a:gd name="connsiteY105" fmla="*/ 592547 h 2557700"/>
              <a:gd name="connsiteX106" fmla="*/ 533391 w 2556906"/>
              <a:gd name="connsiteY106" fmla="*/ 750214 h 2557700"/>
              <a:gd name="connsiteX107" fmla="*/ 566880 w 2556906"/>
              <a:gd name="connsiteY107" fmla="*/ 742366 h 2557700"/>
              <a:gd name="connsiteX108" fmla="*/ 569109 w 2556906"/>
              <a:gd name="connsiteY108" fmla="*/ 701846 h 2557700"/>
              <a:gd name="connsiteX109" fmla="*/ 431949 w 2556906"/>
              <a:gd name="connsiteY109" fmla="*/ 590594 h 2557700"/>
              <a:gd name="connsiteX110" fmla="*/ 551774 w 2556906"/>
              <a:gd name="connsiteY110" fmla="*/ 602167 h 2557700"/>
              <a:gd name="connsiteX111" fmla="*/ 681761 w 2556906"/>
              <a:gd name="connsiteY111" fmla="*/ 612435 h 2557700"/>
              <a:gd name="connsiteX112" fmla="*/ 590531 w 2556906"/>
              <a:gd name="connsiteY112" fmla="*/ 497611 h 2557700"/>
              <a:gd name="connsiteX113" fmla="*/ 508587 w 2556906"/>
              <a:gd name="connsiteY113" fmla="*/ 410505 h 2557700"/>
              <a:gd name="connsiteX114" fmla="*/ 472469 w 2556906"/>
              <a:gd name="connsiteY114" fmla="*/ 418421 h 2557700"/>
              <a:gd name="connsiteX115" fmla="*/ 1139752 w 2556906"/>
              <a:gd name="connsiteY115" fmla="*/ 435642 h 2557700"/>
              <a:gd name="connsiteX116" fmla="*/ 441436 w 2556906"/>
              <a:gd name="connsiteY116" fmla="*/ 1104354 h 2557700"/>
              <a:gd name="connsiteX117" fmla="*/ 446351 w 2556906"/>
              <a:gd name="connsiteY117" fmla="*/ 1476277 h 2557700"/>
              <a:gd name="connsiteX118" fmla="*/ 1106815 w 2556906"/>
              <a:gd name="connsiteY118" fmla="*/ 2116747 h 2557700"/>
              <a:gd name="connsiteX119" fmla="*/ 1276179 w 2556906"/>
              <a:gd name="connsiteY119" fmla="*/ 2131292 h 2557700"/>
              <a:gd name="connsiteX120" fmla="*/ 1652007 w 2556906"/>
              <a:gd name="connsiteY120" fmla="*/ 2047605 h 2557700"/>
              <a:gd name="connsiteX121" fmla="*/ 2110321 w 2556906"/>
              <a:gd name="connsiteY121" fmla="*/ 1477372 h 2557700"/>
              <a:gd name="connsiteX122" fmla="*/ 2106301 w 2556906"/>
              <a:gd name="connsiteY122" fmla="*/ 1068597 h 2557700"/>
              <a:gd name="connsiteX123" fmla="*/ 1267949 w 2556906"/>
              <a:gd name="connsiteY123" fmla="*/ 426783 h 2557700"/>
              <a:gd name="connsiteX124" fmla="*/ 1139752 w 2556906"/>
              <a:gd name="connsiteY124" fmla="*/ 435642 h 2557700"/>
              <a:gd name="connsiteX125" fmla="*/ 1468584 w 2556906"/>
              <a:gd name="connsiteY125" fmla="*/ 510613 h 2557700"/>
              <a:gd name="connsiteX126" fmla="*/ 2052399 w 2556906"/>
              <a:gd name="connsiteY126" fmla="*/ 1116574 h 2557700"/>
              <a:gd name="connsiteX127" fmla="*/ 2053180 w 2556906"/>
              <a:gd name="connsiteY127" fmla="*/ 1446149 h 2557700"/>
              <a:gd name="connsiteX128" fmla="*/ 1480366 w 2556906"/>
              <a:gd name="connsiteY128" fmla="*/ 2046405 h 2557700"/>
              <a:gd name="connsiteX129" fmla="*/ 1090603 w 2556906"/>
              <a:gd name="connsiteY129" fmla="*/ 2050825 h 2557700"/>
              <a:gd name="connsiteX130" fmla="*/ 508425 w 2556906"/>
              <a:gd name="connsiteY130" fmla="*/ 1473410 h 2557700"/>
              <a:gd name="connsiteX131" fmla="*/ 507406 w 2556906"/>
              <a:gd name="connsiteY131" fmla="*/ 1093562 h 2557700"/>
              <a:gd name="connsiteX132" fmla="*/ 601447 w 2556906"/>
              <a:gd name="connsiteY132" fmla="*/ 867067 h 2557700"/>
              <a:gd name="connsiteX133" fmla="*/ 809092 w 2556906"/>
              <a:gd name="connsiteY133" fmla="*/ 640363 h 2557700"/>
              <a:gd name="connsiteX134" fmla="*/ 1082031 w 2556906"/>
              <a:gd name="connsiteY134" fmla="*/ 512194 h 2557700"/>
              <a:gd name="connsiteX135" fmla="*/ 1468584 w 2556906"/>
              <a:gd name="connsiteY135" fmla="*/ 510613 h 2557700"/>
              <a:gd name="connsiteX136" fmla="*/ 2177139 w 2556906"/>
              <a:gd name="connsiteY136" fmla="*/ 547103 h 2557700"/>
              <a:gd name="connsiteX137" fmla="*/ 1973751 w 2556906"/>
              <a:gd name="connsiteY137" fmla="*/ 675072 h 2557700"/>
              <a:gd name="connsiteX138" fmla="*/ 1963331 w 2556906"/>
              <a:gd name="connsiteY138" fmla="*/ 694827 h 2557700"/>
              <a:gd name="connsiteX139" fmla="*/ 2040150 w 2556906"/>
              <a:gd name="connsiteY139" fmla="*/ 720277 h 2557700"/>
              <a:gd name="connsiteX140" fmla="*/ 2110407 w 2556906"/>
              <a:gd name="connsiteY140" fmla="*/ 705742 h 2557700"/>
              <a:gd name="connsiteX141" fmla="*/ 2054466 w 2556906"/>
              <a:gd name="connsiteY141" fmla="*/ 806583 h 2557700"/>
              <a:gd name="connsiteX142" fmla="*/ 2061353 w 2556906"/>
              <a:gd name="connsiteY142" fmla="*/ 847055 h 2557700"/>
              <a:gd name="connsiteX143" fmla="*/ 2105016 w 2556906"/>
              <a:gd name="connsiteY143" fmla="*/ 878573 h 2557700"/>
              <a:gd name="connsiteX144" fmla="*/ 2129314 w 2556906"/>
              <a:gd name="connsiteY144" fmla="*/ 815223 h 2557700"/>
              <a:gd name="connsiteX145" fmla="*/ 2184083 w 2556906"/>
              <a:gd name="connsiteY145" fmla="*/ 774246 h 2557700"/>
              <a:gd name="connsiteX146" fmla="*/ 2274961 w 2556906"/>
              <a:gd name="connsiteY146" fmla="*/ 753177 h 2557700"/>
              <a:gd name="connsiteX147" fmla="*/ 2291648 w 2556906"/>
              <a:gd name="connsiteY147" fmla="*/ 699198 h 2557700"/>
              <a:gd name="connsiteX148" fmla="*/ 2189721 w 2556906"/>
              <a:gd name="connsiteY148" fmla="*/ 530435 h 2557700"/>
              <a:gd name="connsiteX149" fmla="*/ 2177139 w 2556906"/>
              <a:gd name="connsiteY149" fmla="*/ 547103 h 2557700"/>
              <a:gd name="connsiteX150" fmla="*/ 1191158 w 2556906"/>
              <a:gd name="connsiteY150" fmla="*/ 577517 h 2557700"/>
              <a:gd name="connsiteX151" fmla="*/ 1171566 w 2556906"/>
              <a:gd name="connsiteY151" fmla="*/ 614740 h 2557700"/>
              <a:gd name="connsiteX152" fmla="*/ 1061028 w 2556906"/>
              <a:gd name="connsiteY152" fmla="*/ 795268 h 2557700"/>
              <a:gd name="connsiteX153" fmla="*/ 1023223 w 2556906"/>
              <a:gd name="connsiteY153" fmla="*/ 912844 h 2557700"/>
              <a:gd name="connsiteX154" fmla="*/ 1127446 w 2556906"/>
              <a:gd name="connsiteY154" fmla="*/ 887860 h 2557700"/>
              <a:gd name="connsiteX155" fmla="*/ 1133361 w 2556906"/>
              <a:gd name="connsiteY155" fmla="*/ 943962 h 2557700"/>
              <a:gd name="connsiteX156" fmla="*/ 1069734 w 2556906"/>
              <a:gd name="connsiteY156" fmla="*/ 1028792 h 2557700"/>
              <a:gd name="connsiteX157" fmla="*/ 1053827 w 2556906"/>
              <a:gd name="connsiteY157" fmla="*/ 1059072 h 2557700"/>
              <a:gd name="connsiteX158" fmla="*/ 1043635 w 2556906"/>
              <a:gd name="connsiteY158" fmla="*/ 1019419 h 2557700"/>
              <a:gd name="connsiteX159" fmla="*/ 1015222 w 2556906"/>
              <a:gd name="connsiteY159" fmla="*/ 959793 h 2557700"/>
              <a:gd name="connsiteX160" fmla="*/ 726072 w 2556906"/>
              <a:gd name="connsiteY160" fmla="*/ 925960 h 2557700"/>
              <a:gd name="connsiteX161" fmla="*/ 582235 w 2556906"/>
              <a:gd name="connsiteY161" fmla="*/ 1144930 h 2557700"/>
              <a:gd name="connsiteX162" fmla="*/ 706917 w 2556906"/>
              <a:gd name="connsiteY162" fmla="*/ 1468142 h 2557700"/>
              <a:gd name="connsiteX163" fmla="*/ 993496 w 2556906"/>
              <a:gd name="connsiteY163" fmla="*/ 1439282 h 2557700"/>
              <a:gd name="connsiteX164" fmla="*/ 1066229 w 2556906"/>
              <a:gd name="connsiteY164" fmla="*/ 1291254 h 2557700"/>
              <a:gd name="connsiteX165" fmla="*/ 1176328 w 2556906"/>
              <a:gd name="connsiteY165" fmla="*/ 1062863 h 2557700"/>
              <a:gd name="connsiteX166" fmla="*/ 1162698 w 2556906"/>
              <a:gd name="connsiteY166" fmla="*/ 1141416 h 2557700"/>
              <a:gd name="connsiteX167" fmla="*/ 1114416 w 2556906"/>
              <a:gd name="connsiteY167" fmla="*/ 1441320 h 2557700"/>
              <a:gd name="connsiteX168" fmla="*/ 1114416 w 2556906"/>
              <a:gd name="connsiteY168" fmla="*/ 1521035 h 2557700"/>
              <a:gd name="connsiteX169" fmla="*/ 1045359 w 2556906"/>
              <a:gd name="connsiteY169" fmla="*/ 1521054 h 2557700"/>
              <a:gd name="connsiteX170" fmla="*/ 673875 w 2556906"/>
              <a:gd name="connsiteY170" fmla="*/ 1555315 h 2557700"/>
              <a:gd name="connsiteX171" fmla="*/ 622821 w 2556906"/>
              <a:gd name="connsiteY171" fmla="*/ 1593310 h 2557700"/>
              <a:gd name="connsiteX172" fmla="*/ 662216 w 2556906"/>
              <a:gd name="connsiteY172" fmla="*/ 1670082 h 2557700"/>
              <a:gd name="connsiteX173" fmla="*/ 792632 w 2556906"/>
              <a:gd name="connsiteY173" fmla="*/ 1655251 h 2557700"/>
              <a:gd name="connsiteX174" fmla="*/ 1005964 w 2556906"/>
              <a:gd name="connsiteY174" fmla="*/ 1635306 h 2557700"/>
              <a:gd name="connsiteX175" fmla="*/ 1102290 w 2556906"/>
              <a:gd name="connsiteY175" fmla="*/ 1635335 h 2557700"/>
              <a:gd name="connsiteX176" fmla="*/ 1108948 w 2556906"/>
              <a:gd name="connsiteY176" fmla="*/ 1732966 h 2557700"/>
              <a:gd name="connsiteX177" fmla="*/ 1199198 w 2556906"/>
              <a:gd name="connsiteY177" fmla="*/ 2006810 h 2557700"/>
              <a:gd name="connsiteX178" fmla="*/ 1239431 w 2556906"/>
              <a:gd name="connsiteY178" fmla="*/ 1851390 h 2557700"/>
              <a:gd name="connsiteX179" fmla="*/ 1237012 w 2556906"/>
              <a:gd name="connsiteY179" fmla="*/ 1297197 h 2557700"/>
              <a:gd name="connsiteX180" fmla="*/ 1274159 w 2556906"/>
              <a:gd name="connsiteY180" fmla="*/ 1142406 h 2557700"/>
              <a:gd name="connsiteX181" fmla="*/ 1287037 w 2556906"/>
              <a:gd name="connsiteY181" fmla="*/ 1023344 h 2557700"/>
              <a:gd name="connsiteX182" fmla="*/ 1348816 w 2556906"/>
              <a:gd name="connsiteY182" fmla="*/ 881621 h 2557700"/>
              <a:gd name="connsiteX183" fmla="*/ 1608125 w 2556906"/>
              <a:gd name="connsiteY183" fmla="*/ 857933 h 2557700"/>
              <a:gd name="connsiteX184" fmla="*/ 1820056 w 2556906"/>
              <a:gd name="connsiteY184" fmla="*/ 849036 h 2557700"/>
              <a:gd name="connsiteX185" fmla="*/ 1803521 w 2556906"/>
              <a:gd name="connsiteY185" fmla="*/ 774475 h 2557700"/>
              <a:gd name="connsiteX186" fmla="*/ 1426426 w 2556906"/>
              <a:gd name="connsiteY186" fmla="*/ 764492 h 2557700"/>
              <a:gd name="connsiteX187" fmla="*/ 1286494 w 2556906"/>
              <a:gd name="connsiteY187" fmla="*/ 681006 h 2557700"/>
              <a:gd name="connsiteX188" fmla="*/ 1294895 w 2556906"/>
              <a:gd name="connsiteY188" fmla="*/ 589528 h 2557700"/>
              <a:gd name="connsiteX189" fmla="*/ 1191158 w 2556906"/>
              <a:gd name="connsiteY189" fmla="*/ 577517 h 2557700"/>
              <a:gd name="connsiteX190" fmla="*/ 2233355 w 2556906"/>
              <a:gd name="connsiteY190" fmla="*/ 644258 h 2557700"/>
              <a:gd name="connsiteX191" fmla="*/ 2232127 w 2556906"/>
              <a:gd name="connsiteY191" fmla="*/ 713038 h 2557700"/>
              <a:gd name="connsiteX192" fmla="*/ 2148726 w 2556906"/>
              <a:gd name="connsiteY192" fmla="*/ 701151 h 2557700"/>
              <a:gd name="connsiteX193" fmla="*/ 2124161 w 2556906"/>
              <a:gd name="connsiteY193" fmla="*/ 665432 h 2557700"/>
              <a:gd name="connsiteX194" fmla="*/ 2207162 w 2556906"/>
              <a:gd name="connsiteY194" fmla="*/ 616579 h 2557700"/>
              <a:gd name="connsiteX195" fmla="*/ 2233355 w 2556906"/>
              <a:gd name="connsiteY195" fmla="*/ 644258 h 2557700"/>
              <a:gd name="connsiteX196" fmla="*/ 207159 w 2556906"/>
              <a:gd name="connsiteY196" fmla="*/ 783485 h 2557700"/>
              <a:gd name="connsiteX197" fmla="*/ 295265 w 2556906"/>
              <a:gd name="connsiteY197" fmla="*/ 916197 h 2557700"/>
              <a:gd name="connsiteX198" fmla="*/ 390515 w 2556906"/>
              <a:gd name="connsiteY198" fmla="*/ 1023172 h 2557700"/>
              <a:gd name="connsiteX199" fmla="*/ 423605 w 2556906"/>
              <a:gd name="connsiteY199" fmla="*/ 1007161 h 2557700"/>
              <a:gd name="connsiteX200" fmla="*/ 420024 w 2556906"/>
              <a:gd name="connsiteY200" fmla="*/ 973052 h 2557700"/>
              <a:gd name="connsiteX201" fmla="*/ 376504 w 2556906"/>
              <a:gd name="connsiteY201" fmla="*/ 956954 h 2557700"/>
              <a:gd name="connsiteX202" fmla="*/ 351111 w 2556906"/>
              <a:gd name="connsiteY202" fmla="*/ 935104 h 2557700"/>
              <a:gd name="connsiteX203" fmla="*/ 370475 w 2556906"/>
              <a:gd name="connsiteY203" fmla="*/ 889937 h 2557700"/>
              <a:gd name="connsiteX204" fmla="*/ 418071 w 2556906"/>
              <a:gd name="connsiteY204" fmla="*/ 844760 h 2557700"/>
              <a:gd name="connsiteX205" fmla="*/ 461724 w 2556906"/>
              <a:gd name="connsiteY205" fmla="*/ 860181 h 2557700"/>
              <a:gd name="connsiteX206" fmla="*/ 480241 w 2556906"/>
              <a:gd name="connsiteY206" fmla="*/ 872087 h 2557700"/>
              <a:gd name="connsiteX207" fmla="*/ 514340 w 2556906"/>
              <a:gd name="connsiteY207" fmla="*/ 798639 h 2557700"/>
              <a:gd name="connsiteX208" fmla="*/ 435759 w 2556906"/>
              <a:gd name="connsiteY208" fmla="*/ 788810 h 2557700"/>
              <a:gd name="connsiteX209" fmla="*/ 285740 w 2556906"/>
              <a:gd name="connsiteY209" fmla="*/ 782066 h 2557700"/>
              <a:gd name="connsiteX210" fmla="*/ 207159 w 2556906"/>
              <a:gd name="connsiteY210" fmla="*/ 783485 h 2557700"/>
              <a:gd name="connsiteX211" fmla="*/ 350034 w 2556906"/>
              <a:gd name="connsiteY211" fmla="*/ 844169 h 2557700"/>
              <a:gd name="connsiteX212" fmla="*/ 338833 w 2556906"/>
              <a:gd name="connsiteY212" fmla="*/ 888184 h 2557700"/>
              <a:gd name="connsiteX213" fmla="*/ 295970 w 2556906"/>
              <a:gd name="connsiteY213" fmla="*/ 878697 h 2557700"/>
              <a:gd name="connsiteX214" fmla="*/ 266690 w 2556906"/>
              <a:gd name="connsiteY214" fmla="*/ 842502 h 2557700"/>
              <a:gd name="connsiteX215" fmla="*/ 350034 w 2556906"/>
              <a:gd name="connsiteY215" fmla="*/ 844169 h 2557700"/>
              <a:gd name="connsiteX216" fmla="*/ 2283476 w 2556906"/>
              <a:gd name="connsiteY216" fmla="*/ 894766 h 2557700"/>
              <a:gd name="connsiteX217" fmla="*/ 2247891 w 2556906"/>
              <a:gd name="connsiteY217" fmla="*/ 1016495 h 2557700"/>
              <a:gd name="connsiteX218" fmla="*/ 2229726 w 2556906"/>
              <a:gd name="connsiteY218" fmla="*/ 1082408 h 2557700"/>
              <a:gd name="connsiteX219" fmla="*/ 2190321 w 2556906"/>
              <a:gd name="connsiteY219" fmla="*/ 1074941 h 2557700"/>
              <a:gd name="connsiteX220" fmla="*/ 2189445 w 2556906"/>
              <a:gd name="connsiteY220" fmla="*/ 951363 h 2557700"/>
              <a:gd name="connsiteX221" fmla="*/ 2188359 w 2556906"/>
              <a:gd name="connsiteY221" fmla="*/ 907282 h 2557700"/>
              <a:gd name="connsiteX222" fmla="*/ 2124066 w 2556906"/>
              <a:gd name="connsiteY222" fmla="*/ 968585 h 2557700"/>
              <a:gd name="connsiteX223" fmla="*/ 2133629 w 2556906"/>
              <a:gd name="connsiteY223" fmla="*/ 1013828 h 2557700"/>
              <a:gd name="connsiteX224" fmla="*/ 2243719 w 2556906"/>
              <a:gd name="connsiteY224" fmla="*/ 1135786 h 2557700"/>
              <a:gd name="connsiteX225" fmla="*/ 2314566 w 2556906"/>
              <a:gd name="connsiteY225" fmla="*/ 1023820 h 2557700"/>
              <a:gd name="connsiteX226" fmla="*/ 2349570 w 2556906"/>
              <a:gd name="connsiteY226" fmla="*/ 930485 h 2557700"/>
              <a:gd name="connsiteX227" fmla="*/ 2370630 w 2556906"/>
              <a:gd name="connsiteY227" fmla="*/ 1058291 h 2557700"/>
              <a:gd name="connsiteX228" fmla="*/ 2394557 w 2556906"/>
              <a:gd name="connsiteY228" fmla="*/ 1080503 h 2557700"/>
              <a:gd name="connsiteX229" fmla="*/ 2422446 w 2556906"/>
              <a:gd name="connsiteY229" fmla="*/ 1019267 h 2557700"/>
              <a:gd name="connsiteX230" fmla="*/ 2390280 w 2556906"/>
              <a:gd name="connsiteY230" fmla="*/ 908215 h 2557700"/>
              <a:gd name="connsiteX231" fmla="*/ 2334749 w 2556906"/>
              <a:gd name="connsiteY231" fmla="*/ 882860 h 2557700"/>
              <a:gd name="connsiteX232" fmla="*/ 2283476 w 2556906"/>
              <a:gd name="connsiteY232" fmla="*/ 894766 h 2557700"/>
              <a:gd name="connsiteX233" fmla="*/ 1412519 w 2556906"/>
              <a:gd name="connsiteY233" fmla="*/ 912930 h 2557700"/>
              <a:gd name="connsiteX234" fmla="*/ 1327014 w 2556906"/>
              <a:gd name="connsiteY234" fmla="*/ 1019524 h 2557700"/>
              <a:gd name="connsiteX235" fmla="*/ 1530801 w 2556906"/>
              <a:gd name="connsiteY235" fmla="*/ 1099582 h 2557700"/>
              <a:gd name="connsiteX236" fmla="*/ 1859099 w 2556906"/>
              <a:gd name="connsiteY236" fmla="*/ 998245 h 2557700"/>
              <a:gd name="connsiteX237" fmla="*/ 1806188 w 2556906"/>
              <a:gd name="connsiteY237" fmla="*/ 920178 h 2557700"/>
              <a:gd name="connsiteX238" fmla="*/ 1609716 w 2556906"/>
              <a:gd name="connsiteY238" fmla="*/ 903138 h 2557700"/>
              <a:gd name="connsiteX239" fmla="*/ 1412519 w 2556906"/>
              <a:gd name="connsiteY239" fmla="*/ 912930 h 2557700"/>
              <a:gd name="connsiteX240" fmla="*/ 1762116 w 2556906"/>
              <a:gd name="connsiteY240" fmla="*/ 987434 h 2557700"/>
              <a:gd name="connsiteX241" fmla="*/ 1762116 w 2556906"/>
              <a:gd name="connsiteY241" fmla="*/ 1010685 h 2557700"/>
              <a:gd name="connsiteX242" fmla="*/ 1609716 w 2556906"/>
              <a:gd name="connsiteY242" fmla="*/ 1025773 h 2557700"/>
              <a:gd name="connsiteX243" fmla="*/ 1411453 w 2556906"/>
              <a:gd name="connsiteY243" fmla="*/ 1009066 h 2557700"/>
              <a:gd name="connsiteX244" fmla="*/ 1471689 w 2556906"/>
              <a:gd name="connsiteY244" fmla="*/ 986853 h 2557700"/>
              <a:gd name="connsiteX245" fmla="*/ 1762116 w 2556906"/>
              <a:gd name="connsiteY245" fmla="*/ 987434 h 2557700"/>
              <a:gd name="connsiteX246" fmla="*/ 163982 w 2556906"/>
              <a:gd name="connsiteY246" fmla="*/ 1031078 h 2557700"/>
              <a:gd name="connsiteX247" fmla="*/ 104737 w 2556906"/>
              <a:gd name="connsiteY247" fmla="*/ 1168838 h 2557700"/>
              <a:gd name="connsiteX248" fmla="*/ 119805 w 2556906"/>
              <a:gd name="connsiteY248" fmla="*/ 1244190 h 2557700"/>
              <a:gd name="connsiteX249" fmla="*/ 350863 w 2556906"/>
              <a:gd name="connsiteY249" fmla="*/ 1270375 h 2557700"/>
              <a:gd name="connsiteX250" fmla="*/ 377047 w 2556906"/>
              <a:gd name="connsiteY250" fmla="*/ 1280509 h 2557700"/>
              <a:gd name="connsiteX251" fmla="*/ 387134 w 2556906"/>
              <a:gd name="connsiteY251" fmla="*/ 1189707 h 2557700"/>
              <a:gd name="connsiteX252" fmla="*/ 330470 w 2556906"/>
              <a:gd name="connsiteY252" fmla="*/ 1034840 h 2557700"/>
              <a:gd name="connsiteX253" fmla="*/ 163982 w 2556906"/>
              <a:gd name="connsiteY253" fmla="*/ 1031078 h 2557700"/>
              <a:gd name="connsiteX254" fmla="*/ 938651 w 2556906"/>
              <a:gd name="connsiteY254" fmla="*/ 1045908 h 2557700"/>
              <a:gd name="connsiteX255" fmla="*/ 955958 w 2556906"/>
              <a:gd name="connsiteY255" fmla="*/ 1142578 h 2557700"/>
              <a:gd name="connsiteX256" fmla="*/ 819274 w 2556906"/>
              <a:gd name="connsiteY256" fmla="*/ 1150960 h 2557700"/>
              <a:gd name="connsiteX257" fmla="*/ 687676 w 2556906"/>
              <a:gd name="connsiteY257" fmla="*/ 1138034 h 2557700"/>
              <a:gd name="connsiteX258" fmla="*/ 745998 w 2556906"/>
              <a:gd name="connsiteY258" fmla="*/ 1040603 h 2557700"/>
              <a:gd name="connsiteX259" fmla="*/ 938651 w 2556906"/>
              <a:gd name="connsiteY259" fmla="*/ 1045908 h 2557700"/>
              <a:gd name="connsiteX260" fmla="*/ 309096 w 2556906"/>
              <a:gd name="connsiteY260" fmla="*/ 1086837 h 2557700"/>
              <a:gd name="connsiteX261" fmla="*/ 348310 w 2556906"/>
              <a:gd name="connsiteY261" fmla="*/ 1190403 h 2557700"/>
              <a:gd name="connsiteX262" fmla="*/ 284016 w 2556906"/>
              <a:gd name="connsiteY262" fmla="*/ 1196689 h 2557700"/>
              <a:gd name="connsiteX263" fmla="*/ 188109 w 2556906"/>
              <a:gd name="connsiteY263" fmla="*/ 1183154 h 2557700"/>
              <a:gd name="connsiteX264" fmla="*/ 142865 w 2556906"/>
              <a:gd name="connsiteY264" fmla="*/ 1144587 h 2557700"/>
              <a:gd name="connsiteX265" fmla="*/ 230696 w 2556906"/>
              <a:gd name="connsiteY265" fmla="*/ 1073360 h 2557700"/>
              <a:gd name="connsiteX266" fmla="*/ 309096 w 2556906"/>
              <a:gd name="connsiteY266" fmla="*/ 1086837 h 2557700"/>
              <a:gd name="connsiteX267" fmla="*/ 1476366 w 2556906"/>
              <a:gd name="connsiteY267" fmla="*/ 1136367 h 2557700"/>
              <a:gd name="connsiteX268" fmla="*/ 1331767 w 2556906"/>
              <a:gd name="connsiteY268" fmla="*/ 1179982 h 2557700"/>
              <a:gd name="connsiteX269" fmla="*/ 1334043 w 2556906"/>
              <a:gd name="connsiteY269" fmla="*/ 1313504 h 2557700"/>
              <a:gd name="connsiteX270" fmla="*/ 1363161 w 2556906"/>
              <a:gd name="connsiteY270" fmla="*/ 1342622 h 2557700"/>
              <a:gd name="connsiteX271" fmla="*/ 1579312 w 2556906"/>
              <a:gd name="connsiteY271" fmla="*/ 1337850 h 2557700"/>
              <a:gd name="connsiteX272" fmla="*/ 1822361 w 2556906"/>
              <a:gd name="connsiteY272" fmla="*/ 1320428 h 2557700"/>
              <a:gd name="connsiteX273" fmla="*/ 1866214 w 2556906"/>
              <a:gd name="connsiteY273" fmla="*/ 1185212 h 2557700"/>
              <a:gd name="connsiteX274" fmla="*/ 1662103 w 2556906"/>
              <a:gd name="connsiteY274" fmla="*/ 1134196 h 2557700"/>
              <a:gd name="connsiteX275" fmla="*/ 1476366 w 2556906"/>
              <a:gd name="connsiteY275" fmla="*/ 1136367 h 2557700"/>
              <a:gd name="connsiteX276" fmla="*/ 2430437 w 2556906"/>
              <a:gd name="connsiteY276" fmla="*/ 1199423 h 2557700"/>
              <a:gd name="connsiteX277" fmla="*/ 2197541 w 2556906"/>
              <a:gd name="connsiteY277" fmla="*/ 1207795 h 2557700"/>
              <a:gd name="connsiteX278" fmla="*/ 2171691 w 2556906"/>
              <a:gd name="connsiteY278" fmla="*/ 1244248 h 2557700"/>
              <a:gd name="connsiteX279" fmla="*/ 2200351 w 2556906"/>
              <a:gd name="connsiteY279" fmla="*/ 1287567 h 2557700"/>
              <a:gd name="connsiteX280" fmla="*/ 2319928 w 2556906"/>
              <a:gd name="connsiteY280" fmla="*/ 1273385 h 2557700"/>
              <a:gd name="connsiteX281" fmla="*/ 2433628 w 2556906"/>
              <a:gd name="connsiteY281" fmla="*/ 1282910 h 2557700"/>
              <a:gd name="connsiteX282" fmla="*/ 2457441 w 2556906"/>
              <a:gd name="connsiteY282" fmla="*/ 1240047 h 2557700"/>
              <a:gd name="connsiteX283" fmla="*/ 2430437 w 2556906"/>
              <a:gd name="connsiteY283" fmla="*/ 1199423 h 2557700"/>
              <a:gd name="connsiteX284" fmla="*/ 1757867 w 2556906"/>
              <a:gd name="connsiteY284" fmla="*/ 1226588 h 2557700"/>
              <a:gd name="connsiteX285" fmla="*/ 1574416 w 2556906"/>
              <a:gd name="connsiteY285" fmla="*/ 1261078 h 2557700"/>
              <a:gd name="connsiteX286" fmla="*/ 1395889 w 2556906"/>
              <a:gd name="connsiteY286" fmla="*/ 1255125 h 2557700"/>
              <a:gd name="connsiteX287" fmla="*/ 1489024 w 2556906"/>
              <a:gd name="connsiteY287" fmla="*/ 1225045 h 2557700"/>
              <a:gd name="connsiteX288" fmla="*/ 1757867 w 2556906"/>
              <a:gd name="connsiteY288" fmla="*/ 1226588 h 2557700"/>
              <a:gd name="connsiteX289" fmla="*/ 933269 w 2556906"/>
              <a:gd name="connsiteY289" fmla="*/ 1250963 h 2557700"/>
              <a:gd name="connsiteX290" fmla="*/ 958596 w 2556906"/>
              <a:gd name="connsiteY290" fmla="*/ 1291444 h 2557700"/>
              <a:gd name="connsiteX291" fmla="*/ 867318 w 2556906"/>
              <a:gd name="connsiteY291" fmla="*/ 1373302 h 2557700"/>
              <a:gd name="connsiteX292" fmla="*/ 700288 w 2556906"/>
              <a:gd name="connsiteY292" fmla="*/ 1295987 h 2557700"/>
              <a:gd name="connsiteX293" fmla="*/ 694315 w 2556906"/>
              <a:gd name="connsiteY293" fmla="*/ 1266212 h 2557700"/>
              <a:gd name="connsiteX294" fmla="*/ 759114 w 2556906"/>
              <a:gd name="connsiteY294" fmla="*/ 1256802 h 2557700"/>
              <a:gd name="connsiteX295" fmla="*/ 933269 w 2556906"/>
              <a:gd name="connsiteY295" fmla="*/ 1250963 h 2557700"/>
              <a:gd name="connsiteX296" fmla="*/ 193119 w 2556906"/>
              <a:gd name="connsiteY296" fmla="*/ 1344089 h 2557700"/>
              <a:gd name="connsiteX297" fmla="*/ 121682 w 2556906"/>
              <a:gd name="connsiteY297" fmla="*/ 1348061 h 2557700"/>
              <a:gd name="connsiteX298" fmla="*/ 99793 w 2556906"/>
              <a:gd name="connsiteY298" fmla="*/ 1375778 h 2557700"/>
              <a:gd name="connsiteX299" fmla="*/ 130902 w 2556906"/>
              <a:gd name="connsiteY299" fmla="*/ 1404887 h 2557700"/>
              <a:gd name="connsiteX300" fmla="*/ 342424 w 2556906"/>
              <a:gd name="connsiteY300" fmla="*/ 1377912 h 2557700"/>
              <a:gd name="connsiteX301" fmla="*/ 335299 w 2556906"/>
              <a:gd name="connsiteY301" fmla="*/ 1487087 h 2557700"/>
              <a:gd name="connsiteX302" fmla="*/ 148485 w 2556906"/>
              <a:gd name="connsiteY302" fmla="*/ 1511414 h 2557700"/>
              <a:gd name="connsiteX303" fmla="*/ 128426 w 2556906"/>
              <a:gd name="connsiteY303" fmla="*/ 1547228 h 2557700"/>
              <a:gd name="connsiteX304" fmla="*/ 160477 w 2556906"/>
              <a:gd name="connsiteY304" fmla="*/ 1593920 h 2557700"/>
              <a:gd name="connsiteX305" fmla="*/ 264290 w 2556906"/>
              <a:gd name="connsiteY305" fmla="*/ 1563735 h 2557700"/>
              <a:gd name="connsiteX306" fmla="*/ 376209 w 2556906"/>
              <a:gd name="connsiteY306" fmla="*/ 1519320 h 2557700"/>
              <a:gd name="connsiteX307" fmla="*/ 352939 w 2556906"/>
              <a:gd name="connsiteY307" fmla="*/ 1340345 h 2557700"/>
              <a:gd name="connsiteX308" fmla="*/ 193119 w 2556906"/>
              <a:gd name="connsiteY308" fmla="*/ 1344089 h 2557700"/>
              <a:gd name="connsiteX309" fmla="*/ 2407015 w 2556906"/>
              <a:gd name="connsiteY309" fmla="*/ 1383017 h 2557700"/>
              <a:gd name="connsiteX310" fmla="*/ 2307450 w 2556906"/>
              <a:gd name="connsiteY310" fmla="*/ 1421489 h 2557700"/>
              <a:gd name="connsiteX311" fmla="*/ 2192293 w 2556906"/>
              <a:gd name="connsiteY311" fmla="*/ 1390275 h 2557700"/>
              <a:gd name="connsiteX312" fmla="*/ 2166995 w 2556906"/>
              <a:gd name="connsiteY312" fmla="*/ 1379779 h 2557700"/>
              <a:gd name="connsiteX313" fmla="*/ 2160289 w 2556906"/>
              <a:gd name="connsiteY313" fmla="*/ 1473410 h 2557700"/>
              <a:gd name="connsiteX314" fmla="*/ 2173500 w 2556906"/>
              <a:gd name="connsiteY314" fmla="*/ 1463208 h 2557700"/>
              <a:gd name="connsiteX315" fmla="*/ 2288600 w 2556906"/>
              <a:gd name="connsiteY315" fmla="*/ 1473819 h 2557700"/>
              <a:gd name="connsiteX316" fmla="*/ 2400291 w 2556906"/>
              <a:gd name="connsiteY316" fmla="*/ 1511900 h 2557700"/>
              <a:gd name="connsiteX317" fmla="*/ 2374468 w 2556906"/>
              <a:gd name="connsiteY317" fmla="*/ 1549495 h 2557700"/>
              <a:gd name="connsiteX318" fmla="*/ 2362562 w 2556906"/>
              <a:gd name="connsiteY318" fmla="*/ 1578613 h 2557700"/>
              <a:gd name="connsiteX319" fmla="*/ 2413892 w 2556906"/>
              <a:gd name="connsiteY319" fmla="*/ 1579289 h 2557700"/>
              <a:gd name="connsiteX320" fmla="*/ 2438896 w 2556906"/>
              <a:gd name="connsiteY320" fmla="*/ 1468314 h 2557700"/>
              <a:gd name="connsiteX321" fmla="*/ 2412349 w 2556906"/>
              <a:gd name="connsiteY321" fmla="*/ 1349727 h 2557700"/>
              <a:gd name="connsiteX322" fmla="*/ 2407015 w 2556906"/>
              <a:gd name="connsiteY322" fmla="*/ 1383017 h 2557700"/>
              <a:gd name="connsiteX323" fmla="*/ 1452553 w 2556906"/>
              <a:gd name="connsiteY323" fmla="*/ 1377626 h 2557700"/>
              <a:gd name="connsiteX324" fmla="*/ 1357303 w 2556906"/>
              <a:gd name="connsiteY324" fmla="*/ 1382922 h 2557700"/>
              <a:gd name="connsiteX325" fmla="*/ 1354293 w 2556906"/>
              <a:gd name="connsiteY325" fmla="*/ 1409116 h 2557700"/>
              <a:gd name="connsiteX326" fmla="*/ 1441133 w 2556906"/>
              <a:gd name="connsiteY326" fmla="*/ 1447406 h 2557700"/>
              <a:gd name="connsiteX327" fmla="*/ 1485891 w 2556906"/>
              <a:gd name="connsiteY327" fmla="*/ 1462465 h 2557700"/>
              <a:gd name="connsiteX328" fmla="*/ 1376353 w 2556906"/>
              <a:gd name="connsiteY328" fmla="*/ 1502508 h 2557700"/>
              <a:gd name="connsiteX329" fmla="*/ 1288247 w 2556906"/>
              <a:gd name="connsiteY329" fmla="*/ 1527102 h 2557700"/>
              <a:gd name="connsiteX330" fmla="*/ 1290638 w 2556906"/>
              <a:gd name="connsiteY330" fmla="*/ 1602883 h 2557700"/>
              <a:gd name="connsiteX331" fmla="*/ 1381668 w 2556906"/>
              <a:gd name="connsiteY331" fmla="*/ 1593577 h 2557700"/>
              <a:gd name="connsiteX332" fmla="*/ 1485891 w 2556906"/>
              <a:gd name="connsiteY332" fmla="*/ 1592291 h 2557700"/>
              <a:gd name="connsiteX333" fmla="*/ 1459697 w 2556906"/>
              <a:gd name="connsiteY333" fmla="*/ 1621723 h 2557700"/>
              <a:gd name="connsiteX334" fmla="*/ 1277303 w 2556906"/>
              <a:gd name="connsiteY334" fmla="*/ 1752702 h 2557700"/>
              <a:gd name="connsiteX335" fmla="*/ 1301420 w 2556906"/>
              <a:gd name="connsiteY335" fmla="*/ 1782143 h 2557700"/>
              <a:gd name="connsiteX336" fmla="*/ 1402118 w 2556906"/>
              <a:gd name="connsiteY336" fmla="*/ 1744424 h 2557700"/>
              <a:gd name="connsiteX337" fmla="*/ 1497873 w 2556906"/>
              <a:gd name="connsiteY337" fmla="*/ 1704419 h 2557700"/>
              <a:gd name="connsiteX338" fmla="*/ 1528220 w 2556906"/>
              <a:gd name="connsiteY338" fmla="*/ 1770952 h 2557700"/>
              <a:gd name="connsiteX339" fmla="*/ 1581331 w 2556906"/>
              <a:gd name="connsiteY339" fmla="*/ 1873698 h 2557700"/>
              <a:gd name="connsiteX340" fmla="*/ 1641881 w 2556906"/>
              <a:gd name="connsiteY340" fmla="*/ 1909693 h 2557700"/>
              <a:gd name="connsiteX341" fmla="*/ 1674543 w 2556906"/>
              <a:gd name="connsiteY341" fmla="*/ 1876812 h 2557700"/>
              <a:gd name="connsiteX342" fmla="*/ 1654388 w 2556906"/>
              <a:gd name="connsiteY342" fmla="*/ 1791087 h 2557700"/>
              <a:gd name="connsiteX343" fmla="*/ 1625413 w 2556906"/>
              <a:gd name="connsiteY343" fmla="*/ 1710430 h 2557700"/>
              <a:gd name="connsiteX344" fmla="*/ 1662074 w 2556906"/>
              <a:gd name="connsiteY344" fmla="*/ 1679673 h 2557700"/>
              <a:gd name="connsiteX345" fmla="*/ 1733026 w 2556906"/>
              <a:gd name="connsiteY345" fmla="*/ 1679521 h 2557700"/>
              <a:gd name="connsiteX346" fmla="*/ 1842783 w 2556906"/>
              <a:gd name="connsiteY346" fmla="*/ 1565488 h 2557700"/>
              <a:gd name="connsiteX347" fmla="*/ 1858051 w 2556906"/>
              <a:gd name="connsiteY347" fmla="*/ 1402591 h 2557700"/>
              <a:gd name="connsiteX348" fmla="*/ 1776641 w 2556906"/>
              <a:gd name="connsiteY348" fmla="*/ 1427242 h 2557700"/>
              <a:gd name="connsiteX349" fmla="*/ 1688259 w 2556906"/>
              <a:gd name="connsiteY349" fmla="*/ 1464180 h 2557700"/>
              <a:gd name="connsiteX350" fmla="*/ 1620222 w 2556906"/>
              <a:gd name="connsiteY350" fmla="*/ 1468037 h 2557700"/>
              <a:gd name="connsiteX351" fmla="*/ 1640748 w 2556906"/>
              <a:gd name="connsiteY351" fmla="*/ 1429385 h 2557700"/>
              <a:gd name="connsiteX352" fmla="*/ 1452553 w 2556906"/>
              <a:gd name="connsiteY352" fmla="*/ 1377626 h 2557700"/>
              <a:gd name="connsiteX353" fmla="*/ 1735103 w 2556906"/>
              <a:gd name="connsiteY353" fmla="*/ 1559373 h 2557700"/>
              <a:gd name="connsiteX354" fmla="*/ 1664484 w 2556906"/>
              <a:gd name="connsiteY354" fmla="*/ 1602283 h 2557700"/>
              <a:gd name="connsiteX355" fmla="*/ 1609716 w 2556906"/>
              <a:gd name="connsiteY355" fmla="*/ 1608950 h 2557700"/>
              <a:gd name="connsiteX356" fmla="*/ 1609716 w 2556906"/>
              <a:gd name="connsiteY356" fmla="*/ 1579461 h 2557700"/>
              <a:gd name="connsiteX357" fmla="*/ 1681153 w 2556906"/>
              <a:gd name="connsiteY357" fmla="*/ 1536884 h 2557700"/>
              <a:gd name="connsiteX358" fmla="*/ 1735103 w 2556906"/>
              <a:gd name="connsiteY358" fmla="*/ 1559373 h 2557700"/>
              <a:gd name="connsiteX359" fmla="*/ 2100539 w 2556906"/>
              <a:gd name="connsiteY359" fmla="*/ 1621828 h 2557700"/>
              <a:gd name="connsiteX360" fmla="*/ 2096224 w 2556906"/>
              <a:gd name="connsiteY360" fmla="*/ 1677749 h 2557700"/>
              <a:gd name="connsiteX361" fmla="*/ 2148164 w 2556906"/>
              <a:gd name="connsiteY361" fmla="*/ 1687322 h 2557700"/>
              <a:gd name="connsiteX362" fmla="*/ 2237918 w 2556906"/>
              <a:gd name="connsiteY362" fmla="*/ 1768084 h 2557700"/>
              <a:gd name="connsiteX363" fmla="*/ 2285991 w 2556906"/>
              <a:gd name="connsiteY363" fmla="*/ 1843103 h 2557700"/>
              <a:gd name="connsiteX364" fmla="*/ 2319528 w 2556906"/>
              <a:gd name="connsiteY364" fmla="*/ 1831588 h 2557700"/>
              <a:gd name="connsiteX365" fmla="*/ 2315613 w 2556906"/>
              <a:gd name="connsiteY365" fmla="*/ 1792164 h 2557700"/>
              <a:gd name="connsiteX366" fmla="*/ 2267988 w 2556906"/>
              <a:gd name="connsiteY366" fmla="*/ 1757588 h 2557700"/>
              <a:gd name="connsiteX367" fmla="*/ 2238366 w 2556906"/>
              <a:gd name="connsiteY367" fmla="*/ 1710753 h 2557700"/>
              <a:gd name="connsiteX368" fmla="*/ 2350761 w 2556906"/>
              <a:gd name="connsiteY368" fmla="*/ 1701067 h 2557700"/>
              <a:gd name="connsiteX369" fmla="*/ 2404948 w 2556906"/>
              <a:gd name="connsiteY369" fmla="*/ 1636278 h 2557700"/>
              <a:gd name="connsiteX370" fmla="*/ 2394242 w 2556906"/>
              <a:gd name="connsiteY370" fmla="*/ 1620485 h 2557700"/>
              <a:gd name="connsiteX371" fmla="*/ 2295516 w 2556906"/>
              <a:gd name="connsiteY371" fmla="*/ 1640916 h 2557700"/>
              <a:gd name="connsiteX372" fmla="*/ 2174110 w 2556906"/>
              <a:gd name="connsiteY372" fmla="*/ 1637659 h 2557700"/>
              <a:gd name="connsiteX373" fmla="*/ 2133629 w 2556906"/>
              <a:gd name="connsiteY373" fmla="*/ 1609703 h 2557700"/>
              <a:gd name="connsiteX374" fmla="*/ 2100539 w 2556906"/>
              <a:gd name="connsiteY374" fmla="*/ 1621828 h 2557700"/>
              <a:gd name="connsiteX375" fmla="*/ 292884 w 2556906"/>
              <a:gd name="connsiteY375" fmla="*/ 1645622 h 2557700"/>
              <a:gd name="connsiteX376" fmla="*/ 290379 w 2556906"/>
              <a:gd name="connsiteY376" fmla="*/ 1673435 h 2557700"/>
              <a:gd name="connsiteX377" fmla="*/ 331108 w 2556906"/>
              <a:gd name="connsiteY377" fmla="*/ 1745120 h 2557700"/>
              <a:gd name="connsiteX378" fmla="*/ 257175 w 2556906"/>
              <a:gd name="connsiteY378" fmla="*/ 1778210 h 2557700"/>
              <a:gd name="connsiteX379" fmla="*/ 219656 w 2556906"/>
              <a:gd name="connsiteY379" fmla="*/ 1676635 h 2557700"/>
              <a:gd name="connsiteX380" fmla="*/ 209636 w 2556906"/>
              <a:gd name="connsiteY380" fmla="*/ 1654385 h 2557700"/>
              <a:gd name="connsiteX381" fmla="*/ 212188 w 2556906"/>
              <a:gd name="connsiteY381" fmla="*/ 1776133 h 2557700"/>
              <a:gd name="connsiteX382" fmla="*/ 263795 w 2556906"/>
              <a:gd name="connsiteY382" fmla="*/ 1863935 h 2557700"/>
              <a:gd name="connsiteX383" fmla="*/ 276215 w 2556906"/>
              <a:gd name="connsiteY383" fmla="*/ 1851200 h 2557700"/>
              <a:gd name="connsiteX384" fmla="*/ 494395 w 2556906"/>
              <a:gd name="connsiteY384" fmla="*/ 1754111 h 2557700"/>
              <a:gd name="connsiteX385" fmla="*/ 493395 w 2556906"/>
              <a:gd name="connsiteY385" fmla="*/ 1707029 h 2557700"/>
              <a:gd name="connsiteX386" fmla="*/ 457190 w 2556906"/>
              <a:gd name="connsiteY386" fmla="*/ 1678540 h 2557700"/>
              <a:gd name="connsiteX387" fmla="*/ 366046 w 2556906"/>
              <a:gd name="connsiteY387" fmla="*/ 1730585 h 2557700"/>
              <a:gd name="connsiteX388" fmla="*/ 339538 w 2556906"/>
              <a:gd name="connsiteY388" fmla="*/ 1649384 h 2557700"/>
              <a:gd name="connsiteX389" fmla="*/ 292884 w 2556906"/>
              <a:gd name="connsiteY389" fmla="*/ 1645622 h 2557700"/>
              <a:gd name="connsiteX390" fmla="*/ 1747828 w 2556906"/>
              <a:gd name="connsiteY390" fmla="*/ 2036461 h 2557700"/>
              <a:gd name="connsiteX391" fmla="*/ 1678496 w 2556906"/>
              <a:gd name="connsiteY391" fmla="*/ 2095621 h 2557700"/>
              <a:gd name="connsiteX392" fmla="*/ 1744561 w 2556906"/>
              <a:gd name="connsiteY392" fmla="*/ 2222046 h 2557700"/>
              <a:gd name="connsiteX393" fmla="*/ 1782737 w 2556906"/>
              <a:gd name="connsiteY393" fmla="*/ 2193652 h 2557700"/>
              <a:gd name="connsiteX394" fmla="*/ 1886045 w 2556906"/>
              <a:gd name="connsiteY394" fmla="*/ 2190166 h 2557700"/>
              <a:gd name="connsiteX395" fmla="*/ 1885064 w 2556906"/>
              <a:gd name="connsiteY395" fmla="*/ 2264861 h 2557700"/>
              <a:gd name="connsiteX396" fmla="*/ 1844583 w 2556906"/>
              <a:gd name="connsiteY396" fmla="*/ 2278386 h 2557700"/>
              <a:gd name="connsiteX397" fmla="*/ 1774974 w 2556906"/>
              <a:gd name="connsiteY397" fmla="*/ 2278558 h 2557700"/>
              <a:gd name="connsiteX398" fmla="*/ 1822837 w 2556906"/>
              <a:gd name="connsiteY398" fmla="*/ 2321135 h 2557700"/>
              <a:gd name="connsiteX399" fmla="*/ 1943986 w 2556906"/>
              <a:gd name="connsiteY399" fmla="*/ 2250773 h 2557700"/>
              <a:gd name="connsiteX400" fmla="*/ 1948301 w 2556906"/>
              <a:gd name="connsiteY400" fmla="*/ 2141026 h 2557700"/>
              <a:gd name="connsiteX401" fmla="*/ 1785042 w 2556906"/>
              <a:gd name="connsiteY401" fmla="*/ 2141017 h 2557700"/>
              <a:gd name="connsiteX402" fmla="*/ 1743942 w 2556906"/>
              <a:gd name="connsiteY402" fmla="*/ 2151323 h 2557700"/>
              <a:gd name="connsiteX403" fmla="*/ 1790776 w 2556906"/>
              <a:gd name="connsiteY403" fmla="*/ 2079581 h 2557700"/>
              <a:gd name="connsiteX404" fmla="*/ 1842059 w 2556906"/>
              <a:gd name="connsiteY404" fmla="*/ 2002828 h 2557700"/>
              <a:gd name="connsiteX405" fmla="*/ 1747828 w 2556906"/>
              <a:gd name="connsiteY405" fmla="*/ 2036461 h 2557700"/>
              <a:gd name="connsiteX406" fmla="*/ 717547 w 2556906"/>
              <a:gd name="connsiteY406" fmla="*/ 2028422 h 2557700"/>
              <a:gd name="connsiteX407" fmla="*/ 727320 w 2556906"/>
              <a:gd name="connsiteY407" fmla="*/ 2046634 h 2557700"/>
              <a:gd name="connsiteX408" fmla="*/ 695392 w 2556906"/>
              <a:gd name="connsiteY408" fmla="*/ 2161400 h 2557700"/>
              <a:gd name="connsiteX409" fmla="*/ 619363 w 2556906"/>
              <a:gd name="connsiteY409" fmla="*/ 2229266 h 2557700"/>
              <a:gd name="connsiteX410" fmla="*/ 590541 w 2556906"/>
              <a:gd name="connsiteY410" fmla="*/ 2233990 h 2557700"/>
              <a:gd name="connsiteX411" fmla="*/ 721509 w 2556906"/>
              <a:gd name="connsiteY411" fmla="*/ 2320935 h 2557700"/>
              <a:gd name="connsiteX412" fmla="*/ 723891 w 2556906"/>
              <a:gd name="connsiteY412" fmla="*/ 2297322 h 2557700"/>
              <a:gd name="connsiteX413" fmla="*/ 776173 w 2556906"/>
              <a:gd name="connsiteY413" fmla="*/ 2159381 h 2557700"/>
              <a:gd name="connsiteX414" fmla="*/ 828180 w 2556906"/>
              <a:gd name="connsiteY414" fmla="*/ 2050139 h 2557700"/>
              <a:gd name="connsiteX415" fmla="*/ 717547 w 2556906"/>
              <a:gd name="connsiteY415" fmla="*/ 2028422 h 2557700"/>
              <a:gd name="connsiteX416" fmla="*/ 978275 w 2556906"/>
              <a:gd name="connsiteY416" fmla="*/ 2159362 h 2557700"/>
              <a:gd name="connsiteX417" fmla="*/ 938022 w 2556906"/>
              <a:gd name="connsiteY417" fmla="*/ 2263413 h 2557700"/>
              <a:gd name="connsiteX418" fmla="*/ 1034186 w 2556906"/>
              <a:gd name="connsiteY418" fmla="*/ 2330660 h 2557700"/>
              <a:gd name="connsiteX419" fmla="*/ 1066791 w 2556906"/>
              <a:gd name="connsiteY419" fmla="*/ 2339489 h 2557700"/>
              <a:gd name="connsiteX420" fmla="*/ 974284 w 2556906"/>
              <a:gd name="connsiteY420" fmla="*/ 2399887 h 2557700"/>
              <a:gd name="connsiteX421" fmla="*/ 964397 w 2556906"/>
              <a:gd name="connsiteY421" fmla="*/ 2429377 h 2557700"/>
              <a:gd name="connsiteX422" fmla="*/ 1150134 w 2556906"/>
              <a:gd name="connsiteY422" fmla="*/ 2190899 h 2557700"/>
              <a:gd name="connsiteX423" fmla="*/ 978275 w 2556906"/>
              <a:gd name="connsiteY423" fmla="*/ 2159362 h 2557700"/>
              <a:gd name="connsiteX424" fmla="*/ 1433503 w 2556906"/>
              <a:gd name="connsiteY424" fmla="*/ 2149932 h 2557700"/>
              <a:gd name="connsiteX425" fmla="*/ 1333491 w 2556906"/>
              <a:gd name="connsiteY425" fmla="*/ 2289740 h 2557700"/>
              <a:gd name="connsiteX426" fmla="*/ 1359456 w 2556906"/>
              <a:gd name="connsiteY426" fmla="*/ 2385933 h 2557700"/>
              <a:gd name="connsiteX427" fmla="*/ 1589075 w 2556906"/>
              <a:gd name="connsiteY427" fmla="*/ 2356072 h 2557700"/>
              <a:gd name="connsiteX428" fmla="*/ 1568949 w 2556906"/>
              <a:gd name="connsiteY428" fmla="*/ 2210626 h 2557700"/>
              <a:gd name="connsiteX429" fmla="*/ 1433503 w 2556906"/>
              <a:gd name="connsiteY429" fmla="*/ 2149932 h 2557700"/>
              <a:gd name="connsiteX430" fmla="*/ 1093461 w 2556906"/>
              <a:gd name="connsiteY430" fmla="*/ 2180165 h 2557700"/>
              <a:gd name="connsiteX431" fmla="*/ 1089127 w 2556906"/>
              <a:gd name="connsiteY431" fmla="*/ 2284663 h 2557700"/>
              <a:gd name="connsiteX432" fmla="*/ 1021070 w 2556906"/>
              <a:gd name="connsiteY432" fmla="*/ 2290655 h 2557700"/>
              <a:gd name="connsiteX433" fmla="*/ 1024471 w 2556906"/>
              <a:gd name="connsiteY433" fmla="*/ 2189909 h 2557700"/>
              <a:gd name="connsiteX434" fmla="*/ 1093461 w 2556906"/>
              <a:gd name="connsiteY434" fmla="*/ 2180165 h 2557700"/>
              <a:gd name="connsiteX435" fmla="*/ 1472917 w 2556906"/>
              <a:gd name="connsiteY435" fmla="*/ 2185546 h 2557700"/>
              <a:gd name="connsiteX436" fmla="*/ 1520771 w 2556906"/>
              <a:gd name="connsiteY436" fmla="*/ 2321554 h 2557700"/>
              <a:gd name="connsiteX437" fmla="*/ 1478109 w 2556906"/>
              <a:gd name="connsiteY437" fmla="*/ 2414575 h 2557700"/>
              <a:gd name="connsiteX438" fmla="*/ 1440409 w 2556906"/>
              <a:gd name="connsiteY438" fmla="*/ 2178402 h 2557700"/>
              <a:gd name="connsiteX439" fmla="*/ 1472917 w 2556906"/>
              <a:gd name="connsiteY439" fmla="*/ 2185546 h 25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</a:cxnLst>
            <a:rect l="l" t="t" r="r" b="b"/>
            <a:pathLst>
              <a:path w="2556906" h="2557700">
                <a:moveTo>
                  <a:pt x="1096051" y="11465"/>
                </a:moveTo>
                <a:cubicBezTo>
                  <a:pt x="648748" y="79988"/>
                  <a:pt x="271034" y="371748"/>
                  <a:pt x="97479" y="782818"/>
                </a:cubicBezTo>
                <a:cubicBezTo>
                  <a:pt x="31290" y="939590"/>
                  <a:pt x="19" y="1098829"/>
                  <a:pt x="0" y="1279281"/>
                </a:cubicBezTo>
                <a:cubicBezTo>
                  <a:pt x="-29" y="1562811"/>
                  <a:pt x="85715" y="1822406"/>
                  <a:pt x="252546" y="2043871"/>
                </a:cubicBezTo>
                <a:cubicBezTo>
                  <a:pt x="510045" y="2385695"/>
                  <a:pt x="897969" y="2572423"/>
                  <a:pt x="1318127" y="2556793"/>
                </a:cubicBezTo>
                <a:cubicBezTo>
                  <a:pt x="1465593" y="2551306"/>
                  <a:pt x="1558195" y="2534866"/>
                  <a:pt x="1689888" y="2490756"/>
                </a:cubicBezTo>
                <a:cubicBezTo>
                  <a:pt x="1977762" y="2394344"/>
                  <a:pt x="2226755" y="2189651"/>
                  <a:pt x="2388603" y="1916322"/>
                </a:cubicBezTo>
                <a:cubicBezTo>
                  <a:pt x="2566692" y="1615570"/>
                  <a:pt x="2606612" y="1219483"/>
                  <a:pt x="2493217" y="878097"/>
                </a:cubicBezTo>
                <a:cubicBezTo>
                  <a:pt x="2371144" y="510537"/>
                  <a:pt x="2086289" y="215709"/>
                  <a:pt x="1721082" y="78921"/>
                </a:cubicBezTo>
                <a:cubicBezTo>
                  <a:pt x="1536021" y="9607"/>
                  <a:pt x="1285027" y="-17482"/>
                  <a:pt x="1096051" y="11465"/>
                </a:cubicBezTo>
                <a:moveTo>
                  <a:pt x="1481128" y="78607"/>
                </a:moveTo>
                <a:cubicBezTo>
                  <a:pt x="1977885" y="164560"/>
                  <a:pt x="2361181" y="535988"/>
                  <a:pt x="2473262" y="1040022"/>
                </a:cubicBezTo>
                <a:cubicBezTo>
                  <a:pt x="2497188" y="1147655"/>
                  <a:pt x="2497169" y="1409125"/>
                  <a:pt x="2473224" y="1519091"/>
                </a:cubicBezTo>
                <a:cubicBezTo>
                  <a:pt x="2420084" y="1763027"/>
                  <a:pt x="2313423" y="1959804"/>
                  <a:pt x="2138677" y="2136264"/>
                </a:cubicBezTo>
                <a:cubicBezTo>
                  <a:pt x="1905105" y="2372131"/>
                  <a:pt x="1612373" y="2494737"/>
                  <a:pt x="1281103" y="2495452"/>
                </a:cubicBezTo>
                <a:cubicBezTo>
                  <a:pt x="952357" y="2496156"/>
                  <a:pt x="653472" y="2373932"/>
                  <a:pt x="423167" y="2144608"/>
                </a:cubicBezTo>
                <a:cubicBezTo>
                  <a:pt x="278825" y="2000875"/>
                  <a:pt x="176536" y="1834188"/>
                  <a:pt x="116491" y="1644860"/>
                </a:cubicBezTo>
                <a:cubicBezTo>
                  <a:pt x="74638" y="1512900"/>
                  <a:pt x="62751" y="1428975"/>
                  <a:pt x="63208" y="1268622"/>
                </a:cubicBezTo>
                <a:cubicBezTo>
                  <a:pt x="63541" y="1149436"/>
                  <a:pt x="67713" y="1108002"/>
                  <a:pt x="88402" y="1018677"/>
                </a:cubicBezTo>
                <a:cubicBezTo>
                  <a:pt x="201749" y="529387"/>
                  <a:pt x="580806" y="167122"/>
                  <a:pt x="1071553" y="79092"/>
                </a:cubicBezTo>
                <a:cubicBezTo>
                  <a:pt x="1175214" y="60490"/>
                  <a:pt x="1375105" y="60261"/>
                  <a:pt x="1481128" y="78607"/>
                </a:cubicBezTo>
                <a:moveTo>
                  <a:pt x="1266816" y="110315"/>
                </a:moveTo>
                <a:cubicBezTo>
                  <a:pt x="1266816" y="114992"/>
                  <a:pt x="1272940" y="121174"/>
                  <a:pt x="1280436" y="124050"/>
                </a:cubicBezTo>
                <a:cubicBezTo>
                  <a:pt x="1295752" y="129927"/>
                  <a:pt x="1308059" y="194907"/>
                  <a:pt x="1303296" y="244761"/>
                </a:cubicBezTo>
                <a:lnTo>
                  <a:pt x="1300153" y="277670"/>
                </a:lnTo>
                <a:lnTo>
                  <a:pt x="1238660" y="194507"/>
                </a:lnTo>
                <a:lnTo>
                  <a:pt x="1177176" y="111334"/>
                </a:lnTo>
                <a:lnTo>
                  <a:pt x="1131503" y="111334"/>
                </a:lnTo>
                <a:cubicBezTo>
                  <a:pt x="1082821" y="111334"/>
                  <a:pt x="1076306" y="116545"/>
                  <a:pt x="1101738" y="135147"/>
                </a:cubicBezTo>
                <a:cubicBezTo>
                  <a:pt x="1114454" y="144443"/>
                  <a:pt x="1118530" y="168380"/>
                  <a:pt x="1122083" y="254448"/>
                </a:cubicBezTo>
                <a:cubicBezTo>
                  <a:pt x="1125931" y="347926"/>
                  <a:pt x="1124388" y="363671"/>
                  <a:pt x="1110367" y="373929"/>
                </a:cubicBezTo>
                <a:cubicBezTo>
                  <a:pt x="1087650" y="390531"/>
                  <a:pt x="1107605" y="400485"/>
                  <a:pt x="1148315" y="392846"/>
                </a:cubicBezTo>
                <a:cubicBezTo>
                  <a:pt x="1180090" y="386883"/>
                  <a:pt x="1180586" y="386112"/>
                  <a:pt x="1166346" y="364385"/>
                </a:cubicBezTo>
                <a:cubicBezTo>
                  <a:pt x="1155468" y="347783"/>
                  <a:pt x="1152420" y="321770"/>
                  <a:pt x="1154497" y="262972"/>
                </a:cubicBezTo>
                <a:lnTo>
                  <a:pt x="1157278" y="183896"/>
                </a:lnTo>
                <a:lnTo>
                  <a:pt x="1228849" y="283242"/>
                </a:lnTo>
                <a:cubicBezTo>
                  <a:pt x="1268216" y="337887"/>
                  <a:pt x="1308049" y="384054"/>
                  <a:pt x="1317374" y="385855"/>
                </a:cubicBezTo>
                <a:cubicBezTo>
                  <a:pt x="1333024" y="388864"/>
                  <a:pt x="1334224" y="378987"/>
                  <a:pt x="1332919" y="257696"/>
                </a:cubicBezTo>
                <a:cubicBezTo>
                  <a:pt x="1331976" y="169170"/>
                  <a:pt x="1334948" y="125136"/>
                  <a:pt x="1342025" y="122774"/>
                </a:cubicBezTo>
                <a:cubicBezTo>
                  <a:pt x="1367809" y="114182"/>
                  <a:pt x="1348712" y="101809"/>
                  <a:pt x="1309678" y="101809"/>
                </a:cubicBezTo>
                <a:cubicBezTo>
                  <a:pt x="1286104" y="101809"/>
                  <a:pt x="1266816" y="105639"/>
                  <a:pt x="1266816" y="110315"/>
                </a:cubicBezTo>
                <a:moveTo>
                  <a:pt x="1446695" y="133833"/>
                </a:moveTo>
                <a:cubicBezTo>
                  <a:pt x="1457925" y="147358"/>
                  <a:pt x="1457335" y="165351"/>
                  <a:pt x="1442685" y="256715"/>
                </a:cubicBezTo>
                <a:cubicBezTo>
                  <a:pt x="1431350" y="327428"/>
                  <a:pt x="1420425" y="367519"/>
                  <a:pt x="1410481" y="374872"/>
                </a:cubicBezTo>
                <a:cubicBezTo>
                  <a:pt x="1390002" y="390017"/>
                  <a:pt x="1398556" y="395922"/>
                  <a:pt x="1451448" y="403171"/>
                </a:cubicBezTo>
                <a:cubicBezTo>
                  <a:pt x="1496225" y="409305"/>
                  <a:pt x="1496435" y="409210"/>
                  <a:pt x="1490253" y="384588"/>
                </a:cubicBezTo>
                <a:cubicBezTo>
                  <a:pt x="1481023" y="347802"/>
                  <a:pt x="1513075" y="166179"/>
                  <a:pt x="1531315" y="151911"/>
                </a:cubicBezTo>
                <a:cubicBezTo>
                  <a:pt x="1552642" y="135242"/>
                  <a:pt x="1541364" y="128346"/>
                  <a:pt x="1483738" y="122803"/>
                </a:cubicBezTo>
                <a:cubicBezTo>
                  <a:pt x="1437742" y="118383"/>
                  <a:pt x="1434646" y="119307"/>
                  <a:pt x="1446695" y="133833"/>
                </a:cubicBezTo>
                <a:moveTo>
                  <a:pt x="954776" y="145063"/>
                </a:moveTo>
                <a:cubicBezTo>
                  <a:pt x="923487" y="158226"/>
                  <a:pt x="912914" y="178009"/>
                  <a:pt x="937184" y="178009"/>
                </a:cubicBezTo>
                <a:cubicBezTo>
                  <a:pt x="951833" y="178009"/>
                  <a:pt x="953967" y="182286"/>
                  <a:pt x="986828" y="277308"/>
                </a:cubicBezTo>
                <a:cubicBezTo>
                  <a:pt x="1014603" y="357632"/>
                  <a:pt x="1014927" y="368767"/>
                  <a:pt x="990219" y="395284"/>
                </a:cubicBezTo>
                <a:cubicBezTo>
                  <a:pt x="966426" y="420830"/>
                  <a:pt x="923068" y="422459"/>
                  <a:pt x="901494" y="398628"/>
                </a:cubicBezTo>
                <a:cubicBezTo>
                  <a:pt x="881739" y="376796"/>
                  <a:pt x="831085" y="226720"/>
                  <a:pt x="835933" y="204394"/>
                </a:cubicBezTo>
                <a:cubicBezTo>
                  <a:pt x="839248" y="189125"/>
                  <a:pt x="836619" y="188935"/>
                  <a:pt x="800224" y="201774"/>
                </a:cubicBezTo>
                <a:cubicBezTo>
                  <a:pt x="743741" y="221701"/>
                  <a:pt x="740426" y="225196"/>
                  <a:pt x="761133" y="242989"/>
                </a:cubicBezTo>
                <a:cubicBezTo>
                  <a:pt x="771363" y="251781"/>
                  <a:pt x="790947" y="291119"/>
                  <a:pt x="804653" y="330409"/>
                </a:cubicBezTo>
                <a:cubicBezTo>
                  <a:pt x="840248" y="432451"/>
                  <a:pt x="853373" y="446824"/>
                  <a:pt x="915562" y="451815"/>
                </a:cubicBezTo>
                <a:cubicBezTo>
                  <a:pt x="957967" y="455225"/>
                  <a:pt x="972512" y="452044"/>
                  <a:pt x="1000116" y="433327"/>
                </a:cubicBezTo>
                <a:cubicBezTo>
                  <a:pt x="1053332" y="397256"/>
                  <a:pt x="1057380" y="360185"/>
                  <a:pt x="1019547" y="255257"/>
                </a:cubicBezTo>
                <a:cubicBezTo>
                  <a:pt x="1002411" y="207756"/>
                  <a:pt x="990848" y="162503"/>
                  <a:pt x="993839" y="154702"/>
                </a:cubicBezTo>
                <a:cubicBezTo>
                  <a:pt x="1001925" y="133633"/>
                  <a:pt x="989352" y="130527"/>
                  <a:pt x="954776" y="145063"/>
                </a:cubicBezTo>
                <a:moveTo>
                  <a:pt x="1612325" y="298806"/>
                </a:moveTo>
                <a:cubicBezTo>
                  <a:pt x="1609268" y="511194"/>
                  <a:pt x="1618526" y="516909"/>
                  <a:pt x="1746523" y="381721"/>
                </a:cubicBezTo>
                <a:cubicBezTo>
                  <a:pt x="1794205" y="331362"/>
                  <a:pt x="1842935" y="286461"/>
                  <a:pt x="1854822" y="281946"/>
                </a:cubicBezTo>
                <a:cubicBezTo>
                  <a:pt x="1886121" y="270040"/>
                  <a:pt x="1881407" y="257334"/>
                  <a:pt x="1840697" y="243894"/>
                </a:cubicBezTo>
                <a:cubicBezTo>
                  <a:pt x="1797377" y="229597"/>
                  <a:pt x="1794729" y="230416"/>
                  <a:pt x="1798168" y="257029"/>
                </a:cubicBezTo>
                <a:cubicBezTo>
                  <a:pt x="1800139" y="272326"/>
                  <a:pt x="1782480" y="296110"/>
                  <a:pt x="1733074" y="344697"/>
                </a:cubicBezTo>
                <a:lnTo>
                  <a:pt x="1665265" y="411372"/>
                </a:lnTo>
                <a:lnTo>
                  <a:pt x="1671752" y="316122"/>
                </a:lnTo>
                <a:cubicBezTo>
                  <a:pt x="1676105" y="252247"/>
                  <a:pt x="1682639" y="217386"/>
                  <a:pt x="1691602" y="210299"/>
                </a:cubicBezTo>
                <a:cubicBezTo>
                  <a:pt x="1698955" y="204479"/>
                  <a:pt x="1704947" y="195907"/>
                  <a:pt x="1704927" y="191249"/>
                </a:cubicBezTo>
                <a:cubicBezTo>
                  <a:pt x="1704899" y="184105"/>
                  <a:pt x="1633480" y="149339"/>
                  <a:pt x="1619136" y="149482"/>
                </a:cubicBezTo>
                <a:cubicBezTo>
                  <a:pt x="1616574" y="149501"/>
                  <a:pt x="1613506" y="216700"/>
                  <a:pt x="1612325" y="298806"/>
                </a:cubicBezTo>
                <a:moveTo>
                  <a:pt x="1933518" y="323266"/>
                </a:moveTo>
                <a:cubicBezTo>
                  <a:pt x="1933461" y="351955"/>
                  <a:pt x="1804997" y="501859"/>
                  <a:pt x="1780470" y="501859"/>
                </a:cubicBezTo>
                <a:cubicBezTo>
                  <a:pt x="1749781" y="501859"/>
                  <a:pt x="1759268" y="516852"/>
                  <a:pt x="1826409" y="574478"/>
                </a:cubicBezTo>
                <a:cubicBezTo>
                  <a:pt x="1932470" y="665499"/>
                  <a:pt x="1920345" y="658879"/>
                  <a:pt x="1947910" y="640810"/>
                </a:cubicBezTo>
                <a:cubicBezTo>
                  <a:pt x="1974123" y="623637"/>
                  <a:pt x="1971265" y="602453"/>
                  <a:pt x="1943900" y="611140"/>
                </a:cubicBezTo>
                <a:cubicBezTo>
                  <a:pt x="1924050" y="617436"/>
                  <a:pt x="1847841" y="565277"/>
                  <a:pt x="1847841" y="545389"/>
                </a:cubicBezTo>
                <a:cubicBezTo>
                  <a:pt x="1847841" y="537969"/>
                  <a:pt x="1858947" y="518700"/>
                  <a:pt x="1872520" y="502564"/>
                </a:cubicBezTo>
                <a:lnTo>
                  <a:pt x="1897209" y="473227"/>
                </a:lnTo>
                <a:lnTo>
                  <a:pt x="1925574" y="493430"/>
                </a:lnTo>
                <a:cubicBezTo>
                  <a:pt x="1941176" y="504536"/>
                  <a:pt x="1958254" y="524910"/>
                  <a:pt x="1963531" y="538702"/>
                </a:cubicBezTo>
                <a:lnTo>
                  <a:pt x="1973132" y="563772"/>
                </a:lnTo>
                <a:lnTo>
                  <a:pt x="1997516" y="535521"/>
                </a:lnTo>
                <a:lnTo>
                  <a:pt x="2021910" y="507279"/>
                </a:lnTo>
                <a:lnTo>
                  <a:pt x="1993878" y="500012"/>
                </a:lnTo>
                <a:cubicBezTo>
                  <a:pt x="1978466" y="496021"/>
                  <a:pt x="1955921" y="482181"/>
                  <a:pt x="1943786" y="469255"/>
                </a:cubicBezTo>
                <a:lnTo>
                  <a:pt x="1921716" y="445767"/>
                </a:lnTo>
                <a:lnTo>
                  <a:pt x="1944310" y="417192"/>
                </a:lnTo>
                <a:cubicBezTo>
                  <a:pt x="1956740" y="401476"/>
                  <a:pt x="1976104" y="388379"/>
                  <a:pt x="1987344" y="388083"/>
                </a:cubicBezTo>
                <a:cubicBezTo>
                  <a:pt x="2006708" y="387588"/>
                  <a:pt x="2059696" y="437337"/>
                  <a:pt x="2068754" y="464522"/>
                </a:cubicBezTo>
                <a:cubicBezTo>
                  <a:pt x="2074459" y="481638"/>
                  <a:pt x="2095491" y="466255"/>
                  <a:pt x="2095491" y="444967"/>
                </a:cubicBezTo>
                <a:cubicBezTo>
                  <a:pt x="2095491" y="429631"/>
                  <a:pt x="1956054" y="301834"/>
                  <a:pt x="1939309" y="301834"/>
                </a:cubicBezTo>
                <a:cubicBezTo>
                  <a:pt x="1936156" y="301834"/>
                  <a:pt x="1933547" y="311483"/>
                  <a:pt x="1933518" y="323266"/>
                </a:cubicBezTo>
                <a:moveTo>
                  <a:pt x="472469" y="418421"/>
                </a:moveTo>
                <a:lnTo>
                  <a:pt x="448123" y="449472"/>
                </a:lnTo>
                <a:lnTo>
                  <a:pt x="477774" y="455682"/>
                </a:lnTo>
                <a:cubicBezTo>
                  <a:pt x="494081" y="459092"/>
                  <a:pt x="524989" y="479457"/>
                  <a:pt x="546459" y="500926"/>
                </a:cubicBezTo>
                <a:lnTo>
                  <a:pt x="585502" y="539960"/>
                </a:lnTo>
                <a:lnTo>
                  <a:pt x="552298" y="539769"/>
                </a:lnTo>
                <a:cubicBezTo>
                  <a:pt x="534038" y="539664"/>
                  <a:pt x="489423" y="535292"/>
                  <a:pt x="453152" y="530053"/>
                </a:cubicBezTo>
                <a:cubicBezTo>
                  <a:pt x="388563" y="520719"/>
                  <a:pt x="386648" y="521052"/>
                  <a:pt x="360283" y="546313"/>
                </a:cubicBezTo>
                <a:cubicBezTo>
                  <a:pt x="328727" y="576545"/>
                  <a:pt x="324174" y="601310"/>
                  <a:pt x="351796" y="592547"/>
                </a:cubicBezTo>
                <a:cubicBezTo>
                  <a:pt x="375371" y="585060"/>
                  <a:pt x="533391" y="722268"/>
                  <a:pt x="533391" y="750214"/>
                </a:cubicBezTo>
                <a:cubicBezTo>
                  <a:pt x="533391" y="774827"/>
                  <a:pt x="539591" y="773370"/>
                  <a:pt x="566880" y="742366"/>
                </a:cubicBezTo>
                <a:cubicBezTo>
                  <a:pt x="595722" y="709600"/>
                  <a:pt x="596151" y="701894"/>
                  <a:pt x="569109" y="701846"/>
                </a:cubicBezTo>
                <a:cubicBezTo>
                  <a:pt x="548640" y="701799"/>
                  <a:pt x="422805" y="599738"/>
                  <a:pt x="431949" y="590594"/>
                </a:cubicBezTo>
                <a:cubicBezTo>
                  <a:pt x="434273" y="588280"/>
                  <a:pt x="488185" y="593490"/>
                  <a:pt x="551774" y="602167"/>
                </a:cubicBezTo>
                <a:cubicBezTo>
                  <a:pt x="615363" y="610845"/>
                  <a:pt x="673856" y="615464"/>
                  <a:pt x="681761" y="612435"/>
                </a:cubicBezTo>
                <a:cubicBezTo>
                  <a:pt x="705041" y="603501"/>
                  <a:pt x="685333" y="578688"/>
                  <a:pt x="590531" y="497611"/>
                </a:cubicBezTo>
                <a:cubicBezTo>
                  <a:pt x="537791" y="452501"/>
                  <a:pt x="505606" y="418287"/>
                  <a:pt x="508587" y="410505"/>
                </a:cubicBezTo>
                <a:cubicBezTo>
                  <a:pt x="518903" y="383645"/>
                  <a:pt x="495767" y="388712"/>
                  <a:pt x="472469" y="418421"/>
                </a:cubicBezTo>
                <a:moveTo>
                  <a:pt x="1139752" y="435642"/>
                </a:moveTo>
                <a:cubicBezTo>
                  <a:pt x="794709" y="493554"/>
                  <a:pt x="514436" y="761949"/>
                  <a:pt x="441436" y="1104354"/>
                </a:cubicBezTo>
                <a:cubicBezTo>
                  <a:pt x="419433" y="1207576"/>
                  <a:pt x="421624" y="1373873"/>
                  <a:pt x="446351" y="1476277"/>
                </a:cubicBezTo>
                <a:cubicBezTo>
                  <a:pt x="524027" y="1798012"/>
                  <a:pt x="782326" y="2048491"/>
                  <a:pt x="1106815" y="2116747"/>
                </a:cubicBezTo>
                <a:cubicBezTo>
                  <a:pt x="1144867" y="2124758"/>
                  <a:pt x="1221076" y="2131301"/>
                  <a:pt x="1276179" y="2131292"/>
                </a:cubicBezTo>
                <a:cubicBezTo>
                  <a:pt x="1424978" y="2131263"/>
                  <a:pt x="1533887" y="2107013"/>
                  <a:pt x="1652007" y="2047605"/>
                </a:cubicBezTo>
                <a:cubicBezTo>
                  <a:pt x="1882293" y="1931791"/>
                  <a:pt x="2044237" y="1730299"/>
                  <a:pt x="2110321" y="1477372"/>
                </a:cubicBezTo>
                <a:cubicBezTo>
                  <a:pt x="2135867" y="1379598"/>
                  <a:pt x="2133810" y="1171191"/>
                  <a:pt x="2106301" y="1068597"/>
                </a:cubicBezTo>
                <a:cubicBezTo>
                  <a:pt x="2003298" y="684539"/>
                  <a:pt x="1659636" y="421430"/>
                  <a:pt x="1267949" y="426783"/>
                </a:cubicBezTo>
                <a:cubicBezTo>
                  <a:pt x="1222800" y="427393"/>
                  <a:pt x="1165108" y="431384"/>
                  <a:pt x="1139752" y="435642"/>
                </a:cubicBezTo>
                <a:moveTo>
                  <a:pt x="1468584" y="510613"/>
                </a:moveTo>
                <a:cubicBezTo>
                  <a:pt x="1762639" y="585822"/>
                  <a:pt x="1991925" y="823805"/>
                  <a:pt x="2052399" y="1116574"/>
                </a:cubicBezTo>
                <a:cubicBezTo>
                  <a:pt x="2070497" y="1204185"/>
                  <a:pt x="2070868" y="1362691"/>
                  <a:pt x="2053180" y="1446149"/>
                </a:cubicBezTo>
                <a:cubicBezTo>
                  <a:pt x="1992878" y="1730670"/>
                  <a:pt x="1765983" y="1968433"/>
                  <a:pt x="1480366" y="2046405"/>
                </a:cubicBezTo>
                <a:cubicBezTo>
                  <a:pt x="1378382" y="2074247"/>
                  <a:pt x="1187844" y="2076399"/>
                  <a:pt x="1090603" y="2050825"/>
                </a:cubicBezTo>
                <a:cubicBezTo>
                  <a:pt x="802177" y="1974948"/>
                  <a:pt x="586931" y="1761465"/>
                  <a:pt x="508425" y="1473410"/>
                </a:cubicBezTo>
                <a:cubicBezTo>
                  <a:pt x="484842" y="1386875"/>
                  <a:pt x="484280" y="1177744"/>
                  <a:pt x="507406" y="1093562"/>
                </a:cubicBezTo>
                <a:cubicBezTo>
                  <a:pt x="530257" y="1010399"/>
                  <a:pt x="563375" y="930627"/>
                  <a:pt x="601447" y="867067"/>
                </a:cubicBezTo>
                <a:cubicBezTo>
                  <a:pt x="640261" y="802288"/>
                  <a:pt x="746446" y="686340"/>
                  <a:pt x="809092" y="640363"/>
                </a:cubicBezTo>
                <a:cubicBezTo>
                  <a:pt x="879615" y="588585"/>
                  <a:pt x="998715" y="532663"/>
                  <a:pt x="1082031" y="512194"/>
                </a:cubicBezTo>
                <a:cubicBezTo>
                  <a:pt x="1187167" y="486372"/>
                  <a:pt x="1370857" y="485619"/>
                  <a:pt x="1468584" y="510613"/>
                </a:cubicBezTo>
                <a:moveTo>
                  <a:pt x="2177139" y="547103"/>
                </a:moveTo>
                <a:cubicBezTo>
                  <a:pt x="2169614" y="570525"/>
                  <a:pt x="2000345" y="677034"/>
                  <a:pt x="1973751" y="675072"/>
                </a:cubicBezTo>
                <a:cubicBezTo>
                  <a:pt x="1954130" y="673633"/>
                  <a:pt x="1953120" y="675538"/>
                  <a:pt x="1963331" y="694827"/>
                </a:cubicBezTo>
                <a:cubicBezTo>
                  <a:pt x="1998907" y="762044"/>
                  <a:pt x="1997574" y="761597"/>
                  <a:pt x="2040150" y="720277"/>
                </a:cubicBezTo>
                <a:cubicBezTo>
                  <a:pt x="2084613" y="677129"/>
                  <a:pt x="2102301" y="673471"/>
                  <a:pt x="2110407" y="705742"/>
                </a:cubicBezTo>
                <a:cubicBezTo>
                  <a:pt x="2117855" y="735432"/>
                  <a:pt x="2078441" y="806488"/>
                  <a:pt x="2054466" y="806583"/>
                </a:cubicBezTo>
                <a:cubicBezTo>
                  <a:pt x="2038950" y="806650"/>
                  <a:pt x="2039626" y="810622"/>
                  <a:pt x="2061353" y="847055"/>
                </a:cubicBezTo>
                <a:cubicBezTo>
                  <a:pt x="2087270" y="890518"/>
                  <a:pt x="2105016" y="903329"/>
                  <a:pt x="2105016" y="878573"/>
                </a:cubicBezTo>
                <a:cubicBezTo>
                  <a:pt x="2105016" y="870106"/>
                  <a:pt x="2115950" y="841597"/>
                  <a:pt x="2129314" y="815223"/>
                </a:cubicBezTo>
                <a:cubicBezTo>
                  <a:pt x="2152660" y="769150"/>
                  <a:pt x="2154822" y="767540"/>
                  <a:pt x="2184083" y="774246"/>
                </a:cubicBezTo>
                <a:cubicBezTo>
                  <a:pt x="2232155" y="785257"/>
                  <a:pt x="2251034" y="780885"/>
                  <a:pt x="2274961" y="753177"/>
                </a:cubicBezTo>
                <a:cubicBezTo>
                  <a:pt x="2291772" y="733727"/>
                  <a:pt x="2295887" y="720401"/>
                  <a:pt x="2291648" y="699198"/>
                </a:cubicBezTo>
                <a:cubicBezTo>
                  <a:pt x="2285638" y="669185"/>
                  <a:pt x="2201847" y="530435"/>
                  <a:pt x="2189721" y="530435"/>
                </a:cubicBezTo>
                <a:cubicBezTo>
                  <a:pt x="2185749" y="530435"/>
                  <a:pt x="2180092" y="537940"/>
                  <a:pt x="2177139" y="547103"/>
                </a:cubicBezTo>
                <a:moveTo>
                  <a:pt x="1191158" y="577517"/>
                </a:moveTo>
                <a:cubicBezTo>
                  <a:pt x="1180386" y="588289"/>
                  <a:pt x="1171566" y="605044"/>
                  <a:pt x="1171566" y="614740"/>
                </a:cubicBezTo>
                <a:cubicBezTo>
                  <a:pt x="1171566" y="645611"/>
                  <a:pt x="1123883" y="723487"/>
                  <a:pt x="1061028" y="795268"/>
                </a:cubicBezTo>
                <a:cubicBezTo>
                  <a:pt x="995296" y="870344"/>
                  <a:pt x="986942" y="896318"/>
                  <a:pt x="1023223" y="912844"/>
                </a:cubicBezTo>
                <a:cubicBezTo>
                  <a:pt x="1052027" y="925970"/>
                  <a:pt x="1081812" y="918826"/>
                  <a:pt x="1127446" y="887860"/>
                </a:cubicBezTo>
                <a:cubicBezTo>
                  <a:pt x="1197578" y="840273"/>
                  <a:pt x="1200426" y="867324"/>
                  <a:pt x="1133361" y="943962"/>
                </a:cubicBezTo>
                <a:cubicBezTo>
                  <a:pt x="1107110" y="973957"/>
                  <a:pt x="1078478" y="1012133"/>
                  <a:pt x="1069734" y="1028792"/>
                </a:cubicBezTo>
                <a:lnTo>
                  <a:pt x="1053827" y="1059072"/>
                </a:lnTo>
                <a:lnTo>
                  <a:pt x="1043635" y="1019419"/>
                </a:lnTo>
                <a:cubicBezTo>
                  <a:pt x="1038035" y="997617"/>
                  <a:pt x="1025252" y="970785"/>
                  <a:pt x="1015222" y="959793"/>
                </a:cubicBezTo>
                <a:cubicBezTo>
                  <a:pt x="974160" y="914806"/>
                  <a:pt x="823141" y="897128"/>
                  <a:pt x="726072" y="925960"/>
                </a:cubicBezTo>
                <a:cubicBezTo>
                  <a:pt x="629879" y="954526"/>
                  <a:pt x="599523" y="1000741"/>
                  <a:pt x="582235" y="1144930"/>
                </a:cubicBezTo>
                <a:cubicBezTo>
                  <a:pt x="561118" y="1321029"/>
                  <a:pt x="600770" y="1423803"/>
                  <a:pt x="706917" y="1468142"/>
                </a:cubicBezTo>
                <a:cubicBezTo>
                  <a:pt x="776526" y="1497222"/>
                  <a:pt x="929173" y="1481849"/>
                  <a:pt x="993496" y="1439282"/>
                </a:cubicBezTo>
                <a:cubicBezTo>
                  <a:pt x="1035606" y="1411411"/>
                  <a:pt x="1052513" y="1377007"/>
                  <a:pt x="1066229" y="1291254"/>
                </a:cubicBezTo>
                <a:cubicBezTo>
                  <a:pt x="1076420" y="1227607"/>
                  <a:pt x="1157783" y="1058805"/>
                  <a:pt x="1176328" y="1062863"/>
                </a:cubicBezTo>
                <a:cubicBezTo>
                  <a:pt x="1188234" y="1065473"/>
                  <a:pt x="1186663" y="1074512"/>
                  <a:pt x="1162698" y="1141416"/>
                </a:cubicBezTo>
                <a:cubicBezTo>
                  <a:pt x="1135418" y="1217568"/>
                  <a:pt x="1114416" y="1348041"/>
                  <a:pt x="1114416" y="1441320"/>
                </a:cubicBezTo>
                <a:lnTo>
                  <a:pt x="1114416" y="1521035"/>
                </a:lnTo>
                <a:lnTo>
                  <a:pt x="1045359" y="1521054"/>
                </a:lnTo>
                <a:cubicBezTo>
                  <a:pt x="924639" y="1521101"/>
                  <a:pt x="720738" y="1539904"/>
                  <a:pt x="673875" y="1555315"/>
                </a:cubicBezTo>
                <a:cubicBezTo>
                  <a:pt x="640204" y="1566393"/>
                  <a:pt x="627136" y="1576118"/>
                  <a:pt x="622821" y="1593310"/>
                </a:cubicBezTo>
                <a:cubicBezTo>
                  <a:pt x="616620" y="1617999"/>
                  <a:pt x="638718" y="1661062"/>
                  <a:pt x="662216" y="1670082"/>
                </a:cubicBezTo>
                <a:cubicBezTo>
                  <a:pt x="669598" y="1672911"/>
                  <a:pt x="728282" y="1666243"/>
                  <a:pt x="792632" y="1655251"/>
                </a:cubicBezTo>
                <a:cubicBezTo>
                  <a:pt x="858745" y="1643964"/>
                  <a:pt x="951519" y="1635287"/>
                  <a:pt x="1005964" y="1635306"/>
                </a:cubicBezTo>
                <a:lnTo>
                  <a:pt x="1102290" y="1635335"/>
                </a:lnTo>
                <a:lnTo>
                  <a:pt x="1108948" y="1732966"/>
                </a:lnTo>
                <a:cubicBezTo>
                  <a:pt x="1122331" y="1929324"/>
                  <a:pt x="1147867" y="2006810"/>
                  <a:pt x="1199198" y="2006810"/>
                </a:cubicBezTo>
                <a:cubicBezTo>
                  <a:pt x="1248537" y="2006810"/>
                  <a:pt x="1252509" y="1991465"/>
                  <a:pt x="1239431" y="1851390"/>
                </a:cubicBezTo>
                <a:cubicBezTo>
                  <a:pt x="1223486" y="1680483"/>
                  <a:pt x="1222219" y="1391275"/>
                  <a:pt x="1237012" y="1297197"/>
                </a:cubicBezTo>
                <a:cubicBezTo>
                  <a:pt x="1243603" y="1255287"/>
                  <a:pt x="1260319" y="1185631"/>
                  <a:pt x="1274159" y="1142406"/>
                </a:cubicBezTo>
                <a:cubicBezTo>
                  <a:pt x="1297086" y="1070816"/>
                  <a:pt x="1298229" y="1060215"/>
                  <a:pt x="1287037" y="1023344"/>
                </a:cubicBezTo>
                <a:cubicBezTo>
                  <a:pt x="1255757" y="920245"/>
                  <a:pt x="1258414" y="914149"/>
                  <a:pt x="1348816" y="881621"/>
                </a:cubicBezTo>
                <a:cubicBezTo>
                  <a:pt x="1397822" y="863990"/>
                  <a:pt x="1430674" y="860990"/>
                  <a:pt x="1608125" y="857933"/>
                </a:cubicBezTo>
                <a:cubicBezTo>
                  <a:pt x="1719872" y="856009"/>
                  <a:pt x="1815246" y="852008"/>
                  <a:pt x="1820056" y="849036"/>
                </a:cubicBezTo>
                <a:cubicBezTo>
                  <a:pt x="1837354" y="838340"/>
                  <a:pt x="1828286" y="797430"/>
                  <a:pt x="1803521" y="774475"/>
                </a:cubicBezTo>
                <a:cubicBezTo>
                  <a:pt x="1759725" y="733860"/>
                  <a:pt x="1654540" y="731079"/>
                  <a:pt x="1426426" y="764492"/>
                </a:cubicBezTo>
                <a:cubicBezTo>
                  <a:pt x="1256900" y="789324"/>
                  <a:pt x="1250309" y="785381"/>
                  <a:pt x="1286494" y="681006"/>
                </a:cubicBezTo>
                <a:cubicBezTo>
                  <a:pt x="1307459" y="620570"/>
                  <a:pt x="1308135" y="613216"/>
                  <a:pt x="1294895" y="589528"/>
                </a:cubicBezTo>
                <a:cubicBezTo>
                  <a:pt x="1275683" y="555152"/>
                  <a:pt x="1219981" y="548694"/>
                  <a:pt x="1191158" y="577517"/>
                </a:cubicBezTo>
                <a:moveTo>
                  <a:pt x="2233355" y="644258"/>
                </a:moveTo>
                <a:cubicBezTo>
                  <a:pt x="2251834" y="679977"/>
                  <a:pt x="2251624" y="691502"/>
                  <a:pt x="2232127" y="713038"/>
                </a:cubicBezTo>
                <a:cubicBezTo>
                  <a:pt x="2208648" y="738994"/>
                  <a:pt x="2176739" y="734441"/>
                  <a:pt x="2148726" y="701151"/>
                </a:cubicBezTo>
                <a:cubicBezTo>
                  <a:pt x="2135162" y="685035"/>
                  <a:pt x="2124104" y="668966"/>
                  <a:pt x="2124161" y="665432"/>
                </a:cubicBezTo>
                <a:cubicBezTo>
                  <a:pt x="2124285" y="657041"/>
                  <a:pt x="2192103" y="617122"/>
                  <a:pt x="2207162" y="616579"/>
                </a:cubicBezTo>
                <a:cubicBezTo>
                  <a:pt x="2213582" y="616350"/>
                  <a:pt x="2225364" y="628809"/>
                  <a:pt x="2233355" y="644258"/>
                </a:cubicBezTo>
                <a:moveTo>
                  <a:pt x="207159" y="783485"/>
                </a:moveTo>
                <a:cubicBezTo>
                  <a:pt x="189243" y="801783"/>
                  <a:pt x="206473" y="827738"/>
                  <a:pt x="295265" y="916197"/>
                </a:cubicBezTo>
                <a:cubicBezTo>
                  <a:pt x="347653" y="968384"/>
                  <a:pt x="390515" y="1016524"/>
                  <a:pt x="390515" y="1023172"/>
                </a:cubicBezTo>
                <a:cubicBezTo>
                  <a:pt x="390515" y="1044765"/>
                  <a:pt x="408718" y="1035955"/>
                  <a:pt x="423605" y="1007161"/>
                </a:cubicBezTo>
                <a:cubicBezTo>
                  <a:pt x="442427" y="970775"/>
                  <a:pt x="441931" y="966098"/>
                  <a:pt x="420024" y="973052"/>
                </a:cubicBezTo>
                <a:cubicBezTo>
                  <a:pt x="408527" y="976700"/>
                  <a:pt x="392630" y="970823"/>
                  <a:pt x="376504" y="956954"/>
                </a:cubicBezTo>
                <a:lnTo>
                  <a:pt x="351111" y="935104"/>
                </a:lnTo>
                <a:lnTo>
                  <a:pt x="370475" y="889937"/>
                </a:lnTo>
                <a:cubicBezTo>
                  <a:pt x="387353" y="850570"/>
                  <a:pt x="393468" y="844760"/>
                  <a:pt x="418071" y="844760"/>
                </a:cubicBezTo>
                <a:cubicBezTo>
                  <a:pt x="433597" y="844760"/>
                  <a:pt x="453247" y="851703"/>
                  <a:pt x="461724" y="860181"/>
                </a:cubicBezTo>
                <a:cubicBezTo>
                  <a:pt x="470211" y="868667"/>
                  <a:pt x="478546" y="874020"/>
                  <a:pt x="480241" y="872087"/>
                </a:cubicBezTo>
                <a:cubicBezTo>
                  <a:pt x="488090" y="863181"/>
                  <a:pt x="514340" y="806640"/>
                  <a:pt x="514340" y="798639"/>
                </a:cubicBezTo>
                <a:cubicBezTo>
                  <a:pt x="514340" y="793706"/>
                  <a:pt x="478984" y="789286"/>
                  <a:pt x="435759" y="788810"/>
                </a:cubicBezTo>
                <a:cubicBezTo>
                  <a:pt x="392544" y="788333"/>
                  <a:pt x="325031" y="785295"/>
                  <a:pt x="285740" y="782066"/>
                </a:cubicBezTo>
                <a:cubicBezTo>
                  <a:pt x="246450" y="778837"/>
                  <a:pt x="211093" y="779475"/>
                  <a:pt x="207159" y="783485"/>
                </a:cubicBezTo>
                <a:moveTo>
                  <a:pt x="350034" y="844169"/>
                </a:moveTo>
                <a:cubicBezTo>
                  <a:pt x="357254" y="845960"/>
                  <a:pt x="350577" y="872201"/>
                  <a:pt x="338833" y="888184"/>
                </a:cubicBezTo>
                <a:cubicBezTo>
                  <a:pt x="325631" y="906167"/>
                  <a:pt x="324450" y="905900"/>
                  <a:pt x="295970" y="878697"/>
                </a:cubicBezTo>
                <a:cubicBezTo>
                  <a:pt x="279864" y="863314"/>
                  <a:pt x="266690" y="847026"/>
                  <a:pt x="266690" y="842502"/>
                </a:cubicBezTo>
                <a:cubicBezTo>
                  <a:pt x="266690" y="836397"/>
                  <a:pt x="323336" y="837530"/>
                  <a:pt x="350034" y="844169"/>
                </a:cubicBezTo>
                <a:moveTo>
                  <a:pt x="2283476" y="894766"/>
                </a:moveTo>
                <a:cubicBezTo>
                  <a:pt x="2259940" y="912635"/>
                  <a:pt x="2247891" y="953859"/>
                  <a:pt x="2247891" y="1016495"/>
                </a:cubicBezTo>
                <a:cubicBezTo>
                  <a:pt x="2247891" y="1062025"/>
                  <a:pt x="2244443" y="1074531"/>
                  <a:pt x="2229726" y="1082408"/>
                </a:cubicBezTo>
                <a:cubicBezTo>
                  <a:pt x="2215925" y="1089800"/>
                  <a:pt x="2206457" y="1087999"/>
                  <a:pt x="2190321" y="1074941"/>
                </a:cubicBezTo>
                <a:cubicBezTo>
                  <a:pt x="2161785" y="1051833"/>
                  <a:pt x="2161356" y="990806"/>
                  <a:pt x="2189445" y="951363"/>
                </a:cubicBezTo>
                <a:cubicBezTo>
                  <a:pt x="2216163" y="913825"/>
                  <a:pt x="2215801" y="898757"/>
                  <a:pt x="2188359" y="907282"/>
                </a:cubicBezTo>
                <a:cubicBezTo>
                  <a:pt x="2143373" y="921245"/>
                  <a:pt x="2093728" y="968585"/>
                  <a:pt x="2124066" y="968585"/>
                </a:cubicBezTo>
                <a:cubicBezTo>
                  <a:pt x="2129304" y="968585"/>
                  <a:pt x="2133610" y="988949"/>
                  <a:pt x="2133629" y="1013828"/>
                </a:cubicBezTo>
                <a:cubicBezTo>
                  <a:pt x="2133686" y="1093791"/>
                  <a:pt x="2182044" y="1147359"/>
                  <a:pt x="2243719" y="1135786"/>
                </a:cubicBezTo>
                <a:cubicBezTo>
                  <a:pt x="2292344" y="1126671"/>
                  <a:pt x="2314566" y="1091552"/>
                  <a:pt x="2314566" y="1023820"/>
                </a:cubicBezTo>
                <a:cubicBezTo>
                  <a:pt x="2314566" y="961555"/>
                  <a:pt x="2326215" y="930485"/>
                  <a:pt x="2349570" y="930485"/>
                </a:cubicBezTo>
                <a:cubicBezTo>
                  <a:pt x="2391185" y="930485"/>
                  <a:pt x="2405034" y="1014552"/>
                  <a:pt x="2370630" y="1058291"/>
                </a:cubicBezTo>
                <a:cubicBezTo>
                  <a:pt x="2344703" y="1091247"/>
                  <a:pt x="2353980" y="1099858"/>
                  <a:pt x="2394557" y="1080503"/>
                </a:cubicBezTo>
                <a:cubicBezTo>
                  <a:pt x="2425579" y="1065711"/>
                  <a:pt x="2426532" y="1063615"/>
                  <a:pt x="2422446" y="1019267"/>
                </a:cubicBezTo>
                <a:cubicBezTo>
                  <a:pt x="2416064" y="949877"/>
                  <a:pt x="2411987" y="935809"/>
                  <a:pt x="2390280" y="908215"/>
                </a:cubicBezTo>
                <a:cubicBezTo>
                  <a:pt x="2375040" y="888841"/>
                  <a:pt x="2361943" y="882860"/>
                  <a:pt x="2334749" y="882860"/>
                </a:cubicBezTo>
                <a:cubicBezTo>
                  <a:pt x="2315175" y="882860"/>
                  <a:pt x="2292106" y="888222"/>
                  <a:pt x="2283476" y="894766"/>
                </a:cubicBezTo>
                <a:moveTo>
                  <a:pt x="1412519" y="912930"/>
                </a:moveTo>
                <a:cubicBezTo>
                  <a:pt x="1355093" y="925798"/>
                  <a:pt x="1320270" y="969223"/>
                  <a:pt x="1327014" y="1019524"/>
                </a:cubicBezTo>
                <a:cubicBezTo>
                  <a:pt x="1336529" y="1090466"/>
                  <a:pt x="1349340" y="1095496"/>
                  <a:pt x="1530801" y="1099582"/>
                </a:cubicBezTo>
                <a:cubicBezTo>
                  <a:pt x="1792557" y="1105468"/>
                  <a:pt x="1860290" y="1084561"/>
                  <a:pt x="1859099" y="998245"/>
                </a:cubicBezTo>
                <a:cubicBezTo>
                  <a:pt x="1858413" y="948496"/>
                  <a:pt x="1853908" y="941848"/>
                  <a:pt x="1806188" y="920178"/>
                </a:cubicBezTo>
                <a:cubicBezTo>
                  <a:pt x="1772555" y="904910"/>
                  <a:pt x="1744161" y="902443"/>
                  <a:pt x="1609716" y="903138"/>
                </a:cubicBezTo>
                <a:cubicBezTo>
                  <a:pt x="1523276" y="903586"/>
                  <a:pt x="1434541" y="907986"/>
                  <a:pt x="1412519" y="912930"/>
                </a:cubicBezTo>
                <a:moveTo>
                  <a:pt x="1762116" y="987434"/>
                </a:moveTo>
                <a:cubicBezTo>
                  <a:pt x="1774812" y="995464"/>
                  <a:pt x="1774812" y="998045"/>
                  <a:pt x="1762116" y="1010685"/>
                </a:cubicBezTo>
                <a:cubicBezTo>
                  <a:pt x="1750857" y="1021877"/>
                  <a:pt x="1718539" y="1025077"/>
                  <a:pt x="1609716" y="1025773"/>
                </a:cubicBezTo>
                <a:cubicBezTo>
                  <a:pt x="1397546" y="1027135"/>
                  <a:pt x="1407862" y="1028001"/>
                  <a:pt x="1411453" y="1009066"/>
                </a:cubicBezTo>
                <a:cubicBezTo>
                  <a:pt x="1413901" y="996188"/>
                  <a:pt x="1427598" y="991140"/>
                  <a:pt x="1471689" y="986853"/>
                </a:cubicBezTo>
                <a:cubicBezTo>
                  <a:pt x="1567806" y="977519"/>
                  <a:pt x="1746999" y="977881"/>
                  <a:pt x="1762116" y="987434"/>
                </a:cubicBezTo>
                <a:moveTo>
                  <a:pt x="163982" y="1031078"/>
                </a:moveTo>
                <a:cubicBezTo>
                  <a:pt x="132569" y="1053081"/>
                  <a:pt x="115529" y="1092686"/>
                  <a:pt x="104737" y="1168838"/>
                </a:cubicBezTo>
                <a:cubicBezTo>
                  <a:pt x="94336" y="1242171"/>
                  <a:pt x="98298" y="1262031"/>
                  <a:pt x="119805" y="1244190"/>
                </a:cubicBezTo>
                <a:cubicBezTo>
                  <a:pt x="137312" y="1229655"/>
                  <a:pt x="318992" y="1250239"/>
                  <a:pt x="350863" y="1270375"/>
                </a:cubicBezTo>
                <a:cubicBezTo>
                  <a:pt x="363103" y="1278109"/>
                  <a:pt x="374885" y="1282662"/>
                  <a:pt x="377047" y="1280509"/>
                </a:cubicBezTo>
                <a:cubicBezTo>
                  <a:pt x="379200" y="1278347"/>
                  <a:pt x="383743" y="1237485"/>
                  <a:pt x="387134" y="1189707"/>
                </a:cubicBezTo>
                <a:cubicBezTo>
                  <a:pt x="394097" y="1091705"/>
                  <a:pt x="385582" y="1068445"/>
                  <a:pt x="330470" y="1034840"/>
                </a:cubicBezTo>
                <a:cubicBezTo>
                  <a:pt x="291875" y="1011314"/>
                  <a:pt x="195320" y="1009123"/>
                  <a:pt x="163982" y="1031078"/>
                </a:cubicBezTo>
                <a:moveTo>
                  <a:pt x="938651" y="1045908"/>
                </a:moveTo>
                <a:cubicBezTo>
                  <a:pt x="955824" y="1063082"/>
                  <a:pt x="968673" y="1134834"/>
                  <a:pt x="955958" y="1142578"/>
                </a:cubicBezTo>
                <a:cubicBezTo>
                  <a:pt x="951433" y="1145330"/>
                  <a:pt x="889921" y="1149102"/>
                  <a:pt x="819274" y="1150960"/>
                </a:cubicBezTo>
                <a:cubicBezTo>
                  <a:pt x="704050" y="1153979"/>
                  <a:pt x="690496" y="1152646"/>
                  <a:pt x="687676" y="1138034"/>
                </a:cubicBezTo>
                <a:cubicBezTo>
                  <a:pt x="682314" y="1110174"/>
                  <a:pt x="714280" y="1056767"/>
                  <a:pt x="745998" y="1040603"/>
                </a:cubicBezTo>
                <a:cubicBezTo>
                  <a:pt x="786546" y="1019943"/>
                  <a:pt x="916257" y="1023515"/>
                  <a:pt x="938651" y="1045908"/>
                </a:cubicBezTo>
                <a:moveTo>
                  <a:pt x="309096" y="1086837"/>
                </a:moveTo>
                <a:cubicBezTo>
                  <a:pt x="358235" y="1107373"/>
                  <a:pt x="378314" y="1160399"/>
                  <a:pt x="348310" y="1190403"/>
                </a:cubicBezTo>
                <a:cubicBezTo>
                  <a:pt x="337861" y="1200852"/>
                  <a:pt x="322850" y="1202319"/>
                  <a:pt x="284016" y="1196689"/>
                </a:cubicBezTo>
                <a:cubicBezTo>
                  <a:pt x="256156" y="1192651"/>
                  <a:pt x="212998" y="1186555"/>
                  <a:pt x="188109" y="1183154"/>
                </a:cubicBezTo>
                <a:cubicBezTo>
                  <a:pt x="144218" y="1177153"/>
                  <a:pt x="142865" y="1176001"/>
                  <a:pt x="142865" y="1144587"/>
                </a:cubicBezTo>
                <a:cubicBezTo>
                  <a:pt x="142865" y="1097515"/>
                  <a:pt x="172650" y="1073360"/>
                  <a:pt x="230696" y="1073360"/>
                </a:cubicBezTo>
                <a:cubicBezTo>
                  <a:pt x="256070" y="1073360"/>
                  <a:pt x="291351" y="1079427"/>
                  <a:pt x="309096" y="1086837"/>
                </a:cubicBezTo>
                <a:moveTo>
                  <a:pt x="1476366" y="1136367"/>
                </a:moveTo>
                <a:cubicBezTo>
                  <a:pt x="1368905" y="1148417"/>
                  <a:pt x="1358246" y="1151626"/>
                  <a:pt x="1331767" y="1179982"/>
                </a:cubicBezTo>
                <a:cubicBezTo>
                  <a:pt x="1293438" y="1221016"/>
                  <a:pt x="1294333" y="1273794"/>
                  <a:pt x="1334043" y="1313504"/>
                </a:cubicBezTo>
                <a:lnTo>
                  <a:pt x="1363161" y="1342622"/>
                </a:lnTo>
                <a:lnTo>
                  <a:pt x="1579312" y="1337850"/>
                </a:lnTo>
                <a:cubicBezTo>
                  <a:pt x="1730283" y="1334516"/>
                  <a:pt x="1803568" y="1329258"/>
                  <a:pt x="1822361" y="1320428"/>
                </a:cubicBezTo>
                <a:cubicBezTo>
                  <a:pt x="1868805" y="1298588"/>
                  <a:pt x="1889208" y="1235685"/>
                  <a:pt x="1866214" y="1185212"/>
                </a:cubicBezTo>
                <a:cubicBezTo>
                  <a:pt x="1846164" y="1141206"/>
                  <a:pt x="1824828" y="1135872"/>
                  <a:pt x="1662103" y="1134196"/>
                </a:cubicBezTo>
                <a:cubicBezTo>
                  <a:pt x="1578283" y="1133329"/>
                  <a:pt x="1494701" y="1134310"/>
                  <a:pt x="1476366" y="1136367"/>
                </a:cubicBezTo>
                <a:moveTo>
                  <a:pt x="2430437" y="1199423"/>
                </a:moveTo>
                <a:cubicBezTo>
                  <a:pt x="2414607" y="1215253"/>
                  <a:pt x="2212267" y="1222521"/>
                  <a:pt x="2197541" y="1207795"/>
                </a:cubicBezTo>
                <a:cubicBezTo>
                  <a:pt x="2177910" y="1188164"/>
                  <a:pt x="2171691" y="1196937"/>
                  <a:pt x="2171691" y="1244248"/>
                </a:cubicBezTo>
                <a:cubicBezTo>
                  <a:pt x="2171691" y="1295044"/>
                  <a:pt x="2181654" y="1310103"/>
                  <a:pt x="2200351" y="1287567"/>
                </a:cubicBezTo>
                <a:cubicBezTo>
                  <a:pt x="2209505" y="1276537"/>
                  <a:pt x="2236080" y="1273385"/>
                  <a:pt x="2319928" y="1273385"/>
                </a:cubicBezTo>
                <a:cubicBezTo>
                  <a:pt x="2381526" y="1273385"/>
                  <a:pt x="2430266" y="1277471"/>
                  <a:pt x="2433628" y="1282910"/>
                </a:cubicBezTo>
                <a:cubicBezTo>
                  <a:pt x="2447811" y="1305865"/>
                  <a:pt x="2457441" y="1288539"/>
                  <a:pt x="2457441" y="1240047"/>
                </a:cubicBezTo>
                <a:cubicBezTo>
                  <a:pt x="2457441" y="1186926"/>
                  <a:pt x="2451649" y="1178211"/>
                  <a:pt x="2430437" y="1199423"/>
                </a:cubicBezTo>
                <a:moveTo>
                  <a:pt x="1757867" y="1226588"/>
                </a:moveTo>
                <a:cubicBezTo>
                  <a:pt x="1771964" y="1249401"/>
                  <a:pt x="1738560" y="1255678"/>
                  <a:pt x="1574416" y="1261078"/>
                </a:cubicBezTo>
                <a:cubicBezTo>
                  <a:pt x="1445028" y="1265336"/>
                  <a:pt x="1401299" y="1263879"/>
                  <a:pt x="1395889" y="1255125"/>
                </a:cubicBezTo>
                <a:cubicBezTo>
                  <a:pt x="1383754" y="1235494"/>
                  <a:pt x="1398537" y="1230722"/>
                  <a:pt x="1489024" y="1225045"/>
                </a:cubicBezTo>
                <a:cubicBezTo>
                  <a:pt x="1647473" y="1215120"/>
                  <a:pt x="1751143" y="1215720"/>
                  <a:pt x="1757867" y="1226588"/>
                </a:cubicBezTo>
                <a:moveTo>
                  <a:pt x="933269" y="1250963"/>
                </a:moveTo>
                <a:cubicBezTo>
                  <a:pt x="962520" y="1256821"/>
                  <a:pt x="963787" y="1258840"/>
                  <a:pt x="958596" y="1291444"/>
                </a:cubicBezTo>
                <a:cubicBezTo>
                  <a:pt x="951757" y="1334402"/>
                  <a:pt x="917915" y="1364758"/>
                  <a:pt x="867318" y="1373302"/>
                </a:cubicBezTo>
                <a:cubicBezTo>
                  <a:pt x="781803" y="1387751"/>
                  <a:pt x="712232" y="1355547"/>
                  <a:pt x="700288" y="1295987"/>
                </a:cubicBezTo>
                <a:lnTo>
                  <a:pt x="694315" y="1266212"/>
                </a:lnTo>
                <a:lnTo>
                  <a:pt x="759114" y="1256802"/>
                </a:lnTo>
                <a:cubicBezTo>
                  <a:pt x="841000" y="1244914"/>
                  <a:pt x="894102" y="1243133"/>
                  <a:pt x="933269" y="1250963"/>
                </a:cubicBezTo>
                <a:moveTo>
                  <a:pt x="193119" y="1344089"/>
                </a:moveTo>
                <a:cubicBezTo>
                  <a:pt x="160506" y="1350518"/>
                  <a:pt x="128359" y="1352299"/>
                  <a:pt x="121682" y="1348061"/>
                </a:cubicBezTo>
                <a:cubicBezTo>
                  <a:pt x="98546" y="1333382"/>
                  <a:pt x="93155" y="1340221"/>
                  <a:pt x="99793" y="1375778"/>
                </a:cubicBezTo>
                <a:cubicBezTo>
                  <a:pt x="108156" y="1420546"/>
                  <a:pt x="110357" y="1422613"/>
                  <a:pt x="130902" y="1404887"/>
                </a:cubicBezTo>
                <a:cubicBezTo>
                  <a:pt x="162839" y="1377340"/>
                  <a:pt x="307000" y="1358948"/>
                  <a:pt x="342424" y="1377912"/>
                </a:cubicBezTo>
                <a:cubicBezTo>
                  <a:pt x="378743" y="1397352"/>
                  <a:pt x="373685" y="1474895"/>
                  <a:pt x="335299" y="1487087"/>
                </a:cubicBezTo>
                <a:cubicBezTo>
                  <a:pt x="283016" y="1503680"/>
                  <a:pt x="157143" y="1520073"/>
                  <a:pt x="148485" y="1511414"/>
                </a:cubicBezTo>
                <a:cubicBezTo>
                  <a:pt x="128483" y="1491412"/>
                  <a:pt x="121844" y="1503251"/>
                  <a:pt x="128426" y="1547228"/>
                </a:cubicBezTo>
                <a:cubicBezTo>
                  <a:pt x="137074" y="1605026"/>
                  <a:pt x="141265" y="1611132"/>
                  <a:pt x="160477" y="1593920"/>
                </a:cubicBezTo>
                <a:cubicBezTo>
                  <a:pt x="169126" y="1586176"/>
                  <a:pt x="215846" y="1572593"/>
                  <a:pt x="264290" y="1563735"/>
                </a:cubicBezTo>
                <a:cubicBezTo>
                  <a:pt x="340319" y="1549838"/>
                  <a:pt x="355644" y="1543761"/>
                  <a:pt x="376209" y="1519320"/>
                </a:cubicBezTo>
                <a:cubicBezTo>
                  <a:pt x="416614" y="1471295"/>
                  <a:pt x="403079" y="1367177"/>
                  <a:pt x="352939" y="1340345"/>
                </a:cubicBezTo>
                <a:cubicBezTo>
                  <a:pt x="329517" y="1327801"/>
                  <a:pt x="268462" y="1329239"/>
                  <a:pt x="193119" y="1344089"/>
                </a:cubicBezTo>
                <a:moveTo>
                  <a:pt x="2407015" y="1383017"/>
                </a:moveTo>
                <a:cubicBezTo>
                  <a:pt x="2432657" y="1436786"/>
                  <a:pt x="2418055" y="1442425"/>
                  <a:pt x="2307450" y="1421489"/>
                </a:cubicBezTo>
                <a:cubicBezTo>
                  <a:pt x="2256358" y="1411821"/>
                  <a:pt x="2204533" y="1397781"/>
                  <a:pt x="2192293" y="1390275"/>
                </a:cubicBezTo>
                <a:cubicBezTo>
                  <a:pt x="2180054" y="1382779"/>
                  <a:pt x="2168671" y="1378055"/>
                  <a:pt x="2166995" y="1379779"/>
                </a:cubicBezTo>
                <a:cubicBezTo>
                  <a:pt x="2157670" y="1389399"/>
                  <a:pt x="2151660" y="1473410"/>
                  <a:pt x="2160289" y="1473410"/>
                </a:cubicBezTo>
                <a:cubicBezTo>
                  <a:pt x="2165690" y="1473410"/>
                  <a:pt x="2171633" y="1468819"/>
                  <a:pt x="2173500" y="1463208"/>
                </a:cubicBezTo>
                <a:cubicBezTo>
                  <a:pt x="2175796" y="1456331"/>
                  <a:pt x="2213324" y="1459789"/>
                  <a:pt x="2288600" y="1473819"/>
                </a:cubicBezTo>
                <a:cubicBezTo>
                  <a:pt x="2382460" y="1491307"/>
                  <a:pt x="2400291" y="1497384"/>
                  <a:pt x="2400291" y="1511900"/>
                </a:cubicBezTo>
                <a:cubicBezTo>
                  <a:pt x="2400291" y="1521406"/>
                  <a:pt x="2388670" y="1538322"/>
                  <a:pt x="2374468" y="1549495"/>
                </a:cubicBezTo>
                <a:cubicBezTo>
                  <a:pt x="2353218" y="1566202"/>
                  <a:pt x="2351103" y="1571365"/>
                  <a:pt x="2362562" y="1578613"/>
                </a:cubicBezTo>
                <a:cubicBezTo>
                  <a:pt x="2380307" y="1589843"/>
                  <a:pt x="2407158" y="1590196"/>
                  <a:pt x="2413892" y="1579289"/>
                </a:cubicBezTo>
                <a:cubicBezTo>
                  <a:pt x="2416759" y="1574651"/>
                  <a:pt x="2428008" y="1524721"/>
                  <a:pt x="2438896" y="1468314"/>
                </a:cubicBezTo>
                <a:cubicBezTo>
                  <a:pt x="2460146" y="1358167"/>
                  <a:pt x="2458336" y="1350042"/>
                  <a:pt x="2412349" y="1349727"/>
                </a:cubicBezTo>
                <a:cubicBezTo>
                  <a:pt x="2391337" y="1349585"/>
                  <a:pt x="2391270" y="1350004"/>
                  <a:pt x="2407015" y="1383017"/>
                </a:cubicBezTo>
                <a:moveTo>
                  <a:pt x="1452553" y="1377626"/>
                </a:moveTo>
                <a:lnTo>
                  <a:pt x="1357303" y="1382922"/>
                </a:lnTo>
                <a:lnTo>
                  <a:pt x="1354293" y="1409116"/>
                </a:lnTo>
                <a:cubicBezTo>
                  <a:pt x="1350474" y="1442310"/>
                  <a:pt x="1378125" y="1454502"/>
                  <a:pt x="1441133" y="1447406"/>
                </a:cubicBezTo>
                <a:cubicBezTo>
                  <a:pt x="1481919" y="1442806"/>
                  <a:pt x="1485891" y="1444139"/>
                  <a:pt x="1485891" y="1462465"/>
                </a:cubicBezTo>
                <a:cubicBezTo>
                  <a:pt x="1485891" y="1484154"/>
                  <a:pt x="1485852" y="1484173"/>
                  <a:pt x="1376353" y="1502508"/>
                </a:cubicBezTo>
                <a:cubicBezTo>
                  <a:pt x="1339682" y="1508652"/>
                  <a:pt x="1300039" y="1519710"/>
                  <a:pt x="1288247" y="1527102"/>
                </a:cubicBezTo>
                <a:cubicBezTo>
                  <a:pt x="1259062" y="1545380"/>
                  <a:pt x="1260253" y="1582966"/>
                  <a:pt x="1290638" y="1602883"/>
                </a:cubicBezTo>
                <a:cubicBezTo>
                  <a:pt x="1313155" y="1617637"/>
                  <a:pt x="1318127" y="1617123"/>
                  <a:pt x="1381668" y="1593577"/>
                </a:cubicBezTo>
                <a:cubicBezTo>
                  <a:pt x="1467669" y="1561697"/>
                  <a:pt x="1485891" y="1561468"/>
                  <a:pt x="1485891" y="1592291"/>
                </a:cubicBezTo>
                <a:cubicBezTo>
                  <a:pt x="1485891" y="1610312"/>
                  <a:pt x="1479671" y="1617294"/>
                  <a:pt x="1459697" y="1621723"/>
                </a:cubicBezTo>
                <a:cubicBezTo>
                  <a:pt x="1322118" y="1652184"/>
                  <a:pt x="1253842" y="1701209"/>
                  <a:pt x="1277303" y="1752702"/>
                </a:cubicBezTo>
                <a:cubicBezTo>
                  <a:pt x="1283427" y="1766151"/>
                  <a:pt x="1294286" y="1779400"/>
                  <a:pt x="1301420" y="1782143"/>
                </a:cubicBezTo>
                <a:cubicBezTo>
                  <a:pt x="1308564" y="1784877"/>
                  <a:pt x="1353874" y="1767913"/>
                  <a:pt x="1402118" y="1744424"/>
                </a:cubicBezTo>
                <a:cubicBezTo>
                  <a:pt x="1450362" y="1720945"/>
                  <a:pt x="1493453" y="1702943"/>
                  <a:pt x="1497873" y="1704419"/>
                </a:cubicBezTo>
                <a:cubicBezTo>
                  <a:pt x="1502293" y="1705886"/>
                  <a:pt x="1515952" y="1735833"/>
                  <a:pt x="1528220" y="1770952"/>
                </a:cubicBezTo>
                <a:cubicBezTo>
                  <a:pt x="1540497" y="1806080"/>
                  <a:pt x="1564396" y="1852314"/>
                  <a:pt x="1581331" y="1873698"/>
                </a:cubicBezTo>
                <a:cubicBezTo>
                  <a:pt x="1607239" y="1906416"/>
                  <a:pt x="1616850" y="1912131"/>
                  <a:pt x="1641881" y="1909693"/>
                </a:cubicBezTo>
                <a:cubicBezTo>
                  <a:pt x="1667532" y="1907197"/>
                  <a:pt x="1672028" y="1902673"/>
                  <a:pt x="1674543" y="1876812"/>
                </a:cubicBezTo>
                <a:cubicBezTo>
                  <a:pt x="1676143" y="1860325"/>
                  <a:pt x="1667075" y="1821748"/>
                  <a:pt x="1654388" y="1791087"/>
                </a:cubicBezTo>
                <a:cubicBezTo>
                  <a:pt x="1641701" y="1760436"/>
                  <a:pt x="1628661" y="1724136"/>
                  <a:pt x="1625413" y="1710430"/>
                </a:cubicBezTo>
                <a:cubicBezTo>
                  <a:pt x="1619860" y="1686951"/>
                  <a:pt x="1621974" y="1685179"/>
                  <a:pt x="1662074" y="1679673"/>
                </a:cubicBezTo>
                <a:cubicBezTo>
                  <a:pt x="1685487" y="1676473"/>
                  <a:pt x="1717405" y="1676397"/>
                  <a:pt x="1733026" y="1679521"/>
                </a:cubicBezTo>
                <a:cubicBezTo>
                  <a:pt x="1796939" y="1692304"/>
                  <a:pt x="1806197" y="1682693"/>
                  <a:pt x="1842783" y="1565488"/>
                </a:cubicBezTo>
                <a:cubicBezTo>
                  <a:pt x="1881578" y="1441215"/>
                  <a:pt x="1883074" y="1425242"/>
                  <a:pt x="1858051" y="1402591"/>
                </a:cubicBezTo>
                <a:cubicBezTo>
                  <a:pt x="1834648" y="1381408"/>
                  <a:pt x="1808560" y="1389313"/>
                  <a:pt x="1776641" y="1427242"/>
                </a:cubicBezTo>
                <a:cubicBezTo>
                  <a:pt x="1755781" y="1452035"/>
                  <a:pt x="1742923" y="1457408"/>
                  <a:pt x="1688259" y="1464180"/>
                </a:cubicBezTo>
                <a:cubicBezTo>
                  <a:pt x="1653083" y="1468552"/>
                  <a:pt x="1622460" y="1470285"/>
                  <a:pt x="1620222" y="1468037"/>
                </a:cubicBezTo>
                <a:cubicBezTo>
                  <a:pt x="1617974" y="1465799"/>
                  <a:pt x="1627213" y="1448406"/>
                  <a:pt x="1640748" y="1429385"/>
                </a:cubicBezTo>
                <a:cubicBezTo>
                  <a:pt x="1685801" y="1366063"/>
                  <a:pt x="1681534" y="1364882"/>
                  <a:pt x="1452553" y="1377626"/>
                </a:cubicBezTo>
                <a:moveTo>
                  <a:pt x="1735103" y="1559373"/>
                </a:moveTo>
                <a:cubicBezTo>
                  <a:pt x="1730645" y="1592158"/>
                  <a:pt x="1726387" y="1594739"/>
                  <a:pt x="1664484" y="1602283"/>
                </a:cubicBezTo>
                <a:lnTo>
                  <a:pt x="1609716" y="1608950"/>
                </a:lnTo>
                <a:lnTo>
                  <a:pt x="1609716" y="1579461"/>
                </a:lnTo>
                <a:cubicBezTo>
                  <a:pt x="1609716" y="1548562"/>
                  <a:pt x="1615126" y="1545342"/>
                  <a:pt x="1681153" y="1536884"/>
                </a:cubicBezTo>
                <a:cubicBezTo>
                  <a:pt x="1730445" y="1530579"/>
                  <a:pt x="1738551" y="1533960"/>
                  <a:pt x="1735103" y="1559373"/>
                </a:cubicBezTo>
                <a:moveTo>
                  <a:pt x="2100539" y="1621828"/>
                </a:moveTo>
                <a:cubicBezTo>
                  <a:pt x="2083527" y="1662547"/>
                  <a:pt x="2081660" y="1686750"/>
                  <a:pt x="2096224" y="1677749"/>
                </a:cubicBezTo>
                <a:cubicBezTo>
                  <a:pt x="2101863" y="1674254"/>
                  <a:pt x="2125237" y="1678569"/>
                  <a:pt x="2148164" y="1687322"/>
                </a:cubicBezTo>
                <a:cubicBezTo>
                  <a:pt x="2180454" y="1699657"/>
                  <a:pt x="2200694" y="1717869"/>
                  <a:pt x="2237918" y="1768084"/>
                </a:cubicBezTo>
                <a:cubicBezTo>
                  <a:pt x="2264359" y="1803746"/>
                  <a:pt x="2285991" y="1837512"/>
                  <a:pt x="2285991" y="1843103"/>
                </a:cubicBezTo>
                <a:cubicBezTo>
                  <a:pt x="2285991" y="1869069"/>
                  <a:pt x="2306860" y="1861896"/>
                  <a:pt x="2319528" y="1831588"/>
                </a:cubicBezTo>
                <a:cubicBezTo>
                  <a:pt x="2337597" y="1788344"/>
                  <a:pt x="2337292" y="1785287"/>
                  <a:pt x="2315613" y="1792164"/>
                </a:cubicBezTo>
                <a:cubicBezTo>
                  <a:pt x="2302126" y="1796450"/>
                  <a:pt x="2290201" y="1787792"/>
                  <a:pt x="2267988" y="1757588"/>
                </a:cubicBezTo>
                <a:cubicBezTo>
                  <a:pt x="2251701" y="1735433"/>
                  <a:pt x="2238366" y="1714354"/>
                  <a:pt x="2238366" y="1710753"/>
                </a:cubicBezTo>
                <a:cubicBezTo>
                  <a:pt x="2238366" y="1698971"/>
                  <a:pt x="2346941" y="1689608"/>
                  <a:pt x="2350761" y="1701067"/>
                </a:cubicBezTo>
                <a:cubicBezTo>
                  <a:pt x="2359666" y="1727784"/>
                  <a:pt x="2386632" y="1695542"/>
                  <a:pt x="2404948" y="1636278"/>
                </a:cubicBezTo>
                <a:cubicBezTo>
                  <a:pt x="2411035" y="1616580"/>
                  <a:pt x="2409549" y="1614389"/>
                  <a:pt x="2394242" y="1620485"/>
                </a:cubicBezTo>
                <a:cubicBezTo>
                  <a:pt x="2384470" y="1624371"/>
                  <a:pt x="2340045" y="1633572"/>
                  <a:pt x="2295516" y="1640916"/>
                </a:cubicBezTo>
                <a:cubicBezTo>
                  <a:pt x="2221563" y="1653108"/>
                  <a:pt x="2211048" y="1652832"/>
                  <a:pt x="2174110" y="1637659"/>
                </a:cubicBezTo>
                <a:cubicBezTo>
                  <a:pt x="2151860" y="1628524"/>
                  <a:pt x="2133648" y="1615942"/>
                  <a:pt x="2133629" y="1609703"/>
                </a:cubicBezTo>
                <a:cubicBezTo>
                  <a:pt x="2133543" y="1582623"/>
                  <a:pt x="2113921" y="1589814"/>
                  <a:pt x="2100539" y="1621828"/>
                </a:cubicBezTo>
                <a:moveTo>
                  <a:pt x="292884" y="1645622"/>
                </a:moveTo>
                <a:cubicBezTo>
                  <a:pt x="272520" y="1657490"/>
                  <a:pt x="271082" y="1673435"/>
                  <a:pt x="290379" y="1673435"/>
                </a:cubicBezTo>
                <a:cubicBezTo>
                  <a:pt x="302124" y="1673435"/>
                  <a:pt x="339080" y="1738481"/>
                  <a:pt x="331108" y="1745120"/>
                </a:cubicBezTo>
                <a:cubicBezTo>
                  <a:pt x="321297" y="1753302"/>
                  <a:pt x="265633" y="1778210"/>
                  <a:pt x="257175" y="1778210"/>
                </a:cubicBezTo>
                <a:cubicBezTo>
                  <a:pt x="238563" y="1778210"/>
                  <a:pt x="210217" y="1701467"/>
                  <a:pt x="219656" y="1676635"/>
                </a:cubicBezTo>
                <a:cubicBezTo>
                  <a:pt x="226724" y="1658052"/>
                  <a:pt x="225066" y="1654385"/>
                  <a:pt x="209636" y="1654385"/>
                </a:cubicBezTo>
                <a:cubicBezTo>
                  <a:pt x="170431" y="1654385"/>
                  <a:pt x="171050" y="1683969"/>
                  <a:pt x="212188" y="1776133"/>
                </a:cubicBezTo>
                <a:cubicBezTo>
                  <a:pt x="233744" y="1824425"/>
                  <a:pt x="256965" y="1863935"/>
                  <a:pt x="263795" y="1863935"/>
                </a:cubicBezTo>
                <a:cubicBezTo>
                  <a:pt x="270624" y="1863935"/>
                  <a:pt x="276215" y="1858210"/>
                  <a:pt x="276215" y="1851200"/>
                </a:cubicBezTo>
                <a:cubicBezTo>
                  <a:pt x="276215" y="1832331"/>
                  <a:pt x="469649" y="1746263"/>
                  <a:pt x="494395" y="1754111"/>
                </a:cubicBezTo>
                <a:cubicBezTo>
                  <a:pt x="519189" y="1761979"/>
                  <a:pt x="519141" y="1760026"/>
                  <a:pt x="493395" y="1707029"/>
                </a:cubicBezTo>
                <a:cubicBezTo>
                  <a:pt x="472240" y="1663490"/>
                  <a:pt x="457190" y="1651651"/>
                  <a:pt x="457190" y="1678540"/>
                </a:cubicBezTo>
                <a:cubicBezTo>
                  <a:pt x="457190" y="1689960"/>
                  <a:pt x="386039" y="1730585"/>
                  <a:pt x="366046" y="1730585"/>
                </a:cubicBezTo>
                <a:cubicBezTo>
                  <a:pt x="356959" y="1730585"/>
                  <a:pt x="334632" y="1662176"/>
                  <a:pt x="339538" y="1649384"/>
                </a:cubicBezTo>
                <a:cubicBezTo>
                  <a:pt x="345881" y="1632868"/>
                  <a:pt x="318573" y="1630658"/>
                  <a:pt x="292884" y="1645622"/>
                </a:cubicBezTo>
                <a:moveTo>
                  <a:pt x="1747828" y="2036461"/>
                </a:moveTo>
                <a:cubicBezTo>
                  <a:pt x="1711157" y="2062645"/>
                  <a:pt x="1679962" y="2089267"/>
                  <a:pt x="1678496" y="2095621"/>
                </a:cubicBezTo>
                <a:cubicBezTo>
                  <a:pt x="1675448" y="2108889"/>
                  <a:pt x="1729826" y="2212940"/>
                  <a:pt x="1744561" y="2222046"/>
                </a:cubicBezTo>
                <a:cubicBezTo>
                  <a:pt x="1749943" y="2225370"/>
                  <a:pt x="1767126" y="2212597"/>
                  <a:pt x="1782737" y="2193652"/>
                </a:cubicBezTo>
                <a:cubicBezTo>
                  <a:pt x="1820885" y="2147380"/>
                  <a:pt x="1859166" y="2146084"/>
                  <a:pt x="1886045" y="2190166"/>
                </a:cubicBezTo>
                <a:cubicBezTo>
                  <a:pt x="1909896" y="2229276"/>
                  <a:pt x="1909753" y="2240172"/>
                  <a:pt x="1885064" y="2264861"/>
                </a:cubicBezTo>
                <a:cubicBezTo>
                  <a:pt x="1871205" y="2278720"/>
                  <a:pt x="1858871" y="2282844"/>
                  <a:pt x="1844583" y="2278386"/>
                </a:cubicBezTo>
                <a:cubicBezTo>
                  <a:pt x="1791729" y="2261899"/>
                  <a:pt x="1781356" y="2261918"/>
                  <a:pt x="1774974" y="2278558"/>
                </a:cubicBezTo>
                <a:cubicBezTo>
                  <a:pt x="1767507" y="2298027"/>
                  <a:pt x="1793491" y="2321135"/>
                  <a:pt x="1822837" y="2321135"/>
                </a:cubicBezTo>
                <a:cubicBezTo>
                  <a:pt x="1856680" y="2321135"/>
                  <a:pt x="1925431" y="2281206"/>
                  <a:pt x="1943986" y="2250773"/>
                </a:cubicBezTo>
                <a:cubicBezTo>
                  <a:pt x="1965627" y="2215283"/>
                  <a:pt x="1967122" y="2177412"/>
                  <a:pt x="1948301" y="2141026"/>
                </a:cubicBezTo>
                <a:cubicBezTo>
                  <a:pt x="1918630" y="2083648"/>
                  <a:pt x="1844240" y="2083638"/>
                  <a:pt x="1785042" y="2141017"/>
                </a:cubicBezTo>
                <a:cubicBezTo>
                  <a:pt x="1755172" y="2169963"/>
                  <a:pt x="1754067" y="2170249"/>
                  <a:pt x="1743942" y="2151323"/>
                </a:cubicBezTo>
                <a:cubicBezTo>
                  <a:pt x="1728007" y="2121548"/>
                  <a:pt x="1729721" y="2118909"/>
                  <a:pt x="1790776" y="2079581"/>
                </a:cubicBezTo>
                <a:cubicBezTo>
                  <a:pt x="1846745" y="2043519"/>
                  <a:pt x="1853689" y="2033127"/>
                  <a:pt x="1842059" y="2002828"/>
                </a:cubicBezTo>
                <a:cubicBezTo>
                  <a:pt x="1833315" y="1980044"/>
                  <a:pt x="1820418" y="1984645"/>
                  <a:pt x="1747828" y="2036461"/>
                </a:cubicBezTo>
                <a:moveTo>
                  <a:pt x="717547" y="2028422"/>
                </a:moveTo>
                <a:cubicBezTo>
                  <a:pt x="714327" y="2033632"/>
                  <a:pt x="718718" y="2041823"/>
                  <a:pt x="727320" y="2046634"/>
                </a:cubicBezTo>
                <a:cubicBezTo>
                  <a:pt x="752056" y="2060483"/>
                  <a:pt x="745884" y="2082648"/>
                  <a:pt x="695392" y="2161400"/>
                </a:cubicBezTo>
                <a:cubicBezTo>
                  <a:pt x="650462" y="2231476"/>
                  <a:pt x="646795" y="2234752"/>
                  <a:pt x="619363" y="2229266"/>
                </a:cubicBezTo>
                <a:cubicBezTo>
                  <a:pt x="601247" y="2225647"/>
                  <a:pt x="590541" y="2227399"/>
                  <a:pt x="590541" y="2233990"/>
                </a:cubicBezTo>
                <a:cubicBezTo>
                  <a:pt x="590541" y="2245839"/>
                  <a:pt x="703183" y="2320630"/>
                  <a:pt x="721509" y="2320935"/>
                </a:cubicBezTo>
                <a:cubicBezTo>
                  <a:pt x="735749" y="2321173"/>
                  <a:pt x="737311" y="2305618"/>
                  <a:pt x="723891" y="2297322"/>
                </a:cubicBezTo>
                <a:cubicBezTo>
                  <a:pt x="704755" y="2285492"/>
                  <a:pt x="715623" y="2256812"/>
                  <a:pt x="776173" y="2159381"/>
                </a:cubicBezTo>
                <a:cubicBezTo>
                  <a:pt x="818502" y="2091258"/>
                  <a:pt x="834885" y="2056844"/>
                  <a:pt x="828180" y="2050139"/>
                </a:cubicBezTo>
                <a:cubicBezTo>
                  <a:pt x="812730" y="2034689"/>
                  <a:pt x="724386" y="2017344"/>
                  <a:pt x="717547" y="2028422"/>
                </a:cubicBezTo>
                <a:moveTo>
                  <a:pt x="978275" y="2159362"/>
                </a:moveTo>
                <a:cubicBezTo>
                  <a:pt x="950309" y="2181365"/>
                  <a:pt x="929249" y="2235781"/>
                  <a:pt x="938022" y="2263413"/>
                </a:cubicBezTo>
                <a:cubicBezTo>
                  <a:pt x="948204" y="2295512"/>
                  <a:pt x="998477" y="2330660"/>
                  <a:pt x="1034186" y="2330660"/>
                </a:cubicBezTo>
                <a:cubicBezTo>
                  <a:pt x="1052122" y="2330660"/>
                  <a:pt x="1066791" y="2334632"/>
                  <a:pt x="1066791" y="2339489"/>
                </a:cubicBezTo>
                <a:cubicBezTo>
                  <a:pt x="1066791" y="2355510"/>
                  <a:pt x="1015851" y="2388772"/>
                  <a:pt x="974284" y="2399887"/>
                </a:cubicBezTo>
                <a:cubicBezTo>
                  <a:pt x="925478" y="2412937"/>
                  <a:pt x="922496" y="2421814"/>
                  <a:pt x="964397" y="2429377"/>
                </a:cubicBezTo>
                <a:cubicBezTo>
                  <a:pt x="1100566" y="2453932"/>
                  <a:pt x="1222667" y="2297170"/>
                  <a:pt x="1150134" y="2190899"/>
                </a:cubicBezTo>
                <a:cubicBezTo>
                  <a:pt x="1114511" y="2138712"/>
                  <a:pt x="1025338" y="2122338"/>
                  <a:pt x="978275" y="2159362"/>
                </a:cubicBezTo>
                <a:moveTo>
                  <a:pt x="1433503" y="2149932"/>
                </a:moveTo>
                <a:cubicBezTo>
                  <a:pt x="1364209" y="2164486"/>
                  <a:pt x="1333491" y="2207435"/>
                  <a:pt x="1333491" y="2289740"/>
                </a:cubicBezTo>
                <a:cubicBezTo>
                  <a:pt x="1333491" y="2334736"/>
                  <a:pt x="1338653" y="2353853"/>
                  <a:pt x="1359456" y="2385933"/>
                </a:cubicBezTo>
                <a:cubicBezTo>
                  <a:pt x="1423054" y="2484022"/>
                  <a:pt x="1561938" y="2465962"/>
                  <a:pt x="1589075" y="2356072"/>
                </a:cubicBezTo>
                <a:cubicBezTo>
                  <a:pt x="1600057" y="2311619"/>
                  <a:pt x="1592266" y="2255336"/>
                  <a:pt x="1568949" y="2210626"/>
                </a:cubicBezTo>
                <a:cubicBezTo>
                  <a:pt x="1542936" y="2160772"/>
                  <a:pt x="1491548" y="2137731"/>
                  <a:pt x="1433503" y="2149932"/>
                </a:cubicBezTo>
                <a:moveTo>
                  <a:pt x="1093461" y="2180165"/>
                </a:moveTo>
                <a:cubicBezTo>
                  <a:pt x="1110329" y="2197033"/>
                  <a:pt x="1107548" y="2264318"/>
                  <a:pt x="1089127" y="2284663"/>
                </a:cubicBezTo>
                <a:cubicBezTo>
                  <a:pt x="1071115" y="2304561"/>
                  <a:pt x="1037901" y="2307485"/>
                  <a:pt x="1021070" y="2290655"/>
                </a:cubicBezTo>
                <a:cubicBezTo>
                  <a:pt x="1004888" y="2274472"/>
                  <a:pt x="1006888" y="2214997"/>
                  <a:pt x="1024471" y="2189909"/>
                </a:cubicBezTo>
                <a:cubicBezTo>
                  <a:pt x="1040597" y="2166877"/>
                  <a:pt x="1075277" y="2161981"/>
                  <a:pt x="1093461" y="2180165"/>
                </a:cubicBezTo>
                <a:moveTo>
                  <a:pt x="1472917" y="2185546"/>
                </a:moveTo>
                <a:cubicBezTo>
                  <a:pt x="1491044" y="2197252"/>
                  <a:pt x="1514856" y="2264937"/>
                  <a:pt x="1520771" y="2321554"/>
                </a:cubicBezTo>
                <a:cubicBezTo>
                  <a:pt x="1527839" y="2389181"/>
                  <a:pt x="1514275" y="2418756"/>
                  <a:pt x="1478109" y="2414575"/>
                </a:cubicBezTo>
                <a:cubicBezTo>
                  <a:pt x="1407538" y="2406421"/>
                  <a:pt x="1371076" y="2177936"/>
                  <a:pt x="1440409" y="2178402"/>
                </a:cubicBezTo>
                <a:cubicBezTo>
                  <a:pt x="1452324" y="2178488"/>
                  <a:pt x="1466955" y="2181698"/>
                  <a:pt x="1472917" y="2185546"/>
                </a:cubicBezTo>
              </a:path>
            </a:pathLst>
          </a:custGeom>
          <a:solidFill>
            <a:schemeClr val="accent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6C0A838-B194-478D-9761-49DDA15EB7E0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24/26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330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79" y="596863"/>
            <a:ext cx="1857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结论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A4A46653-32A6-4798-8CF6-EB0A1B6D6988}"/>
                  </a:ext>
                </a:extLst>
              </p:cNvPr>
              <p:cNvSpPr txBox="1"/>
              <p:nvPr/>
            </p:nvSpPr>
            <p:spPr>
              <a:xfrm>
                <a:off x="1035698" y="1474237"/>
                <a:ext cx="9918441" cy="2677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+mj-lt"/>
                  <a:buAutoNum type="arabicPeriod"/>
                </a:pPr>
                <a:r>
                  <a:rPr lang="zh-CN" altLang="en-US" sz="2400" dirty="0">
                    <a:latin typeface="+mn-ea"/>
                  </a:rPr>
                  <a:t>本实验利用</a:t>
                </a:r>
                <a:r>
                  <a:rPr lang="en-US" altLang="zh-CN" sz="2400" dirty="0">
                    <a:latin typeface="+mn-ea"/>
                  </a:rPr>
                  <a:t>X</a:t>
                </a:r>
                <a:r>
                  <a:rPr lang="zh-CN" altLang="en-US" sz="2400" dirty="0">
                    <a:latin typeface="+mn-ea"/>
                  </a:rPr>
                  <a:t>光实验仪定性验证了康普顿效应；</a:t>
                </a:r>
                <a:endParaRPr lang="en-US" altLang="zh-CN" sz="2400" dirty="0">
                  <a:latin typeface="+mn-ea"/>
                </a:endParaRPr>
              </a:p>
              <a:p>
                <a:pPr marL="342900" indent="-342900" algn="just">
                  <a:buFont typeface="+mj-lt"/>
                  <a:buAutoNum type="arabicPeriod"/>
                </a:pPr>
                <a:r>
                  <a:rPr lang="zh-CN" altLang="en-US" sz="2400" dirty="0">
                    <a:latin typeface="+mn-ea"/>
                  </a:rPr>
                  <a:t>实验发现采用滤波片得到较纯的</a:t>
                </a:r>
                <a:r>
                  <a:rPr lang="en-US" altLang="zh-CN" sz="2400" dirty="0">
                    <a:latin typeface="+mn-ea"/>
                  </a:rPr>
                  <a:t>X</a:t>
                </a:r>
                <a:r>
                  <a:rPr lang="zh-CN" altLang="en-US" sz="2400" dirty="0">
                    <a:latin typeface="+mn-ea"/>
                  </a:rPr>
                  <a:t>光时，测量得到的康普顿散射波长变化量与理论值更接近；</a:t>
                </a:r>
                <a:endParaRPr lang="en-US" altLang="zh-CN" sz="2400" dirty="0">
                  <a:latin typeface="+mn-ea"/>
                </a:endParaRPr>
              </a:p>
              <a:p>
                <a:pPr marL="342900" indent="-342900" algn="just">
                  <a:buFont typeface="+mj-lt"/>
                  <a:buAutoNum type="arabicPeriod"/>
                </a:pPr>
                <a:r>
                  <a:rPr lang="zh-CN" altLang="en-US" sz="2400" dirty="0">
                    <a:latin typeface="+mn-ea"/>
                  </a:rPr>
                  <a:t>实验发现当康普顿散射波长变化量的理论值越大时，测量的相对误差越小；</a:t>
                </a:r>
                <a:endParaRPr lang="en-US" altLang="zh-CN" sz="2400" dirty="0">
                  <a:latin typeface="+mn-ea"/>
                </a:endParaRPr>
              </a:p>
              <a:p>
                <a:pPr marL="342900" indent="-342900" algn="just">
                  <a:buFont typeface="+mj-lt"/>
                  <a:buAutoNum type="arabicPeriod"/>
                </a:pPr>
                <a:r>
                  <a:rPr lang="zh-CN" altLang="en-US" sz="2400" dirty="0">
                    <a:latin typeface="+mn-ea"/>
                  </a:rPr>
                  <a:t>实验中用不同的方法测量的参数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都与</m:t>
                    </m:r>
                  </m:oMath>
                </a14:m>
                <a:r>
                  <a:rPr lang="zh-CN" altLang="en-US" sz="2400" dirty="0">
                    <a:latin typeface="+mn-ea"/>
                  </a:rPr>
                  <a:t>理论值有较大的误差，但不同方法测量的结果各自相差不大。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A4A46653-32A6-4798-8CF6-EB0A1B6D6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698" y="1474237"/>
                <a:ext cx="9918441" cy="2677977"/>
              </a:xfrm>
              <a:prstGeom prst="rect">
                <a:avLst/>
              </a:prstGeom>
              <a:blipFill>
                <a:blip r:embed="rId3"/>
                <a:stretch>
                  <a:fillRect l="-1168" t="-3417" r="-922" b="-43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41AE44B9-8660-41CF-AB42-556FF8989152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25/26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141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 flipH="1">
            <a:off x="1632278" y="596863"/>
            <a:ext cx="2737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结论参考文献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12444" y="469151"/>
            <a:ext cx="930276" cy="840865"/>
            <a:chOff x="695325" y="379860"/>
            <a:chExt cx="360000" cy="360000"/>
          </a:xfrm>
        </p:grpSpPr>
        <p:sp>
          <p:nvSpPr>
            <p:cNvPr id="15" name="矩形 14"/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25" y="421361"/>
              <a:ext cx="360000" cy="27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04</a:t>
              </a: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A4A46653-32A6-4798-8CF6-EB0A1B6D6988}"/>
              </a:ext>
            </a:extLst>
          </p:cNvPr>
          <p:cNvSpPr txBox="1"/>
          <p:nvPr/>
        </p:nvSpPr>
        <p:spPr>
          <a:xfrm>
            <a:off x="1035698" y="1474237"/>
            <a:ext cx="991844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000" dirty="0">
                <a:latin typeface="+mn-ea"/>
              </a:rPr>
              <a:t>[1]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+mn-ea"/>
              </a:rPr>
              <a:t>王合英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+mn-ea"/>
              </a:rPr>
              <a:t>,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+mn-ea"/>
              </a:rPr>
              <a:t>孙文博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+mn-ea"/>
              </a:rPr>
              <a:t>,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+mn-ea"/>
              </a:rPr>
              <a:t>陈宜保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+mn-ea"/>
              </a:rPr>
              <a:t>.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+mn-ea"/>
              </a:rPr>
              <a:t>用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+mn-ea"/>
              </a:rPr>
              <a:t>X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+mn-ea"/>
              </a:rPr>
              <a:t>射线衍射仪测量康普顿散射的波长改变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+mn-ea"/>
              </a:rPr>
              <a:t>[J].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+mn-ea"/>
              </a:rPr>
              <a:t>大学物理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+mn-ea"/>
              </a:rPr>
              <a:t>,2007(12):32-35.DOI:</a:t>
            </a:r>
            <a:r>
              <a:rPr lang="en-US" altLang="zh-CN" sz="2000" b="0" i="0" u="none" strike="noStrike" dirty="0">
                <a:solidFill>
                  <a:srgbClr val="666666"/>
                </a:solidFill>
                <a:effectLst/>
                <a:latin typeface="+mn-ea"/>
                <a:hlinkClick r:id="rId3"/>
              </a:rPr>
              <a:t>10.16854/j.cnki.1000-0712.2007.12.010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+mn-ea"/>
              </a:rPr>
              <a:t>.</a:t>
            </a:r>
          </a:p>
          <a:p>
            <a:pPr algn="just"/>
            <a:r>
              <a:rPr lang="en-US" altLang="zh-CN" sz="2000" dirty="0">
                <a:solidFill>
                  <a:srgbClr val="333333"/>
                </a:solidFill>
                <a:latin typeface="+mn-ea"/>
              </a:rPr>
              <a:t>[2]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+mn-ea"/>
              </a:rPr>
              <a:t>张艳席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+mn-ea"/>
              </a:rPr>
              <a:t>,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+mn-ea"/>
              </a:rPr>
              <a:t>王合英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+mn-ea"/>
              </a:rPr>
              <a:t>,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+mn-ea"/>
              </a:rPr>
              <a:t>孙文博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+mn-ea"/>
              </a:rPr>
              <a:t>.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+mn-ea"/>
              </a:rPr>
              <a:t>用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+mn-ea"/>
              </a:rPr>
              <a:t>X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+mn-ea"/>
              </a:rPr>
              <a:t>射线衍射仪验证康普顿效应的实验研究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+mn-ea"/>
              </a:rPr>
              <a:t>[J].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+mn-ea"/>
              </a:rPr>
              <a:t>物理实验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+mn-ea"/>
              </a:rPr>
              <a:t>,2007(07):45-48.</a:t>
            </a:r>
          </a:p>
          <a:p>
            <a:pPr algn="just"/>
            <a:r>
              <a:rPr lang="en-US" altLang="zh-CN" sz="2000" dirty="0">
                <a:solidFill>
                  <a:srgbClr val="333333"/>
                </a:solidFill>
                <a:latin typeface="+mn-ea"/>
              </a:rPr>
              <a:t>[3]</a:t>
            </a:r>
            <a:r>
              <a:rPr lang="en-US" altLang="zh-CN" sz="2000" dirty="0">
                <a:latin typeface="+mn-ea"/>
              </a:rPr>
              <a:t> Andrew D. Kent. Compton Effect.</a:t>
            </a:r>
            <a:r>
              <a:rPr lang="en-US" altLang="zh-CN" sz="2000" dirty="0">
                <a:latin typeface="+mn-ea"/>
                <a:hlinkClick r:id="rId4"/>
              </a:rPr>
              <a:t> ComptonLab1_2017 (1).pdf (nyu.edu)</a:t>
            </a:r>
            <a:endParaRPr lang="zh-CN" altLang="en-US" sz="2000" dirty="0">
              <a:latin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1AE44B9-8660-41CF-AB42-556FF8989152}"/>
              </a:ext>
            </a:extLst>
          </p:cNvPr>
          <p:cNvSpPr txBox="1"/>
          <p:nvPr/>
        </p:nvSpPr>
        <p:spPr>
          <a:xfrm>
            <a:off x="5312191" y="6154799"/>
            <a:ext cx="144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26/26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0789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" y="3520440"/>
            <a:ext cx="12192000" cy="845185"/>
          </a:xfrm>
          <a:prstGeom prst="rect">
            <a:avLst/>
          </a:prstGeom>
          <a:solidFill>
            <a:srgbClr val="012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" y="1830070"/>
            <a:ext cx="12192000" cy="845185"/>
          </a:xfrm>
          <a:prstGeom prst="rect">
            <a:avLst/>
          </a:prstGeom>
          <a:solidFill>
            <a:srgbClr val="012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" y="2675255"/>
            <a:ext cx="12192000" cy="845185"/>
          </a:xfrm>
          <a:prstGeom prst="rect">
            <a:avLst/>
          </a:prstGeom>
          <a:solidFill>
            <a:srgbClr val="012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762885" y="2313018"/>
            <a:ext cx="66662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effectLst>
                  <a:reflection blurRad="19050" stA="60000" endPos="20000" dist="31750" dir="5400000" sy="-100000" algn="bl" rotWithShape="0"/>
                </a:effectLst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谢谢</a:t>
            </a:r>
          </a:p>
        </p:txBody>
      </p:sp>
      <p:sp>
        <p:nvSpPr>
          <p:cNvPr id="12" name="文本框 11" descr="e7d195523061f1c0d318120d6aeaf1b6ccceb6ba3da59c0775C5DE19DDDEBC09ED96DBD9900D9848D623ECAD1D4904B78047D0015C22C8BE97228BE8B5BFF08FE7A3AE04126DA07312A96C0F69F9BAB74652F3714E87BDD66E444FDD1FA2830810C3D2E9497A6F5E5DA929995BC6A199782D94766D8CFED659FA5F6E541F58EA3664DF427D1F99F6"/>
          <p:cNvSpPr txBox="1"/>
          <p:nvPr/>
        </p:nvSpPr>
        <p:spPr>
          <a:xfrm>
            <a:off x="3379470" y="-149860"/>
            <a:ext cx="89388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0" b="1" dirty="0">
                <a:solidFill>
                  <a:schemeClr val="tx1">
                    <a:lumMod val="95000"/>
                    <a:lumOff val="5000"/>
                    <a:alpha val="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	THANK</a:t>
            </a:r>
          </a:p>
        </p:txBody>
      </p:sp>
      <p:sp>
        <p:nvSpPr>
          <p:cNvPr id="13" name="文本框 12" descr="e7d195523061f1c0d318120d6aeaf1b6ccceb6ba3da59c0775C5DE19DDDEBC09ED96DBD9900D9848D623ECAD1D4904B78047D0015C22C8BE97228BE8B5BFF08FE7A3AE04126DA07312A96C0F69F9BAB74652F3714E87BDD66E444FDD1FA2830810C3D2E9497A6F5E5DA929995BC6A199782D94766D8CFED659FA5F6E541F58EA3664DF427D1F99F6"/>
          <p:cNvSpPr txBox="1"/>
          <p:nvPr/>
        </p:nvSpPr>
        <p:spPr>
          <a:xfrm>
            <a:off x="101600" y="4476750"/>
            <a:ext cx="5069840" cy="2538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sz="15900" b="1" dirty="0">
                <a:solidFill>
                  <a:schemeClr val="tx1">
                    <a:lumMod val="95000"/>
                    <a:lumOff val="5000"/>
                    <a:alpha val="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YOU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1986</TotalTime>
  <Words>3122</Words>
  <Application>Microsoft Office PowerPoint</Application>
  <PresentationFormat>宽屏</PresentationFormat>
  <Paragraphs>327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7" baseType="lpstr">
      <vt:lpstr>等线</vt:lpstr>
      <vt:lpstr>黑体</vt:lpstr>
      <vt:lpstr>思源黑体 CN Light</vt:lpstr>
      <vt:lpstr>思源黑体 CN Normal</vt:lpstr>
      <vt:lpstr>思源黑体 CN Regular</vt:lpstr>
      <vt:lpstr>微软雅黑</vt:lpstr>
      <vt:lpstr>Arial</vt:lpstr>
      <vt:lpstr>Calibri</vt:lpstr>
      <vt:lpstr>Cambria Math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LZY</dc:creator>
  <cp:lastModifiedBy>ASUS</cp:lastModifiedBy>
  <cp:revision>138</cp:revision>
  <dcterms:created xsi:type="dcterms:W3CDTF">2021-08-24T08:09:28Z</dcterms:created>
  <dcterms:modified xsi:type="dcterms:W3CDTF">2023-06-07T16:42:06Z</dcterms:modified>
</cp:coreProperties>
</file>