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1" r:id="rId4"/>
    <p:sldId id="271" r:id="rId5"/>
    <p:sldId id="272" r:id="rId6"/>
    <p:sldId id="266" r:id="rId7"/>
    <p:sldId id="262" r:id="rId8"/>
    <p:sldId id="260" r:id="rId9"/>
    <p:sldId id="264" r:id="rId10"/>
    <p:sldId id="263" r:id="rId11"/>
    <p:sldId id="268" r:id="rId12"/>
    <p:sldId id="269" r:id="rId13"/>
    <p:sldId id="273" r:id="rId14"/>
    <p:sldId id="267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667" autoAdjust="0"/>
  </p:normalViewPr>
  <p:slideViewPr>
    <p:cSldViewPr snapToGrid="0">
      <p:cViewPr>
        <p:scale>
          <a:sx n="70" d="100"/>
          <a:sy n="70" d="100"/>
        </p:scale>
        <p:origin x="1166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1B196-0C34-4201-8906-08BCCBB6698D}" type="datetimeFigureOut">
              <a:rPr lang="zh-CN" altLang="en-US" smtClean="0"/>
              <a:t>2015/5/20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A9793-3E87-4DFC-87FE-9503AC28FA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69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这个问题发轫于海洋学，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当热的咸海水位于冷的淡水上方时，两层海水的交界面会出现手指状的对流现象，称为盐指（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salt fingers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该现象自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世纪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50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年代首先发现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例如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温盐作用下的大洋环流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就与盐指有关。</a:t>
            </a: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A9793-3E87-4DFC-87FE-9503AC28FA7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215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V</a:t>
            </a:r>
            <a:r>
              <a:rPr lang="zh-CN" altLang="en-US" dirty="0" smtClean="0"/>
              <a:t>粘滞系数，</a:t>
            </a:r>
            <a:r>
              <a:rPr lang="en-US" altLang="zh-CN" dirty="0" err="1" smtClean="0"/>
              <a:t>bs</a:t>
            </a:r>
            <a:r>
              <a:rPr lang="zh-CN" altLang="en-US" dirty="0" smtClean="0"/>
              <a:t>因浓度变化引起体积变化的体胀系数。</a:t>
            </a:r>
            <a:r>
              <a:rPr lang="en-US" altLang="zh-CN" dirty="0" err="1" smtClean="0"/>
              <a:t>Bt</a:t>
            </a:r>
            <a:r>
              <a:rPr lang="zh-CN" altLang="en-US" dirty="0" smtClean="0"/>
              <a:t>温度体胀系数</a:t>
            </a:r>
            <a:endParaRPr lang="en-US" altLang="zh-CN" dirty="0" smtClean="0"/>
          </a:p>
          <a:p>
            <a:r>
              <a:rPr lang="en-US" altLang="zh-CN" dirty="0" smtClean="0"/>
              <a:t>1.</a:t>
            </a:r>
            <a:r>
              <a:rPr lang="zh-CN" altLang="en-US" dirty="0" smtClean="0"/>
              <a:t>内维尔斯托克斯方程</a:t>
            </a:r>
            <a:endParaRPr lang="en-US" altLang="zh-CN" dirty="0" smtClean="0"/>
          </a:p>
          <a:p>
            <a:r>
              <a:rPr lang="en-US" altLang="zh-CN" dirty="0" smtClean="0"/>
              <a:t>2.T</a:t>
            </a:r>
            <a:r>
              <a:rPr lang="zh-CN" altLang="en-US" dirty="0" smtClean="0"/>
              <a:t>代表温度即能量守恒的方程</a:t>
            </a:r>
            <a:endParaRPr lang="en-US" altLang="zh-CN" dirty="0" smtClean="0"/>
          </a:p>
          <a:p>
            <a:r>
              <a:rPr lang="en-US" altLang="zh-CN" dirty="0" smtClean="0"/>
              <a:t>3.T</a:t>
            </a:r>
            <a:r>
              <a:rPr lang="zh-CN" altLang="en-US" dirty="0" smtClean="0"/>
              <a:t>，</a:t>
            </a:r>
            <a:r>
              <a:rPr lang="en-US" altLang="zh-CN" dirty="0" smtClean="0"/>
              <a:t>S</a:t>
            </a:r>
            <a:r>
              <a:rPr lang="zh-CN" altLang="en-US" dirty="0" smtClean="0"/>
              <a:t>代表浓度即物料守恒</a:t>
            </a:r>
            <a:endParaRPr lang="en-US" altLang="zh-CN" dirty="0" smtClean="0"/>
          </a:p>
          <a:p>
            <a:r>
              <a:rPr lang="zh-CN" altLang="en-US" dirty="0" smtClean="0"/>
              <a:t>将方程无量纲化后得到</a:t>
            </a:r>
            <a:r>
              <a:rPr lang="en-US" altLang="zh-CN" dirty="0" smtClean="0"/>
              <a:t>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A9793-3E87-4DFC-87FE-9503AC28FA7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19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以糖盐系统为例。</a:t>
                </a: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由于界面受到扰动，密度发生涨落，</a:t>
                </a: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有起伏的液包</a:t>
                </a: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。因为上下扩散速率不同，会使得界面上层部分区域密度变大（认为体积变化不大），下层部分区域密度减小。</a:t>
                </a: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扩散比起到了放大不稳定性的作用，</a:t>
                </a: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不稳定平衡。</a:t>
                </a: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液体对流速率大于分子扩散速率，有明显的液包边界</a:t>
                </a: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zh-CN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在</a:t>
                </a:r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研究中常常引入扩散比（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Lewis number</a:t>
                </a:r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）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2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m:t>τ</m:t>
                    </m:r>
                    <m:r>
                      <a:rPr lang="en-US" altLang="zh-CN" sz="12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lang="zh-CN" altLang="zh-CN" sz="1200" i="1" kern="120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en-US" altLang="zh-CN" sz="1200" i="1" kern="120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rPr>
                          <m:t>𝐾</m:t>
                        </m:r>
                      </m:e>
                      <m:sub>
                        <m:r>
                          <a:rPr lang="en-US" altLang="zh-CN" sz="1200" i="1" kern="120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rPr>
                          <m:t>𝑆</m:t>
                        </m:r>
                      </m:sub>
                    </m:sSub>
                    <m:r>
                      <a:rPr lang="en-US" altLang="zh-CN" sz="1200" i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m:t>/</m:t>
                    </m:r>
                    <m:sSub>
                      <m:sSubPr>
                        <m:ctrlPr>
                          <a:rPr lang="zh-CN" altLang="zh-CN" sz="1200" i="1" kern="120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en-US" altLang="zh-CN" sz="1200" i="1" kern="120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rPr>
                          <m:t>𝐾</m:t>
                        </m:r>
                      </m:e>
                      <m:sub>
                        <m:r>
                          <a:rPr lang="en-US" altLang="zh-CN" sz="1200" i="1" kern="120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表征组分扩散系数的差异。对温度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/</a:t>
                </a:r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盐系统，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2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m:t>τ</m:t>
                    </m:r>
                    <m:r>
                      <a:rPr lang="en-US" altLang="zh-CN" sz="12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m:t>≈0.01</m:t>
                    </m:r>
                  </m:oMath>
                </a14:m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，对盐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/</a:t>
                </a:r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糖系统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2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m:t>τ</m:t>
                    </m:r>
                    <m:r>
                      <a:rPr lang="en-US" altLang="zh-CN" sz="12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m:t>≈0.3</m:t>
                    </m:r>
                  </m:oMath>
                </a14:m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以糖盐系统为例。</a:t>
                </a: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由于界面受到扰动，密度发生涨落，</a:t>
                </a: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有起伏的液包</a:t>
                </a: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。因为上下扩散速率不同，会使得界面上层部分区域密度变大（认为体积变化不大），下层部分区域密度减小。</a:t>
                </a: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扩散比起到了放大不稳定性的作用，</a:t>
                </a: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不稳定平衡。</a:t>
                </a: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液体对流速率大于分子扩散速率，有明显的液包边界</a:t>
                </a:r>
                <a:endParaRPr lang="en-US" altLang="zh-CN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zh-CN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在</a:t>
                </a:r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研究中常常引入扩散比（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Lewis number</a:t>
                </a:r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）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τ=𝐾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𝑆/𝐾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𝑇</a:t>
                </a:r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表征组分扩散系数的差异。对温度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/</a:t>
                </a:r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盐系统，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τ≈0.01</a:t>
                </a:r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，对盐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/</a:t>
                </a:r>
                <a:r>
                  <a:rPr lang="zh-CN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糖系统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τ≈0.3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endParaRPr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A9793-3E87-4DFC-87FE-9503AC28FA7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59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起初做的盒子隔板接口处、底部漏水；耗费溶液</a:t>
            </a:r>
            <a:endParaRPr lang="en-US" altLang="zh-CN" dirty="0" smtClean="0"/>
          </a:p>
          <a:p>
            <a:r>
              <a:rPr lang="zh-CN" altLang="en-US" dirty="0" smtClean="0"/>
              <a:t>三个数字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长、高、厚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A9793-3E87-4DFC-87FE-9503AC28FA7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518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折射率变化</a:t>
            </a:r>
            <a:endParaRPr lang="en-US" altLang="zh-CN" dirty="0" smtClean="0"/>
          </a:p>
          <a:p>
            <a:r>
              <a:rPr lang="zh-CN" altLang="en-US" dirty="0" smtClean="0"/>
              <a:t>稀溶液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不明显</a:t>
            </a:r>
            <a:endParaRPr lang="en-US" altLang="zh-CN" dirty="0" smtClean="0"/>
          </a:p>
          <a:p>
            <a:r>
              <a:rPr lang="zh-CN" altLang="en-US" dirty="0" smtClean="0"/>
              <a:t>我们的投影装置简陋，盒子表面有污渍，导致成像模糊，暂时不适用。有待改进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A9793-3E87-4DFC-87FE-9503AC28FA7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481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前期所做一系列实验</a:t>
            </a:r>
            <a:r>
              <a:rPr lang="zh-CN" altLang="en-US" baseline="0" dirty="0" smtClean="0"/>
              <a:t> 的代表性现象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A9793-3E87-4DFC-87FE-9503AC28FA7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75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8000" dirty="0" smtClean="0"/>
              <a:t>左图在</a:t>
            </a:r>
            <a:r>
              <a:rPr lang="en-US" altLang="zh-CN" sz="8000" dirty="0" smtClean="0"/>
              <a:t>20</a:t>
            </a:r>
            <a:r>
              <a:rPr lang="zh-CN" altLang="en-US" sz="8000" dirty="0" smtClean="0"/>
              <a:t>分钟内上下分层明显，无</a:t>
            </a:r>
            <a:r>
              <a:rPr lang="en-US" altLang="zh-CN" sz="8000" dirty="0" smtClean="0"/>
              <a:t>finger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8000" dirty="0" smtClean="0"/>
              <a:t>是由于上层太轻，虽然界面因扰动有密度涨落，但是扩散速率的不同不足以引起对流</a:t>
            </a:r>
            <a:endParaRPr lang="en-US" altLang="zh-CN" sz="8000" dirty="0" smtClean="0"/>
          </a:p>
          <a:p>
            <a:r>
              <a:rPr lang="zh-CN" altLang="en-US" sz="8000" dirty="0" smtClean="0"/>
              <a:t>右图，红色太浅，不易观察</a:t>
            </a:r>
            <a:r>
              <a:rPr lang="en-US" altLang="zh-CN" sz="8000" dirty="0" smtClean="0"/>
              <a:t>------</a:t>
            </a:r>
            <a:r>
              <a:rPr lang="en-US" altLang="zh-CN" sz="8000" dirty="0" smtClean="0">
                <a:sym typeface="Wingdings" panose="05000000000000000000" pitchFamily="2" charset="2"/>
              </a:rPr>
              <a:t></a:t>
            </a:r>
            <a:r>
              <a:rPr lang="zh-CN" altLang="en-US" sz="8000" dirty="0" smtClean="0">
                <a:sym typeface="Wingdings" panose="05000000000000000000" pitchFamily="2" charset="2"/>
              </a:rPr>
              <a:t>换成黑色墨水</a:t>
            </a:r>
            <a:endParaRPr lang="zh-CN" altLang="en-US" sz="9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A9793-3E87-4DFC-87FE-9503AC28FA7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881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A9793-3E87-4DFC-87FE-9503AC28FA7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6544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A9793-3E87-4DFC-87FE-9503AC28FA7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053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	</a:t>
            </a:r>
            <a:r>
              <a:rPr lang="zh-CN" altLang="en-US" dirty="0" smtClean="0"/>
              <a:t>之前稀溶液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A9793-3E87-4DFC-87FE-9503AC28FA7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85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5/20/2015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5/20/2015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altLang="zh-CN" dirty="0" smtClean="0"/>
              <a:t>Sugar and Salt</a:t>
            </a:r>
            <a:br>
              <a:rPr lang="en-US" altLang="zh-CN" dirty="0" smtClean="0"/>
            </a:br>
            <a:r>
              <a:rPr lang="en-US" altLang="zh-CN" sz="2400" dirty="0"/>
              <a:t>——</a:t>
            </a:r>
            <a:r>
              <a:rPr lang="zh-CN" altLang="en-US" sz="2400" dirty="0" smtClean="0"/>
              <a:t>盐指</a:t>
            </a:r>
            <a:r>
              <a:rPr lang="zh-CN" altLang="en-US" sz="2400" dirty="0" smtClean="0"/>
              <a:t>问题中期报告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2200" dirty="0" smtClean="0"/>
              <a:t>成员：沈弘毅、季灵晶、洪叶瀚</a:t>
            </a:r>
            <a:endParaRPr lang="en-US" altLang="zh-CN" sz="2200" dirty="0" smtClean="0"/>
          </a:p>
          <a:p>
            <a:r>
              <a:rPr lang="zh-CN" altLang="en-US" sz="2200" dirty="0"/>
              <a:t>指导</a:t>
            </a:r>
            <a:r>
              <a:rPr lang="zh-CN" altLang="en-US" sz="2200" dirty="0" smtClean="0"/>
              <a:t>老师：陈唯、杨中芹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93297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题目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When a container with a layer </a:t>
            </a:r>
            <a:r>
              <a:rPr lang="en-US" altLang="zh-CN" sz="3200" b="1" dirty="0"/>
              <a:t>of sugar water </a:t>
            </a:r>
            <a:r>
              <a:rPr lang="en-US" altLang="zh-CN" dirty="0"/>
              <a:t>placed </a:t>
            </a:r>
            <a:r>
              <a:rPr lang="en-US" altLang="zh-CN" sz="2400" b="1" dirty="0"/>
              <a:t>above </a:t>
            </a:r>
            <a:r>
              <a:rPr lang="en-US" altLang="zh-CN" dirty="0"/>
              <a:t>a layer of </a:t>
            </a:r>
            <a:r>
              <a:rPr lang="en-US" altLang="zh-CN" sz="2400" b="1" dirty="0"/>
              <a:t>salt water </a:t>
            </a:r>
            <a:r>
              <a:rPr lang="en-US" altLang="zh-CN" dirty="0"/>
              <a:t>is illuminated, a distinctive </a:t>
            </a:r>
            <a:r>
              <a:rPr lang="en-US" altLang="zh-CN" sz="2400" b="1" dirty="0"/>
              <a:t>fingering pattern </a:t>
            </a:r>
            <a:r>
              <a:rPr lang="en-US" altLang="zh-CN" dirty="0"/>
              <a:t>may be seen in the projected shadow. Investigate the phenomenon and its dependence on the relevant parameters</a:t>
            </a:r>
            <a:r>
              <a:rPr lang="en-US" altLang="zh-CN" dirty="0" smtClean="0"/>
              <a:t>.</a:t>
            </a:r>
          </a:p>
          <a:p>
            <a:r>
              <a:rPr lang="zh-CN" altLang="en-US" sz="2400" b="1" dirty="0" smtClean="0"/>
              <a:t>有时候将糖水倒在盐水上，用某些方法会看到手指状</a:t>
            </a:r>
            <a:r>
              <a:rPr lang="zh-CN" altLang="en-US" sz="2400" b="1" dirty="0" smtClean="0"/>
              <a:t>的</a:t>
            </a:r>
            <a:r>
              <a:rPr lang="zh-CN" altLang="en-US" sz="2400" b="1" dirty="0" smtClean="0"/>
              <a:t>对流现象</a:t>
            </a:r>
            <a:r>
              <a:rPr lang="zh-CN" altLang="en-US" sz="2400" b="1" dirty="0" smtClean="0"/>
              <a:t>。</a:t>
            </a:r>
            <a:endParaRPr lang="zh-CN" altLang="en-US" sz="24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526" y="4610382"/>
            <a:ext cx="3944074" cy="217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3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盐指</a:t>
            </a:r>
            <a:r>
              <a:rPr lang="zh-CN" altLang="en-US" dirty="0" smtClean="0"/>
              <a:t>现象可发生</a:t>
            </a:r>
            <a:r>
              <a:rPr lang="zh-CN" altLang="en-US" dirty="0" smtClean="0"/>
              <a:t>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 smtClean="0"/>
              <a:t>热盐水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冷淡</a:t>
            </a:r>
            <a:r>
              <a:rPr lang="zh-CN" altLang="en-US" sz="2800" dirty="0" smtClean="0"/>
              <a:t>水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sz="2800" dirty="0"/>
              <a:t> </a:t>
            </a:r>
            <a:r>
              <a:rPr lang="en-US" altLang="zh-CN" sz="2800" dirty="0"/>
              <a:t> 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热带海洋</a:t>
            </a:r>
            <a:endParaRPr lang="en-US" altLang="zh-CN" sz="2800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 smtClean="0"/>
              <a:t>糖水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盐水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sz="2800" dirty="0"/>
              <a:t> </a:t>
            </a:r>
            <a:r>
              <a:rPr lang="en-US" altLang="zh-CN" sz="2800" dirty="0" smtClean="0"/>
              <a:t>   </a:t>
            </a:r>
            <a:r>
              <a:rPr lang="zh-CN" altLang="en-US" sz="2800" dirty="0" smtClean="0"/>
              <a:t>实验室</a:t>
            </a:r>
            <a:endParaRPr lang="zh-CN" altLang="en-US" sz="2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232" y="2548206"/>
            <a:ext cx="3030879" cy="347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4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理论背景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40" y="2349500"/>
            <a:ext cx="5157260" cy="436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80" y="2968116"/>
            <a:ext cx="6236316" cy="2518284"/>
          </a:xfrm>
          <a:prstGeom prst="rect">
            <a:avLst/>
          </a:prstGeom>
        </p:spPr>
      </p:pic>
      <p:sp>
        <p:nvSpPr>
          <p:cNvPr id="6" name="单圆角矩形 5"/>
          <p:cNvSpPr/>
          <p:nvPr/>
        </p:nvSpPr>
        <p:spPr>
          <a:xfrm>
            <a:off x="7741920" y="5128260"/>
            <a:ext cx="121920" cy="190500"/>
          </a:xfrm>
          <a:prstGeom prst="round1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5007427" y="5394067"/>
                <a:ext cx="32983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>
                          <a:latin typeface="Cambria Math" panose="02040503050406030204" pitchFamily="18" charset="0"/>
                        </a:rPr>
                        <m:t>τ</m:t>
                      </m:r>
                      <m:r>
                        <a:rPr lang="en-US" altLang="zh-CN" sz="24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zh-CN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427" y="5394067"/>
                <a:ext cx="3298371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0720" y="5855732"/>
            <a:ext cx="396240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4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简化模型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3" y="2380878"/>
            <a:ext cx="3290141" cy="3847202"/>
          </a:xfrm>
          <a:prstGeom prst="rect">
            <a:avLst/>
          </a:prstGeom>
        </p:spPr>
      </p:pic>
      <p:sp>
        <p:nvSpPr>
          <p:cNvPr id="6" name="单圆角矩形 5"/>
          <p:cNvSpPr/>
          <p:nvPr/>
        </p:nvSpPr>
        <p:spPr>
          <a:xfrm>
            <a:off x="1895783" y="3765999"/>
            <a:ext cx="1808480" cy="426720"/>
          </a:xfrm>
          <a:prstGeom prst="round1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sugar</a:t>
            </a:r>
            <a:endParaRPr lang="zh-CN" altLang="en-US" sz="2400" dirty="0"/>
          </a:p>
        </p:txBody>
      </p:sp>
      <p:sp>
        <p:nvSpPr>
          <p:cNvPr id="7" name="单圆角矩形 6"/>
          <p:cNvSpPr/>
          <p:nvPr/>
        </p:nvSpPr>
        <p:spPr>
          <a:xfrm>
            <a:off x="1585903" y="5496560"/>
            <a:ext cx="2428240" cy="345440"/>
          </a:xfrm>
          <a:prstGeom prst="round1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Salty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720" y="2461448"/>
            <a:ext cx="3171099" cy="3684195"/>
          </a:xfrm>
          <a:prstGeom prst="rect">
            <a:avLst/>
          </a:prstGeom>
        </p:spPr>
      </p:pic>
      <p:sp>
        <p:nvSpPr>
          <p:cNvPr id="9" name="单圆角矩形 8"/>
          <p:cNvSpPr/>
          <p:nvPr/>
        </p:nvSpPr>
        <p:spPr>
          <a:xfrm>
            <a:off x="7825740" y="3775338"/>
            <a:ext cx="891540" cy="374201"/>
          </a:xfrm>
          <a:prstGeom prst="round1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Sugar</a:t>
            </a:r>
            <a:endParaRPr lang="zh-CN" altLang="en-US" dirty="0"/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1895783" y="4480561"/>
            <a:ext cx="519757" cy="69341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V="1">
            <a:off x="1311187" y="4059930"/>
            <a:ext cx="656963" cy="2436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 flipV="1">
            <a:off x="3525417" y="4425964"/>
            <a:ext cx="607257" cy="5346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 flipV="1">
            <a:off x="2966853" y="4693292"/>
            <a:ext cx="109323" cy="6539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 flipV="1">
            <a:off x="3628107" y="4064028"/>
            <a:ext cx="547997" cy="1699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05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实验设计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370367" y="4665338"/>
            <a:ext cx="2025351" cy="158045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70367" y="2836538"/>
            <a:ext cx="2025351" cy="1828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单圆角矩形 7"/>
          <p:cNvSpPr/>
          <p:nvPr/>
        </p:nvSpPr>
        <p:spPr>
          <a:xfrm>
            <a:off x="2780704" y="4571338"/>
            <a:ext cx="2615014" cy="94000"/>
          </a:xfrm>
          <a:prstGeom prst="round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806198" y="5104844"/>
            <a:ext cx="1204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2"/>
                </a:solidFill>
              </a:rPr>
              <a:t>盐水</a:t>
            </a:r>
            <a:endParaRPr lang="zh-CN" alt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06198" y="3574832"/>
            <a:ext cx="150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2"/>
                </a:solidFill>
              </a:rPr>
              <a:t>糖水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41440" y="3574832"/>
            <a:ext cx="111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缓慢  </a:t>
            </a:r>
            <a:endParaRPr lang="zh-CN" altLang="en-US" sz="3600" dirty="0"/>
          </a:p>
        </p:txBody>
      </p:sp>
      <p:sp>
        <p:nvSpPr>
          <p:cNvPr id="12" name="右箭头 11"/>
          <p:cNvSpPr/>
          <p:nvPr/>
        </p:nvSpPr>
        <p:spPr>
          <a:xfrm>
            <a:off x="7874000" y="3770997"/>
            <a:ext cx="1127760" cy="254000"/>
          </a:xfrm>
          <a:prstGeom prst="rightArrow">
            <a:avLst>
              <a:gd name="adj1" fmla="val 50000"/>
              <a:gd name="adj2" fmla="val 15000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113520" y="3574832"/>
            <a:ext cx="2143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减小扰动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59937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-0.14506 0.00694 L -0.18243 0.00208 L -0.19271 0.00208 L -0.19271 0.00255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35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装置</a:t>
            </a:r>
            <a:r>
              <a:rPr lang="zh-CN" altLang="en-US" dirty="0" smtClean="0"/>
              <a:t>的制作与</a:t>
            </a:r>
            <a:r>
              <a:rPr lang="zh-CN" altLang="en-US" dirty="0" smtClean="0"/>
              <a:t>改良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占位符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095133" y="2387585"/>
                <a:ext cx="4825157" cy="576262"/>
              </a:xfrm>
            </p:spPr>
            <p:txBody>
              <a:bodyPr/>
              <a:lstStyle/>
              <a:p>
                <a:r>
                  <a:rPr lang="en-US" altLang="zh-CN" dirty="0" smtClean="0"/>
                  <a:t>20*20*5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文本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095133" y="2387585"/>
                <a:ext cx="4825157" cy="576262"/>
              </a:xfrm>
              <a:blipFill rotWithShape="0">
                <a:blip r:embed="rId3"/>
                <a:stretch>
                  <a:fillRect l="-2023" b="-244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占位符 4"/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6148891" y="2387585"/>
                <a:ext cx="4825159" cy="576262"/>
              </a:xfrm>
            </p:spPr>
            <p:txBody>
              <a:bodyPr/>
              <a:lstStyle/>
              <a:p>
                <a:r>
                  <a:rPr lang="en-US" altLang="zh-CN" dirty="0" smtClean="0"/>
                  <a:t>             10*25*4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5" name="文本占位符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6148891" y="2387585"/>
                <a:ext cx="4825159" cy="576262"/>
              </a:xfrm>
              <a:blipFill rotWithShape="0">
                <a:blip r:embed="rId4"/>
                <a:stretch>
                  <a:fillRect b="-244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27" y="2963847"/>
            <a:ext cx="4741637" cy="26671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039" y="2963847"/>
            <a:ext cx="4043411" cy="2695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127" y="5906246"/>
            <a:ext cx="6716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白砂糖，食用盐，红、</a:t>
            </a:r>
            <a:r>
              <a:rPr lang="zh-CN" altLang="en-US" sz="2400" dirty="0" smtClean="0"/>
              <a:t>黑墨水、凡士林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9272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观察方法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smtClean="0"/>
              <a:t>1.</a:t>
            </a:r>
            <a:r>
              <a:rPr lang="zh-CN" altLang="en-US" sz="3200" dirty="0" smtClean="0"/>
              <a:t>纹影法</a:t>
            </a:r>
            <a:endParaRPr lang="en-US" altLang="zh-CN" sz="3200" dirty="0" smtClean="0"/>
          </a:p>
          <a:p>
            <a:r>
              <a:rPr lang="en-US" altLang="zh-CN" sz="3200" dirty="0" smtClean="0"/>
              <a:t>2.</a:t>
            </a:r>
            <a:r>
              <a:rPr lang="zh-CN" altLang="en-US" sz="3200" dirty="0" smtClean="0"/>
              <a:t>加入染料</a:t>
            </a:r>
            <a:endParaRPr lang="zh-CN" altLang="en-US" sz="32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883" y="449545"/>
            <a:ext cx="4192164" cy="263975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884" y="3888323"/>
            <a:ext cx="4192164" cy="240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96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两种不稳定的现象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6956276" y="1922804"/>
            <a:ext cx="47856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1.Rayleigh-Taylor     instabilities</a:t>
            </a:r>
          </a:p>
          <a:p>
            <a:endParaRPr lang="en-US" altLang="zh-CN" sz="3200" dirty="0"/>
          </a:p>
          <a:p>
            <a:endParaRPr lang="en-US" altLang="zh-CN" sz="3200" dirty="0" smtClean="0"/>
          </a:p>
          <a:p>
            <a:r>
              <a:rPr lang="en-US" altLang="zh-CN" sz="3200" dirty="0" smtClean="0"/>
              <a:t>2</a:t>
            </a:r>
            <a:r>
              <a:rPr lang="en-US" altLang="zh-CN" sz="3200" dirty="0"/>
              <a:t>. Fingering instabilities 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735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Rayleigh-Taylor  instabilities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361" y="2420551"/>
            <a:ext cx="2217143" cy="34789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5945" y="2420551"/>
            <a:ext cx="3431644" cy="34789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43" y="2420551"/>
            <a:ext cx="1380950" cy="347893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038933" y="5899483"/>
            <a:ext cx="47468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zh-CN" alt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秒后完全混合</a:t>
            </a:r>
            <a:endParaRPr lang="zh-CN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5881" y="2420552"/>
            <a:ext cx="3662954" cy="347893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785745" y="1265133"/>
            <a:ext cx="4641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糖</a:t>
            </a:r>
            <a:r>
              <a:rPr lang="zh-CN" altLang="en-US" sz="2400" dirty="0" smtClean="0">
                <a:solidFill>
                  <a:schemeClr val="bg1"/>
                </a:solidFill>
              </a:rPr>
              <a:t>溶液 </a:t>
            </a:r>
            <a:r>
              <a:rPr lang="en-US" altLang="zh-CN" sz="2400" dirty="0" smtClean="0">
                <a:solidFill>
                  <a:schemeClr val="bg1"/>
                </a:solidFill>
              </a:rPr>
              <a:t>72.9g/L</a:t>
            </a:r>
            <a:r>
              <a:rPr lang="zh-CN" altLang="en-US" sz="2400" dirty="0" smtClean="0">
                <a:solidFill>
                  <a:schemeClr val="bg1"/>
                </a:solidFill>
              </a:rPr>
              <a:t>水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盐溶</a:t>
            </a:r>
            <a:r>
              <a:rPr lang="zh-CN" altLang="en-US" sz="2400" dirty="0" smtClean="0">
                <a:solidFill>
                  <a:schemeClr val="bg1"/>
                </a:solidFill>
              </a:rPr>
              <a:t>液 </a:t>
            </a:r>
            <a:r>
              <a:rPr lang="en-US" altLang="zh-CN" sz="2400" dirty="0" smtClean="0">
                <a:solidFill>
                  <a:schemeClr val="bg1"/>
                </a:solidFill>
              </a:rPr>
              <a:t>23.3g/L</a:t>
            </a:r>
            <a:r>
              <a:rPr lang="zh-CN" altLang="en-US" sz="2400" dirty="0" smtClean="0">
                <a:solidFill>
                  <a:schemeClr val="bg1"/>
                </a:solidFill>
              </a:rPr>
              <a:t>水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53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1137862" y="315642"/>
            <a:ext cx="8761413" cy="70696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CN" b="1" dirty="0" smtClean="0">
                <a:solidFill>
                  <a:schemeClr val="tx1"/>
                </a:solidFill>
              </a:rPr>
              <a:t>Salt-fingering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0127" y="2195563"/>
            <a:ext cx="3982560" cy="22401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37861" y="5306938"/>
            <a:ext cx="1571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糖 </a:t>
            </a:r>
            <a:r>
              <a:rPr lang="en-US" altLang="zh-CN" dirty="0" smtClean="0"/>
              <a:t>4g/L</a:t>
            </a:r>
          </a:p>
          <a:p>
            <a:r>
              <a:rPr lang="zh-CN" altLang="en-US" dirty="0" smtClean="0"/>
              <a:t>盐 </a:t>
            </a:r>
            <a:r>
              <a:rPr lang="en-US" altLang="zh-CN" dirty="0" smtClean="0"/>
              <a:t>8g/L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792" y="1324378"/>
            <a:ext cx="5504520" cy="36696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53868" y="5073639"/>
            <a:ext cx="41361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糖 </a:t>
            </a:r>
            <a:r>
              <a:rPr lang="en-US" altLang="zh-CN" dirty="0" smtClean="0"/>
              <a:t>7.2g/L</a:t>
            </a:r>
          </a:p>
          <a:p>
            <a:r>
              <a:rPr lang="zh-CN" altLang="en-US" dirty="0" smtClean="0"/>
              <a:t>盐 </a:t>
            </a:r>
            <a:r>
              <a:rPr lang="en-US" altLang="zh-CN" dirty="0" smtClean="0"/>
              <a:t>8g/L</a:t>
            </a:r>
          </a:p>
          <a:p>
            <a:r>
              <a:rPr lang="en-US" altLang="zh-CN" sz="2400" dirty="0" smtClean="0"/>
              <a:t>10</a:t>
            </a:r>
            <a:r>
              <a:rPr lang="zh-CN" altLang="en-US" sz="2400" dirty="0" smtClean="0"/>
              <a:t>分钟左右长出手指；宽约</a:t>
            </a:r>
            <a:r>
              <a:rPr lang="en-US" altLang="zh-CN" sz="2400" dirty="0" smtClean="0"/>
              <a:t>1mm;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798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52" y="1310365"/>
            <a:ext cx="3155805" cy="295406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7252" y="4464039"/>
            <a:ext cx="4136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糖 </a:t>
            </a:r>
            <a:r>
              <a:rPr lang="en-US" altLang="zh-CN" dirty="0" smtClean="0"/>
              <a:t>7.8g/L</a:t>
            </a:r>
          </a:p>
          <a:p>
            <a:r>
              <a:rPr lang="zh-CN" altLang="en-US" dirty="0" smtClean="0"/>
              <a:t>盐 </a:t>
            </a:r>
            <a:r>
              <a:rPr lang="en-US" altLang="zh-CN" dirty="0" smtClean="0"/>
              <a:t>8g/L</a:t>
            </a:r>
          </a:p>
          <a:p>
            <a:r>
              <a:rPr lang="zh-CN" altLang="en-US" sz="2400" dirty="0" smtClean="0"/>
              <a:t>抽取隔板后立刻长出手指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5626245" y="4464038"/>
            <a:ext cx="4136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糖 </a:t>
            </a:r>
            <a:r>
              <a:rPr lang="en-US" altLang="zh-CN" dirty="0" smtClean="0"/>
              <a:t>8g/L</a:t>
            </a:r>
          </a:p>
          <a:p>
            <a:r>
              <a:rPr lang="zh-CN" altLang="en-US" dirty="0" smtClean="0"/>
              <a:t>盐 </a:t>
            </a:r>
            <a:r>
              <a:rPr lang="en-US" altLang="zh-CN" dirty="0" smtClean="0"/>
              <a:t>8g/L</a:t>
            </a:r>
          </a:p>
          <a:p>
            <a:r>
              <a:rPr lang="zh-CN" altLang="en-US" dirty="0" smtClean="0"/>
              <a:t>温度 </a:t>
            </a:r>
            <a:r>
              <a:rPr lang="en-US" altLang="zh-CN" dirty="0" smtClean="0"/>
              <a:t>23</a:t>
            </a:r>
            <a:r>
              <a:rPr lang="zh-CN" altLang="en-US" dirty="0" smtClean="0"/>
              <a:t>℃</a:t>
            </a:r>
            <a:endParaRPr lang="en-US" altLang="zh-CN" dirty="0" smtClean="0"/>
          </a:p>
          <a:p>
            <a:r>
              <a:rPr lang="en-US" altLang="zh-CN" dirty="0" smtClean="0"/>
              <a:t>video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840" y="1310365"/>
            <a:ext cx="4439920" cy="295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2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460" y="144780"/>
            <a:ext cx="2481910" cy="23469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880" y="144780"/>
            <a:ext cx="2324100" cy="23469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460" y="2834640"/>
            <a:ext cx="2481910" cy="272694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880" y="2834640"/>
            <a:ext cx="2324100" cy="272694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174464" y="144780"/>
            <a:ext cx="677108" cy="5595257"/>
          </a:xfrm>
          <a:prstGeom prst="rect">
            <a:avLst/>
          </a:prstGeom>
          <a:solidFill>
            <a:srgbClr val="FFC000"/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3200" dirty="0" smtClean="0"/>
              <a:t>手指长度随时间的变化</a:t>
            </a:r>
            <a:endParaRPr lang="zh-CN" altLang="en-US" sz="3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884" y="1044574"/>
            <a:ext cx="6223759" cy="37342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14994" y="2157578"/>
            <a:ext cx="7641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       150</a:t>
            </a:r>
            <a:r>
              <a:rPr lang="zh-CN" altLang="en-US" sz="3200" dirty="0" smtClean="0"/>
              <a:t>秒后，手指匀速伸长，这是重力、粘滞力、浮力平衡的结果。可以作为之后实验的特征参数。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94408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接下来的实验方向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35210" y="2732315"/>
            <a:ext cx="100029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1.</a:t>
            </a:r>
            <a:r>
              <a:rPr lang="zh-CN" altLang="en-US" sz="2800" dirty="0" smtClean="0"/>
              <a:t>密度比略大于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，有无</a:t>
            </a:r>
            <a:r>
              <a:rPr lang="en-US" altLang="zh-CN" sz="2800" dirty="0" smtClean="0"/>
              <a:t>finger</a:t>
            </a:r>
            <a:r>
              <a:rPr lang="zh-CN" altLang="en-US" sz="2800" dirty="0" smtClean="0"/>
              <a:t>？</a:t>
            </a:r>
            <a:endParaRPr lang="en-US" altLang="zh-CN" sz="2800" dirty="0" smtClean="0"/>
          </a:p>
          <a:p>
            <a:r>
              <a:rPr lang="en-US" altLang="zh-CN" sz="2800" dirty="0" smtClean="0"/>
              <a:t>2.</a:t>
            </a:r>
            <a:r>
              <a:rPr lang="zh-CN" altLang="en-US" sz="2800" dirty="0" smtClean="0"/>
              <a:t>扩散速率、黏度</a:t>
            </a:r>
            <a:endParaRPr lang="en-US" altLang="zh-CN" sz="2800" dirty="0" smtClean="0"/>
          </a:p>
          <a:p>
            <a:r>
              <a:rPr lang="en-US" altLang="zh-CN" sz="2800" dirty="0"/>
              <a:t>3</a:t>
            </a:r>
            <a:r>
              <a:rPr lang="en-US" altLang="zh-CN" sz="2800" dirty="0" smtClean="0"/>
              <a:t>.</a:t>
            </a:r>
            <a:r>
              <a:rPr lang="zh-CN" altLang="en-US" sz="2800" dirty="0" smtClean="0"/>
              <a:t>描述手指密集程度、宽度的特征量</a:t>
            </a:r>
            <a:endParaRPr lang="en-US" altLang="zh-CN" sz="2800" dirty="0" smtClean="0"/>
          </a:p>
          <a:p>
            <a:r>
              <a:rPr lang="en-US" altLang="zh-CN" sz="2800" dirty="0" smtClean="0"/>
              <a:t>4.</a:t>
            </a:r>
            <a:r>
              <a:rPr lang="zh-CN" altLang="en-US" sz="2800" dirty="0" smtClean="0"/>
              <a:t>定量计算</a:t>
            </a:r>
            <a:r>
              <a:rPr lang="en-US" altLang="zh-CN" sz="2800" dirty="0" smtClean="0"/>
              <a:t>Rayleigh Number</a:t>
            </a:r>
          </a:p>
          <a:p>
            <a:r>
              <a:rPr lang="en-US" altLang="zh-CN" sz="2800" dirty="0" smtClean="0"/>
              <a:t>……</a:t>
            </a: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2005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36309" y="939148"/>
            <a:ext cx="8825658" cy="2677648"/>
          </a:xfrm>
        </p:spPr>
        <p:txBody>
          <a:bodyPr/>
          <a:lstStyle/>
          <a:p>
            <a:r>
              <a:rPr lang="en-US" altLang="zh-CN" sz="4800" dirty="0" smtClean="0"/>
              <a:t>Thank you for your attention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75665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372</TotalTime>
  <Words>597</Words>
  <Application>Microsoft Office PowerPoint</Application>
  <PresentationFormat>宽屏</PresentationFormat>
  <Paragraphs>96</Paragraphs>
  <Slides>15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宋体</vt:lpstr>
      <vt:lpstr>Arial</vt:lpstr>
      <vt:lpstr>Calibri</vt:lpstr>
      <vt:lpstr>Cambria Math</vt:lpstr>
      <vt:lpstr>Century Gothic</vt:lpstr>
      <vt:lpstr>Wingdings</vt:lpstr>
      <vt:lpstr>Wingdings 3</vt:lpstr>
      <vt:lpstr>离子会议室</vt:lpstr>
      <vt:lpstr>Sugar and Salt ——盐指问题中期报告 </vt:lpstr>
      <vt:lpstr>题目</vt:lpstr>
      <vt:lpstr>盐指现象可发生于</vt:lpstr>
      <vt:lpstr>理论背景</vt:lpstr>
      <vt:lpstr>简化模型</vt:lpstr>
      <vt:lpstr>实验设计</vt:lpstr>
      <vt:lpstr>装置的制作与改良</vt:lpstr>
      <vt:lpstr>观察方法</vt:lpstr>
      <vt:lpstr>两种不稳定的现象</vt:lpstr>
      <vt:lpstr>Rayleigh-Taylor  instabilities </vt:lpstr>
      <vt:lpstr>PowerPoint 演示文稿</vt:lpstr>
      <vt:lpstr>PowerPoint 演示文稿</vt:lpstr>
      <vt:lpstr>PowerPoint 演示文稿</vt:lpstr>
      <vt:lpstr>接下来的实验方向</vt:lpstr>
      <vt:lpstr>Thank you for your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Sugar and Salt ——盐指问题 </dc:title>
  <dc:creator>洪叶瀚</dc:creator>
  <cp:lastModifiedBy>洪叶瀚</cp:lastModifiedBy>
  <cp:revision>77</cp:revision>
  <dcterms:created xsi:type="dcterms:W3CDTF">2015-05-19T14:43:52Z</dcterms:created>
  <dcterms:modified xsi:type="dcterms:W3CDTF">2015-05-20T03:23:49Z</dcterms:modified>
</cp:coreProperties>
</file>