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7" r:id="rId2"/>
    <p:sldId id="259" r:id="rId3"/>
    <p:sldId id="260" r:id="rId4"/>
    <p:sldId id="262" r:id="rId5"/>
    <p:sldId id="272" r:id="rId6"/>
    <p:sldId id="264" r:id="rId7"/>
    <p:sldId id="265" r:id="rId8"/>
    <p:sldId id="258" r:id="rId9"/>
    <p:sldId id="267" r:id="rId10"/>
    <p:sldId id="266" r:id="rId11"/>
    <p:sldId id="268" r:id="rId12"/>
    <p:sldId id="269" r:id="rId13"/>
    <p:sldId id="270" r:id="rId14"/>
    <p:sldId id="271" r:id="rId15"/>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2" d="100"/>
          <a:sy n="62" d="100"/>
        </p:scale>
        <p:origin x="-159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127F86-C9FA-4B69-94EA-7BBED54AB9A5}" type="datetimeFigureOut">
              <a:rPr lang="zh-CN" altLang="en-US" smtClean="0"/>
              <a:t>2016/7/2</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FCFC4F-A776-45C3-92D8-CBF6EE7E26E2}" type="slidenum">
              <a:rPr lang="zh-CN" altLang="en-US" smtClean="0"/>
              <a:t>‹#›</a:t>
            </a:fld>
            <a:endParaRPr lang="zh-CN" altLang="en-US"/>
          </a:p>
        </p:txBody>
      </p:sp>
    </p:spTree>
    <p:extLst>
      <p:ext uri="{BB962C8B-B14F-4D97-AF65-F5344CB8AC3E}">
        <p14:creationId xmlns:p14="http://schemas.microsoft.com/office/powerpoint/2010/main" val="3163741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themeOverride" Target="../theme/themeOverride2.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75778" name="幻灯片图像占位符 1"/>
          <p:cNvSpPr>
            <a:spLocks noGrp="1" noRot="1" noChangeAspect="1" noChangeArrowheads="1"/>
          </p:cNvSpPr>
          <p:nvPr>
            <p:ph type="sldImg" idx="4294967295"/>
          </p:nvPr>
        </p:nvSpPr>
        <p:spPr>
          <a:xfrm>
            <a:off x="-3378200" y="0"/>
            <a:ext cx="8505825" cy="6380163"/>
          </a:xfrm>
          <a:ln/>
          <a:extLst>
            <a:ext uri="{91240B29-F687-4F45-9708-019B960494DF}">
              <a14:hiddenLine xmlns:a14="http://schemas.microsoft.com/office/drawing/2010/main" w="12700">
                <a:solidFill>
                  <a:srgbClr val="000000"/>
                </a:solidFill>
                <a:miter lim="800000"/>
                <a:headEnd/>
                <a:tailEnd/>
              </a14:hiddenLine>
            </a:ext>
          </a:extLst>
        </p:spPr>
      </p:sp>
      <p:sp>
        <p:nvSpPr>
          <p:cNvPr id="75779" name="备注占位符 2"/>
          <p:cNvSpPr>
            <a:spLocks noGrp="1" noRot="1" noChangeAspect="1" noChangeArrowheads="1"/>
          </p:cNvSpPr>
          <p:nvPr>
            <p:ph type="body" idx="1"/>
          </p:nvPr>
        </p:nvSpPr>
        <p:spPr bwMode="auto">
          <a:xfrm>
            <a:off x="457200" y="1600200"/>
            <a:ext cx="8229600" cy="45259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t>使用方法：</a:t>
            </a:r>
            <a:br>
              <a:rPr lang="zh-CN" altLang="en-US"/>
            </a:br>
            <a:r>
              <a:rPr lang="en-US" altLang="zh-CN"/>
              <a:t>【</a:t>
            </a:r>
            <a:r>
              <a:rPr lang="zh-CN" altLang="en-US"/>
              <a:t>更改文字</a:t>
            </a:r>
            <a:r>
              <a:rPr lang="en-US" altLang="zh-CN"/>
              <a:t>】</a:t>
            </a:r>
            <a:r>
              <a:rPr lang="zh-CN" altLang="en-US"/>
              <a:t>：将标题框及正文框中的文字可直接改为您所需文字</a:t>
            </a:r>
            <a:br>
              <a:rPr lang="zh-CN" altLang="en-US"/>
            </a:br>
            <a:r>
              <a:rPr lang="en-US" altLang="zh-CN"/>
              <a:t>【</a:t>
            </a:r>
            <a:r>
              <a:rPr lang="zh-CN" altLang="en-US"/>
              <a:t>更改图片</a:t>
            </a:r>
            <a:r>
              <a:rPr lang="en-US" altLang="zh-CN"/>
              <a:t>】</a:t>
            </a:r>
            <a:r>
              <a:rPr lang="zh-CN" altLang="en-US"/>
              <a:t>：点中图片</a:t>
            </a:r>
            <a:r>
              <a:rPr lang="en-US" altLang="zh-CN"/>
              <a:t>》</a:t>
            </a:r>
            <a:r>
              <a:rPr lang="zh-CN" altLang="en-US"/>
              <a:t>绘图工具</a:t>
            </a:r>
            <a:r>
              <a:rPr lang="en-US" altLang="zh-CN"/>
              <a:t>》</a:t>
            </a:r>
            <a:r>
              <a:rPr lang="zh-CN" altLang="en-US"/>
              <a:t>格式</a:t>
            </a:r>
            <a:r>
              <a:rPr lang="en-US" altLang="zh-CN"/>
              <a:t>》</a:t>
            </a:r>
            <a:r>
              <a:rPr lang="zh-CN" altLang="en-US"/>
              <a:t>填充</a:t>
            </a:r>
            <a:r>
              <a:rPr lang="en-US" altLang="zh-CN"/>
              <a:t>》</a:t>
            </a:r>
            <a:r>
              <a:rPr lang="zh-CN" altLang="en-US"/>
              <a:t>图片</a:t>
            </a:r>
            <a:r>
              <a:rPr lang="en-US" altLang="zh-CN"/>
              <a:t>》</a:t>
            </a:r>
            <a:r>
              <a:rPr lang="zh-CN" altLang="en-US"/>
              <a:t>选择您需要展示的图片</a:t>
            </a:r>
            <a:br>
              <a:rPr lang="zh-CN" altLang="en-US"/>
            </a:br>
            <a:r>
              <a:rPr lang="en-US" altLang="zh-CN"/>
              <a:t>【</a:t>
            </a:r>
            <a:r>
              <a:rPr lang="zh-CN" altLang="en-US"/>
              <a:t>增加减少图片</a:t>
            </a:r>
            <a:r>
              <a:rPr lang="en-US" altLang="zh-CN"/>
              <a:t>】</a:t>
            </a:r>
            <a:r>
              <a:rPr lang="zh-CN" altLang="en-US"/>
              <a:t>：直接复制粘贴图片来增加图片数，复制后更改方法见</a:t>
            </a:r>
            <a:r>
              <a:rPr lang="en-US" altLang="zh-CN"/>
              <a:t>【</a:t>
            </a:r>
            <a:r>
              <a:rPr lang="zh-CN" altLang="en-US"/>
              <a:t>更改图片</a:t>
            </a:r>
            <a:r>
              <a:rPr lang="en-US" altLang="zh-CN"/>
              <a:t>】</a:t>
            </a:r>
            <a:r>
              <a:rPr lang="zh-CN" altLang="en-US"/>
              <a:t/>
            </a:r>
            <a:br>
              <a:rPr lang="zh-CN" altLang="en-US"/>
            </a:br>
            <a:r>
              <a:rPr lang="en-US" altLang="zh-CN"/>
              <a:t>【</a:t>
            </a:r>
            <a:r>
              <a:rPr lang="zh-CN" altLang="en-US"/>
              <a:t>更改图片色彩</a:t>
            </a:r>
            <a:r>
              <a:rPr lang="en-US" altLang="zh-CN"/>
              <a:t>】</a:t>
            </a:r>
            <a:r>
              <a:rPr lang="zh-CN" altLang="en-US"/>
              <a:t>：点中图片</a:t>
            </a:r>
            <a:r>
              <a:rPr lang="en-US" altLang="zh-CN"/>
              <a:t>》</a:t>
            </a:r>
            <a:r>
              <a:rPr lang="zh-CN" altLang="en-US"/>
              <a:t>图片工具</a:t>
            </a:r>
            <a:r>
              <a:rPr lang="en-US" altLang="zh-CN"/>
              <a:t>》</a:t>
            </a:r>
            <a:r>
              <a:rPr lang="zh-CN" altLang="en-US"/>
              <a:t>格式</a:t>
            </a:r>
            <a:r>
              <a:rPr lang="en-US" altLang="zh-CN"/>
              <a:t>》</a:t>
            </a:r>
            <a:r>
              <a:rPr lang="zh-CN" altLang="en-US"/>
              <a:t>色彩（重新着色）</a:t>
            </a:r>
            <a:r>
              <a:rPr lang="en-US" altLang="zh-CN"/>
              <a:t>》</a:t>
            </a:r>
            <a:r>
              <a:rPr lang="zh-CN" altLang="en-US"/>
              <a:t>选择您喜欢的色彩</a:t>
            </a:r>
            <a:br>
              <a:rPr lang="zh-CN" altLang="en-US"/>
            </a:br>
            <a:r>
              <a:rPr lang="zh-CN" altLang="en-US"/>
              <a:t>下载更多模板、视频教程：</a:t>
            </a:r>
            <a:r>
              <a:rPr lang="en-US" altLang="zh-CN"/>
              <a:t>http://www.mysoeasy.com</a:t>
            </a:r>
          </a:p>
        </p:txBody>
      </p:sp>
    </p:spTree>
  </p:cSld>
  <p:clrMapOvr>
    <a:overrideClrMapping bg1="lt1" tx1="dk1" bg2="lt2" tx2="dk2" accent1="accent1" accent2="accent2" accent3="accent3" accent4="accent4" accent5="accent5" accent6="accent6" hlink="hlink" folHlink="folHlink"/>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EE2976-5208-429C-955C-F6B8EBF93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391149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EE2976-5208-429C-955C-F6B8EBF93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3911490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59394" name="幻灯片图像占位符 1"/>
          <p:cNvSpPr>
            <a:spLocks noGrp="1" noRot="1" noChangeAspect="1" noChangeArrowheads="1"/>
          </p:cNvSpPr>
          <p:nvPr>
            <p:ph type="sldImg" idx="4294967295"/>
          </p:nvPr>
        </p:nvSpPr>
        <p:spPr>
          <a:xfrm>
            <a:off x="-3714750" y="0"/>
            <a:ext cx="8051800" cy="6040438"/>
          </a:xfrm>
          <a:ln/>
          <a:extLst>
            <a:ext uri="{91240B29-F687-4F45-9708-019B960494DF}">
              <a14:hiddenLine xmlns:a14="http://schemas.microsoft.com/office/drawing/2010/main" w="12700">
                <a:solidFill>
                  <a:srgbClr val="000000"/>
                </a:solidFill>
                <a:miter lim="800000"/>
                <a:headEnd/>
                <a:tailEnd/>
              </a14:hiddenLine>
            </a:ext>
          </a:extLst>
        </p:spPr>
      </p:sp>
      <p:sp>
        <p:nvSpPr>
          <p:cNvPr id="59395" name="备注占位符 2"/>
          <p:cNvSpPr>
            <a:spLocks noGrp="1" noRot="1" noChangeAspect="1" noChangeArrowheads="1"/>
          </p:cNvSpPr>
          <p:nvPr>
            <p:ph type="body" idx="1"/>
          </p:nvPr>
        </p:nvSpPr>
        <p:spPr bwMode="auto">
          <a:xfrm>
            <a:off x="457200" y="1600200"/>
            <a:ext cx="8229600" cy="45259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t>使用方法：</a:t>
            </a:r>
            <a:br>
              <a:rPr lang="zh-CN" altLang="en-US"/>
            </a:br>
            <a:r>
              <a:rPr lang="en-US" altLang="zh-CN"/>
              <a:t>【</a:t>
            </a:r>
            <a:r>
              <a:rPr lang="zh-CN" altLang="en-US"/>
              <a:t>更改文字</a:t>
            </a:r>
            <a:r>
              <a:rPr lang="en-US" altLang="zh-CN"/>
              <a:t>】</a:t>
            </a:r>
            <a:r>
              <a:rPr lang="zh-CN" altLang="en-US"/>
              <a:t>：将标题框及正文框中的文字可直接改为您所需文字</a:t>
            </a:r>
            <a:br>
              <a:rPr lang="zh-CN" altLang="en-US"/>
            </a:br>
            <a:r>
              <a:rPr lang="en-US" altLang="zh-CN"/>
              <a:t>【</a:t>
            </a:r>
            <a:r>
              <a:rPr lang="zh-CN" altLang="en-US"/>
              <a:t>更改图片</a:t>
            </a:r>
            <a:r>
              <a:rPr lang="en-US" altLang="zh-CN"/>
              <a:t>】</a:t>
            </a:r>
            <a:r>
              <a:rPr lang="zh-CN" altLang="en-US"/>
              <a:t>：点中图片</a:t>
            </a:r>
            <a:r>
              <a:rPr lang="en-US" altLang="zh-CN"/>
              <a:t>》</a:t>
            </a:r>
            <a:r>
              <a:rPr lang="zh-CN" altLang="en-US"/>
              <a:t>绘图工具</a:t>
            </a:r>
            <a:r>
              <a:rPr lang="en-US" altLang="zh-CN"/>
              <a:t>》</a:t>
            </a:r>
            <a:r>
              <a:rPr lang="zh-CN" altLang="en-US"/>
              <a:t>格式</a:t>
            </a:r>
            <a:r>
              <a:rPr lang="en-US" altLang="zh-CN"/>
              <a:t>》</a:t>
            </a:r>
            <a:r>
              <a:rPr lang="zh-CN" altLang="en-US"/>
              <a:t>填充</a:t>
            </a:r>
            <a:r>
              <a:rPr lang="en-US" altLang="zh-CN"/>
              <a:t>》</a:t>
            </a:r>
            <a:r>
              <a:rPr lang="zh-CN" altLang="en-US"/>
              <a:t>图片</a:t>
            </a:r>
            <a:r>
              <a:rPr lang="en-US" altLang="zh-CN"/>
              <a:t>》</a:t>
            </a:r>
            <a:r>
              <a:rPr lang="zh-CN" altLang="en-US"/>
              <a:t>选择您需要展示的图片</a:t>
            </a:r>
            <a:br>
              <a:rPr lang="zh-CN" altLang="en-US"/>
            </a:br>
            <a:r>
              <a:rPr lang="en-US" altLang="zh-CN"/>
              <a:t>【</a:t>
            </a:r>
            <a:r>
              <a:rPr lang="zh-CN" altLang="en-US"/>
              <a:t>增加减少图片</a:t>
            </a:r>
            <a:r>
              <a:rPr lang="en-US" altLang="zh-CN"/>
              <a:t>】</a:t>
            </a:r>
            <a:r>
              <a:rPr lang="zh-CN" altLang="en-US"/>
              <a:t>：直接复制粘贴图片来增加图片数，复制后更改方法见</a:t>
            </a:r>
            <a:r>
              <a:rPr lang="en-US" altLang="zh-CN"/>
              <a:t>【</a:t>
            </a:r>
            <a:r>
              <a:rPr lang="zh-CN" altLang="en-US"/>
              <a:t>更改图片</a:t>
            </a:r>
            <a:r>
              <a:rPr lang="en-US" altLang="zh-CN"/>
              <a:t>】</a:t>
            </a:r>
            <a:r>
              <a:rPr lang="zh-CN" altLang="en-US"/>
              <a:t/>
            </a:r>
            <a:br>
              <a:rPr lang="zh-CN" altLang="en-US"/>
            </a:br>
            <a:r>
              <a:rPr lang="en-US" altLang="zh-CN"/>
              <a:t>【</a:t>
            </a:r>
            <a:r>
              <a:rPr lang="zh-CN" altLang="en-US"/>
              <a:t>更改图片色彩</a:t>
            </a:r>
            <a:r>
              <a:rPr lang="en-US" altLang="zh-CN"/>
              <a:t>】</a:t>
            </a:r>
            <a:r>
              <a:rPr lang="zh-CN" altLang="en-US"/>
              <a:t>：点中图片</a:t>
            </a:r>
            <a:r>
              <a:rPr lang="en-US" altLang="zh-CN"/>
              <a:t>》</a:t>
            </a:r>
            <a:r>
              <a:rPr lang="zh-CN" altLang="en-US"/>
              <a:t>图片工具</a:t>
            </a:r>
            <a:r>
              <a:rPr lang="en-US" altLang="zh-CN"/>
              <a:t>》</a:t>
            </a:r>
            <a:r>
              <a:rPr lang="zh-CN" altLang="en-US"/>
              <a:t>格式</a:t>
            </a:r>
            <a:r>
              <a:rPr lang="en-US" altLang="zh-CN"/>
              <a:t>》</a:t>
            </a:r>
            <a:r>
              <a:rPr lang="zh-CN" altLang="en-US"/>
              <a:t>色彩（重新着色）</a:t>
            </a:r>
            <a:r>
              <a:rPr lang="en-US" altLang="zh-CN"/>
              <a:t>》</a:t>
            </a:r>
            <a:r>
              <a:rPr lang="zh-CN" altLang="en-US"/>
              <a:t>选择您喜欢的色彩</a:t>
            </a:r>
            <a:br>
              <a:rPr lang="zh-CN" altLang="en-US"/>
            </a:br>
            <a:r>
              <a:rPr lang="zh-CN" altLang="en-US"/>
              <a:t>下载更多模板、视频教程：</a:t>
            </a:r>
            <a:r>
              <a:rPr lang="en-US" altLang="zh-CN"/>
              <a:t>http://www.mysoeasy.com</a:t>
            </a:r>
            <a:endParaRPr lang="zh-CN" altLang="en-US"/>
          </a:p>
        </p:txBody>
      </p:sp>
    </p:spTree>
  </p:cSld>
  <p:clrMapOvr>
    <a:overrideClrMapping bg1="lt1" tx1="dk1" bg2="lt2" tx2="dk2" accent1="accent1" accent2="accent2" accent3="accent3" accent4="accent4" accent5="accent5" accent6="accent6" hlink="hlink" folHlink="folHlink"/>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9"/>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D05C0FE-FEC6-4C19-B022-0BED8B70D77B}" type="datetimeFigureOut">
              <a:rPr lang="zh-CN" altLang="en-US" smtClean="0"/>
              <a:t>2016/7/2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273A21C-68AB-4813-87E1-62A9F9576093}"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D05C0FE-FEC6-4C19-B022-0BED8B70D77B}" type="datetimeFigureOut">
              <a:rPr lang="zh-CN" altLang="en-US" smtClean="0"/>
              <a:t>2016/7/2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273A21C-68AB-4813-87E1-62A9F9576093}"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4"/>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D05C0FE-FEC6-4C19-B022-0BED8B70D77B}" type="datetimeFigureOut">
              <a:rPr lang="zh-CN" altLang="en-US" smtClean="0"/>
              <a:t>2016/7/2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273A21C-68AB-4813-87E1-62A9F9576093}"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D05C0FE-FEC6-4C19-B022-0BED8B70D77B}" type="datetimeFigureOut">
              <a:rPr lang="zh-CN" altLang="en-US" smtClean="0"/>
              <a:t>2016/7/2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273A21C-68AB-4813-87E1-62A9F9576093}"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D05C0FE-FEC6-4C19-B022-0BED8B70D77B}" type="datetimeFigureOut">
              <a:rPr lang="zh-CN" altLang="en-US" smtClean="0"/>
              <a:t>2016/7/2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273A21C-68AB-4813-87E1-62A9F9576093}"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D05C0FE-FEC6-4C19-B022-0BED8B70D77B}" type="datetimeFigureOut">
              <a:rPr lang="zh-CN" altLang="en-US" smtClean="0"/>
              <a:t>2016/7/2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273A21C-68AB-4813-87E1-62A9F9576093}"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D05C0FE-FEC6-4C19-B022-0BED8B70D77B}" type="datetimeFigureOut">
              <a:rPr lang="zh-CN" altLang="en-US" smtClean="0"/>
              <a:t>2016/7/2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273A21C-68AB-4813-87E1-62A9F9576093}"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D05C0FE-FEC6-4C19-B022-0BED8B70D77B}" type="datetimeFigureOut">
              <a:rPr lang="zh-CN" altLang="en-US" smtClean="0"/>
              <a:t>2016/7/2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273A21C-68AB-4813-87E1-62A9F9576093}"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D05C0FE-FEC6-4C19-B022-0BED8B70D77B}" type="datetimeFigureOut">
              <a:rPr lang="zh-CN" altLang="en-US" smtClean="0"/>
              <a:t>2016/7/2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273A21C-68AB-4813-87E1-62A9F9576093}"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D05C0FE-FEC6-4C19-B022-0BED8B70D77B}" type="datetimeFigureOut">
              <a:rPr lang="zh-CN" altLang="en-US" smtClean="0"/>
              <a:t>2016/7/2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273A21C-68AB-4813-87E1-62A9F9576093}"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42"/>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42"/>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D05C0FE-FEC6-4C19-B022-0BED8B70D77B}" type="datetimeFigureOut">
              <a:rPr lang="zh-CN" altLang="en-US" smtClean="0"/>
              <a:t>2016/7/2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273A21C-68AB-4813-87E1-62A9F9576093}"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6356350"/>
            <a:ext cx="2133600" cy="365125"/>
          </a:xfrm>
        </p:spPr>
        <p:txBody>
          <a:bodyPr/>
          <a:lstStyle>
            <a:lvl1pPr>
              <a:defRPr/>
            </a:lvl1pPr>
          </a:lstStyle>
          <a:p>
            <a:fld id="{78F3E51F-2B93-40AC-9E0A-5C418D6E2BB5}" type="datetime1">
              <a:rPr lang="zh-CN" altLang="en-US"/>
              <a:pPr/>
              <a:t>2016/7/2</a:t>
            </a:fld>
            <a:endParaRPr lang="zh-CN" altLang="en-US" sz="1800">
              <a:solidFill>
                <a:schemeClr val="tx1"/>
              </a:solidFill>
              <a:latin typeface="+mj-lt"/>
            </a:endParaRPr>
          </a:p>
        </p:txBody>
      </p:sp>
      <p:sp>
        <p:nvSpPr>
          <p:cNvPr id="4" name="页脚占位符 3"/>
          <p:cNvSpPr>
            <a:spLocks noGrp="1"/>
          </p:cNvSpPr>
          <p:nvPr>
            <p:ph type="ftr" sz="quarter" idx="11"/>
          </p:nvPr>
        </p:nvSpPr>
        <p:spPr>
          <a:xfrm>
            <a:off x="3124200" y="6356350"/>
            <a:ext cx="2895600" cy="365125"/>
          </a:xfrm>
        </p:spPr>
        <p:txBody>
          <a:bodyPr/>
          <a:lstStyle>
            <a:lvl1pPr>
              <a:defRPr/>
            </a:lvl1pPr>
          </a:lstStyle>
          <a:p>
            <a:endParaRPr lang="zh-CN" altLang="zh-CN"/>
          </a:p>
        </p:txBody>
      </p:sp>
      <p:sp>
        <p:nvSpPr>
          <p:cNvPr id="5" name="灯片编号占位符 4"/>
          <p:cNvSpPr>
            <a:spLocks noGrp="1"/>
          </p:cNvSpPr>
          <p:nvPr>
            <p:ph type="sldNum" sz="quarter" idx="12"/>
          </p:nvPr>
        </p:nvSpPr>
        <p:spPr>
          <a:xfrm>
            <a:off x="6553200" y="6356350"/>
            <a:ext cx="2133600" cy="365125"/>
          </a:xfrm>
        </p:spPr>
        <p:txBody>
          <a:bodyPr/>
          <a:lstStyle>
            <a:lvl1pPr>
              <a:defRPr/>
            </a:lvl1pPr>
          </a:lstStyle>
          <a:p>
            <a:fld id="{E9155C60-9F82-40F5-B1B9-8E1A39A20BAB}" type="slidenum">
              <a:rPr lang="zh-CN" altLang="en-US"/>
              <a:pPr/>
              <a:t>‹#›</a:t>
            </a:fld>
            <a:endParaRPr lang="zh-CN" altLang="en-US" sz="1800">
              <a:solidFill>
                <a:schemeClr val="tx1"/>
              </a:solidFill>
              <a:latin typeface="+mj-lt"/>
            </a:endParaRPr>
          </a:p>
        </p:txBody>
      </p:sp>
    </p:spTree>
    <p:extLst>
      <p:ext uri="{BB962C8B-B14F-4D97-AF65-F5344CB8AC3E}">
        <p14:creationId xmlns:p14="http://schemas.microsoft.com/office/powerpoint/2010/main" val="1796593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05C0FE-FEC6-4C19-B022-0BED8B70D77B}" type="datetimeFigureOut">
              <a:rPr lang="zh-CN" altLang="en-US" smtClean="0"/>
              <a:t>2016/7/2</a:t>
            </a:fld>
            <a:endParaRPr lang="zh-CN" altLang="en-US"/>
          </a:p>
        </p:txBody>
      </p:sp>
      <p:sp>
        <p:nvSpPr>
          <p:cNvPr id="5" name="页脚占位符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73A21C-68AB-4813-87E1-62A9F957609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矩形 4"/>
          <p:cNvSpPr>
            <a:spLocks noChangeArrowheads="1"/>
          </p:cNvSpPr>
          <p:nvPr/>
        </p:nvSpPr>
        <p:spPr bwMode="auto">
          <a:xfrm>
            <a:off x="1143000" y="1989140"/>
            <a:ext cx="6858000" cy="1800225"/>
          </a:xfrm>
          <a:prstGeom prst="rect">
            <a:avLst/>
          </a:prstGeom>
          <a:solidFill>
            <a:srgbClr val="9EBF27"/>
          </a:solidFill>
          <a:ln w="9525">
            <a:noFill/>
            <a:miter lim="800000"/>
            <a:headEnd/>
            <a:tailEnd/>
          </a:ln>
        </p:spPr>
        <p:txBody>
          <a:bodyPr anchor="ctr"/>
          <a:lstStyle/>
          <a:p>
            <a:pPr algn="ctr"/>
            <a:endParaRPr lang="zh-CN" altLang="en-US">
              <a:solidFill>
                <a:srgbClr val="FFFFFF"/>
              </a:solidFill>
            </a:endParaRPr>
          </a:p>
        </p:txBody>
      </p:sp>
      <p:sp>
        <p:nvSpPr>
          <p:cNvPr id="4099" name="任意多边形 5"/>
          <p:cNvSpPr>
            <a:spLocks/>
          </p:cNvSpPr>
          <p:nvPr/>
        </p:nvSpPr>
        <p:spPr bwMode="auto">
          <a:xfrm>
            <a:off x="1131094" y="4076702"/>
            <a:ext cx="6862763" cy="2062163"/>
          </a:xfrm>
          <a:custGeom>
            <a:avLst/>
            <a:gdLst/>
            <a:ahLst/>
            <a:cxnLst>
              <a:cxn ang="0">
                <a:pos x="0" y="0"/>
              </a:cxn>
              <a:cxn ang="0">
                <a:pos x="2136710" y="727787"/>
              </a:cxn>
              <a:cxn ang="0">
                <a:pos x="4599992" y="671804"/>
              </a:cxn>
              <a:cxn ang="0">
                <a:pos x="6736702" y="1614196"/>
              </a:cxn>
              <a:cxn ang="0">
                <a:pos x="9153330" y="2062065"/>
              </a:cxn>
            </a:cxnLst>
            <a:rect l="0" t="0" r="r" b="b"/>
            <a:pathLst>
              <a:path w="9153330" h="2062065">
                <a:moveTo>
                  <a:pt x="0" y="0"/>
                </a:moveTo>
                <a:cubicBezTo>
                  <a:pt x="685022" y="307910"/>
                  <a:pt x="1370045" y="615820"/>
                  <a:pt x="2136710" y="727787"/>
                </a:cubicBezTo>
                <a:cubicBezTo>
                  <a:pt x="2903375" y="839754"/>
                  <a:pt x="3833327" y="524069"/>
                  <a:pt x="4599992" y="671804"/>
                </a:cubicBezTo>
                <a:cubicBezTo>
                  <a:pt x="5366657" y="819539"/>
                  <a:pt x="5977812" y="1382486"/>
                  <a:pt x="6736702" y="1614196"/>
                </a:cubicBezTo>
                <a:cubicBezTo>
                  <a:pt x="7495592" y="1845906"/>
                  <a:pt x="8324461" y="1953985"/>
                  <a:pt x="9153330" y="2062065"/>
                </a:cubicBezTo>
              </a:path>
            </a:pathLst>
          </a:custGeom>
          <a:noFill/>
          <a:ln w="12700" cap="flat" cmpd="sng">
            <a:solidFill>
              <a:srgbClr val="9EBF27"/>
            </a:solidFill>
            <a:miter lim="800000"/>
            <a:headEnd/>
            <a:tailEnd/>
          </a:ln>
        </p:spPr>
        <p:txBody>
          <a:bodyPr anchor="ctr"/>
          <a:lstStyle/>
          <a:p>
            <a:endParaRPr lang="zh-CN" altLang="en-US">
              <a:solidFill>
                <a:prstClr val="black"/>
              </a:solidFill>
            </a:endParaRPr>
          </a:p>
        </p:txBody>
      </p:sp>
      <p:sp>
        <p:nvSpPr>
          <p:cNvPr id="4100" name="任意多边形 6"/>
          <p:cNvSpPr>
            <a:spLocks/>
          </p:cNvSpPr>
          <p:nvPr/>
        </p:nvSpPr>
        <p:spPr bwMode="auto">
          <a:xfrm>
            <a:off x="1123951" y="4505325"/>
            <a:ext cx="6646069" cy="2343150"/>
          </a:xfrm>
          <a:custGeom>
            <a:avLst/>
            <a:gdLst/>
            <a:ahLst/>
            <a:cxnLst>
              <a:cxn ang="0">
                <a:pos x="0" y="1497"/>
              </a:cxn>
              <a:cxn ang="0">
                <a:pos x="1688841" y="971880"/>
              </a:cxn>
              <a:cxn ang="0">
                <a:pos x="4870580" y="29489"/>
              </a:cxn>
              <a:cxn ang="0">
                <a:pos x="8864082" y="2343480"/>
              </a:cxn>
            </a:cxnLst>
            <a:rect l="0" t="0" r="r" b="b"/>
            <a:pathLst>
              <a:path w="8864082" h="2343480">
                <a:moveTo>
                  <a:pt x="0" y="1497"/>
                </a:moveTo>
                <a:cubicBezTo>
                  <a:pt x="438539" y="484356"/>
                  <a:pt x="877078" y="967215"/>
                  <a:pt x="1688841" y="971880"/>
                </a:cubicBezTo>
                <a:cubicBezTo>
                  <a:pt x="2500604" y="976545"/>
                  <a:pt x="3674707" y="-199111"/>
                  <a:pt x="4870580" y="29489"/>
                </a:cubicBezTo>
                <a:cubicBezTo>
                  <a:pt x="6066453" y="258089"/>
                  <a:pt x="7465267" y="1300784"/>
                  <a:pt x="8864082" y="2343480"/>
                </a:cubicBezTo>
              </a:path>
            </a:pathLst>
          </a:custGeom>
          <a:noFill/>
          <a:ln w="12700" cap="flat" cmpd="sng">
            <a:solidFill>
              <a:srgbClr val="9EBF27"/>
            </a:solidFill>
            <a:miter lim="800000"/>
            <a:headEnd/>
            <a:tailEnd/>
          </a:ln>
        </p:spPr>
        <p:txBody>
          <a:bodyPr anchor="ctr"/>
          <a:lstStyle/>
          <a:p>
            <a:endParaRPr lang="zh-CN" altLang="en-US">
              <a:solidFill>
                <a:prstClr val="black"/>
              </a:solidFill>
            </a:endParaRPr>
          </a:p>
        </p:txBody>
      </p:sp>
      <p:sp>
        <p:nvSpPr>
          <p:cNvPr id="4101" name="TextBox 7"/>
          <p:cNvSpPr txBox="1">
            <a:spLocks noChangeArrowheads="1"/>
          </p:cNvSpPr>
          <p:nvPr/>
        </p:nvSpPr>
        <p:spPr bwMode="auto">
          <a:xfrm>
            <a:off x="2195735" y="2427288"/>
            <a:ext cx="4824537" cy="923330"/>
          </a:xfrm>
          <a:prstGeom prst="rect">
            <a:avLst/>
          </a:prstGeom>
          <a:noFill/>
          <a:ln w="9525">
            <a:noFill/>
            <a:miter lim="800000"/>
            <a:headEnd/>
            <a:tailEnd/>
          </a:ln>
        </p:spPr>
        <p:txBody>
          <a:bodyPr wrap="square">
            <a:spAutoFit/>
          </a:bodyPr>
          <a:lstStyle/>
          <a:p>
            <a:pPr algn="ctr"/>
            <a:r>
              <a:rPr lang="zh-CN" altLang="en-US" sz="5400" dirty="0" smtClean="0">
                <a:solidFill>
                  <a:prstClr val="white"/>
                </a:solidFill>
                <a:latin typeface="微软雅黑" pitchFamily="34" charset="-122"/>
                <a:ea typeface="微软雅黑" pitchFamily="34" charset="-122"/>
              </a:rPr>
              <a:t>在转盘上滚动</a:t>
            </a:r>
            <a:endParaRPr lang="zh-CN" altLang="en-US" sz="5400" dirty="0">
              <a:solidFill>
                <a:prstClr val="white"/>
              </a:solidFill>
              <a:latin typeface="微软雅黑" pitchFamily="34" charset="-122"/>
              <a:ea typeface="微软雅黑" pitchFamily="34" charset="-122"/>
            </a:endParaRPr>
          </a:p>
        </p:txBody>
      </p:sp>
    </p:spTree>
    <p:extLst>
      <p:ext uri="{BB962C8B-B14F-4D97-AF65-F5344CB8AC3E}">
        <p14:creationId xmlns:p14="http://schemas.microsoft.com/office/powerpoint/2010/main" val="16166250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灯片编号占位符 4"/>
          <p:cNvSpPr>
            <a:spLocks noGrp="1"/>
          </p:cNvSpPr>
          <p:nvPr>
            <p:ph type="sldNum" sz="quarter" idx="12"/>
          </p:nvPr>
        </p:nvSpPr>
        <p:spPr/>
        <p:txBody>
          <a:bodyPr/>
          <a:lstStyle/>
          <a:p>
            <a:fld id="{50181F1F-A20A-4254-A7F0-A61B26006FA0}" type="slidenum">
              <a:rPr lang="zh-CN" altLang="en-US"/>
              <a:pPr/>
              <a:t>2</a:t>
            </a:fld>
            <a:endParaRPr lang="zh-CN" altLang="en-US" sz="1800">
              <a:solidFill>
                <a:schemeClr val="tx1"/>
              </a:solidFill>
              <a:latin typeface="Arial" pitchFamily="34" charset="0"/>
            </a:endParaRPr>
          </a:p>
        </p:txBody>
      </p:sp>
      <p:sp>
        <p:nvSpPr>
          <p:cNvPr id="74754" name="左箭头 34"/>
          <p:cNvSpPr>
            <a:spLocks noChangeArrowheads="1"/>
          </p:cNvSpPr>
          <p:nvPr/>
        </p:nvSpPr>
        <p:spPr bwMode="auto">
          <a:xfrm>
            <a:off x="107950" y="520700"/>
            <a:ext cx="1901825" cy="1790700"/>
          </a:xfrm>
          <a:custGeom>
            <a:avLst/>
            <a:gdLst>
              <a:gd name="T0" fmla="*/ 0 w 1901797"/>
              <a:gd name="T1" fmla="*/ 895779 h 1791558"/>
              <a:gd name="T2" fmla="*/ 745879 w 1901797"/>
              <a:gd name="T3" fmla="*/ 0 h 1791558"/>
              <a:gd name="T4" fmla="*/ 745879 w 1901797"/>
              <a:gd name="T5" fmla="*/ 402921 h 1791558"/>
              <a:gd name="T6" fmla="*/ 1646964 w 1901797"/>
              <a:gd name="T7" fmla="*/ 402920 h 1791558"/>
              <a:gd name="T8" fmla="*/ 1901797 w 1901797"/>
              <a:gd name="T9" fmla="*/ 1373646 h 1791558"/>
              <a:gd name="T10" fmla="*/ 745879 w 1901797"/>
              <a:gd name="T11" fmla="*/ 1388637 h 1791558"/>
              <a:gd name="T12" fmla="*/ 745879 w 1901797"/>
              <a:gd name="T13" fmla="*/ 1791558 h 1791558"/>
              <a:gd name="T14" fmla="*/ 0 w 1901797"/>
              <a:gd name="T15" fmla="*/ 895779 h 1791558"/>
              <a:gd name="T16" fmla="*/ 0 60000 65536"/>
              <a:gd name="T17" fmla="*/ 0 60000 65536"/>
              <a:gd name="T18" fmla="*/ 0 60000 65536"/>
              <a:gd name="T19" fmla="*/ 0 60000 65536"/>
              <a:gd name="T20" fmla="*/ 0 60000 65536"/>
              <a:gd name="T21" fmla="*/ 0 60000 65536"/>
              <a:gd name="T22" fmla="*/ 0 60000 65536"/>
              <a:gd name="T23" fmla="*/ 0 60000 65536"/>
              <a:gd name="T24" fmla="*/ 0 w 1901797"/>
              <a:gd name="T25" fmla="*/ 0 h 1791558"/>
              <a:gd name="T26" fmla="*/ 1901797 w 1901797"/>
              <a:gd name="T27" fmla="*/ 1791558 h 179155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01797" h="1791558">
                <a:moveTo>
                  <a:pt x="0" y="895779"/>
                </a:moveTo>
                <a:lnTo>
                  <a:pt x="745879" y="0"/>
                </a:lnTo>
                <a:lnTo>
                  <a:pt x="745879" y="402921"/>
                </a:lnTo>
                <a:lnTo>
                  <a:pt x="1646964" y="402920"/>
                </a:lnTo>
                <a:lnTo>
                  <a:pt x="1901797" y="1373646"/>
                </a:lnTo>
                <a:lnTo>
                  <a:pt x="745879" y="1388637"/>
                </a:lnTo>
                <a:lnTo>
                  <a:pt x="745879" y="1791558"/>
                </a:lnTo>
                <a:lnTo>
                  <a:pt x="0" y="895779"/>
                </a:lnTo>
                <a:close/>
              </a:path>
            </a:pathLst>
          </a:custGeom>
          <a:gradFill rotWithShape="1">
            <a:gsLst>
              <a:gs pos="0">
                <a:srgbClr val="B0A84A"/>
              </a:gs>
              <a:gs pos="67000">
                <a:srgbClr val="D3CA5A"/>
              </a:gs>
              <a:gs pos="100000">
                <a:srgbClr val="D3CA5A"/>
              </a:gs>
            </a:gsLst>
            <a:lin ang="10800000" scaled="1"/>
          </a:gra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b="1" i="1">
              <a:solidFill>
                <a:srgbClr val="FFFFFF"/>
              </a:solidFill>
              <a:latin typeface="Calibri" pitchFamily="34" charset="0"/>
              <a:sym typeface="微软雅黑" pitchFamily="34" charset="-122"/>
            </a:endParaRPr>
          </a:p>
        </p:txBody>
      </p:sp>
      <p:sp>
        <p:nvSpPr>
          <p:cNvPr id="74755" name="左箭头 40"/>
          <p:cNvSpPr>
            <a:spLocks noChangeArrowheads="1"/>
          </p:cNvSpPr>
          <p:nvPr/>
        </p:nvSpPr>
        <p:spPr bwMode="auto">
          <a:xfrm>
            <a:off x="685800" y="1484313"/>
            <a:ext cx="2089150" cy="1790700"/>
          </a:xfrm>
          <a:prstGeom prst="leftArrow">
            <a:avLst>
              <a:gd name="adj1" fmla="val 55028"/>
              <a:gd name="adj2" fmla="val 41660"/>
            </a:avLst>
          </a:prstGeom>
          <a:gradFill rotWithShape="1">
            <a:gsLst>
              <a:gs pos="0">
                <a:srgbClr val="819B53"/>
              </a:gs>
              <a:gs pos="89000">
                <a:srgbClr val="A9C970"/>
              </a:gs>
              <a:gs pos="100000">
                <a:srgbClr val="A9C970"/>
              </a:gs>
            </a:gsLst>
            <a:lin ang="10800000" scaled="1"/>
          </a:gra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b="1" i="1">
              <a:solidFill>
                <a:srgbClr val="FFFFFF"/>
              </a:solidFill>
              <a:latin typeface="Calibri" pitchFamily="34" charset="0"/>
              <a:sym typeface="微软雅黑" pitchFamily="34" charset="-122"/>
            </a:endParaRPr>
          </a:p>
        </p:txBody>
      </p:sp>
      <p:sp>
        <p:nvSpPr>
          <p:cNvPr id="74756" name="左箭头 41"/>
          <p:cNvSpPr>
            <a:spLocks noChangeArrowheads="1"/>
          </p:cNvSpPr>
          <p:nvPr/>
        </p:nvSpPr>
        <p:spPr bwMode="auto">
          <a:xfrm>
            <a:off x="160338" y="2451100"/>
            <a:ext cx="2397125" cy="1790700"/>
          </a:xfrm>
          <a:prstGeom prst="leftArrow">
            <a:avLst>
              <a:gd name="adj1" fmla="val 55028"/>
              <a:gd name="adj2" fmla="val 41653"/>
            </a:avLst>
          </a:prstGeom>
          <a:gradFill rotWithShape="1">
            <a:gsLst>
              <a:gs pos="0">
                <a:srgbClr val="A56C32"/>
              </a:gs>
              <a:gs pos="75000">
                <a:srgbClr val="C7823D"/>
              </a:gs>
              <a:gs pos="100000">
                <a:srgbClr val="C7823D"/>
              </a:gs>
            </a:gsLst>
            <a:lin ang="10800000" scaled="1"/>
          </a:gra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b="1" i="1">
              <a:solidFill>
                <a:srgbClr val="FFFFFF"/>
              </a:solidFill>
              <a:latin typeface="Calibri" pitchFamily="34" charset="0"/>
              <a:sym typeface="微软雅黑" pitchFamily="34" charset="-122"/>
            </a:endParaRPr>
          </a:p>
        </p:txBody>
      </p:sp>
      <p:sp>
        <p:nvSpPr>
          <p:cNvPr id="74757" name="左箭头 42"/>
          <p:cNvSpPr>
            <a:spLocks noChangeArrowheads="1"/>
          </p:cNvSpPr>
          <p:nvPr/>
        </p:nvSpPr>
        <p:spPr bwMode="auto">
          <a:xfrm>
            <a:off x="738188" y="3429000"/>
            <a:ext cx="2089150" cy="1790700"/>
          </a:xfrm>
          <a:prstGeom prst="leftArrow">
            <a:avLst>
              <a:gd name="adj1" fmla="val 55028"/>
              <a:gd name="adj2" fmla="val 41660"/>
            </a:avLst>
          </a:prstGeom>
          <a:gradFill rotWithShape="1">
            <a:gsLst>
              <a:gs pos="0">
                <a:srgbClr val="633023"/>
              </a:gs>
              <a:gs pos="98000">
                <a:srgbClr val="763B2B"/>
              </a:gs>
              <a:gs pos="100000">
                <a:srgbClr val="763B2B"/>
              </a:gs>
            </a:gsLst>
            <a:lin ang="10800000" scaled="1"/>
          </a:gra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b="1" i="1">
              <a:solidFill>
                <a:srgbClr val="FFFFFF"/>
              </a:solidFill>
              <a:latin typeface="Calibri" pitchFamily="34" charset="0"/>
              <a:sym typeface="微软雅黑" pitchFamily="34" charset="-122"/>
            </a:endParaRPr>
          </a:p>
        </p:txBody>
      </p:sp>
      <p:sp>
        <p:nvSpPr>
          <p:cNvPr id="74758" name="矩形 3"/>
          <p:cNvSpPr>
            <a:spLocks noChangeArrowheads="1"/>
          </p:cNvSpPr>
          <p:nvPr/>
        </p:nvSpPr>
        <p:spPr bwMode="auto">
          <a:xfrm>
            <a:off x="2057400" y="2060575"/>
            <a:ext cx="6254750" cy="1008063"/>
          </a:xfrm>
          <a:custGeom>
            <a:avLst/>
            <a:gdLst>
              <a:gd name="T0" fmla="*/ 0 w 6254300"/>
              <a:gd name="T1" fmla="*/ 0 h 1008112"/>
              <a:gd name="T2" fmla="*/ 6254300 w 6254300"/>
              <a:gd name="T3" fmla="*/ 1008112 h 1008112"/>
            </a:gdLst>
            <a:ahLst/>
            <a:cxnLst/>
            <a:rect l="T0" t="T1" r="T2" b="T3"/>
            <a:pathLst>
              <a:path w="6254300" h="1008112">
                <a:moveTo>
                  <a:pt x="0" y="0"/>
                </a:moveTo>
                <a:lnTo>
                  <a:pt x="5979024" y="0"/>
                </a:lnTo>
                <a:lnTo>
                  <a:pt x="6254300" y="1008112"/>
                </a:lnTo>
                <a:lnTo>
                  <a:pt x="275276" y="1008112"/>
                </a:lnTo>
                <a:close/>
              </a:path>
            </a:pathLst>
          </a:custGeom>
          <a:gradFill rotWithShape="1">
            <a:gsLst>
              <a:gs pos="0">
                <a:srgbClr val="8DA75D"/>
              </a:gs>
              <a:gs pos="4999">
                <a:srgbClr val="A9C970"/>
              </a:gs>
              <a:gs pos="100000">
                <a:srgbClr val="A9C970"/>
              </a:gs>
            </a:gsLst>
            <a:lin ang="16200000" scaled="1"/>
          </a:gra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b="1" i="1">
              <a:solidFill>
                <a:srgbClr val="FFFFFF"/>
              </a:solidFill>
              <a:latin typeface="Calibri" pitchFamily="34" charset="0"/>
              <a:sym typeface="微软雅黑" pitchFamily="34" charset="-122"/>
            </a:endParaRPr>
          </a:p>
        </p:txBody>
      </p:sp>
      <p:sp>
        <p:nvSpPr>
          <p:cNvPr id="74759" name="矩形 4"/>
          <p:cNvSpPr>
            <a:spLocks noChangeArrowheads="1"/>
          </p:cNvSpPr>
          <p:nvPr/>
        </p:nvSpPr>
        <p:spPr bwMode="auto">
          <a:xfrm>
            <a:off x="2333625" y="3068638"/>
            <a:ext cx="6254750" cy="1008062"/>
          </a:xfrm>
          <a:custGeom>
            <a:avLst/>
            <a:gdLst>
              <a:gd name="T0" fmla="*/ 0 w 6254300"/>
              <a:gd name="T1" fmla="*/ 0 h 1008112"/>
              <a:gd name="T2" fmla="*/ 6254300 w 6254300"/>
              <a:gd name="T3" fmla="*/ 1008112 h 1008112"/>
            </a:gdLst>
            <a:ahLst/>
            <a:cxnLst/>
            <a:rect l="T0" t="T1" r="T2" b="T3"/>
            <a:pathLst>
              <a:path w="6254300" h="1008112">
                <a:moveTo>
                  <a:pt x="0" y="0"/>
                </a:moveTo>
                <a:lnTo>
                  <a:pt x="5979024" y="0"/>
                </a:lnTo>
                <a:lnTo>
                  <a:pt x="6254300" y="1008112"/>
                </a:lnTo>
                <a:lnTo>
                  <a:pt x="275276" y="1008112"/>
                </a:lnTo>
                <a:close/>
              </a:path>
            </a:pathLst>
          </a:custGeom>
          <a:gradFill rotWithShape="1">
            <a:gsLst>
              <a:gs pos="0">
                <a:srgbClr val="A56C32"/>
              </a:gs>
              <a:gs pos="9000">
                <a:srgbClr val="C7823D"/>
              </a:gs>
              <a:gs pos="100000">
                <a:srgbClr val="C7823D"/>
              </a:gs>
            </a:gsLst>
            <a:lin ang="16200000" scaled="1"/>
          </a:gra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b="1" i="1">
              <a:solidFill>
                <a:srgbClr val="FFFFFF"/>
              </a:solidFill>
              <a:latin typeface="Calibri" pitchFamily="34" charset="0"/>
              <a:sym typeface="微软雅黑" pitchFamily="34" charset="-122"/>
            </a:endParaRPr>
          </a:p>
        </p:txBody>
      </p:sp>
      <p:sp>
        <p:nvSpPr>
          <p:cNvPr id="74760" name="矩形 5"/>
          <p:cNvSpPr>
            <a:spLocks noChangeArrowheads="1"/>
          </p:cNvSpPr>
          <p:nvPr/>
        </p:nvSpPr>
        <p:spPr bwMode="auto">
          <a:xfrm>
            <a:off x="2608263" y="4076700"/>
            <a:ext cx="6254750" cy="1008063"/>
          </a:xfrm>
          <a:custGeom>
            <a:avLst/>
            <a:gdLst>
              <a:gd name="T0" fmla="*/ 0 w 6254299"/>
              <a:gd name="T1" fmla="*/ 0 h 1008112"/>
              <a:gd name="T2" fmla="*/ 6254299 w 6254299"/>
              <a:gd name="T3" fmla="*/ 1008112 h 1008112"/>
            </a:gdLst>
            <a:ahLst/>
            <a:cxnLst/>
            <a:rect l="T0" t="T1" r="T2" b="T3"/>
            <a:pathLst>
              <a:path w="6254299" h="1008112">
                <a:moveTo>
                  <a:pt x="0" y="0"/>
                </a:moveTo>
                <a:lnTo>
                  <a:pt x="5979023" y="0"/>
                </a:lnTo>
                <a:lnTo>
                  <a:pt x="6254299" y="1008112"/>
                </a:lnTo>
                <a:lnTo>
                  <a:pt x="275276" y="1008112"/>
                </a:lnTo>
                <a:close/>
              </a:path>
            </a:pathLst>
          </a:custGeom>
          <a:gradFill rotWithShape="1">
            <a:gsLst>
              <a:gs pos="0">
                <a:srgbClr val="633023"/>
              </a:gs>
              <a:gs pos="9000">
                <a:srgbClr val="763B2B"/>
              </a:gs>
              <a:gs pos="100000">
                <a:srgbClr val="763B2B"/>
              </a:gs>
            </a:gsLst>
            <a:lin ang="16200000" scaled="1"/>
          </a:gra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b="1" i="1">
              <a:solidFill>
                <a:srgbClr val="FFFFFF"/>
              </a:solidFill>
              <a:latin typeface="Calibri" pitchFamily="34" charset="0"/>
              <a:sym typeface="微软雅黑" pitchFamily="34" charset="-122"/>
            </a:endParaRPr>
          </a:p>
        </p:txBody>
      </p:sp>
      <p:sp>
        <p:nvSpPr>
          <p:cNvPr id="74761" name="矩形 1"/>
          <p:cNvSpPr>
            <a:spLocks noChangeArrowheads="1"/>
          </p:cNvSpPr>
          <p:nvPr/>
        </p:nvSpPr>
        <p:spPr bwMode="auto">
          <a:xfrm>
            <a:off x="1778000" y="1050925"/>
            <a:ext cx="6253163" cy="1009650"/>
          </a:xfrm>
          <a:custGeom>
            <a:avLst/>
            <a:gdLst>
              <a:gd name="T0" fmla="*/ 0 w 6254300"/>
              <a:gd name="T1" fmla="*/ 0 h 1008112"/>
              <a:gd name="T2" fmla="*/ 6254300 w 6254300"/>
              <a:gd name="T3" fmla="*/ 1008112 h 1008112"/>
            </a:gdLst>
            <a:ahLst/>
            <a:cxnLst/>
            <a:rect l="T0" t="T1" r="T2" b="T3"/>
            <a:pathLst>
              <a:path w="6254300" h="1008112">
                <a:moveTo>
                  <a:pt x="0" y="0"/>
                </a:moveTo>
                <a:lnTo>
                  <a:pt x="5979023" y="0"/>
                </a:lnTo>
                <a:lnTo>
                  <a:pt x="6254300" y="1008112"/>
                </a:lnTo>
                <a:lnTo>
                  <a:pt x="275276" y="1008112"/>
                </a:lnTo>
                <a:close/>
              </a:path>
            </a:pathLst>
          </a:custGeom>
          <a:gradFill rotWithShape="1">
            <a:gsLst>
              <a:gs pos="0">
                <a:srgbClr val="B0A84A"/>
              </a:gs>
              <a:gs pos="6999">
                <a:srgbClr val="D3CA5A"/>
              </a:gs>
              <a:gs pos="100000">
                <a:srgbClr val="D3CA5A"/>
              </a:gs>
            </a:gsLst>
            <a:lin ang="16200000" scaled="1"/>
          </a:gra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b="1" i="1">
              <a:solidFill>
                <a:srgbClr val="FFFFFF"/>
              </a:solidFill>
              <a:latin typeface="Calibri" pitchFamily="34" charset="0"/>
              <a:sym typeface="微软雅黑" pitchFamily="34" charset="-122"/>
            </a:endParaRPr>
          </a:p>
        </p:txBody>
      </p:sp>
      <p:grpSp>
        <p:nvGrpSpPr>
          <p:cNvPr id="74762" name="组合 47"/>
          <p:cNvGrpSpPr>
            <a:grpSpLocks/>
          </p:cNvGrpSpPr>
          <p:nvPr/>
        </p:nvGrpSpPr>
        <p:grpSpPr bwMode="auto">
          <a:xfrm rot="9878743">
            <a:off x="8166100" y="219075"/>
            <a:ext cx="122238" cy="5541963"/>
            <a:chOff x="0" y="0"/>
            <a:chExt cx="82831" cy="9144000"/>
          </a:xfrm>
        </p:grpSpPr>
        <p:pic>
          <p:nvPicPr>
            <p:cNvPr id="7476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l="2766" r="7204" b="57678"/>
            <a:stretch>
              <a:fillRect/>
            </a:stretch>
          </p:blipFill>
          <p:spPr bwMode="auto">
            <a:xfrm rot="5400000">
              <a:off x="-4526638" y="4534531"/>
              <a:ext cx="9144000" cy="7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sp>
          <p:nvSpPr>
            <p:cNvPr id="74764" name="矩形 49"/>
            <p:cNvSpPr>
              <a:spLocks noChangeArrowheads="1"/>
            </p:cNvSpPr>
            <p:nvPr/>
          </p:nvSpPr>
          <p:spPr bwMode="auto">
            <a:xfrm rot="5400000">
              <a:off x="-3729528" y="4635259"/>
              <a:ext cx="7477053" cy="18000"/>
            </a:xfrm>
            <a:prstGeom prst="rect">
              <a:avLst/>
            </a:prstGeom>
            <a:gradFill rotWithShape="1">
              <a:gsLst>
                <a:gs pos="0">
                  <a:srgbClr val="FFFFFF"/>
                </a:gs>
                <a:gs pos="1999">
                  <a:srgbClr val="FFFFFF"/>
                </a:gs>
                <a:gs pos="49628">
                  <a:srgbClr val="3F3F3F"/>
                </a:gs>
                <a:gs pos="100000">
                  <a:srgbClr val="FFFFFF"/>
                </a:gs>
              </a:gsLst>
              <a:lin ang="10800000" scaled="1"/>
            </a:gra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b="1" i="1">
                <a:solidFill>
                  <a:srgbClr val="FFFFFF"/>
                </a:solidFill>
                <a:latin typeface="Calibri" pitchFamily="34" charset="0"/>
                <a:sym typeface="微软雅黑" pitchFamily="34" charset="-122"/>
              </a:endParaRPr>
            </a:p>
          </p:txBody>
        </p:sp>
      </p:grpSp>
      <p:grpSp>
        <p:nvGrpSpPr>
          <p:cNvPr id="74765" name="组合 50"/>
          <p:cNvGrpSpPr>
            <a:grpSpLocks/>
          </p:cNvGrpSpPr>
          <p:nvPr/>
        </p:nvGrpSpPr>
        <p:grpSpPr bwMode="auto">
          <a:xfrm rot="9878743">
            <a:off x="2584450" y="368300"/>
            <a:ext cx="122238" cy="5541963"/>
            <a:chOff x="0" y="0"/>
            <a:chExt cx="82831" cy="9144000"/>
          </a:xfrm>
        </p:grpSpPr>
        <p:pic>
          <p:nvPicPr>
            <p:cNvPr id="7476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l="2766" r="7204" b="57678"/>
            <a:stretch>
              <a:fillRect/>
            </a:stretch>
          </p:blipFill>
          <p:spPr bwMode="auto">
            <a:xfrm rot="5400000">
              <a:off x="-4526638" y="4534531"/>
              <a:ext cx="9144000" cy="7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sp>
          <p:nvSpPr>
            <p:cNvPr id="74767" name="矩形 52"/>
            <p:cNvSpPr>
              <a:spLocks noChangeArrowheads="1"/>
            </p:cNvSpPr>
            <p:nvPr/>
          </p:nvSpPr>
          <p:spPr bwMode="auto">
            <a:xfrm rot="5400000">
              <a:off x="-3729528" y="4635259"/>
              <a:ext cx="7477053" cy="18000"/>
            </a:xfrm>
            <a:prstGeom prst="rect">
              <a:avLst/>
            </a:prstGeom>
            <a:gradFill rotWithShape="1">
              <a:gsLst>
                <a:gs pos="0">
                  <a:srgbClr val="FFFFFF"/>
                </a:gs>
                <a:gs pos="1999">
                  <a:srgbClr val="FFFFFF"/>
                </a:gs>
                <a:gs pos="49628">
                  <a:srgbClr val="3F3F3F"/>
                </a:gs>
                <a:gs pos="100000">
                  <a:srgbClr val="FFFFFF"/>
                </a:gs>
              </a:gsLst>
              <a:lin ang="10800000" scaled="1"/>
            </a:gra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b="1" i="1">
                <a:solidFill>
                  <a:srgbClr val="FFFFFF"/>
                </a:solidFill>
                <a:latin typeface="Calibri" pitchFamily="34" charset="0"/>
                <a:sym typeface="微软雅黑" pitchFamily="34" charset="-122"/>
              </a:endParaRPr>
            </a:p>
          </p:txBody>
        </p:sp>
      </p:grpSp>
      <p:grpSp>
        <p:nvGrpSpPr>
          <p:cNvPr id="74768" name="组合 53"/>
          <p:cNvGrpSpPr>
            <a:grpSpLocks/>
          </p:cNvGrpSpPr>
          <p:nvPr/>
        </p:nvGrpSpPr>
        <p:grpSpPr bwMode="auto">
          <a:xfrm rot="9878743" flipH="1" flipV="1">
            <a:off x="3516313" y="180975"/>
            <a:ext cx="142875" cy="5541963"/>
            <a:chOff x="0" y="0"/>
            <a:chExt cx="96571" cy="9144000"/>
          </a:xfrm>
        </p:grpSpPr>
        <p:pic>
          <p:nvPicPr>
            <p:cNvPr id="74769" name="Picture 3"/>
            <p:cNvPicPr>
              <a:picLocks noChangeAspect="1" noChangeArrowheads="1"/>
            </p:cNvPicPr>
            <p:nvPr/>
          </p:nvPicPr>
          <p:blipFill>
            <a:blip r:embed="rId4">
              <a:extLst>
                <a:ext uri="{28A0092B-C50C-407E-A947-70E740481C1C}">
                  <a14:useLocalDpi xmlns:a14="http://schemas.microsoft.com/office/drawing/2010/main" val="0"/>
                </a:ext>
              </a:extLst>
            </a:blip>
            <a:srcRect l="2766" r="7204" b="57678"/>
            <a:stretch>
              <a:fillRect/>
            </a:stretch>
          </p:blipFill>
          <p:spPr bwMode="auto">
            <a:xfrm rot="5400000">
              <a:off x="-4519767" y="4527662"/>
              <a:ext cx="9144000" cy="88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sp>
          <p:nvSpPr>
            <p:cNvPr id="74770" name="矩形 55"/>
            <p:cNvSpPr>
              <a:spLocks noChangeArrowheads="1"/>
            </p:cNvSpPr>
            <p:nvPr/>
          </p:nvSpPr>
          <p:spPr bwMode="auto">
            <a:xfrm rot="5400000">
              <a:off x="-3729528" y="4635260"/>
              <a:ext cx="7477053" cy="18000"/>
            </a:xfrm>
            <a:prstGeom prst="rect">
              <a:avLst/>
            </a:prstGeom>
            <a:gradFill rotWithShape="1">
              <a:gsLst>
                <a:gs pos="0">
                  <a:srgbClr val="FFFFFF"/>
                </a:gs>
                <a:gs pos="1999">
                  <a:srgbClr val="FFFFFF"/>
                </a:gs>
                <a:gs pos="49628">
                  <a:srgbClr val="3F3F3F"/>
                </a:gs>
                <a:gs pos="100000">
                  <a:srgbClr val="FFFFFF"/>
                </a:gs>
              </a:gsLst>
              <a:lin ang="10800000" scaled="1"/>
            </a:gra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b="1" i="1">
                <a:solidFill>
                  <a:srgbClr val="FFFFFF"/>
                </a:solidFill>
                <a:latin typeface="Calibri" pitchFamily="34" charset="0"/>
                <a:sym typeface="微软雅黑" pitchFamily="34" charset="-122"/>
              </a:endParaRPr>
            </a:p>
          </p:txBody>
        </p:sp>
      </p:grpSp>
      <p:sp>
        <p:nvSpPr>
          <p:cNvPr id="74771" name="矩形 56"/>
          <p:cNvSpPr>
            <a:spLocks noChangeArrowheads="1"/>
          </p:cNvSpPr>
          <p:nvPr/>
        </p:nvSpPr>
        <p:spPr bwMode="auto">
          <a:xfrm rot="20671827">
            <a:off x="2659063" y="285750"/>
            <a:ext cx="858837" cy="5337175"/>
          </a:xfrm>
          <a:prstGeom prst="rect">
            <a:avLst/>
          </a:prstGeom>
          <a:solidFill>
            <a:srgbClr val="FFFFFF"/>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b="1" i="1">
              <a:solidFill>
                <a:srgbClr val="FFFFFF"/>
              </a:solidFill>
              <a:latin typeface="Calibri" pitchFamily="34" charset="0"/>
              <a:sym typeface="微软雅黑" pitchFamily="34" charset="-122"/>
            </a:endParaRPr>
          </a:p>
        </p:txBody>
      </p:sp>
      <p:sp>
        <p:nvSpPr>
          <p:cNvPr id="74772" name="TextBox 57"/>
          <p:cNvSpPr>
            <a:spLocks noChangeArrowheads="1"/>
          </p:cNvSpPr>
          <p:nvPr/>
        </p:nvSpPr>
        <p:spPr bwMode="auto">
          <a:xfrm>
            <a:off x="2333625" y="956310"/>
            <a:ext cx="815975"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30000"/>
              </a:lnSpc>
            </a:pPr>
            <a:r>
              <a:rPr lang="en-US" altLang="zh-CN" sz="4400" b="1" i="1" dirty="0">
                <a:solidFill>
                  <a:srgbClr val="595959"/>
                </a:solidFill>
                <a:latin typeface="Arial Black" pitchFamily="34" charset="0"/>
                <a:ea typeface="微软雅黑" pitchFamily="34" charset="-122"/>
                <a:sym typeface="Calibri" pitchFamily="34" charset="0"/>
              </a:rPr>
              <a:t>A</a:t>
            </a:r>
            <a:endParaRPr lang="en-US" altLang="zh-CN" sz="4800" b="1" i="1" dirty="0">
              <a:solidFill>
                <a:srgbClr val="595959"/>
              </a:solidFill>
              <a:latin typeface="Arial Black" pitchFamily="34" charset="0"/>
              <a:ea typeface="微软雅黑" pitchFamily="34" charset="-122"/>
              <a:sym typeface="Calibri" pitchFamily="34" charset="0"/>
            </a:endParaRPr>
          </a:p>
        </p:txBody>
      </p:sp>
      <p:sp>
        <p:nvSpPr>
          <p:cNvPr id="74774" name="TextBox 59"/>
          <p:cNvSpPr>
            <a:spLocks noChangeArrowheads="1"/>
          </p:cNvSpPr>
          <p:nvPr/>
        </p:nvSpPr>
        <p:spPr bwMode="auto">
          <a:xfrm>
            <a:off x="2584850" y="1969511"/>
            <a:ext cx="815975"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30000"/>
              </a:lnSpc>
            </a:pPr>
            <a:r>
              <a:rPr lang="en-US" altLang="zh-CN" sz="4800" b="1" i="1" dirty="0">
                <a:solidFill>
                  <a:srgbClr val="595959"/>
                </a:solidFill>
                <a:latin typeface="Arial Black" pitchFamily="34" charset="0"/>
                <a:ea typeface="微软雅黑" pitchFamily="34" charset="-122"/>
                <a:sym typeface="Calibri" pitchFamily="34" charset="0"/>
              </a:rPr>
              <a:t>B</a:t>
            </a:r>
            <a:endParaRPr lang="zh-CN" altLang="en-US" dirty="0"/>
          </a:p>
        </p:txBody>
      </p:sp>
      <p:sp>
        <p:nvSpPr>
          <p:cNvPr id="74776" name="TextBox 61"/>
          <p:cNvSpPr>
            <a:spLocks noChangeArrowheads="1"/>
          </p:cNvSpPr>
          <p:nvPr/>
        </p:nvSpPr>
        <p:spPr bwMode="auto">
          <a:xfrm>
            <a:off x="2884888" y="3078480"/>
            <a:ext cx="815975"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30000"/>
              </a:lnSpc>
            </a:pPr>
            <a:r>
              <a:rPr lang="en-US" altLang="zh-CN" sz="4800" b="1" i="1" dirty="0">
                <a:solidFill>
                  <a:srgbClr val="595959"/>
                </a:solidFill>
                <a:latin typeface="Arial Black" pitchFamily="34" charset="0"/>
                <a:ea typeface="微软雅黑" pitchFamily="34" charset="-122"/>
                <a:sym typeface="Calibri" pitchFamily="34" charset="0"/>
              </a:rPr>
              <a:t>C</a:t>
            </a:r>
            <a:endParaRPr lang="zh-CN" altLang="en-US" dirty="0"/>
          </a:p>
        </p:txBody>
      </p:sp>
      <p:sp>
        <p:nvSpPr>
          <p:cNvPr id="74778" name="TextBox 63"/>
          <p:cNvSpPr>
            <a:spLocks noChangeArrowheads="1"/>
          </p:cNvSpPr>
          <p:nvPr/>
        </p:nvSpPr>
        <p:spPr bwMode="auto">
          <a:xfrm>
            <a:off x="3174683" y="4092258"/>
            <a:ext cx="815975"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30000"/>
              </a:lnSpc>
            </a:pPr>
            <a:r>
              <a:rPr lang="en-US" altLang="zh-CN" sz="4800" b="1" i="1" dirty="0">
                <a:solidFill>
                  <a:srgbClr val="595959"/>
                </a:solidFill>
                <a:latin typeface="Arial Black" pitchFamily="34" charset="0"/>
                <a:ea typeface="微软雅黑" pitchFamily="34" charset="-122"/>
                <a:sym typeface="Calibri" pitchFamily="34" charset="0"/>
              </a:rPr>
              <a:t>D</a:t>
            </a:r>
            <a:endParaRPr lang="zh-CN" altLang="en-US" dirty="0"/>
          </a:p>
        </p:txBody>
      </p:sp>
      <p:sp>
        <p:nvSpPr>
          <p:cNvPr id="74780" name="Oval 65"/>
          <p:cNvSpPr>
            <a:spLocks noChangeArrowheads="1"/>
          </p:cNvSpPr>
          <p:nvPr/>
        </p:nvSpPr>
        <p:spPr bwMode="auto">
          <a:xfrm>
            <a:off x="2263775" y="2003425"/>
            <a:ext cx="1120775" cy="71438"/>
          </a:xfrm>
          <a:prstGeom prst="ellipse">
            <a:avLst/>
          </a:prstGeom>
          <a:gradFill rotWithShape="1">
            <a:gsLst>
              <a:gs pos="0">
                <a:srgbClr val="A5A5A5"/>
              </a:gs>
              <a:gs pos="100000">
                <a:srgbClr val="EEECE1"/>
              </a:gs>
            </a:gsLst>
            <a:path path="shape">
              <a:fillToRect l="50000" t="50000" r="50000" b="50000"/>
            </a:path>
          </a:gradFill>
          <a:ln>
            <a:noFill/>
          </a:ln>
          <a:extLst>
            <a:ext uri="{91240B29-F687-4F45-9708-019B960494DF}">
              <a14:hiddenLine xmlns:a14="http://schemas.microsoft.com/office/drawing/2010/main" w="9525" cmpd="sng">
                <a:solidFill>
                  <a:srgbClr val="000000"/>
                </a:solidFill>
                <a:bevel/>
                <a:headEnd/>
                <a:tailEnd/>
              </a14:hiddenLine>
            </a:ext>
          </a:extLst>
        </p:spPr>
        <p:txBody>
          <a:bodyPr wrap="none"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b="1" i="1">
              <a:solidFill>
                <a:srgbClr val="000000"/>
              </a:solidFill>
              <a:sym typeface="Arial" pitchFamily="34" charset="0"/>
            </a:endParaRPr>
          </a:p>
        </p:txBody>
      </p:sp>
      <p:sp>
        <p:nvSpPr>
          <p:cNvPr id="74781" name="Oval 65"/>
          <p:cNvSpPr>
            <a:spLocks noChangeArrowheads="1"/>
          </p:cNvSpPr>
          <p:nvPr/>
        </p:nvSpPr>
        <p:spPr bwMode="auto">
          <a:xfrm>
            <a:off x="2516188" y="3008313"/>
            <a:ext cx="1122362" cy="71437"/>
          </a:xfrm>
          <a:prstGeom prst="ellipse">
            <a:avLst/>
          </a:prstGeom>
          <a:gradFill rotWithShape="1">
            <a:gsLst>
              <a:gs pos="0">
                <a:srgbClr val="A5A5A5"/>
              </a:gs>
              <a:gs pos="100000">
                <a:srgbClr val="EEECE1"/>
              </a:gs>
            </a:gsLst>
            <a:path path="shape">
              <a:fillToRect l="50000" t="50000" r="50000" b="50000"/>
            </a:path>
          </a:gradFill>
          <a:ln>
            <a:noFill/>
          </a:ln>
          <a:extLst>
            <a:ext uri="{91240B29-F687-4F45-9708-019B960494DF}">
              <a14:hiddenLine xmlns:a14="http://schemas.microsoft.com/office/drawing/2010/main" w="9525" cmpd="sng">
                <a:solidFill>
                  <a:srgbClr val="000000"/>
                </a:solidFill>
                <a:bevel/>
                <a:headEnd/>
                <a:tailEnd/>
              </a14:hiddenLine>
            </a:ext>
          </a:extLst>
        </p:spPr>
        <p:txBody>
          <a:bodyPr wrap="none"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b="1" i="1">
              <a:solidFill>
                <a:srgbClr val="000000"/>
              </a:solidFill>
              <a:sym typeface="Arial" pitchFamily="34" charset="0"/>
            </a:endParaRPr>
          </a:p>
        </p:txBody>
      </p:sp>
      <p:sp>
        <p:nvSpPr>
          <p:cNvPr id="74782" name="Oval 65"/>
          <p:cNvSpPr>
            <a:spLocks noChangeArrowheads="1"/>
          </p:cNvSpPr>
          <p:nvPr/>
        </p:nvSpPr>
        <p:spPr bwMode="auto">
          <a:xfrm>
            <a:off x="2894013" y="4076700"/>
            <a:ext cx="1122362" cy="71438"/>
          </a:xfrm>
          <a:prstGeom prst="ellipse">
            <a:avLst/>
          </a:prstGeom>
          <a:gradFill rotWithShape="1">
            <a:gsLst>
              <a:gs pos="0">
                <a:srgbClr val="A5A5A5"/>
              </a:gs>
              <a:gs pos="100000">
                <a:srgbClr val="EEECE1"/>
              </a:gs>
            </a:gsLst>
            <a:path path="shape">
              <a:fillToRect l="50000" t="50000" r="50000" b="50000"/>
            </a:path>
          </a:gradFill>
          <a:ln>
            <a:noFill/>
          </a:ln>
          <a:extLst>
            <a:ext uri="{91240B29-F687-4F45-9708-019B960494DF}">
              <a14:hiddenLine xmlns:a14="http://schemas.microsoft.com/office/drawing/2010/main" w="9525" cmpd="sng">
                <a:solidFill>
                  <a:srgbClr val="000000"/>
                </a:solidFill>
                <a:bevel/>
                <a:headEnd/>
                <a:tailEnd/>
              </a14:hiddenLine>
            </a:ext>
          </a:extLst>
        </p:spPr>
        <p:txBody>
          <a:bodyPr wrap="none"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b="1" i="1">
              <a:solidFill>
                <a:srgbClr val="000000"/>
              </a:solidFill>
              <a:sym typeface="Arial" pitchFamily="34" charset="0"/>
            </a:endParaRPr>
          </a:p>
        </p:txBody>
      </p:sp>
      <p:sp>
        <p:nvSpPr>
          <p:cNvPr id="74784" name="TextBox 69"/>
          <p:cNvSpPr>
            <a:spLocks noChangeArrowheads="1"/>
          </p:cNvSpPr>
          <p:nvPr/>
        </p:nvSpPr>
        <p:spPr bwMode="auto">
          <a:xfrm>
            <a:off x="3473450" y="1263650"/>
            <a:ext cx="41052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800" dirty="0" smtClean="0">
                <a:solidFill>
                  <a:schemeClr val="bg1"/>
                </a:solidFill>
                <a:latin typeface="黑体" panose="02010609060101010101" pitchFamily="49" charset="-122"/>
                <a:ea typeface="黑体" panose="02010609060101010101" pitchFamily="49" charset="-122"/>
              </a:rPr>
              <a:t>课题简介</a:t>
            </a:r>
            <a:endParaRPr lang="zh-CN" altLang="en-US" sz="2800" dirty="0">
              <a:solidFill>
                <a:schemeClr val="bg1"/>
              </a:solidFill>
              <a:latin typeface="黑体" panose="02010609060101010101" pitchFamily="49" charset="-122"/>
              <a:ea typeface="黑体" panose="02010609060101010101" pitchFamily="49" charset="-122"/>
            </a:endParaRPr>
          </a:p>
        </p:txBody>
      </p:sp>
      <p:sp>
        <p:nvSpPr>
          <p:cNvPr id="74786" name="TextBox 71"/>
          <p:cNvSpPr>
            <a:spLocks noChangeArrowheads="1"/>
          </p:cNvSpPr>
          <p:nvPr/>
        </p:nvSpPr>
        <p:spPr bwMode="auto">
          <a:xfrm>
            <a:off x="3814763" y="2247106"/>
            <a:ext cx="41052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en-US" sz="2800" dirty="0">
                <a:solidFill>
                  <a:schemeClr val="bg1"/>
                </a:solidFill>
                <a:latin typeface="黑体" panose="02010609060101010101" pitchFamily="49" charset="-122"/>
                <a:ea typeface="黑体" panose="02010609060101010101" pitchFamily="49" charset="-122"/>
              </a:rPr>
              <a:t>实验装置</a:t>
            </a:r>
            <a:endParaRPr lang="zh-CN" altLang="en-US" sz="2800" dirty="0">
              <a:solidFill>
                <a:schemeClr val="bg1"/>
              </a:solidFill>
              <a:latin typeface="黑体" panose="02010609060101010101" pitchFamily="49" charset="-122"/>
              <a:ea typeface="黑体" panose="02010609060101010101" pitchFamily="49" charset="-122"/>
            </a:endParaRPr>
          </a:p>
        </p:txBody>
      </p:sp>
      <p:sp>
        <p:nvSpPr>
          <p:cNvPr id="74788" name="TextBox 73"/>
          <p:cNvSpPr>
            <a:spLocks noChangeArrowheads="1"/>
          </p:cNvSpPr>
          <p:nvPr/>
        </p:nvSpPr>
        <p:spPr bwMode="auto">
          <a:xfrm>
            <a:off x="4102100" y="3280569"/>
            <a:ext cx="41052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800" dirty="0">
                <a:solidFill>
                  <a:schemeClr val="bg1"/>
                </a:solidFill>
                <a:latin typeface="黑体" panose="02010609060101010101" pitchFamily="49" charset="-122"/>
                <a:ea typeface="黑体" panose="02010609060101010101" pitchFamily="49" charset="-122"/>
              </a:rPr>
              <a:t>实</a:t>
            </a:r>
            <a:r>
              <a:rPr lang="zh-CN" altLang="en-US" sz="2800" dirty="0">
                <a:solidFill>
                  <a:schemeClr val="bg1"/>
                </a:solidFill>
                <a:latin typeface="黑体" panose="02010609060101010101" pitchFamily="49" charset="-122"/>
                <a:ea typeface="黑体" panose="02010609060101010101" pitchFamily="49" charset="-122"/>
              </a:rPr>
              <a:t>验方法及典型现象</a:t>
            </a:r>
            <a:endParaRPr lang="zh-CN" altLang="en-US" sz="2800" dirty="0">
              <a:solidFill>
                <a:schemeClr val="bg1"/>
              </a:solidFill>
              <a:latin typeface="黑体" panose="02010609060101010101" pitchFamily="49" charset="-122"/>
              <a:ea typeface="黑体" panose="02010609060101010101" pitchFamily="49" charset="-122"/>
            </a:endParaRPr>
          </a:p>
        </p:txBody>
      </p:sp>
      <p:sp>
        <p:nvSpPr>
          <p:cNvPr id="74790" name="TextBox 75"/>
          <p:cNvSpPr>
            <a:spLocks noChangeArrowheads="1"/>
          </p:cNvSpPr>
          <p:nvPr/>
        </p:nvSpPr>
        <p:spPr bwMode="auto">
          <a:xfrm>
            <a:off x="4324318" y="4287837"/>
            <a:ext cx="41052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en-US" sz="2800" dirty="0">
                <a:solidFill>
                  <a:schemeClr val="bg1"/>
                </a:solidFill>
                <a:latin typeface="黑体" panose="02010609060101010101" pitchFamily="49" charset="-122"/>
                <a:ea typeface="黑体" panose="02010609060101010101" pitchFamily="49" charset="-122"/>
              </a:rPr>
              <a:t>结果与讨论</a:t>
            </a:r>
            <a:endParaRPr lang="zh-CN" altLang="en-US" sz="2800" dirty="0">
              <a:solidFill>
                <a:schemeClr val="bg1"/>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13648691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l"/>
            <a:r>
              <a:rPr lang="en-US" altLang="zh-CN" sz="3600" dirty="0" smtClean="0">
                <a:solidFill>
                  <a:schemeClr val="bg2">
                    <a:lumMod val="50000"/>
                  </a:schemeClr>
                </a:solidFill>
              </a:rPr>
              <a:t>Part A: </a:t>
            </a:r>
            <a:r>
              <a:rPr lang="zh-CN" altLang="en-US" sz="3600" dirty="0" smtClean="0">
                <a:solidFill>
                  <a:schemeClr val="bg2">
                    <a:lumMod val="50000"/>
                  </a:schemeClr>
                </a:solidFill>
              </a:rPr>
              <a:t>课题简介</a:t>
            </a:r>
            <a:endParaRPr lang="zh-CN" altLang="en-US" sz="3600" dirty="0">
              <a:solidFill>
                <a:schemeClr val="bg2">
                  <a:lumMod val="50000"/>
                </a:schemeClr>
              </a:solidFill>
            </a:endParaRPr>
          </a:p>
        </p:txBody>
      </p:sp>
      <p:sp>
        <p:nvSpPr>
          <p:cNvPr id="3" name="TextBox 2"/>
          <p:cNvSpPr txBox="1"/>
          <p:nvPr/>
        </p:nvSpPr>
        <p:spPr>
          <a:xfrm>
            <a:off x="683568" y="1364013"/>
            <a:ext cx="7776864" cy="3416320"/>
          </a:xfrm>
          <a:prstGeom prst="rect">
            <a:avLst/>
          </a:prstGeom>
          <a:noFill/>
        </p:spPr>
        <p:txBody>
          <a:bodyPr wrap="square" rtlCol="0">
            <a:spAutoFit/>
          </a:bodyPr>
          <a:lstStyle/>
          <a:p>
            <a:r>
              <a:rPr lang="en-US" altLang="zh-CN" sz="2400" dirty="0" smtClean="0"/>
              <a:t>If </a:t>
            </a:r>
            <a:r>
              <a:rPr lang="en-US" altLang="zh-CN" sz="2400" dirty="0"/>
              <a:t>you put a light rolling </a:t>
            </a:r>
            <a:r>
              <a:rPr lang="en-US" altLang="zh-CN" sz="2400" dirty="0" smtClean="0"/>
              <a:t>object (</a:t>
            </a:r>
            <a:r>
              <a:rPr lang="en-US" altLang="zh-CN" sz="2400" dirty="0"/>
              <a:t>e.g. a ring, a disc, or a sphere</a:t>
            </a:r>
            <a:r>
              <a:rPr lang="en-US" altLang="zh-CN" sz="2400" dirty="0" smtClean="0"/>
              <a:t>) on </a:t>
            </a:r>
            <a:r>
              <a:rPr lang="en-US" altLang="zh-CN" sz="2400" dirty="0"/>
              <a:t>a horizontal rotating disc, </a:t>
            </a:r>
            <a:r>
              <a:rPr lang="en-US" altLang="zh-CN" sz="2400" dirty="0" smtClean="0"/>
              <a:t>it may </a:t>
            </a:r>
            <a:r>
              <a:rPr lang="en-US" altLang="zh-CN" sz="2400" dirty="0"/>
              <a:t>start moving without </a:t>
            </a:r>
            <a:r>
              <a:rPr lang="en-US" altLang="zh-CN" sz="2400" dirty="0" smtClean="0"/>
              <a:t>being expelled </a:t>
            </a:r>
            <a:r>
              <a:rPr lang="en-US" altLang="zh-CN" sz="2400" dirty="0"/>
              <a:t>from the disc. </a:t>
            </a:r>
            <a:r>
              <a:rPr lang="en-US" altLang="zh-CN" sz="2400" dirty="0" smtClean="0"/>
              <a:t>Explain how </a:t>
            </a:r>
            <a:r>
              <a:rPr lang="en-US" altLang="zh-CN" sz="2400" dirty="0"/>
              <a:t>different types of </a:t>
            </a:r>
            <a:r>
              <a:rPr lang="en-US" altLang="zh-CN" sz="2400" dirty="0" smtClean="0"/>
              <a:t>motion depend </a:t>
            </a:r>
            <a:r>
              <a:rPr lang="en-US" altLang="zh-CN" sz="2400" dirty="0"/>
              <a:t>on the </a:t>
            </a:r>
            <a:r>
              <a:rPr lang="en-US" altLang="zh-CN" sz="2400" dirty="0" smtClean="0"/>
              <a:t>relevant parameters</a:t>
            </a:r>
            <a:r>
              <a:rPr lang="en-US" altLang="zh-CN" sz="2400" dirty="0"/>
              <a:t>.</a:t>
            </a:r>
            <a:endParaRPr lang="en-US" altLang="zh-CN" sz="2400" dirty="0">
              <a:solidFill>
                <a:schemeClr val="accent2">
                  <a:lumMod val="75000"/>
                </a:schemeClr>
              </a:solidFill>
              <a:latin typeface="微软雅黑" panose="020B0503020204020204" pitchFamily="34" charset="-122"/>
              <a:ea typeface="微软雅黑" panose="020B0503020204020204" pitchFamily="34" charset="-122"/>
            </a:endParaRPr>
          </a:p>
          <a:p>
            <a:endParaRPr lang="en-US" altLang="zh-CN" sz="2400" dirty="0" smtClean="0">
              <a:solidFill>
                <a:schemeClr val="accent2">
                  <a:lumMod val="75000"/>
                </a:schemeClr>
              </a:solidFill>
              <a:latin typeface="微软雅黑" panose="020B0503020204020204" pitchFamily="34" charset="-122"/>
              <a:ea typeface="微软雅黑" panose="020B0503020204020204" pitchFamily="34" charset="-122"/>
            </a:endParaRPr>
          </a:p>
          <a:p>
            <a:r>
              <a:rPr lang="zh-CN" altLang="en-US" sz="2400" dirty="0" smtClean="0">
                <a:solidFill>
                  <a:schemeClr val="accent2">
                    <a:lumMod val="75000"/>
                  </a:schemeClr>
                </a:solidFill>
                <a:latin typeface="微软雅黑" panose="020B0503020204020204" pitchFamily="34" charset="-122"/>
                <a:ea typeface="微软雅黑" panose="020B0503020204020204" pitchFamily="34" charset="-122"/>
              </a:rPr>
              <a:t>如果你把一个轻质的、可以滚动的物体（比如圆环、圆盘和小球）放在一个水平的转盘上，它也许会开始运动而不被排斥出转盘。请解释不同形式的运动是如何依赖于相关参数的。</a:t>
            </a:r>
            <a:endParaRPr lang="zh-CN" altLang="en-US" sz="2400" dirty="0">
              <a:solidFill>
                <a:schemeClr val="accent2">
                  <a:lumMod val="75000"/>
                </a:schemeClr>
              </a:solidFill>
              <a:latin typeface="微软雅黑" panose="020B0503020204020204" pitchFamily="34" charset="-122"/>
              <a:ea typeface="微软雅黑" panose="020B0503020204020204" pitchFamily="34" charset="-122"/>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63888" y="4517718"/>
            <a:ext cx="4608512" cy="2340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2069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02.JPG"/>
          <p:cNvPicPr>
            <a:picLocks noChangeAspect="1"/>
          </p:cNvPicPr>
          <p:nvPr/>
        </p:nvPicPr>
        <p:blipFill>
          <a:blip r:embed="rId3" cstate="print"/>
          <a:stretch>
            <a:fillRect/>
          </a:stretch>
        </p:blipFill>
        <p:spPr>
          <a:xfrm>
            <a:off x="285720" y="1857364"/>
            <a:ext cx="4243503" cy="3000396"/>
          </a:xfrm>
          <a:prstGeom prst="rect">
            <a:avLst/>
          </a:prstGeom>
        </p:spPr>
      </p:pic>
      <p:sp>
        <p:nvSpPr>
          <p:cNvPr id="8" name="TextBox 7"/>
          <p:cNvSpPr txBox="1"/>
          <p:nvPr/>
        </p:nvSpPr>
        <p:spPr>
          <a:xfrm>
            <a:off x="1000100" y="5143512"/>
            <a:ext cx="7143800" cy="1569660"/>
          </a:xfrm>
          <a:prstGeom prst="rect">
            <a:avLst/>
          </a:prstGeom>
          <a:noFill/>
        </p:spPr>
        <p:txBody>
          <a:bodyPr wrap="square" rtlCol="0">
            <a:spAutoFit/>
          </a:bodyPr>
          <a:lstStyle/>
          <a:p>
            <a:r>
              <a:rPr lang="zh-CN" altLang="en-US" sz="2400" dirty="0" smtClean="0">
                <a:latin typeface="微软雅黑" pitchFamily="34" charset="-122"/>
                <a:ea typeface="微软雅黑" pitchFamily="34" charset="-122"/>
              </a:rPr>
              <a:t>支架和台面的作用：</a:t>
            </a:r>
            <a:endParaRPr lang="en-US" altLang="zh-CN" sz="2400" dirty="0" smtClean="0">
              <a:latin typeface="微软雅黑" pitchFamily="34" charset="-122"/>
              <a:ea typeface="微软雅黑" pitchFamily="34" charset="-122"/>
            </a:endParaRPr>
          </a:p>
          <a:p>
            <a:pPr>
              <a:buFont typeface="Arial" pitchFamily="34" charset="0"/>
              <a:buChar char="•"/>
            </a:pPr>
            <a:r>
              <a:rPr lang="zh-CN" altLang="en-US" sz="2400" dirty="0" smtClean="0">
                <a:solidFill>
                  <a:srgbClr val="FF0000"/>
                </a:solidFill>
                <a:latin typeface="微软雅黑" pitchFamily="34" charset="-122"/>
                <a:ea typeface="微软雅黑" pitchFamily="34" charset="-122"/>
              </a:rPr>
              <a:t>保证</a:t>
            </a:r>
            <a:r>
              <a:rPr lang="zh-CN" altLang="en-US" sz="2400" dirty="0" smtClean="0">
                <a:solidFill>
                  <a:srgbClr val="FF0000"/>
                </a:solidFill>
                <a:latin typeface="微软雅黑" pitchFamily="34" charset="-122"/>
                <a:ea typeface="微软雅黑" pitchFamily="34" charset="-122"/>
              </a:rPr>
              <a:t>转盘水平</a:t>
            </a:r>
            <a:endParaRPr lang="en-US" altLang="zh-CN" sz="2400" dirty="0" smtClean="0">
              <a:solidFill>
                <a:srgbClr val="FF0000"/>
              </a:solidFill>
              <a:latin typeface="微软雅黑" pitchFamily="34" charset="-122"/>
              <a:ea typeface="微软雅黑" pitchFamily="34" charset="-122"/>
            </a:endParaRPr>
          </a:p>
          <a:p>
            <a:pPr>
              <a:buFont typeface="Arial" pitchFamily="34" charset="0"/>
              <a:buChar char="•"/>
            </a:pPr>
            <a:r>
              <a:rPr lang="zh-CN" altLang="en-US" sz="2400" dirty="0" smtClean="0">
                <a:latin typeface="微软雅黑" pitchFamily="34" charset="-122"/>
                <a:ea typeface="微软雅黑" pitchFamily="34" charset="-122"/>
              </a:rPr>
              <a:t>防止物体掉落</a:t>
            </a:r>
            <a:endParaRPr lang="en-US" altLang="zh-CN" sz="2400" dirty="0" smtClean="0">
              <a:latin typeface="微软雅黑" pitchFamily="34" charset="-122"/>
              <a:ea typeface="微软雅黑" pitchFamily="34" charset="-122"/>
            </a:endParaRPr>
          </a:p>
          <a:p>
            <a:pPr>
              <a:buFont typeface="Arial" pitchFamily="34" charset="0"/>
              <a:buChar char="•"/>
            </a:pPr>
            <a:r>
              <a:rPr lang="zh-CN" altLang="en-US" sz="2400" dirty="0" smtClean="0">
                <a:latin typeface="微软雅黑" pitchFamily="34" charset="-122"/>
                <a:ea typeface="微软雅黑" pitchFamily="34" charset="-122"/>
              </a:rPr>
              <a:t>保证安全</a:t>
            </a:r>
            <a:endParaRPr lang="zh-CN" altLang="en-US" sz="2400" dirty="0">
              <a:latin typeface="微软雅黑" pitchFamily="34" charset="-122"/>
              <a:ea typeface="微软雅黑" pitchFamily="34" charset="-122"/>
            </a:endParaRPr>
          </a:p>
        </p:txBody>
      </p:sp>
      <p:sp>
        <p:nvSpPr>
          <p:cNvPr id="9" name="标题 1"/>
          <p:cNvSpPr txBox="1">
            <a:spLocks/>
          </p:cNvSpPr>
          <p:nvPr/>
        </p:nvSpPr>
        <p:spPr>
          <a:xfrm>
            <a:off x="457200" y="274638"/>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3600" dirty="0" smtClean="0">
                <a:solidFill>
                  <a:schemeClr val="accent3">
                    <a:lumMod val="75000"/>
                  </a:schemeClr>
                </a:solidFill>
              </a:rPr>
              <a:t>Part B</a:t>
            </a:r>
            <a:r>
              <a:rPr lang="zh-CN" altLang="en-US" sz="3600" dirty="0" smtClean="0">
                <a:solidFill>
                  <a:schemeClr val="accent3">
                    <a:lumMod val="75000"/>
                  </a:schemeClr>
                </a:solidFill>
              </a:rPr>
              <a:t>：实验装置</a:t>
            </a:r>
            <a:endParaRPr lang="zh-CN" altLang="en-US" sz="3600" dirty="0">
              <a:solidFill>
                <a:schemeClr val="accent3">
                  <a:lumMod val="75000"/>
                </a:schemeClr>
              </a:solidFill>
            </a:endParaRPr>
          </a:p>
        </p:txBody>
      </p:sp>
      <p:sp>
        <p:nvSpPr>
          <p:cNvPr id="2" name="TextBox 1"/>
          <p:cNvSpPr txBox="1"/>
          <p:nvPr/>
        </p:nvSpPr>
        <p:spPr>
          <a:xfrm>
            <a:off x="2316031" y="1268760"/>
            <a:ext cx="4540793" cy="738664"/>
          </a:xfrm>
          <a:prstGeom prst="rect">
            <a:avLst/>
          </a:prstGeom>
          <a:noFill/>
        </p:spPr>
        <p:txBody>
          <a:bodyPr wrap="square" rtlCol="0">
            <a:spAutoFit/>
          </a:bodyPr>
          <a:lstStyle/>
          <a:p>
            <a:r>
              <a:rPr lang="zh-CN" altLang="en-US" sz="2400" dirty="0">
                <a:latin typeface="微软雅黑" pitchFamily="34" charset="-122"/>
                <a:ea typeface="微软雅黑" pitchFamily="34" charset="-122"/>
              </a:rPr>
              <a:t>连有电动机的转盘</a:t>
            </a:r>
            <a:r>
              <a:rPr lang="en-US" altLang="zh-CN" sz="2400" dirty="0">
                <a:latin typeface="微软雅黑" pitchFamily="34" charset="-122"/>
                <a:ea typeface="微软雅黑" pitchFamily="34" charset="-122"/>
              </a:rPr>
              <a:t>+</a:t>
            </a:r>
            <a:r>
              <a:rPr lang="zh-CN" altLang="en-US" sz="2400" dirty="0">
                <a:latin typeface="微软雅黑" pitchFamily="34" charset="-122"/>
                <a:ea typeface="微软雅黑" pitchFamily="34" charset="-122"/>
              </a:rPr>
              <a:t>支架和台面</a:t>
            </a:r>
            <a:endParaRPr lang="en-US" altLang="zh-CN" sz="2400" dirty="0">
              <a:latin typeface="微软雅黑" pitchFamily="34" charset="-122"/>
              <a:ea typeface="微软雅黑" pitchFamily="34" charset="-122"/>
            </a:endParaRPr>
          </a:p>
          <a:p>
            <a:endParaRPr lang="zh-CN" altLang="en-US" dirty="0"/>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8143" y="1833424"/>
            <a:ext cx="4277361" cy="3024336"/>
          </a:xfrm>
          <a:prstGeom prst="rect">
            <a:avLst/>
          </a:prstGeom>
        </p:spPr>
      </p:pic>
    </p:spTree>
    <p:extLst>
      <p:ext uri="{BB962C8B-B14F-4D97-AF65-F5344CB8AC3E}">
        <p14:creationId xmlns:p14="http://schemas.microsoft.com/office/powerpoint/2010/main" val="842899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6"/>
          <p:cNvSpPr>
            <a:spLocks noChangeArrowheads="1"/>
          </p:cNvSpPr>
          <p:nvPr/>
        </p:nvSpPr>
        <p:spPr bwMode="auto">
          <a:xfrm>
            <a:off x="2964645" y="642918"/>
            <a:ext cx="3271838" cy="977900"/>
          </a:xfrm>
          <a:prstGeom prst="rect">
            <a:avLst/>
          </a:prstGeom>
          <a:noFill/>
          <a:ln w="9525">
            <a:noFill/>
            <a:miter lim="800000"/>
            <a:headEnd/>
            <a:tailEnd/>
          </a:ln>
        </p:spPr>
        <p:txBody>
          <a:bodyPr lIns="0" tIns="0" rIns="0" anchor="ctr"/>
          <a:lstStyle/>
          <a:p>
            <a:pPr algn="ctr"/>
            <a:r>
              <a:rPr lang="zh-CN" altLang="en-US" sz="3600" b="1" dirty="0" smtClean="0">
                <a:solidFill>
                  <a:srgbClr val="4F81BD"/>
                </a:solidFill>
                <a:latin typeface="Arial" pitchFamily="34" charset="0"/>
                <a:ea typeface="微软雅黑" pitchFamily="34" charset="-122"/>
                <a:sym typeface="Arial" pitchFamily="34" charset="0"/>
              </a:rPr>
              <a:t>实物效果</a:t>
            </a:r>
            <a:endParaRPr lang="en-US" altLang="zh-CN" sz="3600" b="1" dirty="0">
              <a:solidFill>
                <a:srgbClr val="4F81BD"/>
              </a:solidFill>
              <a:latin typeface="Arial" pitchFamily="34" charset="0"/>
              <a:ea typeface="微软雅黑" pitchFamily="34" charset="-122"/>
              <a:sym typeface="Arial" pitchFamily="34" charset="0"/>
            </a:endParaRPr>
          </a:p>
        </p:txBody>
      </p:sp>
      <p:sp>
        <p:nvSpPr>
          <p:cNvPr id="24580" name="矩形 4"/>
          <p:cNvSpPr>
            <a:spLocks noChangeArrowheads="1"/>
          </p:cNvSpPr>
          <p:nvPr/>
        </p:nvSpPr>
        <p:spPr bwMode="auto">
          <a:xfrm>
            <a:off x="2957512" y="1571612"/>
            <a:ext cx="1643063" cy="50800"/>
          </a:xfrm>
          <a:prstGeom prst="rect">
            <a:avLst/>
          </a:prstGeom>
          <a:solidFill>
            <a:schemeClr val="accent1"/>
          </a:solidFill>
          <a:ln w="9525">
            <a:noFill/>
            <a:miter lim="800000"/>
            <a:headEnd/>
            <a:tailEnd/>
          </a:ln>
        </p:spPr>
        <p:txBody>
          <a:bodyPr anchor="ctr"/>
          <a:lstStyle/>
          <a:p>
            <a:pPr algn="ctr">
              <a:lnSpc>
                <a:spcPct val="80000"/>
              </a:lnSpc>
            </a:pPr>
            <a:endParaRPr lang="zh-CN" altLang="en-US" sz="500">
              <a:solidFill>
                <a:srgbClr val="FFFFFF"/>
              </a:solidFill>
              <a:latin typeface="Arial" pitchFamily="34" charset="0"/>
              <a:ea typeface="黑体" pitchFamily="49" charset="-122"/>
            </a:endParaRPr>
          </a:p>
        </p:txBody>
      </p:sp>
      <p:sp>
        <p:nvSpPr>
          <p:cNvPr id="24581" name="矩形 5"/>
          <p:cNvSpPr>
            <a:spLocks noChangeArrowheads="1"/>
          </p:cNvSpPr>
          <p:nvPr/>
        </p:nvSpPr>
        <p:spPr bwMode="auto">
          <a:xfrm>
            <a:off x="4586287" y="1571612"/>
            <a:ext cx="1643063" cy="50800"/>
          </a:xfrm>
          <a:prstGeom prst="rect">
            <a:avLst/>
          </a:prstGeom>
          <a:solidFill>
            <a:schemeClr val="accent2"/>
          </a:solidFill>
          <a:ln w="9525">
            <a:noFill/>
            <a:miter lim="800000"/>
            <a:headEnd/>
            <a:tailEnd/>
          </a:ln>
        </p:spPr>
        <p:txBody>
          <a:bodyPr anchor="ctr"/>
          <a:lstStyle/>
          <a:p>
            <a:pPr algn="ctr">
              <a:lnSpc>
                <a:spcPct val="80000"/>
              </a:lnSpc>
            </a:pPr>
            <a:endParaRPr lang="zh-CN" altLang="en-US" sz="500">
              <a:solidFill>
                <a:srgbClr val="FFFFFF"/>
              </a:solidFill>
              <a:latin typeface="Arial" pitchFamily="34" charset="0"/>
              <a:ea typeface="黑体" pitchFamily="49" charset="-122"/>
            </a:endParaRPr>
          </a:p>
        </p:txBody>
      </p:sp>
      <p:pic>
        <p:nvPicPr>
          <p:cNvPr id="6" name="图片 5" descr="IMG_3177.JPG"/>
          <p:cNvPicPr>
            <a:picLocks noChangeAspect="1"/>
          </p:cNvPicPr>
          <p:nvPr/>
        </p:nvPicPr>
        <p:blipFill>
          <a:blip r:embed="rId3" cstate="print"/>
          <a:stretch>
            <a:fillRect/>
          </a:stretch>
        </p:blipFill>
        <p:spPr>
          <a:xfrm>
            <a:off x="642910" y="1928802"/>
            <a:ext cx="3214710" cy="4286280"/>
          </a:xfrm>
          <a:prstGeom prst="rect">
            <a:avLst/>
          </a:prstGeom>
        </p:spPr>
      </p:pic>
      <p:pic>
        <p:nvPicPr>
          <p:cNvPr id="7" name="图片 6" descr="IMG_3174.JPG"/>
          <p:cNvPicPr>
            <a:picLocks noChangeAspect="1"/>
          </p:cNvPicPr>
          <p:nvPr/>
        </p:nvPicPr>
        <p:blipFill>
          <a:blip r:embed="rId4" cstate="print"/>
          <a:stretch>
            <a:fillRect/>
          </a:stretch>
        </p:blipFill>
        <p:spPr>
          <a:xfrm>
            <a:off x="4286248" y="2214554"/>
            <a:ext cx="4429155" cy="3357562"/>
          </a:xfrm>
          <a:prstGeom prst="rect">
            <a:avLst/>
          </a:prstGeom>
        </p:spPr>
      </p:pic>
    </p:spTree>
    <p:extLst>
      <p:ext uri="{BB962C8B-B14F-4D97-AF65-F5344CB8AC3E}">
        <p14:creationId xmlns:p14="http://schemas.microsoft.com/office/powerpoint/2010/main" val="27536077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l"/>
            <a:r>
              <a:rPr lang="en-US" altLang="zh-CN" sz="3600" dirty="0" smtClean="0">
                <a:solidFill>
                  <a:schemeClr val="accent6">
                    <a:lumMod val="75000"/>
                  </a:schemeClr>
                </a:solidFill>
              </a:rPr>
              <a:t>Part C</a:t>
            </a:r>
            <a:r>
              <a:rPr lang="zh-CN" altLang="en-US" sz="3600" dirty="0" smtClean="0">
                <a:solidFill>
                  <a:schemeClr val="accent6">
                    <a:lumMod val="75000"/>
                  </a:schemeClr>
                </a:solidFill>
              </a:rPr>
              <a:t>：实验方法及典型结果</a:t>
            </a:r>
            <a:endParaRPr lang="zh-CN" altLang="en-US" sz="3600" dirty="0">
              <a:solidFill>
                <a:schemeClr val="accent6">
                  <a:lumMod val="75000"/>
                </a:schemeClr>
              </a:solidFill>
            </a:endParaRPr>
          </a:p>
        </p:txBody>
      </p:sp>
      <p:sp>
        <p:nvSpPr>
          <p:cNvPr id="3" name="TextBox 2"/>
          <p:cNvSpPr txBox="1"/>
          <p:nvPr/>
        </p:nvSpPr>
        <p:spPr>
          <a:xfrm>
            <a:off x="827584" y="1772816"/>
            <a:ext cx="7200800" cy="3323987"/>
          </a:xfrm>
          <a:prstGeom prst="rect">
            <a:avLst/>
          </a:prstGeom>
          <a:noFill/>
        </p:spPr>
        <p:txBody>
          <a:bodyPr wrap="square" rtlCol="0">
            <a:spAutoFit/>
          </a:bodyPr>
          <a:lstStyle/>
          <a:p>
            <a:pPr lvl="0"/>
            <a:r>
              <a:rPr lang="zh-CN" altLang="en-US" sz="2400" dirty="0" smtClean="0">
                <a:solidFill>
                  <a:schemeClr val="accent2">
                    <a:lumMod val="75000"/>
                  </a:schemeClr>
                </a:solidFill>
                <a:latin typeface="微软雅黑" panose="020B0503020204020204" pitchFamily="34" charset="-122"/>
                <a:ea typeface="微软雅黑" panose="020B0503020204020204" pitchFamily="34" charset="-122"/>
              </a:rPr>
              <a:t>物体初始运动状态的控制方法：</a:t>
            </a:r>
            <a:r>
              <a:rPr lang="zh-CN" altLang="en-US" sz="2400" dirty="0" smtClean="0">
                <a:solidFill>
                  <a:schemeClr val="accent4">
                    <a:lumMod val="50000"/>
                  </a:schemeClr>
                </a:solidFill>
                <a:latin typeface="微软雅黑" panose="020B0503020204020204" pitchFamily="34" charset="-122"/>
                <a:ea typeface="微软雅黑" panose="020B0503020204020204" pitchFamily="34" charset="-122"/>
              </a:rPr>
              <a:t>将物体限制在一个固定的位置，让它与转盘接触并获得角速度</a:t>
            </a:r>
            <a:endParaRPr lang="en-US" altLang="zh-CN" sz="2400" dirty="0" smtClean="0">
              <a:solidFill>
                <a:schemeClr val="accent4">
                  <a:lumMod val="50000"/>
                </a:schemeClr>
              </a:solidFill>
              <a:latin typeface="微软雅黑" panose="020B0503020204020204" pitchFamily="34" charset="-122"/>
              <a:ea typeface="微软雅黑" panose="020B0503020204020204" pitchFamily="34" charset="-122"/>
            </a:endParaRPr>
          </a:p>
          <a:p>
            <a:pPr lvl="0"/>
            <a:endParaRPr lang="en-US" altLang="zh-CN" sz="2400" dirty="0" smtClean="0">
              <a:solidFill>
                <a:schemeClr val="accent4">
                  <a:lumMod val="50000"/>
                </a:schemeClr>
              </a:solidFill>
              <a:latin typeface="微软雅黑" panose="020B0503020204020204" pitchFamily="34" charset="-122"/>
              <a:ea typeface="微软雅黑" panose="020B0503020204020204" pitchFamily="34" charset="-122"/>
            </a:endParaRPr>
          </a:p>
          <a:p>
            <a:pPr lvl="0"/>
            <a:r>
              <a:rPr lang="zh-CN" altLang="en-US" sz="2400" dirty="0" smtClean="0">
                <a:solidFill>
                  <a:schemeClr val="accent2">
                    <a:lumMod val="75000"/>
                  </a:schemeClr>
                </a:solidFill>
                <a:latin typeface="微软雅黑" panose="020B0503020204020204" pitchFamily="34" charset="-122"/>
                <a:ea typeface="微软雅黑" panose="020B0503020204020204" pitchFamily="34" charset="-122"/>
              </a:rPr>
              <a:t>数据获得</a:t>
            </a:r>
            <a:r>
              <a:rPr lang="zh-CN" altLang="zh-CN" sz="2400" dirty="0" smtClean="0">
                <a:solidFill>
                  <a:schemeClr val="accent2">
                    <a:lumMod val="75000"/>
                  </a:schemeClr>
                </a:solidFill>
                <a:latin typeface="微软雅黑" panose="020B0503020204020204" pitchFamily="34" charset="-122"/>
                <a:ea typeface="微软雅黑" panose="020B0503020204020204" pitchFamily="34" charset="-122"/>
              </a:rPr>
              <a:t>方法</a:t>
            </a:r>
            <a:r>
              <a:rPr lang="zh-CN" altLang="zh-CN" sz="2400" dirty="0">
                <a:solidFill>
                  <a:schemeClr val="accent2">
                    <a:lumMod val="75000"/>
                  </a:schemeClr>
                </a:solidFill>
                <a:latin typeface="微软雅黑" panose="020B0503020204020204" pitchFamily="34" charset="-122"/>
                <a:ea typeface="微软雅黑" panose="020B0503020204020204" pitchFamily="34" charset="-122"/>
              </a:rPr>
              <a:t>：</a:t>
            </a:r>
            <a:r>
              <a:rPr lang="zh-CN" altLang="zh-CN" sz="2400" dirty="0">
                <a:solidFill>
                  <a:schemeClr val="accent4">
                    <a:lumMod val="50000"/>
                  </a:schemeClr>
                </a:solidFill>
                <a:latin typeface="微软雅黑" panose="020B0503020204020204" pitchFamily="34" charset="-122"/>
                <a:ea typeface="微软雅黑" panose="020B0503020204020204" pitchFamily="34" charset="-122"/>
              </a:rPr>
              <a:t>将手机用摄像架固定，之后拍摄物体在转盘上运动的视频，将所得视频用软件处理之后即得物体运动的轨迹</a:t>
            </a:r>
            <a:r>
              <a:rPr lang="zh-CN" altLang="zh-CN" sz="2400" dirty="0" smtClean="0">
                <a:solidFill>
                  <a:schemeClr val="accent4">
                    <a:lumMod val="50000"/>
                  </a:schemeClr>
                </a:solidFill>
                <a:latin typeface="微软雅黑" panose="020B0503020204020204" pitchFamily="34" charset="-122"/>
                <a:ea typeface="微软雅黑" panose="020B0503020204020204" pitchFamily="34" charset="-122"/>
              </a:rPr>
              <a:t>。</a:t>
            </a:r>
            <a:endParaRPr lang="en-US" altLang="zh-CN" sz="2400" dirty="0" smtClean="0">
              <a:solidFill>
                <a:schemeClr val="accent4">
                  <a:lumMod val="50000"/>
                </a:schemeClr>
              </a:solidFill>
              <a:latin typeface="微软雅黑" panose="020B0503020204020204" pitchFamily="34" charset="-122"/>
              <a:ea typeface="微软雅黑" panose="020B0503020204020204" pitchFamily="34" charset="-122"/>
            </a:endParaRPr>
          </a:p>
          <a:p>
            <a:pPr lvl="0"/>
            <a:endParaRPr lang="zh-CN" altLang="zh-CN" sz="2400" dirty="0">
              <a:solidFill>
                <a:schemeClr val="accent4">
                  <a:lumMod val="50000"/>
                </a:schemeClr>
              </a:solidFill>
              <a:latin typeface="微软雅黑" panose="020B0503020204020204" pitchFamily="34" charset="-122"/>
              <a:ea typeface="微软雅黑" panose="020B0503020204020204" pitchFamily="34" charset="-122"/>
            </a:endParaRPr>
          </a:p>
          <a:p>
            <a:pPr lvl="0"/>
            <a:r>
              <a:rPr lang="zh-CN" altLang="zh-CN" sz="2400" dirty="0">
                <a:solidFill>
                  <a:schemeClr val="accent2">
                    <a:lumMod val="75000"/>
                  </a:schemeClr>
                </a:solidFill>
                <a:latin typeface="微软雅黑" panose="020B0503020204020204" pitchFamily="34" charset="-122"/>
                <a:ea typeface="微软雅黑" panose="020B0503020204020204" pitchFamily="34" charset="-122"/>
              </a:rPr>
              <a:t>视频处理软件：</a:t>
            </a:r>
            <a:r>
              <a:rPr lang="en-US" altLang="zh-CN" sz="2400" dirty="0">
                <a:solidFill>
                  <a:schemeClr val="accent4">
                    <a:lumMod val="50000"/>
                  </a:schemeClr>
                </a:solidFill>
                <a:latin typeface="微软雅黑" panose="020B0503020204020204" pitchFamily="34" charset="-122"/>
                <a:ea typeface="微软雅黑" panose="020B0503020204020204" pitchFamily="34" charset="-122"/>
              </a:rPr>
              <a:t>tracker</a:t>
            </a:r>
            <a:endParaRPr lang="zh-CN" altLang="zh-CN" sz="2400" dirty="0">
              <a:solidFill>
                <a:schemeClr val="accent4">
                  <a:lumMod val="50000"/>
                </a:schemeClr>
              </a:solidFill>
              <a:latin typeface="微软雅黑" panose="020B0503020204020204" pitchFamily="34" charset="-122"/>
              <a:ea typeface="微软雅黑" panose="020B0503020204020204" pitchFamily="34" charset="-122"/>
            </a:endParaRPr>
          </a:p>
          <a:p>
            <a:endParaRPr lang="zh-CN" altLang="en-US" dirty="0"/>
          </a:p>
        </p:txBody>
      </p:sp>
    </p:spTree>
    <p:extLst>
      <p:ext uri="{BB962C8B-B14F-4D97-AF65-F5344CB8AC3E}">
        <p14:creationId xmlns:p14="http://schemas.microsoft.com/office/powerpoint/2010/main" val="900412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l"/>
            <a:r>
              <a:rPr lang="en-US" altLang="zh-CN" sz="3600" dirty="0" smtClean="0">
                <a:solidFill>
                  <a:schemeClr val="accent6">
                    <a:lumMod val="75000"/>
                  </a:schemeClr>
                </a:solidFill>
              </a:rPr>
              <a:t>Part C</a:t>
            </a:r>
            <a:r>
              <a:rPr lang="zh-CN" altLang="en-US" sz="3600" dirty="0" smtClean="0">
                <a:solidFill>
                  <a:schemeClr val="accent6">
                    <a:lumMod val="75000"/>
                  </a:schemeClr>
                </a:solidFill>
              </a:rPr>
              <a:t>：实验方法及典型现象</a:t>
            </a:r>
            <a:endParaRPr lang="zh-CN" altLang="en-US" sz="3600" dirty="0">
              <a:solidFill>
                <a:schemeClr val="accent6">
                  <a:lumMod val="75000"/>
                </a:schemeClr>
              </a:solidFill>
            </a:endParaRPr>
          </a:p>
        </p:txBody>
      </p:sp>
      <p:pic>
        <p:nvPicPr>
          <p:cNvPr id="4" name="演示_clip.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15616" y="1646802"/>
            <a:ext cx="6880764" cy="3870430"/>
          </a:xfrm>
          <a:prstGeom prst="rect">
            <a:avLst/>
          </a:prstGeom>
        </p:spPr>
      </p:pic>
    </p:spTree>
    <p:extLst>
      <p:ext uri="{BB962C8B-B14F-4D97-AF65-F5344CB8AC3E}">
        <p14:creationId xmlns:p14="http://schemas.microsoft.com/office/powerpoint/2010/main" val="17162780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灯片编号占位符 4"/>
          <p:cNvSpPr>
            <a:spLocks noGrp="1"/>
          </p:cNvSpPr>
          <p:nvPr>
            <p:ph type="sldNum" sz="quarter" idx="12"/>
          </p:nvPr>
        </p:nvSpPr>
        <p:spPr/>
        <p:txBody>
          <a:bodyPr/>
          <a:lstStyle/>
          <a:p>
            <a:fld id="{531FA7D6-5409-4886-B730-37E4000C4615}" type="slidenum">
              <a:rPr lang="zh-CN" altLang="en-US"/>
              <a:pPr/>
              <a:t>8</a:t>
            </a:fld>
            <a:endParaRPr lang="zh-CN" altLang="en-US" sz="1800">
              <a:solidFill>
                <a:schemeClr val="tx1"/>
              </a:solidFill>
              <a:latin typeface="Arial" pitchFamily="34" charset="0"/>
            </a:endParaRPr>
          </a:p>
        </p:txBody>
      </p:sp>
      <p:sp>
        <p:nvSpPr>
          <p:cNvPr id="58370" name="矩形 2"/>
          <p:cNvSpPr>
            <a:spLocks noChangeArrowheads="1"/>
          </p:cNvSpPr>
          <p:nvPr/>
        </p:nvSpPr>
        <p:spPr bwMode="auto">
          <a:xfrm>
            <a:off x="4140200" y="0"/>
            <a:ext cx="863600" cy="6858000"/>
          </a:xfrm>
          <a:prstGeom prst="rect">
            <a:avLst/>
          </a:prstGeom>
          <a:solidFill>
            <a:srgbClr val="595959"/>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endParaRPr>
          </a:p>
        </p:txBody>
      </p:sp>
      <p:sp>
        <p:nvSpPr>
          <p:cNvPr id="58371" name="TextBox 4"/>
          <p:cNvSpPr>
            <a:spLocks noChangeArrowheads="1"/>
          </p:cNvSpPr>
          <p:nvPr/>
        </p:nvSpPr>
        <p:spPr bwMode="auto">
          <a:xfrm>
            <a:off x="4238625" y="1123950"/>
            <a:ext cx="6508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chemeClr val="bg1"/>
                </a:solidFill>
                <a:latin typeface="MS PMincho" pitchFamily="18" charset="-128"/>
                <a:ea typeface="MS PMincho" pitchFamily="18" charset="-128"/>
                <a:sym typeface="MS PMincho" pitchFamily="18" charset="-128"/>
              </a:rPr>
              <a:t>01</a:t>
            </a:r>
            <a:endParaRPr lang="zh-CN" altLang="en-US" sz="3600" b="1">
              <a:solidFill>
                <a:schemeClr val="bg1"/>
              </a:solidFill>
              <a:latin typeface="MS PMincho" pitchFamily="18" charset="-128"/>
              <a:ea typeface="MS PMincho" pitchFamily="18" charset="-128"/>
              <a:sym typeface="MS PMincho" pitchFamily="18" charset="-128"/>
            </a:endParaRPr>
          </a:p>
        </p:txBody>
      </p:sp>
      <p:sp>
        <p:nvSpPr>
          <p:cNvPr id="58372" name="直接连接符 9"/>
          <p:cNvSpPr>
            <a:spLocks noChangeShapeType="1"/>
          </p:cNvSpPr>
          <p:nvPr/>
        </p:nvSpPr>
        <p:spPr bwMode="auto">
          <a:xfrm>
            <a:off x="3316288" y="1493838"/>
            <a:ext cx="863600" cy="0"/>
          </a:xfrm>
          <a:prstGeom prst="line">
            <a:avLst/>
          </a:prstGeom>
          <a:noFill/>
          <a:ln w="28575" cap="flat" cmpd="sng">
            <a:solidFill>
              <a:srgbClr val="D99593"/>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373" name="椭圆 6"/>
          <p:cNvSpPr>
            <a:spLocks noChangeArrowheads="1"/>
          </p:cNvSpPr>
          <p:nvPr/>
        </p:nvSpPr>
        <p:spPr bwMode="auto">
          <a:xfrm>
            <a:off x="4175125" y="1436688"/>
            <a:ext cx="107950" cy="107950"/>
          </a:xfrm>
          <a:prstGeom prst="ellipse">
            <a:avLst/>
          </a:prstGeom>
          <a:solidFill>
            <a:srgbClr val="D99593"/>
          </a:solidFill>
          <a:ln w="19050" cap="flat" cmpd="sng">
            <a:solidFill>
              <a:schemeClr val="bg1"/>
            </a:solidFill>
            <a:bevel/>
            <a:headEnd/>
            <a:tailEnd/>
          </a:ln>
        </p:spPr>
        <p:txBody>
          <a:bodyPr anchor="ctr"/>
          <a:lstStyle/>
          <a:p>
            <a:pPr algn="ctr"/>
            <a:endParaRPr lang="zh-CN" altLang="zh-CN">
              <a:solidFill>
                <a:srgbClr val="FFFFFF"/>
              </a:solidFill>
            </a:endParaRPr>
          </a:p>
        </p:txBody>
      </p:sp>
      <p:sp>
        <p:nvSpPr>
          <p:cNvPr id="58374" name="矩形 10"/>
          <p:cNvSpPr>
            <a:spLocks noChangeArrowheads="1"/>
          </p:cNvSpPr>
          <p:nvPr/>
        </p:nvSpPr>
        <p:spPr bwMode="auto">
          <a:xfrm>
            <a:off x="323528" y="1123950"/>
            <a:ext cx="3194373" cy="647700"/>
          </a:xfrm>
          <a:prstGeom prst="rect">
            <a:avLst/>
          </a:prstGeom>
          <a:solidFill>
            <a:srgbClr val="D99593"/>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r>
              <a:rPr lang="zh-CN" altLang="en-US" sz="2400" dirty="0" smtClean="0">
                <a:solidFill>
                  <a:srgbClr val="FFFFFF"/>
                </a:solidFill>
                <a:latin typeface="微软雅黑" pitchFamily="34" charset="-122"/>
                <a:ea typeface="微软雅黑" pitchFamily="34" charset="-122"/>
                <a:sym typeface="微软雅黑" pitchFamily="34" charset="-122"/>
              </a:rPr>
              <a:t>对小球的理想化模型</a:t>
            </a:r>
            <a:endParaRPr lang="zh-CN" altLang="en-US" sz="2400" dirty="0">
              <a:solidFill>
                <a:srgbClr val="FFFFFF"/>
              </a:solidFill>
              <a:latin typeface="微软雅黑" pitchFamily="34" charset="-122"/>
              <a:ea typeface="微软雅黑" pitchFamily="34" charset="-122"/>
              <a:sym typeface="微软雅黑" pitchFamily="34" charset="-122"/>
            </a:endParaRPr>
          </a:p>
        </p:txBody>
      </p:sp>
      <p:sp>
        <p:nvSpPr>
          <p:cNvPr id="58375" name="TextBox 11"/>
          <p:cNvSpPr>
            <a:spLocks noChangeArrowheads="1"/>
          </p:cNvSpPr>
          <p:nvPr/>
        </p:nvSpPr>
        <p:spPr bwMode="auto">
          <a:xfrm>
            <a:off x="323528" y="1771650"/>
            <a:ext cx="324041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30000"/>
              </a:lnSpc>
            </a:pPr>
            <a:r>
              <a:rPr lang="zh-CN" altLang="en-US" sz="2000" dirty="0" smtClean="0">
                <a:solidFill>
                  <a:srgbClr val="7F7F7F"/>
                </a:solidFill>
                <a:latin typeface="微软雅黑" pitchFamily="34" charset="-122"/>
                <a:ea typeface="微软雅黑" pitchFamily="34" charset="-122"/>
                <a:sym typeface="微软雅黑" pitchFamily="34" charset="-122"/>
              </a:rPr>
              <a:t>只考虑静摩擦</a:t>
            </a:r>
            <a:endParaRPr lang="en-US" altLang="zh-CN" sz="2000" dirty="0">
              <a:solidFill>
                <a:srgbClr val="7F7F7F"/>
              </a:solidFill>
              <a:latin typeface="微软雅黑" pitchFamily="34" charset="-122"/>
              <a:ea typeface="微软雅黑" pitchFamily="34" charset="-122"/>
              <a:sym typeface="微软雅黑" pitchFamily="34" charset="-122"/>
            </a:endParaRPr>
          </a:p>
        </p:txBody>
      </p:sp>
      <p:sp>
        <p:nvSpPr>
          <p:cNvPr id="58376" name="TextBox 13"/>
          <p:cNvSpPr>
            <a:spLocks noChangeArrowheads="1"/>
          </p:cNvSpPr>
          <p:nvPr/>
        </p:nvSpPr>
        <p:spPr bwMode="auto">
          <a:xfrm>
            <a:off x="4238625" y="2781300"/>
            <a:ext cx="6508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chemeClr val="bg1"/>
                </a:solidFill>
                <a:latin typeface="MS PMincho" pitchFamily="18" charset="-128"/>
                <a:ea typeface="MS PMincho" pitchFamily="18" charset="-128"/>
                <a:sym typeface="MS PMincho" pitchFamily="18" charset="-128"/>
              </a:rPr>
              <a:t>02</a:t>
            </a:r>
            <a:endParaRPr lang="zh-CN" altLang="en-US" sz="3600" b="1">
              <a:solidFill>
                <a:schemeClr val="bg1"/>
              </a:solidFill>
              <a:latin typeface="MS PMincho" pitchFamily="18" charset="-128"/>
              <a:ea typeface="MS PMincho" pitchFamily="18" charset="-128"/>
              <a:sym typeface="MS PMincho" pitchFamily="18" charset="-128"/>
            </a:endParaRPr>
          </a:p>
        </p:txBody>
      </p:sp>
      <p:sp>
        <p:nvSpPr>
          <p:cNvPr id="58377" name="直接连接符 15"/>
          <p:cNvSpPr>
            <a:spLocks noChangeShapeType="1"/>
          </p:cNvSpPr>
          <p:nvPr/>
        </p:nvSpPr>
        <p:spPr bwMode="auto">
          <a:xfrm flipH="1">
            <a:off x="4964113" y="3108325"/>
            <a:ext cx="865187" cy="0"/>
          </a:xfrm>
          <a:prstGeom prst="line">
            <a:avLst/>
          </a:prstGeom>
          <a:noFill/>
          <a:ln w="28575" cap="flat" cmpd="sng">
            <a:solidFill>
              <a:srgbClr val="D99593"/>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378" name="椭圆 16"/>
          <p:cNvSpPr>
            <a:spLocks noChangeArrowheads="1"/>
          </p:cNvSpPr>
          <p:nvPr/>
        </p:nvSpPr>
        <p:spPr bwMode="auto">
          <a:xfrm flipH="1">
            <a:off x="4860925" y="3051175"/>
            <a:ext cx="107950" cy="107950"/>
          </a:xfrm>
          <a:prstGeom prst="ellipse">
            <a:avLst/>
          </a:prstGeom>
          <a:solidFill>
            <a:srgbClr val="D99593"/>
          </a:solidFill>
          <a:ln w="19050" cap="flat" cmpd="sng">
            <a:solidFill>
              <a:schemeClr val="bg1"/>
            </a:solidFill>
            <a:bevel/>
            <a:headEnd/>
            <a:tailEnd/>
          </a:ln>
        </p:spPr>
        <p:txBody>
          <a:bodyPr anchor="ctr"/>
          <a:lstStyle/>
          <a:p>
            <a:pPr algn="ctr"/>
            <a:endParaRPr lang="zh-CN" altLang="zh-CN">
              <a:solidFill>
                <a:srgbClr val="FFFFFF"/>
              </a:solidFill>
            </a:endParaRPr>
          </a:p>
        </p:txBody>
      </p:sp>
      <p:sp>
        <p:nvSpPr>
          <p:cNvPr id="58379" name="矩形 17"/>
          <p:cNvSpPr>
            <a:spLocks noChangeArrowheads="1"/>
          </p:cNvSpPr>
          <p:nvPr/>
        </p:nvSpPr>
        <p:spPr bwMode="auto">
          <a:xfrm flipH="1">
            <a:off x="5626096" y="2781300"/>
            <a:ext cx="3050359" cy="647700"/>
          </a:xfrm>
          <a:prstGeom prst="rect">
            <a:avLst/>
          </a:prstGeom>
          <a:solidFill>
            <a:srgbClr val="D99593"/>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r>
              <a:rPr lang="zh-CN" altLang="en-US" sz="2400" dirty="0" smtClean="0">
                <a:solidFill>
                  <a:srgbClr val="FFFFFF"/>
                </a:solidFill>
                <a:latin typeface="微软雅黑" pitchFamily="34" charset="-122"/>
                <a:ea typeface="微软雅黑" pitchFamily="34" charset="-122"/>
                <a:sym typeface="微软雅黑" pitchFamily="34" charset="-122"/>
              </a:rPr>
              <a:t>模型</a:t>
            </a:r>
            <a:r>
              <a:rPr lang="zh-CN" altLang="en-US" sz="2400" dirty="0" smtClean="0">
                <a:solidFill>
                  <a:srgbClr val="FFFFFF"/>
                </a:solidFill>
                <a:latin typeface="微软雅黑" pitchFamily="34" charset="-122"/>
                <a:ea typeface="微软雅黑" pitchFamily="34" charset="-122"/>
                <a:sym typeface="微软雅黑" pitchFamily="34" charset="-122"/>
              </a:rPr>
              <a:t>的修正</a:t>
            </a:r>
            <a:endParaRPr lang="zh-CN" altLang="en-US" sz="2400" dirty="0">
              <a:solidFill>
                <a:srgbClr val="FFFFFF"/>
              </a:solidFill>
              <a:latin typeface="微软雅黑" pitchFamily="34" charset="-122"/>
              <a:ea typeface="微软雅黑" pitchFamily="34" charset="-122"/>
              <a:sym typeface="微软雅黑" pitchFamily="34" charset="-122"/>
            </a:endParaRPr>
          </a:p>
        </p:txBody>
      </p:sp>
      <p:sp>
        <p:nvSpPr>
          <p:cNvPr id="58380" name="TextBox 18"/>
          <p:cNvSpPr>
            <a:spLocks noChangeArrowheads="1"/>
          </p:cNvSpPr>
          <p:nvPr/>
        </p:nvSpPr>
        <p:spPr bwMode="auto">
          <a:xfrm>
            <a:off x="5626096" y="3381375"/>
            <a:ext cx="2952750" cy="453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2000" dirty="0" smtClean="0">
                <a:solidFill>
                  <a:srgbClr val="7F7F7F"/>
                </a:solidFill>
                <a:latin typeface="微软雅黑" pitchFamily="34" charset="-122"/>
                <a:ea typeface="微软雅黑" pitchFamily="34" charset="-122"/>
                <a:sym typeface="微软雅黑" pitchFamily="34" charset="-122"/>
              </a:rPr>
              <a:t>引入</a:t>
            </a:r>
            <a:r>
              <a:rPr lang="zh-CN" altLang="en-US" sz="2000" dirty="0" smtClean="0">
                <a:solidFill>
                  <a:srgbClr val="7F7F7F"/>
                </a:solidFill>
                <a:latin typeface="微软雅黑" pitchFamily="34" charset="-122"/>
                <a:ea typeface="微软雅黑" pitchFamily="34" charset="-122"/>
                <a:sym typeface="微软雅黑" pitchFamily="34" charset="-122"/>
              </a:rPr>
              <a:t>滚动摩擦</a:t>
            </a:r>
            <a:endParaRPr lang="en-US" altLang="zh-CN" sz="2000" dirty="0">
              <a:solidFill>
                <a:srgbClr val="7F7F7F"/>
              </a:solidFill>
              <a:latin typeface="微软雅黑" pitchFamily="34" charset="-122"/>
              <a:ea typeface="微软雅黑" pitchFamily="34" charset="-122"/>
              <a:sym typeface="微软雅黑" pitchFamily="34" charset="-122"/>
            </a:endParaRPr>
          </a:p>
        </p:txBody>
      </p:sp>
      <p:sp>
        <p:nvSpPr>
          <p:cNvPr id="58381" name="TextBox 19"/>
          <p:cNvSpPr>
            <a:spLocks noChangeArrowheads="1"/>
          </p:cNvSpPr>
          <p:nvPr/>
        </p:nvSpPr>
        <p:spPr bwMode="auto">
          <a:xfrm>
            <a:off x="4248150" y="4365625"/>
            <a:ext cx="6492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chemeClr val="bg1"/>
                </a:solidFill>
                <a:latin typeface="MS PMincho" pitchFamily="18" charset="-128"/>
                <a:ea typeface="MS PMincho" pitchFamily="18" charset="-128"/>
                <a:sym typeface="MS PMincho" pitchFamily="18" charset="-128"/>
              </a:rPr>
              <a:t>03</a:t>
            </a:r>
            <a:endParaRPr lang="zh-CN" altLang="en-US" sz="3600" b="1">
              <a:solidFill>
                <a:schemeClr val="bg1"/>
              </a:solidFill>
              <a:latin typeface="MS PMincho" pitchFamily="18" charset="-128"/>
              <a:ea typeface="MS PMincho" pitchFamily="18" charset="-128"/>
              <a:sym typeface="MS PMincho" pitchFamily="18" charset="-128"/>
            </a:endParaRPr>
          </a:p>
        </p:txBody>
      </p:sp>
      <p:sp>
        <p:nvSpPr>
          <p:cNvPr id="58382" name="直接连接符 21"/>
          <p:cNvSpPr>
            <a:spLocks noChangeShapeType="1"/>
          </p:cNvSpPr>
          <p:nvPr/>
        </p:nvSpPr>
        <p:spPr bwMode="auto">
          <a:xfrm>
            <a:off x="3324225" y="4733925"/>
            <a:ext cx="863600" cy="0"/>
          </a:xfrm>
          <a:prstGeom prst="line">
            <a:avLst/>
          </a:prstGeom>
          <a:noFill/>
          <a:ln w="28575" cap="flat" cmpd="sng">
            <a:solidFill>
              <a:srgbClr val="D99593"/>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383" name="椭圆 22"/>
          <p:cNvSpPr>
            <a:spLocks noChangeArrowheads="1"/>
          </p:cNvSpPr>
          <p:nvPr/>
        </p:nvSpPr>
        <p:spPr bwMode="auto">
          <a:xfrm>
            <a:off x="4183063" y="4676775"/>
            <a:ext cx="107950" cy="107950"/>
          </a:xfrm>
          <a:prstGeom prst="ellipse">
            <a:avLst/>
          </a:prstGeom>
          <a:solidFill>
            <a:srgbClr val="D99593"/>
          </a:solidFill>
          <a:ln w="19050" cap="flat" cmpd="sng">
            <a:solidFill>
              <a:schemeClr val="bg1"/>
            </a:solidFill>
            <a:bevel/>
            <a:headEnd/>
            <a:tailEnd/>
          </a:ln>
        </p:spPr>
        <p:txBody>
          <a:bodyPr anchor="ctr"/>
          <a:lstStyle/>
          <a:p>
            <a:pPr algn="ctr"/>
            <a:endParaRPr lang="zh-CN" altLang="zh-CN">
              <a:solidFill>
                <a:srgbClr val="FFFFFF"/>
              </a:solidFill>
            </a:endParaRPr>
          </a:p>
        </p:txBody>
      </p:sp>
      <p:sp>
        <p:nvSpPr>
          <p:cNvPr id="58384" name="矩形 23"/>
          <p:cNvSpPr>
            <a:spLocks noChangeArrowheads="1"/>
          </p:cNvSpPr>
          <p:nvPr/>
        </p:nvSpPr>
        <p:spPr bwMode="auto">
          <a:xfrm>
            <a:off x="323528" y="4410075"/>
            <a:ext cx="3202311" cy="601663"/>
          </a:xfrm>
          <a:prstGeom prst="rect">
            <a:avLst/>
          </a:prstGeom>
          <a:solidFill>
            <a:srgbClr val="D99593"/>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r>
              <a:rPr lang="zh-CN" altLang="en-US" sz="2400" dirty="0" smtClean="0">
                <a:solidFill>
                  <a:srgbClr val="FFFFFF"/>
                </a:solidFill>
                <a:latin typeface="微软雅黑" pitchFamily="34" charset="-122"/>
                <a:ea typeface="微软雅黑" pitchFamily="34" charset="-122"/>
                <a:sym typeface="微软雅黑" pitchFamily="34" charset="-122"/>
              </a:rPr>
              <a:t>推广至圆柱对称物体</a:t>
            </a:r>
            <a:endParaRPr lang="zh-CN" altLang="en-US" sz="2400" dirty="0">
              <a:solidFill>
                <a:srgbClr val="FFFFFF"/>
              </a:solidFill>
              <a:latin typeface="微软雅黑" pitchFamily="34" charset="-122"/>
              <a:ea typeface="微软雅黑" pitchFamily="34" charset="-122"/>
              <a:sym typeface="微软雅黑" pitchFamily="34" charset="-122"/>
            </a:endParaRPr>
          </a:p>
        </p:txBody>
      </p:sp>
      <p:sp>
        <p:nvSpPr>
          <p:cNvPr id="19" name="标题 1"/>
          <p:cNvSpPr>
            <a:spLocks noGrp="1"/>
          </p:cNvSpPr>
          <p:nvPr>
            <p:ph type="title"/>
          </p:nvPr>
        </p:nvSpPr>
        <p:spPr>
          <a:xfrm>
            <a:off x="0" y="0"/>
            <a:ext cx="6516216" cy="764704"/>
          </a:xfrm>
        </p:spPr>
        <p:txBody>
          <a:bodyPr>
            <a:normAutofit/>
          </a:bodyPr>
          <a:lstStyle/>
          <a:p>
            <a:pPr algn="l"/>
            <a:r>
              <a:rPr lang="en-US" altLang="zh-CN" sz="3600" dirty="0" smtClean="0">
                <a:solidFill>
                  <a:schemeClr val="accent2">
                    <a:lumMod val="75000"/>
                  </a:schemeClr>
                </a:solidFill>
              </a:rPr>
              <a:t>Part D</a:t>
            </a:r>
            <a:r>
              <a:rPr lang="zh-CN" altLang="en-US" sz="3600" dirty="0" smtClean="0">
                <a:solidFill>
                  <a:schemeClr val="accent2">
                    <a:lumMod val="75000"/>
                  </a:schemeClr>
                </a:solidFill>
              </a:rPr>
              <a:t>：结果和讨论</a:t>
            </a:r>
            <a:endParaRPr lang="zh-CN" altLang="en-US" sz="3600" dirty="0">
              <a:solidFill>
                <a:schemeClr val="accent2">
                  <a:lumMod val="75000"/>
                </a:schemeClr>
              </a:solidFill>
            </a:endParaRPr>
          </a:p>
        </p:txBody>
      </p:sp>
    </p:spTree>
    <p:extLst>
      <p:ext uri="{BB962C8B-B14F-4D97-AF65-F5344CB8AC3E}">
        <p14:creationId xmlns:p14="http://schemas.microsoft.com/office/powerpoint/2010/main" val="24111336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1520" y="260648"/>
            <a:ext cx="7643192" cy="850106"/>
          </a:xfrm>
        </p:spPr>
        <p:txBody>
          <a:bodyPr>
            <a:normAutofit fontScale="90000"/>
          </a:bodyPr>
          <a:lstStyle/>
          <a:p>
            <a:pPr algn="l"/>
            <a:r>
              <a:rPr lang="en-US" altLang="zh-CN" dirty="0">
                <a:solidFill>
                  <a:schemeClr val="accent2">
                    <a:lumMod val="75000"/>
                  </a:schemeClr>
                </a:solidFill>
              </a:rPr>
              <a:t>Part D</a:t>
            </a:r>
            <a:r>
              <a:rPr lang="zh-CN" altLang="en-US" dirty="0">
                <a:solidFill>
                  <a:schemeClr val="accent2">
                    <a:lumMod val="75000"/>
                  </a:schemeClr>
                </a:solidFill>
              </a:rPr>
              <a:t>：结果和讨论</a:t>
            </a:r>
            <a:r>
              <a:rPr lang="en-US" altLang="zh-CN" dirty="0">
                <a:solidFill>
                  <a:schemeClr val="accent2">
                    <a:lumMod val="75000"/>
                  </a:schemeClr>
                </a:solidFill>
              </a:rPr>
              <a:t/>
            </a:r>
            <a:br>
              <a:rPr lang="en-US" altLang="zh-CN" dirty="0">
                <a:solidFill>
                  <a:schemeClr val="accent2">
                    <a:lumMod val="75000"/>
                  </a:schemeClr>
                </a:solidFill>
              </a:rPr>
            </a:br>
            <a:r>
              <a:rPr lang="en-US" altLang="zh-CN" sz="3600" dirty="0">
                <a:solidFill>
                  <a:schemeClr val="accent2">
                    <a:lumMod val="75000"/>
                  </a:schemeClr>
                </a:solidFill>
              </a:rPr>
              <a:t>01</a:t>
            </a:r>
            <a:r>
              <a:rPr lang="zh-CN" altLang="en-US" sz="3600" dirty="0">
                <a:solidFill>
                  <a:schemeClr val="accent2">
                    <a:lumMod val="75000"/>
                  </a:schemeClr>
                </a:solidFill>
              </a:rPr>
              <a:t>：对小球的理想化模型</a:t>
            </a:r>
            <a:endParaRPr lang="zh-CN" altLang="en-US" sz="3600" dirty="0"/>
          </a:p>
        </p:txBody>
      </p:sp>
      <p:pic>
        <p:nvPicPr>
          <p:cNvPr id="3" name="图片 2"/>
          <p:cNvPicPr/>
          <p:nvPr/>
        </p:nvPicPr>
        <p:blipFill>
          <a:blip r:embed="rId2">
            <a:extLst>
              <a:ext uri="{28A0092B-C50C-407E-A947-70E740481C1C}">
                <a14:useLocalDpi xmlns:a14="http://schemas.microsoft.com/office/drawing/2010/main" val="0"/>
              </a:ext>
            </a:extLst>
          </a:blip>
          <a:stretch>
            <a:fillRect/>
          </a:stretch>
        </p:blipFill>
        <p:spPr>
          <a:xfrm>
            <a:off x="1619672" y="1359652"/>
            <a:ext cx="4448175" cy="2524125"/>
          </a:xfrm>
          <a:prstGeom prst="rect">
            <a:avLst/>
          </a:prstGeom>
        </p:spPr>
      </p:pic>
      <p:pic>
        <p:nvPicPr>
          <p:cNvPr id="4" name="图片 3"/>
          <p:cNvPicPr/>
          <p:nvPr/>
        </p:nvPicPr>
        <p:blipFill>
          <a:blip r:embed="rId3">
            <a:extLst>
              <a:ext uri="{28A0092B-C50C-407E-A947-70E740481C1C}">
                <a14:useLocalDpi xmlns:a14="http://schemas.microsoft.com/office/drawing/2010/main" val="0"/>
              </a:ext>
            </a:extLst>
          </a:blip>
          <a:stretch>
            <a:fillRect/>
          </a:stretch>
        </p:blipFill>
        <p:spPr>
          <a:xfrm>
            <a:off x="1619672" y="3883778"/>
            <a:ext cx="6624955" cy="2738755"/>
          </a:xfrm>
          <a:prstGeom prst="rect">
            <a:avLst/>
          </a:prstGeom>
        </p:spPr>
      </p:pic>
    </p:spTree>
    <p:extLst>
      <p:ext uri="{BB962C8B-B14F-4D97-AF65-F5344CB8AC3E}">
        <p14:creationId xmlns:p14="http://schemas.microsoft.com/office/powerpoint/2010/main" val="30229377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1520" y="188640"/>
            <a:ext cx="6233864" cy="1008112"/>
          </a:xfrm>
        </p:spPr>
        <p:txBody>
          <a:bodyPr>
            <a:normAutofit fontScale="90000"/>
          </a:bodyPr>
          <a:lstStyle/>
          <a:p>
            <a:pPr algn="l"/>
            <a:r>
              <a:rPr lang="en-US" altLang="zh-CN" dirty="0">
                <a:solidFill>
                  <a:schemeClr val="accent2">
                    <a:lumMod val="75000"/>
                  </a:schemeClr>
                </a:solidFill>
              </a:rPr>
              <a:t>Part D</a:t>
            </a:r>
            <a:r>
              <a:rPr lang="zh-CN" altLang="en-US" dirty="0">
                <a:solidFill>
                  <a:schemeClr val="accent2">
                    <a:lumMod val="75000"/>
                  </a:schemeClr>
                </a:solidFill>
              </a:rPr>
              <a:t>：结果和</a:t>
            </a:r>
            <a:r>
              <a:rPr lang="zh-CN" altLang="en-US" dirty="0" smtClean="0">
                <a:solidFill>
                  <a:schemeClr val="accent2">
                    <a:lumMod val="75000"/>
                  </a:schemeClr>
                </a:solidFill>
              </a:rPr>
              <a:t>讨论</a:t>
            </a:r>
            <a:r>
              <a:rPr lang="en-US" altLang="zh-CN" dirty="0" smtClean="0">
                <a:solidFill>
                  <a:schemeClr val="accent2">
                    <a:lumMod val="75000"/>
                  </a:schemeClr>
                </a:solidFill>
              </a:rPr>
              <a:t/>
            </a:r>
            <a:br>
              <a:rPr lang="en-US" altLang="zh-CN" dirty="0" smtClean="0">
                <a:solidFill>
                  <a:schemeClr val="accent2">
                    <a:lumMod val="75000"/>
                  </a:schemeClr>
                </a:solidFill>
              </a:rPr>
            </a:br>
            <a:r>
              <a:rPr lang="en-US" altLang="zh-CN" sz="3600" dirty="0" smtClean="0">
                <a:solidFill>
                  <a:schemeClr val="accent2">
                    <a:lumMod val="75000"/>
                  </a:schemeClr>
                </a:solidFill>
              </a:rPr>
              <a:t>01</a:t>
            </a:r>
            <a:r>
              <a:rPr lang="zh-CN" altLang="en-US" sz="3600" dirty="0" smtClean="0">
                <a:solidFill>
                  <a:schemeClr val="accent2">
                    <a:lumMod val="75000"/>
                  </a:schemeClr>
                </a:solidFill>
              </a:rPr>
              <a:t>：对小球的理想化模型</a:t>
            </a:r>
            <a:endParaRPr lang="zh-CN" altLang="en-US" sz="3600" dirty="0"/>
          </a:p>
        </p:txBody>
      </p:sp>
      <p:pic>
        <p:nvPicPr>
          <p:cNvPr id="3" name="图片 2"/>
          <p:cNvPicPr/>
          <p:nvPr/>
        </p:nvPicPr>
        <p:blipFill>
          <a:blip r:embed="rId2">
            <a:extLst>
              <a:ext uri="{28A0092B-C50C-407E-A947-70E740481C1C}">
                <a14:useLocalDpi xmlns:a14="http://schemas.microsoft.com/office/drawing/2010/main" val="0"/>
              </a:ext>
            </a:extLst>
          </a:blip>
          <a:stretch>
            <a:fillRect/>
          </a:stretch>
        </p:blipFill>
        <p:spPr>
          <a:xfrm>
            <a:off x="251520" y="1340768"/>
            <a:ext cx="6480720" cy="4788366"/>
          </a:xfrm>
          <a:prstGeom prst="rect">
            <a:avLst/>
          </a:prstGeom>
        </p:spPr>
      </p:pic>
      <p:sp>
        <p:nvSpPr>
          <p:cNvPr id="4" name="TextBox 3"/>
          <p:cNvSpPr txBox="1"/>
          <p:nvPr/>
        </p:nvSpPr>
        <p:spPr>
          <a:xfrm>
            <a:off x="-5408" y="6301611"/>
            <a:ext cx="7344816" cy="507831"/>
          </a:xfrm>
          <a:prstGeom prst="rect">
            <a:avLst/>
          </a:prstGeom>
          <a:noFill/>
        </p:spPr>
        <p:txBody>
          <a:bodyPr wrap="square" rtlCol="0">
            <a:spAutoFit/>
          </a:bodyPr>
          <a:lstStyle/>
          <a:p>
            <a:pPr>
              <a:lnSpc>
                <a:spcPct val="150000"/>
              </a:lnSpc>
            </a:pPr>
            <a:r>
              <a:rPr lang="zh-CN" altLang="zh-CN" dirty="0">
                <a:latin typeface="华文楷体" panose="02010600040101010101" pitchFamily="2" charset="-122"/>
                <a:ea typeface="华文楷体" panose="02010600040101010101" pitchFamily="2" charset="-122"/>
              </a:rPr>
              <a:t>小球运动轨迹图，图中坐标单位为</a:t>
            </a:r>
            <a:r>
              <a:rPr lang="en-US" altLang="zh-CN" dirty="0">
                <a:latin typeface="华文楷体" panose="02010600040101010101" pitchFamily="2" charset="-122"/>
                <a:ea typeface="华文楷体" panose="02010600040101010101" pitchFamily="2" charset="-122"/>
              </a:rPr>
              <a:t>cm</a:t>
            </a:r>
            <a:r>
              <a:rPr lang="zh-CN" altLang="zh-CN" dirty="0">
                <a:latin typeface="华文楷体" panose="02010600040101010101" pitchFamily="2" charset="-122"/>
                <a:ea typeface="华文楷体" panose="02010600040101010101" pitchFamily="2" charset="-122"/>
              </a:rPr>
              <a:t>。小球质量</a:t>
            </a:r>
            <a:r>
              <a:rPr lang="en-US" altLang="zh-CN" dirty="0">
                <a:latin typeface="华文楷体" panose="02010600040101010101" pitchFamily="2" charset="-122"/>
                <a:ea typeface="华文楷体" panose="02010600040101010101" pitchFamily="2" charset="-122"/>
              </a:rPr>
              <a:t>30.22g,</a:t>
            </a:r>
            <a:r>
              <a:rPr lang="zh-CN" altLang="zh-CN" dirty="0">
                <a:latin typeface="华文楷体" panose="02010600040101010101" pitchFamily="2" charset="-122"/>
                <a:ea typeface="华文楷体" panose="02010600040101010101" pitchFamily="2" charset="-122"/>
              </a:rPr>
              <a:t>半径</a:t>
            </a:r>
            <a:r>
              <a:rPr lang="en-US" altLang="zh-CN" dirty="0">
                <a:latin typeface="华文楷体" panose="02010600040101010101" pitchFamily="2" charset="-122"/>
                <a:ea typeface="华文楷体" panose="02010600040101010101" pitchFamily="2" charset="-122"/>
              </a:rPr>
              <a:t>9.736mm</a:t>
            </a:r>
            <a:r>
              <a:rPr lang="zh-CN" altLang="zh-CN" dirty="0">
                <a:latin typeface="华文楷体" panose="02010600040101010101" pitchFamily="2" charset="-122"/>
                <a:ea typeface="华文楷体" panose="02010600040101010101" pitchFamily="2" charset="-122"/>
              </a:rPr>
              <a:t>。</a:t>
            </a:r>
            <a:endParaRPr lang="zh-CN" altLang="en-US" dirty="0">
              <a:latin typeface="华文楷体" panose="02010600040101010101" pitchFamily="2" charset="-122"/>
              <a:ea typeface="华文楷体" panose="02010600040101010101" pitchFamily="2" charset="-122"/>
            </a:endParaRPr>
          </a:p>
        </p:txBody>
      </p:sp>
      <mc:AlternateContent xmlns:mc="http://schemas.openxmlformats.org/markup-compatibility/2006">
        <mc:Choice xmlns:a14="http://schemas.microsoft.com/office/drawing/2010/main" Requires="a14">
          <p:sp>
            <p:nvSpPr>
              <p:cNvPr id="5" name="TextBox 4"/>
              <p:cNvSpPr txBox="1"/>
              <p:nvPr/>
            </p:nvSpPr>
            <p:spPr>
              <a:xfrm>
                <a:off x="6859448" y="1556792"/>
                <a:ext cx="2151976" cy="1599669"/>
              </a:xfrm>
              <a:prstGeom prst="rect">
                <a:avLst/>
              </a:prstGeom>
              <a:noFill/>
            </p:spPr>
            <p:txBody>
              <a:bodyPr wrap="square" rtlCol="0">
                <a:spAutoFit/>
              </a:bodyPr>
              <a:lstStyle/>
              <a:p>
                <a14:m>
                  <m:oMath xmlns:m="http://schemas.openxmlformats.org/officeDocument/2006/math">
                    <m:r>
                      <m:rPr>
                        <m:sty m:val="p"/>
                      </m:rPr>
                      <a:rPr lang="en-US" altLang="zh-CN"/>
                      <m:t>ω</m:t>
                    </m:r>
                  </m:oMath>
                </a14:m>
                <a:r>
                  <a:rPr lang="en-US" altLang="zh-CN" dirty="0">
                    <a:latin typeface="微软雅黑" panose="020B0503020204020204" pitchFamily="34" charset="-122"/>
                    <a:ea typeface="微软雅黑" panose="020B0503020204020204" pitchFamily="34" charset="-122"/>
                  </a:rPr>
                  <a:t>=2.95 rad/s, </a:t>
                </a:r>
                <a:endParaRPr lang="en-US" altLang="zh-CN" dirty="0" smtClean="0">
                  <a:latin typeface="微软雅黑" panose="020B0503020204020204" pitchFamily="34" charset="-122"/>
                  <a:ea typeface="微软雅黑" panose="020B0503020204020204" pitchFamily="34" charset="-122"/>
                </a:endParaRPr>
              </a:p>
              <a:p>
                <a14:m>
                  <m:oMath xmlns:m="http://schemas.openxmlformats.org/officeDocument/2006/math">
                    <m:r>
                      <m:rPr>
                        <m:sty m:val="p"/>
                      </m:rPr>
                      <a:rPr lang="en-US" altLang="zh-CN"/>
                      <m:t>Ω</m:t>
                    </m:r>
                  </m:oMath>
                </a14:m>
                <a:r>
                  <a:rPr lang="en-US" altLang="zh-CN" dirty="0">
                    <a:latin typeface="微软雅黑" panose="020B0503020204020204" pitchFamily="34" charset="-122"/>
                    <a:ea typeface="微软雅黑" panose="020B0503020204020204" pitchFamily="34" charset="-122"/>
                  </a:rPr>
                  <a:t>=10.47 rad/s</a:t>
                </a:r>
                <a:r>
                  <a:rPr lang="zh-CN" altLang="zh-CN" dirty="0">
                    <a:latin typeface="微软雅黑" panose="020B0503020204020204" pitchFamily="34" charset="-122"/>
                    <a:ea typeface="微软雅黑" panose="020B0503020204020204" pitchFamily="34" charset="-122"/>
                  </a:rPr>
                  <a:t>，所以可以验证</a:t>
                </a:r>
                <a14:m>
                  <m:oMath xmlns:m="http://schemas.openxmlformats.org/officeDocument/2006/math">
                    <m:r>
                      <m:rPr>
                        <m:sty m:val="p"/>
                      </m:rPr>
                      <a:rPr lang="en-US" altLang="zh-CN"/>
                      <m:t>ω</m:t>
                    </m:r>
                    <m:r>
                      <a:rPr lang="en-US" altLang="zh-CN"/>
                      <m:t>=</m:t>
                    </m:r>
                    <m:f>
                      <m:fPr>
                        <m:ctrlPr>
                          <a:rPr lang="zh-CN" altLang="zh-CN" i="1"/>
                        </m:ctrlPr>
                      </m:fPr>
                      <m:num>
                        <m:r>
                          <a:rPr lang="en-US" altLang="zh-CN" i="1"/>
                          <m:t>2</m:t>
                        </m:r>
                      </m:num>
                      <m:den>
                        <m:r>
                          <a:rPr lang="en-US" altLang="zh-CN" i="1"/>
                          <m:t>7</m:t>
                        </m:r>
                      </m:den>
                    </m:f>
                    <m:r>
                      <m:rPr>
                        <m:sty m:val="p"/>
                      </m:rPr>
                      <a:rPr lang="en-US" altLang="zh-CN"/>
                      <m:t>Ω</m:t>
                    </m:r>
                  </m:oMath>
                </a14:m>
                <a:r>
                  <a:rPr lang="zh-CN" altLang="zh-CN" dirty="0">
                    <a:latin typeface="微软雅黑" panose="020B0503020204020204" pitchFamily="34" charset="-122"/>
                    <a:ea typeface="微软雅黑" panose="020B0503020204020204" pitchFamily="34" charset="-122"/>
                  </a:rPr>
                  <a:t>的关系成立</a:t>
                </a:r>
                <a:r>
                  <a:rPr lang="en-US" altLang="zh-CN"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相对误差为</a:t>
                </a:r>
                <a:r>
                  <a:rPr lang="en-US" altLang="zh-CN" dirty="0">
                    <a:latin typeface="微软雅黑" panose="020B0503020204020204" pitchFamily="34" charset="-122"/>
                    <a:ea typeface="微软雅黑" panose="020B0503020204020204" pitchFamily="34" charset="-122"/>
                  </a:rPr>
                  <a:t>1.4%</a:t>
                </a:r>
                <a:r>
                  <a:rPr lang="zh-CN" altLang="zh-CN" dirty="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p:txBody>
          </p:sp>
        </mc:Choice>
        <mc:Fallback>
          <p:sp>
            <p:nvSpPr>
              <p:cNvPr id="5" name="TextBox 4"/>
              <p:cNvSpPr txBox="1">
                <a:spLocks noRot="1" noChangeAspect="1" noMove="1" noResize="1" noEditPoints="1" noAdjustHandles="1" noChangeArrowheads="1" noChangeShapeType="1" noTextEdit="1"/>
              </p:cNvSpPr>
              <p:nvPr/>
            </p:nvSpPr>
            <p:spPr>
              <a:xfrm>
                <a:off x="6859448" y="1556792"/>
                <a:ext cx="2151976" cy="1599669"/>
              </a:xfrm>
              <a:prstGeom prst="rect">
                <a:avLst/>
              </a:prstGeom>
              <a:blipFill rotWithShape="1">
                <a:blip r:embed="rId3"/>
                <a:stretch>
                  <a:fillRect l="-2266" t="-1901" r="-2550" b="-4943"/>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4608224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a:spLocks noGrp="1"/>
          </p:cNvSpPr>
          <p:nvPr>
            <p:ph type="title"/>
          </p:nvPr>
        </p:nvSpPr>
        <p:spPr>
          <a:xfrm>
            <a:off x="251520" y="188640"/>
            <a:ext cx="6233864" cy="1008112"/>
          </a:xfrm>
        </p:spPr>
        <p:txBody>
          <a:bodyPr>
            <a:normAutofit fontScale="90000"/>
          </a:bodyPr>
          <a:lstStyle/>
          <a:p>
            <a:pPr algn="l"/>
            <a:r>
              <a:rPr lang="en-US" altLang="zh-CN" dirty="0">
                <a:solidFill>
                  <a:schemeClr val="accent2">
                    <a:lumMod val="75000"/>
                  </a:schemeClr>
                </a:solidFill>
              </a:rPr>
              <a:t>Part D</a:t>
            </a:r>
            <a:r>
              <a:rPr lang="zh-CN" altLang="en-US" dirty="0">
                <a:solidFill>
                  <a:schemeClr val="accent2">
                    <a:lumMod val="75000"/>
                  </a:schemeClr>
                </a:solidFill>
              </a:rPr>
              <a:t>：结果和</a:t>
            </a:r>
            <a:r>
              <a:rPr lang="zh-CN" altLang="en-US" dirty="0" smtClean="0">
                <a:solidFill>
                  <a:schemeClr val="accent2">
                    <a:lumMod val="75000"/>
                  </a:schemeClr>
                </a:solidFill>
              </a:rPr>
              <a:t>讨论</a:t>
            </a:r>
            <a:r>
              <a:rPr lang="en-US" altLang="zh-CN" dirty="0" smtClean="0">
                <a:solidFill>
                  <a:schemeClr val="accent2">
                    <a:lumMod val="75000"/>
                  </a:schemeClr>
                </a:solidFill>
              </a:rPr>
              <a:t/>
            </a:r>
            <a:br>
              <a:rPr lang="en-US" altLang="zh-CN" dirty="0" smtClean="0">
                <a:solidFill>
                  <a:schemeClr val="accent2">
                    <a:lumMod val="75000"/>
                  </a:schemeClr>
                </a:solidFill>
              </a:rPr>
            </a:br>
            <a:r>
              <a:rPr lang="en-US" altLang="zh-CN" sz="3600" dirty="0" smtClean="0">
                <a:solidFill>
                  <a:schemeClr val="accent2">
                    <a:lumMod val="75000"/>
                  </a:schemeClr>
                </a:solidFill>
              </a:rPr>
              <a:t>02</a:t>
            </a:r>
            <a:r>
              <a:rPr lang="zh-CN" altLang="en-US" sz="3600" dirty="0" smtClean="0">
                <a:solidFill>
                  <a:schemeClr val="accent2">
                    <a:lumMod val="75000"/>
                  </a:schemeClr>
                </a:solidFill>
              </a:rPr>
              <a:t>：模型的修正</a:t>
            </a:r>
            <a:endParaRPr lang="zh-CN" altLang="en-US" sz="3600" dirty="0"/>
          </a:p>
        </p:txBody>
      </p:sp>
      <p:pic>
        <p:nvPicPr>
          <p:cNvPr id="4" name="图片 3"/>
          <p:cNvPicPr/>
          <p:nvPr/>
        </p:nvPicPr>
        <p:blipFill>
          <a:blip r:embed="rId2" cstate="print">
            <a:extLst>
              <a:ext uri="{28A0092B-C50C-407E-A947-70E740481C1C}">
                <a14:useLocalDpi xmlns:a14="http://schemas.microsoft.com/office/drawing/2010/main" val="0"/>
              </a:ext>
            </a:extLst>
          </a:blip>
          <a:stretch>
            <a:fillRect/>
          </a:stretch>
        </p:blipFill>
        <p:spPr>
          <a:xfrm>
            <a:off x="467544" y="1478280"/>
            <a:ext cx="5256584" cy="4320480"/>
          </a:xfrm>
          <a:prstGeom prst="rect">
            <a:avLst/>
          </a:prstGeom>
        </p:spPr>
      </p:pic>
      <p:sp>
        <p:nvSpPr>
          <p:cNvPr id="5" name="TextBox 4"/>
          <p:cNvSpPr txBox="1"/>
          <p:nvPr/>
        </p:nvSpPr>
        <p:spPr>
          <a:xfrm>
            <a:off x="323528" y="5934670"/>
            <a:ext cx="5976664" cy="923330"/>
          </a:xfrm>
          <a:prstGeom prst="rect">
            <a:avLst/>
          </a:prstGeom>
          <a:noFill/>
        </p:spPr>
        <p:txBody>
          <a:bodyPr wrap="square" rtlCol="0">
            <a:spAutoFit/>
          </a:bodyPr>
          <a:lstStyle/>
          <a:p>
            <a:r>
              <a:rPr lang="zh-CN" altLang="zh-CN" dirty="0" smtClean="0">
                <a:latin typeface="华文楷体" panose="02010600040101010101" pitchFamily="2" charset="-122"/>
                <a:ea typeface="华文楷体" panose="02010600040101010101" pitchFamily="2" charset="-122"/>
              </a:rPr>
              <a:t>实验</a:t>
            </a:r>
            <a:r>
              <a:rPr lang="zh-CN" altLang="zh-CN" dirty="0">
                <a:latin typeface="华文楷体" panose="02010600040101010101" pitchFamily="2" charset="-122"/>
                <a:ea typeface="华文楷体" panose="02010600040101010101" pitchFamily="2" charset="-122"/>
              </a:rPr>
              <a:t>中拍摄拟合所得小球运动轨迹图，图中坐标单位为</a:t>
            </a:r>
            <a:r>
              <a:rPr lang="en-US" altLang="zh-CN" dirty="0">
                <a:latin typeface="华文楷体" panose="02010600040101010101" pitchFamily="2" charset="-122"/>
                <a:ea typeface="华文楷体" panose="02010600040101010101" pitchFamily="2" charset="-122"/>
              </a:rPr>
              <a:t>cm</a:t>
            </a:r>
            <a:r>
              <a:rPr lang="zh-CN" altLang="zh-CN" dirty="0">
                <a:latin typeface="华文楷体" panose="02010600040101010101" pitchFamily="2" charset="-122"/>
                <a:ea typeface="华文楷体" panose="02010600040101010101" pitchFamily="2" charset="-122"/>
              </a:rPr>
              <a:t>。小球质量</a:t>
            </a:r>
            <a:r>
              <a:rPr lang="en-US" altLang="zh-CN" dirty="0">
                <a:latin typeface="华文楷体" panose="02010600040101010101" pitchFamily="2" charset="-122"/>
                <a:ea typeface="华文楷体" panose="02010600040101010101" pitchFamily="2" charset="-122"/>
              </a:rPr>
              <a:t>30.22g,</a:t>
            </a:r>
            <a:r>
              <a:rPr lang="zh-CN" altLang="zh-CN" dirty="0">
                <a:latin typeface="华文楷体" panose="02010600040101010101" pitchFamily="2" charset="-122"/>
                <a:ea typeface="华文楷体" panose="02010600040101010101" pitchFamily="2" charset="-122"/>
              </a:rPr>
              <a:t>半径</a:t>
            </a:r>
            <a:r>
              <a:rPr lang="en-US" altLang="zh-CN" dirty="0" smtClean="0">
                <a:latin typeface="华文楷体" panose="02010600040101010101" pitchFamily="2" charset="-122"/>
                <a:ea typeface="华文楷体" panose="02010600040101010101" pitchFamily="2" charset="-122"/>
              </a:rPr>
              <a:t>9.736mm</a:t>
            </a:r>
            <a:r>
              <a:rPr lang="zh-CN" altLang="en-US" dirty="0" smtClean="0">
                <a:latin typeface="华文楷体" panose="02010600040101010101" pitchFamily="2" charset="-122"/>
                <a:ea typeface="华文楷体" panose="02010600040101010101" pitchFamily="2" charset="-122"/>
              </a:rPr>
              <a:t>。</a:t>
            </a:r>
            <a:endParaRPr lang="zh-CN" altLang="zh-CN" dirty="0">
              <a:latin typeface="华文楷体" panose="02010600040101010101" pitchFamily="2" charset="-122"/>
              <a:ea typeface="华文楷体" panose="02010600040101010101" pitchFamily="2" charset="-122"/>
            </a:endParaRPr>
          </a:p>
          <a:p>
            <a:endParaRPr lang="zh-CN" altLang="en-US" dirty="0">
              <a:latin typeface="华文楷体" panose="02010600040101010101" pitchFamily="2" charset="-122"/>
              <a:ea typeface="华文楷体" panose="02010600040101010101" pitchFamily="2" charset="-122"/>
            </a:endParaRPr>
          </a:p>
        </p:txBody>
      </p:sp>
      <p:sp>
        <p:nvSpPr>
          <p:cNvPr id="6" name="TextBox 5"/>
          <p:cNvSpPr txBox="1"/>
          <p:nvPr/>
        </p:nvSpPr>
        <p:spPr>
          <a:xfrm>
            <a:off x="6012160" y="2439472"/>
            <a:ext cx="2880320" cy="1477328"/>
          </a:xfrm>
          <a:prstGeom prst="rect">
            <a:avLst/>
          </a:prstGeom>
          <a:noFill/>
        </p:spPr>
        <p:txBody>
          <a:bodyPr wrap="square" rtlCol="0">
            <a:spAutoFit/>
          </a:bodyPr>
          <a:lstStyle/>
          <a:p>
            <a:r>
              <a:rPr lang="zh-CN" altLang="zh-CN" dirty="0">
                <a:latin typeface="微软雅黑" panose="020B0503020204020204" pitchFamily="34" charset="-122"/>
                <a:ea typeface="微软雅黑" panose="020B0503020204020204" pitchFamily="34" charset="-122"/>
              </a:rPr>
              <a:t>在实验中，我们发现小球的运动分两个阶段：</a:t>
            </a:r>
            <a:r>
              <a:rPr lang="en-US" altLang="zh-CN" dirty="0">
                <a:latin typeface="微软雅黑" panose="020B0503020204020204" pitchFamily="34" charset="-122"/>
                <a:ea typeface="微软雅黑" panose="020B0503020204020204" pitchFamily="34" charset="-122"/>
              </a:rPr>
              <a:t>1</a:t>
            </a:r>
            <a:r>
              <a:rPr lang="zh-CN" altLang="zh-CN" dirty="0">
                <a:latin typeface="微软雅黑" panose="020B0503020204020204" pitchFamily="34" charset="-122"/>
                <a:ea typeface="微软雅黑" panose="020B0503020204020204" pitchFamily="34" charset="-122"/>
              </a:rPr>
              <a:t>、圆周运动的同时坠向转盘中心，</a:t>
            </a:r>
            <a:r>
              <a:rPr lang="en-US" altLang="zh-CN" dirty="0">
                <a:latin typeface="微软雅黑" panose="020B0503020204020204" pitchFamily="34" charset="-122"/>
                <a:ea typeface="微软雅黑" panose="020B0503020204020204" pitchFamily="34" charset="-122"/>
              </a:rPr>
              <a:t>2</a:t>
            </a:r>
            <a:r>
              <a:rPr lang="zh-CN" altLang="zh-CN" dirty="0">
                <a:latin typeface="微软雅黑" panose="020B0503020204020204" pitchFamily="34" charset="-122"/>
                <a:ea typeface="微软雅黑" panose="020B0503020204020204" pitchFamily="34" charset="-122"/>
              </a:rPr>
              <a:t>、将运动轨迹半径逐渐增大直至飞出转盘</a:t>
            </a:r>
            <a:r>
              <a:rPr lang="zh-CN" altLang="zh-CN" dirty="0" smtClean="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55244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a:spLocks noGrp="1"/>
          </p:cNvSpPr>
          <p:nvPr>
            <p:ph type="title"/>
          </p:nvPr>
        </p:nvSpPr>
        <p:spPr>
          <a:xfrm>
            <a:off x="251520" y="188640"/>
            <a:ext cx="6233864" cy="1008112"/>
          </a:xfrm>
        </p:spPr>
        <p:txBody>
          <a:bodyPr>
            <a:normAutofit fontScale="90000"/>
          </a:bodyPr>
          <a:lstStyle/>
          <a:p>
            <a:pPr algn="l"/>
            <a:r>
              <a:rPr lang="en-US" altLang="zh-CN" dirty="0">
                <a:solidFill>
                  <a:schemeClr val="accent2">
                    <a:lumMod val="75000"/>
                  </a:schemeClr>
                </a:solidFill>
              </a:rPr>
              <a:t>Part D</a:t>
            </a:r>
            <a:r>
              <a:rPr lang="zh-CN" altLang="en-US" dirty="0">
                <a:solidFill>
                  <a:schemeClr val="accent2">
                    <a:lumMod val="75000"/>
                  </a:schemeClr>
                </a:solidFill>
              </a:rPr>
              <a:t>：结果和</a:t>
            </a:r>
            <a:r>
              <a:rPr lang="zh-CN" altLang="en-US" dirty="0" smtClean="0">
                <a:solidFill>
                  <a:schemeClr val="accent2">
                    <a:lumMod val="75000"/>
                  </a:schemeClr>
                </a:solidFill>
              </a:rPr>
              <a:t>讨论</a:t>
            </a:r>
            <a:r>
              <a:rPr lang="en-US" altLang="zh-CN" dirty="0" smtClean="0">
                <a:solidFill>
                  <a:schemeClr val="accent2">
                    <a:lumMod val="75000"/>
                  </a:schemeClr>
                </a:solidFill>
              </a:rPr>
              <a:t/>
            </a:r>
            <a:br>
              <a:rPr lang="en-US" altLang="zh-CN" dirty="0" smtClean="0">
                <a:solidFill>
                  <a:schemeClr val="accent2">
                    <a:lumMod val="75000"/>
                  </a:schemeClr>
                </a:solidFill>
              </a:rPr>
            </a:br>
            <a:r>
              <a:rPr lang="en-US" altLang="zh-CN" sz="3600" dirty="0" smtClean="0">
                <a:solidFill>
                  <a:schemeClr val="accent2">
                    <a:lumMod val="75000"/>
                  </a:schemeClr>
                </a:solidFill>
              </a:rPr>
              <a:t>02</a:t>
            </a:r>
            <a:r>
              <a:rPr lang="zh-CN" altLang="en-US" sz="3600" dirty="0" smtClean="0">
                <a:solidFill>
                  <a:schemeClr val="accent2">
                    <a:lumMod val="75000"/>
                  </a:schemeClr>
                </a:solidFill>
              </a:rPr>
              <a:t>：模型的修正</a:t>
            </a:r>
            <a:endParaRPr lang="zh-CN" altLang="en-US" sz="3600" dirty="0"/>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526" y="2204864"/>
            <a:ext cx="6840940" cy="3816424"/>
          </a:xfrm>
          <a:prstGeom prst="rect">
            <a:avLst/>
          </a:prstGeom>
        </p:spPr>
      </p:pic>
      <mc:AlternateContent xmlns:mc="http://schemas.openxmlformats.org/markup-compatibility/2006">
        <mc:Choice xmlns:a14="http://schemas.microsoft.com/office/drawing/2010/main" Requires="a14">
          <p:sp>
            <p:nvSpPr>
              <p:cNvPr id="5" name="TextBox 4"/>
              <p:cNvSpPr txBox="1"/>
              <p:nvPr/>
            </p:nvSpPr>
            <p:spPr>
              <a:xfrm>
                <a:off x="1331640" y="1484784"/>
                <a:ext cx="6408712" cy="984885"/>
              </a:xfrm>
              <a:prstGeom prst="rect">
                <a:avLst/>
              </a:prstGeom>
              <a:noFill/>
            </p:spPr>
            <p:txBody>
              <a:bodyPr wrap="square" rtlCol="0">
                <a:spAutoFit/>
              </a:bodyPr>
              <a:lstStyle/>
              <a:p>
                <a:r>
                  <a:rPr lang="zh-CN" altLang="zh-CN" sz="2000" dirty="0">
                    <a:latin typeface="微软雅黑" panose="020B0503020204020204" pitchFamily="34" charset="-122"/>
                    <a:ea typeface="微软雅黑" panose="020B0503020204020204" pitchFamily="34" charset="-122"/>
                  </a:rPr>
                  <a:t>滚动摩擦给物体一个滚动摩擦矩：</a:t>
                </a:r>
                <a14:m>
                  <m:oMath xmlns:m="http://schemas.openxmlformats.org/officeDocument/2006/math">
                    <m:r>
                      <a:rPr lang="en-US" altLang="zh-CN" sz="2000" b="1" i="1"/>
                      <m:t>𝐌</m:t>
                    </m:r>
                    <m:r>
                      <a:rPr lang="en-US" altLang="zh-CN" sz="2000"/>
                      <m:t>=</m:t>
                    </m:r>
                    <m:r>
                      <a:rPr lang="en-US" altLang="zh-CN" sz="2000" i="1"/>
                      <m:t>−</m:t>
                    </m:r>
                    <m:r>
                      <m:rPr>
                        <m:sty m:val="p"/>
                      </m:rPr>
                      <a:rPr lang="en-US" altLang="zh-CN" sz="2000"/>
                      <m:t>α</m:t>
                    </m:r>
                    <m:r>
                      <a:rPr lang="en-US" altLang="zh-CN" sz="2000"/>
                      <m:t>(</m:t>
                    </m:r>
                    <m:r>
                      <m:rPr>
                        <m:sty m:val="p"/>
                      </m:rPr>
                      <a:rPr lang="en-US" altLang="zh-CN" sz="2000"/>
                      <m:t>ω</m:t>
                    </m:r>
                    <m:r>
                      <a:rPr lang="en-US" altLang="zh-CN" sz="2000"/>
                      <m:t>)</m:t>
                    </m:r>
                    <m:r>
                      <a:rPr lang="en-US" altLang="zh-CN" sz="2000" b="1" i="1"/>
                      <m:t>𝛚</m:t>
                    </m:r>
                  </m:oMath>
                </a14:m>
                <a:r>
                  <a:rPr lang="zh-CN" altLang="zh-CN" sz="2000" dirty="0">
                    <a:latin typeface="微软雅黑" panose="020B0503020204020204" pitchFamily="34" charset="-122"/>
                    <a:ea typeface="微软雅黑" panose="020B0503020204020204" pitchFamily="34" charset="-122"/>
                  </a:rPr>
                  <a:t>，其中</a:t>
                </a:r>
                <a14:m>
                  <m:oMath xmlns:m="http://schemas.openxmlformats.org/officeDocument/2006/math">
                    <m:r>
                      <m:rPr>
                        <m:sty m:val="p"/>
                      </m:rPr>
                      <a:rPr lang="en-US" altLang="zh-CN" sz="2000"/>
                      <m:t>α</m:t>
                    </m:r>
                    <m:r>
                      <a:rPr lang="en-US" altLang="zh-CN" sz="2000"/>
                      <m:t>(</m:t>
                    </m:r>
                    <m:r>
                      <m:rPr>
                        <m:sty m:val="p"/>
                      </m:rPr>
                      <a:rPr lang="en-US" altLang="zh-CN" sz="2000"/>
                      <m:t>ω</m:t>
                    </m:r>
                    <m:r>
                      <a:rPr lang="en-US" altLang="zh-CN" sz="2000"/>
                      <m:t>)</m:t>
                    </m:r>
                  </m:oMath>
                </a14:m>
                <a:r>
                  <a:rPr lang="zh-CN" altLang="zh-CN" sz="2000" dirty="0">
                    <a:latin typeface="微软雅黑" panose="020B0503020204020204" pitchFamily="34" charset="-122"/>
                    <a:ea typeface="微软雅黑" panose="020B0503020204020204" pitchFamily="34" charset="-122"/>
                  </a:rPr>
                  <a:t>是与</a:t>
                </a:r>
                <a14:m>
                  <m:oMath xmlns:m="http://schemas.openxmlformats.org/officeDocument/2006/math">
                    <m:r>
                      <m:rPr>
                        <m:sty m:val="p"/>
                      </m:rPr>
                      <a:rPr lang="en-US" altLang="zh-CN" sz="2000"/>
                      <m:t>ω</m:t>
                    </m:r>
                  </m:oMath>
                </a14:m>
                <a:r>
                  <a:rPr lang="zh-CN" altLang="zh-CN" sz="2000" dirty="0">
                    <a:latin typeface="微软雅黑" panose="020B0503020204020204" pitchFamily="34" charset="-122"/>
                    <a:ea typeface="微软雅黑" panose="020B0503020204020204" pitchFamily="34" charset="-122"/>
                  </a:rPr>
                  <a:t>有关的函数，为了简单起见，</a:t>
                </a:r>
                <a:r>
                  <a:rPr lang="zh-CN" altLang="zh-CN" sz="2000" dirty="0">
                    <a:latin typeface="微软雅黑" panose="020B0503020204020204" pitchFamily="34" charset="-122"/>
                    <a:ea typeface="微软雅黑" panose="020B0503020204020204" pitchFamily="34" charset="-122"/>
                  </a:rPr>
                  <a:t>设</a:t>
                </a:r>
                <a14:m>
                  <m:oMath xmlns:m="http://schemas.openxmlformats.org/officeDocument/2006/math">
                    <m:r>
                      <m:rPr>
                        <m:sty m:val="p"/>
                      </m:rPr>
                      <a:rPr lang="en-US" altLang="zh-CN" sz="2000">
                        <a:latin typeface="微软雅黑" panose="020B0503020204020204" pitchFamily="34" charset="-122"/>
                        <a:ea typeface="微软雅黑" panose="020B0503020204020204" pitchFamily="34" charset="-122"/>
                      </a:rPr>
                      <m:t>α</m:t>
                    </m:r>
                    <m:d>
                      <m:dPr>
                        <m:ctrlPr>
                          <a:rPr lang="zh-CN" altLang="zh-CN" sz="2000">
                            <a:latin typeface="微软雅黑" panose="020B0503020204020204" pitchFamily="34" charset="-122"/>
                            <a:ea typeface="微软雅黑" panose="020B0503020204020204" pitchFamily="34" charset="-122"/>
                          </a:rPr>
                        </m:ctrlPr>
                      </m:dPr>
                      <m:e>
                        <m:r>
                          <m:rPr>
                            <m:sty m:val="p"/>
                          </m:rPr>
                          <a:rPr lang="en-US" altLang="zh-CN" sz="2000">
                            <a:latin typeface="微软雅黑" panose="020B0503020204020204" pitchFamily="34" charset="-122"/>
                            <a:ea typeface="微软雅黑" panose="020B0503020204020204" pitchFamily="34" charset="-122"/>
                          </a:rPr>
                          <m:t>ω</m:t>
                        </m:r>
                      </m:e>
                    </m:d>
                    <m:r>
                      <a:rPr lang="en-US" altLang="zh-CN" sz="2000">
                        <a:latin typeface="微软雅黑" panose="020B0503020204020204" pitchFamily="34" charset="-122"/>
                        <a:ea typeface="微软雅黑" panose="020B0503020204020204" pitchFamily="34" charset="-122"/>
                      </a:rPr>
                      <m:t>=</m:t>
                    </m:r>
                    <m:r>
                      <a:rPr lang="zh-CN" altLang="zh-CN" sz="2000">
                        <a:latin typeface="微软雅黑" panose="020B0503020204020204" pitchFamily="34" charset="-122"/>
                        <a:ea typeface="微软雅黑" panose="020B0503020204020204" pitchFamily="34" charset="-122"/>
                      </a:rPr>
                      <m:t>常数</m:t>
                    </m:r>
                  </m:oMath>
                </a14:m>
                <a:r>
                  <a:rPr lang="zh-CN" altLang="zh-CN" sz="2000" dirty="0">
                    <a:latin typeface="微软雅黑" panose="020B0503020204020204" pitchFamily="34" charset="-122"/>
                    <a:ea typeface="微软雅黑" panose="020B0503020204020204" pitchFamily="34" charset="-122"/>
                  </a:rPr>
                  <a:t>。</a:t>
                </a:r>
              </a:p>
              <a:p>
                <a:endParaRPr lang="zh-CN" altLang="en-US" dirty="0"/>
              </a:p>
            </p:txBody>
          </p:sp>
        </mc:Choice>
        <mc:Fallback>
          <p:sp>
            <p:nvSpPr>
              <p:cNvPr id="5" name="TextBox 4"/>
              <p:cNvSpPr txBox="1">
                <a:spLocks noRot="1" noChangeAspect="1" noMove="1" noResize="1" noEditPoints="1" noAdjustHandles="1" noChangeArrowheads="1" noChangeShapeType="1" noTextEdit="1"/>
              </p:cNvSpPr>
              <p:nvPr/>
            </p:nvSpPr>
            <p:spPr>
              <a:xfrm>
                <a:off x="1331640" y="1484784"/>
                <a:ext cx="6408712" cy="984885"/>
              </a:xfrm>
              <a:prstGeom prst="rect">
                <a:avLst/>
              </a:prstGeom>
              <a:blipFill rotWithShape="1">
                <a:blip r:embed="rId3"/>
                <a:stretch>
                  <a:fillRect l="-951" t="-3106" r="-4943"/>
                </a:stretch>
              </a:blipFill>
            </p:spPr>
            <p:txBody>
              <a:bodyPr/>
              <a:lstStyle/>
              <a:p>
                <a:r>
                  <a:rPr lang="zh-CN" altLang="en-US">
                    <a:noFill/>
                  </a:rPr>
                  <a:t> </a:t>
                </a:r>
              </a:p>
            </p:txBody>
          </p:sp>
        </mc:Fallback>
      </mc:AlternateContent>
      <p:sp>
        <p:nvSpPr>
          <p:cNvPr id="6" name="TextBox 5"/>
          <p:cNvSpPr txBox="1"/>
          <p:nvPr/>
        </p:nvSpPr>
        <p:spPr>
          <a:xfrm>
            <a:off x="1331640" y="6196389"/>
            <a:ext cx="6408712" cy="646331"/>
          </a:xfrm>
          <a:prstGeom prst="rect">
            <a:avLst/>
          </a:prstGeom>
          <a:noFill/>
        </p:spPr>
        <p:txBody>
          <a:bodyPr wrap="square" rtlCol="0">
            <a:spAutoFit/>
          </a:bodyPr>
          <a:lstStyle/>
          <a:p>
            <a:r>
              <a:rPr lang="zh-CN" altLang="en-US" dirty="0" smtClean="0">
                <a:latin typeface="华文楷体" panose="02010600040101010101" pitchFamily="2" charset="-122"/>
                <a:ea typeface="华文楷体" panose="02010600040101010101" pitchFamily="2" charset="-122"/>
              </a:rPr>
              <a:t>图片来自：</a:t>
            </a:r>
            <a:r>
              <a:rPr lang="en-US" altLang="zh-CN" dirty="0">
                <a:latin typeface="+mj-lt"/>
                <a:ea typeface="华文楷体" panose="02010600040101010101" pitchFamily="2" charset="-122"/>
              </a:rPr>
              <a:t>Behavior of a ball on the surface of a rotating disk. Am. J. Phys. 62, 2, 151-156 (1994)</a:t>
            </a:r>
            <a:endParaRPr lang="zh-CN" altLang="en-US" dirty="0">
              <a:latin typeface="+mj-lt"/>
              <a:ea typeface="华文楷体" panose="02010600040101010101" pitchFamily="2" charset="-122"/>
            </a:endParaRPr>
          </a:p>
        </p:txBody>
      </p:sp>
    </p:spTree>
    <p:extLst>
      <p:ext uri="{BB962C8B-B14F-4D97-AF65-F5344CB8AC3E}">
        <p14:creationId xmlns:p14="http://schemas.microsoft.com/office/powerpoint/2010/main" val="26674320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a:spLocks/>
          </p:cNvSpPr>
          <p:nvPr/>
        </p:nvSpPr>
        <p:spPr>
          <a:xfrm>
            <a:off x="251520" y="188640"/>
            <a:ext cx="6233864" cy="1008112"/>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dirty="0" smtClean="0">
                <a:solidFill>
                  <a:schemeClr val="accent2">
                    <a:lumMod val="75000"/>
                  </a:schemeClr>
                </a:solidFill>
              </a:rPr>
              <a:t>Part D</a:t>
            </a:r>
            <a:r>
              <a:rPr lang="zh-CN" altLang="en-US" dirty="0" smtClean="0">
                <a:solidFill>
                  <a:schemeClr val="accent2">
                    <a:lumMod val="75000"/>
                  </a:schemeClr>
                </a:solidFill>
              </a:rPr>
              <a:t>：结果和讨论</a:t>
            </a:r>
            <a:r>
              <a:rPr lang="en-US" altLang="zh-CN" dirty="0" smtClean="0">
                <a:solidFill>
                  <a:schemeClr val="accent2">
                    <a:lumMod val="75000"/>
                  </a:schemeClr>
                </a:solidFill>
              </a:rPr>
              <a:t/>
            </a:r>
            <a:br>
              <a:rPr lang="en-US" altLang="zh-CN" dirty="0" smtClean="0">
                <a:solidFill>
                  <a:schemeClr val="accent2">
                    <a:lumMod val="75000"/>
                  </a:schemeClr>
                </a:solidFill>
              </a:rPr>
            </a:br>
            <a:r>
              <a:rPr lang="en-US" altLang="zh-CN" sz="3600" dirty="0" smtClean="0">
                <a:solidFill>
                  <a:schemeClr val="accent2">
                    <a:lumMod val="75000"/>
                  </a:schemeClr>
                </a:solidFill>
                <a:latin typeface="+mj-ea"/>
              </a:rPr>
              <a:t>03</a:t>
            </a:r>
            <a:r>
              <a:rPr lang="zh-CN" altLang="en-US" sz="3600" dirty="0" smtClean="0">
                <a:solidFill>
                  <a:schemeClr val="accent2">
                    <a:lumMod val="75000"/>
                  </a:schemeClr>
                </a:solidFill>
                <a:latin typeface="+mj-ea"/>
              </a:rPr>
              <a:t>：</a:t>
            </a:r>
            <a:r>
              <a:rPr lang="zh-CN" altLang="en-US" sz="3600" dirty="0">
                <a:solidFill>
                  <a:schemeClr val="accent2">
                    <a:lumMod val="75000"/>
                  </a:schemeClr>
                </a:solidFill>
                <a:latin typeface="+mj-ea"/>
                <a:sym typeface="微软雅黑" pitchFamily="34" charset="-122"/>
              </a:rPr>
              <a:t>推广至圆柱对称物体</a:t>
            </a:r>
            <a:endParaRPr lang="zh-CN" altLang="en-US" sz="3600" dirty="0">
              <a:solidFill>
                <a:schemeClr val="accent2">
                  <a:lumMod val="75000"/>
                </a:schemeClr>
              </a:solidFill>
              <a:latin typeface="+mj-ea"/>
              <a:sym typeface="微软雅黑" pitchFamily="34"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1412776"/>
            <a:ext cx="5303093" cy="4256853"/>
          </a:xfrm>
          <a:prstGeom prst="rect">
            <a:avLst/>
          </a:prstGeom>
        </p:spPr>
      </p:pic>
      <p:sp>
        <p:nvSpPr>
          <p:cNvPr id="5" name="TextBox 4"/>
          <p:cNvSpPr txBox="1"/>
          <p:nvPr/>
        </p:nvSpPr>
        <p:spPr>
          <a:xfrm>
            <a:off x="251520" y="5887402"/>
            <a:ext cx="6624736" cy="369332"/>
          </a:xfrm>
          <a:prstGeom prst="rect">
            <a:avLst/>
          </a:prstGeom>
          <a:noFill/>
        </p:spPr>
        <p:txBody>
          <a:bodyPr wrap="square" rtlCol="0">
            <a:spAutoFit/>
          </a:bodyPr>
          <a:lstStyle/>
          <a:p>
            <a:r>
              <a:rPr lang="zh-CN" altLang="zh-CN" dirty="0">
                <a:latin typeface="华文楷体" panose="02010600040101010101" pitchFamily="2" charset="-122"/>
                <a:ea typeface="华文楷体" panose="02010600040101010101" pitchFamily="2" charset="-122"/>
              </a:rPr>
              <a:t>实验中拍摄拟合所得圆盘运动轨迹。圆盘直径</a:t>
            </a:r>
            <a:r>
              <a:rPr lang="en-US" altLang="zh-CN" dirty="0">
                <a:latin typeface="华文楷体" panose="02010600040101010101" pitchFamily="2" charset="-122"/>
                <a:ea typeface="华文楷体" panose="02010600040101010101" pitchFamily="2" charset="-122"/>
              </a:rPr>
              <a:t>10cm</a:t>
            </a:r>
            <a:r>
              <a:rPr lang="zh-CN" altLang="zh-CN" dirty="0">
                <a:latin typeface="华文楷体" panose="02010600040101010101" pitchFamily="2" charset="-122"/>
                <a:ea typeface="华文楷体" panose="02010600040101010101" pitchFamily="2" charset="-122"/>
              </a:rPr>
              <a:t>，厚度</a:t>
            </a:r>
            <a:r>
              <a:rPr lang="en-US" altLang="zh-CN" dirty="0">
                <a:latin typeface="华文楷体" panose="02010600040101010101" pitchFamily="2" charset="-122"/>
                <a:ea typeface="华文楷体" panose="02010600040101010101" pitchFamily="2" charset="-122"/>
              </a:rPr>
              <a:t>2mm</a:t>
            </a:r>
            <a:r>
              <a:rPr lang="zh-CN" altLang="zh-CN" dirty="0">
                <a:latin typeface="华文楷体" panose="02010600040101010101" pitchFamily="2" charset="-122"/>
                <a:ea typeface="华文楷体" panose="02010600040101010101" pitchFamily="2" charset="-122"/>
              </a:rPr>
              <a:t>。</a:t>
            </a:r>
            <a:endParaRPr lang="zh-CN" altLang="en-US" dirty="0">
              <a:latin typeface="华文楷体" panose="02010600040101010101" pitchFamily="2" charset="-122"/>
              <a:ea typeface="华文楷体" panose="02010600040101010101" pitchFamily="2" charset="-122"/>
            </a:endParaRPr>
          </a:p>
        </p:txBody>
      </p:sp>
      <p:sp>
        <p:nvSpPr>
          <p:cNvPr id="6" name="TextBox 5"/>
          <p:cNvSpPr txBox="1"/>
          <p:nvPr/>
        </p:nvSpPr>
        <p:spPr>
          <a:xfrm>
            <a:off x="6012160" y="1412776"/>
            <a:ext cx="2952328" cy="2031325"/>
          </a:xfrm>
          <a:prstGeom prst="rect">
            <a:avLst/>
          </a:prstGeom>
          <a:noFill/>
        </p:spPr>
        <p:txBody>
          <a:bodyPr wrap="square" rtlCol="0">
            <a:spAutoFit/>
          </a:bodyPr>
          <a:lstStyle/>
          <a:p>
            <a:r>
              <a:rPr lang="zh-CN" altLang="zh-CN" dirty="0">
                <a:latin typeface="微软雅黑" panose="020B0503020204020204" pitchFamily="34" charset="-122"/>
                <a:ea typeface="微软雅黑" panose="020B0503020204020204" pitchFamily="34" charset="-122"/>
              </a:rPr>
              <a:t>通过观察一系列圆盘运动的轨迹，我们发现圆盘的运动在转盘上的运动情况与小球是类似的</a:t>
            </a:r>
            <a:r>
              <a:rPr lang="zh-CN" altLang="zh-CN" dirty="0" smtClean="0">
                <a:latin typeface="微软雅黑" panose="020B0503020204020204" pitchFamily="34" charset="-122"/>
                <a:ea typeface="微软雅黑" panose="020B0503020204020204" pitchFamily="34" charset="-122"/>
              </a:rPr>
              <a:t>。</a:t>
            </a:r>
            <a:endParaRPr lang="en-US" altLang="zh-CN" dirty="0" smtClean="0">
              <a:latin typeface="微软雅黑" panose="020B0503020204020204" pitchFamily="34" charset="-122"/>
              <a:ea typeface="微软雅黑" panose="020B0503020204020204" pitchFamily="34" charset="-122"/>
            </a:endParaRPr>
          </a:p>
          <a:p>
            <a:r>
              <a:rPr lang="zh-CN" altLang="zh-CN" dirty="0" smtClean="0">
                <a:latin typeface="微软雅黑" panose="020B0503020204020204" pitchFamily="34" charset="-122"/>
                <a:ea typeface="微软雅黑" panose="020B0503020204020204" pitchFamily="34" charset="-122"/>
              </a:rPr>
              <a:t>而</a:t>
            </a:r>
            <a:r>
              <a:rPr lang="zh-CN" altLang="zh-CN" dirty="0">
                <a:latin typeface="微软雅黑" panose="020B0503020204020204" pitchFamily="34" charset="-122"/>
                <a:ea typeface="微软雅黑" panose="020B0503020204020204" pitchFamily="34" charset="-122"/>
              </a:rPr>
              <a:t>小球与圆盘的最大区别在于圆盘在转盘上运动的时候可能发生摔倒的情况。</a:t>
            </a: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419529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solidFill>
                  <a:schemeClr val="accent3">
                    <a:lumMod val="50000"/>
                  </a:schemeClr>
                </a:solidFill>
              </a:rPr>
              <a:t>参考文献</a:t>
            </a:r>
            <a:endParaRPr lang="zh-CN" altLang="en-US" dirty="0">
              <a:solidFill>
                <a:schemeClr val="accent3">
                  <a:lumMod val="50000"/>
                </a:schemeClr>
              </a:solidFill>
            </a:endParaRPr>
          </a:p>
        </p:txBody>
      </p:sp>
      <p:sp>
        <p:nvSpPr>
          <p:cNvPr id="3" name="TextBox 2"/>
          <p:cNvSpPr txBox="1"/>
          <p:nvPr/>
        </p:nvSpPr>
        <p:spPr>
          <a:xfrm>
            <a:off x="971600" y="1772816"/>
            <a:ext cx="7272808" cy="1569660"/>
          </a:xfrm>
          <a:prstGeom prst="rect">
            <a:avLst/>
          </a:prstGeom>
          <a:noFill/>
        </p:spPr>
        <p:txBody>
          <a:bodyPr wrap="square" rtlCol="0">
            <a:spAutoFit/>
          </a:bodyPr>
          <a:lstStyle/>
          <a:p>
            <a:pPr marL="285750" indent="-285750">
              <a:buFont typeface="Arial" panose="020B0604020202020204" pitchFamily="34" charset="0"/>
              <a:buChar char="•"/>
            </a:pPr>
            <a:r>
              <a:rPr lang="en-US" altLang="zh-CN" sz="2400" dirty="0"/>
              <a:t>A. V. </a:t>
            </a:r>
            <a:r>
              <a:rPr lang="en-US" altLang="zh-CN" sz="2400" dirty="0" err="1"/>
              <a:t>Sokirko</a:t>
            </a:r>
            <a:r>
              <a:rPr lang="en-US" altLang="zh-CN" sz="2400" dirty="0"/>
              <a:t>, A. A. </a:t>
            </a:r>
            <a:r>
              <a:rPr lang="en-US" altLang="zh-CN" sz="2400" dirty="0" err="1"/>
              <a:t>Belopolskii</a:t>
            </a:r>
            <a:r>
              <a:rPr lang="en-US" altLang="zh-CN" sz="2400" dirty="0"/>
              <a:t>, A. V. </a:t>
            </a:r>
            <a:r>
              <a:rPr lang="en-US" altLang="zh-CN" sz="2400" dirty="0" err="1"/>
              <a:t>Matytsyn</a:t>
            </a:r>
            <a:r>
              <a:rPr lang="en-US" altLang="zh-CN" sz="2400" dirty="0"/>
              <a:t>, D. A. </a:t>
            </a:r>
            <a:r>
              <a:rPr lang="en-US" altLang="zh-CN" sz="2400" dirty="0" err="1"/>
              <a:t>Kossakowski</a:t>
            </a:r>
            <a:r>
              <a:rPr lang="en-US" altLang="zh-CN" sz="2400" dirty="0"/>
              <a:t>. Behavior of a ball on the surface of a rotating disk. Am. J. Phys. 62, 2, 151-156 (1994)</a:t>
            </a:r>
            <a:endParaRPr lang="zh-CN" altLang="zh-CN" sz="2400" dirty="0"/>
          </a:p>
          <a:p>
            <a:endParaRPr lang="zh-CN" altLang="en-US" sz="2400" dirty="0"/>
          </a:p>
        </p:txBody>
      </p:sp>
    </p:spTree>
    <p:extLst>
      <p:ext uri="{BB962C8B-B14F-4D97-AF65-F5344CB8AC3E}">
        <p14:creationId xmlns:p14="http://schemas.microsoft.com/office/powerpoint/2010/main" val="20293305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themeOverride>
</file>

<file path=ppt/theme/themeOverride2.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93</TotalTime>
  <Words>592</Words>
  <Application>Microsoft Office PowerPoint</Application>
  <PresentationFormat>全屏显示(4:3)</PresentationFormat>
  <Paragraphs>59</Paragraphs>
  <Slides>14</Slides>
  <Notes>4</Notes>
  <HiddenSlides>0</HiddenSlides>
  <MMClips>1</MMClips>
  <ScaleCrop>false</ScaleCrop>
  <HeadingPairs>
    <vt:vector size="4" baseType="variant">
      <vt:variant>
        <vt:lpstr>主题</vt:lpstr>
      </vt:variant>
      <vt:variant>
        <vt:i4>1</vt:i4>
      </vt:variant>
      <vt:variant>
        <vt:lpstr>幻灯片标题</vt:lpstr>
      </vt:variant>
      <vt:variant>
        <vt:i4>14</vt:i4>
      </vt:variant>
    </vt:vector>
  </HeadingPairs>
  <TitlesOfParts>
    <vt:vector size="15" baseType="lpstr">
      <vt:lpstr>Office 主题</vt:lpstr>
      <vt:lpstr>PowerPoint 演示文稿</vt:lpstr>
      <vt:lpstr>PowerPoint 演示文稿</vt:lpstr>
      <vt:lpstr>Part A: 课题简介</vt:lpstr>
      <vt:lpstr>PowerPoint 演示文稿</vt:lpstr>
      <vt:lpstr>PowerPoint 演示文稿</vt:lpstr>
      <vt:lpstr>Part C：实验方法及典型结果</vt:lpstr>
      <vt:lpstr>Part C：实验方法及典型现象</vt:lpstr>
      <vt:lpstr>Part D：结果和讨论</vt:lpstr>
      <vt:lpstr>Part D：结果和讨论 01：对小球的理想化模型</vt:lpstr>
      <vt:lpstr>Part D：结果和讨论 01：对小球的理想化模型</vt:lpstr>
      <vt:lpstr>Part D：结果和讨论 02：模型的修正</vt:lpstr>
      <vt:lpstr>Part D：结果和讨论 02：模型的修正</vt:lpstr>
      <vt:lpstr>PowerPoint 演示文稿</vt:lpstr>
      <vt:lpstr>参考文献</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lenovo</dc:creator>
  <cp:lastModifiedBy>lenovo</cp:lastModifiedBy>
  <cp:revision>19</cp:revision>
  <dcterms:created xsi:type="dcterms:W3CDTF">2016-04-03T13:57:26Z</dcterms:created>
  <dcterms:modified xsi:type="dcterms:W3CDTF">2016-07-02T05:10:44Z</dcterms:modified>
</cp:coreProperties>
</file>