
<file path=[Content_Types].xml><?xml version="1.0" encoding="utf-8"?>
<Types xmlns="http://schemas.openxmlformats.org/package/2006/content-types">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8803600" cy="36004500"/>
  <p:notesSz cx="6715125" cy="9239250"/>
  <p:defaultTextStyle>
    <a:defPPr>
      <a:defRPr lang="en-US"/>
    </a:defPPr>
    <a:lvl1pPr algn="ctr" rtl="0" fontAlgn="base">
      <a:spcBef>
        <a:spcPct val="0"/>
      </a:spcBef>
      <a:spcAft>
        <a:spcPct val="0"/>
      </a:spcAft>
      <a:defRPr sz="7300" kern="1200">
        <a:solidFill>
          <a:schemeClr val="tx1"/>
        </a:solidFill>
        <a:latin typeface="Arial" charset="0"/>
        <a:ea typeface="+mn-ea"/>
        <a:cs typeface="+mn-cs"/>
      </a:defRPr>
    </a:lvl1pPr>
    <a:lvl2pPr marL="385740" algn="ctr" rtl="0" fontAlgn="base">
      <a:spcBef>
        <a:spcPct val="0"/>
      </a:spcBef>
      <a:spcAft>
        <a:spcPct val="0"/>
      </a:spcAft>
      <a:defRPr sz="7300" kern="1200">
        <a:solidFill>
          <a:schemeClr val="tx1"/>
        </a:solidFill>
        <a:latin typeface="Arial" charset="0"/>
        <a:ea typeface="+mn-ea"/>
        <a:cs typeface="+mn-cs"/>
      </a:defRPr>
    </a:lvl2pPr>
    <a:lvl3pPr marL="771479" algn="ctr" rtl="0" fontAlgn="base">
      <a:spcBef>
        <a:spcPct val="0"/>
      </a:spcBef>
      <a:spcAft>
        <a:spcPct val="0"/>
      </a:spcAft>
      <a:defRPr sz="7300" kern="1200">
        <a:solidFill>
          <a:schemeClr val="tx1"/>
        </a:solidFill>
        <a:latin typeface="Arial" charset="0"/>
        <a:ea typeface="+mn-ea"/>
        <a:cs typeface="+mn-cs"/>
      </a:defRPr>
    </a:lvl3pPr>
    <a:lvl4pPr marL="1157219" algn="ctr" rtl="0" fontAlgn="base">
      <a:spcBef>
        <a:spcPct val="0"/>
      </a:spcBef>
      <a:spcAft>
        <a:spcPct val="0"/>
      </a:spcAft>
      <a:defRPr sz="7300" kern="1200">
        <a:solidFill>
          <a:schemeClr val="tx1"/>
        </a:solidFill>
        <a:latin typeface="Arial" charset="0"/>
        <a:ea typeface="+mn-ea"/>
        <a:cs typeface="+mn-cs"/>
      </a:defRPr>
    </a:lvl4pPr>
    <a:lvl5pPr marL="1542959" algn="ctr" rtl="0" fontAlgn="base">
      <a:spcBef>
        <a:spcPct val="0"/>
      </a:spcBef>
      <a:spcAft>
        <a:spcPct val="0"/>
      </a:spcAft>
      <a:defRPr sz="7300" kern="1200">
        <a:solidFill>
          <a:schemeClr val="tx1"/>
        </a:solidFill>
        <a:latin typeface="Arial" charset="0"/>
        <a:ea typeface="+mn-ea"/>
        <a:cs typeface="+mn-cs"/>
      </a:defRPr>
    </a:lvl5pPr>
    <a:lvl6pPr marL="1928698" algn="l" defTabSz="771479" rtl="0" eaLnBrk="1" latinLnBrk="0" hangingPunct="1">
      <a:defRPr sz="7300" kern="1200">
        <a:solidFill>
          <a:schemeClr val="tx1"/>
        </a:solidFill>
        <a:latin typeface="Arial" charset="0"/>
        <a:ea typeface="+mn-ea"/>
        <a:cs typeface="+mn-cs"/>
      </a:defRPr>
    </a:lvl6pPr>
    <a:lvl7pPr marL="2314438" algn="l" defTabSz="771479" rtl="0" eaLnBrk="1" latinLnBrk="0" hangingPunct="1">
      <a:defRPr sz="7300" kern="1200">
        <a:solidFill>
          <a:schemeClr val="tx1"/>
        </a:solidFill>
        <a:latin typeface="Arial" charset="0"/>
        <a:ea typeface="+mn-ea"/>
        <a:cs typeface="+mn-cs"/>
      </a:defRPr>
    </a:lvl7pPr>
    <a:lvl8pPr marL="2700177" algn="l" defTabSz="771479" rtl="0" eaLnBrk="1" latinLnBrk="0" hangingPunct="1">
      <a:defRPr sz="7300" kern="1200">
        <a:solidFill>
          <a:schemeClr val="tx1"/>
        </a:solidFill>
        <a:latin typeface="Arial" charset="0"/>
        <a:ea typeface="+mn-ea"/>
        <a:cs typeface="+mn-cs"/>
      </a:defRPr>
    </a:lvl8pPr>
    <a:lvl9pPr marL="3085917" algn="l" defTabSz="771479" rtl="0" eaLnBrk="1" latinLnBrk="0" hangingPunct="1">
      <a:defRPr sz="73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C4FF"/>
    <a:srgbClr val="EAEAEA"/>
    <a:srgbClr val="C0C0C0"/>
    <a:srgbClr val="0046D2"/>
    <a:srgbClr val="FF0000"/>
    <a:srgbClr val="698ED9"/>
    <a:srgbClr val="003064"/>
    <a:srgbClr val="003399"/>
    <a:srgbClr val="00216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15620"/>
    <p:restoredTop sz="94660"/>
  </p:normalViewPr>
  <p:slideViewPr>
    <p:cSldViewPr snapToGrid="0">
      <p:cViewPr>
        <p:scale>
          <a:sx n="30" d="100"/>
          <a:sy n="30" d="100"/>
        </p:scale>
        <p:origin x="-2718" y="1824"/>
      </p:cViewPr>
      <p:guideLst>
        <p:guide orient="horz" pos="5289"/>
        <p:guide orient="horz" pos="22089"/>
        <p:guide orient="horz" pos="2349"/>
        <p:guide pos="9072"/>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075" name="Rectangle 3"/>
          <p:cNvSpPr>
            <a:spLocks noGrp="1" noChangeArrowheads="1"/>
          </p:cNvSpPr>
          <p:nvPr>
            <p:ph type="dt" idx="1"/>
          </p:nvPr>
        </p:nvSpPr>
        <p:spPr bwMode="auto">
          <a:xfrm>
            <a:off x="380365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973263" y="692150"/>
            <a:ext cx="2770187" cy="3465513"/>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645BAB7-E9F9-435A-B8BD-F70ADBBCBAF6}" type="slidenum">
              <a:rPr lang="en-US"/>
              <a:pPr/>
              <a:t>‹#›</a:t>
            </a:fld>
            <a:endParaRPr lang="en-US"/>
          </a:p>
        </p:txBody>
      </p:sp>
    </p:spTree>
    <p:extLst>
      <p:ext uri="{BB962C8B-B14F-4D97-AF65-F5344CB8AC3E}">
        <p14:creationId xmlns="" xmlns:p14="http://schemas.microsoft.com/office/powerpoint/2010/main" val="11934743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5740" algn="l" rtl="0" fontAlgn="base">
      <a:spcBef>
        <a:spcPct val="30000"/>
      </a:spcBef>
      <a:spcAft>
        <a:spcPct val="0"/>
      </a:spcAft>
      <a:defRPr sz="1000" kern="1200">
        <a:solidFill>
          <a:schemeClr val="tx1"/>
        </a:solidFill>
        <a:latin typeface="Arial" charset="0"/>
        <a:ea typeface="+mn-ea"/>
        <a:cs typeface="+mn-cs"/>
      </a:defRPr>
    </a:lvl2pPr>
    <a:lvl3pPr marL="771479" algn="l" rtl="0" fontAlgn="base">
      <a:spcBef>
        <a:spcPct val="30000"/>
      </a:spcBef>
      <a:spcAft>
        <a:spcPct val="0"/>
      </a:spcAft>
      <a:defRPr sz="1000" kern="1200">
        <a:solidFill>
          <a:schemeClr val="tx1"/>
        </a:solidFill>
        <a:latin typeface="Arial" charset="0"/>
        <a:ea typeface="+mn-ea"/>
        <a:cs typeface="+mn-cs"/>
      </a:defRPr>
    </a:lvl3pPr>
    <a:lvl4pPr marL="1157219" algn="l" rtl="0" fontAlgn="base">
      <a:spcBef>
        <a:spcPct val="30000"/>
      </a:spcBef>
      <a:spcAft>
        <a:spcPct val="0"/>
      </a:spcAft>
      <a:defRPr sz="1000" kern="1200">
        <a:solidFill>
          <a:schemeClr val="tx1"/>
        </a:solidFill>
        <a:latin typeface="Arial" charset="0"/>
        <a:ea typeface="+mn-ea"/>
        <a:cs typeface="+mn-cs"/>
      </a:defRPr>
    </a:lvl4pPr>
    <a:lvl5pPr marL="1542959" algn="l" rtl="0" fontAlgn="base">
      <a:spcBef>
        <a:spcPct val="30000"/>
      </a:spcBef>
      <a:spcAft>
        <a:spcPct val="0"/>
      </a:spcAft>
      <a:defRPr sz="1000" kern="1200">
        <a:solidFill>
          <a:schemeClr val="tx1"/>
        </a:solidFill>
        <a:latin typeface="Arial" charset="0"/>
        <a:ea typeface="+mn-ea"/>
        <a:cs typeface="+mn-cs"/>
      </a:defRPr>
    </a:lvl5pPr>
    <a:lvl6pPr marL="1928698" algn="l" defTabSz="771479" rtl="0" eaLnBrk="1" latinLnBrk="0" hangingPunct="1">
      <a:defRPr sz="1000" kern="1200">
        <a:solidFill>
          <a:schemeClr val="tx1"/>
        </a:solidFill>
        <a:latin typeface="+mn-lt"/>
        <a:ea typeface="+mn-ea"/>
        <a:cs typeface="+mn-cs"/>
      </a:defRPr>
    </a:lvl6pPr>
    <a:lvl7pPr marL="2314438" algn="l" defTabSz="771479" rtl="0" eaLnBrk="1" latinLnBrk="0" hangingPunct="1">
      <a:defRPr sz="1000" kern="1200">
        <a:solidFill>
          <a:schemeClr val="tx1"/>
        </a:solidFill>
        <a:latin typeface="+mn-lt"/>
        <a:ea typeface="+mn-ea"/>
        <a:cs typeface="+mn-cs"/>
      </a:defRPr>
    </a:lvl7pPr>
    <a:lvl8pPr marL="2700177" algn="l" defTabSz="771479" rtl="0" eaLnBrk="1" latinLnBrk="0" hangingPunct="1">
      <a:defRPr sz="1000" kern="1200">
        <a:solidFill>
          <a:schemeClr val="tx1"/>
        </a:solidFill>
        <a:latin typeface="+mn-lt"/>
        <a:ea typeface="+mn-ea"/>
        <a:cs typeface="+mn-cs"/>
      </a:defRPr>
    </a:lvl8pPr>
    <a:lvl9pPr marL="3085917" algn="l" defTabSz="771479"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2C7B9C-DA46-4FE0-B590-97F24EE1DB0E}" type="slidenum">
              <a:rPr lang="en-US"/>
              <a:pPr/>
              <a:t>1</a:t>
            </a:fld>
            <a:endParaRPr lang="en-US"/>
          </a:p>
        </p:txBody>
      </p:sp>
      <p:sp>
        <p:nvSpPr>
          <p:cNvPr id="4098" name="Rectangle 2"/>
          <p:cNvSpPr>
            <a:spLocks noGrp="1" noRot="1" noChangeAspect="1" noChangeArrowheads="1" noTextEdit="1"/>
          </p:cNvSpPr>
          <p:nvPr>
            <p:ph type="sldImg"/>
          </p:nvPr>
        </p:nvSpPr>
        <p:spPr>
          <a:xfrm>
            <a:off x="1973263" y="692150"/>
            <a:ext cx="2770187" cy="3465513"/>
          </a:xfrm>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ostersession.com/" TargetMode="Externa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wmf"/><Relationship Id="rId4" Type="http://schemas.openxmlformats.org/officeDocument/2006/relationships/hyperlink" Target="http://www.megaprint.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extBox 1">
            <a:hlinkClick r:id="rId3"/>
          </p:cNvPr>
          <p:cNvSpPr txBox="1"/>
          <p:nvPr userDrawn="1"/>
        </p:nvSpPr>
        <p:spPr>
          <a:xfrm rot="16200000">
            <a:off x="23584982" y="35483446"/>
            <a:ext cx="290455" cy="93290"/>
          </a:xfrm>
          <a:prstGeom prst="rect">
            <a:avLst/>
          </a:prstGeom>
          <a:noFill/>
        </p:spPr>
        <p:txBody>
          <a:bodyPr wrap="none" lIns="77148" tIns="38574" rIns="77148" bIns="38574" rtlCol="0">
            <a:spAutoFit/>
          </a:bodyPr>
          <a:lstStyle/>
          <a:p>
            <a:r>
              <a:rPr lang="en-US" sz="100" dirty="0" smtClean="0">
                <a:hlinkClick r:id="rId3"/>
              </a:rPr>
              <a:t>www.postersession.com</a:t>
            </a:r>
            <a:endParaRPr lang="en-US" sz="100" dirty="0"/>
          </a:p>
        </p:txBody>
      </p:sp>
      <p:sp>
        <p:nvSpPr>
          <p:cNvPr id="4" name="TextBox 3"/>
          <p:cNvSpPr txBox="1"/>
          <p:nvPr userDrawn="1"/>
        </p:nvSpPr>
        <p:spPr>
          <a:xfrm rot="16200000">
            <a:off x="23567166" y="35479644"/>
            <a:ext cx="326603" cy="94257"/>
          </a:xfrm>
          <a:prstGeom prst="rect">
            <a:avLst/>
          </a:prstGeom>
          <a:noFill/>
        </p:spPr>
        <p:txBody>
          <a:bodyPr wrap="square" lIns="77148" tIns="38574" rIns="77148" bIns="38574" rtlCol="0">
            <a:spAutoFit/>
          </a:bodyPr>
          <a:lstStyle/>
          <a:p>
            <a:pPr marL="0" marR="0" indent="0" algn="ctr" defTabSz="771479" rtl="0" eaLnBrk="1" fontAlgn="base" latinLnBrk="0" hangingPunct="1">
              <a:lnSpc>
                <a:spcPct val="100000"/>
              </a:lnSpc>
              <a:spcBef>
                <a:spcPct val="0"/>
              </a:spcBef>
              <a:spcAft>
                <a:spcPct val="0"/>
              </a:spcAft>
              <a:buClrTx/>
              <a:buSzTx/>
              <a:buFontTx/>
              <a:buNone/>
              <a:tabLst/>
              <a:defRPr/>
            </a:pPr>
            <a:r>
              <a:rPr lang="en-US" sz="100" dirty="0" smtClean="0">
                <a:effectLst/>
                <a:hlinkClick r:id="rId3"/>
              </a:rPr>
              <a:t>www.postersession.com</a:t>
            </a:r>
            <a:endParaRPr lang="en-US" sz="100" dirty="0" smtClean="0">
              <a:effectLst/>
            </a:endParaRPr>
          </a:p>
        </p:txBody>
      </p:sp>
      <p:pic>
        <p:nvPicPr>
          <p:cNvPr id="5" name="Picture 4">
            <a:hlinkClick r:id="rId4"/>
          </p:cNvPr>
          <p:cNvPicPr>
            <a:picLocks noChangeAspect="1" noChangeArrowheads="1"/>
          </p:cNvPicPr>
          <p:nvPr userDrawn="1"/>
        </p:nvPicPr>
        <p:blipFill>
          <a:blip r:embed="rId5" cstate="print">
            <a:extLst>
              <a:ext uri="{28A0092B-C50C-407E-A947-70E740481C1C}">
                <a14:useLocalDpi xmlns:a14="http://schemas.microsoft.com/office/drawing/2010/main" xmlns:lc="http://schemas.openxmlformats.org/drawingml/2006/lockedCanvas" xmlns="" val="0"/>
              </a:ext>
            </a:extLst>
          </a:blip>
          <a:srcRect r="38727"/>
          <a:stretch>
            <a:fillRect/>
          </a:stretch>
        </p:blipFill>
        <p:spPr bwMode="auto">
          <a:xfrm>
            <a:off x="21791006" y="35450122"/>
            <a:ext cx="3624064" cy="174501"/>
          </a:xfrm>
          <a:prstGeom prst="rect">
            <a:avLst/>
          </a:prstGeom>
          <a:noFill/>
          <a:ln>
            <a:noFill/>
          </a:ln>
          <a:effectLst/>
          <a:extLst>
            <a:ext uri="{909E8E84-426E-40DD-AFC4-6F175D3DCCD1}">
              <a14:hiddenFill xmlns:a14="http://schemas.microsoft.com/office/drawing/2010/main" xmlns:lc="http://schemas.openxmlformats.org/drawingml/2006/lockedCanvas" xmlns="">
                <a:solidFill>
                  <a:schemeClr val="bg1"/>
                </a:solidFill>
              </a14:hiddenFill>
            </a:ext>
            <a:ext uri="{91240B29-F687-4F45-9708-019B960494DF}">
              <a14:hiddenLine xmlns:a14="http://schemas.microsoft.com/office/drawing/2010/main" xmlns:lc="http://schemas.openxmlformats.org/drawingml/2006/lockedCanvas" xmlns="" w="9525" algn="ctr">
                <a:solidFill>
                  <a:schemeClr val="tx1"/>
                </a:solidFill>
                <a:miter lim="800000"/>
                <a:headEnd/>
                <a:tailEnd/>
              </a14:hiddenLine>
            </a:ext>
            <a:ext uri="{AF507438-7753-43E0-B8FC-AC1667EBCBE1}">
              <a14:hiddenEffects xmlns:a14="http://schemas.microsoft.com/office/drawing/2010/main" xmlns:lc="http://schemas.openxmlformats.org/drawingml/2006/lockedCanvas" xmlns="">
                <a:effectLst>
                  <a:outerShdw dist="35921" dir="2700000" algn="ctr" rotWithShape="0">
                    <a:schemeClr val="bg2"/>
                  </a:outerShdw>
                </a:effectLst>
              </a14:hiddenEffects>
            </a:ext>
          </a:extLst>
        </p:spPr>
      </p:pic>
      <p:sp>
        <p:nvSpPr>
          <p:cNvPr id="6" name="TextBox 1"/>
          <p:cNvSpPr txBox="1"/>
          <p:nvPr userDrawn="1"/>
        </p:nvSpPr>
        <p:spPr>
          <a:xfrm>
            <a:off x="25415069" y="35387093"/>
            <a:ext cx="1946806" cy="277956"/>
          </a:xfrm>
          <a:prstGeom prst="rect">
            <a:avLst/>
          </a:prstGeom>
          <a:noFill/>
        </p:spPr>
        <p:txBody>
          <a:bodyPr wrap="none" lIns="77148" tIns="38574" rIns="77148" bIns="38574"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300" dirty="0" smtClean="0">
                <a:solidFill>
                  <a:schemeClr val="bg1"/>
                </a:solidFill>
              </a:rPr>
              <a:t>www.postersession.com</a:t>
            </a:r>
            <a:endParaRPr lang="en-US" sz="13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3703369" rtl="0" fontAlgn="base">
        <a:spcBef>
          <a:spcPct val="0"/>
        </a:spcBef>
        <a:spcAft>
          <a:spcPct val="0"/>
        </a:spcAft>
        <a:defRPr sz="17800">
          <a:solidFill>
            <a:schemeClr val="tx2"/>
          </a:solidFill>
          <a:latin typeface="+mj-lt"/>
          <a:ea typeface="+mj-ea"/>
          <a:cs typeface="+mj-cs"/>
        </a:defRPr>
      </a:lvl1pPr>
      <a:lvl2pPr algn="ctr" defTabSz="3703369" rtl="0" fontAlgn="base">
        <a:spcBef>
          <a:spcPct val="0"/>
        </a:spcBef>
        <a:spcAft>
          <a:spcPct val="0"/>
        </a:spcAft>
        <a:defRPr sz="17800">
          <a:solidFill>
            <a:schemeClr val="tx2"/>
          </a:solidFill>
          <a:latin typeface="Arial" charset="0"/>
        </a:defRPr>
      </a:lvl2pPr>
      <a:lvl3pPr algn="ctr" defTabSz="3703369" rtl="0" fontAlgn="base">
        <a:spcBef>
          <a:spcPct val="0"/>
        </a:spcBef>
        <a:spcAft>
          <a:spcPct val="0"/>
        </a:spcAft>
        <a:defRPr sz="17800">
          <a:solidFill>
            <a:schemeClr val="tx2"/>
          </a:solidFill>
          <a:latin typeface="Arial" charset="0"/>
        </a:defRPr>
      </a:lvl3pPr>
      <a:lvl4pPr algn="ctr" defTabSz="3703369" rtl="0" fontAlgn="base">
        <a:spcBef>
          <a:spcPct val="0"/>
        </a:spcBef>
        <a:spcAft>
          <a:spcPct val="0"/>
        </a:spcAft>
        <a:defRPr sz="17800">
          <a:solidFill>
            <a:schemeClr val="tx2"/>
          </a:solidFill>
          <a:latin typeface="Arial" charset="0"/>
        </a:defRPr>
      </a:lvl4pPr>
      <a:lvl5pPr algn="ctr" defTabSz="3703369" rtl="0" fontAlgn="base">
        <a:spcBef>
          <a:spcPct val="0"/>
        </a:spcBef>
        <a:spcAft>
          <a:spcPct val="0"/>
        </a:spcAft>
        <a:defRPr sz="17800">
          <a:solidFill>
            <a:schemeClr val="tx2"/>
          </a:solidFill>
          <a:latin typeface="Arial" charset="0"/>
        </a:defRPr>
      </a:lvl5pPr>
      <a:lvl6pPr marL="385740" algn="ctr" defTabSz="3703369" rtl="0" fontAlgn="base">
        <a:spcBef>
          <a:spcPct val="0"/>
        </a:spcBef>
        <a:spcAft>
          <a:spcPct val="0"/>
        </a:spcAft>
        <a:defRPr sz="17800">
          <a:solidFill>
            <a:schemeClr val="tx2"/>
          </a:solidFill>
          <a:latin typeface="Arial" charset="0"/>
        </a:defRPr>
      </a:lvl6pPr>
      <a:lvl7pPr marL="771479" algn="ctr" defTabSz="3703369" rtl="0" fontAlgn="base">
        <a:spcBef>
          <a:spcPct val="0"/>
        </a:spcBef>
        <a:spcAft>
          <a:spcPct val="0"/>
        </a:spcAft>
        <a:defRPr sz="17800">
          <a:solidFill>
            <a:schemeClr val="tx2"/>
          </a:solidFill>
          <a:latin typeface="Arial" charset="0"/>
        </a:defRPr>
      </a:lvl7pPr>
      <a:lvl8pPr marL="1157219" algn="ctr" defTabSz="3703369" rtl="0" fontAlgn="base">
        <a:spcBef>
          <a:spcPct val="0"/>
        </a:spcBef>
        <a:spcAft>
          <a:spcPct val="0"/>
        </a:spcAft>
        <a:defRPr sz="17800">
          <a:solidFill>
            <a:schemeClr val="tx2"/>
          </a:solidFill>
          <a:latin typeface="Arial" charset="0"/>
        </a:defRPr>
      </a:lvl8pPr>
      <a:lvl9pPr marL="1542959" algn="ctr" defTabSz="3703369" rtl="0" fontAlgn="base">
        <a:spcBef>
          <a:spcPct val="0"/>
        </a:spcBef>
        <a:spcAft>
          <a:spcPct val="0"/>
        </a:spcAft>
        <a:defRPr sz="17800">
          <a:solidFill>
            <a:schemeClr val="tx2"/>
          </a:solidFill>
          <a:latin typeface="Arial" charset="0"/>
        </a:defRPr>
      </a:lvl9pPr>
    </p:titleStyle>
    <p:bodyStyle>
      <a:lvl1pPr marL="1388931" indent="-1388931" algn="l" defTabSz="3703369" rtl="0" fontAlgn="base">
        <a:spcBef>
          <a:spcPct val="20000"/>
        </a:spcBef>
        <a:spcAft>
          <a:spcPct val="0"/>
        </a:spcAft>
        <a:buChar char="•"/>
        <a:defRPr sz="13000">
          <a:solidFill>
            <a:schemeClr val="tx1"/>
          </a:solidFill>
          <a:latin typeface="+mn-lt"/>
          <a:ea typeface="+mn-ea"/>
          <a:cs typeface="+mn-cs"/>
        </a:defRPr>
      </a:lvl1pPr>
      <a:lvl2pPr marL="3008233" indent="-1157219" algn="l" defTabSz="3703369" rtl="0" fontAlgn="base">
        <a:spcBef>
          <a:spcPct val="20000"/>
        </a:spcBef>
        <a:spcAft>
          <a:spcPct val="0"/>
        </a:spcAft>
        <a:buChar char="–"/>
        <a:defRPr sz="11300">
          <a:solidFill>
            <a:schemeClr val="tx1"/>
          </a:solidFill>
          <a:latin typeface="+mn-lt"/>
        </a:defRPr>
      </a:lvl2pPr>
      <a:lvl3pPr marL="4628876" indent="-925508" algn="l" defTabSz="3703369" rtl="0" fontAlgn="base">
        <a:spcBef>
          <a:spcPct val="20000"/>
        </a:spcBef>
        <a:spcAft>
          <a:spcPct val="0"/>
        </a:spcAft>
        <a:buChar char="•"/>
        <a:defRPr sz="9700">
          <a:solidFill>
            <a:schemeClr val="tx1"/>
          </a:solidFill>
          <a:latin typeface="+mn-lt"/>
        </a:defRPr>
      </a:lvl3pPr>
      <a:lvl4pPr marL="6479890" indent="-925508" algn="l" defTabSz="3703369" rtl="0" fontAlgn="base">
        <a:spcBef>
          <a:spcPct val="20000"/>
        </a:spcBef>
        <a:spcAft>
          <a:spcPct val="0"/>
        </a:spcAft>
        <a:buChar char="–"/>
        <a:defRPr sz="8100">
          <a:solidFill>
            <a:schemeClr val="tx1"/>
          </a:solidFill>
          <a:latin typeface="+mn-lt"/>
        </a:defRPr>
      </a:lvl4pPr>
      <a:lvl5pPr marL="8332245" indent="-925508" algn="l" defTabSz="3703369" rtl="0" fontAlgn="base">
        <a:spcBef>
          <a:spcPct val="20000"/>
        </a:spcBef>
        <a:spcAft>
          <a:spcPct val="0"/>
        </a:spcAft>
        <a:buChar char="»"/>
        <a:defRPr sz="8100">
          <a:solidFill>
            <a:schemeClr val="tx1"/>
          </a:solidFill>
          <a:latin typeface="+mn-lt"/>
        </a:defRPr>
      </a:lvl5pPr>
      <a:lvl6pPr marL="8717984" indent="-925508" algn="l" defTabSz="3703369" rtl="0" fontAlgn="base">
        <a:spcBef>
          <a:spcPct val="20000"/>
        </a:spcBef>
        <a:spcAft>
          <a:spcPct val="0"/>
        </a:spcAft>
        <a:buChar char="»"/>
        <a:defRPr sz="8100">
          <a:solidFill>
            <a:schemeClr val="tx1"/>
          </a:solidFill>
          <a:latin typeface="+mn-lt"/>
        </a:defRPr>
      </a:lvl6pPr>
      <a:lvl7pPr marL="9103724" indent="-925508" algn="l" defTabSz="3703369" rtl="0" fontAlgn="base">
        <a:spcBef>
          <a:spcPct val="20000"/>
        </a:spcBef>
        <a:spcAft>
          <a:spcPct val="0"/>
        </a:spcAft>
        <a:buChar char="»"/>
        <a:defRPr sz="8100">
          <a:solidFill>
            <a:schemeClr val="tx1"/>
          </a:solidFill>
          <a:latin typeface="+mn-lt"/>
        </a:defRPr>
      </a:lvl7pPr>
      <a:lvl8pPr marL="9489463" indent="-925508" algn="l" defTabSz="3703369" rtl="0" fontAlgn="base">
        <a:spcBef>
          <a:spcPct val="20000"/>
        </a:spcBef>
        <a:spcAft>
          <a:spcPct val="0"/>
        </a:spcAft>
        <a:buChar char="»"/>
        <a:defRPr sz="8100">
          <a:solidFill>
            <a:schemeClr val="tx1"/>
          </a:solidFill>
          <a:latin typeface="+mn-lt"/>
        </a:defRPr>
      </a:lvl8pPr>
      <a:lvl9pPr marL="9875203" indent="-925508" algn="l" defTabSz="3703369" rtl="0" fontAlgn="base">
        <a:spcBef>
          <a:spcPct val="20000"/>
        </a:spcBef>
        <a:spcAft>
          <a:spcPct val="0"/>
        </a:spcAft>
        <a:buChar char="»"/>
        <a:defRPr sz="8100">
          <a:solidFill>
            <a:schemeClr val="tx1"/>
          </a:solidFill>
          <a:latin typeface="+mn-lt"/>
        </a:defRPr>
      </a:lvl9pPr>
    </p:bodyStyle>
    <p:otherStyle>
      <a:defPPr>
        <a:defRPr lang="en-US"/>
      </a:defPPr>
      <a:lvl1pPr marL="0" algn="l" defTabSz="771479" rtl="0" eaLnBrk="1" latinLnBrk="0" hangingPunct="1">
        <a:defRPr sz="1500" kern="1200">
          <a:solidFill>
            <a:schemeClr val="tx1"/>
          </a:solidFill>
          <a:latin typeface="+mn-lt"/>
          <a:ea typeface="+mn-ea"/>
          <a:cs typeface="+mn-cs"/>
        </a:defRPr>
      </a:lvl1pPr>
      <a:lvl2pPr marL="385740" algn="l" defTabSz="771479" rtl="0" eaLnBrk="1" latinLnBrk="0" hangingPunct="1">
        <a:defRPr sz="1500" kern="1200">
          <a:solidFill>
            <a:schemeClr val="tx1"/>
          </a:solidFill>
          <a:latin typeface="+mn-lt"/>
          <a:ea typeface="+mn-ea"/>
          <a:cs typeface="+mn-cs"/>
        </a:defRPr>
      </a:lvl2pPr>
      <a:lvl3pPr marL="771479" algn="l" defTabSz="771479" rtl="0" eaLnBrk="1" latinLnBrk="0" hangingPunct="1">
        <a:defRPr sz="1500" kern="1200">
          <a:solidFill>
            <a:schemeClr val="tx1"/>
          </a:solidFill>
          <a:latin typeface="+mn-lt"/>
          <a:ea typeface="+mn-ea"/>
          <a:cs typeface="+mn-cs"/>
        </a:defRPr>
      </a:lvl3pPr>
      <a:lvl4pPr marL="1157219" algn="l" defTabSz="771479" rtl="0" eaLnBrk="1" latinLnBrk="0" hangingPunct="1">
        <a:defRPr sz="1500" kern="1200">
          <a:solidFill>
            <a:schemeClr val="tx1"/>
          </a:solidFill>
          <a:latin typeface="+mn-lt"/>
          <a:ea typeface="+mn-ea"/>
          <a:cs typeface="+mn-cs"/>
        </a:defRPr>
      </a:lvl4pPr>
      <a:lvl5pPr marL="1542959" algn="l" defTabSz="771479" rtl="0" eaLnBrk="1" latinLnBrk="0" hangingPunct="1">
        <a:defRPr sz="1500" kern="1200">
          <a:solidFill>
            <a:schemeClr val="tx1"/>
          </a:solidFill>
          <a:latin typeface="+mn-lt"/>
          <a:ea typeface="+mn-ea"/>
          <a:cs typeface="+mn-cs"/>
        </a:defRPr>
      </a:lvl5pPr>
      <a:lvl6pPr marL="1928698" algn="l" defTabSz="771479" rtl="0" eaLnBrk="1" latinLnBrk="0" hangingPunct="1">
        <a:defRPr sz="1500" kern="1200">
          <a:solidFill>
            <a:schemeClr val="tx1"/>
          </a:solidFill>
          <a:latin typeface="+mn-lt"/>
          <a:ea typeface="+mn-ea"/>
          <a:cs typeface="+mn-cs"/>
        </a:defRPr>
      </a:lvl6pPr>
      <a:lvl7pPr marL="2314438" algn="l" defTabSz="771479" rtl="0" eaLnBrk="1" latinLnBrk="0" hangingPunct="1">
        <a:defRPr sz="1500" kern="1200">
          <a:solidFill>
            <a:schemeClr val="tx1"/>
          </a:solidFill>
          <a:latin typeface="+mn-lt"/>
          <a:ea typeface="+mn-ea"/>
          <a:cs typeface="+mn-cs"/>
        </a:defRPr>
      </a:lvl7pPr>
      <a:lvl8pPr marL="2700177" algn="l" defTabSz="771479" rtl="0" eaLnBrk="1" latinLnBrk="0" hangingPunct="1">
        <a:defRPr sz="1500" kern="1200">
          <a:solidFill>
            <a:schemeClr val="tx1"/>
          </a:solidFill>
          <a:latin typeface="+mn-lt"/>
          <a:ea typeface="+mn-ea"/>
          <a:cs typeface="+mn-cs"/>
        </a:defRPr>
      </a:lvl8pPr>
      <a:lvl9pPr marL="3085917" algn="l" defTabSz="771479"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wm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064"/>
            </a:gs>
            <a:gs pos="50000">
              <a:srgbClr val="EAEAEA"/>
            </a:gs>
            <a:gs pos="100000">
              <a:srgbClr val="003064"/>
            </a:gs>
          </a:gsLst>
          <a:lin ang="5400000" scaled="1"/>
        </a:gradFill>
        <a:effectLst/>
      </p:bgPr>
    </p:bg>
    <p:spTree>
      <p:nvGrpSpPr>
        <p:cNvPr id="1" name=""/>
        <p:cNvGrpSpPr/>
        <p:nvPr/>
      </p:nvGrpSpPr>
      <p:grpSpPr>
        <a:xfrm>
          <a:off x="0" y="0"/>
          <a:ext cx="0" cy="0"/>
          <a:chOff x="0" y="0"/>
          <a:chExt cx="0" cy="0"/>
        </a:xfrm>
      </p:grpSpPr>
      <p:sp>
        <p:nvSpPr>
          <p:cNvPr id="2098" name="AutoShape 50"/>
          <p:cNvSpPr>
            <a:spLocks noChangeArrowheads="1"/>
          </p:cNvSpPr>
          <p:nvPr/>
        </p:nvSpPr>
        <p:spPr bwMode="auto">
          <a:xfrm>
            <a:off x="14511644" y="6634771"/>
            <a:ext cx="13551694" cy="28420219"/>
          </a:xfrm>
          <a:prstGeom prst="roundRect">
            <a:avLst>
              <a:gd name="adj" fmla="val 7000"/>
            </a:avLst>
          </a:prstGeom>
          <a:solidFill>
            <a:schemeClr val="bg1"/>
          </a:solidFill>
          <a:ln w="9525">
            <a:solidFill>
              <a:schemeClr val="tx1"/>
            </a:solidFill>
            <a:round/>
            <a:headEnd/>
            <a:tailEnd/>
          </a:ln>
          <a:effectLst/>
        </p:spPr>
        <p:txBody>
          <a:bodyPr wrap="none" lIns="77148" tIns="38574" rIns="77148" bIns="38574" anchor="ctr"/>
          <a:lstStyle/>
          <a:p>
            <a:endParaRPr lang="en-US" dirty="0"/>
          </a:p>
        </p:txBody>
      </p:sp>
      <p:sp>
        <p:nvSpPr>
          <p:cNvPr id="2052" name="AutoShape 4"/>
          <p:cNvSpPr>
            <a:spLocks noChangeArrowheads="1"/>
          </p:cNvSpPr>
          <p:nvPr/>
        </p:nvSpPr>
        <p:spPr bwMode="auto">
          <a:xfrm>
            <a:off x="626394" y="6561997"/>
            <a:ext cx="13551694" cy="28420219"/>
          </a:xfrm>
          <a:prstGeom prst="roundRect">
            <a:avLst>
              <a:gd name="adj" fmla="val 7000"/>
            </a:avLst>
          </a:prstGeom>
          <a:solidFill>
            <a:schemeClr val="bg1"/>
          </a:solidFill>
          <a:ln w="9525">
            <a:solidFill>
              <a:schemeClr val="tx1"/>
            </a:solidFill>
            <a:round/>
            <a:headEnd/>
            <a:tailEnd/>
          </a:ln>
          <a:effectLst/>
        </p:spPr>
        <p:txBody>
          <a:bodyPr wrap="none" lIns="77148" tIns="38574" rIns="77148" bIns="38574" anchor="ctr"/>
          <a:lstStyle/>
          <a:p>
            <a:endParaRPr lang="en-US" dirty="0"/>
          </a:p>
        </p:txBody>
      </p:sp>
      <p:sp>
        <p:nvSpPr>
          <p:cNvPr id="2057" name="Text Box 9"/>
          <p:cNvSpPr txBox="1">
            <a:spLocks noChangeArrowheads="1"/>
          </p:cNvSpPr>
          <p:nvPr/>
        </p:nvSpPr>
        <p:spPr bwMode="auto">
          <a:xfrm>
            <a:off x="968542" y="8489343"/>
            <a:ext cx="12791511" cy="4328296"/>
          </a:xfrm>
          <a:prstGeom prst="rect">
            <a:avLst/>
          </a:prstGeom>
          <a:noFill/>
          <a:ln w="9525">
            <a:noFill/>
            <a:miter lim="800000"/>
            <a:headEnd/>
            <a:tailEnd/>
          </a:ln>
          <a:effectLst/>
        </p:spPr>
        <p:txBody>
          <a:bodyPr wrap="square" lIns="77148" tIns="38574" rIns="77148" bIns="38574">
            <a:spAutoFit/>
          </a:bodyPr>
          <a:lstStyle/>
          <a:p>
            <a:pPr algn="l" defTabSz="3703369" eaLnBrk="0" hangingPunct="0">
              <a:lnSpc>
                <a:spcPct val="95000"/>
              </a:lnSpc>
            </a:pPr>
            <a:endParaRPr lang="en-US" sz="2400" dirty="0">
              <a:latin typeface="Times New Roman" pitchFamily="18" charset="0"/>
            </a:endParaRPr>
          </a:p>
          <a:p>
            <a:pPr algn="l" defTabSz="3703369" eaLnBrk="0" hangingPunct="0">
              <a:lnSpc>
                <a:spcPct val="120000"/>
              </a:lnSpc>
            </a:pPr>
            <a:r>
              <a:rPr lang="en-US" altLang="zh-CN" sz="2700" dirty="0" smtClean="0">
                <a:latin typeface="Times New Roman" pitchFamily="18" charset="0"/>
              </a:rPr>
              <a:t>A  thin gold film perforated with </a:t>
            </a:r>
            <a:r>
              <a:rPr lang="en-US" altLang="zh-CN" sz="2700" dirty="0" err="1" smtClean="0">
                <a:latin typeface="Times New Roman" pitchFamily="18" charset="0"/>
              </a:rPr>
              <a:t>subwavelength</a:t>
            </a:r>
            <a:r>
              <a:rPr lang="en-US" altLang="zh-CN" sz="2700" dirty="0" smtClean="0">
                <a:latin typeface="Times New Roman" pitchFamily="18" charset="0"/>
              </a:rPr>
              <a:t> holes  is known to exhibit extraordinary transmission, irrespective of the state of polarization and the angle of incidence. Here, we report that, a metal-dielectric-metal cavity with patterned top metallic slab is able to achieve maximum absorption over 70% for a wide incidence angle range 15-65° for the TM wave , but reflects almost 100% of TM wave under normal incidence and TE wave  in both normal and oblique cases. Numerical studies show that a even </a:t>
            </a:r>
            <a:r>
              <a:rPr lang="en-US" altLang="zh-CN" sz="2700" dirty="0" err="1" smtClean="0">
                <a:latin typeface="Times New Roman" pitchFamily="18" charset="0"/>
              </a:rPr>
              <a:t>Fabry</a:t>
            </a:r>
            <a:r>
              <a:rPr lang="en-US" altLang="zh-CN" sz="2700" dirty="0" smtClean="0">
                <a:latin typeface="Times New Roman" pitchFamily="18" charset="0"/>
              </a:rPr>
              <a:t>-Perot mode within the core along the surface is attributed to this interesting phenomenon.</a:t>
            </a:r>
            <a:endParaRPr lang="en-US" sz="2700" dirty="0">
              <a:latin typeface="Times New Roman" pitchFamily="18" charset="0"/>
            </a:endParaRPr>
          </a:p>
          <a:p>
            <a:pPr algn="l" defTabSz="3703369" eaLnBrk="0" hangingPunct="0">
              <a:lnSpc>
                <a:spcPct val="95000"/>
              </a:lnSpc>
            </a:pPr>
            <a:endParaRPr lang="en-US" sz="2400" dirty="0">
              <a:latin typeface="Times New Roman" pitchFamily="18" charset="0"/>
            </a:endParaRPr>
          </a:p>
        </p:txBody>
      </p:sp>
      <p:sp>
        <p:nvSpPr>
          <p:cNvPr id="2059" name="Text Box 11"/>
          <p:cNvSpPr txBox="1">
            <a:spLocks noChangeArrowheads="1"/>
          </p:cNvSpPr>
          <p:nvPr/>
        </p:nvSpPr>
        <p:spPr bwMode="auto">
          <a:xfrm>
            <a:off x="17859129" y="25043764"/>
            <a:ext cx="6450806" cy="1201286"/>
          </a:xfrm>
          <a:prstGeom prst="rect">
            <a:avLst/>
          </a:prstGeom>
          <a:noFill/>
          <a:ln w="9525">
            <a:noFill/>
            <a:miter lim="800000"/>
            <a:headEnd/>
            <a:tailEnd/>
          </a:ln>
          <a:effectLst/>
        </p:spPr>
        <p:txBody>
          <a:bodyPr lIns="77148" tIns="38574" rIns="77148" bIns="38574">
            <a:spAutoFit/>
          </a:bodyPr>
          <a:lstStyle/>
          <a:p>
            <a:pPr defTabSz="3703369">
              <a:spcBef>
                <a:spcPct val="50000"/>
              </a:spcBef>
            </a:pPr>
            <a:r>
              <a:rPr lang="en-US" b="1" dirty="0" smtClean="0"/>
              <a:t>Summary</a:t>
            </a:r>
            <a:endParaRPr lang="en-US" b="1" dirty="0"/>
          </a:p>
        </p:txBody>
      </p:sp>
      <p:sp>
        <p:nvSpPr>
          <p:cNvPr id="2061" name="AutoShape 13"/>
          <p:cNvSpPr>
            <a:spLocks noChangeArrowheads="1"/>
          </p:cNvSpPr>
          <p:nvPr/>
        </p:nvSpPr>
        <p:spPr bwMode="auto">
          <a:xfrm>
            <a:off x="450056" y="416719"/>
            <a:ext cx="27903488" cy="5750719"/>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p:spPr>
        <p:txBody>
          <a:bodyPr wrap="none" lIns="77148" tIns="38574" rIns="77148" bIns="38574" anchor="ctr"/>
          <a:lstStyle/>
          <a:p>
            <a:pPr defTabSz="3703369"/>
            <a:endParaRPr lang="en-US" dirty="0">
              <a:solidFill>
                <a:schemeClr val="bg1"/>
              </a:solidFill>
            </a:endParaRPr>
          </a:p>
        </p:txBody>
      </p:sp>
      <p:sp>
        <p:nvSpPr>
          <p:cNvPr id="2062" name="Text Box 14"/>
          <p:cNvSpPr txBox="1">
            <a:spLocks noChangeArrowheads="1"/>
          </p:cNvSpPr>
          <p:nvPr/>
        </p:nvSpPr>
        <p:spPr bwMode="auto">
          <a:xfrm>
            <a:off x="3874169" y="1458516"/>
            <a:ext cx="23929307" cy="4294440"/>
          </a:xfrm>
          <a:prstGeom prst="rect">
            <a:avLst/>
          </a:prstGeom>
          <a:noFill/>
          <a:ln w="9525">
            <a:noFill/>
            <a:miter lim="800000"/>
            <a:headEnd/>
            <a:tailEnd/>
          </a:ln>
          <a:effectLst/>
        </p:spPr>
        <p:txBody>
          <a:bodyPr wrap="square" lIns="77148" tIns="38574" rIns="77148" bIns="38574">
            <a:spAutoFit/>
          </a:bodyPr>
          <a:lstStyle/>
          <a:p>
            <a:pPr defTabSz="3703369">
              <a:spcBef>
                <a:spcPct val="50000"/>
              </a:spcBef>
            </a:pPr>
            <a:r>
              <a:rPr lang="en-US" sz="6100" b="1" dirty="0" smtClean="0"/>
              <a:t> </a:t>
            </a:r>
            <a:r>
              <a:rPr lang="en-US" altLang="zh-CN" sz="6700" b="1" dirty="0" smtClean="0"/>
              <a:t>A polarization-selective collimation effect through reflection on </a:t>
            </a:r>
            <a:r>
              <a:rPr lang="en-US" altLang="zh-CN" sz="6700" b="1" dirty="0" err="1" smtClean="0"/>
              <a:t>plasmonic</a:t>
            </a:r>
            <a:r>
              <a:rPr lang="en-US" altLang="zh-CN" sz="6700" b="1" dirty="0" smtClean="0"/>
              <a:t> cavity </a:t>
            </a:r>
            <a:endParaRPr lang="en-US" sz="6700" b="1" dirty="0" smtClean="0"/>
          </a:p>
          <a:p>
            <a:pPr defTabSz="3703369"/>
            <a:endParaRPr lang="en-US" sz="4600" b="1" dirty="0" smtClean="0"/>
          </a:p>
          <a:p>
            <a:pPr defTabSz="3703369"/>
            <a:r>
              <a:rPr lang="en-US" sz="4600" b="1" dirty="0" err="1" smtClean="0"/>
              <a:t>Feilong</a:t>
            </a:r>
            <a:r>
              <a:rPr lang="en-US" sz="4600" b="1" dirty="0" smtClean="0"/>
              <a:t> Mao, </a:t>
            </a:r>
            <a:r>
              <a:rPr lang="en-US" sz="4600" b="1" dirty="0" err="1" smtClean="0"/>
              <a:t>Jinjin</a:t>
            </a:r>
            <a:r>
              <a:rPr lang="en-US" sz="4600" b="1" dirty="0" smtClean="0"/>
              <a:t> </a:t>
            </a:r>
            <a:r>
              <a:rPr lang="en-US" sz="4600" b="1" dirty="0" err="1" smtClean="0"/>
              <a:t>Xie</a:t>
            </a:r>
            <a:r>
              <a:rPr lang="en-US" sz="4600" b="1" dirty="0" smtClean="0"/>
              <a:t>, </a:t>
            </a:r>
            <a:r>
              <a:rPr lang="en-US" altLang="zh-CN" sz="4600" b="1" dirty="0" err="1" smtClean="0"/>
              <a:t>Lijian</a:t>
            </a:r>
            <a:r>
              <a:rPr lang="en-US" altLang="zh-CN" sz="4600" b="1" dirty="0" smtClean="0"/>
              <a:t> Zhang</a:t>
            </a:r>
            <a:r>
              <a:rPr lang="zh-CN" altLang="en-US" sz="4600" b="1" dirty="0" smtClean="0"/>
              <a:t>，</a:t>
            </a:r>
            <a:r>
              <a:rPr lang="en-US" altLang="zh-CN" sz="4600" b="1" dirty="0" smtClean="0"/>
              <a:t>Zhenghua An</a:t>
            </a:r>
            <a:endParaRPr lang="en-US" sz="4600" b="1" dirty="0" smtClean="0"/>
          </a:p>
          <a:p>
            <a:pPr>
              <a:defRPr/>
            </a:pPr>
            <a:r>
              <a:rPr lang="en-US" altLang="zh-CN" sz="4000" b="1" i="1" dirty="0" smtClean="0">
                <a:ea typeface="宋体" pitchFamily="2" charset="-122"/>
              </a:rPr>
              <a:t>Laboratory of  Advanced  Material ., </a:t>
            </a:r>
            <a:r>
              <a:rPr lang="en-US" altLang="zh-CN" sz="4000" b="1" i="1" dirty="0" err="1" smtClean="0">
                <a:ea typeface="宋体" pitchFamily="2" charset="-122"/>
              </a:rPr>
              <a:t>Fudan</a:t>
            </a:r>
            <a:r>
              <a:rPr lang="en-US" altLang="zh-CN" sz="4000" b="1" i="1" dirty="0" smtClean="0">
                <a:ea typeface="宋体" pitchFamily="2" charset="-122"/>
              </a:rPr>
              <a:t> Univ., Shanghai, People’s Republic of China</a:t>
            </a:r>
            <a:endParaRPr lang="en-US" altLang="zh-CN" sz="4000" b="1" i="1" dirty="0">
              <a:ea typeface="宋体" pitchFamily="2" charset="-122"/>
            </a:endParaRPr>
          </a:p>
        </p:txBody>
      </p:sp>
      <p:sp>
        <p:nvSpPr>
          <p:cNvPr id="2075" name="Text Box 27"/>
          <p:cNvSpPr txBox="1">
            <a:spLocks noChangeArrowheads="1"/>
          </p:cNvSpPr>
          <p:nvPr/>
        </p:nvSpPr>
        <p:spPr bwMode="auto">
          <a:xfrm>
            <a:off x="18546763" y="30237333"/>
            <a:ext cx="5450681" cy="924287"/>
          </a:xfrm>
          <a:prstGeom prst="rect">
            <a:avLst/>
          </a:prstGeom>
          <a:noFill/>
          <a:ln w="9525">
            <a:noFill/>
            <a:miter lim="800000"/>
            <a:headEnd/>
            <a:tailEnd/>
          </a:ln>
          <a:effectLst/>
        </p:spPr>
        <p:txBody>
          <a:bodyPr lIns="77148" tIns="38574" rIns="77148" bIns="38574">
            <a:spAutoFit/>
          </a:bodyPr>
          <a:lstStyle/>
          <a:p>
            <a:pPr defTabSz="3703369">
              <a:spcBef>
                <a:spcPct val="50000"/>
              </a:spcBef>
            </a:pPr>
            <a:r>
              <a:rPr lang="en-US" sz="5500" dirty="0" smtClean="0"/>
              <a:t>References</a:t>
            </a:r>
            <a:endParaRPr lang="en-US" sz="5500" dirty="0"/>
          </a:p>
        </p:txBody>
      </p:sp>
      <p:sp>
        <p:nvSpPr>
          <p:cNvPr id="2084" name="Text Box 36"/>
          <p:cNvSpPr txBox="1">
            <a:spLocks noChangeArrowheads="1"/>
          </p:cNvSpPr>
          <p:nvPr/>
        </p:nvSpPr>
        <p:spPr bwMode="auto">
          <a:xfrm>
            <a:off x="1052763" y="28073627"/>
            <a:ext cx="12348912" cy="5875245"/>
          </a:xfrm>
          <a:prstGeom prst="rect">
            <a:avLst/>
          </a:prstGeom>
          <a:noFill/>
          <a:ln w="57150" cmpd="thinThick">
            <a:noFill/>
            <a:miter lim="800000"/>
            <a:headEnd/>
            <a:tailEnd/>
          </a:ln>
          <a:effectLst/>
        </p:spPr>
        <p:txBody>
          <a:bodyPr wrap="square" lIns="51609" tIns="25804" rIns="51609" bIns="25804">
            <a:spAutoFit/>
          </a:bodyPr>
          <a:lstStyle/>
          <a:p>
            <a:pPr algn="l" defTabSz="3703369" eaLnBrk="0" hangingPunct="0">
              <a:lnSpc>
                <a:spcPct val="120000"/>
              </a:lnSpc>
            </a:pPr>
            <a:r>
              <a:rPr lang="en-US" altLang="zh-CN" sz="2700" dirty="0" smtClean="0">
                <a:latin typeface="Times New Roman" pitchFamily="18" charset="0"/>
              </a:rPr>
              <a:t>(a) and (b) The reflection spectra of  TM and TE polarization wave with different incident angle. (a) and (b) show that at about frequency 25THz, the cavity absorbs nearly 100% oblique incident TM wave while reflects 100% normal incident TM waves, however, the cavity reflects 100% TE wave no matter under normal or oblique incidence. </a:t>
            </a:r>
          </a:p>
          <a:p>
            <a:pPr algn="l" defTabSz="3703369" eaLnBrk="0" hangingPunct="0">
              <a:lnSpc>
                <a:spcPct val="120000"/>
              </a:lnSpc>
            </a:pPr>
            <a:r>
              <a:rPr lang="en-US" altLang="zh-CN" sz="2700" dirty="0" smtClean="0">
                <a:latin typeface="Times New Roman" pitchFamily="18" charset="0"/>
              </a:rPr>
              <a:t>(c) and (d) is a schematic of the </a:t>
            </a:r>
            <a:r>
              <a:rPr lang="en-US" altLang="zh-CN" sz="2700" dirty="0" err="1" smtClean="0">
                <a:latin typeface="Times New Roman" pitchFamily="18" charset="0"/>
              </a:rPr>
              <a:t>plasmonic</a:t>
            </a:r>
            <a:r>
              <a:rPr lang="en-US" altLang="zh-CN" sz="2700" dirty="0" smtClean="0">
                <a:latin typeface="Times New Roman" pitchFamily="18" charset="0"/>
              </a:rPr>
              <a:t> cavity reflection properties corresponding to (a) and (b).  From (a) and (c), we see that the cavity absorb oblique incident TM wave while reflects  normal incident TM wave, thus, when normal and oblique TM wave incident to the cavity, the proportion of normal light will be increased after reflection, as a result,  it  can collimate TM wave through reflection.</a:t>
            </a:r>
            <a:endParaRPr lang="en-US" altLang="zh-CN" sz="2700" dirty="0">
              <a:latin typeface="Times New Roman" pitchFamily="18" charset="0"/>
            </a:endParaRPr>
          </a:p>
          <a:p>
            <a:pPr algn="l" defTabSz="516998" eaLnBrk="0" hangingPunct="0">
              <a:lnSpc>
                <a:spcPct val="95000"/>
              </a:lnSpc>
            </a:pPr>
            <a:endParaRPr lang="en-US" sz="2700" dirty="0">
              <a:latin typeface="Times New Roman" pitchFamily="18" charset="0"/>
            </a:endParaRPr>
          </a:p>
          <a:p>
            <a:pPr algn="l" defTabSz="516998" eaLnBrk="0" hangingPunct="0"/>
            <a:endParaRPr lang="en-US" sz="2000" dirty="0">
              <a:latin typeface="Times New Roman" pitchFamily="18" charset="0"/>
            </a:endParaRPr>
          </a:p>
        </p:txBody>
      </p:sp>
      <p:sp>
        <p:nvSpPr>
          <p:cNvPr id="2086" name="Text Box 38"/>
          <p:cNvSpPr txBox="1">
            <a:spLocks noChangeArrowheads="1"/>
          </p:cNvSpPr>
          <p:nvPr/>
        </p:nvSpPr>
        <p:spPr bwMode="auto">
          <a:xfrm>
            <a:off x="15174119" y="31012587"/>
            <a:ext cx="12129294" cy="3803908"/>
          </a:xfrm>
          <a:prstGeom prst="rect">
            <a:avLst/>
          </a:prstGeom>
          <a:noFill/>
          <a:ln w="57150" cmpd="thinThick">
            <a:noFill/>
            <a:miter lim="800000"/>
            <a:headEnd/>
            <a:tailEnd/>
          </a:ln>
          <a:effectLst/>
        </p:spPr>
        <p:txBody>
          <a:bodyPr lIns="51609" tIns="25804" rIns="51609" bIns="25804">
            <a:spAutoFit/>
          </a:bodyPr>
          <a:lstStyle/>
          <a:p>
            <a:pPr marL="289305" indent="-289305" algn="l" defTabSz="516998" eaLnBrk="0" hangingPunct="0">
              <a:lnSpc>
                <a:spcPct val="95000"/>
              </a:lnSpc>
            </a:pPr>
            <a:endParaRPr lang="en-US" sz="2400" b="1" dirty="0">
              <a:latin typeface="Times New Roman" pitchFamily="18" charset="0"/>
              <a:cs typeface="Times New Roman" pitchFamily="18" charset="0"/>
            </a:endParaRPr>
          </a:p>
          <a:p>
            <a:pPr algn="l" defTabSz="3703369" eaLnBrk="0" hangingPunct="0">
              <a:lnSpc>
                <a:spcPct val="120000"/>
              </a:lnSpc>
            </a:pPr>
            <a:r>
              <a:rPr lang="en-US" altLang="zh-CN" sz="2700" dirty="0" smtClean="0">
                <a:latin typeface="Times New Roman" pitchFamily="18" charset="0"/>
              </a:rPr>
              <a:t>[1] A. P. </a:t>
            </a:r>
            <a:r>
              <a:rPr lang="en-US" altLang="zh-CN" sz="2700" dirty="0" err="1" smtClean="0">
                <a:latin typeface="Times New Roman" pitchFamily="18" charset="0"/>
              </a:rPr>
              <a:t>Hibbins</a:t>
            </a:r>
            <a:r>
              <a:rPr lang="en-US" altLang="zh-CN" sz="2700" dirty="0" smtClean="0">
                <a:latin typeface="Times New Roman" pitchFamily="18" charset="0"/>
              </a:rPr>
              <a:t> and J. R. </a:t>
            </a:r>
            <a:r>
              <a:rPr lang="en-US" altLang="zh-CN" sz="2700" dirty="0" err="1" smtClean="0">
                <a:latin typeface="Times New Roman" pitchFamily="18" charset="0"/>
              </a:rPr>
              <a:t>Sambles</a:t>
            </a:r>
            <a:r>
              <a:rPr lang="en-US" altLang="zh-CN" sz="2700" dirty="0" smtClean="0">
                <a:latin typeface="Times New Roman" pitchFamily="18" charset="0"/>
              </a:rPr>
              <a:t>. Squeezing millimeter waves into microns, </a:t>
            </a:r>
            <a:r>
              <a:rPr lang="en-US" altLang="zh-CN" sz="2700" i="1" dirty="0" smtClean="0">
                <a:latin typeface="Times New Roman" pitchFamily="18" charset="0"/>
              </a:rPr>
              <a:t>Phys. Rev. </a:t>
            </a:r>
            <a:r>
              <a:rPr lang="en-US" altLang="zh-CN" sz="2700" i="1" dirty="0" err="1" smtClean="0">
                <a:latin typeface="Times New Roman" pitchFamily="18" charset="0"/>
              </a:rPr>
              <a:t>Lett</a:t>
            </a:r>
            <a:r>
              <a:rPr lang="en-US" altLang="zh-CN" sz="2700" i="1" dirty="0" smtClean="0">
                <a:latin typeface="Times New Roman" pitchFamily="18" charset="0"/>
              </a:rPr>
              <a:t> </a:t>
            </a:r>
            <a:r>
              <a:rPr lang="en-US" altLang="zh-CN" sz="2700" b="1" dirty="0" smtClean="0">
                <a:latin typeface="Times New Roman" pitchFamily="18" charset="0"/>
              </a:rPr>
              <a:t>92</a:t>
            </a:r>
            <a:r>
              <a:rPr lang="en-US" altLang="zh-CN" sz="2700" dirty="0" smtClean="0">
                <a:latin typeface="Times New Roman" pitchFamily="18" charset="0"/>
              </a:rPr>
              <a:t>, 143904 (2004)</a:t>
            </a:r>
            <a:endParaRPr lang="zh-CN" altLang="en-US" sz="2700" dirty="0" smtClean="0">
              <a:latin typeface="Times New Roman" pitchFamily="18" charset="0"/>
            </a:endParaRPr>
          </a:p>
          <a:p>
            <a:pPr algn="l" defTabSz="3703369" eaLnBrk="0" hangingPunct="0">
              <a:lnSpc>
                <a:spcPct val="120000"/>
              </a:lnSpc>
            </a:pPr>
            <a:r>
              <a:rPr lang="en-US" altLang="zh-CN" sz="2700" dirty="0" smtClean="0">
                <a:latin typeface="Times New Roman" pitchFamily="18" charset="0"/>
              </a:rPr>
              <a:t>[2] Y. </a:t>
            </a:r>
            <a:r>
              <a:rPr lang="en-US" altLang="zh-CN" sz="2700" dirty="0" err="1" smtClean="0">
                <a:latin typeface="Times New Roman" pitchFamily="18" charset="0"/>
              </a:rPr>
              <a:t>Todorov</a:t>
            </a:r>
            <a:r>
              <a:rPr lang="en-US" altLang="zh-CN" sz="2700" dirty="0" smtClean="0">
                <a:latin typeface="Times New Roman" pitchFamily="18" charset="0"/>
              </a:rPr>
              <a:t> et al, Optical properties of metal-dielectric-metal </a:t>
            </a:r>
            <a:r>
              <a:rPr lang="en-US" altLang="zh-CN" sz="2700" dirty="0" err="1" smtClean="0">
                <a:latin typeface="Times New Roman" pitchFamily="18" charset="0"/>
              </a:rPr>
              <a:t>microcavites</a:t>
            </a:r>
            <a:r>
              <a:rPr lang="en-US" altLang="zh-CN" sz="2700" dirty="0" smtClean="0">
                <a:latin typeface="Times New Roman" pitchFamily="18" charset="0"/>
              </a:rPr>
              <a:t> in the THz frequency range. </a:t>
            </a:r>
            <a:r>
              <a:rPr lang="en-US" altLang="zh-CN" sz="2700" i="1" dirty="0" smtClean="0">
                <a:latin typeface="Times New Roman" pitchFamily="18" charset="0"/>
              </a:rPr>
              <a:t>Opt. Express </a:t>
            </a:r>
            <a:r>
              <a:rPr lang="en-US" altLang="zh-CN" sz="2700" b="1" dirty="0" smtClean="0">
                <a:latin typeface="Times New Roman" pitchFamily="18" charset="0"/>
              </a:rPr>
              <a:t>18</a:t>
            </a:r>
            <a:r>
              <a:rPr lang="en-US" altLang="zh-CN" sz="2700" dirty="0" smtClean="0">
                <a:latin typeface="Times New Roman" pitchFamily="18" charset="0"/>
              </a:rPr>
              <a:t>,13886 (2010)</a:t>
            </a:r>
            <a:endParaRPr lang="zh-CN" altLang="en-US" sz="2700" dirty="0" smtClean="0">
              <a:latin typeface="Times New Roman" pitchFamily="18" charset="0"/>
            </a:endParaRPr>
          </a:p>
          <a:p>
            <a:pPr algn="l" defTabSz="3703369" eaLnBrk="0" hangingPunct="0">
              <a:lnSpc>
                <a:spcPct val="120000"/>
              </a:lnSpc>
            </a:pPr>
            <a:r>
              <a:rPr lang="en-US" altLang="zh-CN" sz="2700" dirty="0" smtClean="0">
                <a:latin typeface="Times New Roman" pitchFamily="18" charset="0"/>
              </a:rPr>
              <a:t>[3] B. F. </a:t>
            </a:r>
            <a:r>
              <a:rPr lang="en-US" altLang="zh-CN" sz="2700" dirty="0" err="1" smtClean="0">
                <a:latin typeface="Times New Roman" pitchFamily="18" charset="0"/>
              </a:rPr>
              <a:t>Bai</a:t>
            </a:r>
            <a:r>
              <a:rPr lang="en-US" altLang="zh-CN" sz="2700" dirty="0" smtClean="0">
                <a:latin typeface="Times New Roman" pitchFamily="18" charset="0"/>
              </a:rPr>
              <a:t>, J. </a:t>
            </a:r>
            <a:r>
              <a:rPr lang="en-US" altLang="zh-CN" sz="2700" dirty="0" err="1" smtClean="0">
                <a:latin typeface="Times New Roman" pitchFamily="18" charset="0"/>
              </a:rPr>
              <a:t>Laukkanen</a:t>
            </a:r>
            <a:r>
              <a:rPr lang="en-US" altLang="zh-CN" sz="2700" dirty="0" smtClean="0">
                <a:latin typeface="Times New Roman" pitchFamily="18" charset="0"/>
              </a:rPr>
              <a:t>, A. </a:t>
            </a:r>
            <a:r>
              <a:rPr lang="en-US" altLang="zh-CN" sz="2700" dirty="0" err="1" smtClean="0">
                <a:latin typeface="Times New Roman" pitchFamily="18" charset="0"/>
              </a:rPr>
              <a:t>Lehmuskero</a:t>
            </a:r>
            <a:r>
              <a:rPr lang="en-US" altLang="zh-CN" sz="2700" dirty="0" smtClean="0">
                <a:latin typeface="Times New Roman" pitchFamily="18" charset="0"/>
              </a:rPr>
              <a:t>, X. W. Li, and J. </a:t>
            </a:r>
            <a:r>
              <a:rPr lang="en-US" altLang="zh-CN" sz="2700" dirty="0" err="1" smtClean="0">
                <a:latin typeface="Times New Roman" pitchFamily="18" charset="0"/>
              </a:rPr>
              <a:t>Turunen</a:t>
            </a:r>
            <a:r>
              <a:rPr lang="en-US" altLang="zh-CN" sz="2700" dirty="0" smtClean="0">
                <a:latin typeface="Times New Roman" pitchFamily="18" charset="0"/>
              </a:rPr>
              <a:t>, Polarization-selective window-mirror effect in inductive gold grids. </a:t>
            </a:r>
            <a:r>
              <a:rPr lang="en-US" altLang="zh-CN" sz="2700" i="1" dirty="0" smtClean="0">
                <a:latin typeface="Times New Roman" pitchFamily="18" charset="0"/>
              </a:rPr>
              <a:t>Phys. Rev. B </a:t>
            </a:r>
            <a:r>
              <a:rPr lang="en-US" altLang="zh-CN" sz="2700" b="1" dirty="0" smtClean="0">
                <a:latin typeface="Times New Roman" pitchFamily="18" charset="0"/>
              </a:rPr>
              <a:t>81</a:t>
            </a:r>
            <a:r>
              <a:rPr lang="en-US" altLang="zh-CN" sz="2700" dirty="0" smtClean="0">
                <a:latin typeface="Times New Roman" pitchFamily="18" charset="0"/>
              </a:rPr>
              <a:t>, 235423 (2010)</a:t>
            </a:r>
            <a:endParaRPr lang="zh-CN" altLang="en-US" sz="2700" dirty="0" smtClean="0">
              <a:latin typeface="Times New Roman" pitchFamily="18" charset="0"/>
            </a:endParaRPr>
          </a:p>
          <a:p>
            <a:pPr marL="289305" indent="-289305" algn="l" defTabSz="516998" eaLnBrk="0" hangingPunct="0">
              <a:lnSpc>
                <a:spcPct val="95000"/>
              </a:lnSpc>
            </a:pPr>
            <a:endParaRPr lang="en-US" sz="2400" b="1" dirty="0">
              <a:latin typeface="Times New Roman" pitchFamily="18" charset="0"/>
            </a:endParaRPr>
          </a:p>
        </p:txBody>
      </p:sp>
      <p:sp>
        <p:nvSpPr>
          <p:cNvPr id="2088" name="Text Box 40"/>
          <p:cNvSpPr txBox="1">
            <a:spLocks noChangeArrowheads="1"/>
          </p:cNvSpPr>
          <p:nvPr/>
        </p:nvSpPr>
        <p:spPr bwMode="auto">
          <a:xfrm>
            <a:off x="15349619" y="26604079"/>
            <a:ext cx="12709922" cy="3745431"/>
          </a:xfrm>
          <a:prstGeom prst="rect">
            <a:avLst/>
          </a:prstGeom>
          <a:noFill/>
          <a:ln w="57150" cmpd="thinThick">
            <a:noFill/>
            <a:miter lim="800000"/>
            <a:headEnd/>
            <a:tailEnd/>
          </a:ln>
          <a:effectLst/>
        </p:spPr>
        <p:txBody>
          <a:bodyPr lIns="51609" tIns="25804" rIns="51609" bIns="25804">
            <a:spAutoFit/>
          </a:bodyPr>
          <a:lstStyle/>
          <a:p>
            <a:pPr algn="l" defTabSz="3703369" eaLnBrk="0" hangingPunct="0">
              <a:lnSpc>
                <a:spcPct val="120000"/>
              </a:lnSpc>
            </a:pPr>
            <a:r>
              <a:rPr lang="en-US" altLang="zh-CN" sz="2700" dirty="0" smtClean="0">
                <a:latin typeface="Times New Roman" pitchFamily="18" charset="0"/>
              </a:rPr>
              <a:t>We report that a </a:t>
            </a:r>
            <a:r>
              <a:rPr lang="en-US" altLang="zh-CN" sz="2700" dirty="0" err="1" smtClean="0">
                <a:latin typeface="Times New Roman" pitchFamily="18" charset="0"/>
              </a:rPr>
              <a:t>plasmonic</a:t>
            </a:r>
            <a:r>
              <a:rPr lang="en-US" altLang="zh-CN" sz="2700" dirty="0" smtClean="0">
                <a:latin typeface="Times New Roman" pitchFamily="18" charset="0"/>
              </a:rPr>
              <a:t> cavity shows polarization-selective collimation effect through reflection on the patterned metallic slab, it reflects TM wave 100% under normal incidence (0</a:t>
            </a:r>
            <a:r>
              <a:rPr lang="zh-CN" altLang="zh-CN" sz="2700" dirty="0" smtClean="0">
                <a:latin typeface="Times New Roman" pitchFamily="18" charset="0"/>
              </a:rPr>
              <a:t>°</a:t>
            </a:r>
            <a:r>
              <a:rPr lang="en-US" altLang="zh-CN" sz="2700" dirty="0" smtClean="0">
                <a:latin typeface="Times New Roman" pitchFamily="18" charset="0"/>
              </a:rPr>
              <a:t>) while absorb over 70% in a wide angle range from 15</a:t>
            </a:r>
            <a:r>
              <a:rPr lang="zh-CN" altLang="zh-CN" sz="2700" dirty="0" smtClean="0">
                <a:latin typeface="Times New Roman" pitchFamily="18" charset="0"/>
              </a:rPr>
              <a:t>°</a:t>
            </a:r>
            <a:r>
              <a:rPr lang="en-US" altLang="zh-CN" sz="2700" dirty="0" smtClean="0">
                <a:latin typeface="Times New Roman" pitchFamily="18" charset="0"/>
              </a:rPr>
              <a:t>-65</a:t>
            </a:r>
            <a:r>
              <a:rPr lang="zh-CN" altLang="zh-CN" sz="2700" dirty="0" smtClean="0">
                <a:latin typeface="Times New Roman" pitchFamily="18" charset="0"/>
              </a:rPr>
              <a:t>°</a:t>
            </a:r>
            <a:r>
              <a:rPr lang="en-US" altLang="zh-CN" sz="2700" dirty="0" smtClean="0">
                <a:latin typeface="Times New Roman" pitchFamily="18" charset="0"/>
              </a:rPr>
              <a:t>. However, it reflects 100% TE wave whether under normal incidence or oblique incidence. By numerical calculations, we reveal that the N=2 </a:t>
            </a:r>
            <a:r>
              <a:rPr lang="en-US" altLang="zh-CN" sz="2700" dirty="0" err="1" smtClean="0">
                <a:latin typeface="Times New Roman" pitchFamily="18" charset="0"/>
              </a:rPr>
              <a:t>Fabry</a:t>
            </a:r>
            <a:r>
              <a:rPr lang="en-US" altLang="zh-CN" sz="2700" dirty="0" smtClean="0">
                <a:latin typeface="Times New Roman" pitchFamily="18" charset="0"/>
              </a:rPr>
              <a:t>-Perot mode within the cavity core along the surface can be attributed for this interesting effect.</a:t>
            </a:r>
            <a:endParaRPr lang="zh-CN" altLang="zh-CN" sz="2700" dirty="0" smtClean="0">
              <a:latin typeface="Times New Roman" pitchFamily="18" charset="0"/>
            </a:endParaRPr>
          </a:p>
          <a:p>
            <a:pPr algn="l" defTabSz="516998" eaLnBrk="0" hangingPunct="0">
              <a:lnSpc>
                <a:spcPct val="95000"/>
              </a:lnSpc>
            </a:pPr>
            <a:endParaRPr lang="en-US" sz="2400" dirty="0">
              <a:latin typeface="Times New Roman" pitchFamily="18" charset="0"/>
            </a:endParaRPr>
          </a:p>
          <a:p>
            <a:pPr algn="l" defTabSz="516998" eaLnBrk="0" hangingPunct="0">
              <a:lnSpc>
                <a:spcPct val="95000"/>
              </a:lnSpc>
            </a:pPr>
            <a:endParaRPr lang="en-US" sz="1700" dirty="0">
              <a:latin typeface="Times New Roman" pitchFamily="18" charset="0"/>
            </a:endParaRPr>
          </a:p>
        </p:txBody>
      </p:sp>
      <p:sp>
        <p:nvSpPr>
          <p:cNvPr id="2090" name="Text Box 42"/>
          <p:cNvSpPr txBox="1">
            <a:spLocks noChangeArrowheads="1"/>
          </p:cNvSpPr>
          <p:nvPr/>
        </p:nvSpPr>
        <p:spPr bwMode="auto">
          <a:xfrm>
            <a:off x="3850481" y="7167562"/>
            <a:ext cx="6450806" cy="1201286"/>
          </a:xfrm>
          <a:prstGeom prst="rect">
            <a:avLst/>
          </a:prstGeom>
          <a:noFill/>
          <a:ln w="9525">
            <a:noFill/>
            <a:miter lim="800000"/>
            <a:headEnd/>
            <a:tailEnd/>
          </a:ln>
          <a:effectLst/>
        </p:spPr>
        <p:txBody>
          <a:bodyPr lIns="77148" tIns="38574" rIns="77148" bIns="38574">
            <a:spAutoFit/>
          </a:bodyPr>
          <a:lstStyle/>
          <a:p>
            <a:pPr defTabSz="3703369">
              <a:spcBef>
                <a:spcPct val="50000"/>
              </a:spcBef>
            </a:pPr>
            <a:r>
              <a:rPr lang="en-US" b="1" dirty="0" smtClean="0"/>
              <a:t>Abstract</a:t>
            </a:r>
            <a:endParaRPr lang="en-US" b="1" dirty="0"/>
          </a:p>
        </p:txBody>
      </p:sp>
      <p:pic>
        <p:nvPicPr>
          <p:cNvPr id="23" name="Picture 4" descr="fudan_red"/>
          <p:cNvPicPr>
            <a:picLocks noChangeArrowheads="1"/>
          </p:cNvPicPr>
          <p:nvPr/>
        </p:nvPicPr>
        <p:blipFill>
          <a:blip r:embed="rId3" cstate="print"/>
          <a:srcRect/>
          <a:stretch>
            <a:fillRect/>
          </a:stretch>
        </p:blipFill>
        <p:spPr bwMode="auto">
          <a:xfrm>
            <a:off x="1066800" y="1578323"/>
            <a:ext cx="3050381" cy="2844105"/>
          </a:xfrm>
          <a:prstGeom prst="rect">
            <a:avLst/>
          </a:prstGeom>
          <a:noFill/>
          <a:ln w="9525">
            <a:noFill/>
            <a:miter lim="800000"/>
            <a:headEnd/>
            <a:tailEnd/>
          </a:ln>
        </p:spPr>
      </p:pic>
      <p:pic>
        <p:nvPicPr>
          <p:cNvPr id="24" name="图片 23" descr="structure.png"/>
          <p:cNvPicPr>
            <a:picLocks noChangeAspect="1"/>
          </p:cNvPicPr>
          <p:nvPr/>
        </p:nvPicPr>
        <p:blipFill>
          <a:blip r:embed="rId4" cstate="print"/>
          <a:stretch>
            <a:fillRect/>
          </a:stretch>
        </p:blipFill>
        <p:spPr>
          <a:xfrm>
            <a:off x="994582" y="15121702"/>
            <a:ext cx="6703221" cy="3930703"/>
          </a:xfrm>
          <a:prstGeom prst="rect">
            <a:avLst/>
          </a:prstGeom>
        </p:spPr>
      </p:pic>
      <p:sp>
        <p:nvSpPr>
          <p:cNvPr id="27" name="TextBox 26"/>
          <p:cNvSpPr txBox="1"/>
          <p:nvPr/>
        </p:nvSpPr>
        <p:spPr>
          <a:xfrm>
            <a:off x="855280" y="19621422"/>
            <a:ext cx="11449707" cy="785787"/>
          </a:xfrm>
          <a:prstGeom prst="rect">
            <a:avLst/>
          </a:prstGeom>
          <a:solidFill>
            <a:schemeClr val="bg2">
              <a:lumMod val="20000"/>
              <a:lumOff val="80000"/>
            </a:schemeClr>
          </a:solidFill>
        </p:spPr>
        <p:txBody>
          <a:bodyPr wrap="square" lIns="77148" tIns="38574" rIns="77148" bIns="38574" rtlCol="0">
            <a:spAutoFit/>
          </a:bodyPr>
          <a:lstStyle/>
          <a:p>
            <a:pPr algn="l"/>
            <a:r>
              <a:rPr lang="en-US" altLang="zh-CN" sz="4600" dirty="0" smtClean="0">
                <a:solidFill>
                  <a:srgbClr val="002060"/>
                </a:solidFill>
                <a:latin typeface="Arial Unicode MS" pitchFamily="34" charset="-122"/>
                <a:ea typeface="Arial Unicode MS" pitchFamily="34" charset="-122"/>
                <a:cs typeface="Arial Unicode MS" pitchFamily="34" charset="-122"/>
              </a:rPr>
              <a:t>Polarization-selective collimation effect</a:t>
            </a:r>
          </a:p>
        </p:txBody>
      </p:sp>
      <p:sp>
        <p:nvSpPr>
          <p:cNvPr id="28" name="TextBox 27"/>
          <p:cNvSpPr txBox="1"/>
          <p:nvPr/>
        </p:nvSpPr>
        <p:spPr>
          <a:xfrm>
            <a:off x="7561865" y="15957168"/>
            <a:ext cx="6945696" cy="2072294"/>
          </a:xfrm>
          <a:prstGeom prst="rect">
            <a:avLst/>
          </a:prstGeom>
          <a:noFill/>
        </p:spPr>
        <p:txBody>
          <a:bodyPr wrap="square" lIns="77148" tIns="38574" rIns="77148" bIns="38574" rtlCol="0">
            <a:spAutoFit/>
          </a:bodyPr>
          <a:lstStyle/>
          <a:p>
            <a:pPr algn="l" defTabSz="3703369" eaLnBrk="0" hangingPunct="0">
              <a:lnSpc>
                <a:spcPct val="120000"/>
              </a:lnSpc>
            </a:pPr>
            <a:r>
              <a:rPr lang="en-US" altLang="zh-CN" sz="2700" dirty="0" smtClean="0">
                <a:latin typeface="Times New Roman" pitchFamily="18" charset="0"/>
              </a:rPr>
              <a:t>Metal-dielectric-metal </a:t>
            </a:r>
            <a:r>
              <a:rPr lang="en-US" altLang="zh-CN" sz="2700" dirty="0" err="1" smtClean="0">
                <a:latin typeface="Times New Roman" pitchFamily="18" charset="0"/>
              </a:rPr>
              <a:t>plasmonic</a:t>
            </a:r>
            <a:r>
              <a:rPr lang="en-US" altLang="zh-CN" sz="2700" dirty="0" smtClean="0">
                <a:latin typeface="Times New Roman" pitchFamily="18" charset="0"/>
              </a:rPr>
              <a:t> cavity, </a:t>
            </a:r>
          </a:p>
          <a:p>
            <a:pPr algn="l" defTabSz="3703369" eaLnBrk="0" hangingPunct="0">
              <a:lnSpc>
                <a:spcPct val="120000"/>
              </a:lnSpc>
            </a:pPr>
            <a:r>
              <a:rPr lang="en-US" altLang="zh-CN" sz="2700" dirty="0" smtClean="0">
                <a:latin typeface="Times New Roman" pitchFamily="18" charset="0"/>
              </a:rPr>
              <a:t>TM</a:t>
            </a:r>
            <a:r>
              <a:rPr lang="zh-CN" altLang="en-US" sz="2700" dirty="0" smtClean="0">
                <a:latin typeface="Times New Roman" pitchFamily="18" charset="0"/>
              </a:rPr>
              <a:t> </a:t>
            </a:r>
            <a:r>
              <a:rPr lang="en-US" altLang="zh-CN" sz="2700" dirty="0" smtClean="0">
                <a:latin typeface="Times New Roman" pitchFamily="18" charset="0"/>
              </a:rPr>
              <a:t>and TE polarization wave incident</a:t>
            </a:r>
          </a:p>
          <a:p>
            <a:pPr algn="l" defTabSz="3703369" eaLnBrk="0" hangingPunct="0">
              <a:lnSpc>
                <a:spcPct val="120000"/>
              </a:lnSpc>
            </a:pPr>
            <a:r>
              <a:rPr lang="en-US" altLang="zh-CN" sz="2700" dirty="0" smtClean="0">
                <a:latin typeface="Times New Roman" pitchFamily="18" charset="0"/>
              </a:rPr>
              <a:t> to the </a:t>
            </a:r>
            <a:r>
              <a:rPr lang="en-US" altLang="zh-CN" sz="2700" dirty="0" err="1" smtClean="0">
                <a:latin typeface="Times New Roman" pitchFamily="18" charset="0"/>
              </a:rPr>
              <a:t>plasmonic</a:t>
            </a:r>
            <a:r>
              <a:rPr lang="en-US" altLang="zh-CN" sz="2700" dirty="0" smtClean="0">
                <a:latin typeface="Times New Roman" pitchFamily="18" charset="0"/>
              </a:rPr>
              <a:t> cavity with electric </a:t>
            </a:r>
          </a:p>
          <a:p>
            <a:pPr algn="l" defTabSz="3703369" eaLnBrk="0" hangingPunct="0">
              <a:lnSpc>
                <a:spcPct val="120000"/>
              </a:lnSpc>
            </a:pPr>
            <a:r>
              <a:rPr lang="en-US" altLang="zh-CN" sz="2700" dirty="0" smtClean="0">
                <a:latin typeface="Times New Roman" pitchFamily="18" charset="0"/>
              </a:rPr>
              <a:t>vector perpendicular to the hole length direction  </a:t>
            </a:r>
          </a:p>
        </p:txBody>
      </p:sp>
      <p:sp>
        <p:nvSpPr>
          <p:cNvPr id="29" name="TextBox 28"/>
          <p:cNvSpPr txBox="1"/>
          <p:nvPr/>
        </p:nvSpPr>
        <p:spPr>
          <a:xfrm>
            <a:off x="878272" y="14327657"/>
            <a:ext cx="11449707" cy="785787"/>
          </a:xfrm>
          <a:prstGeom prst="rect">
            <a:avLst/>
          </a:prstGeom>
          <a:solidFill>
            <a:schemeClr val="bg2">
              <a:lumMod val="20000"/>
              <a:lumOff val="80000"/>
            </a:schemeClr>
          </a:solidFill>
        </p:spPr>
        <p:txBody>
          <a:bodyPr wrap="square" lIns="77148" tIns="38574" rIns="77148" bIns="38574" rtlCol="0">
            <a:spAutoFit/>
          </a:bodyPr>
          <a:lstStyle/>
          <a:p>
            <a:pPr algn="l"/>
            <a:r>
              <a:rPr lang="en-US" altLang="zh-CN" sz="4600" dirty="0" err="1" smtClean="0">
                <a:solidFill>
                  <a:srgbClr val="002060"/>
                </a:solidFill>
                <a:latin typeface="Arial Unicode MS" pitchFamily="34" charset="-122"/>
                <a:ea typeface="Arial Unicode MS" pitchFamily="34" charset="-122"/>
                <a:cs typeface="Arial Unicode MS" pitchFamily="34" charset="-122"/>
              </a:rPr>
              <a:t>Plasmonic</a:t>
            </a:r>
            <a:r>
              <a:rPr lang="en-US" altLang="zh-CN" sz="4600" dirty="0" smtClean="0">
                <a:solidFill>
                  <a:srgbClr val="002060"/>
                </a:solidFill>
                <a:latin typeface="Arial Unicode MS" pitchFamily="34" charset="-122"/>
                <a:ea typeface="Arial Unicode MS" pitchFamily="34" charset="-122"/>
                <a:cs typeface="Arial Unicode MS" pitchFamily="34" charset="-122"/>
              </a:rPr>
              <a:t> cavity and wave incidence</a:t>
            </a:r>
          </a:p>
        </p:txBody>
      </p:sp>
      <p:pic>
        <p:nvPicPr>
          <p:cNvPr id="56" name="图片 55" descr="Fig.2.png"/>
          <p:cNvPicPr>
            <a:picLocks noChangeAspect="1"/>
          </p:cNvPicPr>
          <p:nvPr/>
        </p:nvPicPr>
        <p:blipFill>
          <a:blip r:embed="rId5" cstate="print"/>
          <a:stretch>
            <a:fillRect/>
          </a:stretch>
        </p:blipFill>
        <p:spPr>
          <a:xfrm>
            <a:off x="1347537" y="20912427"/>
            <a:ext cx="6348929" cy="7141077"/>
          </a:xfrm>
          <a:prstGeom prst="rect">
            <a:avLst/>
          </a:prstGeom>
        </p:spPr>
      </p:pic>
      <p:sp>
        <p:nvSpPr>
          <p:cNvPr id="2087" name="Text Box 39"/>
          <p:cNvSpPr txBox="1">
            <a:spLocks noChangeArrowheads="1"/>
          </p:cNvSpPr>
          <p:nvPr/>
        </p:nvSpPr>
        <p:spPr bwMode="auto">
          <a:xfrm>
            <a:off x="15022494" y="7996632"/>
            <a:ext cx="12559903" cy="3394565"/>
          </a:xfrm>
          <a:prstGeom prst="rect">
            <a:avLst/>
          </a:prstGeom>
          <a:noFill/>
          <a:ln w="57150" cmpd="thinThick">
            <a:noFill/>
            <a:miter lim="800000"/>
            <a:headEnd/>
            <a:tailEnd/>
          </a:ln>
          <a:effectLst/>
        </p:spPr>
        <p:txBody>
          <a:bodyPr lIns="51609" tIns="25804" rIns="51609" bIns="25804">
            <a:spAutoFit/>
          </a:bodyPr>
          <a:lstStyle/>
          <a:p>
            <a:pPr marL="433957" indent="-433957" algn="l" defTabSz="3703369" eaLnBrk="0" hangingPunct="0">
              <a:lnSpc>
                <a:spcPct val="120000"/>
              </a:lnSpc>
              <a:buAutoNum type="alphaLcParenBoth"/>
            </a:pPr>
            <a:r>
              <a:rPr lang="en-US" altLang="zh-CN" sz="2700" dirty="0" smtClean="0">
                <a:latin typeface="Times New Roman" pitchFamily="18" charset="0"/>
              </a:rPr>
              <a:t>and (b) Contour plot of reflection spectra of  TM and TE polarization wave with different incident angle. For TM wave at frequency 23-25THz, the cavity can achieve a maximum absorption over 70% for wide angle range from 15</a:t>
            </a:r>
            <a:r>
              <a:rPr lang="zh-CN" altLang="zh-CN" sz="2700" dirty="0" smtClean="0">
                <a:latin typeface="Times New Roman" pitchFamily="18" charset="0"/>
              </a:rPr>
              <a:t>°</a:t>
            </a:r>
            <a:r>
              <a:rPr lang="en-US" altLang="zh-CN" sz="2700" dirty="0" smtClean="0">
                <a:latin typeface="Times New Roman" pitchFamily="18" charset="0"/>
              </a:rPr>
              <a:t>-65</a:t>
            </a:r>
            <a:r>
              <a:rPr lang="zh-CN" altLang="zh-CN" sz="2700" dirty="0" smtClean="0">
                <a:latin typeface="Times New Roman" pitchFamily="18" charset="0"/>
              </a:rPr>
              <a:t>°</a:t>
            </a:r>
            <a:r>
              <a:rPr lang="en-US" altLang="zh-CN" sz="2700" dirty="0" smtClean="0">
                <a:latin typeface="Times New Roman" pitchFamily="18" charset="0"/>
              </a:rPr>
              <a:t>.</a:t>
            </a:r>
          </a:p>
          <a:p>
            <a:pPr marL="433957" indent="-433957" algn="l" defTabSz="3703369" eaLnBrk="0" hangingPunct="0">
              <a:lnSpc>
                <a:spcPct val="120000"/>
              </a:lnSpc>
            </a:pPr>
            <a:r>
              <a:rPr lang="en-US" altLang="zh-CN" sz="2700" dirty="0" smtClean="0">
                <a:latin typeface="Times New Roman" pitchFamily="18" charset="0"/>
              </a:rPr>
              <a:t>(c) Reflectivity dependence of incidence angle, it gives a guide line for collimate light through reflection, e.g. if the light is slight oblique, it should choose a 24.5THz like angle dependence absorption function.</a:t>
            </a:r>
            <a:endParaRPr lang="en-US" altLang="zh-CN" sz="2700" dirty="0">
              <a:latin typeface="Times New Roman" pitchFamily="18" charset="0"/>
            </a:endParaRPr>
          </a:p>
          <a:p>
            <a:pPr algn="l" defTabSz="516998" eaLnBrk="0" hangingPunct="0">
              <a:lnSpc>
                <a:spcPct val="95000"/>
              </a:lnSpc>
            </a:pPr>
            <a:endParaRPr lang="en-US" sz="2000" dirty="0">
              <a:latin typeface="Times New Roman" pitchFamily="18" charset="0"/>
            </a:endParaRPr>
          </a:p>
        </p:txBody>
      </p:sp>
      <p:sp>
        <p:nvSpPr>
          <p:cNvPr id="58" name="Text Box 43"/>
          <p:cNvSpPr txBox="1">
            <a:spLocks noChangeArrowheads="1"/>
          </p:cNvSpPr>
          <p:nvPr/>
        </p:nvSpPr>
        <p:spPr bwMode="auto">
          <a:xfrm>
            <a:off x="3822432" y="12725666"/>
            <a:ext cx="6450806" cy="1201286"/>
          </a:xfrm>
          <a:prstGeom prst="rect">
            <a:avLst/>
          </a:prstGeom>
          <a:noFill/>
          <a:ln w="9525">
            <a:noFill/>
            <a:miter lim="800000"/>
            <a:headEnd/>
            <a:tailEnd/>
          </a:ln>
          <a:effectLst/>
        </p:spPr>
        <p:txBody>
          <a:bodyPr lIns="77148" tIns="38574" rIns="77148" bIns="38574">
            <a:spAutoFit/>
          </a:bodyPr>
          <a:lstStyle/>
          <a:p>
            <a:pPr defTabSz="3703369">
              <a:spcBef>
                <a:spcPct val="50000"/>
              </a:spcBef>
            </a:pPr>
            <a:r>
              <a:rPr lang="en-US" b="1" dirty="0"/>
              <a:t>Results</a:t>
            </a:r>
          </a:p>
        </p:txBody>
      </p:sp>
      <p:pic>
        <p:nvPicPr>
          <p:cNvPr id="59" name="图片 58" descr="Fig.2-22.png"/>
          <p:cNvPicPr>
            <a:picLocks noChangeAspect="1"/>
          </p:cNvPicPr>
          <p:nvPr/>
        </p:nvPicPr>
        <p:blipFill>
          <a:blip r:embed="rId6" cstate="print"/>
          <a:stretch>
            <a:fillRect/>
          </a:stretch>
        </p:blipFill>
        <p:spPr>
          <a:xfrm>
            <a:off x="7974550" y="21364740"/>
            <a:ext cx="5010601" cy="5819693"/>
          </a:xfrm>
          <a:prstGeom prst="rect">
            <a:avLst/>
          </a:prstGeom>
        </p:spPr>
      </p:pic>
      <p:sp>
        <p:nvSpPr>
          <p:cNvPr id="61" name="TextBox 60"/>
          <p:cNvSpPr txBox="1"/>
          <p:nvPr/>
        </p:nvSpPr>
        <p:spPr>
          <a:xfrm>
            <a:off x="15095656" y="17573748"/>
            <a:ext cx="12739402" cy="785787"/>
          </a:xfrm>
          <a:prstGeom prst="rect">
            <a:avLst/>
          </a:prstGeom>
          <a:solidFill>
            <a:schemeClr val="bg2">
              <a:lumMod val="20000"/>
              <a:lumOff val="80000"/>
            </a:schemeClr>
          </a:solidFill>
        </p:spPr>
        <p:txBody>
          <a:bodyPr wrap="square" lIns="77148" tIns="38574" rIns="77148" bIns="38574" rtlCol="0">
            <a:spAutoFit/>
          </a:bodyPr>
          <a:lstStyle/>
          <a:p>
            <a:pPr algn="l"/>
            <a:r>
              <a:rPr lang="en-US" altLang="zh-CN" sz="4600" dirty="0" smtClean="0">
                <a:solidFill>
                  <a:srgbClr val="002060"/>
                </a:solidFill>
                <a:latin typeface="Arial Unicode MS" pitchFamily="34" charset="-122"/>
                <a:ea typeface="Arial Unicode MS" pitchFamily="34" charset="-122"/>
                <a:cs typeface="Arial Unicode MS" pitchFamily="34" charset="-122"/>
              </a:rPr>
              <a:t>N=2 </a:t>
            </a:r>
            <a:r>
              <a:rPr lang="en-US" altLang="zh-CN" sz="4600" dirty="0" err="1" smtClean="0">
                <a:solidFill>
                  <a:srgbClr val="002060"/>
                </a:solidFill>
                <a:latin typeface="Arial Unicode MS" pitchFamily="34" charset="-122"/>
                <a:ea typeface="Arial Unicode MS" pitchFamily="34" charset="-122"/>
                <a:cs typeface="Arial Unicode MS" pitchFamily="34" charset="-122"/>
              </a:rPr>
              <a:t>Fabry</a:t>
            </a:r>
            <a:r>
              <a:rPr lang="en-US" altLang="zh-CN" sz="4600" dirty="0" smtClean="0">
                <a:solidFill>
                  <a:srgbClr val="002060"/>
                </a:solidFill>
                <a:latin typeface="Arial Unicode MS" pitchFamily="34" charset="-122"/>
                <a:ea typeface="Arial Unicode MS" pitchFamily="34" charset="-122"/>
                <a:cs typeface="Arial Unicode MS" pitchFamily="34" charset="-122"/>
              </a:rPr>
              <a:t>-Perot mode excited by TM wave</a:t>
            </a:r>
          </a:p>
        </p:txBody>
      </p:sp>
      <p:sp>
        <p:nvSpPr>
          <p:cNvPr id="62" name="TextBox 61"/>
          <p:cNvSpPr txBox="1"/>
          <p:nvPr/>
        </p:nvSpPr>
        <p:spPr>
          <a:xfrm>
            <a:off x="15196575" y="7040448"/>
            <a:ext cx="11449707" cy="785787"/>
          </a:xfrm>
          <a:prstGeom prst="rect">
            <a:avLst/>
          </a:prstGeom>
          <a:solidFill>
            <a:schemeClr val="bg2">
              <a:lumMod val="20000"/>
              <a:lumOff val="80000"/>
            </a:schemeClr>
          </a:solidFill>
        </p:spPr>
        <p:txBody>
          <a:bodyPr wrap="square" lIns="77148" tIns="38574" rIns="77148" bIns="38574" rtlCol="0">
            <a:spAutoFit/>
          </a:bodyPr>
          <a:lstStyle/>
          <a:p>
            <a:pPr algn="l"/>
            <a:r>
              <a:rPr lang="en-US" altLang="zh-CN" sz="4600" dirty="0" smtClean="0">
                <a:solidFill>
                  <a:srgbClr val="002060"/>
                </a:solidFill>
                <a:latin typeface="Arial Unicode MS" pitchFamily="34" charset="-122"/>
                <a:ea typeface="Arial Unicode MS" pitchFamily="34" charset="-122"/>
                <a:cs typeface="Arial Unicode MS" pitchFamily="34" charset="-122"/>
              </a:rPr>
              <a:t>Polarization-selective collimation effect</a:t>
            </a:r>
          </a:p>
        </p:txBody>
      </p:sp>
      <p:grpSp>
        <p:nvGrpSpPr>
          <p:cNvPr id="63" name="组合 62"/>
          <p:cNvGrpSpPr/>
          <p:nvPr/>
        </p:nvGrpSpPr>
        <p:grpSpPr>
          <a:xfrm>
            <a:off x="15003691" y="10846054"/>
            <a:ext cx="6143781" cy="6795212"/>
            <a:chOff x="17147075" y="13221856"/>
            <a:chExt cx="7021464" cy="8283687"/>
          </a:xfrm>
        </p:grpSpPr>
        <p:pic>
          <p:nvPicPr>
            <p:cNvPr id="55" name="图片 54" descr="Graph6.png"/>
            <p:cNvPicPr>
              <a:picLocks noChangeAspect="1"/>
            </p:cNvPicPr>
            <p:nvPr/>
          </p:nvPicPr>
          <p:blipFill>
            <a:blip r:embed="rId7" cstate="print"/>
            <a:stretch>
              <a:fillRect/>
            </a:stretch>
          </p:blipFill>
          <p:spPr>
            <a:xfrm>
              <a:off x="17147075" y="13221856"/>
              <a:ext cx="7021464" cy="8283687"/>
            </a:xfrm>
            <a:prstGeom prst="rect">
              <a:avLst/>
            </a:prstGeom>
          </p:spPr>
        </p:pic>
        <p:sp>
          <p:nvSpPr>
            <p:cNvPr id="64" name="TextBox 63"/>
            <p:cNvSpPr txBox="1"/>
            <p:nvPr/>
          </p:nvSpPr>
          <p:spPr>
            <a:xfrm>
              <a:off x="17214398" y="13901100"/>
              <a:ext cx="568288" cy="487753"/>
            </a:xfrm>
            <a:prstGeom prst="rect">
              <a:avLst/>
            </a:prstGeom>
            <a:noFill/>
          </p:spPr>
          <p:txBody>
            <a:bodyPr wrap="none" rtlCol="0">
              <a:spAutoFit/>
            </a:bodyPr>
            <a:lstStyle/>
            <a:p>
              <a:r>
                <a:rPr lang="en-US" altLang="zh-CN" sz="2000" dirty="0" smtClean="0">
                  <a:latin typeface="Arial" pitchFamily="34" charset="0"/>
                  <a:ea typeface="Arial Unicode MS" pitchFamily="34" charset="-122"/>
                  <a:cs typeface="Arial" pitchFamily="34" charset="0"/>
                </a:rPr>
                <a:t>(a)</a:t>
              </a:r>
              <a:endParaRPr lang="zh-CN" altLang="en-US" sz="2000" dirty="0">
                <a:latin typeface="Arial" pitchFamily="34" charset="0"/>
                <a:ea typeface="Arial Unicode MS" pitchFamily="34" charset="-122"/>
                <a:cs typeface="Arial" pitchFamily="34" charset="0"/>
              </a:endParaRPr>
            </a:p>
          </p:txBody>
        </p:sp>
        <p:sp>
          <p:nvSpPr>
            <p:cNvPr id="65" name="TextBox 64"/>
            <p:cNvSpPr txBox="1"/>
            <p:nvPr/>
          </p:nvSpPr>
          <p:spPr>
            <a:xfrm>
              <a:off x="17176298" y="17291999"/>
              <a:ext cx="568288" cy="487753"/>
            </a:xfrm>
            <a:prstGeom prst="rect">
              <a:avLst/>
            </a:prstGeom>
            <a:noFill/>
          </p:spPr>
          <p:txBody>
            <a:bodyPr wrap="none" rtlCol="0">
              <a:spAutoFit/>
            </a:bodyPr>
            <a:lstStyle/>
            <a:p>
              <a:r>
                <a:rPr lang="en-US" altLang="zh-CN" sz="2000" dirty="0" smtClean="0">
                  <a:latin typeface="Arial" pitchFamily="34" charset="0"/>
                  <a:ea typeface="Arial Unicode MS" pitchFamily="34" charset="-122"/>
                  <a:cs typeface="Arial" pitchFamily="34" charset="0"/>
                </a:rPr>
                <a:t>(b)</a:t>
              </a:r>
              <a:endParaRPr lang="zh-CN" altLang="en-US" sz="2000" dirty="0">
                <a:latin typeface="Arial" pitchFamily="34" charset="0"/>
                <a:ea typeface="Arial Unicode MS" pitchFamily="34" charset="-122"/>
                <a:cs typeface="Arial" pitchFamily="34" charset="0"/>
              </a:endParaRPr>
            </a:p>
          </p:txBody>
        </p:sp>
      </p:grpSp>
      <p:grpSp>
        <p:nvGrpSpPr>
          <p:cNvPr id="67" name="组合 66"/>
          <p:cNvGrpSpPr/>
          <p:nvPr/>
        </p:nvGrpSpPr>
        <p:grpSpPr>
          <a:xfrm>
            <a:off x="21355925" y="11274799"/>
            <a:ext cx="6112481" cy="5661524"/>
            <a:chOff x="24406772" y="13744516"/>
            <a:chExt cx="6985692" cy="6901667"/>
          </a:xfrm>
        </p:grpSpPr>
        <p:pic>
          <p:nvPicPr>
            <p:cNvPr id="57" name="图片 56" descr="Graph7.png"/>
            <p:cNvPicPr>
              <a:picLocks noChangeAspect="1"/>
            </p:cNvPicPr>
            <p:nvPr/>
          </p:nvPicPr>
          <p:blipFill>
            <a:blip r:embed="rId8" cstate="print"/>
            <a:stretch>
              <a:fillRect/>
            </a:stretch>
          </p:blipFill>
          <p:spPr>
            <a:xfrm>
              <a:off x="24406772" y="13744516"/>
              <a:ext cx="6985692" cy="6901667"/>
            </a:xfrm>
            <a:prstGeom prst="rect">
              <a:avLst/>
            </a:prstGeom>
          </p:spPr>
        </p:pic>
        <p:sp>
          <p:nvSpPr>
            <p:cNvPr id="66" name="TextBox 65"/>
            <p:cNvSpPr txBox="1"/>
            <p:nvPr/>
          </p:nvSpPr>
          <p:spPr>
            <a:xfrm>
              <a:off x="25920248" y="18320699"/>
              <a:ext cx="551799" cy="487753"/>
            </a:xfrm>
            <a:prstGeom prst="rect">
              <a:avLst/>
            </a:prstGeom>
            <a:noFill/>
          </p:spPr>
          <p:txBody>
            <a:bodyPr wrap="none" rtlCol="0">
              <a:spAutoFit/>
            </a:bodyPr>
            <a:lstStyle/>
            <a:p>
              <a:r>
                <a:rPr lang="en-US" altLang="zh-CN" sz="2000" dirty="0" smtClean="0">
                  <a:latin typeface="Arial" pitchFamily="34" charset="0"/>
                  <a:ea typeface="Arial Unicode MS" pitchFamily="34" charset="-122"/>
                  <a:cs typeface="Arial" pitchFamily="34" charset="0"/>
                </a:rPr>
                <a:t>(c)</a:t>
              </a:r>
              <a:endParaRPr lang="zh-CN" altLang="en-US" sz="2000" dirty="0">
                <a:latin typeface="Arial" pitchFamily="34" charset="0"/>
                <a:ea typeface="Arial Unicode MS" pitchFamily="34" charset="-122"/>
                <a:cs typeface="Arial" pitchFamily="34" charset="0"/>
              </a:endParaRPr>
            </a:p>
          </p:txBody>
        </p:sp>
      </p:grpSp>
      <p:pic>
        <p:nvPicPr>
          <p:cNvPr id="68" name="内容占位符 3"/>
          <p:cNvPicPr>
            <a:picLocks/>
          </p:cNvPicPr>
          <p:nvPr/>
        </p:nvPicPr>
        <p:blipFill>
          <a:blip r:embed="rId9"/>
          <a:srcRect/>
          <a:stretch>
            <a:fillRect/>
          </a:stretch>
        </p:blipFill>
        <p:spPr bwMode="auto">
          <a:xfrm>
            <a:off x="14745780" y="20316020"/>
            <a:ext cx="6553435" cy="4088754"/>
          </a:xfrm>
          <a:prstGeom prst="rect">
            <a:avLst/>
          </a:prstGeom>
          <a:noFill/>
          <a:ln w="9525">
            <a:noFill/>
            <a:miter lim="800000"/>
            <a:headEnd/>
            <a:tailEnd/>
          </a:ln>
          <a:effectLst/>
        </p:spPr>
      </p:pic>
      <p:grpSp>
        <p:nvGrpSpPr>
          <p:cNvPr id="82" name="组合 81"/>
          <p:cNvGrpSpPr/>
          <p:nvPr/>
        </p:nvGrpSpPr>
        <p:grpSpPr>
          <a:xfrm>
            <a:off x="21630290" y="21099221"/>
            <a:ext cx="6069724" cy="2515798"/>
            <a:chOff x="457200" y="4500570"/>
            <a:chExt cx="4757742" cy="1643074"/>
          </a:xfrm>
        </p:grpSpPr>
        <p:pic>
          <p:nvPicPr>
            <p:cNvPr id="83" name="内容占位符 3" descr="E vector of 2 nd FP2-1.bmp"/>
            <p:cNvPicPr>
              <a:picLocks noChangeAspect="1"/>
            </p:cNvPicPr>
            <p:nvPr/>
          </p:nvPicPr>
          <p:blipFill>
            <a:blip r:embed="rId10" cstate="print"/>
            <a:stretch>
              <a:fillRect/>
            </a:stretch>
          </p:blipFill>
          <p:spPr>
            <a:xfrm>
              <a:off x="457200" y="4500570"/>
              <a:ext cx="4757742" cy="1643074"/>
            </a:xfrm>
            <a:prstGeom prst="rect">
              <a:avLst/>
            </a:prstGeom>
          </p:spPr>
        </p:pic>
        <p:sp>
          <p:nvSpPr>
            <p:cNvPr id="84" name="矩形 83"/>
            <p:cNvSpPr/>
            <p:nvPr/>
          </p:nvSpPr>
          <p:spPr>
            <a:xfrm>
              <a:off x="2856421" y="5422162"/>
              <a:ext cx="957191" cy="4596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4209585" y="5422162"/>
              <a:ext cx="957191" cy="4596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1878773" y="5422162"/>
              <a:ext cx="957191" cy="4596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519626" y="5422162"/>
              <a:ext cx="978000" cy="4780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526586" y="6084163"/>
              <a:ext cx="4640296" cy="4596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连接符 88"/>
            <p:cNvCxnSpPr/>
            <p:nvPr/>
          </p:nvCxnSpPr>
          <p:spPr>
            <a:xfrm rot="16200000">
              <a:off x="1602970" y="5780771"/>
              <a:ext cx="551606" cy="0"/>
            </a:xfrm>
            <a:prstGeom prst="line">
              <a:avLst/>
            </a:prstGeom>
            <a:ln w="38100">
              <a:solidFill>
                <a:srgbClr val="0070C0"/>
              </a:solidFill>
              <a:prstDash val="dash"/>
            </a:ln>
          </p:spPr>
          <p:style>
            <a:lnRef idx="3">
              <a:schemeClr val="accent1"/>
            </a:lnRef>
            <a:fillRef idx="0">
              <a:schemeClr val="accent1"/>
            </a:fillRef>
            <a:effectRef idx="2">
              <a:schemeClr val="accent1"/>
            </a:effectRef>
            <a:fontRef idx="minor">
              <a:schemeClr val="tx1"/>
            </a:fontRef>
          </p:style>
        </p:cxnSp>
        <p:cxnSp>
          <p:nvCxnSpPr>
            <p:cNvPr id="90" name="直接连接符 89"/>
            <p:cNvCxnSpPr/>
            <p:nvPr/>
          </p:nvCxnSpPr>
          <p:spPr>
            <a:xfrm rot="16200000">
              <a:off x="3559187" y="5780710"/>
              <a:ext cx="551606" cy="0"/>
            </a:xfrm>
            <a:prstGeom prst="line">
              <a:avLst/>
            </a:prstGeom>
            <a:ln>
              <a:solidFill>
                <a:srgbClr val="0070C0"/>
              </a:solidFill>
              <a:prstDash val="dash"/>
            </a:ln>
          </p:spPr>
          <p:style>
            <a:lnRef idx="3">
              <a:schemeClr val="accent1"/>
            </a:lnRef>
            <a:fillRef idx="0">
              <a:schemeClr val="accent1"/>
            </a:fillRef>
            <a:effectRef idx="2">
              <a:schemeClr val="accent1"/>
            </a:effectRef>
            <a:fontRef idx="minor">
              <a:schemeClr val="tx1"/>
            </a:fontRef>
          </p:style>
        </p:cxnSp>
        <p:sp>
          <p:nvSpPr>
            <p:cNvPr id="91" name="任意多边形 90"/>
            <p:cNvSpPr/>
            <p:nvPr/>
          </p:nvSpPr>
          <p:spPr>
            <a:xfrm>
              <a:off x="1962017" y="5652018"/>
              <a:ext cx="749189" cy="109169"/>
            </a:xfrm>
            <a:custGeom>
              <a:avLst/>
              <a:gdLst>
                <a:gd name="connsiteX0" fmla="*/ 0 w 2672861"/>
                <a:gd name="connsiteY0" fmla="*/ 281353 h 564173"/>
                <a:gd name="connsiteX1" fmla="*/ 228600 w 2672861"/>
                <a:gd name="connsiteY1" fmla="*/ 43961 h 564173"/>
                <a:gd name="connsiteX2" fmla="*/ 439615 w 2672861"/>
                <a:gd name="connsiteY2" fmla="*/ 545122 h 564173"/>
                <a:gd name="connsiteX3" fmla="*/ 668215 w 2672861"/>
                <a:gd name="connsiteY3" fmla="*/ 52753 h 564173"/>
                <a:gd name="connsiteX4" fmla="*/ 905607 w 2672861"/>
                <a:gd name="connsiteY4" fmla="*/ 527538 h 564173"/>
                <a:gd name="connsiteX5" fmla="*/ 1125415 w 2672861"/>
                <a:gd name="connsiteY5" fmla="*/ 43961 h 564173"/>
                <a:gd name="connsiteX6" fmla="*/ 1327638 w 2672861"/>
                <a:gd name="connsiteY6" fmla="*/ 562707 h 564173"/>
                <a:gd name="connsiteX7" fmla="*/ 1573823 w 2672861"/>
                <a:gd name="connsiteY7" fmla="*/ 35168 h 564173"/>
                <a:gd name="connsiteX8" fmla="*/ 1767254 w 2672861"/>
                <a:gd name="connsiteY8" fmla="*/ 527538 h 564173"/>
                <a:gd name="connsiteX9" fmla="*/ 1969477 w 2672861"/>
                <a:gd name="connsiteY9" fmla="*/ 43961 h 564173"/>
                <a:gd name="connsiteX10" fmla="*/ 2136531 w 2672861"/>
                <a:gd name="connsiteY10" fmla="*/ 536330 h 564173"/>
                <a:gd name="connsiteX11" fmla="*/ 2347546 w 2672861"/>
                <a:gd name="connsiteY11" fmla="*/ 35168 h 564173"/>
                <a:gd name="connsiteX12" fmla="*/ 2479431 w 2672861"/>
                <a:gd name="connsiteY12" fmla="*/ 334107 h 564173"/>
                <a:gd name="connsiteX13" fmla="*/ 2672861 w 2672861"/>
                <a:gd name="connsiteY13" fmla="*/ 334107 h 56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72861" h="564173">
                  <a:moveTo>
                    <a:pt x="0" y="281353"/>
                  </a:moveTo>
                  <a:cubicBezTo>
                    <a:pt x="77665" y="140676"/>
                    <a:pt x="155331" y="0"/>
                    <a:pt x="228600" y="43961"/>
                  </a:cubicBezTo>
                  <a:cubicBezTo>
                    <a:pt x="301869" y="87923"/>
                    <a:pt x="366346" y="543657"/>
                    <a:pt x="439615" y="545122"/>
                  </a:cubicBezTo>
                  <a:cubicBezTo>
                    <a:pt x="512884" y="546587"/>
                    <a:pt x="590550" y="55684"/>
                    <a:pt x="668215" y="52753"/>
                  </a:cubicBezTo>
                  <a:cubicBezTo>
                    <a:pt x="745880" y="49822"/>
                    <a:pt x="829407" y="529003"/>
                    <a:pt x="905607" y="527538"/>
                  </a:cubicBezTo>
                  <a:cubicBezTo>
                    <a:pt x="981807" y="526073"/>
                    <a:pt x="1055077" y="38100"/>
                    <a:pt x="1125415" y="43961"/>
                  </a:cubicBezTo>
                  <a:cubicBezTo>
                    <a:pt x="1195753" y="49822"/>
                    <a:pt x="1252903" y="564173"/>
                    <a:pt x="1327638" y="562707"/>
                  </a:cubicBezTo>
                  <a:cubicBezTo>
                    <a:pt x="1402373" y="561242"/>
                    <a:pt x="1500554" y="41030"/>
                    <a:pt x="1573823" y="35168"/>
                  </a:cubicBezTo>
                  <a:cubicBezTo>
                    <a:pt x="1647092" y="29307"/>
                    <a:pt x="1701312" y="526073"/>
                    <a:pt x="1767254" y="527538"/>
                  </a:cubicBezTo>
                  <a:cubicBezTo>
                    <a:pt x="1833196" y="529003"/>
                    <a:pt x="1907931" y="42496"/>
                    <a:pt x="1969477" y="43961"/>
                  </a:cubicBezTo>
                  <a:cubicBezTo>
                    <a:pt x="2031023" y="45426"/>
                    <a:pt x="2073520" y="537795"/>
                    <a:pt x="2136531" y="536330"/>
                  </a:cubicBezTo>
                  <a:cubicBezTo>
                    <a:pt x="2199542" y="534865"/>
                    <a:pt x="2290396" y="68872"/>
                    <a:pt x="2347546" y="35168"/>
                  </a:cubicBezTo>
                  <a:cubicBezTo>
                    <a:pt x="2404696" y="1464"/>
                    <a:pt x="2425212" y="284284"/>
                    <a:pt x="2479431" y="334107"/>
                  </a:cubicBezTo>
                  <a:cubicBezTo>
                    <a:pt x="2533650" y="383930"/>
                    <a:pt x="2631830" y="347296"/>
                    <a:pt x="2672861" y="334107"/>
                  </a:cubicBezTo>
                </a:path>
              </a:pathLst>
            </a:custGeom>
            <a:ln w="28575">
              <a:solidFill>
                <a:srgbClr val="0070C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2" name="任意多边形 91"/>
            <p:cNvSpPr/>
            <p:nvPr/>
          </p:nvSpPr>
          <p:spPr>
            <a:xfrm flipH="1">
              <a:off x="2919314" y="5835907"/>
              <a:ext cx="832433" cy="110333"/>
            </a:xfrm>
            <a:custGeom>
              <a:avLst/>
              <a:gdLst>
                <a:gd name="connsiteX0" fmla="*/ 0 w 2672861"/>
                <a:gd name="connsiteY0" fmla="*/ 281353 h 564173"/>
                <a:gd name="connsiteX1" fmla="*/ 228600 w 2672861"/>
                <a:gd name="connsiteY1" fmla="*/ 43961 h 564173"/>
                <a:gd name="connsiteX2" fmla="*/ 439615 w 2672861"/>
                <a:gd name="connsiteY2" fmla="*/ 545122 h 564173"/>
                <a:gd name="connsiteX3" fmla="*/ 668215 w 2672861"/>
                <a:gd name="connsiteY3" fmla="*/ 52753 h 564173"/>
                <a:gd name="connsiteX4" fmla="*/ 905607 w 2672861"/>
                <a:gd name="connsiteY4" fmla="*/ 527538 h 564173"/>
                <a:gd name="connsiteX5" fmla="*/ 1125415 w 2672861"/>
                <a:gd name="connsiteY5" fmla="*/ 43961 h 564173"/>
                <a:gd name="connsiteX6" fmla="*/ 1327638 w 2672861"/>
                <a:gd name="connsiteY6" fmla="*/ 562707 h 564173"/>
                <a:gd name="connsiteX7" fmla="*/ 1573823 w 2672861"/>
                <a:gd name="connsiteY7" fmla="*/ 35168 h 564173"/>
                <a:gd name="connsiteX8" fmla="*/ 1767254 w 2672861"/>
                <a:gd name="connsiteY8" fmla="*/ 527538 h 564173"/>
                <a:gd name="connsiteX9" fmla="*/ 1969477 w 2672861"/>
                <a:gd name="connsiteY9" fmla="*/ 43961 h 564173"/>
                <a:gd name="connsiteX10" fmla="*/ 2136531 w 2672861"/>
                <a:gd name="connsiteY10" fmla="*/ 536330 h 564173"/>
                <a:gd name="connsiteX11" fmla="*/ 2347546 w 2672861"/>
                <a:gd name="connsiteY11" fmla="*/ 35168 h 564173"/>
                <a:gd name="connsiteX12" fmla="*/ 2479431 w 2672861"/>
                <a:gd name="connsiteY12" fmla="*/ 334107 h 564173"/>
                <a:gd name="connsiteX13" fmla="*/ 2672861 w 2672861"/>
                <a:gd name="connsiteY13" fmla="*/ 334107 h 56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72861" h="564173">
                  <a:moveTo>
                    <a:pt x="0" y="281353"/>
                  </a:moveTo>
                  <a:cubicBezTo>
                    <a:pt x="77665" y="140676"/>
                    <a:pt x="155331" y="0"/>
                    <a:pt x="228600" y="43961"/>
                  </a:cubicBezTo>
                  <a:cubicBezTo>
                    <a:pt x="301869" y="87923"/>
                    <a:pt x="366346" y="543657"/>
                    <a:pt x="439615" y="545122"/>
                  </a:cubicBezTo>
                  <a:cubicBezTo>
                    <a:pt x="512884" y="546587"/>
                    <a:pt x="590550" y="55684"/>
                    <a:pt x="668215" y="52753"/>
                  </a:cubicBezTo>
                  <a:cubicBezTo>
                    <a:pt x="745880" y="49822"/>
                    <a:pt x="829407" y="529003"/>
                    <a:pt x="905607" y="527538"/>
                  </a:cubicBezTo>
                  <a:cubicBezTo>
                    <a:pt x="981807" y="526073"/>
                    <a:pt x="1055077" y="38100"/>
                    <a:pt x="1125415" y="43961"/>
                  </a:cubicBezTo>
                  <a:cubicBezTo>
                    <a:pt x="1195753" y="49822"/>
                    <a:pt x="1252903" y="564173"/>
                    <a:pt x="1327638" y="562707"/>
                  </a:cubicBezTo>
                  <a:cubicBezTo>
                    <a:pt x="1402373" y="561242"/>
                    <a:pt x="1500554" y="41030"/>
                    <a:pt x="1573823" y="35168"/>
                  </a:cubicBezTo>
                  <a:cubicBezTo>
                    <a:pt x="1647092" y="29307"/>
                    <a:pt x="1701312" y="526073"/>
                    <a:pt x="1767254" y="527538"/>
                  </a:cubicBezTo>
                  <a:cubicBezTo>
                    <a:pt x="1833196" y="529003"/>
                    <a:pt x="1907931" y="42496"/>
                    <a:pt x="1969477" y="43961"/>
                  </a:cubicBezTo>
                  <a:cubicBezTo>
                    <a:pt x="2031023" y="45426"/>
                    <a:pt x="2073520" y="537795"/>
                    <a:pt x="2136531" y="536330"/>
                  </a:cubicBezTo>
                  <a:cubicBezTo>
                    <a:pt x="2199542" y="534865"/>
                    <a:pt x="2290396" y="68872"/>
                    <a:pt x="2347546" y="35168"/>
                  </a:cubicBezTo>
                  <a:cubicBezTo>
                    <a:pt x="2404696" y="1464"/>
                    <a:pt x="2425212" y="284284"/>
                    <a:pt x="2479431" y="334107"/>
                  </a:cubicBezTo>
                  <a:cubicBezTo>
                    <a:pt x="2533650" y="383930"/>
                    <a:pt x="2631830" y="347296"/>
                    <a:pt x="2672861" y="334107"/>
                  </a:cubicBezTo>
                </a:path>
              </a:pathLst>
            </a:custGeom>
            <a:ln w="28575">
              <a:solidFill>
                <a:srgbClr val="0070C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3" name="任意多边形 92"/>
            <p:cNvSpPr/>
            <p:nvPr/>
          </p:nvSpPr>
          <p:spPr>
            <a:xfrm rot="2700000">
              <a:off x="935350" y="4972243"/>
              <a:ext cx="882667" cy="170877"/>
            </a:xfrm>
            <a:custGeom>
              <a:avLst/>
              <a:gdLst>
                <a:gd name="connsiteX0" fmla="*/ 0 w 2672861"/>
                <a:gd name="connsiteY0" fmla="*/ 281353 h 564173"/>
                <a:gd name="connsiteX1" fmla="*/ 228600 w 2672861"/>
                <a:gd name="connsiteY1" fmla="*/ 43961 h 564173"/>
                <a:gd name="connsiteX2" fmla="*/ 439615 w 2672861"/>
                <a:gd name="connsiteY2" fmla="*/ 545122 h 564173"/>
                <a:gd name="connsiteX3" fmla="*/ 668215 w 2672861"/>
                <a:gd name="connsiteY3" fmla="*/ 52753 h 564173"/>
                <a:gd name="connsiteX4" fmla="*/ 905607 w 2672861"/>
                <a:gd name="connsiteY4" fmla="*/ 527538 h 564173"/>
                <a:gd name="connsiteX5" fmla="*/ 1125415 w 2672861"/>
                <a:gd name="connsiteY5" fmla="*/ 43961 h 564173"/>
                <a:gd name="connsiteX6" fmla="*/ 1327638 w 2672861"/>
                <a:gd name="connsiteY6" fmla="*/ 562707 h 564173"/>
                <a:gd name="connsiteX7" fmla="*/ 1573823 w 2672861"/>
                <a:gd name="connsiteY7" fmla="*/ 35168 h 564173"/>
                <a:gd name="connsiteX8" fmla="*/ 1767254 w 2672861"/>
                <a:gd name="connsiteY8" fmla="*/ 527538 h 564173"/>
                <a:gd name="connsiteX9" fmla="*/ 1969477 w 2672861"/>
                <a:gd name="connsiteY9" fmla="*/ 43961 h 564173"/>
                <a:gd name="connsiteX10" fmla="*/ 2136531 w 2672861"/>
                <a:gd name="connsiteY10" fmla="*/ 536330 h 564173"/>
                <a:gd name="connsiteX11" fmla="*/ 2347546 w 2672861"/>
                <a:gd name="connsiteY11" fmla="*/ 35168 h 564173"/>
                <a:gd name="connsiteX12" fmla="*/ 2479431 w 2672861"/>
                <a:gd name="connsiteY12" fmla="*/ 334107 h 564173"/>
                <a:gd name="connsiteX13" fmla="*/ 2672861 w 2672861"/>
                <a:gd name="connsiteY13" fmla="*/ 334107 h 56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72861" h="564173">
                  <a:moveTo>
                    <a:pt x="0" y="281353"/>
                  </a:moveTo>
                  <a:cubicBezTo>
                    <a:pt x="77665" y="140676"/>
                    <a:pt x="155331" y="0"/>
                    <a:pt x="228600" y="43961"/>
                  </a:cubicBezTo>
                  <a:cubicBezTo>
                    <a:pt x="301869" y="87923"/>
                    <a:pt x="366346" y="543657"/>
                    <a:pt x="439615" y="545122"/>
                  </a:cubicBezTo>
                  <a:cubicBezTo>
                    <a:pt x="512884" y="546587"/>
                    <a:pt x="590550" y="55684"/>
                    <a:pt x="668215" y="52753"/>
                  </a:cubicBezTo>
                  <a:cubicBezTo>
                    <a:pt x="745880" y="49822"/>
                    <a:pt x="829407" y="529003"/>
                    <a:pt x="905607" y="527538"/>
                  </a:cubicBezTo>
                  <a:cubicBezTo>
                    <a:pt x="981807" y="526073"/>
                    <a:pt x="1055077" y="38100"/>
                    <a:pt x="1125415" y="43961"/>
                  </a:cubicBezTo>
                  <a:cubicBezTo>
                    <a:pt x="1195753" y="49822"/>
                    <a:pt x="1252903" y="564173"/>
                    <a:pt x="1327638" y="562707"/>
                  </a:cubicBezTo>
                  <a:cubicBezTo>
                    <a:pt x="1402373" y="561242"/>
                    <a:pt x="1500554" y="41030"/>
                    <a:pt x="1573823" y="35168"/>
                  </a:cubicBezTo>
                  <a:cubicBezTo>
                    <a:pt x="1647092" y="29307"/>
                    <a:pt x="1701312" y="526073"/>
                    <a:pt x="1767254" y="527538"/>
                  </a:cubicBezTo>
                  <a:cubicBezTo>
                    <a:pt x="1833196" y="529003"/>
                    <a:pt x="1907931" y="42496"/>
                    <a:pt x="1969477" y="43961"/>
                  </a:cubicBezTo>
                  <a:cubicBezTo>
                    <a:pt x="2031023" y="45426"/>
                    <a:pt x="2073520" y="537795"/>
                    <a:pt x="2136531" y="536330"/>
                  </a:cubicBezTo>
                  <a:cubicBezTo>
                    <a:pt x="2199542" y="534865"/>
                    <a:pt x="2290396" y="68872"/>
                    <a:pt x="2347546" y="35168"/>
                  </a:cubicBezTo>
                  <a:cubicBezTo>
                    <a:pt x="2404696" y="1464"/>
                    <a:pt x="2425212" y="284284"/>
                    <a:pt x="2479431" y="334107"/>
                  </a:cubicBezTo>
                  <a:cubicBezTo>
                    <a:pt x="2533650" y="383930"/>
                    <a:pt x="2631830" y="347296"/>
                    <a:pt x="2672861" y="334107"/>
                  </a:cubicBezTo>
                </a:path>
              </a:pathLst>
            </a:custGeom>
            <a:ln w="28575">
              <a:solidFill>
                <a:srgbClr val="0070C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4" name="任意多边形 93"/>
            <p:cNvSpPr/>
            <p:nvPr/>
          </p:nvSpPr>
          <p:spPr>
            <a:xfrm flipH="1">
              <a:off x="1171206" y="5872685"/>
              <a:ext cx="665946" cy="109169"/>
            </a:xfrm>
            <a:custGeom>
              <a:avLst/>
              <a:gdLst>
                <a:gd name="connsiteX0" fmla="*/ 0 w 2672861"/>
                <a:gd name="connsiteY0" fmla="*/ 281353 h 564173"/>
                <a:gd name="connsiteX1" fmla="*/ 228600 w 2672861"/>
                <a:gd name="connsiteY1" fmla="*/ 43961 h 564173"/>
                <a:gd name="connsiteX2" fmla="*/ 439615 w 2672861"/>
                <a:gd name="connsiteY2" fmla="*/ 545122 h 564173"/>
                <a:gd name="connsiteX3" fmla="*/ 668215 w 2672861"/>
                <a:gd name="connsiteY3" fmla="*/ 52753 h 564173"/>
                <a:gd name="connsiteX4" fmla="*/ 905607 w 2672861"/>
                <a:gd name="connsiteY4" fmla="*/ 527538 h 564173"/>
                <a:gd name="connsiteX5" fmla="*/ 1125415 w 2672861"/>
                <a:gd name="connsiteY5" fmla="*/ 43961 h 564173"/>
                <a:gd name="connsiteX6" fmla="*/ 1327638 w 2672861"/>
                <a:gd name="connsiteY6" fmla="*/ 562707 h 564173"/>
                <a:gd name="connsiteX7" fmla="*/ 1573823 w 2672861"/>
                <a:gd name="connsiteY7" fmla="*/ 35168 h 564173"/>
                <a:gd name="connsiteX8" fmla="*/ 1767254 w 2672861"/>
                <a:gd name="connsiteY8" fmla="*/ 527538 h 564173"/>
                <a:gd name="connsiteX9" fmla="*/ 1969477 w 2672861"/>
                <a:gd name="connsiteY9" fmla="*/ 43961 h 564173"/>
                <a:gd name="connsiteX10" fmla="*/ 2136531 w 2672861"/>
                <a:gd name="connsiteY10" fmla="*/ 536330 h 564173"/>
                <a:gd name="connsiteX11" fmla="*/ 2347546 w 2672861"/>
                <a:gd name="connsiteY11" fmla="*/ 35168 h 564173"/>
                <a:gd name="connsiteX12" fmla="*/ 2479431 w 2672861"/>
                <a:gd name="connsiteY12" fmla="*/ 334107 h 564173"/>
                <a:gd name="connsiteX13" fmla="*/ 2672861 w 2672861"/>
                <a:gd name="connsiteY13" fmla="*/ 334107 h 56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72861" h="564173">
                  <a:moveTo>
                    <a:pt x="0" y="281353"/>
                  </a:moveTo>
                  <a:cubicBezTo>
                    <a:pt x="77665" y="140676"/>
                    <a:pt x="155331" y="0"/>
                    <a:pt x="228600" y="43961"/>
                  </a:cubicBezTo>
                  <a:cubicBezTo>
                    <a:pt x="301869" y="87923"/>
                    <a:pt x="366346" y="543657"/>
                    <a:pt x="439615" y="545122"/>
                  </a:cubicBezTo>
                  <a:cubicBezTo>
                    <a:pt x="512884" y="546587"/>
                    <a:pt x="590550" y="55684"/>
                    <a:pt x="668215" y="52753"/>
                  </a:cubicBezTo>
                  <a:cubicBezTo>
                    <a:pt x="745880" y="49822"/>
                    <a:pt x="829407" y="529003"/>
                    <a:pt x="905607" y="527538"/>
                  </a:cubicBezTo>
                  <a:cubicBezTo>
                    <a:pt x="981807" y="526073"/>
                    <a:pt x="1055077" y="38100"/>
                    <a:pt x="1125415" y="43961"/>
                  </a:cubicBezTo>
                  <a:cubicBezTo>
                    <a:pt x="1195753" y="49822"/>
                    <a:pt x="1252903" y="564173"/>
                    <a:pt x="1327638" y="562707"/>
                  </a:cubicBezTo>
                  <a:cubicBezTo>
                    <a:pt x="1402373" y="561242"/>
                    <a:pt x="1500554" y="41030"/>
                    <a:pt x="1573823" y="35168"/>
                  </a:cubicBezTo>
                  <a:cubicBezTo>
                    <a:pt x="1647092" y="29307"/>
                    <a:pt x="1701312" y="526073"/>
                    <a:pt x="1767254" y="527538"/>
                  </a:cubicBezTo>
                  <a:cubicBezTo>
                    <a:pt x="1833196" y="529003"/>
                    <a:pt x="1907931" y="42496"/>
                    <a:pt x="1969477" y="43961"/>
                  </a:cubicBezTo>
                  <a:cubicBezTo>
                    <a:pt x="2031023" y="45426"/>
                    <a:pt x="2073520" y="537795"/>
                    <a:pt x="2136531" y="536330"/>
                  </a:cubicBezTo>
                  <a:cubicBezTo>
                    <a:pt x="2199542" y="534865"/>
                    <a:pt x="2290396" y="68872"/>
                    <a:pt x="2347546" y="35168"/>
                  </a:cubicBezTo>
                  <a:cubicBezTo>
                    <a:pt x="2404696" y="1464"/>
                    <a:pt x="2425212" y="284284"/>
                    <a:pt x="2479431" y="334107"/>
                  </a:cubicBezTo>
                  <a:cubicBezTo>
                    <a:pt x="2533650" y="383930"/>
                    <a:pt x="2631830" y="347296"/>
                    <a:pt x="2672861" y="334107"/>
                  </a:cubicBezTo>
                </a:path>
              </a:pathLst>
            </a:custGeom>
            <a:ln w="28575">
              <a:solidFill>
                <a:srgbClr val="0070C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95" name="TextBox 94"/>
          <p:cNvSpPr txBox="1"/>
          <p:nvPr/>
        </p:nvSpPr>
        <p:spPr>
          <a:xfrm>
            <a:off x="15254781" y="18901500"/>
            <a:ext cx="6816945" cy="1324396"/>
          </a:xfrm>
          <a:prstGeom prst="rect">
            <a:avLst/>
          </a:prstGeom>
          <a:noFill/>
        </p:spPr>
        <p:txBody>
          <a:bodyPr wrap="square" lIns="77148" tIns="38574" rIns="77148" bIns="38574" rtlCol="0">
            <a:spAutoFit/>
          </a:bodyPr>
          <a:lstStyle/>
          <a:p>
            <a:pPr algn="l"/>
            <a:r>
              <a:rPr lang="en-US" altLang="zh-CN" sz="2700" dirty="0" smtClean="0">
                <a:latin typeface="Times New Roman" pitchFamily="18" charset="0"/>
              </a:rPr>
              <a:t>Reflection spectra calculated using various </a:t>
            </a:r>
          </a:p>
          <a:p>
            <a:pPr algn="l"/>
            <a:r>
              <a:rPr lang="en-US" altLang="zh-CN" sz="2700" dirty="0" smtClean="0">
                <a:latin typeface="Times New Roman" pitchFamily="18" charset="0"/>
              </a:rPr>
              <a:t>typical hole array parameters for TM wave at </a:t>
            </a:r>
          </a:p>
          <a:p>
            <a:pPr algn="l"/>
            <a:r>
              <a:rPr lang="en-US" altLang="zh-CN" sz="2700" dirty="0" smtClean="0">
                <a:latin typeface="Times New Roman" pitchFamily="18" charset="0"/>
              </a:rPr>
              <a:t>a fixed incident angle 15°.</a:t>
            </a:r>
          </a:p>
        </p:txBody>
      </p:sp>
      <p:sp>
        <p:nvSpPr>
          <p:cNvPr id="97" name="TextBox 96"/>
          <p:cNvSpPr txBox="1"/>
          <p:nvPr/>
        </p:nvSpPr>
        <p:spPr>
          <a:xfrm>
            <a:off x="21986655" y="18923055"/>
            <a:ext cx="6816945" cy="1324396"/>
          </a:xfrm>
          <a:prstGeom prst="rect">
            <a:avLst/>
          </a:prstGeom>
          <a:noFill/>
        </p:spPr>
        <p:txBody>
          <a:bodyPr wrap="square" lIns="77148" tIns="38574" rIns="77148" bIns="38574" rtlCol="0">
            <a:spAutoFit/>
          </a:bodyPr>
          <a:lstStyle/>
          <a:p>
            <a:pPr algn="l"/>
            <a:r>
              <a:rPr lang="en-US" altLang="zh-CN" sz="2700" dirty="0" smtClean="0">
                <a:latin typeface="Times New Roman" pitchFamily="18" charset="0"/>
              </a:rPr>
              <a:t>The schematic of horizontal </a:t>
            </a:r>
            <a:r>
              <a:rPr lang="en-US" altLang="zh-CN" sz="2700" dirty="0" err="1" smtClean="0">
                <a:latin typeface="Times New Roman" pitchFamily="18" charset="0"/>
              </a:rPr>
              <a:t>Fabry</a:t>
            </a:r>
            <a:r>
              <a:rPr lang="en-US" altLang="zh-CN" sz="2700" dirty="0" smtClean="0">
                <a:latin typeface="Times New Roman" pitchFamily="18" charset="0"/>
              </a:rPr>
              <a:t>-Perot</a:t>
            </a:r>
          </a:p>
          <a:p>
            <a:pPr algn="l"/>
            <a:r>
              <a:rPr lang="en-US" altLang="zh-CN" sz="2700" dirty="0" smtClean="0">
                <a:latin typeface="Times New Roman" pitchFamily="18" charset="0"/>
              </a:rPr>
              <a:t> mode  and  electric field distribution of a </a:t>
            </a:r>
          </a:p>
          <a:p>
            <a:pPr algn="l"/>
            <a:r>
              <a:rPr lang="en-US" altLang="zh-CN" sz="2700" dirty="0" smtClean="0">
                <a:latin typeface="Times New Roman" pitchFamily="18" charset="0"/>
              </a:rPr>
              <a:t>collimation resonance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212167"/>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5326</TotalTime>
  <Words>671</Words>
  <Application>Microsoft Office PowerPoint</Application>
  <PresentationFormat>自定义</PresentationFormat>
  <Paragraphs>37</Paragraphs>
  <Slides>1</Slides>
  <Notes>1</Notes>
  <HiddenSlides>0</HiddenSlides>
  <MMClips>0</MMClips>
  <ScaleCrop>false</ScaleCrop>
  <HeadingPairs>
    <vt:vector size="4" baseType="variant">
      <vt:variant>
        <vt:lpstr>主题</vt:lpstr>
      </vt:variant>
      <vt:variant>
        <vt:i4>1</vt:i4>
      </vt:variant>
      <vt:variant>
        <vt:lpstr>幻灯片标题</vt:lpstr>
      </vt:variant>
      <vt:variant>
        <vt:i4>1</vt:i4>
      </vt:variant>
    </vt:vector>
  </HeadingPairs>
  <TitlesOfParts>
    <vt:vector size="2" baseType="lpstr">
      <vt:lpstr>Default Design</vt:lpstr>
      <vt:lpstr>幻灯片 1</vt:lpstr>
    </vt:vector>
  </TitlesOfParts>
  <Company>MegaPrint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mao</cp:lastModifiedBy>
  <cp:revision>63</cp:revision>
  <dcterms:created xsi:type="dcterms:W3CDTF">2008-12-04T00:20:37Z</dcterms:created>
  <dcterms:modified xsi:type="dcterms:W3CDTF">2012-05-20T13:12:37Z</dcterms:modified>
  <cp:category>Research Poster</cp:category>
</cp:coreProperties>
</file>