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25199975" cy="359997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61" userDrawn="1">
          <p15:clr>
            <a:srgbClr val="A4A3A4"/>
          </p15:clr>
        </p15:guide>
        <p15:guide id="2" pos="79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D01"/>
    <a:srgbClr val="FF7C80"/>
    <a:srgbClr val="CCFF99"/>
    <a:srgbClr val="FF3300"/>
    <a:srgbClr val="FF9900"/>
    <a:srgbClr val="EE6612"/>
    <a:srgbClr val="B23B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744" y="-5118"/>
      </p:cViewPr>
      <p:guideLst>
        <p:guide orient="horz" pos="11361"/>
        <p:guide pos="79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FC0739-5F3C-49F0-A0EF-F08D08944600}" type="datetimeFigureOut">
              <a:rPr lang="zh-CN" altLang="en-US" smtClean="0"/>
              <a:t>2022/11/5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49500" y="1143000"/>
            <a:ext cx="21590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78B27-A073-41BE-83DD-836716140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220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78B27-A073-41BE-83DD-83671614069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9853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8" y="5891626"/>
            <a:ext cx="21419979" cy="12533242"/>
          </a:xfrm>
        </p:spPr>
        <p:txBody>
          <a:bodyPr anchor="b"/>
          <a:lstStyle>
            <a:lvl1pPr algn="ctr">
              <a:defRPr sz="1653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18908198"/>
            <a:ext cx="18899981" cy="8691601"/>
          </a:xfrm>
        </p:spPr>
        <p:txBody>
          <a:bodyPr/>
          <a:lstStyle>
            <a:lvl1pPr marL="0" indent="0" algn="ctr">
              <a:buNone/>
              <a:defRPr sz="6614"/>
            </a:lvl1pPr>
            <a:lvl2pPr marL="1259997" indent="0" algn="ctr">
              <a:buNone/>
              <a:defRPr sz="5512"/>
            </a:lvl2pPr>
            <a:lvl3pPr marL="2519995" indent="0" algn="ctr">
              <a:buNone/>
              <a:defRPr sz="4961"/>
            </a:lvl3pPr>
            <a:lvl4pPr marL="3779992" indent="0" algn="ctr">
              <a:buNone/>
              <a:defRPr sz="4409"/>
            </a:lvl4pPr>
            <a:lvl5pPr marL="5039990" indent="0" algn="ctr">
              <a:buNone/>
              <a:defRPr sz="4409"/>
            </a:lvl5pPr>
            <a:lvl6pPr marL="6299987" indent="0" algn="ctr">
              <a:buNone/>
              <a:defRPr sz="4409"/>
            </a:lvl6pPr>
            <a:lvl7pPr marL="7559985" indent="0" algn="ctr">
              <a:buNone/>
              <a:defRPr sz="4409"/>
            </a:lvl7pPr>
            <a:lvl8pPr marL="8819982" indent="0" algn="ctr">
              <a:buNone/>
              <a:defRPr sz="4409"/>
            </a:lvl8pPr>
            <a:lvl9pPr marL="10079980" indent="0" algn="ctr">
              <a:buNone/>
              <a:defRPr sz="4409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94A7D-92E7-48B8-9906-5CA76A2EBB1E}" type="datetimeFigureOut">
              <a:rPr lang="zh-CN" altLang="en-US" smtClean="0"/>
              <a:t>2022/11/5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71E-9A49-44B9-AFE9-30DDF38929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2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94A7D-92E7-48B8-9906-5CA76A2EBB1E}" type="datetimeFigureOut">
              <a:rPr lang="zh-CN" altLang="en-US" smtClean="0"/>
              <a:t>2022/11/5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71E-9A49-44B9-AFE9-30DDF38929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7795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5" y="8974945"/>
            <a:ext cx="21734978" cy="14974888"/>
          </a:xfrm>
        </p:spPr>
        <p:txBody>
          <a:bodyPr anchor="b"/>
          <a:lstStyle>
            <a:lvl1pPr>
              <a:defRPr sz="1653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5" y="24091502"/>
            <a:ext cx="21734978" cy="7874940"/>
          </a:xfrm>
        </p:spPr>
        <p:txBody>
          <a:bodyPr/>
          <a:lstStyle>
            <a:lvl1pPr marL="0" indent="0">
              <a:buNone/>
              <a:defRPr sz="6614">
                <a:solidFill>
                  <a:schemeClr val="tx1"/>
                </a:solidFill>
              </a:defRPr>
            </a:lvl1pPr>
            <a:lvl2pPr marL="1259997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2pPr>
            <a:lvl3pPr marL="2519995" indent="0">
              <a:buNone/>
              <a:defRPr sz="4961">
                <a:solidFill>
                  <a:schemeClr val="tx1">
                    <a:tint val="75000"/>
                  </a:schemeClr>
                </a:solidFill>
              </a:defRPr>
            </a:lvl3pPr>
            <a:lvl4pPr marL="377999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4pPr>
            <a:lvl5pPr marL="503999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5pPr>
            <a:lvl6pPr marL="6299987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6pPr>
            <a:lvl7pPr marL="7559985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7pPr>
            <a:lvl8pPr marL="881998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8pPr>
            <a:lvl9pPr marL="1007998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94A7D-92E7-48B8-9906-5CA76A2EBB1E}" type="datetimeFigureOut">
              <a:rPr lang="zh-CN" altLang="en-US" smtClean="0"/>
              <a:t>2022/11/5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71E-9A49-44B9-AFE9-30DDF38929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884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9583264"/>
            <a:ext cx="10709989" cy="2284150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9583264"/>
            <a:ext cx="10709989" cy="2284150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94A7D-92E7-48B8-9906-5CA76A2EBB1E}" type="datetimeFigureOut">
              <a:rPr lang="zh-CN" altLang="en-US" smtClean="0"/>
              <a:t>2022/11/5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71E-9A49-44B9-AFE9-30DDF38929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8466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1916661"/>
            <a:ext cx="21734978" cy="695828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8824938"/>
            <a:ext cx="10660769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13149904"/>
            <a:ext cx="10660769" cy="1934152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8824938"/>
            <a:ext cx="10713272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13149904"/>
            <a:ext cx="10713272" cy="1934152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94A7D-92E7-48B8-9906-5CA76A2EBB1E}" type="datetimeFigureOut">
              <a:rPr lang="zh-CN" altLang="en-US" smtClean="0"/>
              <a:t>2022/11/5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71E-9A49-44B9-AFE9-30DDF38929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602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94A7D-92E7-48B8-9906-5CA76A2EBB1E}" type="datetimeFigureOut">
              <a:rPr lang="zh-CN" altLang="en-US" smtClean="0"/>
              <a:t>2022/11/5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71E-9A49-44B9-AFE9-30DDF38929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415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94A7D-92E7-48B8-9906-5CA76A2EBB1E}" type="datetimeFigureOut">
              <a:rPr lang="zh-CN" altLang="en-US" smtClean="0"/>
              <a:t>2022/11/5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71E-9A49-44B9-AFE9-30DDF38929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195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5183304"/>
            <a:ext cx="12757487" cy="25583147"/>
          </a:xfrm>
        </p:spPr>
        <p:txBody>
          <a:bodyPr/>
          <a:lstStyle>
            <a:lvl1pPr>
              <a:defRPr sz="8819"/>
            </a:lvl1pPr>
            <a:lvl2pPr>
              <a:defRPr sz="7717"/>
            </a:lvl2pPr>
            <a:lvl3pPr>
              <a:defRPr sz="6614"/>
            </a:lvl3pPr>
            <a:lvl4pPr>
              <a:defRPr sz="5512"/>
            </a:lvl4pPr>
            <a:lvl5pPr>
              <a:defRPr sz="5512"/>
            </a:lvl5pPr>
            <a:lvl6pPr>
              <a:defRPr sz="5512"/>
            </a:lvl6pPr>
            <a:lvl7pPr>
              <a:defRPr sz="5512"/>
            </a:lvl7pPr>
            <a:lvl8pPr>
              <a:defRPr sz="5512"/>
            </a:lvl8pPr>
            <a:lvl9pPr>
              <a:defRPr sz="5512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94A7D-92E7-48B8-9906-5CA76A2EBB1E}" type="datetimeFigureOut">
              <a:rPr lang="zh-CN" altLang="en-US" smtClean="0"/>
              <a:t>2022/11/5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71E-9A49-44B9-AFE9-30DDF38929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278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5183304"/>
            <a:ext cx="12757487" cy="25583147"/>
          </a:xfrm>
        </p:spPr>
        <p:txBody>
          <a:bodyPr anchor="t"/>
          <a:lstStyle>
            <a:lvl1pPr marL="0" indent="0">
              <a:buNone/>
              <a:defRPr sz="8819"/>
            </a:lvl1pPr>
            <a:lvl2pPr marL="1259997" indent="0">
              <a:buNone/>
              <a:defRPr sz="7717"/>
            </a:lvl2pPr>
            <a:lvl3pPr marL="2519995" indent="0">
              <a:buNone/>
              <a:defRPr sz="6614"/>
            </a:lvl3pPr>
            <a:lvl4pPr marL="3779992" indent="0">
              <a:buNone/>
              <a:defRPr sz="5512"/>
            </a:lvl4pPr>
            <a:lvl5pPr marL="5039990" indent="0">
              <a:buNone/>
              <a:defRPr sz="5512"/>
            </a:lvl5pPr>
            <a:lvl6pPr marL="6299987" indent="0">
              <a:buNone/>
              <a:defRPr sz="5512"/>
            </a:lvl6pPr>
            <a:lvl7pPr marL="7559985" indent="0">
              <a:buNone/>
              <a:defRPr sz="5512"/>
            </a:lvl7pPr>
            <a:lvl8pPr marL="8819982" indent="0">
              <a:buNone/>
              <a:defRPr sz="5512"/>
            </a:lvl8pPr>
            <a:lvl9pPr marL="10079980" indent="0">
              <a:buNone/>
              <a:defRPr sz="5512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94A7D-92E7-48B8-9906-5CA76A2EBB1E}" type="datetimeFigureOut">
              <a:rPr lang="zh-CN" altLang="en-US" smtClean="0"/>
              <a:t>2022/11/5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71E-9A49-44B9-AFE9-30DDF38929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7331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94A7D-92E7-48B8-9906-5CA76A2EBB1E}" type="datetimeFigureOut">
              <a:rPr lang="zh-CN" altLang="en-US" smtClean="0"/>
              <a:t>2022/11/5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71E-9A49-44B9-AFE9-30DDF38929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328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1916653"/>
            <a:ext cx="5433745" cy="3050811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0" y="1916653"/>
            <a:ext cx="15986234" cy="3050811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94A7D-92E7-48B8-9906-5CA76A2EBB1E}" type="datetimeFigureOut">
              <a:rPr lang="zh-CN" altLang="en-US" smtClean="0"/>
              <a:t>2022/11/5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71E-9A49-44B9-AFE9-30DDF38929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0002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9583264"/>
            <a:ext cx="21734978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94A7D-92E7-48B8-9906-5CA76A2EBB1E}" type="datetimeFigureOut">
              <a:rPr lang="zh-CN" altLang="en-US" smtClean="0"/>
              <a:t>2022/11/5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7A71E-9A49-44B9-AFE9-30DDF38929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9497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jpg"/><Relationship Id="rId18" Type="http://schemas.openxmlformats.org/officeDocument/2006/relationships/image" Target="../media/image20.jpg"/><Relationship Id="rId26" Type="http://schemas.openxmlformats.org/officeDocument/2006/relationships/image" Target="../media/image26.png"/><Relationship Id="rId39" Type="http://schemas.openxmlformats.org/officeDocument/2006/relationships/image" Target="../media/image31.png"/><Relationship Id="rId21" Type="http://schemas.openxmlformats.org/officeDocument/2006/relationships/image" Target="../media/image23.jpg"/><Relationship Id="rId34" Type="http://schemas.openxmlformats.org/officeDocument/2006/relationships/image" Target="../media/image4.wmf"/><Relationship Id="rId42" Type="http://schemas.openxmlformats.org/officeDocument/2006/relationships/image" Target="../media/image34.png"/><Relationship Id="rId7" Type="http://schemas.openxmlformats.org/officeDocument/2006/relationships/image" Target="../media/image9.tif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8.jpg"/><Relationship Id="rId20" Type="http://schemas.openxmlformats.org/officeDocument/2006/relationships/image" Target="../media/image22.jpg"/><Relationship Id="rId29" Type="http://schemas.openxmlformats.org/officeDocument/2006/relationships/image" Target="../media/image2.wmf"/><Relationship Id="rId41" Type="http://schemas.openxmlformats.org/officeDocument/2006/relationships/image" Target="../media/image33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emf"/><Relationship Id="rId11" Type="http://schemas.openxmlformats.org/officeDocument/2006/relationships/image" Target="../media/image13.jpg"/><Relationship Id="rId24" Type="http://schemas.openxmlformats.org/officeDocument/2006/relationships/image" Target="../media/image24.png"/><Relationship Id="rId32" Type="http://schemas.openxmlformats.org/officeDocument/2006/relationships/image" Target="../media/image28.png"/><Relationship Id="rId37" Type="http://schemas.openxmlformats.org/officeDocument/2006/relationships/image" Target="../media/image29.png"/><Relationship Id="rId40" Type="http://schemas.openxmlformats.org/officeDocument/2006/relationships/image" Target="../media/image32.png"/><Relationship Id="rId5" Type="http://schemas.openxmlformats.org/officeDocument/2006/relationships/image" Target="../media/image7.emf"/><Relationship Id="rId15" Type="http://schemas.openxmlformats.org/officeDocument/2006/relationships/image" Target="../media/image17.jpg"/><Relationship Id="rId23" Type="http://schemas.openxmlformats.org/officeDocument/2006/relationships/image" Target="../media/image1.wmf"/><Relationship Id="rId28" Type="http://schemas.openxmlformats.org/officeDocument/2006/relationships/oleObject" Target="../embeddings/oleObject2.bin"/><Relationship Id="rId36" Type="http://schemas.openxmlformats.org/officeDocument/2006/relationships/image" Target="../media/image5.wmf"/><Relationship Id="rId10" Type="http://schemas.openxmlformats.org/officeDocument/2006/relationships/image" Target="../media/image12.jpg"/><Relationship Id="rId19" Type="http://schemas.openxmlformats.org/officeDocument/2006/relationships/image" Target="../media/image21.jpg"/><Relationship Id="rId31" Type="http://schemas.openxmlformats.org/officeDocument/2006/relationships/image" Target="../media/image3.wmf"/><Relationship Id="rId4" Type="http://schemas.openxmlformats.org/officeDocument/2006/relationships/image" Target="../media/image6.emf"/><Relationship Id="rId9" Type="http://schemas.openxmlformats.org/officeDocument/2006/relationships/image" Target="../media/image11.jpg"/><Relationship Id="rId14" Type="http://schemas.openxmlformats.org/officeDocument/2006/relationships/image" Target="../media/image16.jpg"/><Relationship Id="rId22" Type="http://schemas.openxmlformats.org/officeDocument/2006/relationships/oleObject" Target="../embeddings/oleObject1.bin"/><Relationship Id="rId27" Type="http://schemas.openxmlformats.org/officeDocument/2006/relationships/image" Target="../media/image27.png"/><Relationship Id="rId30" Type="http://schemas.openxmlformats.org/officeDocument/2006/relationships/oleObject" Target="../embeddings/oleObject3.bin"/><Relationship Id="rId35" Type="http://schemas.openxmlformats.org/officeDocument/2006/relationships/oleObject" Target="../embeddings/oleObject5.bin"/><Relationship Id="rId43" Type="http://schemas.openxmlformats.org/officeDocument/2006/relationships/image" Target="../media/image35.png"/><Relationship Id="rId8" Type="http://schemas.openxmlformats.org/officeDocument/2006/relationships/image" Target="../media/image10.jpeg"/><Relationship Id="rId3" Type="http://schemas.openxmlformats.org/officeDocument/2006/relationships/notesSlide" Target="../notesSlides/notesSlide1.xml"/><Relationship Id="rId12" Type="http://schemas.openxmlformats.org/officeDocument/2006/relationships/image" Target="../media/image14.jpg"/><Relationship Id="rId17" Type="http://schemas.openxmlformats.org/officeDocument/2006/relationships/image" Target="../media/image19.jpg"/><Relationship Id="rId25" Type="http://schemas.openxmlformats.org/officeDocument/2006/relationships/image" Target="../media/image25.png"/><Relationship Id="rId33" Type="http://schemas.openxmlformats.org/officeDocument/2006/relationships/oleObject" Target="../embeddings/oleObject4.bin"/><Relationship Id="rId38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矩形: 圆角 498">
            <a:extLst>
              <a:ext uri="{FF2B5EF4-FFF2-40B4-BE49-F238E27FC236}">
                <a16:creationId xmlns:a16="http://schemas.microsoft.com/office/drawing/2014/main" id="{DE09A55B-DF84-42AA-B2FB-BAD7100E6160}"/>
              </a:ext>
            </a:extLst>
          </p:cNvPr>
          <p:cNvSpPr/>
          <p:nvPr/>
        </p:nvSpPr>
        <p:spPr>
          <a:xfrm>
            <a:off x="342900" y="24945612"/>
            <a:ext cx="24398021" cy="6371344"/>
          </a:xfrm>
          <a:prstGeom prst="round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2" name="矩形: 圆角 461">
            <a:extLst>
              <a:ext uri="{FF2B5EF4-FFF2-40B4-BE49-F238E27FC236}">
                <a16:creationId xmlns:a16="http://schemas.microsoft.com/office/drawing/2014/main" id="{D4D80E20-39BF-4824-95C8-F78F7C97D24A}"/>
              </a:ext>
            </a:extLst>
          </p:cNvPr>
          <p:cNvSpPr/>
          <p:nvPr/>
        </p:nvSpPr>
        <p:spPr>
          <a:xfrm>
            <a:off x="331084" y="17127745"/>
            <a:ext cx="24409837" cy="7579950"/>
          </a:xfrm>
          <a:prstGeom prst="round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46894AA9-1ABE-44EE-9D3E-F9A25614002B}"/>
              </a:ext>
            </a:extLst>
          </p:cNvPr>
          <p:cNvSpPr/>
          <p:nvPr/>
        </p:nvSpPr>
        <p:spPr>
          <a:xfrm>
            <a:off x="342899" y="179651"/>
            <a:ext cx="24398019" cy="863812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4B7FAF6-E8A1-45EE-B75F-A8B88AE2A84F}"/>
              </a:ext>
            </a:extLst>
          </p:cNvPr>
          <p:cNvSpPr txBox="1"/>
          <p:nvPr/>
        </p:nvSpPr>
        <p:spPr>
          <a:xfrm>
            <a:off x="3381082" y="1023551"/>
            <a:ext cx="2011124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5400" b="1" kern="100" dirty="0">
                <a:solidFill>
                  <a:srgbClr val="FFED0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Electronically phase separated nano-network in antiferromagnetic insulating LaMnO</a:t>
            </a:r>
            <a:r>
              <a:rPr lang="en-US" altLang="zh-CN" sz="5400" b="1" kern="100" baseline="-25000" dirty="0">
                <a:solidFill>
                  <a:srgbClr val="FFED0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5400" b="1" kern="100" dirty="0">
                <a:solidFill>
                  <a:srgbClr val="FFED0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/PrMnO</a:t>
            </a:r>
            <a:r>
              <a:rPr lang="en-US" altLang="zh-CN" sz="5400" b="1" kern="100" baseline="-25000" dirty="0">
                <a:solidFill>
                  <a:srgbClr val="FFED0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5400" b="1" kern="100" dirty="0">
                <a:solidFill>
                  <a:srgbClr val="FFED0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/CaMnO</a:t>
            </a:r>
            <a:r>
              <a:rPr lang="en-US" altLang="zh-CN" sz="5400" b="1" kern="100" baseline="-25000" dirty="0">
                <a:solidFill>
                  <a:srgbClr val="FFED0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5400" b="1" kern="100" dirty="0">
                <a:solidFill>
                  <a:srgbClr val="FFED0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tricolor superlattice</a:t>
            </a:r>
            <a:endParaRPr lang="zh-CN" altLang="zh-CN" sz="5400" kern="100" dirty="0">
              <a:solidFill>
                <a:srgbClr val="FFED0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7C77D97-8ACC-45BE-B794-4781806AE8C9}"/>
              </a:ext>
            </a:extLst>
          </p:cNvPr>
          <p:cNvSpPr txBox="1"/>
          <p:nvPr/>
        </p:nvSpPr>
        <p:spPr>
          <a:xfrm>
            <a:off x="3185975" y="2777643"/>
            <a:ext cx="206996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3200" i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Qiang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Li</a:t>
            </a:r>
            <a:r>
              <a:rPr lang="en-US" altLang="zh-CN" sz="3200" i="1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1,2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*, Tian Miao</a:t>
            </a:r>
            <a:r>
              <a:rPr lang="en-US" altLang="zh-CN" sz="3200" i="1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2,4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*, </a:t>
            </a:r>
            <a:r>
              <a:rPr lang="en-US" altLang="zh-CN" sz="3200" i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Huimin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Zhang</a:t>
            </a:r>
            <a:r>
              <a:rPr lang="en-US" altLang="zh-CN" sz="3200" i="1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2,3,7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*, </a:t>
            </a:r>
            <a:r>
              <a:rPr lang="en-US" altLang="zh-CN" sz="3200" i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Weiyan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Lin</a:t>
            </a:r>
            <a:r>
              <a:rPr lang="en-US" altLang="zh-CN" sz="3200" i="1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3200" i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Wenhao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He</a:t>
            </a:r>
            <a:r>
              <a:rPr lang="en-US" altLang="zh-CN" sz="3200" i="1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1,2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 Yang Zhong</a:t>
            </a:r>
            <a:r>
              <a:rPr lang="en-US" altLang="zh-CN" sz="3200" i="1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2,3,7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3200" i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Lifen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Xiang</a:t>
            </a:r>
            <a:r>
              <a:rPr lang="en-US" altLang="zh-CN" sz="3200" i="1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 Lina Deng</a:t>
            </a:r>
            <a:r>
              <a:rPr lang="en-US" altLang="zh-CN" sz="3200" i="1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3200" i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Biying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Ye</a:t>
            </a:r>
            <a:r>
              <a:rPr lang="en-US" altLang="zh-CN" sz="3200" i="1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 Qian Shi</a:t>
            </a:r>
            <a:r>
              <a:rPr lang="en-US" altLang="zh-CN" sz="3200" i="1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3200" i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Yinyan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Zhu</a:t>
            </a:r>
            <a:r>
              <a:rPr lang="en-US" altLang="zh-CN" sz="3200" i="1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1,7,8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3200" i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Hangwen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Guo</a:t>
            </a:r>
            <a:r>
              <a:rPr lang="en-US" altLang="zh-CN" sz="3200" i="1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1,7,8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3200" i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Wenbin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Wang</a:t>
            </a:r>
            <a:r>
              <a:rPr lang="en-US" altLang="zh-CN" sz="3200" i="1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1,7,8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3200" i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Changlin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Zheng</a:t>
            </a:r>
            <a:r>
              <a:rPr lang="en-US" altLang="zh-CN" sz="3200" i="1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1,2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3200" i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Lifeng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Yin</a:t>
            </a:r>
            <a:r>
              <a:rPr lang="en-US" altLang="zh-CN" sz="3200" i="1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1,2,5,6,7,8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3200" i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Xiaodong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Zhou</a:t>
            </a:r>
            <a:r>
              <a:rPr lang="en-US" altLang="zh-CN" sz="3200" i="1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1,7,8</a:t>
            </a:r>
            <a:r>
              <a:rPr lang="zh-CN" altLang="zh-CN" sz="3200" i="1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†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3200" i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Hongjun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Xiang</a:t>
            </a:r>
            <a:r>
              <a:rPr lang="en-US" altLang="zh-CN" sz="3200" i="1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2,3,7</a:t>
            </a:r>
            <a:r>
              <a:rPr lang="zh-CN" altLang="zh-CN" sz="3200" i="1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†</a:t>
            </a:r>
            <a:r>
              <a:rPr lang="zh-CN" altLang="zh-CN" sz="3200" i="1" kern="100" baseline="30000" dirty="0">
                <a:solidFill>
                  <a:schemeClr val="bg1"/>
                </a:solidFill>
                <a:effectLst/>
                <a:latin typeface="等线" panose="02010600030101010101" pitchFamily="2" charset="-12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and Jian Shen</a:t>
            </a:r>
            <a:r>
              <a:rPr lang="en-US" altLang="zh-CN" sz="3200" i="1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1,2,5,6,7,8</a:t>
            </a:r>
            <a:r>
              <a:rPr lang="zh-CN" altLang="zh-CN" sz="3200" i="1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†</a:t>
            </a:r>
            <a:endParaRPr lang="zh-CN" altLang="zh-CN" sz="3200" i="1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19386EE-D5BD-4841-BB14-0BBE99E91A6C}"/>
              </a:ext>
            </a:extLst>
          </p:cNvPr>
          <p:cNvSpPr txBox="1"/>
          <p:nvPr/>
        </p:nvSpPr>
        <p:spPr>
          <a:xfrm>
            <a:off x="1837358" y="4343126"/>
            <a:ext cx="2073116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State Key Laboratory of Surface Physics and Institute for </a:t>
            </a:r>
            <a:r>
              <a:rPr lang="en-US" altLang="zh-CN" sz="2800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Nanoelectronic</a:t>
            </a:r>
            <a:r>
              <a:rPr lang="en-US" altLang="zh-CN" sz="28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Devices and Quantum Computing, Fudan University, Shanghai 200433, China</a:t>
            </a:r>
            <a:endParaRPr lang="zh-CN" altLang="zh-CN" sz="2800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2800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Department of Physics, Fudan University, Shanghai 200433, China</a:t>
            </a:r>
            <a:endParaRPr lang="zh-CN" altLang="zh-CN" sz="2800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2800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Key Laboratory of Computational Physical Sciences (Ministry of Education) and Institute of Computational Physical Sciences, Fudan University, Shanghai 200433, China</a:t>
            </a:r>
            <a:endParaRPr lang="zh-CN" altLang="zh-CN" sz="2800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2800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School of Materials Science and Engineering, Xi’an </a:t>
            </a:r>
            <a:r>
              <a:rPr lang="en-US" altLang="zh-CN" sz="2800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Jiaotong</a:t>
            </a:r>
            <a:r>
              <a:rPr lang="en-US" altLang="zh-CN" sz="28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University, Xi’an, Shanxi 710049, China</a:t>
            </a:r>
            <a:endParaRPr lang="zh-CN" altLang="zh-CN" sz="2800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2800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en-US" altLang="zh-CN" sz="28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Shanghai Research Center for Quantum Sciences, Shanghai 201315, China</a:t>
            </a:r>
            <a:endParaRPr lang="zh-CN" altLang="zh-CN" sz="2800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2800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en-US" altLang="zh-CN" sz="28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Collaborative Innovation Center of Advanced Microstructures, Nanjing 210093, China</a:t>
            </a:r>
            <a:endParaRPr lang="zh-CN" altLang="zh-CN" sz="2800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2800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en-US" altLang="zh-CN" sz="28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Shanghai Qi </a:t>
            </a:r>
            <a:r>
              <a:rPr lang="en-US" altLang="zh-CN" sz="2800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Zhi</a:t>
            </a:r>
            <a:r>
              <a:rPr lang="en-US" altLang="zh-CN" sz="28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Institute, Shanghai 200232, China</a:t>
            </a:r>
            <a:endParaRPr lang="zh-CN" altLang="zh-CN" sz="2800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2800" kern="100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en-US" altLang="zh-CN" sz="28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Zhangjiang Fudan International Innovation Center, Fudan University, Shanghai 201210, China</a:t>
            </a:r>
            <a:endParaRPr lang="zh-CN" altLang="zh-CN" sz="2800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98E87AB-7A50-40B5-928A-E127D676F96A}"/>
              </a:ext>
            </a:extLst>
          </p:cNvPr>
          <p:cNvSpPr txBox="1"/>
          <p:nvPr/>
        </p:nvSpPr>
        <p:spPr>
          <a:xfrm>
            <a:off x="7295646" y="404923"/>
            <a:ext cx="10358996" cy="784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95" b="1" dirty="0">
                <a:solidFill>
                  <a:schemeClr val="bg1"/>
                </a:solidFill>
              </a:rPr>
              <a:t>  ANNUAL ACADEMIC CONFERENCE 2022</a:t>
            </a:r>
            <a:endParaRPr lang="zh-CN" altLang="en-US" sz="4495" dirty="0">
              <a:solidFill>
                <a:schemeClr val="bg1"/>
              </a:solidFill>
            </a:endParaRPr>
          </a:p>
        </p:txBody>
      </p:sp>
      <p:sp>
        <p:nvSpPr>
          <p:cNvPr id="276" name="矩形: 圆角 275">
            <a:extLst>
              <a:ext uri="{FF2B5EF4-FFF2-40B4-BE49-F238E27FC236}">
                <a16:creationId xmlns:a16="http://schemas.microsoft.com/office/drawing/2014/main" id="{D9F5CA25-C6D7-42CF-B219-07ED35AADCDC}"/>
              </a:ext>
            </a:extLst>
          </p:cNvPr>
          <p:cNvSpPr/>
          <p:nvPr/>
        </p:nvSpPr>
        <p:spPr>
          <a:xfrm>
            <a:off x="342899" y="9048418"/>
            <a:ext cx="24398021" cy="7885616"/>
          </a:xfrm>
          <a:prstGeom prst="roundRect">
            <a:avLst/>
          </a:prstGeom>
          <a:solidFill>
            <a:schemeClr val="bg1"/>
          </a:solidFill>
          <a:ln w="76200"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2" name="组合 261">
            <a:extLst>
              <a:ext uri="{FF2B5EF4-FFF2-40B4-BE49-F238E27FC236}">
                <a16:creationId xmlns:a16="http://schemas.microsoft.com/office/drawing/2014/main" id="{925E4926-5196-4F89-841E-2685A3669379}"/>
              </a:ext>
            </a:extLst>
          </p:cNvPr>
          <p:cNvGrpSpPr/>
          <p:nvPr/>
        </p:nvGrpSpPr>
        <p:grpSpPr>
          <a:xfrm>
            <a:off x="1106627" y="9612786"/>
            <a:ext cx="5357878" cy="4808446"/>
            <a:chOff x="3089285" y="15512653"/>
            <a:chExt cx="7596171" cy="6817210"/>
          </a:xfrm>
        </p:grpSpPr>
        <p:grpSp>
          <p:nvGrpSpPr>
            <p:cNvPr id="263" name="组合 262">
              <a:extLst>
                <a:ext uri="{FF2B5EF4-FFF2-40B4-BE49-F238E27FC236}">
                  <a16:creationId xmlns:a16="http://schemas.microsoft.com/office/drawing/2014/main" id="{3A423E06-0AF1-44A2-B243-79C9AD4F0486}"/>
                </a:ext>
              </a:extLst>
            </p:cNvPr>
            <p:cNvGrpSpPr/>
            <p:nvPr/>
          </p:nvGrpSpPr>
          <p:grpSpPr>
            <a:xfrm>
              <a:off x="3089285" y="16109725"/>
              <a:ext cx="7189439" cy="6220138"/>
              <a:chOff x="3032135" y="13459622"/>
              <a:chExt cx="7189439" cy="6220138"/>
            </a:xfrm>
          </p:grpSpPr>
          <p:pic>
            <p:nvPicPr>
              <p:cNvPr id="266" name="图片 265">
                <a:extLst>
                  <a:ext uri="{FF2B5EF4-FFF2-40B4-BE49-F238E27FC236}">
                    <a16:creationId xmlns:a16="http://schemas.microsoft.com/office/drawing/2014/main" id="{346C9AA4-40B0-4B2C-B091-2943E720430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r="70221" b="53852"/>
              <a:stretch/>
            </p:blipFill>
            <p:spPr>
              <a:xfrm>
                <a:off x="3032135" y="13459625"/>
                <a:ext cx="7189439" cy="6220135"/>
              </a:xfrm>
              <a:prstGeom prst="rect">
                <a:avLst/>
              </a:prstGeom>
            </p:spPr>
          </p:pic>
          <p:sp>
            <p:nvSpPr>
              <p:cNvPr id="267" name="矩形 266">
                <a:extLst>
                  <a:ext uri="{FF2B5EF4-FFF2-40B4-BE49-F238E27FC236}">
                    <a16:creationId xmlns:a16="http://schemas.microsoft.com/office/drawing/2014/main" id="{841C9301-A4D8-444D-A958-C1D019F3AAAF}"/>
                  </a:ext>
                </a:extLst>
              </p:cNvPr>
              <p:cNvSpPr/>
              <p:nvPr/>
            </p:nvSpPr>
            <p:spPr>
              <a:xfrm>
                <a:off x="3051185" y="13459622"/>
                <a:ext cx="719649" cy="9456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4" name="文本框 263">
              <a:extLst>
                <a:ext uri="{FF2B5EF4-FFF2-40B4-BE49-F238E27FC236}">
                  <a16:creationId xmlns:a16="http://schemas.microsoft.com/office/drawing/2014/main" id="{0022E8B4-64AE-4573-A747-3CBE99362941}"/>
                </a:ext>
              </a:extLst>
            </p:cNvPr>
            <p:cNvSpPr txBox="1"/>
            <p:nvPr/>
          </p:nvSpPr>
          <p:spPr>
            <a:xfrm>
              <a:off x="4336611" y="15512653"/>
              <a:ext cx="2843908" cy="872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400" dirty="0"/>
                <a:t>R-LPCMO</a:t>
              </a:r>
              <a:endParaRPr lang="zh-CN" altLang="en-US" sz="3400" dirty="0"/>
            </a:p>
          </p:txBody>
        </p:sp>
        <p:sp>
          <p:nvSpPr>
            <p:cNvPr id="265" name="文本框 264">
              <a:extLst>
                <a:ext uri="{FF2B5EF4-FFF2-40B4-BE49-F238E27FC236}">
                  <a16:creationId xmlns:a16="http://schemas.microsoft.com/office/drawing/2014/main" id="{CA958D49-4E0A-41BC-A6FF-674399E89DC4}"/>
                </a:ext>
              </a:extLst>
            </p:cNvPr>
            <p:cNvSpPr txBox="1"/>
            <p:nvPr/>
          </p:nvSpPr>
          <p:spPr>
            <a:xfrm>
              <a:off x="7568322" y="15512653"/>
              <a:ext cx="3117134" cy="872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400" dirty="0"/>
                <a:t>O-LPCMO</a:t>
              </a:r>
              <a:endParaRPr lang="zh-CN" altLang="en-US" sz="3400" dirty="0"/>
            </a:p>
          </p:txBody>
        </p:sp>
      </p:grpSp>
      <p:grpSp>
        <p:nvGrpSpPr>
          <p:cNvPr id="268" name="组合 267">
            <a:extLst>
              <a:ext uri="{FF2B5EF4-FFF2-40B4-BE49-F238E27FC236}">
                <a16:creationId xmlns:a16="http://schemas.microsoft.com/office/drawing/2014/main" id="{D8510845-C205-4F92-BBCC-F3538C4984D1}"/>
              </a:ext>
            </a:extLst>
          </p:cNvPr>
          <p:cNvGrpSpPr/>
          <p:nvPr/>
        </p:nvGrpSpPr>
        <p:grpSpPr>
          <a:xfrm>
            <a:off x="7676059" y="9852996"/>
            <a:ext cx="7450990" cy="2851144"/>
            <a:chOff x="11186600" y="13020676"/>
            <a:chExt cx="13012294" cy="4979193"/>
          </a:xfrm>
          <a:effectLst/>
        </p:grpSpPr>
        <p:pic>
          <p:nvPicPr>
            <p:cNvPr id="269" name="图片 268">
              <a:extLst>
                <a:ext uri="{FF2B5EF4-FFF2-40B4-BE49-F238E27FC236}">
                  <a16:creationId xmlns:a16="http://schemas.microsoft.com/office/drawing/2014/main" id="{FB4DFDB5-DC8B-4EA1-B788-17D34D6016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186600" y="13025438"/>
              <a:ext cx="13012294" cy="4974431"/>
            </a:xfrm>
            <a:prstGeom prst="rect">
              <a:avLst/>
            </a:prstGeom>
          </p:spPr>
        </p:pic>
        <p:sp>
          <p:nvSpPr>
            <p:cNvPr id="270" name="矩形 269">
              <a:extLst>
                <a:ext uri="{FF2B5EF4-FFF2-40B4-BE49-F238E27FC236}">
                  <a16:creationId xmlns:a16="http://schemas.microsoft.com/office/drawing/2014/main" id="{6C9BA8E6-2BF4-4559-91F7-8AD9FE73DB2A}"/>
                </a:ext>
              </a:extLst>
            </p:cNvPr>
            <p:cNvSpPr/>
            <p:nvPr/>
          </p:nvSpPr>
          <p:spPr>
            <a:xfrm>
              <a:off x="11186600" y="13025438"/>
              <a:ext cx="395800" cy="4048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1" name="矩形 270">
              <a:extLst>
                <a:ext uri="{FF2B5EF4-FFF2-40B4-BE49-F238E27FC236}">
                  <a16:creationId xmlns:a16="http://schemas.microsoft.com/office/drawing/2014/main" id="{7E32E1F7-58D6-4BC8-8222-161E5FFC2041}"/>
                </a:ext>
              </a:extLst>
            </p:cNvPr>
            <p:cNvSpPr/>
            <p:nvPr/>
          </p:nvSpPr>
          <p:spPr>
            <a:xfrm>
              <a:off x="17054000" y="13020676"/>
              <a:ext cx="395800" cy="4048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2" name="组合 271">
            <a:extLst>
              <a:ext uri="{FF2B5EF4-FFF2-40B4-BE49-F238E27FC236}">
                <a16:creationId xmlns:a16="http://schemas.microsoft.com/office/drawing/2014/main" id="{26DEB72D-7F7E-4AD8-BC42-A92CE0B2CF7E}"/>
              </a:ext>
            </a:extLst>
          </p:cNvPr>
          <p:cNvGrpSpPr/>
          <p:nvPr/>
        </p:nvGrpSpPr>
        <p:grpSpPr>
          <a:xfrm>
            <a:off x="7603011" y="13077336"/>
            <a:ext cx="7515725" cy="2850849"/>
            <a:chOff x="11109375" y="18437733"/>
            <a:chExt cx="13166743" cy="4994381"/>
          </a:xfrm>
        </p:grpSpPr>
        <p:pic>
          <p:nvPicPr>
            <p:cNvPr id="273" name="图片 272">
              <a:extLst>
                <a:ext uri="{FF2B5EF4-FFF2-40B4-BE49-F238E27FC236}">
                  <a16:creationId xmlns:a16="http://schemas.microsoft.com/office/drawing/2014/main" id="{1C310FAF-64E2-487B-9DA9-EAF4C1D65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109375" y="18457683"/>
              <a:ext cx="13166743" cy="4974431"/>
            </a:xfrm>
            <a:prstGeom prst="rect">
              <a:avLst/>
            </a:prstGeom>
          </p:spPr>
        </p:pic>
        <p:sp>
          <p:nvSpPr>
            <p:cNvPr id="274" name="矩形 273">
              <a:extLst>
                <a:ext uri="{FF2B5EF4-FFF2-40B4-BE49-F238E27FC236}">
                  <a16:creationId xmlns:a16="http://schemas.microsoft.com/office/drawing/2014/main" id="{215FE53A-54FA-47F7-A27C-37CD266FFC35}"/>
                </a:ext>
              </a:extLst>
            </p:cNvPr>
            <p:cNvSpPr/>
            <p:nvPr/>
          </p:nvSpPr>
          <p:spPr>
            <a:xfrm>
              <a:off x="11150757" y="18437733"/>
              <a:ext cx="471110" cy="4513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5" name="矩形 274">
              <a:extLst>
                <a:ext uri="{FF2B5EF4-FFF2-40B4-BE49-F238E27FC236}">
                  <a16:creationId xmlns:a16="http://schemas.microsoft.com/office/drawing/2014/main" id="{851120D9-ED95-47A5-8243-81711CD9DD0C}"/>
                </a:ext>
              </a:extLst>
            </p:cNvPr>
            <p:cNvSpPr/>
            <p:nvPr/>
          </p:nvSpPr>
          <p:spPr>
            <a:xfrm>
              <a:off x="17092100" y="18449385"/>
              <a:ext cx="395799" cy="4048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1" name="组合 300">
            <a:extLst>
              <a:ext uri="{FF2B5EF4-FFF2-40B4-BE49-F238E27FC236}">
                <a16:creationId xmlns:a16="http://schemas.microsoft.com/office/drawing/2014/main" id="{7B78BBEB-B690-4659-936B-A229AD6D066C}"/>
              </a:ext>
            </a:extLst>
          </p:cNvPr>
          <p:cNvGrpSpPr/>
          <p:nvPr/>
        </p:nvGrpSpPr>
        <p:grpSpPr>
          <a:xfrm>
            <a:off x="15582091" y="9382674"/>
            <a:ext cx="4738490" cy="3624534"/>
            <a:chOff x="949967" y="1054720"/>
            <a:chExt cx="2856677" cy="2185109"/>
          </a:xfrm>
        </p:grpSpPr>
        <p:pic>
          <p:nvPicPr>
            <p:cNvPr id="311" name="图片 310">
              <a:extLst>
                <a:ext uri="{FF2B5EF4-FFF2-40B4-BE49-F238E27FC236}">
                  <a16:creationId xmlns:a16="http://schemas.microsoft.com/office/drawing/2014/main" id="{B980D351-8104-47D5-A866-A91DFF664E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6154" y="1090363"/>
              <a:ext cx="2599639" cy="1958400"/>
            </a:xfrm>
            <a:prstGeom prst="rect">
              <a:avLst/>
            </a:prstGeom>
          </p:spPr>
        </p:pic>
        <p:cxnSp>
          <p:nvCxnSpPr>
            <p:cNvPr id="312" name="直接箭头连接符 311">
              <a:extLst>
                <a:ext uri="{FF2B5EF4-FFF2-40B4-BE49-F238E27FC236}">
                  <a16:creationId xmlns:a16="http://schemas.microsoft.com/office/drawing/2014/main" id="{1DF4DC25-7919-45D0-8F31-63793D66E3CD}"/>
                </a:ext>
              </a:extLst>
            </p:cNvPr>
            <p:cNvCxnSpPr/>
            <p:nvPr/>
          </p:nvCxnSpPr>
          <p:spPr>
            <a:xfrm flipH="1">
              <a:off x="2386208" y="1296075"/>
              <a:ext cx="122429" cy="11936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直接箭头连接符 312">
              <a:extLst>
                <a:ext uri="{FF2B5EF4-FFF2-40B4-BE49-F238E27FC236}">
                  <a16:creationId xmlns:a16="http://schemas.microsoft.com/office/drawing/2014/main" id="{2665681E-5EF0-47D7-A96E-423F4E444D3E}"/>
                </a:ext>
              </a:extLst>
            </p:cNvPr>
            <p:cNvCxnSpPr/>
            <p:nvPr/>
          </p:nvCxnSpPr>
          <p:spPr>
            <a:xfrm flipH="1">
              <a:off x="2535739" y="1343510"/>
              <a:ext cx="78478" cy="27363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4" name="文本框 313">
              <a:extLst>
                <a:ext uri="{FF2B5EF4-FFF2-40B4-BE49-F238E27FC236}">
                  <a16:creationId xmlns:a16="http://schemas.microsoft.com/office/drawing/2014/main" id="{9800C735-3D87-4C47-8044-B0B81EDABF82}"/>
                </a:ext>
              </a:extLst>
            </p:cNvPr>
            <p:cNvSpPr txBox="1"/>
            <p:nvPr/>
          </p:nvSpPr>
          <p:spPr>
            <a:xfrm>
              <a:off x="2254694" y="1054720"/>
              <a:ext cx="1180454" cy="2802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dirty="0">
                  <a:latin typeface="Arial" panose="020B0604020202020204" pitchFamily="34" charset="0"/>
                  <a:cs typeface="Arial" panose="020B0604020202020204" pitchFamily="34" charset="0"/>
                </a:rPr>
                <a:t>EPS network</a:t>
              </a:r>
              <a:endParaRPr lang="zh-CN" altLang="en-US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15" name="直接箭头连接符 314">
              <a:extLst>
                <a:ext uri="{FF2B5EF4-FFF2-40B4-BE49-F238E27FC236}">
                  <a16:creationId xmlns:a16="http://schemas.microsoft.com/office/drawing/2014/main" id="{77111C17-42EE-46D7-BCBF-35DF40161D17}"/>
                </a:ext>
              </a:extLst>
            </p:cNvPr>
            <p:cNvCxnSpPr/>
            <p:nvPr/>
          </p:nvCxnSpPr>
          <p:spPr>
            <a:xfrm flipV="1">
              <a:off x="1449747" y="2179481"/>
              <a:ext cx="70856" cy="347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直接箭头连接符 315">
              <a:extLst>
                <a:ext uri="{FF2B5EF4-FFF2-40B4-BE49-F238E27FC236}">
                  <a16:creationId xmlns:a16="http://schemas.microsoft.com/office/drawing/2014/main" id="{63CCE2B1-22EB-47C5-9155-92F9CE5263B7}"/>
                </a:ext>
              </a:extLst>
            </p:cNvPr>
            <p:cNvCxnSpPr/>
            <p:nvPr/>
          </p:nvCxnSpPr>
          <p:spPr>
            <a:xfrm flipV="1">
              <a:off x="1542334" y="2411605"/>
              <a:ext cx="183117" cy="14895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7" name="文本框 316">
              <a:extLst>
                <a:ext uri="{FF2B5EF4-FFF2-40B4-BE49-F238E27FC236}">
                  <a16:creationId xmlns:a16="http://schemas.microsoft.com/office/drawing/2014/main" id="{E4448C4E-E153-4509-ABFA-87F57F7D4262}"/>
                </a:ext>
              </a:extLst>
            </p:cNvPr>
            <p:cNvSpPr txBox="1"/>
            <p:nvPr/>
          </p:nvSpPr>
          <p:spPr>
            <a:xfrm>
              <a:off x="1040018" y="2519170"/>
              <a:ext cx="1158177" cy="720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dirty="0">
                  <a:latin typeface="Arial" panose="020B0604020202020204" pitchFamily="34" charset="0"/>
                  <a:cs typeface="Arial" panose="020B0604020202020204" pitchFamily="34" charset="0"/>
                </a:rPr>
                <a:t>SrTiO</a:t>
              </a:r>
              <a:r>
                <a:rPr lang="en-US" altLang="zh-CN" sz="22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altLang="zh-CN" sz="2200" dirty="0">
                  <a:latin typeface="Arial" panose="020B0604020202020204" pitchFamily="34" charset="0"/>
                  <a:cs typeface="Arial" panose="020B0604020202020204" pitchFamily="34" charset="0"/>
                </a:rPr>
                <a:t> domain walls</a:t>
              </a:r>
              <a:endParaRPr lang="zh-CN" altLang="en-US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" name="文本框 317">
              <a:extLst>
                <a:ext uri="{FF2B5EF4-FFF2-40B4-BE49-F238E27FC236}">
                  <a16:creationId xmlns:a16="http://schemas.microsoft.com/office/drawing/2014/main" id="{CD281E41-D09B-4769-8A7F-9AA86362BBA0}"/>
                </a:ext>
              </a:extLst>
            </p:cNvPr>
            <p:cNvSpPr txBox="1"/>
            <p:nvPr/>
          </p:nvSpPr>
          <p:spPr>
            <a:xfrm>
              <a:off x="949967" y="1213577"/>
              <a:ext cx="539243" cy="2802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dirty="0">
                  <a:latin typeface="Arial" panose="020B0604020202020204" pitchFamily="34" charset="0"/>
                  <a:cs typeface="Arial" panose="020B0604020202020204" pitchFamily="34" charset="0"/>
                </a:rPr>
                <a:t>MFM</a:t>
              </a:r>
              <a:endParaRPr lang="zh-CN" altLang="en-US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9" name="文本框 318">
              <a:extLst>
                <a:ext uri="{FF2B5EF4-FFF2-40B4-BE49-F238E27FC236}">
                  <a16:creationId xmlns:a16="http://schemas.microsoft.com/office/drawing/2014/main" id="{639AFE8A-493C-4CB8-B36C-5662D2D2CD57}"/>
                </a:ext>
              </a:extLst>
            </p:cNvPr>
            <p:cNvSpPr txBox="1"/>
            <p:nvPr/>
          </p:nvSpPr>
          <p:spPr>
            <a:xfrm>
              <a:off x="3073481" y="1525058"/>
              <a:ext cx="550712" cy="2802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dirty="0">
                  <a:latin typeface="Calibri" panose="020F0502020204030204" pitchFamily="34" charset="0"/>
                  <a:cs typeface="Calibri" panose="020F0502020204030204" pitchFamily="34" charset="0"/>
                </a:rPr>
                <a:t>sMIM</a:t>
              </a:r>
              <a:endParaRPr lang="zh-CN" altLang="en-US" sz="2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0" name="文本框 319">
              <a:extLst>
                <a:ext uri="{FF2B5EF4-FFF2-40B4-BE49-F238E27FC236}">
                  <a16:creationId xmlns:a16="http://schemas.microsoft.com/office/drawing/2014/main" id="{694EAD5A-5997-4CF3-9E21-54BA9CA3827B}"/>
                </a:ext>
              </a:extLst>
            </p:cNvPr>
            <p:cNvSpPr txBox="1"/>
            <p:nvPr/>
          </p:nvSpPr>
          <p:spPr>
            <a:xfrm>
              <a:off x="3166267" y="1203608"/>
              <a:ext cx="640377" cy="2802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dirty="0">
                  <a:latin typeface="Arial" panose="020B0604020202020204" pitchFamily="34" charset="0"/>
                  <a:cs typeface="Arial" panose="020B0604020202020204" pitchFamily="34" charset="0"/>
                </a:rPr>
                <a:t>3 GHz</a:t>
              </a:r>
              <a:endParaRPr lang="zh-CN" altLang="en-US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58B24DD7-D378-4A60-822D-8CA134A55328}"/>
              </a:ext>
            </a:extLst>
          </p:cNvPr>
          <p:cNvGrpSpPr/>
          <p:nvPr/>
        </p:nvGrpSpPr>
        <p:grpSpPr>
          <a:xfrm>
            <a:off x="15787496" y="12536985"/>
            <a:ext cx="6207841" cy="3538409"/>
            <a:chOff x="18519306" y="16711058"/>
            <a:chExt cx="6364289" cy="3627584"/>
          </a:xfrm>
        </p:grpSpPr>
        <p:sp>
          <p:nvSpPr>
            <p:cNvPr id="304" name="文本框 303">
              <a:extLst>
                <a:ext uri="{FF2B5EF4-FFF2-40B4-BE49-F238E27FC236}">
                  <a16:creationId xmlns:a16="http://schemas.microsoft.com/office/drawing/2014/main" id="{2612812A-A9AA-4E11-8A3D-A6B7B024A027}"/>
                </a:ext>
              </a:extLst>
            </p:cNvPr>
            <p:cNvSpPr txBox="1"/>
            <p:nvPr/>
          </p:nvSpPr>
          <p:spPr>
            <a:xfrm>
              <a:off x="24344667" y="19101385"/>
              <a:ext cx="538928" cy="488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Sr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5" name="图片 304">
              <a:extLst>
                <a:ext uri="{FF2B5EF4-FFF2-40B4-BE49-F238E27FC236}">
                  <a16:creationId xmlns:a16="http://schemas.microsoft.com/office/drawing/2014/main" id="{633522ED-14B6-449D-B154-9E925EEAE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19306" y="16989548"/>
              <a:ext cx="5881179" cy="3349094"/>
            </a:xfrm>
            <a:prstGeom prst="rect">
              <a:avLst/>
            </a:prstGeom>
          </p:spPr>
        </p:pic>
        <p:sp>
          <p:nvSpPr>
            <p:cNvPr id="306" name="文本框 305">
              <a:extLst>
                <a:ext uri="{FF2B5EF4-FFF2-40B4-BE49-F238E27FC236}">
                  <a16:creationId xmlns:a16="http://schemas.microsoft.com/office/drawing/2014/main" id="{252A1070-6B17-4166-8750-01C1C81C52E0}"/>
                </a:ext>
              </a:extLst>
            </p:cNvPr>
            <p:cNvSpPr txBox="1"/>
            <p:nvPr/>
          </p:nvSpPr>
          <p:spPr>
            <a:xfrm>
              <a:off x="19157604" y="16711058"/>
              <a:ext cx="3642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zh-CN" alt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7" name="文本框 306">
              <a:extLst>
                <a:ext uri="{FF2B5EF4-FFF2-40B4-BE49-F238E27FC236}">
                  <a16:creationId xmlns:a16="http://schemas.microsoft.com/office/drawing/2014/main" id="{091563E6-63C6-496E-8DBC-098F8D4CF645}"/>
                </a:ext>
              </a:extLst>
            </p:cNvPr>
            <p:cNvSpPr txBox="1"/>
            <p:nvPr/>
          </p:nvSpPr>
          <p:spPr>
            <a:xfrm>
              <a:off x="23872879" y="19495873"/>
              <a:ext cx="3642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zh-CN" alt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8" name="文本框 307">
              <a:extLst>
                <a:ext uri="{FF2B5EF4-FFF2-40B4-BE49-F238E27FC236}">
                  <a16:creationId xmlns:a16="http://schemas.microsoft.com/office/drawing/2014/main" id="{05474CB0-C407-4CB6-AAA3-608F5789B4F2}"/>
                </a:ext>
              </a:extLst>
            </p:cNvPr>
            <p:cNvSpPr txBox="1"/>
            <p:nvPr/>
          </p:nvSpPr>
          <p:spPr>
            <a:xfrm>
              <a:off x="24347629" y="19420513"/>
              <a:ext cx="476420" cy="488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Ti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9" name="文本框 308">
              <a:extLst>
                <a:ext uri="{FF2B5EF4-FFF2-40B4-BE49-F238E27FC236}">
                  <a16:creationId xmlns:a16="http://schemas.microsoft.com/office/drawing/2014/main" id="{83103B53-A80E-47B5-82C3-FD3CEC278BCA}"/>
                </a:ext>
              </a:extLst>
            </p:cNvPr>
            <p:cNvSpPr txBox="1"/>
            <p:nvPr/>
          </p:nvSpPr>
          <p:spPr>
            <a:xfrm>
              <a:off x="24364747" y="19699146"/>
              <a:ext cx="468429" cy="488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0" name="文本框 309">
              <a:extLst>
                <a:ext uri="{FF2B5EF4-FFF2-40B4-BE49-F238E27FC236}">
                  <a16:creationId xmlns:a16="http://schemas.microsoft.com/office/drawing/2014/main" id="{CAE0213A-015F-47BD-81DD-B8196BD7F720}"/>
                </a:ext>
              </a:extLst>
            </p:cNvPr>
            <p:cNvSpPr txBox="1"/>
            <p:nvPr/>
          </p:nvSpPr>
          <p:spPr>
            <a:xfrm>
              <a:off x="21406548" y="16781670"/>
              <a:ext cx="3642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zh-CN" alt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4" name="组合 343">
            <a:extLst>
              <a:ext uri="{FF2B5EF4-FFF2-40B4-BE49-F238E27FC236}">
                <a16:creationId xmlns:a16="http://schemas.microsoft.com/office/drawing/2014/main" id="{A1B5D784-5ECB-4AD4-A294-40843477884D}"/>
              </a:ext>
            </a:extLst>
          </p:cNvPr>
          <p:cNvGrpSpPr/>
          <p:nvPr/>
        </p:nvGrpSpPr>
        <p:grpSpPr>
          <a:xfrm>
            <a:off x="6312181" y="18181352"/>
            <a:ext cx="9540138" cy="5451217"/>
            <a:chOff x="-18508" y="1000820"/>
            <a:chExt cx="9054555" cy="5173756"/>
          </a:xfrm>
        </p:grpSpPr>
        <p:grpSp>
          <p:nvGrpSpPr>
            <p:cNvPr id="345" name="组合 344">
              <a:extLst>
                <a:ext uri="{FF2B5EF4-FFF2-40B4-BE49-F238E27FC236}">
                  <a16:creationId xmlns:a16="http://schemas.microsoft.com/office/drawing/2014/main" id="{BA384D85-0482-4122-A32A-1911B45FF41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713296" y="4341806"/>
              <a:ext cx="692673" cy="1541723"/>
              <a:chOff x="8346635" y="872883"/>
              <a:chExt cx="791242" cy="1761112"/>
            </a:xfrm>
          </p:grpSpPr>
          <p:grpSp>
            <p:nvGrpSpPr>
              <p:cNvPr id="406" name="组合 405">
                <a:extLst>
                  <a:ext uri="{FF2B5EF4-FFF2-40B4-BE49-F238E27FC236}">
                    <a16:creationId xmlns:a16="http://schemas.microsoft.com/office/drawing/2014/main" id="{4389DED1-60E3-475F-B40B-8D61436EEB88}"/>
                  </a:ext>
                </a:extLst>
              </p:cNvPr>
              <p:cNvGrpSpPr/>
              <p:nvPr/>
            </p:nvGrpSpPr>
            <p:grpSpPr>
              <a:xfrm>
                <a:off x="8346635" y="976785"/>
                <a:ext cx="254449" cy="1589883"/>
                <a:chOff x="8346635" y="976785"/>
                <a:chExt cx="254449" cy="1589883"/>
              </a:xfrm>
            </p:grpSpPr>
            <p:pic>
              <p:nvPicPr>
                <p:cNvPr id="414" name="图片 413">
                  <a:extLst>
                    <a:ext uri="{FF2B5EF4-FFF2-40B4-BE49-F238E27FC236}">
                      <a16:creationId xmlns:a16="http://schemas.microsoft.com/office/drawing/2014/main" id="{41587B49-94B2-4DD4-A269-5D0D0102C3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3342" t="5452" r="30105" b="8421"/>
                <a:stretch/>
              </p:blipFill>
              <p:spPr>
                <a:xfrm>
                  <a:off x="8346635" y="976785"/>
                  <a:ext cx="187765" cy="1589883"/>
                </a:xfrm>
                <a:prstGeom prst="rect">
                  <a:avLst/>
                </a:prstGeom>
              </p:spPr>
            </p:pic>
            <p:cxnSp>
              <p:nvCxnSpPr>
                <p:cNvPr id="415" name="直接连接符 414">
                  <a:extLst>
                    <a:ext uri="{FF2B5EF4-FFF2-40B4-BE49-F238E27FC236}">
                      <a16:creationId xmlns:a16="http://schemas.microsoft.com/office/drawing/2014/main" id="{EC63705B-A299-4CAD-8AD7-8B3983DF358A}"/>
                    </a:ext>
                  </a:extLst>
                </p:cNvPr>
                <p:cNvCxnSpPr/>
                <p:nvPr/>
              </p:nvCxnSpPr>
              <p:spPr>
                <a:xfrm>
                  <a:off x="8529084" y="2523817"/>
                  <a:ext cx="72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6" name="直接连接符 415">
                  <a:extLst>
                    <a:ext uri="{FF2B5EF4-FFF2-40B4-BE49-F238E27FC236}">
                      <a16:creationId xmlns:a16="http://schemas.microsoft.com/office/drawing/2014/main" id="{3822971F-EDF7-4253-9334-9A25793F8509}"/>
                    </a:ext>
                  </a:extLst>
                </p:cNvPr>
                <p:cNvCxnSpPr/>
                <p:nvPr/>
              </p:nvCxnSpPr>
              <p:spPr>
                <a:xfrm>
                  <a:off x="8529084" y="2275288"/>
                  <a:ext cx="72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7" name="直接连接符 416">
                  <a:extLst>
                    <a:ext uri="{FF2B5EF4-FFF2-40B4-BE49-F238E27FC236}">
                      <a16:creationId xmlns:a16="http://schemas.microsoft.com/office/drawing/2014/main" id="{1E7757D7-7A2C-4B30-95D1-F5202AE0EA87}"/>
                    </a:ext>
                  </a:extLst>
                </p:cNvPr>
                <p:cNvCxnSpPr/>
                <p:nvPr/>
              </p:nvCxnSpPr>
              <p:spPr>
                <a:xfrm>
                  <a:off x="8529084" y="2026760"/>
                  <a:ext cx="72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8" name="直接连接符 417">
                  <a:extLst>
                    <a:ext uri="{FF2B5EF4-FFF2-40B4-BE49-F238E27FC236}">
                      <a16:creationId xmlns:a16="http://schemas.microsoft.com/office/drawing/2014/main" id="{6C22440F-8CCD-47E2-9C37-196B5CB602D2}"/>
                    </a:ext>
                  </a:extLst>
                </p:cNvPr>
                <p:cNvCxnSpPr/>
                <p:nvPr/>
              </p:nvCxnSpPr>
              <p:spPr>
                <a:xfrm>
                  <a:off x="8529084" y="1778232"/>
                  <a:ext cx="72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9" name="直接连接符 418">
                  <a:extLst>
                    <a:ext uri="{FF2B5EF4-FFF2-40B4-BE49-F238E27FC236}">
                      <a16:creationId xmlns:a16="http://schemas.microsoft.com/office/drawing/2014/main" id="{A10172D2-AE38-4859-950A-5A694F9B8B76}"/>
                    </a:ext>
                  </a:extLst>
                </p:cNvPr>
                <p:cNvCxnSpPr/>
                <p:nvPr/>
              </p:nvCxnSpPr>
              <p:spPr>
                <a:xfrm>
                  <a:off x="8529084" y="1529704"/>
                  <a:ext cx="72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0" name="直接连接符 419">
                  <a:extLst>
                    <a:ext uri="{FF2B5EF4-FFF2-40B4-BE49-F238E27FC236}">
                      <a16:creationId xmlns:a16="http://schemas.microsoft.com/office/drawing/2014/main" id="{B506AD86-FE56-48DE-A975-A94D24BE0708}"/>
                    </a:ext>
                  </a:extLst>
                </p:cNvPr>
                <p:cNvCxnSpPr/>
                <p:nvPr/>
              </p:nvCxnSpPr>
              <p:spPr>
                <a:xfrm>
                  <a:off x="8529084" y="1281176"/>
                  <a:ext cx="72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1" name="直接连接符 420">
                  <a:extLst>
                    <a:ext uri="{FF2B5EF4-FFF2-40B4-BE49-F238E27FC236}">
                      <a16:creationId xmlns:a16="http://schemas.microsoft.com/office/drawing/2014/main" id="{C731F702-B3D6-45D1-A3D5-2F3F480426BD}"/>
                    </a:ext>
                  </a:extLst>
                </p:cNvPr>
                <p:cNvCxnSpPr/>
                <p:nvPr/>
              </p:nvCxnSpPr>
              <p:spPr>
                <a:xfrm>
                  <a:off x="8529084" y="1032648"/>
                  <a:ext cx="72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07" name="文本框 406">
                <a:extLst>
                  <a:ext uri="{FF2B5EF4-FFF2-40B4-BE49-F238E27FC236}">
                    <a16:creationId xmlns:a16="http://schemas.microsoft.com/office/drawing/2014/main" id="{9EBD3D38-329B-472F-A390-95AB80E99A54}"/>
                  </a:ext>
                </a:extLst>
              </p:cNvPr>
              <p:cNvSpPr txBox="1"/>
              <p:nvPr/>
            </p:nvSpPr>
            <p:spPr>
              <a:xfrm>
                <a:off x="8531391" y="2115524"/>
                <a:ext cx="38985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-10</a:t>
                </a:r>
                <a:endPara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8" name="文本框 407">
                <a:extLst>
                  <a:ext uri="{FF2B5EF4-FFF2-40B4-BE49-F238E27FC236}">
                    <a16:creationId xmlns:a16="http://schemas.microsoft.com/office/drawing/2014/main" id="{0F1408FF-61D4-4E22-98E9-13831A265DDD}"/>
                  </a:ext>
                </a:extLst>
              </p:cNvPr>
              <p:cNvSpPr txBox="1"/>
              <p:nvPr/>
            </p:nvSpPr>
            <p:spPr>
              <a:xfrm>
                <a:off x="8595511" y="1618468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0</a:t>
                </a:r>
                <a:endPara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9" name="文本框 408">
                <a:extLst>
                  <a:ext uri="{FF2B5EF4-FFF2-40B4-BE49-F238E27FC236}">
                    <a16:creationId xmlns:a16="http://schemas.microsoft.com/office/drawing/2014/main" id="{9C354B26-EB7F-4ED0-9C98-EA5CA0339A0B}"/>
                  </a:ext>
                </a:extLst>
              </p:cNvPr>
              <p:cNvSpPr txBox="1"/>
              <p:nvPr/>
            </p:nvSpPr>
            <p:spPr>
              <a:xfrm>
                <a:off x="8557039" y="1126648"/>
                <a:ext cx="3385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10</a:t>
                </a:r>
                <a:endPara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0" name="文本框 409">
                <a:extLst>
                  <a:ext uri="{FF2B5EF4-FFF2-40B4-BE49-F238E27FC236}">
                    <a16:creationId xmlns:a16="http://schemas.microsoft.com/office/drawing/2014/main" id="{9D33ADB6-DC3A-49AD-B8F2-565AEC68966B}"/>
                  </a:ext>
                </a:extLst>
              </p:cNvPr>
              <p:cNvSpPr txBox="1"/>
              <p:nvPr/>
            </p:nvSpPr>
            <p:spPr>
              <a:xfrm>
                <a:off x="8538033" y="872883"/>
                <a:ext cx="59984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15 </a:t>
                </a:r>
                <a:r>
                  <a:rPr kumimoji="0" lang="en-US" altLang="zh-CN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deg</a:t>
                </a:r>
                <a:endPara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1" name="文本框 410">
                <a:extLst>
                  <a:ext uri="{FF2B5EF4-FFF2-40B4-BE49-F238E27FC236}">
                    <a16:creationId xmlns:a16="http://schemas.microsoft.com/office/drawing/2014/main" id="{990CC62E-6408-47CB-AFA6-98B8F45B58CB}"/>
                  </a:ext>
                </a:extLst>
              </p:cNvPr>
              <p:cNvSpPr txBox="1"/>
              <p:nvPr/>
            </p:nvSpPr>
            <p:spPr>
              <a:xfrm>
                <a:off x="8531391" y="2356996"/>
                <a:ext cx="38985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-15</a:t>
                </a:r>
                <a:endPara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2" name="文本框 411">
                <a:extLst>
                  <a:ext uri="{FF2B5EF4-FFF2-40B4-BE49-F238E27FC236}">
                    <a16:creationId xmlns:a16="http://schemas.microsoft.com/office/drawing/2014/main" id="{ACDAB50E-0A29-4C6A-9244-254CE9D7E744}"/>
                  </a:ext>
                </a:extLst>
              </p:cNvPr>
              <p:cNvSpPr txBox="1"/>
              <p:nvPr/>
            </p:nvSpPr>
            <p:spPr>
              <a:xfrm>
                <a:off x="8569863" y="1872638"/>
                <a:ext cx="3129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-5</a:t>
                </a:r>
                <a:endPara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3" name="文本框 412">
                <a:extLst>
                  <a:ext uri="{FF2B5EF4-FFF2-40B4-BE49-F238E27FC236}">
                    <a16:creationId xmlns:a16="http://schemas.microsoft.com/office/drawing/2014/main" id="{A023E453-E994-473F-B2F8-AB0F2551F1E3}"/>
                  </a:ext>
                </a:extLst>
              </p:cNvPr>
              <p:cNvSpPr txBox="1"/>
              <p:nvPr/>
            </p:nvSpPr>
            <p:spPr>
              <a:xfrm>
                <a:off x="8595511" y="1369939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5</a:t>
                </a:r>
                <a:endPara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346" name="图片 345">
              <a:extLst>
                <a:ext uri="{FF2B5EF4-FFF2-40B4-BE49-F238E27FC236}">
                  <a16:creationId xmlns:a16="http://schemas.microsoft.com/office/drawing/2014/main" id="{95785300-5D00-4A09-B3B8-39A734AA1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7985" y="1053395"/>
              <a:ext cx="1692758" cy="1304183"/>
            </a:xfrm>
            <a:prstGeom prst="rect">
              <a:avLst/>
            </a:prstGeom>
          </p:spPr>
        </p:pic>
        <p:sp>
          <p:nvSpPr>
            <p:cNvPr id="347" name="文本框 346">
              <a:extLst>
                <a:ext uri="{FF2B5EF4-FFF2-40B4-BE49-F238E27FC236}">
                  <a16:creationId xmlns:a16="http://schemas.microsoft.com/office/drawing/2014/main" id="{D2DF9A9B-1268-48D0-80A5-9AF82E4182EA}"/>
                </a:ext>
              </a:extLst>
            </p:cNvPr>
            <p:cNvSpPr txBox="1"/>
            <p:nvPr/>
          </p:nvSpPr>
          <p:spPr>
            <a:xfrm>
              <a:off x="1845751" y="1032599"/>
              <a:ext cx="445869" cy="268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1T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48" name="文本框 347">
              <a:extLst>
                <a:ext uri="{FF2B5EF4-FFF2-40B4-BE49-F238E27FC236}">
                  <a16:creationId xmlns:a16="http://schemas.microsoft.com/office/drawing/2014/main" id="{0361664F-EB7B-40FF-873E-40199AE0A08E}"/>
                </a:ext>
              </a:extLst>
            </p:cNvPr>
            <p:cNvSpPr txBox="1"/>
            <p:nvPr/>
          </p:nvSpPr>
          <p:spPr>
            <a:xfrm>
              <a:off x="3126464" y="1000820"/>
              <a:ext cx="396572" cy="3224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(b)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349" name="图片 348">
              <a:extLst>
                <a:ext uri="{FF2B5EF4-FFF2-40B4-BE49-F238E27FC236}">
                  <a16:creationId xmlns:a16="http://schemas.microsoft.com/office/drawing/2014/main" id="{884C6F14-7774-475E-A957-18672E74B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8730" y="1053395"/>
              <a:ext cx="1708230" cy="1317032"/>
            </a:xfrm>
            <a:prstGeom prst="rect">
              <a:avLst/>
            </a:prstGeom>
          </p:spPr>
        </p:pic>
        <p:sp>
          <p:nvSpPr>
            <p:cNvPr id="350" name="文本框 349">
              <a:extLst>
                <a:ext uri="{FF2B5EF4-FFF2-40B4-BE49-F238E27FC236}">
                  <a16:creationId xmlns:a16="http://schemas.microsoft.com/office/drawing/2014/main" id="{3A176464-16A3-4748-B6BA-7D39039EB3DC}"/>
                </a:ext>
              </a:extLst>
            </p:cNvPr>
            <p:cNvSpPr txBox="1"/>
            <p:nvPr/>
          </p:nvSpPr>
          <p:spPr>
            <a:xfrm>
              <a:off x="3691573" y="1032599"/>
              <a:ext cx="449945" cy="271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3T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51" name="文本框 350">
              <a:extLst>
                <a:ext uri="{FF2B5EF4-FFF2-40B4-BE49-F238E27FC236}">
                  <a16:creationId xmlns:a16="http://schemas.microsoft.com/office/drawing/2014/main" id="{1F65157C-74CC-4E0D-87F9-3F0A8826DA72}"/>
                </a:ext>
              </a:extLst>
            </p:cNvPr>
            <p:cNvSpPr txBox="1"/>
            <p:nvPr/>
          </p:nvSpPr>
          <p:spPr>
            <a:xfrm>
              <a:off x="4933452" y="1000820"/>
              <a:ext cx="388891" cy="3255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(c)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352" name="图片 351">
              <a:extLst>
                <a:ext uri="{FF2B5EF4-FFF2-40B4-BE49-F238E27FC236}">
                  <a16:creationId xmlns:a16="http://schemas.microsoft.com/office/drawing/2014/main" id="{242DC069-6B31-496E-8DDD-F1C77AA7BD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2736" y="1053395"/>
              <a:ext cx="1732459" cy="1335712"/>
            </a:xfrm>
            <a:prstGeom prst="rect">
              <a:avLst/>
            </a:prstGeom>
          </p:spPr>
        </p:pic>
        <p:sp>
          <p:nvSpPr>
            <p:cNvPr id="353" name="文本框 352">
              <a:extLst>
                <a:ext uri="{FF2B5EF4-FFF2-40B4-BE49-F238E27FC236}">
                  <a16:creationId xmlns:a16="http://schemas.microsoft.com/office/drawing/2014/main" id="{28A65779-BD13-413D-B905-AFACA58334A5}"/>
                </a:ext>
              </a:extLst>
            </p:cNvPr>
            <p:cNvSpPr txBox="1"/>
            <p:nvPr/>
          </p:nvSpPr>
          <p:spPr>
            <a:xfrm>
              <a:off x="5511302" y="1046315"/>
              <a:ext cx="456326" cy="2751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5T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54" name="文本框 353">
              <a:extLst>
                <a:ext uri="{FF2B5EF4-FFF2-40B4-BE49-F238E27FC236}">
                  <a16:creationId xmlns:a16="http://schemas.microsoft.com/office/drawing/2014/main" id="{471E0C5E-FF6E-4A9B-B194-DC107182FBE8}"/>
                </a:ext>
              </a:extLst>
            </p:cNvPr>
            <p:cNvSpPr txBox="1"/>
            <p:nvPr/>
          </p:nvSpPr>
          <p:spPr>
            <a:xfrm>
              <a:off x="6781720" y="1000820"/>
              <a:ext cx="405872" cy="3302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(d)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355" name="图片 354">
              <a:extLst>
                <a:ext uri="{FF2B5EF4-FFF2-40B4-BE49-F238E27FC236}">
                  <a16:creationId xmlns:a16="http://schemas.microsoft.com/office/drawing/2014/main" id="{E80B219F-6B64-46EF-9A5A-5E6860F87E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48" y="2734247"/>
              <a:ext cx="1713475" cy="1321076"/>
            </a:xfrm>
            <a:prstGeom prst="rect">
              <a:avLst/>
            </a:prstGeom>
          </p:spPr>
        </p:pic>
        <p:sp>
          <p:nvSpPr>
            <p:cNvPr id="356" name="椭圆 355">
              <a:extLst>
                <a:ext uri="{FF2B5EF4-FFF2-40B4-BE49-F238E27FC236}">
                  <a16:creationId xmlns:a16="http://schemas.microsoft.com/office/drawing/2014/main" id="{D6BD44C1-CFA8-4471-BD43-2D6C94BD4EE0}"/>
                </a:ext>
              </a:extLst>
            </p:cNvPr>
            <p:cNvSpPr/>
            <p:nvPr/>
          </p:nvSpPr>
          <p:spPr>
            <a:xfrm>
              <a:off x="445479" y="3278171"/>
              <a:ext cx="278087" cy="18529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7" name="椭圆 356">
              <a:extLst>
                <a:ext uri="{FF2B5EF4-FFF2-40B4-BE49-F238E27FC236}">
                  <a16:creationId xmlns:a16="http://schemas.microsoft.com/office/drawing/2014/main" id="{A2F2150C-AE52-4A25-92E1-EA989E87452D}"/>
                </a:ext>
              </a:extLst>
            </p:cNvPr>
            <p:cNvSpPr/>
            <p:nvPr/>
          </p:nvSpPr>
          <p:spPr>
            <a:xfrm>
              <a:off x="1173720" y="3380191"/>
              <a:ext cx="264999" cy="36500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8" name="文本框 357">
              <a:extLst>
                <a:ext uri="{FF2B5EF4-FFF2-40B4-BE49-F238E27FC236}">
                  <a16:creationId xmlns:a16="http://schemas.microsoft.com/office/drawing/2014/main" id="{A0FC514E-9CAD-4B64-83F8-5E8F86DF5009}"/>
                </a:ext>
              </a:extLst>
            </p:cNvPr>
            <p:cNvSpPr txBox="1"/>
            <p:nvPr/>
          </p:nvSpPr>
          <p:spPr>
            <a:xfrm>
              <a:off x="-18508" y="2728734"/>
              <a:ext cx="592946" cy="2721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0.1T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59" name="文本框 358">
              <a:extLst>
                <a:ext uri="{FF2B5EF4-FFF2-40B4-BE49-F238E27FC236}">
                  <a16:creationId xmlns:a16="http://schemas.microsoft.com/office/drawing/2014/main" id="{9CB153DC-DC4D-4558-844E-C50C69984166}"/>
                </a:ext>
              </a:extLst>
            </p:cNvPr>
            <p:cNvSpPr txBox="1"/>
            <p:nvPr/>
          </p:nvSpPr>
          <p:spPr>
            <a:xfrm>
              <a:off x="1326568" y="2683071"/>
              <a:ext cx="367406" cy="3265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(f)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360" name="图片 359">
              <a:extLst>
                <a:ext uri="{FF2B5EF4-FFF2-40B4-BE49-F238E27FC236}">
                  <a16:creationId xmlns:a16="http://schemas.microsoft.com/office/drawing/2014/main" id="{3F9F055B-87A4-489F-B896-36549C821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7985" y="2734247"/>
              <a:ext cx="1730577" cy="1334262"/>
            </a:xfrm>
            <a:prstGeom prst="rect">
              <a:avLst/>
            </a:prstGeom>
          </p:spPr>
        </p:pic>
        <p:sp>
          <p:nvSpPr>
            <p:cNvPr id="361" name="椭圆 360">
              <a:extLst>
                <a:ext uri="{FF2B5EF4-FFF2-40B4-BE49-F238E27FC236}">
                  <a16:creationId xmlns:a16="http://schemas.microsoft.com/office/drawing/2014/main" id="{18AB0AD0-DFFE-4E2F-9D1D-8E0867E7A3D7}"/>
                </a:ext>
              </a:extLst>
            </p:cNvPr>
            <p:cNvSpPr/>
            <p:nvPr/>
          </p:nvSpPr>
          <p:spPr>
            <a:xfrm>
              <a:off x="2223793" y="3278314"/>
              <a:ext cx="280862" cy="18714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2" name="椭圆 361">
              <a:extLst>
                <a:ext uri="{FF2B5EF4-FFF2-40B4-BE49-F238E27FC236}">
                  <a16:creationId xmlns:a16="http://schemas.microsoft.com/office/drawing/2014/main" id="{88D72D05-3E53-4844-B9A8-10F550660522}"/>
                </a:ext>
              </a:extLst>
            </p:cNvPr>
            <p:cNvSpPr/>
            <p:nvPr/>
          </p:nvSpPr>
          <p:spPr>
            <a:xfrm>
              <a:off x="2971138" y="3368281"/>
              <a:ext cx="267644" cy="36864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3" name="文本框 362">
              <a:extLst>
                <a:ext uri="{FF2B5EF4-FFF2-40B4-BE49-F238E27FC236}">
                  <a16:creationId xmlns:a16="http://schemas.microsoft.com/office/drawing/2014/main" id="{0CE65685-14DB-4EF2-AE4A-9642DED962D4}"/>
                </a:ext>
              </a:extLst>
            </p:cNvPr>
            <p:cNvSpPr txBox="1"/>
            <p:nvPr/>
          </p:nvSpPr>
          <p:spPr>
            <a:xfrm>
              <a:off x="1755558" y="2736242"/>
              <a:ext cx="6121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-0.2T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64" name="文本框 363">
              <a:extLst>
                <a:ext uri="{FF2B5EF4-FFF2-40B4-BE49-F238E27FC236}">
                  <a16:creationId xmlns:a16="http://schemas.microsoft.com/office/drawing/2014/main" id="{E4D5FD10-15DF-48BA-8C6A-9098ADE0D59B}"/>
                </a:ext>
              </a:extLst>
            </p:cNvPr>
            <p:cNvSpPr txBox="1"/>
            <p:nvPr/>
          </p:nvSpPr>
          <p:spPr>
            <a:xfrm>
              <a:off x="3126464" y="2683071"/>
              <a:ext cx="405432" cy="3298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(g)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365" name="图片 364">
              <a:extLst>
                <a:ext uri="{FF2B5EF4-FFF2-40B4-BE49-F238E27FC236}">
                  <a16:creationId xmlns:a16="http://schemas.microsoft.com/office/drawing/2014/main" id="{629EAA64-F50C-46AC-874C-0D275ED29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6720" y="2734247"/>
              <a:ext cx="1747115" cy="1347012"/>
            </a:xfrm>
            <a:prstGeom prst="rect">
              <a:avLst/>
            </a:prstGeom>
          </p:spPr>
        </p:pic>
        <p:sp>
          <p:nvSpPr>
            <p:cNvPr id="366" name="文本框 365">
              <a:extLst>
                <a:ext uri="{FF2B5EF4-FFF2-40B4-BE49-F238E27FC236}">
                  <a16:creationId xmlns:a16="http://schemas.microsoft.com/office/drawing/2014/main" id="{5FAC31FB-4269-437F-9F8B-522301A9C884}"/>
                </a:ext>
              </a:extLst>
            </p:cNvPr>
            <p:cNvSpPr txBox="1"/>
            <p:nvPr/>
          </p:nvSpPr>
          <p:spPr>
            <a:xfrm>
              <a:off x="3565001" y="2728309"/>
              <a:ext cx="631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-0.5T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67" name="文本框 366">
              <a:extLst>
                <a:ext uri="{FF2B5EF4-FFF2-40B4-BE49-F238E27FC236}">
                  <a16:creationId xmlns:a16="http://schemas.microsoft.com/office/drawing/2014/main" id="{AAC290CB-251F-4924-8CC9-679D4DE9D741}"/>
                </a:ext>
              </a:extLst>
            </p:cNvPr>
            <p:cNvSpPr txBox="1"/>
            <p:nvPr/>
          </p:nvSpPr>
          <p:spPr>
            <a:xfrm>
              <a:off x="4933452" y="2683071"/>
              <a:ext cx="409306" cy="332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(h)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368" name="图片 367">
              <a:extLst>
                <a:ext uri="{FF2B5EF4-FFF2-40B4-BE49-F238E27FC236}">
                  <a16:creationId xmlns:a16="http://schemas.microsoft.com/office/drawing/2014/main" id="{074916B6-CD63-4BA4-9E3A-EAE644A81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51993" y="2734247"/>
              <a:ext cx="1767309" cy="1362581"/>
            </a:xfrm>
            <a:prstGeom prst="rect">
              <a:avLst/>
            </a:prstGeom>
          </p:spPr>
        </p:pic>
        <p:sp>
          <p:nvSpPr>
            <p:cNvPr id="369" name="文本框 368">
              <a:extLst>
                <a:ext uri="{FF2B5EF4-FFF2-40B4-BE49-F238E27FC236}">
                  <a16:creationId xmlns:a16="http://schemas.microsoft.com/office/drawing/2014/main" id="{52AFA3AB-8DA0-43E6-8B9A-31294404264C}"/>
                </a:ext>
              </a:extLst>
            </p:cNvPr>
            <p:cNvSpPr txBox="1"/>
            <p:nvPr/>
          </p:nvSpPr>
          <p:spPr>
            <a:xfrm>
              <a:off x="5466484" y="2728309"/>
              <a:ext cx="552499" cy="269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-1T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70" name="文本框 369">
              <a:extLst>
                <a:ext uri="{FF2B5EF4-FFF2-40B4-BE49-F238E27FC236}">
                  <a16:creationId xmlns:a16="http://schemas.microsoft.com/office/drawing/2014/main" id="{53E18696-1B59-4F7D-ADE6-2360A7200B29}"/>
                </a:ext>
              </a:extLst>
            </p:cNvPr>
            <p:cNvSpPr txBox="1"/>
            <p:nvPr/>
          </p:nvSpPr>
          <p:spPr>
            <a:xfrm>
              <a:off x="6781720" y="2683071"/>
              <a:ext cx="352378" cy="323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(</a:t>
              </a:r>
              <a:r>
                <a:rPr kumimoji="0" lang="en-US" altLang="zh-CN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i</a:t>
              </a: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)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371" name="图片 370">
              <a:extLst>
                <a:ext uri="{FF2B5EF4-FFF2-40B4-BE49-F238E27FC236}">
                  <a16:creationId xmlns:a16="http://schemas.microsoft.com/office/drawing/2014/main" id="{05F721DB-C7F7-4257-B2C6-754F31859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7461" y="2734247"/>
              <a:ext cx="1738586" cy="1340436"/>
            </a:xfrm>
            <a:prstGeom prst="rect">
              <a:avLst/>
            </a:prstGeom>
          </p:spPr>
        </p:pic>
        <p:sp>
          <p:nvSpPr>
            <p:cNvPr id="372" name="文本框 371">
              <a:extLst>
                <a:ext uri="{FF2B5EF4-FFF2-40B4-BE49-F238E27FC236}">
                  <a16:creationId xmlns:a16="http://schemas.microsoft.com/office/drawing/2014/main" id="{05E59558-E06C-43E4-BED0-55EF23F511AA}"/>
                </a:ext>
              </a:extLst>
            </p:cNvPr>
            <p:cNvSpPr txBox="1"/>
            <p:nvPr/>
          </p:nvSpPr>
          <p:spPr>
            <a:xfrm>
              <a:off x="7304412" y="2733292"/>
              <a:ext cx="5142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-3T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73" name="文本框 372">
              <a:extLst>
                <a:ext uri="{FF2B5EF4-FFF2-40B4-BE49-F238E27FC236}">
                  <a16:creationId xmlns:a16="http://schemas.microsoft.com/office/drawing/2014/main" id="{0EF7B4D6-C389-46C1-AD67-82A695B219B6}"/>
                </a:ext>
              </a:extLst>
            </p:cNvPr>
            <p:cNvSpPr txBox="1"/>
            <p:nvPr/>
          </p:nvSpPr>
          <p:spPr>
            <a:xfrm>
              <a:off x="8643329" y="2683071"/>
              <a:ext cx="352669" cy="3234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(j)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374" name="图片 373">
              <a:extLst>
                <a:ext uri="{FF2B5EF4-FFF2-40B4-BE49-F238E27FC236}">
                  <a16:creationId xmlns:a16="http://schemas.microsoft.com/office/drawing/2014/main" id="{A12B2B1C-944E-4B23-B0E3-F91BED4113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48" y="4442400"/>
              <a:ext cx="1713901" cy="1321404"/>
            </a:xfrm>
            <a:prstGeom prst="rect">
              <a:avLst/>
            </a:prstGeom>
          </p:spPr>
        </p:pic>
        <p:sp>
          <p:nvSpPr>
            <p:cNvPr id="375" name="文本框 374">
              <a:extLst>
                <a:ext uri="{FF2B5EF4-FFF2-40B4-BE49-F238E27FC236}">
                  <a16:creationId xmlns:a16="http://schemas.microsoft.com/office/drawing/2014/main" id="{C5504378-0236-4266-B738-3C0E43792545}"/>
                </a:ext>
              </a:extLst>
            </p:cNvPr>
            <p:cNvSpPr txBox="1"/>
            <p:nvPr/>
          </p:nvSpPr>
          <p:spPr>
            <a:xfrm>
              <a:off x="20055" y="4429349"/>
              <a:ext cx="496022" cy="272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-5T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76" name="文本框 375">
              <a:extLst>
                <a:ext uri="{FF2B5EF4-FFF2-40B4-BE49-F238E27FC236}">
                  <a16:creationId xmlns:a16="http://schemas.microsoft.com/office/drawing/2014/main" id="{09628BA2-42C6-43AB-B226-990DBDB66435}"/>
                </a:ext>
              </a:extLst>
            </p:cNvPr>
            <p:cNvSpPr txBox="1"/>
            <p:nvPr/>
          </p:nvSpPr>
          <p:spPr>
            <a:xfrm>
              <a:off x="1326568" y="4398957"/>
              <a:ext cx="401525" cy="326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(k)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377" name="图片 376">
              <a:extLst>
                <a:ext uri="{FF2B5EF4-FFF2-40B4-BE49-F238E27FC236}">
                  <a16:creationId xmlns:a16="http://schemas.microsoft.com/office/drawing/2014/main" id="{CACC59ED-5D80-43CD-9234-897F900C8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7985" y="4442400"/>
              <a:ext cx="1730119" cy="1333909"/>
            </a:xfrm>
            <a:prstGeom prst="rect">
              <a:avLst/>
            </a:prstGeom>
          </p:spPr>
        </p:pic>
        <p:sp>
          <p:nvSpPr>
            <p:cNvPr id="378" name="文本框 377">
              <a:extLst>
                <a:ext uri="{FF2B5EF4-FFF2-40B4-BE49-F238E27FC236}">
                  <a16:creationId xmlns:a16="http://schemas.microsoft.com/office/drawing/2014/main" id="{AEF5720C-B643-4D5E-9C2F-7FC0CE15328B}"/>
                </a:ext>
              </a:extLst>
            </p:cNvPr>
            <p:cNvSpPr txBox="1"/>
            <p:nvPr/>
          </p:nvSpPr>
          <p:spPr>
            <a:xfrm>
              <a:off x="1805826" y="4451804"/>
              <a:ext cx="5155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-8T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79" name="文本框 378">
              <a:extLst>
                <a:ext uri="{FF2B5EF4-FFF2-40B4-BE49-F238E27FC236}">
                  <a16:creationId xmlns:a16="http://schemas.microsoft.com/office/drawing/2014/main" id="{B04C3BA7-52DD-45A3-8FEE-8B7268255DD2}"/>
                </a:ext>
              </a:extLst>
            </p:cNvPr>
            <p:cNvSpPr txBox="1"/>
            <p:nvPr/>
          </p:nvSpPr>
          <p:spPr>
            <a:xfrm>
              <a:off x="3126464" y="4428332"/>
              <a:ext cx="359525" cy="329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(l)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380" name="图片 379">
              <a:extLst>
                <a:ext uri="{FF2B5EF4-FFF2-40B4-BE49-F238E27FC236}">
                  <a16:creationId xmlns:a16="http://schemas.microsoft.com/office/drawing/2014/main" id="{88DB033F-E7B6-45F9-AB0D-96F3EE344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48" y="1053395"/>
              <a:ext cx="1690172" cy="1303111"/>
            </a:xfrm>
            <a:prstGeom prst="rect">
              <a:avLst/>
            </a:prstGeom>
          </p:spPr>
        </p:pic>
        <p:sp>
          <p:nvSpPr>
            <p:cNvPr id="381" name="矩形 380">
              <a:extLst>
                <a:ext uri="{FF2B5EF4-FFF2-40B4-BE49-F238E27FC236}">
                  <a16:creationId xmlns:a16="http://schemas.microsoft.com/office/drawing/2014/main" id="{5309BFE4-9BFA-40F3-903E-260CD96EFE2C}"/>
                </a:ext>
              </a:extLst>
            </p:cNvPr>
            <p:cNvSpPr/>
            <p:nvPr/>
          </p:nvSpPr>
          <p:spPr>
            <a:xfrm>
              <a:off x="24246" y="1054643"/>
              <a:ext cx="459627" cy="27699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2" name="文本框 381">
              <a:extLst>
                <a:ext uri="{FF2B5EF4-FFF2-40B4-BE49-F238E27FC236}">
                  <a16:creationId xmlns:a16="http://schemas.microsoft.com/office/drawing/2014/main" id="{97FC975C-F341-47CE-AC48-0DDFCA42A023}"/>
                </a:ext>
              </a:extLst>
            </p:cNvPr>
            <p:cNvSpPr txBox="1"/>
            <p:nvPr/>
          </p:nvSpPr>
          <p:spPr>
            <a:xfrm>
              <a:off x="-11660" y="1038914"/>
              <a:ext cx="5594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0.5T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83" name="文本框 382">
              <a:extLst>
                <a:ext uri="{FF2B5EF4-FFF2-40B4-BE49-F238E27FC236}">
                  <a16:creationId xmlns:a16="http://schemas.microsoft.com/office/drawing/2014/main" id="{A5521A8B-32B2-4111-8C50-7E8B588B2913}"/>
                </a:ext>
              </a:extLst>
            </p:cNvPr>
            <p:cNvSpPr txBox="1"/>
            <p:nvPr/>
          </p:nvSpPr>
          <p:spPr>
            <a:xfrm>
              <a:off x="1326568" y="1000820"/>
              <a:ext cx="384780" cy="3221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(a)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84" name="直接连接符 383">
              <a:extLst>
                <a:ext uri="{FF2B5EF4-FFF2-40B4-BE49-F238E27FC236}">
                  <a16:creationId xmlns:a16="http://schemas.microsoft.com/office/drawing/2014/main" id="{B153E0F1-24F7-4F37-9902-D8F388ED5A98}"/>
                </a:ext>
              </a:extLst>
            </p:cNvPr>
            <p:cNvCxnSpPr/>
            <p:nvPr/>
          </p:nvCxnSpPr>
          <p:spPr>
            <a:xfrm>
              <a:off x="1306656" y="2228309"/>
              <a:ext cx="263544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5" name="文本框 384">
              <a:extLst>
                <a:ext uri="{FF2B5EF4-FFF2-40B4-BE49-F238E27FC236}">
                  <a16:creationId xmlns:a16="http://schemas.microsoft.com/office/drawing/2014/main" id="{15237439-500E-4DFD-B919-CF3AAD4725CE}"/>
                </a:ext>
              </a:extLst>
            </p:cNvPr>
            <p:cNvSpPr txBox="1"/>
            <p:nvPr/>
          </p:nvSpPr>
          <p:spPr>
            <a:xfrm>
              <a:off x="1178898" y="1948690"/>
              <a:ext cx="417248" cy="224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2 </a:t>
              </a: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m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386" name="图片 385">
              <a:extLst>
                <a:ext uri="{FF2B5EF4-FFF2-40B4-BE49-F238E27FC236}">
                  <a16:creationId xmlns:a16="http://schemas.microsoft.com/office/drawing/2014/main" id="{879B4979-9B73-45A2-BA64-F7E4E20A39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0970" y="1053395"/>
              <a:ext cx="1712048" cy="1319976"/>
            </a:xfrm>
            <a:prstGeom prst="rect">
              <a:avLst/>
            </a:prstGeom>
          </p:spPr>
        </p:pic>
        <p:sp>
          <p:nvSpPr>
            <p:cNvPr id="387" name="文本框 386">
              <a:extLst>
                <a:ext uri="{FF2B5EF4-FFF2-40B4-BE49-F238E27FC236}">
                  <a16:creationId xmlns:a16="http://schemas.microsoft.com/office/drawing/2014/main" id="{25FC0148-BA56-4212-B8EA-35E2CC27C8D3}"/>
                </a:ext>
              </a:extLst>
            </p:cNvPr>
            <p:cNvSpPr txBox="1"/>
            <p:nvPr/>
          </p:nvSpPr>
          <p:spPr>
            <a:xfrm>
              <a:off x="7354539" y="1026060"/>
              <a:ext cx="450950" cy="2719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8T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88" name="文本框 387">
              <a:extLst>
                <a:ext uri="{FF2B5EF4-FFF2-40B4-BE49-F238E27FC236}">
                  <a16:creationId xmlns:a16="http://schemas.microsoft.com/office/drawing/2014/main" id="{57D83775-13E4-4D90-94D9-1CF406FCB37C}"/>
                </a:ext>
              </a:extLst>
            </p:cNvPr>
            <p:cNvSpPr txBox="1"/>
            <p:nvPr/>
          </p:nvSpPr>
          <p:spPr>
            <a:xfrm>
              <a:off x="8643329" y="1000820"/>
              <a:ext cx="389760" cy="3263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(e)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89" name="直接箭头连接符 388">
              <a:extLst>
                <a:ext uri="{FF2B5EF4-FFF2-40B4-BE49-F238E27FC236}">
                  <a16:creationId xmlns:a16="http://schemas.microsoft.com/office/drawing/2014/main" id="{A09B86B6-E32E-4D7A-A9C3-3769311D04B8}"/>
                </a:ext>
              </a:extLst>
            </p:cNvPr>
            <p:cNvCxnSpPr/>
            <p:nvPr/>
          </p:nvCxnSpPr>
          <p:spPr>
            <a:xfrm flipH="1" flipV="1">
              <a:off x="7841072" y="1229184"/>
              <a:ext cx="144043" cy="169093"/>
            </a:xfrm>
            <a:prstGeom prst="straightConnector1">
              <a:avLst/>
            </a:prstGeom>
            <a:ln w="28575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90" name="对象 389">
              <a:extLst>
                <a:ext uri="{FF2B5EF4-FFF2-40B4-BE49-F238E27FC236}">
                  <a16:creationId xmlns:a16="http://schemas.microsoft.com/office/drawing/2014/main" id="{15DBD431-6753-420B-9F7C-D229B4FB04A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08510343"/>
                </p:ext>
              </p:extLst>
            </p:nvPr>
          </p:nvGraphicFramePr>
          <p:xfrm>
            <a:off x="4675734" y="4259457"/>
            <a:ext cx="2872086" cy="19151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90" name="Graph" r:id="rId22" imgW="3840480" imgH="2560320" progId="Origin50.Graph">
                    <p:embed/>
                  </p:oleObj>
                </mc:Choice>
                <mc:Fallback>
                  <p:oleObj name="Graph" r:id="rId22" imgW="3840480" imgH="2560320" progId="Origin50.Graph">
                    <p:embed/>
                    <p:pic>
                      <p:nvPicPr>
                        <p:cNvPr id="118" name="对象 117">
                          <a:extLst>
                            <a:ext uri="{FF2B5EF4-FFF2-40B4-BE49-F238E27FC236}">
                              <a16:creationId xmlns:a16="http://schemas.microsoft.com/office/drawing/2014/main" id="{BC01B9B7-4638-4E3E-992B-D1539E6F468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4675734" y="4259457"/>
                          <a:ext cx="2872086" cy="191511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1" name="任意多边形 92">
              <a:extLst>
                <a:ext uri="{FF2B5EF4-FFF2-40B4-BE49-F238E27FC236}">
                  <a16:creationId xmlns:a16="http://schemas.microsoft.com/office/drawing/2014/main" id="{FD20681F-CF45-4EFF-ACCB-74898E330B8E}"/>
                </a:ext>
              </a:extLst>
            </p:cNvPr>
            <p:cNvSpPr/>
            <p:nvPr/>
          </p:nvSpPr>
          <p:spPr>
            <a:xfrm>
              <a:off x="6243802" y="4891296"/>
              <a:ext cx="311888" cy="524539"/>
            </a:xfrm>
            <a:custGeom>
              <a:avLst/>
              <a:gdLst>
                <a:gd name="connsiteX0" fmla="*/ 0 w 311888"/>
                <a:gd name="connsiteY0" fmla="*/ 0 h 524539"/>
                <a:gd name="connsiteX1" fmla="*/ 106325 w 311888"/>
                <a:gd name="connsiteY1" fmla="*/ 276446 h 524539"/>
                <a:gd name="connsiteX2" fmla="*/ 311888 w 311888"/>
                <a:gd name="connsiteY2" fmla="*/ 524539 h 524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1888" h="524539">
                  <a:moveTo>
                    <a:pt x="0" y="0"/>
                  </a:moveTo>
                  <a:cubicBezTo>
                    <a:pt x="27172" y="94511"/>
                    <a:pt x="54344" y="189023"/>
                    <a:pt x="106325" y="276446"/>
                  </a:cubicBezTo>
                  <a:cubicBezTo>
                    <a:pt x="158306" y="363869"/>
                    <a:pt x="235097" y="444204"/>
                    <a:pt x="311888" y="524539"/>
                  </a:cubicBezTo>
                </a:path>
              </a:pathLst>
            </a:custGeom>
            <a:noFill/>
            <a:ln w="25400">
              <a:solidFill>
                <a:schemeClr val="accent6"/>
              </a:solidFill>
              <a:headEnd type="non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392" name="任意多边形 93">
              <a:extLst>
                <a:ext uri="{FF2B5EF4-FFF2-40B4-BE49-F238E27FC236}">
                  <a16:creationId xmlns:a16="http://schemas.microsoft.com/office/drawing/2014/main" id="{E437B426-CCC2-4656-9D20-A716194833A3}"/>
                </a:ext>
              </a:extLst>
            </p:cNvPr>
            <p:cNvSpPr/>
            <p:nvPr/>
          </p:nvSpPr>
          <p:spPr>
            <a:xfrm>
              <a:off x="5557568" y="5052706"/>
              <a:ext cx="453656" cy="489098"/>
            </a:xfrm>
            <a:custGeom>
              <a:avLst/>
              <a:gdLst>
                <a:gd name="connsiteX0" fmla="*/ 453656 w 453656"/>
                <a:gd name="connsiteY0" fmla="*/ 0 h 489098"/>
                <a:gd name="connsiteX1" fmla="*/ 304800 w 453656"/>
                <a:gd name="connsiteY1" fmla="*/ 297712 h 489098"/>
                <a:gd name="connsiteX2" fmla="*/ 0 w 453656"/>
                <a:gd name="connsiteY2" fmla="*/ 489098 h 48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3656" h="489098">
                  <a:moveTo>
                    <a:pt x="453656" y="0"/>
                  </a:moveTo>
                  <a:cubicBezTo>
                    <a:pt x="417032" y="108098"/>
                    <a:pt x="380409" y="216196"/>
                    <a:pt x="304800" y="297712"/>
                  </a:cubicBezTo>
                  <a:cubicBezTo>
                    <a:pt x="229191" y="379228"/>
                    <a:pt x="114595" y="434163"/>
                    <a:pt x="0" y="489098"/>
                  </a:cubicBezTo>
                </a:path>
              </a:pathLst>
            </a:custGeom>
            <a:noFill/>
            <a:ln w="25400">
              <a:solidFill>
                <a:schemeClr val="accent6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93" name="直接箭头连接符 392">
              <a:extLst>
                <a:ext uri="{FF2B5EF4-FFF2-40B4-BE49-F238E27FC236}">
                  <a16:creationId xmlns:a16="http://schemas.microsoft.com/office/drawing/2014/main" id="{BB0A77EA-B565-4A71-9906-BF1E2AAC555A}"/>
                </a:ext>
              </a:extLst>
            </p:cNvPr>
            <p:cNvCxnSpPr/>
            <p:nvPr/>
          </p:nvCxnSpPr>
          <p:spPr>
            <a:xfrm flipH="1" flipV="1">
              <a:off x="6657639" y="5138692"/>
              <a:ext cx="335622" cy="382258"/>
            </a:xfrm>
            <a:prstGeom prst="straightConnector1">
              <a:avLst/>
            </a:prstGeom>
            <a:ln w="254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4" name="矩形 393">
              <a:extLst>
                <a:ext uri="{FF2B5EF4-FFF2-40B4-BE49-F238E27FC236}">
                  <a16:creationId xmlns:a16="http://schemas.microsoft.com/office/drawing/2014/main" id="{07FD8310-20DE-448D-B8C6-E003114CE3D6}"/>
                </a:ext>
              </a:extLst>
            </p:cNvPr>
            <p:cNvSpPr/>
            <p:nvPr/>
          </p:nvSpPr>
          <p:spPr>
            <a:xfrm>
              <a:off x="1828326" y="1054643"/>
              <a:ext cx="459627" cy="27699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5" name="矩形 394">
              <a:extLst>
                <a:ext uri="{FF2B5EF4-FFF2-40B4-BE49-F238E27FC236}">
                  <a16:creationId xmlns:a16="http://schemas.microsoft.com/office/drawing/2014/main" id="{FFDBD2C5-A76C-4026-A4B1-50A3929BD0C9}"/>
                </a:ext>
              </a:extLst>
            </p:cNvPr>
            <p:cNvSpPr/>
            <p:nvPr/>
          </p:nvSpPr>
          <p:spPr>
            <a:xfrm>
              <a:off x="3651456" y="1054643"/>
              <a:ext cx="459627" cy="27699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6" name="矩形 395">
              <a:extLst>
                <a:ext uri="{FF2B5EF4-FFF2-40B4-BE49-F238E27FC236}">
                  <a16:creationId xmlns:a16="http://schemas.microsoft.com/office/drawing/2014/main" id="{5D2941C8-A245-48D0-8E8F-57AE224CEA32}"/>
                </a:ext>
              </a:extLst>
            </p:cNvPr>
            <p:cNvSpPr/>
            <p:nvPr/>
          </p:nvSpPr>
          <p:spPr>
            <a:xfrm>
              <a:off x="7316766" y="1054643"/>
              <a:ext cx="459627" cy="27699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7" name="矩形 396">
              <a:extLst>
                <a:ext uri="{FF2B5EF4-FFF2-40B4-BE49-F238E27FC236}">
                  <a16:creationId xmlns:a16="http://schemas.microsoft.com/office/drawing/2014/main" id="{14F8BF75-97F7-4944-A0F6-2828FDF2ABBF}"/>
                </a:ext>
              </a:extLst>
            </p:cNvPr>
            <p:cNvSpPr/>
            <p:nvPr/>
          </p:nvSpPr>
          <p:spPr>
            <a:xfrm>
              <a:off x="5474586" y="1054643"/>
              <a:ext cx="459627" cy="27699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8" name="矩形 397">
              <a:extLst>
                <a:ext uri="{FF2B5EF4-FFF2-40B4-BE49-F238E27FC236}">
                  <a16:creationId xmlns:a16="http://schemas.microsoft.com/office/drawing/2014/main" id="{1050215A-617A-48BC-87E2-13D8747D048E}"/>
                </a:ext>
              </a:extLst>
            </p:cNvPr>
            <p:cNvSpPr/>
            <p:nvPr/>
          </p:nvSpPr>
          <p:spPr>
            <a:xfrm>
              <a:off x="28844" y="2743700"/>
              <a:ext cx="459627" cy="27699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9" name="矩形 398">
              <a:extLst>
                <a:ext uri="{FF2B5EF4-FFF2-40B4-BE49-F238E27FC236}">
                  <a16:creationId xmlns:a16="http://schemas.microsoft.com/office/drawing/2014/main" id="{A26E1440-C3F7-44AD-9B6C-639F870BD32C}"/>
                </a:ext>
              </a:extLst>
            </p:cNvPr>
            <p:cNvSpPr/>
            <p:nvPr/>
          </p:nvSpPr>
          <p:spPr>
            <a:xfrm>
              <a:off x="1820224" y="2743700"/>
              <a:ext cx="459627" cy="27699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0" name="矩形 399">
              <a:extLst>
                <a:ext uri="{FF2B5EF4-FFF2-40B4-BE49-F238E27FC236}">
                  <a16:creationId xmlns:a16="http://schemas.microsoft.com/office/drawing/2014/main" id="{0D88FCF5-5367-46FD-885D-26D1BF06B20D}"/>
                </a:ext>
              </a:extLst>
            </p:cNvPr>
            <p:cNvSpPr/>
            <p:nvPr/>
          </p:nvSpPr>
          <p:spPr>
            <a:xfrm>
              <a:off x="3637004" y="2743700"/>
              <a:ext cx="459627" cy="27699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1" name="矩形 400">
              <a:extLst>
                <a:ext uri="{FF2B5EF4-FFF2-40B4-BE49-F238E27FC236}">
                  <a16:creationId xmlns:a16="http://schemas.microsoft.com/office/drawing/2014/main" id="{EB01CB8F-827D-4C7E-BDA3-523083DD4887}"/>
                </a:ext>
              </a:extLst>
            </p:cNvPr>
            <p:cNvSpPr/>
            <p:nvPr/>
          </p:nvSpPr>
          <p:spPr>
            <a:xfrm>
              <a:off x="7308664" y="2743700"/>
              <a:ext cx="459627" cy="27699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2" name="矩形 401">
              <a:extLst>
                <a:ext uri="{FF2B5EF4-FFF2-40B4-BE49-F238E27FC236}">
                  <a16:creationId xmlns:a16="http://schemas.microsoft.com/office/drawing/2014/main" id="{31B0E1C7-C44A-4505-805A-61BED3618783}"/>
                </a:ext>
              </a:extLst>
            </p:cNvPr>
            <p:cNvSpPr/>
            <p:nvPr/>
          </p:nvSpPr>
          <p:spPr>
            <a:xfrm>
              <a:off x="5466484" y="2743700"/>
              <a:ext cx="459627" cy="27699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3" name="矩形 402">
              <a:extLst>
                <a:ext uri="{FF2B5EF4-FFF2-40B4-BE49-F238E27FC236}">
                  <a16:creationId xmlns:a16="http://schemas.microsoft.com/office/drawing/2014/main" id="{FE195AC6-F8FE-46FE-8514-9D6CFC0F532C}"/>
                </a:ext>
              </a:extLst>
            </p:cNvPr>
            <p:cNvSpPr/>
            <p:nvPr/>
          </p:nvSpPr>
          <p:spPr>
            <a:xfrm>
              <a:off x="30108" y="4451804"/>
              <a:ext cx="459627" cy="27699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4" name="矩形 403">
              <a:extLst>
                <a:ext uri="{FF2B5EF4-FFF2-40B4-BE49-F238E27FC236}">
                  <a16:creationId xmlns:a16="http://schemas.microsoft.com/office/drawing/2014/main" id="{04F0C1B0-F8A3-4C3E-BFC8-C15F3C1F7FE5}"/>
                </a:ext>
              </a:extLst>
            </p:cNvPr>
            <p:cNvSpPr/>
            <p:nvPr/>
          </p:nvSpPr>
          <p:spPr>
            <a:xfrm>
              <a:off x="1821488" y="4451804"/>
              <a:ext cx="459627" cy="27699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5" name="文本框 404">
              <a:extLst>
                <a:ext uri="{FF2B5EF4-FFF2-40B4-BE49-F238E27FC236}">
                  <a16:creationId xmlns:a16="http://schemas.microsoft.com/office/drawing/2014/main" id="{FE47F842-C0F2-400F-A894-5B626D1AC395}"/>
                </a:ext>
              </a:extLst>
            </p:cNvPr>
            <p:cNvSpPr txBox="1"/>
            <p:nvPr/>
          </p:nvSpPr>
          <p:spPr>
            <a:xfrm>
              <a:off x="4535422" y="4332436"/>
              <a:ext cx="5180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(m)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22" name="组合 421">
            <a:extLst>
              <a:ext uri="{FF2B5EF4-FFF2-40B4-BE49-F238E27FC236}">
                <a16:creationId xmlns:a16="http://schemas.microsoft.com/office/drawing/2014/main" id="{751EFDEB-92B7-41BF-8FC3-5D51FAA43965}"/>
              </a:ext>
            </a:extLst>
          </p:cNvPr>
          <p:cNvGrpSpPr/>
          <p:nvPr/>
        </p:nvGrpSpPr>
        <p:grpSpPr>
          <a:xfrm>
            <a:off x="15984951" y="18070599"/>
            <a:ext cx="7831408" cy="4609564"/>
            <a:chOff x="798759" y="1512290"/>
            <a:chExt cx="7474622" cy="4399560"/>
          </a:xfrm>
        </p:grpSpPr>
        <p:grpSp>
          <p:nvGrpSpPr>
            <p:cNvPr id="423" name="组合 422">
              <a:extLst>
                <a:ext uri="{FF2B5EF4-FFF2-40B4-BE49-F238E27FC236}">
                  <a16:creationId xmlns:a16="http://schemas.microsoft.com/office/drawing/2014/main" id="{98392299-2E10-494A-8C5C-FBCFA3CEC13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470509" y="1635382"/>
              <a:ext cx="802872" cy="1743148"/>
              <a:chOff x="3909177" y="4273636"/>
              <a:chExt cx="957553" cy="2078982"/>
            </a:xfrm>
          </p:grpSpPr>
          <p:pic>
            <p:nvPicPr>
              <p:cNvPr id="441" name="图片 440">
                <a:extLst>
                  <a:ext uri="{FF2B5EF4-FFF2-40B4-BE49-F238E27FC236}">
                    <a16:creationId xmlns:a16="http://schemas.microsoft.com/office/drawing/2014/main" id="{1072DC18-AEFF-4B6D-A0D2-00963350A95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6152" r="15583"/>
              <a:stretch/>
            </p:blipFill>
            <p:spPr>
              <a:xfrm>
                <a:off x="3909177" y="4375465"/>
                <a:ext cx="308473" cy="1942181"/>
              </a:xfrm>
              <a:prstGeom prst="rect">
                <a:avLst/>
              </a:prstGeom>
            </p:spPr>
          </p:pic>
          <p:sp>
            <p:nvSpPr>
              <p:cNvPr id="442" name="文本框 441">
                <a:extLst>
                  <a:ext uri="{FF2B5EF4-FFF2-40B4-BE49-F238E27FC236}">
                    <a16:creationId xmlns:a16="http://schemas.microsoft.com/office/drawing/2014/main" id="{878EDD61-1025-4031-A4FF-C9648744D127}"/>
                  </a:ext>
                </a:extLst>
              </p:cNvPr>
              <p:cNvSpPr txBox="1"/>
              <p:nvPr/>
            </p:nvSpPr>
            <p:spPr>
              <a:xfrm>
                <a:off x="4188339" y="4686622"/>
                <a:ext cx="36420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3" name="文本框 442">
                <a:extLst>
                  <a:ext uri="{FF2B5EF4-FFF2-40B4-BE49-F238E27FC236}">
                    <a16:creationId xmlns:a16="http://schemas.microsoft.com/office/drawing/2014/main" id="{B787B30F-FCC5-4162-B056-04E4A030C82F}"/>
                  </a:ext>
                </a:extLst>
              </p:cNvPr>
              <p:cNvSpPr txBox="1"/>
              <p:nvPr/>
            </p:nvSpPr>
            <p:spPr>
              <a:xfrm>
                <a:off x="4188339" y="5328750"/>
                <a:ext cx="42351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-20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4" name="文本框 443">
                <a:extLst>
                  <a:ext uri="{FF2B5EF4-FFF2-40B4-BE49-F238E27FC236}">
                    <a16:creationId xmlns:a16="http://schemas.microsoft.com/office/drawing/2014/main" id="{E98B9FA6-67D9-4A3D-96BF-F7370348D83B}"/>
                  </a:ext>
                </a:extLst>
              </p:cNvPr>
              <p:cNvSpPr txBox="1"/>
              <p:nvPr/>
            </p:nvSpPr>
            <p:spPr>
              <a:xfrm>
                <a:off x="4188339" y="5672423"/>
                <a:ext cx="42351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-40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5" name="文本框 444">
                <a:extLst>
                  <a:ext uri="{FF2B5EF4-FFF2-40B4-BE49-F238E27FC236}">
                    <a16:creationId xmlns:a16="http://schemas.microsoft.com/office/drawing/2014/main" id="{69B982BB-6B90-4948-B9C7-7AC5F1813FEB}"/>
                  </a:ext>
                </a:extLst>
              </p:cNvPr>
              <p:cNvSpPr txBox="1"/>
              <p:nvPr/>
            </p:nvSpPr>
            <p:spPr>
              <a:xfrm>
                <a:off x="4188339" y="6044841"/>
                <a:ext cx="42351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-70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6" name="文本框 445">
                <a:extLst>
                  <a:ext uri="{FF2B5EF4-FFF2-40B4-BE49-F238E27FC236}">
                    <a16:creationId xmlns:a16="http://schemas.microsoft.com/office/drawing/2014/main" id="{BF754121-EDB0-4038-917E-3AE0F3BF8CD8}"/>
                  </a:ext>
                </a:extLst>
              </p:cNvPr>
              <p:cNvSpPr txBox="1"/>
              <p:nvPr/>
            </p:nvSpPr>
            <p:spPr>
              <a:xfrm>
                <a:off x="4188339" y="5030295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7" name="文本框 446">
                <a:extLst>
                  <a:ext uri="{FF2B5EF4-FFF2-40B4-BE49-F238E27FC236}">
                    <a16:creationId xmlns:a16="http://schemas.microsoft.com/office/drawing/2014/main" id="{FA7B2B88-3AF8-481D-83EE-E7C50474CF4C}"/>
                  </a:ext>
                </a:extLst>
              </p:cNvPr>
              <p:cNvSpPr txBox="1"/>
              <p:nvPr/>
            </p:nvSpPr>
            <p:spPr>
              <a:xfrm>
                <a:off x="4188339" y="4273636"/>
                <a:ext cx="67839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 mV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24" name="组合 423">
              <a:extLst>
                <a:ext uri="{FF2B5EF4-FFF2-40B4-BE49-F238E27FC236}">
                  <a16:creationId xmlns:a16="http://schemas.microsoft.com/office/drawing/2014/main" id="{B9B111A1-6DC1-4FE7-9240-9EF39ED4FBA1}"/>
                </a:ext>
              </a:extLst>
            </p:cNvPr>
            <p:cNvGrpSpPr/>
            <p:nvPr/>
          </p:nvGrpSpPr>
          <p:grpSpPr>
            <a:xfrm>
              <a:off x="1339914" y="1694349"/>
              <a:ext cx="2333898" cy="1622607"/>
              <a:chOff x="1251014" y="1218099"/>
              <a:chExt cx="2333898" cy="1622607"/>
            </a:xfrm>
          </p:grpSpPr>
          <p:grpSp>
            <p:nvGrpSpPr>
              <p:cNvPr id="436" name="组合 435">
                <a:extLst>
                  <a:ext uri="{FF2B5EF4-FFF2-40B4-BE49-F238E27FC236}">
                    <a16:creationId xmlns:a16="http://schemas.microsoft.com/office/drawing/2014/main" id="{43B7276F-FEF7-4728-A8CC-77B33C9AD5A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251014" y="1220706"/>
                <a:ext cx="2333898" cy="1620000"/>
                <a:chOff x="1251014" y="1220706"/>
                <a:chExt cx="2793600" cy="1939087"/>
              </a:xfrm>
            </p:grpSpPr>
            <p:pic>
              <p:nvPicPr>
                <p:cNvPr id="438" name="图片 437">
                  <a:extLst>
                    <a:ext uri="{FF2B5EF4-FFF2-40B4-BE49-F238E27FC236}">
                      <a16:creationId xmlns:a16="http://schemas.microsoft.com/office/drawing/2014/main" id="{2D9531BB-A4BF-4EDC-BE2F-4FB6EE9AA8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51014" y="1220706"/>
                  <a:ext cx="2793600" cy="1939087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cxnSp>
              <p:nvCxnSpPr>
                <p:cNvPr id="439" name="直接连接符 438">
                  <a:extLst>
                    <a:ext uri="{FF2B5EF4-FFF2-40B4-BE49-F238E27FC236}">
                      <a16:creationId xmlns:a16="http://schemas.microsoft.com/office/drawing/2014/main" id="{69DDA990-570F-4857-9545-90F28F74550E}"/>
                    </a:ext>
                  </a:extLst>
                </p:cNvPr>
                <p:cNvCxnSpPr/>
                <p:nvPr/>
              </p:nvCxnSpPr>
              <p:spPr>
                <a:xfrm>
                  <a:off x="3322384" y="2929244"/>
                  <a:ext cx="468000" cy="0"/>
                </a:xfrm>
                <a:prstGeom prst="line">
                  <a:avLst/>
                </a:prstGeom>
                <a:ln w="254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0" name="文本框 439">
                  <a:extLst>
                    <a:ext uri="{FF2B5EF4-FFF2-40B4-BE49-F238E27FC236}">
                      <a16:creationId xmlns:a16="http://schemas.microsoft.com/office/drawing/2014/main" id="{7E61683B-7041-4CFE-B008-68947B49437D}"/>
                    </a:ext>
                  </a:extLst>
                </p:cNvPr>
                <p:cNvSpPr txBox="1"/>
                <p:nvPr/>
              </p:nvSpPr>
              <p:spPr>
                <a:xfrm>
                  <a:off x="3228263" y="2578471"/>
                  <a:ext cx="57259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 b="1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 </a:t>
                  </a:r>
                  <a:r>
                    <a:rPr lang="en-US" altLang="zh-CN" sz="1400" b="1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Symbol" panose="05050102010706020507" pitchFamily="18" charset="2"/>
                    </a:rPr>
                    <a:t>m</a:t>
                  </a:r>
                  <a:endParaRPr lang="zh-CN" altLang="en-US" sz="14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37" name="文本框 436">
                <a:extLst>
                  <a:ext uri="{FF2B5EF4-FFF2-40B4-BE49-F238E27FC236}">
                    <a16:creationId xmlns:a16="http://schemas.microsoft.com/office/drawing/2014/main" id="{03A7B4BB-848B-4A3C-895D-0F2FBCDEA96F}"/>
                  </a:ext>
                </a:extLst>
              </p:cNvPr>
              <p:cNvSpPr txBox="1"/>
              <p:nvPr/>
            </p:nvSpPr>
            <p:spPr>
              <a:xfrm>
                <a:off x="1294992" y="1218099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0T</a:t>
                </a: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25" name="组合 424">
              <a:extLst>
                <a:ext uri="{FF2B5EF4-FFF2-40B4-BE49-F238E27FC236}">
                  <a16:creationId xmlns:a16="http://schemas.microsoft.com/office/drawing/2014/main" id="{BA1CD42A-0759-4B68-8B9B-971BB2522356}"/>
                </a:ext>
              </a:extLst>
            </p:cNvPr>
            <p:cNvGrpSpPr/>
            <p:nvPr/>
          </p:nvGrpSpPr>
          <p:grpSpPr>
            <a:xfrm>
              <a:off x="5006213" y="1720762"/>
              <a:ext cx="2333898" cy="1620000"/>
              <a:chOff x="1251014" y="3122198"/>
              <a:chExt cx="2333898" cy="1620000"/>
            </a:xfrm>
          </p:grpSpPr>
          <p:pic>
            <p:nvPicPr>
              <p:cNvPr id="434" name="图片 433">
                <a:extLst>
                  <a:ext uri="{FF2B5EF4-FFF2-40B4-BE49-F238E27FC236}">
                    <a16:creationId xmlns:a16="http://schemas.microsoft.com/office/drawing/2014/main" id="{593C5FF6-3E75-474F-804B-129BB7C737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51014" y="3122198"/>
                <a:ext cx="2333898" cy="1620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435" name="文本框 434">
                <a:extLst>
                  <a:ext uri="{FF2B5EF4-FFF2-40B4-BE49-F238E27FC236}">
                    <a16:creationId xmlns:a16="http://schemas.microsoft.com/office/drawing/2014/main" id="{E4C41BAF-6DAF-47A1-B290-1397CFF06F20}"/>
                  </a:ext>
                </a:extLst>
              </p:cNvPr>
              <p:cNvSpPr txBox="1"/>
              <p:nvPr/>
            </p:nvSpPr>
            <p:spPr>
              <a:xfrm>
                <a:off x="1264402" y="3164150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4T</a:t>
                </a: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26" name="组合 425">
              <a:extLst>
                <a:ext uri="{FF2B5EF4-FFF2-40B4-BE49-F238E27FC236}">
                  <a16:creationId xmlns:a16="http://schemas.microsoft.com/office/drawing/2014/main" id="{1142332B-BB78-4D90-9290-D7A5F1C6308A}"/>
                </a:ext>
              </a:extLst>
            </p:cNvPr>
            <p:cNvGrpSpPr/>
            <p:nvPr/>
          </p:nvGrpSpPr>
          <p:grpSpPr>
            <a:xfrm>
              <a:off x="1339914" y="3836240"/>
              <a:ext cx="2343050" cy="1620000"/>
              <a:chOff x="1246438" y="4922090"/>
              <a:chExt cx="2343050" cy="1620000"/>
            </a:xfrm>
          </p:grpSpPr>
          <p:pic>
            <p:nvPicPr>
              <p:cNvPr id="432" name="图片 431">
                <a:extLst>
                  <a:ext uri="{FF2B5EF4-FFF2-40B4-BE49-F238E27FC236}">
                    <a16:creationId xmlns:a16="http://schemas.microsoft.com/office/drawing/2014/main" id="{C9F5580A-9F3F-459E-8674-B79BF877ED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46438" y="4922090"/>
                <a:ext cx="2343050" cy="1620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433" name="文本框 432">
                <a:extLst>
                  <a:ext uri="{FF2B5EF4-FFF2-40B4-BE49-F238E27FC236}">
                    <a16:creationId xmlns:a16="http://schemas.microsoft.com/office/drawing/2014/main" id="{833927A6-4BD8-457B-9822-67D8DF78F9EE}"/>
                  </a:ext>
                </a:extLst>
              </p:cNvPr>
              <p:cNvSpPr txBox="1"/>
              <p:nvPr/>
            </p:nvSpPr>
            <p:spPr>
              <a:xfrm>
                <a:off x="1294992" y="4977224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9T</a:t>
                </a: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27" name="文本框 426">
              <a:extLst>
                <a:ext uri="{FF2B5EF4-FFF2-40B4-BE49-F238E27FC236}">
                  <a16:creationId xmlns:a16="http://schemas.microsoft.com/office/drawing/2014/main" id="{FB276519-9024-4660-A144-82750C059B89}"/>
                </a:ext>
              </a:extLst>
            </p:cNvPr>
            <p:cNvSpPr txBox="1"/>
            <p:nvPr/>
          </p:nvSpPr>
          <p:spPr>
            <a:xfrm>
              <a:off x="798759" y="151229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8" name="文本框 427">
              <a:extLst>
                <a:ext uri="{FF2B5EF4-FFF2-40B4-BE49-F238E27FC236}">
                  <a16:creationId xmlns:a16="http://schemas.microsoft.com/office/drawing/2014/main" id="{29789A2A-1EB1-45B3-AF6C-9831744D2301}"/>
                </a:ext>
              </a:extLst>
            </p:cNvPr>
            <p:cNvSpPr txBox="1"/>
            <p:nvPr/>
          </p:nvSpPr>
          <p:spPr>
            <a:xfrm>
              <a:off x="4257312" y="151229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(b)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9" name="文本框 428">
              <a:extLst>
                <a:ext uri="{FF2B5EF4-FFF2-40B4-BE49-F238E27FC236}">
                  <a16:creationId xmlns:a16="http://schemas.microsoft.com/office/drawing/2014/main" id="{051B3AF0-5E34-402F-B81A-D8A03245D2FB}"/>
                </a:ext>
              </a:extLst>
            </p:cNvPr>
            <p:cNvSpPr txBox="1"/>
            <p:nvPr/>
          </p:nvSpPr>
          <p:spPr>
            <a:xfrm>
              <a:off x="798759" y="3609095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(c)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0" name="文本框 429">
              <a:extLst>
                <a:ext uri="{FF2B5EF4-FFF2-40B4-BE49-F238E27FC236}">
                  <a16:creationId xmlns:a16="http://schemas.microsoft.com/office/drawing/2014/main" id="{DFE6D026-2AE0-4067-BCBD-AD203F6935BF}"/>
                </a:ext>
              </a:extLst>
            </p:cNvPr>
            <p:cNvSpPr txBox="1"/>
            <p:nvPr/>
          </p:nvSpPr>
          <p:spPr>
            <a:xfrm>
              <a:off x="4257312" y="360909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(d)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431" name="对象 430">
              <a:extLst>
                <a:ext uri="{FF2B5EF4-FFF2-40B4-BE49-F238E27FC236}">
                  <a16:creationId xmlns:a16="http://schemas.microsoft.com/office/drawing/2014/main" id="{9554BCAB-CB8B-4165-BDC8-230B6B79DFA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36082128"/>
                </p:ext>
              </p:extLst>
            </p:nvPr>
          </p:nvGraphicFramePr>
          <p:xfrm>
            <a:off x="4378529" y="3590045"/>
            <a:ext cx="3481989" cy="23218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91" name="Graph" r:id="rId28" imgW="3840480" imgH="2560320" progId="Origin50.Graph">
                    <p:embed/>
                  </p:oleObj>
                </mc:Choice>
                <mc:Fallback>
                  <p:oleObj name="Graph" r:id="rId28" imgW="3840480" imgH="2560320" progId="Origin50.Graph">
                    <p:embed/>
                    <p:pic>
                      <p:nvPicPr>
                        <p:cNvPr id="161" name="对象 160">
                          <a:extLst>
                            <a:ext uri="{FF2B5EF4-FFF2-40B4-BE49-F238E27FC236}">
                              <a16:creationId xmlns:a16="http://schemas.microsoft.com/office/drawing/2014/main" id="{F1F3E1DA-7A27-4A69-A87B-C523CA71658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4378529" y="3590045"/>
                          <a:ext cx="3481989" cy="232180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49" name="矩形: 圆角 448">
            <a:extLst>
              <a:ext uri="{FF2B5EF4-FFF2-40B4-BE49-F238E27FC236}">
                <a16:creationId xmlns:a16="http://schemas.microsoft.com/office/drawing/2014/main" id="{45356514-3843-47DB-AD82-DB6713639E1B}"/>
              </a:ext>
            </a:extLst>
          </p:cNvPr>
          <p:cNvSpPr/>
          <p:nvPr/>
        </p:nvSpPr>
        <p:spPr>
          <a:xfrm>
            <a:off x="342899" y="31579484"/>
            <a:ext cx="24398021" cy="4152112"/>
          </a:xfrm>
          <a:prstGeom prst="round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>
              <a:solidFill>
                <a:srgbClr val="FF0000"/>
              </a:solidFill>
            </a:endParaRPr>
          </a:p>
          <a:p>
            <a:pPr algn="ctr"/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6101094-C736-4965-B209-CCBC0D79DDB0}"/>
              </a:ext>
            </a:extLst>
          </p:cNvPr>
          <p:cNvSpPr txBox="1"/>
          <p:nvPr/>
        </p:nvSpPr>
        <p:spPr>
          <a:xfrm>
            <a:off x="914842" y="32451864"/>
            <a:ext cx="210224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EPS nano-network triggered by the structural domain formation of the underlying STO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One-to-one correspondence between ferromagnetic (AFM) to metallic (insulating) state in manganite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8E6D867-26DD-48C3-9693-FF04C4E1E53F}"/>
              </a:ext>
            </a:extLst>
          </p:cNvPr>
          <p:cNvSpPr txBox="1"/>
          <p:nvPr/>
        </p:nvSpPr>
        <p:spPr>
          <a:xfrm>
            <a:off x="9539154" y="12592523"/>
            <a:ext cx="3937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R-LPCMO with EPS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2FF4DA3-C589-4CC6-B2D8-374809BA546F}"/>
              </a:ext>
            </a:extLst>
          </p:cNvPr>
          <p:cNvSpPr txBox="1"/>
          <p:nvPr/>
        </p:nvSpPr>
        <p:spPr>
          <a:xfrm>
            <a:off x="16151715" y="15836109"/>
            <a:ext cx="4857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STO structural transition</a:t>
            </a:r>
            <a:endParaRPr lang="zh-CN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51" name="对象 450">
            <a:extLst>
              <a:ext uri="{FF2B5EF4-FFF2-40B4-BE49-F238E27FC236}">
                <a16:creationId xmlns:a16="http://schemas.microsoft.com/office/drawing/2014/main" id="{D7AF5B29-8B80-4B8B-BB4E-69415B877A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3092912"/>
              </p:ext>
            </p:extLst>
          </p:nvPr>
        </p:nvGraphicFramePr>
        <p:xfrm>
          <a:off x="2499032" y="19656730"/>
          <a:ext cx="2956057" cy="1138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2" name="Graph" r:id="rId30" imgW="4275720" imgH="1645920" progId="Origin50.Graph">
                  <p:embed/>
                </p:oleObj>
              </mc:Choice>
              <mc:Fallback>
                <p:oleObj name="Graph" r:id="rId30" imgW="4275720" imgH="1645920" progId="Origin50.Graph">
                  <p:embed/>
                  <p:pic>
                    <p:nvPicPr>
                      <p:cNvPr id="10" name="对象 9">
                        <a:extLst>
                          <a:ext uri="{FF2B5EF4-FFF2-40B4-BE49-F238E27FC236}">
                            <a16:creationId xmlns:a16="http://schemas.microsoft.com/office/drawing/2014/main" id="{D461E0FD-ADED-400E-8901-E8BF4CCC38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2499032" y="19656730"/>
                        <a:ext cx="2956057" cy="11382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52" name="组合 451">
            <a:extLst>
              <a:ext uri="{FF2B5EF4-FFF2-40B4-BE49-F238E27FC236}">
                <a16:creationId xmlns:a16="http://schemas.microsoft.com/office/drawing/2014/main" id="{D6851918-B4D4-4B57-AB14-FAB4234A75F1}"/>
              </a:ext>
            </a:extLst>
          </p:cNvPr>
          <p:cNvGrpSpPr/>
          <p:nvPr/>
        </p:nvGrpSpPr>
        <p:grpSpPr>
          <a:xfrm>
            <a:off x="2373444" y="17652054"/>
            <a:ext cx="3187953" cy="2075178"/>
            <a:chOff x="4258898" y="5629480"/>
            <a:chExt cx="3187953" cy="2075178"/>
          </a:xfrm>
        </p:grpSpPr>
        <p:pic>
          <p:nvPicPr>
            <p:cNvPr id="453" name="图片 452">
              <a:extLst>
                <a:ext uri="{FF2B5EF4-FFF2-40B4-BE49-F238E27FC236}">
                  <a16:creationId xmlns:a16="http://schemas.microsoft.com/office/drawing/2014/main" id="{AB5BF4EE-A7A4-474B-9FC1-C02A78767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6640" y="5724085"/>
              <a:ext cx="2372400" cy="164672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454" name="直接连接符 453">
              <a:extLst>
                <a:ext uri="{FF2B5EF4-FFF2-40B4-BE49-F238E27FC236}">
                  <a16:creationId xmlns:a16="http://schemas.microsoft.com/office/drawing/2014/main" id="{525D1DFF-DF52-4DB6-AAAB-619257ECFF55}"/>
                </a:ext>
              </a:extLst>
            </p:cNvPr>
            <p:cNvCxnSpPr/>
            <p:nvPr/>
          </p:nvCxnSpPr>
          <p:spPr>
            <a:xfrm>
              <a:off x="6616162" y="7200555"/>
              <a:ext cx="394353" cy="0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5" name="文本框 454">
              <a:extLst>
                <a:ext uri="{FF2B5EF4-FFF2-40B4-BE49-F238E27FC236}">
                  <a16:creationId xmlns:a16="http://schemas.microsoft.com/office/drawing/2014/main" id="{00720A63-B748-49AC-A588-38133A97EC4E}"/>
                </a:ext>
              </a:extLst>
            </p:cNvPr>
            <p:cNvSpPr txBox="1"/>
            <p:nvPr/>
          </p:nvSpPr>
          <p:spPr>
            <a:xfrm>
              <a:off x="6527041" y="6918837"/>
              <a:ext cx="5725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2 </a:t>
              </a: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m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56" name="矩形 455">
              <a:extLst>
                <a:ext uri="{FF2B5EF4-FFF2-40B4-BE49-F238E27FC236}">
                  <a16:creationId xmlns:a16="http://schemas.microsoft.com/office/drawing/2014/main" id="{A2176675-0E5D-43A4-B50C-4F68B4D5504B}"/>
                </a:ext>
              </a:extLst>
            </p:cNvPr>
            <p:cNvSpPr/>
            <p:nvPr/>
          </p:nvSpPr>
          <p:spPr>
            <a:xfrm rot="18994456">
              <a:off x="5041281" y="6009535"/>
              <a:ext cx="857128" cy="383608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cxnSp>
          <p:nvCxnSpPr>
            <p:cNvPr id="457" name="直接箭头连接符 456">
              <a:extLst>
                <a:ext uri="{FF2B5EF4-FFF2-40B4-BE49-F238E27FC236}">
                  <a16:creationId xmlns:a16="http://schemas.microsoft.com/office/drawing/2014/main" id="{BA2984BB-6E1F-4DDE-9848-891E78C74006}"/>
                </a:ext>
              </a:extLst>
            </p:cNvPr>
            <p:cNvCxnSpPr>
              <a:stCxn id="456" idx="1"/>
              <a:endCxn id="456" idx="3"/>
            </p:cNvCxnSpPr>
            <p:nvPr/>
          </p:nvCxnSpPr>
          <p:spPr>
            <a:xfrm flipV="1">
              <a:off x="5158594" y="5906739"/>
              <a:ext cx="622503" cy="589202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Straight Arrow Connector 7">
              <a:extLst>
                <a:ext uri="{FF2B5EF4-FFF2-40B4-BE49-F238E27FC236}">
                  <a16:creationId xmlns:a16="http://schemas.microsoft.com/office/drawing/2014/main" id="{003E9039-4FD0-43E3-A3C1-99CC77478511}"/>
                </a:ext>
              </a:extLst>
            </p:cNvPr>
            <p:cNvCxnSpPr/>
            <p:nvPr/>
          </p:nvCxnSpPr>
          <p:spPr>
            <a:xfrm>
              <a:off x="4633620" y="7458041"/>
              <a:ext cx="281323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59" name="Straight Arrow Connector 8">
              <a:extLst>
                <a:ext uri="{FF2B5EF4-FFF2-40B4-BE49-F238E27FC236}">
                  <a16:creationId xmlns:a16="http://schemas.microsoft.com/office/drawing/2014/main" id="{51ADDC7C-5405-460D-BBF9-9D96B9F73C20}"/>
                </a:ext>
              </a:extLst>
            </p:cNvPr>
            <p:cNvCxnSpPr/>
            <p:nvPr/>
          </p:nvCxnSpPr>
          <p:spPr>
            <a:xfrm flipV="1">
              <a:off x="4731655" y="5629480"/>
              <a:ext cx="0" cy="19372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60" name="文本框 459">
              <a:extLst>
                <a:ext uri="{FF2B5EF4-FFF2-40B4-BE49-F238E27FC236}">
                  <a16:creationId xmlns:a16="http://schemas.microsoft.com/office/drawing/2014/main" id="{AC9B5BF0-5267-447C-AE11-E53116DA844C}"/>
                </a:ext>
              </a:extLst>
            </p:cNvPr>
            <p:cNvSpPr txBox="1"/>
            <p:nvPr/>
          </p:nvSpPr>
          <p:spPr>
            <a:xfrm>
              <a:off x="6905049" y="7443048"/>
              <a:ext cx="48923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[100]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1" name="文本框 460">
              <a:extLst>
                <a:ext uri="{FF2B5EF4-FFF2-40B4-BE49-F238E27FC236}">
                  <a16:creationId xmlns:a16="http://schemas.microsoft.com/office/drawing/2014/main" id="{D43AE792-A6CC-4716-9CE5-06FC95379CA6}"/>
                </a:ext>
              </a:extLst>
            </p:cNvPr>
            <p:cNvSpPr txBox="1"/>
            <p:nvPr/>
          </p:nvSpPr>
          <p:spPr>
            <a:xfrm>
              <a:off x="4258898" y="5629480"/>
              <a:ext cx="48923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[010]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AB33F483-0BCB-4367-83EC-090E25EDA019}"/>
              </a:ext>
            </a:extLst>
          </p:cNvPr>
          <p:cNvSpPr txBox="1"/>
          <p:nvPr/>
        </p:nvSpPr>
        <p:spPr>
          <a:xfrm>
            <a:off x="1287326" y="17800746"/>
            <a:ext cx="1049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AFM</a:t>
            </a:r>
            <a:endParaRPr lang="zh-CN" altLang="en-US" dirty="0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9B2AA616-0B42-4A6F-9ADB-37D28C89C856}"/>
              </a:ext>
            </a:extLst>
          </p:cNvPr>
          <p:cNvGrpSpPr/>
          <p:nvPr/>
        </p:nvGrpSpPr>
        <p:grpSpPr>
          <a:xfrm>
            <a:off x="1726329" y="20880613"/>
            <a:ext cx="4281092" cy="3279102"/>
            <a:chOff x="7703295" y="5629480"/>
            <a:chExt cx="4281092" cy="3279102"/>
          </a:xfrm>
        </p:grpSpPr>
        <p:graphicFrame>
          <p:nvGraphicFramePr>
            <p:cNvPr id="463" name="对象 462">
              <a:extLst>
                <a:ext uri="{FF2B5EF4-FFF2-40B4-BE49-F238E27FC236}">
                  <a16:creationId xmlns:a16="http://schemas.microsoft.com/office/drawing/2014/main" id="{BEECAA5B-87BB-4C27-9919-42A8E6840FE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56616101"/>
                </p:ext>
              </p:extLst>
            </p:nvPr>
          </p:nvGraphicFramePr>
          <p:xfrm>
            <a:off x="9984970" y="7378664"/>
            <a:ext cx="1999417" cy="15299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93" name="Graph" r:id="rId33" imgW="3920760" imgH="3000960" progId="Origin50.Graph">
                    <p:embed/>
                  </p:oleObj>
                </mc:Choice>
                <mc:Fallback>
                  <p:oleObj name="Graph" r:id="rId33" imgW="3920760" imgH="3000960" progId="Origin50.Graph">
                    <p:embed/>
                    <p:pic>
                      <p:nvPicPr>
                        <p:cNvPr id="4" name="对象 3">
                          <a:extLst>
                            <a:ext uri="{FF2B5EF4-FFF2-40B4-BE49-F238E27FC236}">
                              <a16:creationId xmlns:a16="http://schemas.microsoft.com/office/drawing/2014/main" id="{ECCD148C-EAD0-4FE2-B3A7-B1F4543EE5B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4"/>
                        <a:stretch>
                          <a:fillRect/>
                        </a:stretch>
                      </p:blipFill>
                      <p:spPr>
                        <a:xfrm>
                          <a:off x="9984970" y="7378664"/>
                          <a:ext cx="1999417" cy="152991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4" name="对象 463">
              <a:extLst>
                <a:ext uri="{FF2B5EF4-FFF2-40B4-BE49-F238E27FC236}">
                  <a16:creationId xmlns:a16="http://schemas.microsoft.com/office/drawing/2014/main" id="{20B4C63C-10E8-45DA-A92C-8FF66E350FD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14102310"/>
                </p:ext>
              </p:extLst>
            </p:nvPr>
          </p:nvGraphicFramePr>
          <p:xfrm>
            <a:off x="7901986" y="7377161"/>
            <a:ext cx="2000833" cy="15310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94" name="Graph" r:id="rId35" imgW="3920760" imgH="3000960" progId="Origin50.Graph">
                    <p:embed/>
                  </p:oleObj>
                </mc:Choice>
                <mc:Fallback>
                  <p:oleObj name="Graph" r:id="rId35" imgW="3920760" imgH="3000960" progId="Origin50.Graph">
                    <p:embed/>
                    <p:pic>
                      <p:nvPicPr>
                        <p:cNvPr id="5" name="对象 4">
                          <a:extLst>
                            <a:ext uri="{FF2B5EF4-FFF2-40B4-BE49-F238E27FC236}">
                              <a16:creationId xmlns:a16="http://schemas.microsoft.com/office/drawing/2014/main" id="{F0970318-AD3D-4979-B5C3-5411C420E49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6"/>
                        <a:stretch>
                          <a:fillRect/>
                        </a:stretch>
                      </p:blipFill>
                      <p:spPr>
                        <a:xfrm>
                          <a:off x="7901986" y="7377161"/>
                          <a:ext cx="2000833" cy="153100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65" name="组合 464">
              <a:extLst>
                <a:ext uri="{FF2B5EF4-FFF2-40B4-BE49-F238E27FC236}">
                  <a16:creationId xmlns:a16="http://schemas.microsoft.com/office/drawing/2014/main" id="{6E126EBF-8A75-497B-85AD-59AE014E020E}"/>
                </a:ext>
              </a:extLst>
            </p:cNvPr>
            <p:cNvGrpSpPr/>
            <p:nvPr/>
          </p:nvGrpSpPr>
          <p:grpSpPr>
            <a:xfrm>
              <a:off x="7703295" y="6793191"/>
              <a:ext cx="882915" cy="800079"/>
              <a:chOff x="76597" y="2166459"/>
              <a:chExt cx="1908422" cy="1729371"/>
            </a:xfrm>
          </p:grpSpPr>
          <p:grpSp>
            <p:nvGrpSpPr>
              <p:cNvPr id="466" name="组合 465">
                <a:extLst>
                  <a:ext uri="{FF2B5EF4-FFF2-40B4-BE49-F238E27FC236}">
                    <a16:creationId xmlns:a16="http://schemas.microsoft.com/office/drawing/2014/main" id="{08A25DD1-7ECC-4B2E-9A58-619AE8FA2F15}"/>
                  </a:ext>
                </a:extLst>
              </p:cNvPr>
              <p:cNvGrpSpPr/>
              <p:nvPr/>
            </p:nvGrpSpPr>
            <p:grpSpPr>
              <a:xfrm>
                <a:off x="76597" y="2166459"/>
                <a:ext cx="1140120" cy="1729371"/>
                <a:chOff x="585720" y="2257168"/>
                <a:chExt cx="1140120" cy="1729371"/>
              </a:xfrm>
            </p:grpSpPr>
            <p:cxnSp>
              <p:nvCxnSpPr>
                <p:cNvPr id="468" name="直接箭头连接符 467">
                  <a:extLst>
                    <a:ext uri="{FF2B5EF4-FFF2-40B4-BE49-F238E27FC236}">
                      <a16:creationId xmlns:a16="http://schemas.microsoft.com/office/drawing/2014/main" id="{7B07E15C-C8EB-413E-8BE2-C61743930C25}"/>
                    </a:ext>
                  </a:extLst>
                </p:cNvPr>
                <p:cNvCxnSpPr/>
                <p:nvPr/>
              </p:nvCxnSpPr>
              <p:spPr>
                <a:xfrm flipV="1">
                  <a:off x="1018903" y="2710542"/>
                  <a:ext cx="0" cy="720000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469" name="直接箭头连接符 468">
                  <a:extLst>
                    <a:ext uri="{FF2B5EF4-FFF2-40B4-BE49-F238E27FC236}">
                      <a16:creationId xmlns:a16="http://schemas.microsoft.com/office/drawing/2014/main" id="{082F5B26-FC03-40C7-8E21-0F98A556BD8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5840" y="3431175"/>
                  <a:ext cx="720000" cy="0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sp>
              <p:nvSpPr>
                <p:cNvPr id="470" name="流程图: 汇总连接 469">
                  <a:extLst>
                    <a:ext uri="{FF2B5EF4-FFF2-40B4-BE49-F238E27FC236}">
                      <a16:creationId xmlns:a16="http://schemas.microsoft.com/office/drawing/2014/main" id="{24531846-21F2-4C91-87A4-45EBC8C2EA65}"/>
                    </a:ext>
                  </a:extLst>
                </p:cNvPr>
                <p:cNvSpPr/>
                <p:nvPr/>
              </p:nvSpPr>
              <p:spPr>
                <a:xfrm>
                  <a:off x="927163" y="3340859"/>
                  <a:ext cx="180000" cy="180000"/>
                </a:xfrm>
                <a:prstGeom prst="flowChartSummingJunction">
                  <a:avLst/>
                </a:prstGeom>
                <a:solidFill>
                  <a:sysClr val="window" lastClr="FFFFFF"/>
                </a:solidFill>
                <a:ln w="19050" cap="flat" cmpd="sng" algn="ctr">
                  <a:solidFill>
                    <a:srgbClr val="4472C4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71" name="文本框 470">
                  <a:extLst>
                    <a:ext uri="{FF2B5EF4-FFF2-40B4-BE49-F238E27FC236}">
                      <a16:creationId xmlns:a16="http://schemas.microsoft.com/office/drawing/2014/main" id="{BBDFE886-66F9-4464-AEBE-30A1FEA4FD86}"/>
                    </a:ext>
                  </a:extLst>
                </p:cNvPr>
                <p:cNvSpPr txBox="1"/>
                <p:nvPr/>
              </p:nvSpPr>
              <p:spPr>
                <a:xfrm>
                  <a:off x="690689" y="3520857"/>
                  <a:ext cx="877312" cy="4656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[001]</a:t>
                  </a:r>
                  <a:endParaRPr kumimoji="0" lang="zh-CN" alt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72" name="文本框 471">
                  <a:extLst>
                    <a:ext uri="{FF2B5EF4-FFF2-40B4-BE49-F238E27FC236}">
                      <a16:creationId xmlns:a16="http://schemas.microsoft.com/office/drawing/2014/main" id="{B4F70E89-EA8A-443F-A52E-84AFE99AF920}"/>
                    </a:ext>
                  </a:extLst>
                </p:cNvPr>
                <p:cNvSpPr txBox="1"/>
                <p:nvPr/>
              </p:nvSpPr>
              <p:spPr>
                <a:xfrm>
                  <a:off x="585720" y="2257168"/>
                  <a:ext cx="877310" cy="4656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[010]</a:t>
                  </a:r>
                  <a:endParaRPr kumimoji="0" lang="zh-CN" alt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67" name="文本框 466">
                <a:extLst>
                  <a:ext uri="{FF2B5EF4-FFF2-40B4-BE49-F238E27FC236}">
                    <a16:creationId xmlns:a16="http://schemas.microsoft.com/office/drawing/2014/main" id="{28CD191D-7F35-4DAE-A678-8931134EC0FE}"/>
                  </a:ext>
                </a:extLst>
              </p:cNvPr>
              <p:cNvSpPr txBox="1"/>
              <p:nvPr/>
            </p:nvSpPr>
            <p:spPr>
              <a:xfrm>
                <a:off x="1107709" y="3106993"/>
                <a:ext cx="877310" cy="4656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[100]</a:t>
                </a:r>
                <a:endParaRPr kumimoji="0" lang="zh-CN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73" name="组合 472">
              <a:extLst>
                <a:ext uri="{FF2B5EF4-FFF2-40B4-BE49-F238E27FC236}">
                  <a16:creationId xmlns:a16="http://schemas.microsoft.com/office/drawing/2014/main" id="{490371B9-F24F-486D-935D-8B09FCC15F41}"/>
                </a:ext>
              </a:extLst>
            </p:cNvPr>
            <p:cNvGrpSpPr/>
            <p:nvPr/>
          </p:nvGrpSpPr>
          <p:grpSpPr>
            <a:xfrm>
              <a:off x="9756650" y="6823217"/>
              <a:ext cx="908787" cy="770097"/>
              <a:chOff x="76598" y="2231266"/>
              <a:chExt cx="1964348" cy="1664566"/>
            </a:xfrm>
          </p:grpSpPr>
          <p:grpSp>
            <p:nvGrpSpPr>
              <p:cNvPr id="474" name="组合 473">
                <a:extLst>
                  <a:ext uri="{FF2B5EF4-FFF2-40B4-BE49-F238E27FC236}">
                    <a16:creationId xmlns:a16="http://schemas.microsoft.com/office/drawing/2014/main" id="{BC5668CB-0080-42C6-AA74-E9F59E463663}"/>
                  </a:ext>
                </a:extLst>
              </p:cNvPr>
              <p:cNvGrpSpPr/>
              <p:nvPr/>
            </p:nvGrpSpPr>
            <p:grpSpPr>
              <a:xfrm>
                <a:off x="76598" y="2231266"/>
                <a:ext cx="1140119" cy="1664566"/>
                <a:chOff x="585721" y="2321975"/>
                <a:chExt cx="1140119" cy="1664566"/>
              </a:xfrm>
            </p:grpSpPr>
            <p:cxnSp>
              <p:nvCxnSpPr>
                <p:cNvPr id="476" name="直接箭头连接符 475">
                  <a:extLst>
                    <a:ext uri="{FF2B5EF4-FFF2-40B4-BE49-F238E27FC236}">
                      <a16:creationId xmlns:a16="http://schemas.microsoft.com/office/drawing/2014/main" id="{FCC27ECA-0BCB-4F15-8E54-2E633DED92E6}"/>
                    </a:ext>
                  </a:extLst>
                </p:cNvPr>
                <p:cNvCxnSpPr/>
                <p:nvPr/>
              </p:nvCxnSpPr>
              <p:spPr>
                <a:xfrm flipV="1">
                  <a:off x="1018903" y="2710542"/>
                  <a:ext cx="0" cy="720000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477" name="直接箭头连接符 476">
                  <a:extLst>
                    <a:ext uri="{FF2B5EF4-FFF2-40B4-BE49-F238E27FC236}">
                      <a16:creationId xmlns:a16="http://schemas.microsoft.com/office/drawing/2014/main" id="{6DF3F86B-3E40-4748-A92C-751BEB9DD1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5840" y="3431175"/>
                  <a:ext cx="720000" cy="0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sp>
              <p:nvSpPr>
                <p:cNvPr id="478" name="流程图: 汇总连接 477">
                  <a:extLst>
                    <a:ext uri="{FF2B5EF4-FFF2-40B4-BE49-F238E27FC236}">
                      <a16:creationId xmlns:a16="http://schemas.microsoft.com/office/drawing/2014/main" id="{890A0485-EA98-419B-933C-40A8BF79F7C9}"/>
                    </a:ext>
                  </a:extLst>
                </p:cNvPr>
                <p:cNvSpPr/>
                <p:nvPr/>
              </p:nvSpPr>
              <p:spPr>
                <a:xfrm>
                  <a:off x="927163" y="3340859"/>
                  <a:ext cx="180000" cy="180000"/>
                </a:xfrm>
                <a:prstGeom prst="flowChartSummingJunction">
                  <a:avLst/>
                </a:prstGeom>
                <a:solidFill>
                  <a:sysClr val="window" lastClr="FFFFFF"/>
                </a:solidFill>
                <a:ln w="19050" cap="flat" cmpd="sng" algn="ctr">
                  <a:solidFill>
                    <a:srgbClr val="4472C4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79" name="文本框 478">
                  <a:extLst>
                    <a:ext uri="{FF2B5EF4-FFF2-40B4-BE49-F238E27FC236}">
                      <a16:creationId xmlns:a16="http://schemas.microsoft.com/office/drawing/2014/main" id="{EFC6C919-C1D5-4198-9E97-CBB69048614F}"/>
                    </a:ext>
                  </a:extLst>
                </p:cNvPr>
                <p:cNvSpPr txBox="1"/>
                <p:nvPr/>
              </p:nvSpPr>
              <p:spPr>
                <a:xfrm>
                  <a:off x="690689" y="3520858"/>
                  <a:ext cx="877311" cy="46568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[001]</a:t>
                  </a:r>
                  <a:endParaRPr kumimoji="0" lang="zh-CN" alt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80" name="文本框 479">
                  <a:extLst>
                    <a:ext uri="{FF2B5EF4-FFF2-40B4-BE49-F238E27FC236}">
                      <a16:creationId xmlns:a16="http://schemas.microsoft.com/office/drawing/2014/main" id="{0D8F865B-9481-458A-A7C4-CA1ACBA95330}"/>
                    </a:ext>
                  </a:extLst>
                </p:cNvPr>
                <p:cNvSpPr txBox="1"/>
                <p:nvPr/>
              </p:nvSpPr>
              <p:spPr>
                <a:xfrm>
                  <a:off x="585721" y="2321975"/>
                  <a:ext cx="877312" cy="46568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[110]</a:t>
                  </a:r>
                  <a:endParaRPr kumimoji="0" lang="zh-CN" alt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75" name="文本框 474">
                <a:extLst>
                  <a:ext uri="{FF2B5EF4-FFF2-40B4-BE49-F238E27FC236}">
                    <a16:creationId xmlns:a16="http://schemas.microsoft.com/office/drawing/2014/main" id="{F5E800A7-AC43-45A2-9160-9ECEB66964CC}"/>
                  </a:ext>
                </a:extLst>
              </p:cNvPr>
              <p:cNvSpPr txBox="1"/>
              <p:nvPr/>
            </p:nvSpPr>
            <p:spPr>
              <a:xfrm>
                <a:off x="1090869" y="3104651"/>
                <a:ext cx="950077" cy="4656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[1-10]</a:t>
                </a:r>
                <a:endParaRPr kumimoji="0" lang="zh-CN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81" name="组合 480">
              <a:extLst>
                <a:ext uri="{FF2B5EF4-FFF2-40B4-BE49-F238E27FC236}">
                  <a16:creationId xmlns:a16="http://schemas.microsoft.com/office/drawing/2014/main" id="{2ED8C8DC-1FC9-497C-843F-6DA8BD8078FD}"/>
                </a:ext>
              </a:extLst>
            </p:cNvPr>
            <p:cNvGrpSpPr/>
            <p:nvPr/>
          </p:nvGrpSpPr>
          <p:grpSpPr>
            <a:xfrm>
              <a:off x="8124292" y="5659487"/>
              <a:ext cx="1586396" cy="1589461"/>
              <a:chOff x="1928430" y="-6627"/>
              <a:chExt cx="3429000" cy="3435626"/>
            </a:xfrm>
          </p:grpSpPr>
          <p:grpSp>
            <p:nvGrpSpPr>
              <p:cNvPr id="482" name="组合 481">
                <a:extLst>
                  <a:ext uri="{FF2B5EF4-FFF2-40B4-BE49-F238E27FC236}">
                    <a16:creationId xmlns:a16="http://schemas.microsoft.com/office/drawing/2014/main" id="{24DE21D2-0783-46C5-9A18-154973EB0F75}"/>
                  </a:ext>
                </a:extLst>
              </p:cNvPr>
              <p:cNvGrpSpPr/>
              <p:nvPr/>
            </p:nvGrpSpPr>
            <p:grpSpPr>
              <a:xfrm>
                <a:off x="1928430" y="-1"/>
                <a:ext cx="3429000" cy="3429000"/>
                <a:chOff x="0" y="0"/>
                <a:chExt cx="6858000" cy="6858000"/>
              </a:xfrm>
            </p:grpSpPr>
            <p:pic>
              <p:nvPicPr>
                <p:cNvPr id="486" name="图片 485">
                  <a:extLst>
                    <a:ext uri="{FF2B5EF4-FFF2-40B4-BE49-F238E27FC236}">
                      <a16:creationId xmlns:a16="http://schemas.microsoft.com/office/drawing/2014/main" id="{302675BD-1791-479B-A230-3365F2D03E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6858000" cy="6858000"/>
                </a:xfrm>
                <a:prstGeom prst="rect">
                  <a:avLst/>
                </a:prstGeom>
              </p:spPr>
            </p:pic>
            <p:sp>
              <p:nvSpPr>
                <p:cNvPr id="487" name="矩形 486">
                  <a:extLst>
                    <a:ext uri="{FF2B5EF4-FFF2-40B4-BE49-F238E27FC236}">
                      <a16:creationId xmlns:a16="http://schemas.microsoft.com/office/drawing/2014/main" id="{A81E873B-5BAD-4CF7-9F35-73CF6AF5802C}"/>
                    </a:ext>
                  </a:extLst>
                </p:cNvPr>
                <p:cNvSpPr/>
                <p:nvPr/>
              </p:nvSpPr>
              <p:spPr>
                <a:xfrm>
                  <a:off x="728870" y="4728210"/>
                  <a:ext cx="519651" cy="519651"/>
                </a:xfrm>
                <a:prstGeom prst="rect">
                  <a:avLst/>
                </a:prstGeom>
                <a:noFill/>
                <a:ln w="1905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pic>
            <p:nvPicPr>
              <p:cNvPr id="483" name="图片 482">
                <a:extLst>
                  <a:ext uri="{FF2B5EF4-FFF2-40B4-BE49-F238E27FC236}">
                    <a16:creationId xmlns:a16="http://schemas.microsoft.com/office/drawing/2014/main" id="{08C5B73F-1FE5-406F-9747-7BCBB5B28D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47536" y="67962"/>
                <a:ext cx="1338167" cy="1344278"/>
              </a:xfrm>
              <a:prstGeom prst="rect">
                <a:avLst/>
              </a:prstGeom>
            </p:spPr>
          </p:pic>
          <p:cxnSp>
            <p:nvCxnSpPr>
              <p:cNvPr id="484" name="直接连接符 483">
                <a:extLst>
                  <a:ext uri="{FF2B5EF4-FFF2-40B4-BE49-F238E27FC236}">
                    <a16:creationId xmlns:a16="http://schemas.microsoft.com/office/drawing/2014/main" id="{9EFF962D-D9DC-4BF1-BC0D-8940B64D11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3805" y="-1"/>
                <a:ext cx="0" cy="3422374"/>
              </a:xfrm>
              <a:prstGeom prst="line">
                <a:avLst/>
              </a:prstGeom>
              <a:noFill/>
              <a:ln w="19050" cap="flat" cmpd="sng" algn="ctr">
                <a:solidFill>
                  <a:srgbClr val="FF0000"/>
                </a:solidFill>
                <a:prstDash val="lgDash"/>
                <a:miter lim="800000"/>
              </a:ln>
              <a:effectLst/>
            </p:spPr>
          </p:cxnSp>
          <p:cxnSp>
            <p:nvCxnSpPr>
              <p:cNvPr id="485" name="直接连接符 484">
                <a:extLst>
                  <a:ext uri="{FF2B5EF4-FFF2-40B4-BE49-F238E27FC236}">
                    <a16:creationId xmlns:a16="http://schemas.microsoft.com/office/drawing/2014/main" id="{B11C295E-8038-483C-8C2E-C8C3BA3C1A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31075" y="-6627"/>
                <a:ext cx="0" cy="3429000"/>
              </a:xfrm>
              <a:prstGeom prst="line">
                <a:avLst/>
              </a:prstGeom>
              <a:noFill/>
              <a:ln w="19050" cap="flat" cmpd="sng" algn="ctr">
                <a:solidFill>
                  <a:srgbClr val="FF0000"/>
                </a:solidFill>
                <a:prstDash val="lgDash"/>
                <a:miter lim="800000"/>
              </a:ln>
              <a:effectLst/>
            </p:spPr>
          </p:cxnSp>
        </p:grpSp>
        <p:grpSp>
          <p:nvGrpSpPr>
            <p:cNvPr id="488" name="组合 487">
              <a:extLst>
                <a:ext uri="{FF2B5EF4-FFF2-40B4-BE49-F238E27FC236}">
                  <a16:creationId xmlns:a16="http://schemas.microsoft.com/office/drawing/2014/main" id="{42C1087B-707E-402C-9523-1664393B31F5}"/>
                </a:ext>
              </a:extLst>
            </p:cNvPr>
            <p:cNvGrpSpPr/>
            <p:nvPr/>
          </p:nvGrpSpPr>
          <p:grpSpPr>
            <a:xfrm>
              <a:off x="10167309" y="5659487"/>
              <a:ext cx="1586396" cy="1589461"/>
              <a:chOff x="7181677" y="-6627"/>
              <a:chExt cx="3429000" cy="3435626"/>
            </a:xfrm>
          </p:grpSpPr>
          <p:pic>
            <p:nvPicPr>
              <p:cNvPr id="489" name="图片 488">
                <a:extLst>
                  <a:ext uri="{FF2B5EF4-FFF2-40B4-BE49-F238E27FC236}">
                    <a16:creationId xmlns:a16="http://schemas.microsoft.com/office/drawing/2014/main" id="{C9B66E16-8BCA-4F97-A036-6B7915C308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81677" y="-1"/>
                <a:ext cx="3429000" cy="3429000"/>
              </a:xfrm>
              <a:prstGeom prst="rect">
                <a:avLst/>
              </a:prstGeom>
            </p:spPr>
          </p:pic>
          <p:cxnSp>
            <p:nvCxnSpPr>
              <p:cNvPr id="490" name="直接连接符 489">
                <a:extLst>
                  <a:ext uri="{FF2B5EF4-FFF2-40B4-BE49-F238E27FC236}">
                    <a16:creationId xmlns:a16="http://schemas.microsoft.com/office/drawing/2014/main" id="{E33B22AF-C515-48C4-9B03-77C6BDCCAC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91788" y="-6627"/>
                <a:ext cx="0" cy="3422374"/>
              </a:xfrm>
              <a:prstGeom prst="line">
                <a:avLst/>
              </a:prstGeom>
              <a:noFill/>
              <a:ln w="19050" cap="flat" cmpd="sng" algn="ctr">
                <a:solidFill>
                  <a:srgbClr val="FF0000"/>
                </a:solidFill>
                <a:prstDash val="lgDash"/>
                <a:miter lim="800000"/>
              </a:ln>
              <a:effectLst/>
            </p:spPr>
          </p:cxnSp>
          <p:cxnSp>
            <p:nvCxnSpPr>
              <p:cNvPr id="491" name="直接连接符 490">
                <a:extLst>
                  <a:ext uri="{FF2B5EF4-FFF2-40B4-BE49-F238E27FC236}">
                    <a16:creationId xmlns:a16="http://schemas.microsoft.com/office/drawing/2014/main" id="{720D373C-5A14-4D62-8CA4-E849C84C7F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58449" y="-6627"/>
                <a:ext cx="0" cy="3422374"/>
              </a:xfrm>
              <a:prstGeom prst="line">
                <a:avLst/>
              </a:prstGeom>
              <a:noFill/>
              <a:ln w="19050" cap="flat" cmpd="sng" algn="ctr">
                <a:solidFill>
                  <a:srgbClr val="FF0000"/>
                </a:solidFill>
                <a:prstDash val="lgDash"/>
                <a:miter lim="800000"/>
              </a:ln>
              <a:effectLst/>
            </p:spPr>
          </p:cxnSp>
        </p:grpSp>
        <p:sp>
          <p:nvSpPr>
            <p:cNvPr id="492" name="文本框 491">
              <a:extLst>
                <a:ext uri="{FF2B5EF4-FFF2-40B4-BE49-F238E27FC236}">
                  <a16:creationId xmlns:a16="http://schemas.microsoft.com/office/drawing/2014/main" id="{7163B157-4E1F-4AE3-A945-0AFDDECF5AF3}"/>
                </a:ext>
              </a:extLst>
            </p:cNvPr>
            <p:cNvSpPr txBox="1"/>
            <p:nvPr/>
          </p:nvSpPr>
          <p:spPr>
            <a:xfrm>
              <a:off x="8187765" y="5629480"/>
              <a:ext cx="63030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 DW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3" name="文本框 492">
              <a:extLst>
                <a:ext uri="{FF2B5EF4-FFF2-40B4-BE49-F238E27FC236}">
                  <a16:creationId xmlns:a16="http://schemas.microsoft.com/office/drawing/2014/main" id="{F343C2F6-D160-4870-A5BC-0006AB8A1198}"/>
                </a:ext>
              </a:extLst>
            </p:cNvPr>
            <p:cNvSpPr txBox="1"/>
            <p:nvPr/>
          </p:nvSpPr>
          <p:spPr>
            <a:xfrm>
              <a:off x="10211091" y="5642293"/>
              <a:ext cx="7152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45 DW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B5F62896-075D-4F3D-BB7B-D5F9D3B8AD2A}"/>
              </a:ext>
            </a:extLst>
          </p:cNvPr>
          <p:cNvSpPr txBox="1"/>
          <p:nvPr/>
        </p:nvSpPr>
        <p:spPr>
          <a:xfrm>
            <a:off x="8711927" y="23449443"/>
            <a:ext cx="36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MFM image (12K)</a:t>
            </a:r>
            <a:endParaRPr lang="zh-CN" altLang="en-US" dirty="0"/>
          </a:p>
        </p:txBody>
      </p:sp>
      <p:sp>
        <p:nvSpPr>
          <p:cNvPr id="494" name="文本框 493">
            <a:extLst>
              <a:ext uri="{FF2B5EF4-FFF2-40B4-BE49-F238E27FC236}">
                <a16:creationId xmlns:a16="http://schemas.microsoft.com/office/drawing/2014/main" id="{CEF7BB87-CE80-4A4D-B91F-984CA816CE73}"/>
              </a:ext>
            </a:extLst>
          </p:cNvPr>
          <p:cNvSpPr txBox="1"/>
          <p:nvPr/>
        </p:nvSpPr>
        <p:spPr>
          <a:xfrm>
            <a:off x="18197678" y="22540750"/>
            <a:ext cx="36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 err="1"/>
              <a:t>sMIM</a:t>
            </a:r>
            <a:r>
              <a:rPr lang="en-US" altLang="zh-CN" dirty="0"/>
              <a:t> image (2K)</a:t>
            </a:r>
            <a:endParaRPr lang="zh-CN" altLang="en-US" dirty="0"/>
          </a:p>
        </p:txBody>
      </p:sp>
      <p:sp>
        <p:nvSpPr>
          <p:cNvPr id="500" name="文本框 499">
            <a:extLst>
              <a:ext uri="{FF2B5EF4-FFF2-40B4-BE49-F238E27FC236}">
                <a16:creationId xmlns:a16="http://schemas.microsoft.com/office/drawing/2014/main" id="{FE8F5C1A-E415-4E37-B614-1405716D8E7F}"/>
              </a:ext>
            </a:extLst>
          </p:cNvPr>
          <p:cNvSpPr txBox="1"/>
          <p:nvPr/>
        </p:nvSpPr>
        <p:spPr>
          <a:xfrm>
            <a:off x="20286708" y="9487052"/>
            <a:ext cx="401061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zh-CN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Magnetic force microscopy(MFM)</a:t>
            </a:r>
          </a:p>
          <a:p>
            <a:r>
              <a:rPr lang="en-US" altLang="zh-CN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——Magnetism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altLang="zh-CN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Scanning Microwave Impedance Microscopy (sMIM)</a:t>
            </a:r>
          </a:p>
          <a:p>
            <a:r>
              <a:rPr lang="it-IT" altLang="zh-CN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zh-CN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——Conductivity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zh-CN" alt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" name="文本框 501">
            <a:extLst>
              <a:ext uri="{FF2B5EF4-FFF2-40B4-BE49-F238E27FC236}">
                <a16:creationId xmlns:a16="http://schemas.microsoft.com/office/drawing/2014/main" id="{890BE64D-5C13-493C-8869-F379BBA13977}"/>
              </a:ext>
            </a:extLst>
          </p:cNvPr>
          <p:cNvSpPr txBox="1"/>
          <p:nvPr/>
        </p:nvSpPr>
        <p:spPr>
          <a:xfrm>
            <a:off x="825703" y="20865402"/>
            <a:ext cx="13809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STEM</a:t>
            </a:r>
            <a:endParaRPr lang="zh-CN" altLang="en-US" dirty="0"/>
          </a:p>
        </p:txBody>
      </p:sp>
      <p:sp>
        <p:nvSpPr>
          <p:cNvPr id="503" name="矩形 502">
            <a:extLst>
              <a:ext uri="{FF2B5EF4-FFF2-40B4-BE49-F238E27FC236}">
                <a16:creationId xmlns:a16="http://schemas.microsoft.com/office/drawing/2014/main" id="{D91615C9-7769-49D5-A37F-4D19135EE05D}"/>
              </a:ext>
            </a:extLst>
          </p:cNvPr>
          <p:cNvSpPr/>
          <p:nvPr/>
        </p:nvSpPr>
        <p:spPr>
          <a:xfrm>
            <a:off x="11077273" y="9199940"/>
            <a:ext cx="3056778" cy="618188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4000">
                <a:schemeClr val="accent1">
                  <a:lumMod val="45000"/>
                  <a:lumOff val="55000"/>
                </a:schemeClr>
              </a:gs>
              <a:gs pos="89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  <a:effectLst>
            <a:glow rad="63500">
              <a:schemeClr val="accent1">
                <a:lumMod val="20000"/>
                <a:lumOff val="80000"/>
                <a:alpha val="40000"/>
              </a:schemeClr>
            </a:glow>
            <a:outerShdw blurRad="50800" dist="101600" dir="5400000" sx="91000" sy="91000" algn="t" rotWithShape="0">
              <a:schemeClr val="tx1"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4" name="文本框 503">
            <a:extLst>
              <a:ext uri="{FF2B5EF4-FFF2-40B4-BE49-F238E27FC236}">
                <a16:creationId xmlns:a16="http://schemas.microsoft.com/office/drawing/2014/main" id="{D2185E99-3EB6-40D9-ACF3-FA709D8874C3}"/>
              </a:ext>
            </a:extLst>
          </p:cNvPr>
          <p:cNvSpPr txBox="1"/>
          <p:nvPr/>
        </p:nvSpPr>
        <p:spPr>
          <a:xfrm>
            <a:off x="11217846" y="9155091"/>
            <a:ext cx="27756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Background</a:t>
            </a:r>
            <a:endParaRPr lang="zh-CN" altLang="en-US" sz="4000" b="1" dirty="0"/>
          </a:p>
        </p:txBody>
      </p:sp>
      <p:sp>
        <p:nvSpPr>
          <p:cNvPr id="505" name="矩形 504">
            <a:extLst>
              <a:ext uri="{FF2B5EF4-FFF2-40B4-BE49-F238E27FC236}">
                <a16:creationId xmlns:a16="http://schemas.microsoft.com/office/drawing/2014/main" id="{0B8135BF-82A3-4472-BA46-1A3632E1E2D2}"/>
              </a:ext>
            </a:extLst>
          </p:cNvPr>
          <p:cNvSpPr/>
          <p:nvPr/>
        </p:nvSpPr>
        <p:spPr>
          <a:xfrm>
            <a:off x="11310561" y="17313544"/>
            <a:ext cx="2590203" cy="618188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4000">
                <a:schemeClr val="accent1">
                  <a:lumMod val="45000"/>
                  <a:lumOff val="55000"/>
                </a:schemeClr>
              </a:gs>
              <a:gs pos="89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  <a:effectLst>
            <a:glow rad="63500">
              <a:schemeClr val="accent1">
                <a:lumMod val="20000"/>
                <a:lumOff val="80000"/>
                <a:alpha val="40000"/>
              </a:schemeClr>
            </a:glow>
            <a:outerShdw blurRad="50800" dist="101600" dir="5400000" sx="91000" sy="91000" algn="t" rotWithShape="0">
              <a:schemeClr val="tx1"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6" name="文本框 505">
            <a:extLst>
              <a:ext uri="{FF2B5EF4-FFF2-40B4-BE49-F238E27FC236}">
                <a16:creationId xmlns:a16="http://schemas.microsoft.com/office/drawing/2014/main" id="{6A7B1FDA-E8A1-46F7-9EE0-F186C32802A0}"/>
              </a:ext>
            </a:extLst>
          </p:cNvPr>
          <p:cNvSpPr txBox="1"/>
          <p:nvPr/>
        </p:nvSpPr>
        <p:spPr>
          <a:xfrm>
            <a:off x="11827948" y="17268695"/>
            <a:ext cx="15554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Result </a:t>
            </a:r>
            <a:endParaRPr lang="zh-CN" altLang="en-US" sz="4000" b="1" dirty="0"/>
          </a:p>
        </p:txBody>
      </p:sp>
      <p:sp>
        <p:nvSpPr>
          <p:cNvPr id="507" name="矩形 506">
            <a:extLst>
              <a:ext uri="{FF2B5EF4-FFF2-40B4-BE49-F238E27FC236}">
                <a16:creationId xmlns:a16="http://schemas.microsoft.com/office/drawing/2014/main" id="{AF0F00CA-69C3-4174-84F0-EF7E384D362C}"/>
              </a:ext>
            </a:extLst>
          </p:cNvPr>
          <p:cNvSpPr/>
          <p:nvPr/>
        </p:nvSpPr>
        <p:spPr>
          <a:xfrm>
            <a:off x="8277636" y="25208072"/>
            <a:ext cx="8656052" cy="618188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4000">
                <a:schemeClr val="accent1">
                  <a:lumMod val="45000"/>
                  <a:lumOff val="55000"/>
                </a:schemeClr>
              </a:gs>
              <a:gs pos="89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  <a:effectLst>
            <a:glow rad="63500">
              <a:schemeClr val="accent1">
                <a:lumMod val="20000"/>
                <a:lumOff val="80000"/>
                <a:alpha val="40000"/>
              </a:schemeClr>
            </a:glow>
            <a:outerShdw blurRad="50800" dist="101600" dir="5400000" sx="91000" sy="91000" algn="t" rotWithShape="0">
              <a:schemeClr val="tx1"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8" name="文本框 507">
            <a:extLst>
              <a:ext uri="{FF2B5EF4-FFF2-40B4-BE49-F238E27FC236}">
                <a16:creationId xmlns:a16="http://schemas.microsoft.com/office/drawing/2014/main" id="{4A7BCD6B-1095-42BA-8FF8-8FA0F7C296BA}"/>
              </a:ext>
            </a:extLst>
          </p:cNvPr>
          <p:cNvSpPr txBox="1"/>
          <p:nvPr/>
        </p:nvSpPr>
        <p:spPr>
          <a:xfrm>
            <a:off x="8300728" y="25163223"/>
            <a:ext cx="86098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Density Functional Theory calculation </a:t>
            </a:r>
            <a:endParaRPr lang="zh-CN" altLang="en-US" sz="4000" b="1" dirty="0"/>
          </a:p>
        </p:txBody>
      </p:sp>
      <p:sp>
        <p:nvSpPr>
          <p:cNvPr id="509" name="矩形 508">
            <a:extLst>
              <a:ext uri="{FF2B5EF4-FFF2-40B4-BE49-F238E27FC236}">
                <a16:creationId xmlns:a16="http://schemas.microsoft.com/office/drawing/2014/main" id="{3EF89528-0BC2-493C-B3E8-48932057F4D4}"/>
              </a:ext>
            </a:extLst>
          </p:cNvPr>
          <p:cNvSpPr/>
          <p:nvPr/>
        </p:nvSpPr>
        <p:spPr>
          <a:xfrm>
            <a:off x="11291624" y="31795294"/>
            <a:ext cx="2842427" cy="618188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4000">
                <a:schemeClr val="accent1">
                  <a:lumMod val="45000"/>
                  <a:lumOff val="55000"/>
                </a:schemeClr>
              </a:gs>
              <a:gs pos="89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  <a:effectLst>
            <a:glow rad="63500">
              <a:schemeClr val="accent1">
                <a:lumMod val="20000"/>
                <a:lumOff val="80000"/>
                <a:alpha val="40000"/>
              </a:schemeClr>
            </a:glow>
            <a:outerShdw blurRad="50800" dist="101600" dir="5400000" sx="91000" sy="91000" algn="t" rotWithShape="0">
              <a:schemeClr val="tx1"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0" name="文本框 509">
            <a:extLst>
              <a:ext uri="{FF2B5EF4-FFF2-40B4-BE49-F238E27FC236}">
                <a16:creationId xmlns:a16="http://schemas.microsoft.com/office/drawing/2014/main" id="{CCBB2103-3EA0-4195-B2B6-9F9B2AD31671}"/>
              </a:ext>
            </a:extLst>
          </p:cNvPr>
          <p:cNvSpPr txBox="1"/>
          <p:nvPr/>
        </p:nvSpPr>
        <p:spPr>
          <a:xfrm>
            <a:off x="11355646" y="31750445"/>
            <a:ext cx="27249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Conclusions </a:t>
            </a:r>
            <a:endParaRPr lang="zh-CN" altLang="en-US" sz="4000" b="1" dirty="0"/>
          </a:p>
        </p:txBody>
      </p:sp>
      <p:sp>
        <p:nvSpPr>
          <p:cNvPr id="511" name="文本框 510">
            <a:extLst>
              <a:ext uri="{FF2B5EF4-FFF2-40B4-BE49-F238E27FC236}">
                <a16:creationId xmlns:a16="http://schemas.microsoft.com/office/drawing/2014/main" id="{2AA1D1CC-7B7D-47F8-A9DB-7E631F742072}"/>
              </a:ext>
            </a:extLst>
          </p:cNvPr>
          <p:cNvSpPr txBox="1"/>
          <p:nvPr/>
        </p:nvSpPr>
        <p:spPr>
          <a:xfrm>
            <a:off x="11798275" y="30349139"/>
            <a:ext cx="4313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Jahn-Teller distortion</a:t>
            </a:r>
            <a:endParaRPr lang="zh-CN" altLang="en-US" dirty="0"/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75A7F128-903E-4C13-9847-D33CD2DA5E99}"/>
              </a:ext>
            </a:extLst>
          </p:cNvPr>
          <p:cNvSpPr txBox="1"/>
          <p:nvPr/>
        </p:nvSpPr>
        <p:spPr>
          <a:xfrm>
            <a:off x="2110772" y="24036404"/>
            <a:ext cx="3665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 sz="3200" b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</a:rPr>
              <a:t>Compressive strain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512" name="文本框 511">
            <a:extLst>
              <a:ext uri="{FF2B5EF4-FFF2-40B4-BE49-F238E27FC236}">
                <a16:creationId xmlns:a16="http://schemas.microsoft.com/office/drawing/2014/main" id="{D3774495-3E58-4351-9747-000CC0CA13AD}"/>
              </a:ext>
            </a:extLst>
          </p:cNvPr>
          <p:cNvSpPr txBox="1"/>
          <p:nvPr/>
        </p:nvSpPr>
        <p:spPr>
          <a:xfrm>
            <a:off x="16651072" y="30362567"/>
            <a:ext cx="8089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PDOS and charge density in A-AFM state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07A3C1C9-89CC-4842-B918-173D8F164E70}"/>
                  </a:ext>
                </a:extLst>
              </p:cNvPr>
              <p:cNvSpPr txBox="1"/>
              <p:nvPr/>
            </p:nvSpPr>
            <p:spPr>
              <a:xfrm>
                <a:off x="21478463" y="28823539"/>
                <a:ext cx="1210819" cy="5884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sSup>
                            <m:sSupPr>
                              <m:ctrl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b>
                      </m:sSub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07A3C1C9-89CC-4842-B918-173D8F164E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78463" y="28823539"/>
                <a:ext cx="1210819" cy="588431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3" name="文本框 512">
                <a:extLst>
                  <a:ext uri="{FF2B5EF4-FFF2-40B4-BE49-F238E27FC236}">
                    <a16:creationId xmlns:a16="http://schemas.microsoft.com/office/drawing/2014/main" id="{04B8BA68-84BF-41B2-BADB-C541B885D5FB}"/>
                  </a:ext>
                </a:extLst>
              </p:cNvPr>
              <p:cNvSpPr txBox="1"/>
              <p:nvPr/>
            </p:nvSpPr>
            <p:spPr>
              <a:xfrm>
                <a:off x="21630864" y="27234113"/>
                <a:ext cx="2581686" cy="6460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sSup>
                            <m:sSupPr>
                              <m:ctrl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b>
                      </m:sSub>
                      <m:r>
                        <a:rPr lang="en-US" altLang="zh-CN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sSup>
                            <m:sSupPr>
                              <m:ctrlP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b>
                      </m:sSub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513" name="文本框 512">
                <a:extLst>
                  <a:ext uri="{FF2B5EF4-FFF2-40B4-BE49-F238E27FC236}">
                    <a16:creationId xmlns:a16="http://schemas.microsoft.com/office/drawing/2014/main" id="{04B8BA68-84BF-41B2-BADB-C541B885D5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0864" y="27234113"/>
                <a:ext cx="2581686" cy="646074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0" name="组合 79">
            <a:extLst>
              <a:ext uri="{FF2B5EF4-FFF2-40B4-BE49-F238E27FC236}">
                <a16:creationId xmlns:a16="http://schemas.microsoft.com/office/drawing/2014/main" id="{1424369D-5D8D-4BD7-99A2-E8401D9E8A20}"/>
              </a:ext>
            </a:extLst>
          </p:cNvPr>
          <p:cNvGrpSpPr/>
          <p:nvPr/>
        </p:nvGrpSpPr>
        <p:grpSpPr>
          <a:xfrm>
            <a:off x="4842315" y="25954317"/>
            <a:ext cx="5842641" cy="4445217"/>
            <a:chOff x="4842315" y="26479114"/>
            <a:chExt cx="5842641" cy="4445217"/>
          </a:xfrm>
        </p:grpSpPr>
        <p:pic>
          <p:nvPicPr>
            <p:cNvPr id="496" name="图片 495">
              <a:extLst>
                <a:ext uri="{FF2B5EF4-FFF2-40B4-BE49-F238E27FC236}">
                  <a16:creationId xmlns:a16="http://schemas.microsoft.com/office/drawing/2014/main" id="{1054B75D-2E8F-49D0-B0D7-CF5E6E4D03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965" t="5893" r="6925" b="54238"/>
            <a:stretch/>
          </p:blipFill>
          <p:spPr>
            <a:xfrm>
              <a:off x="5001414" y="26723930"/>
              <a:ext cx="5683542" cy="4200401"/>
            </a:xfrm>
            <a:prstGeom prst="rect">
              <a:avLst/>
            </a:prstGeom>
          </p:spPr>
        </p:pic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522F32BD-07B2-4369-8359-968649581CCB}"/>
                </a:ext>
              </a:extLst>
            </p:cNvPr>
            <p:cNvSpPr txBox="1"/>
            <p:nvPr/>
          </p:nvSpPr>
          <p:spPr>
            <a:xfrm>
              <a:off x="4842315" y="26479114"/>
              <a:ext cx="10460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(b)</a:t>
              </a:r>
              <a:endPara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9135BEE5-7C22-4542-A44B-CBF94058F719}"/>
              </a:ext>
            </a:extLst>
          </p:cNvPr>
          <p:cNvGrpSpPr/>
          <p:nvPr/>
        </p:nvGrpSpPr>
        <p:grpSpPr>
          <a:xfrm>
            <a:off x="1614638" y="25652030"/>
            <a:ext cx="2892034" cy="4913510"/>
            <a:chOff x="1614638" y="26176827"/>
            <a:chExt cx="2892034" cy="4913510"/>
          </a:xfrm>
        </p:grpSpPr>
        <p:grpSp>
          <p:nvGrpSpPr>
            <p:cNvPr id="82" name="组合 81">
              <a:extLst>
                <a:ext uri="{FF2B5EF4-FFF2-40B4-BE49-F238E27FC236}">
                  <a16:creationId xmlns:a16="http://schemas.microsoft.com/office/drawing/2014/main" id="{3FCA6C05-A784-4D17-8A55-29145DB3A594}"/>
                </a:ext>
              </a:extLst>
            </p:cNvPr>
            <p:cNvGrpSpPr/>
            <p:nvPr/>
          </p:nvGrpSpPr>
          <p:grpSpPr>
            <a:xfrm>
              <a:off x="1614638" y="26229989"/>
              <a:ext cx="2892034" cy="4860348"/>
              <a:chOff x="1614638" y="26229989"/>
              <a:chExt cx="2892034" cy="4860348"/>
            </a:xfrm>
          </p:grpSpPr>
          <p:pic>
            <p:nvPicPr>
              <p:cNvPr id="495" name="图片 494">
                <a:extLst>
                  <a:ext uri="{FF2B5EF4-FFF2-40B4-BE49-F238E27FC236}">
                    <a16:creationId xmlns:a16="http://schemas.microsoft.com/office/drawing/2014/main" id="{AB8D21F1-FB2C-44D0-B026-3AFBC58AE8C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4192" b="40001"/>
              <a:stretch/>
            </p:blipFill>
            <p:spPr>
              <a:xfrm>
                <a:off x="1614638" y="26229989"/>
                <a:ext cx="2892034" cy="4860348"/>
              </a:xfrm>
              <a:prstGeom prst="rect">
                <a:avLst/>
              </a:prstGeom>
            </p:spPr>
          </p:pic>
          <p:sp>
            <p:nvSpPr>
              <p:cNvPr id="81" name="矩形 80">
                <a:extLst>
                  <a:ext uri="{FF2B5EF4-FFF2-40B4-BE49-F238E27FC236}">
                    <a16:creationId xmlns:a16="http://schemas.microsoft.com/office/drawing/2014/main" id="{9CD5B852-95C3-4263-A893-1DB4F2211DBC}"/>
                  </a:ext>
                </a:extLst>
              </p:cNvPr>
              <p:cNvSpPr/>
              <p:nvPr/>
            </p:nvSpPr>
            <p:spPr>
              <a:xfrm>
                <a:off x="1726329" y="26294909"/>
                <a:ext cx="355250" cy="4458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14" name="文本框 513">
              <a:extLst>
                <a:ext uri="{FF2B5EF4-FFF2-40B4-BE49-F238E27FC236}">
                  <a16:creationId xmlns:a16="http://schemas.microsoft.com/office/drawing/2014/main" id="{38EE0F95-6E9A-4A27-B9FE-F517ABE1F2C1}"/>
                </a:ext>
              </a:extLst>
            </p:cNvPr>
            <p:cNvSpPr txBox="1"/>
            <p:nvPr/>
          </p:nvSpPr>
          <p:spPr>
            <a:xfrm>
              <a:off x="1739711" y="26176827"/>
              <a:ext cx="10460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</a:t>
              </a:r>
              <a:endPara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DD92BBE1-356A-4B2F-BCB7-8F558C7F9988}"/>
              </a:ext>
            </a:extLst>
          </p:cNvPr>
          <p:cNvGrpSpPr/>
          <p:nvPr/>
        </p:nvGrpSpPr>
        <p:grpSpPr>
          <a:xfrm>
            <a:off x="11374082" y="25920690"/>
            <a:ext cx="4082386" cy="4163793"/>
            <a:chOff x="11704541" y="26528212"/>
            <a:chExt cx="3683648" cy="3757104"/>
          </a:xfrm>
        </p:grpSpPr>
        <p:pic>
          <p:nvPicPr>
            <p:cNvPr id="497" name="图片 496">
              <a:extLst>
                <a:ext uri="{FF2B5EF4-FFF2-40B4-BE49-F238E27FC236}">
                  <a16:creationId xmlns:a16="http://schemas.microsoft.com/office/drawing/2014/main" id="{6070DCB7-2477-4ECE-B510-66932CBEA0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83" t="59092" r="63797" b="7053"/>
            <a:stretch/>
          </p:blipFill>
          <p:spPr>
            <a:xfrm>
              <a:off x="12099862" y="26528212"/>
              <a:ext cx="3288327" cy="3757104"/>
            </a:xfrm>
            <a:prstGeom prst="rect">
              <a:avLst/>
            </a:prstGeom>
          </p:spPr>
        </p:pic>
        <p:sp>
          <p:nvSpPr>
            <p:cNvPr id="515" name="文本框 514">
              <a:extLst>
                <a:ext uri="{FF2B5EF4-FFF2-40B4-BE49-F238E27FC236}">
                  <a16:creationId xmlns:a16="http://schemas.microsoft.com/office/drawing/2014/main" id="{D1612B31-0697-4EF1-B609-56CCAA1664DF}"/>
                </a:ext>
              </a:extLst>
            </p:cNvPr>
            <p:cNvSpPr txBox="1"/>
            <p:nvPr/>
          </p:nvSpPr>
          <p:spPr>
            <a:xfrm>
              <a:off x="11704541" y="26766452"/>
              <a:ext cx="7720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(c)</a:t>
              </a:r>
              <a:endPara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34D3739E-37AF-4B4E-AF98-C1C56CD71C36}"/>
              </a:ext>
            </a:extLst>
          </p:cNvPr>
          <p:cNvGrpSpPr/>
          <p:nvPr/>
        </p:nvGrpSpPr>
        <p:grpSpPr>
          <a:xfrm>
            <a:off x="16265061" y="26148343"/>
            <a:ext cx="5502182" cy="4178159"/>
            <a:chOff x="16265061" y="26673140"/>
            <a:chExt cx="5502182" cy="4178159"/>
          </a:xfrm>
        </p:grpSpPr>
        <p:pic>
          <p:nvPicPr>
            <p:cNvPr id="498" name="图片 497">
              <a:extLst>
                <a:ext uri="{FF2B5EF4-FFF2-40B4-BE49-F238E27FC236}">
                  <a16:creationId xmlns:a16="http://schemas.microsoft.com/office/drawing/2014/main" id="{2AE0C9C8-5DA0-4CF6-A1B2-E6D59A9026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794" t="53591"/>
            <a:stretch/>
          </p:blipFill>
          <p:spPr>
            <a:xfrm>
              <a:off x="16378506" y="26818875"/>
              <a:ext cx="5388737" cy="4032424"/>
            </a:xfrm>
            <a:prstGeom prst="rect">
              <a:avLst/>
            </a:prstGeom>
          </p:spPr>
        </p:pic>
        <p:sp>
          <p:nvSpPr>
            <p:cNvPr id="516" name="文本框 515">
              <a:extLst>
                <a:ext uri="{FF2B5EF4-FFF2-40B4-BE49-F238E27FC236}">
                  <a16:creationId xmlns:a16="http://schemas.microsoft.com/office/drawing/2014/main" id="{9F3158B0-44FA-42BF-991B-090034C5D696}"/>
                </a:ext>
              </a:extLst>
            </p:cNvPr>
            <p:cNvSpPr txBox="1"/>
            <p:nvPr/>
          </p:nvSpPr>
          <p:spPr>
            <a:xfrm>
              <a:off x="16265061" y="26673140"/>
              <a:ext cx="7720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(d)</a:t>
              </a:r>
              <a:endPara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7" name="文本框 86">
            <a:extLst>
              <a:ext uri="{FF2B5EF4-FFF2-40B4-BE49-F238E27FC236}">
                <a16:creationId xmlns:a16="http://schemas.microsoft.com/office/drawing/2014/main" id="{2292DBF3-62F4-4426-9ED0-CAF54564C089}"/>
              </a:ext>
            </a:extLst>
          </p:cNvPr>
          <p:cNvSpPr txBox="1"/>
          <p:nvPr/>
        </p:nvSpPr>
        <p:spPr>
          <a:xfrm>
            <a:off x="872362" y="33610949"/>
            <a:ext cx="23406477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Reference: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Miao, T</a:t>
            </a:r>
            <a:r>
              <a:rPr kumimoji="0" lang="en-US" altLang="zh-CN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. et al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. Direct experimental evidence of physical origin of electronic phase separation in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manganites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kumimoji="0" lang="en-US" altLang="zh-CN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PNAS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117, 7090-7094 (2020).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Li, Q. et al. Electronically phase separated nano-network in antiferromagnetic insulating LaMnO</a:t>
            </a:r>
            <a:r>
              <a:rPr kumimoji="0" lang="en-US" altLang="zh-CN" sz="32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/PrMnO</a:t>
            </a:r>
            <a:r>
              <a:rPr kumimoji="0" lang="en-US" altLang="zh-CN" sz="32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/CaMnO</a:t>
            </a:r>
            <a:r>
              <a:rPr kumimoji="0" lang="en-US" altLang="zh-CN" sz="32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tricolor superlattice. </a:t>
            </a:r>
            <a:r>
              <a:rPr kumimoji="0" lang="en-US" altLang="zh-CN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Nature Communications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13, 6593 (2022). 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519" name="文本框 518">
            <a:extLst>
              <a:ext uri="{FF2B5EF4-FFF2-40B4-BE49-F238E27FC236}">
                <a16:creationId xmlns:a16="http://schemas.microsoft.com/office/drawing/2014/main" id="{9F73AB5D-1E54-4658-B5AB-3303A9DCBF9C}"/>
              </a:ext>
            </a:extLst>
          </p:cNvPr>
          <p:cNvSpPr txBox="1"/>
          <p:nvPr/>
        </p:nvSpPr>
        <p:spPr>
          <a:xfrm>
            <a:off x="9444104" y="15813573"/>
            <a:ext cx="46365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O-LPCMO without EPS</a:t>
            </a:r>
            <a:endParaRPr lang="zh-CN" altLang="en-US" dirty="0"/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05D7098A-5EF8-4185-88AA-07C7DCBBEBF5}"/>
              </a:ext>
            </a:extLst>
          </p:cNvPr>
          <p:cNvSpPr txBox="1"/>
          <p:nvPr/>
        </p:nvSpPr>
        <p:spPr>
          <a:xfrm>
            <a:off x="16378506" y="23280437"/>
            <a:ext cx="50848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0°/90°——FMM state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45°/135°——EPS state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1" name="文本框 520">
            <a:extLst>
              <a:ext uri="{FF2B5EF4-FFF2-40B4-BE49-F238E27FC236}">
                <a16:creationId xmlns:a16="http://schemas.microsoft.com/office/drawing/2014/main" id="{45663016-360D-4461-BEF3-5557D3088044}"/>
              </a:ext>
            </a:extLst>
          </p:cNvPr>
          <p:cNvSpPr txBox="1"/>
          <p:nvPr/>
        </p:nvSpPr>
        <p:spPr>
          <a:xfrm>
            <a:off x="822243" y="14681811"/>
            <a:ext cx="801820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Electronic phase separation(EPS</a:t>
            </a:r>
            <a:r>
              <a:rPr lang="en-US" altLang="zh-CN" sz="3200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Ferromagnetic metallic state(FMM)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Antiferromagnetic charge-ordered insulator (AFM-COI)</a:t>
            </a:r>
            <a:endParaRPr lang="zh-CN" altLang="en-US" sz="3200" dirty="0">
              <a:solidFill>
                <a:prstClr val="black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7E74A706-E293-4654-800C-CBA991373822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55" y="1580550"/>
            <a:ext cx="2503237" cy="250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635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3629</TotalTime>
  <Words>535</Words>
  <Application>Microsoft Office PowerPoint</Application>
  <PresentationFormat>自定义</PresentationFormat>
  <Paragraphs>117</Paragraphs>
  <Slides>1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等线</vt:lpstr>
      <vt:lpstr>Arial</vt:lpstr>
      <vt:lpstr>Calibri</vt:lpstr>
      <vt:lpstr>Calibri Light</vt:lpstr>
      <vt:lpstr>Cambria Math</vt:lpstr>
      <vt:lpstr>Times New Roman</vt:lpstr>
      <vt:lpstr>Wingdings</vt:lpstr>
      <vt:lpstr>Office 主题​​</vt:lpstr>
      <vt:lpstr>Graph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 强</dc:creator>
  <cp:lastModifiedBy>李 强</cp:lastModifiedBy>
  <cp:revision>60</cp:revision>
  <dcterms:created xsi:type="dcterms:W3CDTF">2022-10-18T06:28:12Z</dcterms:created>
  <dcterms:modified xsi:type="dcterms:W3CDTF">2022-11-05T12:45:50Z</dcterms:modified>
</cp:coreProperties>
</file>