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</p:sldMasterIdLst>
  <p:notesMasterIdLst>
    <p:notesMasterId r:id="rId63"/>
  </p:notesMasterIdLst>
  <p:sldIdLst>
    <p:sldId id="380" r:id="rId12"/>
    <p:sldId id="588" r:id="rId13"/>
    <p:sldId id="771" r:id="rId14"/>
    <p:sldId id="765" r:id="rId15"/>
    <p:sldId id="764" r:id="rId16"/>
    <p:sldId id="766" r:id="rId17"/>
    <p:sldId id="767" r:id="rId18"/>
    <p:sldId id="768" r:id="rId19"/>
    <p:sldId id="770" r:id="rId20"/>
    <p:sldId id="749" r:id="rId21"/>
    <p:sldId id="579" r:id="rId22"/>
    <p:sldId id="605" r:id="rId23"/>
    <p:sldId id="583" r:id="rId24"/>
    <p:sldId id="753" r:id="rId25"/>
    <p:sldId id="769" r:id="rId26"/>
    <p:sldId id="688" r:id="rId27"/>
    <p:sldId id="689" r:id="rId28"/>
    <p:sldId id="592" r:id="rId29"/>
    <p:sldId id="754" r:id="rId30"/>
    <p:sldId id="595" r:id="rId31"/>
    <p:sldId id="596" r:id="rId32"/>
    <p:sldId id="597" r:id="rId33"/>
    <p:sldId id="598" r:id="rId34"/>
    <p:sldId id="599" r:id="rId35"/>
    <p:sldId id="600" r:id="rId36"/>
    <p:sldId id="601" r:id="rId37"/>
    <p:sldId id="602" r:id="rId38"/>
    <p:sldId id="751" r:id="rId39"/>
    <p:sldId id="723" r:id="rId40"/>
    <p:sldId id="726" r:id="rId41"/>
    <p:sldId id="727" r:id="rId42"/>
    <p:sldId id="728" r:id="rId43"/>
    <p:sldId id="755" r:id="rId44"/>
    <p:sldId id="730" r:id="rId45"/>
    <p:sldId id="734" r:id="rId46"/>
    <p:sldId id="736" r:id="rId47"/>
    <p:sldId id="737" r:id="rId48"/>
    <p:sldId id="738" r:id="rId49"/>
    <p:sldId id="739" r:id="rId50"/>
    <p:sldId id="741" r:id="rId51"/>
    <p:sldId id="740" r:id="rId52"/>
    <p:sldId id="743" r:id="rId53"/>
    <p:sldId id="752" r:id="rId54"/>
    <p:sldId id="761" r:id="rId55"/>
    <p:sldId id="685" r:id="rId56"/>
    <p:sldId id="756" r:id="rId57"/>
    <p:sldId id="757" r:id="rId58"/>
    <p:sldId id="758" r:id="rId59"/>
    <p:sldId id="660" r:id="rId60"/>
    <p:sldId id="762" r:id="rId61"/>
    <p:sldId id="748" r:id="rId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charset="0"/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>
          <p15:clr>
            <a:srgbClr val="A4A3A4"/>
          </p15:clr>
        </p15:guide>
        <p15:guide id="2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ensi Sun" initials="W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00"/>
    <a:srgbClr val="D1FFE8"/>
    <a:srgbClr val="4A85FC"/>
    <a:srgbClr val="F0F0F0"/>
    <a:srgbClr val="FFFFA3"/>
    <a:srgbClr val="B8003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9" autoAdjust="0"/>
    <p:restoredTop sz="85978" autoAdjust="0"/>
  </p:normalViewPr>
  <p:slideViewPr>
    <p:cSldViewPr>
      <p:cViewPr varScale="1">
        <p:scale>
          <a:sx n="74" d="100"/>
          <a:sy n="74" d="100"/>
        </p:scale>
        <p:origin x="816" y="58"/>
      </p:cViewPr>
      <p:guideLst>
        <p:guide orient="horz" pos="2167"/>
        <p:guide pos="28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humaxwell\Documents\WeChat%20Files\sc13905822023\FileStorage\File\2019-08\phyphox%202019-08-02%2015-39-1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humaxwell\Documents\WeChat%20Files\sc13905822023\FileStorage\File\2019-08\phyphox%202019-08-02%2015-31-4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Spectrum(</a:t>
            </a:r>
            <a:r>
              <a:rPr lang="zh-CN" altLang="en-US" dirty="0"/>
              <a:t>塑料板反射</a:t>
            </a:r>
            <a:r>
              <a:rPr lang="en-US" altLang="zh-CN" dirty="0"/>
              <a:t>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'FFT Spectrum'!$B$1</c:f>
              <c:strCache>
                <c:ptCount val="1"/>
                <c:pt idx="0">
                  <c:v>Absolute Amplitude (a.u.)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'FFT Spectrum'!$A$2:$A$288</c:f>
              <c:numCache>
                <c:formatCode>General</c:formatCode>
                <c:ptCount val="287"/>
                <c:pt idx="0">
                  <c:v>5.859375</c:v>
                </c:pt>
                <c:pt idx="1">
                  <c:v>11.71875</c:v>
                </c:pt>
                <c:pt idx="2">
                  <c:v>17.578125</c:v>
                </c:pt>
                <c:pt idx="3">
                  <c:v>23.4375</c:v>
                </c:pt>
                <c:pt idx="4">
                  <c:v>29.296875</c:v>
                </c:pt>
                <c:pt idx="5">
                  <c:v>35.15625</c:v>
                </c:pt>
                <c:pt idx="6">
                  <c:v>41.015625</c:v>
                </c:pt>
                <c:pt idx="7">
                  <c:v>46.875</c:v>
                </c:pt>
                <c:pt idx="8">
                  <c:v>52.734375</c:v>
                </c:pt>
                <c:pt idx="9">
                  <c:v>58.59375</c:v>
                </c:pt>
                <c:pt idx="10">
                  <c:v>64.453125</c:v>
                </c:pt>
                <c:pt idx="11">
                  <c:v>70.3125</c:v>
                </c:pt>
                <c:pt idx="12">
                  <c:v>76.171875</c:v>
                </c:pt>
                <c:pt idx="13">
                  <c:v>82.03125</c:v>
                </c:pt>
                <c:pt idx="14">
                  <c:v>87.890625</c:v>
                </c:pt>
                <c:pt idx="15">
                  <c:v>93.75</c:v>
                </c:pt>
                <c:pt idx="16">
                  <c:v>99.609375</c:v>
                </c:pt>
                <c:pt idx="17">
                  <c:v>105.46875</c:v>
                </c:pt>
                <c:pt idx="18">
                  <c:v>111.328125</c:v>
                </c:pt>
                <c:pt idx="19">
                  <c:v>117.1875</c:v>
                </c:pt>
                <c:pt idx="20">
                  <c:v>123.046875</c:v>
                </c:pt>
                <c:pt idx="21">
                  <c:v>128.90625</c:v>
                </c:pt>
                <c:pt idx="22">
                  <c:v>134.765625</c:v>
                </c:pt>
                <c:pt idx="23">
                  <c:v>140.625</c:v>
                </c:pt>
                <c:pt idx="24">
                  <c:v>146.484375</c:v>
                </c:pt>
                <c:pt idx="25">
                  <c:v>152.34375</c:v>
                </c:pt>
                <c:pt idx="26">
                  <c:v>158.203125</c:v>
                </c:pt>
                <c:pt idx="27">
                  <c:v>164.0625</c:v>
                </c:pt>
                <c:pt idx="28">
                  <c:v>169.921875</c:v>
                </c:pt>
                <c:pt idx="29">
                  <c:v>175.78125</c:v>
                </c:pt>
                <c:pt idx="30">
                  <c:v>181.640625</c:v>
                </c:pt>
                <c:pt idx="31">
                  <c:v>187.5</c:v>
                </c:pt>
                <c:pt idx="32">
                  <c:v>193.359375</c:v>
                </c:pt>
                <c:pt idx="33">
                  <c:v>199.21875</c:v>
                </c:pt>
                <c:pt idx="34">
                  <c:v>205.078125</c:v>
                </c:pt>
                <c:pt idx="35">
                  <c:v>210.9375</c:v>
                </c:pt>
                <c:pt idx="36">
                  <c:v>216.796875</c:v>
                </c:pt>
                <c:pt idx="37">
                  <c:v>222.65625</c:v>
                </c:pt>
                <c:pt idx="38">
                  <c:v>228.515625</c:v>
                </c:pt>
                <c:pt idx="39">
                  <c:v>234.375</c:v>
                </c:pt>
                <c:pt idx="40">
                  <c:v>240.234375</c:v>
                </c:pt>
                <c:pt idx="41">
                  <c:v>246.09375</c:v>
                </c:pt>
                <c:pt idx="42">
                  <c:v>251.953125</c:v>
                </c:pt>
                <c:pt idx="43">
                  <c:v>257.8125</c:v>
                </c:pt>
                <c:pt idx="44">
                  <c:v>263.671875</c:v>
                </c:pt>
                <c:pt idx="45">
                  <c:v>269.53125</c:v>
                </c:pt>
                <c:pt idx="46">
                  <c:v>275.390625</c:v>
                </c:pt>
                <c:pt idx="47">
                  <c:v>281.25</c:v>
                </c:pt>
                <c:pt idx="48">
                  <c:v>287.109375</c:v>
                </c:pt>
                <c:pt idx="49">
                  <c:v>292.96875</c:v>
                </c:pt>
                <c:pt idx="50">
                  <c:v>298.828125</c:v>
                </c:pt>
                <c:pt idx="51">
                  <c:v>304.6875</c:v>
                </c:pt>
                <c:pt idx="52">
                  <c:v>310.546875</c:v>
                </c:pt>
                <c:pt idx="53">
                  <c:v>316.40625</c:v>
                </c:pt>
                <c:pt idx="54">
                  <c:v>322.265625</c:v>
                </c:pt>
                <c:pt idx="55">
                  <c:v>328.125</c:v>
                </c:pt>
                <c:pt idx="56">
                  <c:v>333.984375</c:v>
                </c:pt>
                <c:pt idx="57">
                  <c:v>339.84375</c:v>
                </c:pt>
                <c:pt idx="58">
                  <c:v>345.703125</c:v>
                </c:pt>
                <c:pt idx="59">
                  <c:v>351.5625</c:v>
                </c:pt>
                <c:pt idx="60">
                  <c:v>357.421875</c:v>
                </c:pt>
                <c:pt idx="61">
                  <c:v>363.28125</c:v>
                </c:pt>
                <c:pt idx="62">
                  <c:v>369.140625</c:v>
                </c:pt>
                <c:pt idx="63">
                  <c:v>375</c:v>
                </c:pt>
                <c:pt idx="64">
                  <c:v>380.859375</c:v>
                </c:pt>
                <c:pt idx="65">
                  <c:v>386.71875</c:v>
                </c:pt>
                <c:pt idx="66">
                  <c:v>392.578125</c:v>
                </c:pt>
                <c:pt idx="67">
                  <c:v>398.4375</c:v>
                </c:pt>
                <c:pt idx="68">
                  <c:v>404.296875</c:v>
                </c:pt>
                <c:pt idx="69">
                  <c:v>410.15625</c:v>
                </c:pt>
                <c:pt idx="70">
                  <c:v>416.015625</c:v>
                </c:pt>
                <c:pt idx="71">
                  <c:v>421.875</c:v>
                </c:pt>
                <c:pt idx="72">
                  <c:v>427.734375</c:v>
                </c:pt>
                <c:pt idx="73">
                  <c:v>433.59375</c:v>
                </c:pt>
                <c:pt idx="74">
                  <c:v>439.453125</c:v>
                </c:pt>
                <c:pt idx="75">
                  <c:v>445.3125</c:v>
                </c:pt>
                <c:pt idx="76">
                  <c:v>451.171875</c:v>
                </c:pt>
                <c:pt idx="77">
                  <c:v>457.03125</c:v>
                </c:pt>
                <c:pt idx="78">
                  <c:v>462.890625</c:v>
                </c:pt>
                <c:pt idx="79">
                  <c:v>468.75</c:v>
                </c:pt>
                <c:pt idx="80">
                  <c:v>474.609375</c:v>
                </c:pt>
                <c:pt idx="81">
                  <c:v>480.46875</c:v>
                </c:pt>
                <c:pt idx="82">
                  <c:v>486.328125</c:v>
                </c:pt>
                <c:pt idx="83">
                  <c:v>492.1875</c:v>
                </c:pt>
                <c:pt idx="84">
                  <c:v>498.046875</c:v>
                </c:pt>
                <c:pt idx="85">
                  <c:v>503.90625</c:v>
                </c:pt>
                <c:pt idx="86">
                  <c:v>509.765625</c:v>
                </c:pt>
                <c:pt idx="87">
                  <c:v>515.625</c:v>
                </c:pt>
                <c:pt idx="88">
                  <c:v>521.484375</c:v>
                </c:pt>
                <c:pt idx="89">
                  <c:v>527.34375</c:v>
                </c:pt>
                <c:pt idx="90">
                  <c:v>533.203125</c:v>
                </c:pt>
                <c:pt idx="91">
                  <c:v>539.0625</c:v>
                </c:pt>
                <c:pt idx="92">
                  <c:v>544.921875</c:v>
                </c:pt>
                <c:pt idx="93">
                  <c:v>550.78125</c:v>
                </c:pt>
                <c:pt idx="94">
                  <c:v>556.640625</c:v>
                </c:pt>
                <c:pt idx="95">
                  <c:v>562.5</c:v>
                </c:pt>
                <c:pt idx="96">
                  <c:v>568.359375</c:v>
                </c:pt>
                <c:pt idx="97">
                  <c:v>574.21875</c:v>
                </c:pt>
                <c:pt idx="98">
                  <c:v>580.078125</c:v>
                </c:pt>
                <c:pt idx="99">
                  <c:v>585.9375</c:v>
                </c:pt>
                <c:pt idx="100">
                  <c:v>591.796875</c:v>
                </c:pt>
                <c:pt idx="101">
                  <c:v>597.65625</c:v>
                </c:pt>
                <c:pt idx="102">
                  <c:v>603.515625</c:v>
                </c:pt>
                <c:pt idx="103">
                  <c:v>609.375</c:v>
                </c:pt>
                <c:pt idx="104">
                  <c:v>615.234375</c:v>
                </c:pt>
                <c:pt idx="105">
                  <c:v>621.09375</c:v>
                </c:pt>
                <c:pt idx="106">
                  <c:v>626.953125</c:v>
                </c:pt>
                <c:pt idx="107">
                  <c:v>632.8125</c:v>
                </c:pt>
                <c:pt idx="108">
                  <c:v>638.671875</c:v>
                </c:pt>
                <c:pt idx="109">
                  <c:v>644.53125</c:v>
                </c:pt>
                <c:pt idx="110">
                  <c:v>650.390625</c:v>
                </c:pt>
                <c:pt idx="111">
                  <c:v>656.25</c:v>
                </c:pt>
                <c:pt idx="112">
                  <c:v>662.109375</c:v>
                </c:pt>
                <c:pt idx="113">
                  <c:v>667.96875</c:v>
                </c:pt>
                <c:pt idx="114">
                  <c:v>673.828125</c:v>
                </c:pt>
                <c:pt idx="115">
                  <c:v>679.6875</c:v>
                </c:pt>
                <c:pt idx="116">
                  <c:v>685.546875</c:v>
                </c:pt>
                <c:pt idx="117">
                  <c:v>691.40625</c:v>
                </c:pt>
                <c:pt idx="118">
                  <c:v>697.265625</c:v>
                </c:pt>
                <c:pt idx="119">
                  <c:v>703.125</c:v>
                </c:pt>
                <c:pt idx="120">
                  <c:v>708.984375</c:v>
                </c:pt>
                <c:pt idx="121">
                  <c:v>714.84375</c:v>
                </c:pt>
                <c:pt idx="122">
                  <c:v>720.703125</c:v>
                </c:pt>
                <c:pt idx="123">
                  <c:v>726.5625</c:v>
                </c:pt>
                <c:pt idx="124">
                  <c:v>732.421875</c:v>
                </c:pt>
                <c:pt idx="125">
                  <c:v>738.28125</c:v>
                </c:pt>
                <c:pt idx="126">
                  <c:v>744.140625</c:v>
                </c:pt>
                <c:pt idx="127">
                  <c:v>750</c:v>
                </c:pt>
                <c:pt idx="128">
                  <c:v>755.859375</c:v>
                </c:pt>
                <c:pt idx="129">
                  <c:v>761.71875</c:v>
                </c:pt>
                <c:pt idx="130">
                  <c:v>767.578125</c:v>
                </c:pt>
                <c:pt idx="131">
                  <c:v>773.4375</c:v>
                </c:pt>
                <c:pt idx="132">
                  <c:v>779.296875</c:v>
                </c:pt>
                <c:pt idx="133">
                  <c:v>785.15625</c:v>
                </c:pt>
                <c:pt idx="134">
                  <c:v>791.015625</c:v>
                </c:pt>
                <c:pt idx="135">
                  <c:v>796.875</c:v>
                </c:pt>
                <c:pt idx="136">
                  <c:v>802.734375</c:v>
                </c:pt>
                <c:pt idx="137">
                  <c:v>808.59375</c:v>
                </c:pt>
                <c:pt idx="138">
                  <c:v>814.453125</c:v>
                </c:pt>
                <c:pt idx="139">
                  <c:v>820.3125</c:v>
                </c:pt>
                <c:pt idx="140">
                  <c:v>826.171875</c:v>
                </c:pt>
                <c:pt idx="141">
                  <c:v>832.03125</c:v>
                </c:pt>
                <c:pt idx="142">
                  <c:v>837.890625</c:v>
                </c:pt>
                <c:pt idx="143">
                  <c:v>843.75</c:v>
                </c:pt>
                <c:pt idx="144">
                  <c:v>849.609375</c:v>
                </c:pt>
                <c:pt idx="145">
                  <c:v>855.46875</c:v>
                </c:pt>
                <c:pt idx="146">
                  <c:v>861.328125</c:v>
                </c:pt>
                <c:pt idx="147">
                  <c:v>867.1875</c:v>
                </c:pt>
                <c:pt idx="148">
                  <c:v>873.046875</c:v>
                </c:pt>
                <c:pt idx="149">
                  <c:v>878.90625</c:v>
                </c:pt>
                <c:pt idx="150">
                  <c:v>884.765625</c:v>
                </c:pt>
                <c:pt idx="151">
                  <c:v>890.625</c:v>
                </c:pt>
                <c:pt idx="152">
                  <c:v>896.484375</c:v>
                </c:pt>
                <c:pt idx="153">
                  <c:v>902.34375</c:v>
                </c:pt>
                <c:pt idx="154">
                  <c:v>908.203125</c:v>
                </c:pt>
                <c:pt idx="155">
                  <c:v>914.0625</c:v>
                </c:pt>
                <c:pt idx="156">
                  <c:v>919.921875</c:v>
                </c:pt>
                <c:pt idx="157">
                  <c:v>925.78125</c:v>
                </c:pt>
                <c:pt idx="158">
                  <c:v>931.640625</c:v>
                </c:pt>
                <c:pt idx="159">
                  <c:v>937.5</c:v>
                </c:pt>
                <c:pt idx="160">
                  <c:v>943.359375</c:v>
                </c:pt>
                <c:pt idx="161">
                  <c:v>949.21875</c:v>
                </c:pt>
                <c:pt idx="162">
                  <c:v>955.078125</c:v>
                </c:pt>
                <c:pt idx="163">
                  <c:v>960.9375</c:v>
                </c:pt>
                <c:pt idx="164">
                  <c:v>966.796875</c:v>
                </c:pt>
                <c:pt idx="165">
                  <c:v>972.65625</c:v>
                </c:pt>
                <c:pt idx="166">
                  <c:v>978.515625</c:v>
                </c:pt>
                <c:pt idx="167">
                  <c:v>984.375</c:v>
                </c:pt>
                <c:pt idx="168">
                  <c:v>990.234375</c:v>
                </c:pt>
                <c:pt idx="169">
                  <c:v>996.09375</c:v>
                </c:pt>
                <c:pt idx="170">
                  <c:v>1001.953125</c:v>
                </c:pt>
                <c:pt idx="171">
                  <c:v>1007.8125</c:v>
                </c:pt>
                <c:pt idx="172">
                  <c:v>1013.671875</c:v>
                </c:pt>
                <c:pt idx="173">
                  <c:v>1019.53125</c:v>
                </c:pt>
                <c:pt idx="174">
                  <c:v>1025.390625</c:v>
                </c:pt>
                <c:pt idx="175">
                  <c:v>1031.25</c:v>
                </c:pt>
                <c:pt idx="176">
                  <c:v>1037.109375</c:v>
                </c:pt>
                <c:pt idx="177">
                  <c:v>1042.96875</c:v>
                </c:pt>
                <c:pt idx="178">
                  <c:v>1048.828125</c:v>
                </c:pt>
                <c:pt idx="179">
                  <c:v>1054.6875</c:v>
                </c:pt>
                <c:pt idx="180">
                  <c:v>1060.546875</c:v>
                </c:pt>
                <c:pt idx="181">
                  <c:v>1066.40625</c:v>
                </c:pt>
                <c:pt idx="182">
                  <c:v>1072.265625</c:v>
                </c:pt>
                <c:pt idx="183">
                  <c:v>1078.125</c:v>
                </c:pt>
                <c:pt idx="184">
                  <c:v>1083.984375</c:v>
                </c:pt>
                <c:pt idx="185">
                  <c:v>1089.84375</c:v>
                </c:pt>
                <c:pt idx="186">
                  <c:v>1095.703125</c:v>
                </c:pt>
                <c:pt idx="187">
                  <c:v>1101.5625</c:v>
                </c:pt>
                <c:pt idx="188">
                  <c:v>1107.421875</c:v>
                </c:pt>
                <c:pt idx="189">
                  <c:v>1113.28125</c:v>
                </c:pt>
                <c:pt idx="190">
                  <c:v>1119.140625</c:v>
                </c:pt>
                <c:pt idx="191">
                  <c:v>1125</c:v>
                </c:pt>
                <c:pt idx="192">
                  <c:v>1130.859375</c:v>
                </c:pt>
                <c:pt idx="193">
                  <c:v>1136.71875</c:v>
                </c:pt>
                <c:pt idx="194">
                  <c:v>1142.578125</c:v>
                </c:pt>
                <c:pt idx="195">
                  <c:v>1148.4375</c:v>
                </c:pt>
                <c:pt idx="196">
                  <c:v>1154.296875</c:v>
                </c:pt>
                <c:pt idx="197">
                  <c:v>1160.15625</c:v>
                </c:pt>
                <c:pt idx="198">
                  <c:v>1166.015625</c:v>
                </c:pt>
                <c:pt idx="199">
                  <c:v>1171.875</c:v>
                </c:pt>
                <c:pt idx="200">
                  <c:v>1177.734375</c:v>
                </c:pt>
                <c:pt idx="201">
                  <c:v>1183.59375</c:v>
                </c:pt>
                <c:pt idx="202">
                  <c:v>1189.453125</c:v>
                </c:pt>
                <c:pt idx="203">
                  <c:v>1195.3125</c:v>
                </c:pt>
                <c:pt idx="204">
                  <c:v>1201.171875</c:v>
                </c:pt>
                <c:pt idx="205">
                  <c:v>1207.03125</c:v>
                </c:pt>
                <c:pt idx="206">
                  <c:v>1212.890625</c:v>
                </c:pt>
                <c:pt idx="207">
                  <c:v>1218.75</c:v>
                </c:pt>
                <c:pt idx="208">
                  <c:v>1224.609375</c:v>
                </c:pt>
                <c:pt idx="209">
                  <c:v>1230.46875</c:v>
                </c:pt>
                <c:pt idx="210">
                  <c:v>1236.328125</c:v>
                </c:pt>
                <c:pt idx="211">
                  <c:v>1242.1875</c:v>
                </c:pt>
                <c:pt idx="212">
                  <c:v>1248.046875</c:v>
                </c:pt>
                <c:pt idx="213">
                  <c:v>1253.90625</c:v>
                </c:pt>
                <c:pt idx="214">
                  <c:v>1259.765625</c:v>
                </c:pt>
                <c:pt idx="215">
                  <c:v>1265.625</c:v>
                </c:pt>
                <c:pt idx="216">
                  <c:v>1271.484375</c:v>
                </c:pt>
                <c:pt idx="217">
                  <c:v>1277.34375</c:v>
                </c:pt>
                <c:pt idx="218">
                  <c:v>1283.203125</c:v>
                </c:pt>
                <c:pt idx="219">
                  <c:v>1289.0625</c:v>
                </c:pt>
                <c:pt idx="220">
                  <c:v>1294.921875</c:v>
                </c:pt>
                <c:pt idx="221">
                  <c:v>1300.78125</c:v>
                </c:pt>
                <c:pt idx="222">
                  <c:v>1306.640625</c:v>
                </c:pt>
                <c:pt idx="223">
                  <c:v>1312.5</c:v>
                </c:pt>
                <c:pt idx="224">
                  <c:v>1318.359375</c:v>
                </c:pt>
                <c:pt idx="225">
                  <c:v>1324.21875</c:v>
                </c:pt>
                <c:pt idx="226">
                  <c:v>1330.078125</c:v>
                </c:pt>
                <c:pt idx="227">
                  <c:v>1335.9375</c:v>
                </c:pt>
                <c:pt idx="228">
                  <c:v>1341.796875</c:v>
                </c:pt>
                <c:pt idx="229">
                  <c:v>1347.65625</c:v>
                </c:pt>
                <c:pt idx="230">
                  <c:v>1353.515625</c:v>
                </c:pt>
                <c:pt idx="231">
                  <c:v>1359.375</c:v>
                </c:pt>
                <c:pt idx="232">
                  <c:v>1365.234375</c:v>
                </c:pt>
                <c:pt idx="233">
                  <c:v>1371.09375</c:v>
                </c:pt>
                <c:pt idx="234">
                  <c:v>1376.953125</c:v>
                </c:pt>
                <c:pt idx="235">
                  <c:v>1382.8125</c:v>
                </c:pt>
                <c:pt idx="236">
                  <c:v>1388.671875</c:v>
                </c:pt>
                <c:pt idx="237">
                  <c:v>1394.53125</c:v>
                </c:pt>
                <c:pt idx="238">
                  <c:v>1400.390625</c:v>
                </c:pt>
                <c:pt idx="239">
                  <c:v>1406.25</c:v>
                </c:pt>
                <c:pt idx="240">
                  <c:v>1412.109375</c:v>
                </c:pt>
                <c:pt idx="241">
                  <c:v>1417.96875</c:v>
                </c:pt>
                <c:pt idx="242">
                  <c:v>1423.828125</c:v>
                </c:pt>
                <c:pt idx="243">
                  <c:v>1429.6875</c:v>
                </c:pt>
                <c:pt idx="244">
                  <c:v>1435.546875</c:v>
                </c:pt>
                <c:pt idx="245">
                  <c:v>1441.40625</c:v>
                </c:pt>
                <c:pt idx="246">
                  <c:v>1447.265625</c:v>
                </c:pt>
                <c:pt idx="247">
                  <c:v>1453.125</c:v>
                </c:pt>
                <c:pt idx="248">
                  <c:v>1458.984375</c:v>
                </c:pt>
                <c:pt idx="249">
                  <c:v>1464.84375</c:v>
                </c:pt>
                <c:pt idx="250">
                  <c:v>1470.703125</c:v>
                </c:pt>
                <c:pt idx="251">
                  <c:v>1476.5625</c:v>
                </c:pt>
                <c:pt idx="252">
                  <c:v>1482.421875</c:v>
                </c:pt>
                <c:pt idx="253">
                  <c:v>1488.28125</c:v>
                </c:pt>
                <c:pt idx="254">
                  <c:v>1494.140625</c:v>
                </c:pt>
                <c:pt idx="255">
                  <c:v>1500</c:v>
                </c:pt>
                <c:pt idx="256">
                  <c:v>1505.859375</c:v>
                </c:pt>
                <c:pt idx="257">
                  <c:v>1511.71875</c:v>
                </c:pt>
                <c:pt idx="258">
                  <c:v>1517.578125</c:v>
                </c:pt>
                <c:pt idx="259">
                  <c:v>1523.4375</c:v>
                </c:pt>
                <c:pt idx="260">
                  <c:v>1529.296875</c:v>
                </c:pt>
                <c:pt idx="261">
                  <c:v>1535.15625</c:v>
                </c:pt>
                <c:pt idx="262">
                  <c:v>1541.015625</c:v>
                </c:pt>
                <c:pt idx="263">
                  <c:v>1546.875</c:v>
                </c:pt>
                <c:pt idx="264">
                  <c:v>1552.734375</c:v>
                </c:pt>
                <c:pt idx="265">
                  <c:v>1558.59375</c:v>
                </c:pt>
                <c:pt idx="266">
                  <c:v>1564.453125</c:v>
                </c:pt>
                <c:pt idx="267">
                  <c:v>1570.3125</c:v>
                </c:pt>
                <c:pt idx="268">
                  <c:v>1576.171875</c:v>
                </c:pt>
                <c:pt idx="269">
                  <c:v>1582.03125</c:v>
                </c:pt>
                <c:pt idx="270">
                  <c:v>1587.890625</c:v>
                </c:pt>
                <c:pt idx="271">
                  <c:v>1593.75</c:v>
                </c:pt>
                <c:pt idx="272">
                  <c:v>1599.609375</c:v>
                </c:pt>
                <c:pt idx="273">
                  <c:v>1605.46875</c:v>
                </c:pt>
                <c:pt idx="274">
                  <c:v>1611.328125</c:v>
                </c:pt>
                <c:pt idx="275">
                  <c:v>1617.1875</c:v>
                </c:pt>
                <c:pt idx="276">
                  <c:v>1623.046875</c:v>
                </c:pt>
                <c:pt idx="277">
                  <c:v>1628.90625</c:v>
                </c:pt>
                <c:pt idx="278">
                  <c:v>1634.765625</c:v>
                </c:pt>
                <c:pt idx="279">
                  <c:v>1640.625</c:v>
                </c:pt>
                <c:pt idx="280">
                  <c:v>1646.484375</c:v>
                </c:pt>
                <c:pt idx="281">
                  <c:v>1652.34375</c:v>
                </c:pt>
                <c:pt idx="282">
                  <c:v>1658.203125</c:v>
                </c:pt>
                <c:pt idx="283">
                  <c:v>1664.0625</c:v>
                </c:pt>
                <c:pt idx="284">
                  <c:v>1669.921875</c:v>
                </c:pt>
                <c:pt idx="285">
                  <c:v>1675.78125</c:v>
                </c:pt>
                <c:pt idx="286">
                  <c:v>1681.640625</c:v>
                </c:pt>
              </c:numCache>
            </c:numRef>
          </c:xVal>
          <c:yVal>
            <c:numRef>
              <c:f>'FFT Spectrum'!$B$2:$B$288</c:f>
              <c:numCache>
                <c:formatCode>General</c:formatCode>
                <c:ptCount val="287"/>
                <c:pt idx="0">
                  <c:v>0.21959324095027413</c:v>
                </c:pt>
                <c:pt idx="1">
                  <c:v>0.5092456399132983</c:v>
                </c:pt>
                <c:pt idx="2">
                  <c:v>0.69623032314718836</c:v>
                </c:pt>
                <c:pt idx="3">
                  <c:v>0.17542213770339105</c:v>
                </c:pt>
                <c:pt idx="4">
                  <c:v>0.37483532737857383</c:v>
                </c:pt>
                <c:pt idx="5">
                  <c:v>0.47054870676278965</c:v>
                </c:pt>
                <c:pt idx="6">
                  <c:v>0.50541419924010211</c:v>
                </c:pt>
                <c:pt idx="7">
                  <c:v>0.74943410105663588</c:v>
                </c:pt>
                <c:pt idx="8">
                  <c:v>0.76771052158159392</c:v>
                </c:pt>
                <c:pt idx="9">
                  <c:v>0.51067761365816744</c:v>
                </c:pt>
                <c:pt idx="10">
                  <c:v>0.70851146648642083</c:v>
                </c:pt>
                <c:pt idx="11">
                  <c:v>1.3786126539085151</c:v>
                </c:pt>
                <c:pt idx="12">
                  <c:v>0.6882612378997861</c:v>
                </c:pt>
                <c:pt idx="13">
                  <c:v>1.2508465150775445</c:v>
                </c:pt>
                <c:pt idx="14">
                  <c:v>3.3595183539338667</c:v>
                </c:pt>
                <c:pt idx="15">
                  <c:v>1.098333262849273</c:v>
                </c:pt>
                <c:pt idx="16">
                  <c:v>0.22198190119278907</c:v>
                </c:pt>
                <c:pt idx="17">
                  <c:v>2.704301066318934</c:v>
                </c:pt>
                <c:pt idx="18">
                  <c:v>2.9639741759136715</c:v>
                </c:pt>
                <c:pt idx="19">
                  <c:v>3.0310628594110001</c:v>
                </c:pt>
                <c:pt idx="20">
                  <c:v>1.8289414288768024</c:v>
                </c:pt>
                <c:pt idx="21">
                  <c:v>1.219141160238183</c:v>
                </c:pt>
                <c:pt idx="22">
                  <c:v>0.38331205218424869</c:v>
                </c:pt>
                <c:pt idx="23">
                  <c:v>0.61536450088323025</c:v>
                </c:pt>
                <c:pt idx="24">
                  <c:v>0.39323457105639115</c:v>
                </c:pt>
                <c:pt idx="25">
                  <c:v>0.22216211829814997</c:v>
                </c:pt>
                <c:pt idx="26">
                  <c:v>0.12097554115320003</c:v>
                </c:pt>
                <c:pt idx="27">
                  <c:v>0.2679159689167453</c:v>
                </c:pt>
                <c:pt idx="28">
                  <c:v>0.45908207612408408</c:v>
                </c:pt>
                <c:pt idx="29">
                  <c:v>0.38615427535891261</c:v>
                </c:pt>
                <c:pt idx="30">
                  <c:v>0.44526106980043872</c:v>
                </c:pt>
                <c:pt idx="31">
                  <c:v>0.22455595360960934</c:v>
                </c:pt>
                <c:pt idx="32">
                  <c:v>0.27102187734965966</c:v>
                </c:pt>
                <c:pt idx="33">
                  <c:v>0.32020031172386737</c:v>
                </c:pt>
                <c:pt idx="34">
                  <c:v>5.5507528693065362E-2</c:v>
                </c:pt>
                <c:pt idx="35">
                  <c:v>7.1993429131728862E-2</c:v>
                </c:pt>
                <c:pt idx="36">
                  <c:v>0.42743991723324498</c:v>
                </c:pt>
                <c:pt idx="37">
                  <c:v>0.11795694832770157</c:v>
                </c:pt>
                <c:pt idx="38">
                  <c:v>0.32869310039438693</c:v>
                </c:pt>
                <c:pt idx="39">
                  <c:v>0.14580740842477927</c:v>
                </c:pt>
                <c:pt idx="40">
                  <c:v>9.7950297102873382E-2</c:v>
                </c:pt>
                <c:pt idx="41">
                  <c:v>7.30752318615977E-2</c:v>
                </c:pt>
                <c:pt idx="42">
                  <c:v>0.1039050067113384</c:v>
                </c:pt>
                <c:pt idx="43">
                  <c:v>7.5814850778712806E-2</c:v>
                </c:pt>
                <c:pt idx="44">
                  <c:v>0.10364129607548005</c:v>
                </c:pt>
                <c:pt idx="45">
                  <c:v>0.17544009582106684</c:v>
                </c:pt>
                <c:pt idx="46">
                  <c:v>9.1106025502407401E-2</c:v>
                </c:pt>
                <c:pt idx="47">
                  <c:v>0.16147813774816633</c:v>
                </c:pt>
                <c:pt idx="48">
                  <c:v>0.11879296907986159</c:v>
                </c:pt>
                <c:pt idx="49">
                  <c:v>8.5281909377883033E-2</c:v>
                </c:pt>
                <c:pt idx="50">
                  <c:v>5.7148577171611696E-2</c:v>
                </c:pt>
                <c:pt idx="51">
                  <c:v>8.8550225776188152E-2</c:v>
                </c:pt>
                <c:pt idx="52">
                  <c:v>7.883117694391728E-2</c:v>
                </c:pt>
                <c:pt idx="53">
                  <c:v>0.15547749431091515</c:v>
                </c:pt>
                <c:pt idx="54">
                  <c:v>1.760165758455683E-2</c:v>
                </c:pt>
                <c:pt idx="55">
                  <c:v>2.7104881996946328E-2</c:v>
                </c:pt>
                <c:pt idx="56">
                  <c:v>8.1948470958236402E-2</c:v>
                </c:pt>
                <c:pt idx="57">
                  <c:v>9.376131039598809E-2</c:v>
                </c:pt>
                <c:pt idx="58">
                  <c:v>0.12941155274906951</c:v>
                </c:pt>
                <c:pt idx="59">
                  <c:v>6.2272186038214238E-2</c:v>
                </c:pt>
                <c:pt idx="60">
                  <c:v>6.0688745412461081E-2</c:v>
                </c:pt>
                <c:pt idx="61">
                  <c:v>0.13983684390675924</c:v>
                </c:pt>
                <c:pt idx="62">
                  <c:v>3.7825744975794454E-2</c:v>
                </c:pt>
                <c:pt idx="63">
                  <c:v>2.8958418222018636E-2</c:v>
                </c:pt>
                <c:pt idx="64">
                  <c:v>3.0482355665849926E-2</c:v>
                </c:pt>
                <c:pt idx="65">
                  <c:v>5.4079205690018284E-2</c:v>
                </c:pt>
                <c:pt idx="66">
                  <c:v>2.8341666310827379E-2</c:v>
                </c:pt>
                <c:pt idx="67">
                  <c:v>8.6272426357799109E-2</c:v>
                </c:pt>
                <c:pt idx="68">
                  <c:v>9.9277173041504671E-2</c:v>
                </c:pt>
                <c:pt idx="69">
                  <c:v>4.9734608290214526E-2</c:v>
                </c:pt>
                <c:pt idx="70">
                  <c:v>8.066725857332159E-2</c:v>
                </c:pt>
                <c:pt idx="71">
                  <c:v>7.5179499000189248E-2</c:v>
                </c:pt>
                <c:pt idx="72">
                  <c:v>0.14403079978016123</c:v>
                </c:pt>
                <c:pt idx="73">
                  <c:v>0.14992912853768867</c:v>
                </c:pt>
                <c:pt idx="74">
                  <c:v>0.12434072018742279</c:v>
                </c:pt>
                <c:pt idx="75">
                  <c:v>0.11954830050062654</c:v>
                </c:pt>
                <c:pt idx="76">
                  <c:v>7.9006233692475503E-2</c:v>
                </c:pt>
                <c:pt idx="77">
                  <c:v>9.1587247594744792E-2</c:v>
                </c:pt>
                <c:pt idx="78">
                  <c:v>9.6386571879528163E-2</c:v>
                </c:pt>
                <c:pt idx="79">
                  <c:v>8.9947155464276549E-2</c:v>
                </c:pt>
                <c:pt idx="80">
                  <c:v>7.420863424978702E-2</c:v>
                </c:pt>
                <c:pt idx="81">
                  <c:v>9.9164378870704339E-2</c:v>
                </c:pt>
                <c:pt idx="82">
                  <c:v>6.6723931998699054E-2</c:v>
                </c:pt>
                <c:pt idx="83">
                  <c:v>0.11845143990898044</c:v>
                </c:pt>
                <c:pt idx="84">
                  <c:v>0.11601605324102897</c:v>
                </c:pt>
                <c:pt idx="85">
                  <c:v>8.7240220477151881E-2</c:v>
                </c:pt>
                <c:pt idx="86">
                  <c:v>7.7165632781408269E-2</c:v>
                </c:pt>
                <c:pt idx="87">
                  <c:v>5.8263566606652432E-2</c:v>
                </c:pt>
                <c:pt idx="88">
                  <c:v>8.2002582145366029E-2</c:v>
                </c:pt>
                <c:pt idx="89">
                  <c:v>7.6184016260252063E-2</c:v>
                </c:pt>
                <c:pt idx="90">
                  <c:v>3.7318209144278462E-2</c:v>
                </c:pt>
                <c:pt idx="91">
                  <c:v>1.6795045003578611E-2</c:v>
                </c:pt>
                <c:pt idx="92">
                  <c:v>2.2109737052356714E-2</c:v>
                </c:pt>
                <c:pt idx="93">
                  <c:v>4.5602775953121337E-2</c:v>
                </c:pt>
                <c:pt idx="94">
                  <c:v>2.0735845786172793E-2</c:v>
                </c:pt>
                <c:pt idx="95">
                  <c:v>3.205175028993254E-2</c:v>
                </c:pt>
                <c:pt idx="96">
                  <c:v>3.0732025546571357E-2</c:v>
                </c:pt>
                <c:pt idx="97">
                  <c:v>2.2082262536509384E-2</c:v>
                </c:pt>
                <c:pt idx="98">
                  <c:v>3.927649697902412E-2</c:v>
                </c:pt>
                <c:pt idx="99">
                  <c:v>3.099684794048398E-2</c:v>
                </c:pt>
                <c:pt idx="100">
                  <c:v>4.5350003068409091E-2</c:v>
                </c:pt>
                <c:pt idx="101">
                  <c:v>2.4280414780808578E-2</c:v>
                </c:pt>
                <c:pt idx="102">
                  <c:v>5.1081005024256387E-2</c:v>
                </c:pt>
                <c:pt idx="103">
                  <c:v>4.7682866993642332E-2</c:v>
                </c:pt>
                <c:pt idx="104">
                  <c:v>2.1013831106377487E-2</c:v>
                </c:pt>
                <c:pt idx="105">
                  <c:v>4.5820178752070194E-2</c:v>
                </c:pt>
                <c:pt idx="106">
                  <c:v>7.1422888915014152E-2</c:v>
                </c:pt>
                <c:pt idx="107">
                  <c:v>2.7115219467800811E-2</c:v>
                </c:pt>
                <c:pt idx="108">
                  <c:v>7.5662017215784028E-2</c:v>
                </c:pt>
                <c:pt idx="109">
                  <c:v>6.8798888595544685E-2</c:v>
                </c:pt>
                <c:pt idx="110">
                  <c:v>7.4567741713183186E-2</c:v>
                </c:pt>
                <c:pt idx="111">
                  <c:v>4.9328926433251437E-2</c:v>
                </c:pt>
                <c:pt idx="112">
                  <c:v>5.2606193067483265E-2</c:v>
                </c:pt>
                <c:pt idx="113">
                  <c:v>3.5823616756695653E-2</c:v>
                </c:pt>
                <c:pt idx="114">
                  <c:v>5.201430515848196E-2</c:v>
                </c:pt>
                <c:pt idx="115">
                  <c:v>1.2148172458178718E-2</c:v>
                </c:pt>
                <c:pt idx="116">
                  <c:v>4.2601425790475884E-2</c:v>
                </c:pt>
                <c:pt idx="117">
                  <c:v>2.9717028448433921E-2</c:v>
                </c:pt>
                <c:pt idx="118">
                  <c:v>5.6185308401396392E-2</c:v>
                </c:pt>
                <c:pt idx="119">
                  <c:v>3.4264110784028696E-3</c:v>
                </c:pt>
                <c:pt idx="120">
                  <c:v>6.0994289254763356E-2</c:v>
                </c:pt>
                <c:pt idx="121">
                  <c:v>4.1647284520644992E-2</c:v>
                </c:pt>
                <c:pt idx="122">
                  <c:v>5.2094661803108559E-2</c:v>
                </c:pt>
                <c:pt idx="123">
                  <c:v>2.583082128100312E-2</c:v>
                </c:pt>
                <c:pt idx="124">
                  <c:v>4.187221556860523E-2</c:v>
                </c:pt>
                <c:pt idx="125">
                  <c:v>4.1807857831143935E-2</c:v>
                </c:pt>
                <c:pt idx="126">
                  <c:v>2.33199065917674E-2</c:v>
                </c:pt>
                <c:pt idx="127">
                  <c:v>1.9620797889980543E-2</c:v>
                </c:pt>
                <c:pt idx="128">
                  <c:v>2.5974000826967946E-2</c:v>
                </c:pt>
                <c:pt idx="129">
                  <c:v>6.1076045004767989E-3</c:v>
                </c:pt>
                <c:pt idx="130">
                  <c:v>1.7902505232142703E-2</c:v>
                </c:pt>
                <c:pt idx="131">
                  <c:v>2.1866029940005471E-2</c:v>
                </c:pt>
                <c:pt idx="132">
                  <c:v>3.076135885000271E-2</c:v>
                </c:pt>
                <c:pt idx="133">
                  <c:v>2.731759966600255E-2</c:v>
                </c:pt>
                <c:pt idx="134">
                  <c:v>3.8861542025934219E-2</c:v>
                </c:pt>
                <c:pt idx="135">
                  <c:v>4.6151108681933568E-2</c:v>
                </c:pt>
                <c:pt idx="136">
                  <c:v>2.5468676105380412E-2</c:v>
                </c:pt>
                <c:pt idx="137">
                  <c:v>2.8618294590390222E-2</c:v>
                </c:pt>
                <c:pt idx="138">
                  <c:v>7.8440216333283772E-3</c:v>
                </c:pt>
                <c:pt idx="139">
                  <c:v>1.991472909463668E-2</c:v>
                </c:pt>
                <c:pt idx="140">
                  <c:v>2.9569524339587452E-2</c:v>
                </c:pt>
                <c:pt idx="141">
                  <c:v>3.438211670376503E-2</c:v>
                </c:pt>
                <c:pt idx="142">
                  <c:v>2.8552101107609858E-2</c:v>
                </c:pt>
                <c:pt idx="143">
                  <c:v>5.6316135667794712E-2</c:v>
                </c:pt>
                <c:pt idx="144">
                  <c:v>3.6561792939668276E-2</c:v>
                </c:pt>
                <c:pt idx="145">
                  <c:v>5.450378286330506E-2</c:v>
                </c:pt>
                <c:pt idx="146">
                  <c:v>4.3548279596303417E-3</c:v>
                </c:pt>
                <c:pt idx="147">
                  <c:v>2.1497616498848952E-2</c:v>
                </c:pt>
                <c:pt idx="148">
                  <c:v>1.6709357701065172E-2</c:v>
                </c:pt>
                <c:pt idx="149">
                  <c:v>1.8860273382728689E-2</c:v>
                </c:pt>
                <c:pt idx="150">
                  <c:v>3.3112915846794523E-2</c:v>
                </c:pt>
                <c:pt idx="151">
                  <c:v>2.2454190781813071E-2</c:v>
                </c:pt>
                <c:pt idx="152">
                  <c:v>2.0650293488409195E-2</c:v>
                </c:pt>
                <c:pt idx="153">
                  <c:v>1.6889800409546629E-2</c:v>
                </c:pt>
                <c:pt idx="154">
                  <c:v>3.1967136903360206E-2</c:v>
                </c:pt>
                <c:pt idx="155">
                  <c:v>1.9972875492051512E-2</c:v>
                </c:pt>
                <c:pt idx="156">
                  <c:v>6.1410394596455913E-2</c:v>
                </c:pt>
                <c:pt idx="157">
                  <c:v>1.1952059271278558E-2</c:v>
                </c:pt>
                <c:pt idx="158">
                  <c:v>5.3060945778815739E-2</c:v>
                </c:pt>
                <c:pt idx="159">
                  <c:v>1.9761124072101455E-2</c:v>
                </c:pt>
                <c:pt idx="160">
                  <c:v>2.6009129565309812E-2</c:v>
                </c:pt>
                <c:pt idx="161">
                  <c:v>2.5888533013043599E-2</c:v>
                </c:pt>
                <c:pt idx="162">
                  <c:v>1.7042863841487853E-2</c:v>
                </c:pt>
                <c:pt idx="163">
                  <c:v>6.9462165910060937E-3</c:v>
                </c:pt>
                <c:pt idx="164">
                  <c:v>3.5709012714989274E-2</c:v>
                </c:pt>
                <c:pt idx="165">
                  <c:v>3.2373243299421435E-2</c:v>
                </c:pt>
                <c:pt idx="166">
                  <c:v>2.9950307508936486E-2</c:v>
                </c:pt>
                <c:pt idx="167">
                  <c:v>3.2464537686479951E-2</c:v>
                </c:pt>
                <c:pt idx="168">
                  <c:v>4.8539834318160344E-3</c:v>
                </c:pt>
                <c:pt idx="169">
                  <c:v>3.1000720709998805E-2</c:v>
                </c:pt>
                <c:pt idx="170">
                  <c:v>1.144856906445192E-2</c:v>
                </c:pt>
                <c:pt idx="171">
                  <c:v>2.4946985929961911E-2</c:v>
                </c:pt>
                <c:pt idx="172">
                  <c:v>2.4861899535289812E-2</c:v>
                </c:pt>
                <c:pt idx="173">
                  <c:v>1.5650598582927378E-2</c:v>
                </c:pt>
                <c:pt idx="174">
                  <c:v>4.3801688837549341E-2</c:v>
                </c:pt>
                <c:pt idx="175">
                  <c:v>1.4536083650302137E-2</c:v>
                </c:pt>
                <c:pt idx="176">
                  <c:v>3.163229267343079E-2</c:v>
                </c:pt>
                <c:pt idx="177">
                  <c:v>2.5820911683403199E-3</c:v>
                </c:pt>
                <c:pt idx="178">
                  <c:v>8.5346843553895223E-3</c:v>
                </c:pt>
                <c:pt idx="179">
                  <c:v>1.7983280152078906E-2</c:v>
                </c:pt>
                <c:pt idx="180">
                  <c:v>3.2329526621928915E-2</c:v>
                </c:pt>
                <c:pt idx="181">
                  <c:v>1.9740821953018031E-2</c:v>
                </c:pt>
                <c:pt idx="182">
                  <c:v>2.3278103014642958E-2</c:v>
                </c:pt>
                <c:pt idx="183">
                  <c:v>2.3299857672196483E-2</c:v>
                </c:pt>
                <c:pt idx="184">
                  <c:v>2.8080842088713021E-2</c:v>
                </c:pt>
                <c:pt idx="185">
                  <c:v>1.9126675512128471E-2</c:v>
                </c:pt>
                <c:pt idx="186">
                  <c:v>3.0181554479064981E-2</c:v>
                </c:pt>
                <c:pt idx="187">
                  <c:v>2.3687307828526339E-2</c:v>
                </c:pt>
                <c:pt idx="188">
                  <c:v>2.3292920498988261E-3</c:v>
                </c:pt>
                <c:pt idx="189">
                  <c:v>1.2992027645092569E-2</c:v>
                </c:pt>
                <c:pt idx="190">
                  <c:v>8.6971843878594097E-3</c:v>
                </c:pt>
                <c:pt idx="191">
                  <c:v>2.4847775575083799E-2</c:v>
                </c:pt>
                <c:pt idx="192">
                  <c:v>3.7254875042979606E-2</c:v>
                </c:pt>
                <c:pt idx="193">
                  <c:v>2.0532241059782907E-2</c:v>
                </c:pt>
                <c:pt idx="194">
                  <c:v>1.6422661112468238E-2</c:v>
                </c:pt>
                <c:pt idx="195">
                  <c:v>1.7879868330622464E-2</c:v>
                </c:pt>
                <c:pt idx="196">
                  <c:v>2.5920656112020369E-2</c:v>
                </c:pt>
                <c:pt idx="197">
                  <c:v>1.5839711385046834E-2</c:v>
                </c:pt>
                <c:pt idx="198">
                  <c:v>2.3753063482598393E-2</c:v>
                </c:pt>
                <c:pt idx="199">
                  <c:v>1.9472026424423299E-2</c:v>
                </c:pt>
                <c:pt idx="200">
                  <c:v>2.274420831210586E-2</c:v>
                </c:pt>
                <c:pt idx="201">
                  <c:v>1.8445070538993885E-2</c:v>
                </c:pt>
                <c:pt idx="202">
                  <c:v>1.3881021716046013E-2</c:v>
                </c:pt>
                <c:pt idx="203">
                  <c:v>3.8357747644757176E-2</c:v>
                </c:pt>
                <c:pt idx="204">
                  <c:v>2.7184454499214222E-2</c:v>
                </c:pt>
                <c:pt idx="205">
                  <c:v>3.7625491657820656E-2</c:v>
                </c:pt>
                <c:pt idx="206">
                  <c:v>2.8201760408304063E-2</c:v>
                </c:pt>
                <c:pt idx="207">
                  <c:v>1.3500070127255058E-2</c:v>
                </c:pt>
                <c:pt idx="208">
                  <c:v>1.8782183809873308E-2</c:v>
                </c:pt>
                <c:pt idx="209">
                  <c:v>1.7323119896915984E-2</c:v>
                </c:pt>
                <c:pt idx="210">
                  <c:v>1.205387230214419E-2</c:v>
                </c:pt>
                <c:pt idx="211">
                  <c:v>1.8371737747053363E-2</c:v>
                </c:pt>
                <c:pt idx="212">
                  <c:v>1.0296097940804242E-2</c:v>
                </c:pt>
                <c:pt idx="213">
                  <c:v>7.4901406386222403E-3</c:v>
                </c:pt>
                <c:pt idx="214">
                  <c:v>1.8459964305256267E-2</c:v>
                </c:pt>
                <c:pt idx="215">
                  <c:v>2.8922362882022577E-2</c:v>
                </c:pt>
                <c:pt idx="216">
                  <c:v>1.3615053336381725E-2</c:v>
                </c:pt>
                <c:pt idx="217">
                  <c:v>2.3442053390467763E-2</c:v>
                </c:pt>
                <c:pt idx="218">
                  <c:v>8.9273660044275546E-3</c:v>
                </c:pt>
                <c:pt idx="219">
                  <c:v>1.8178288335469393E-2</c:v>
                </c:pt>
                <c:pt idx="220">
                  <c:v>2.1746182807722319E-2</c:v>
                </c:pt>
                <c:pt idx="221">
                  <c:v>7.482112224387035E-3</c:v>
                </c:pt>
                <c:pt idx="222">
                  <c:v>1.6725742318504933E-2</c:v>
                </c:pt>
                <c:pt idx="223">
                  <c:v>2.5721792306821215E-2</c:v>
                </c:pt>
                <c:pt idx="224">
                  <c:v>3.7228032571722101E-2</c:v>
                </c:pt>
                <c:pt idx="225">
                  <c:v>1.2329487300155144E-2</c:v>
                </c:pt>
                <c:pt idx="226">
                  <c:v>2.0849314570419046E-2</c:v>
                </c:pt>
                <c:pt idx="227">
                  <c:v>2.3765957088895812E-2</c:v>
                </c:pt>
                <c:pt idx="228">
                  <c:v>5.6015601974590823E-3</c:v>
                </c:pt>
                <c:pt idx="229">
                  <c:v>1.604679317445994E-2</c:v>
                </c:pt>
                <c:pt idx="230">
                  <c:v>1.5317291962126561E-2</c:v>
                </c:pt>
                <c:pt idx="231">
                  <c:v>3.2344885484229542E-2</c:v>
                </c:pt>
                <c:pt idx="232">
                  <c:v>1.2133235012404169E-2</c:v>
                </c:pt>
                <c:pt idx="233">
                  <c:v>1.5455099378643825E-2</c:v>
                </c:pt>
                <c:pt idx="234">
                  <c:v>1.8356108768627383E-2</c:v>
                </c:pt>
                <c:pt idx="235">
                  <c:v>1.7627054867047704E-2</c:v>
                </c:pt>
                <c:pt idx="236">
                  <c:v>1.726269528593833E-2</c:v>
                </c:pt>
                <c:pt idx="237">
                  <c:v>1.5125613737227902E-2</c:v>
                </c:pt>
                <c:pt idx="238">
                  <c:v>1.7859255911245278E-2</c:v>
                </c:pt>
                <c:pt idx="239">
                  <c:v>9.2187937739209129E-3</c:v>
                </c:pt>
                <c:pt idx="240">
                  <c:v>3.5087160188412576E-2</c:v>
                </c:pt>
                <c:pt idx="241">
                  <c:v>2.4056947526204773E-2</c:v>
                </c:pt>
                <c:pt idx="242">
                  <c:v>2.0253608570387424E-2</c:v>
                </c:pt>
                <c:pt idx="243">
                  <c:v>2.7765852120252905E-2</c:v>
                </c:pt>
                <c:pt idx="244">
                  <c:v>2.1651409205946749E-2</c:v>
                </c:pt>
                <c:pt idx="245">
                  <c:v>1.1545233158503008E-2</c:v>
                </c:pt>
                <c:pt idx="246">
                  <c:v>1.401667182913335E-2</c:v>
                </c:pt>
                <c:pt idx="247">
                  <c:v>2.318208207381495E-2</c:v>
                </c:pt>
                <c:pt idx="248">
                  <c:v>6.9524917776502861E-3</c:v>
                </c:pt>
                <c:pt idx="249">
                  <c:v>1.2517003664092067E-2</c:v>
                </c:pt>
                <c:pt idx="250">
                  <c:v>2.3638411366098719E-2</c:v>
                </c:pt>
                <c:pt idx="251">
                  <c:v>1.2352620371208843E-2</c:v>
                </c:pt>
                <c:pt idx="252">
                  <c:v>1.8627273141886048E-2</c:v>
                </c:pt>
                <c:pt idx="253">
                  <c:v>8.86283124261345E-3</c:v>
                </c:pt>
                <c:pt idx="254">
                  <c:v>1.3305389475489449E-2</c:v>
                </c:pt>
                <c:pt idx="255">
                  <c:v>1.4603607717603018E-2</c:v>
                </c:pt>
                <c:pt idx="256">
                  <c:v>9.2535066552156004E-3</c:v>
                </c:pt>
                <c:pt idx="257">
                  <c:v>2.3370983854009899E-2</c:v>
                </c:pt>
                <c:pt idx="258">
                  <c:v>1.620922534261798E-2</c:v>
                </c:pt>
                <c:pt idx="259">
                  <c:v>1.6284755653218037E-2</c:v>
                </c:pt>
                <c:pt idx="260">
                  <c:v>8.3090391060269154E-3</c:v>
                </c:pt>
                <c:pt idx="261">
                  <c:v>3.3698429262458571E-2</c:v>
                </c:pt>
                <c:pt idx="262">
                  <c:v>1.3745915158579125E-2</c:v>
                </c:pt>
                <c:pt idx="263">
                  <c:v>9.413615531430726E-3</c:v>
                </c:pt>
                <c:pt idx="264">
                  <c:v>2.6032216341816353E-2</c:v>
                </c:pt>
                <c:pt idx="265">
                  <c:v>2.2013147306339218E-2</c:v>
                </c:pt>
                <c:pt idx="266">
                  <c:v>2.4408499848962484E-2</c:v>
                </c:pt>
                <c:pt idx="267">
                  <c:v>1.5417411532428789E-2</c:v>
                </c:pt>
                <c:pt idx="268">
                  <c:v>9.9212731478629402E-3</c:v>
                </c:pt>
                <c:pt idx="269">
                  <c:v>8.1780056646881556E-3</c:v>
                </c:pt>
                <c:pt idx="270">
                  <c:v>2.3966471719185121E-2</c:v>
                </c:pt>
                <c:pt idx="271">
                  <c:v>6.8462847742526423E-3</c:v>
                </c:pt>
                <c:pt idx="272">
                  <c:v>2.519719228726691E-4</c:v>
                </c:pt>
                <c:pt idx="273">
                  <c:v>2.933569440415704E-2</c:v>
                </c:pt>
                <c:pt idx="274">
                  <c:v>1.0412929709063313E-2</c:v>
                </c:pt>
                <c:pt idx="275">
                  <c:v>1.282848065697284E-2</c:v>
                </c:pt>
                <c:pt idx="276">
                  <c:v>1.7393040998308292E-2</c:v>
                </c:pt>
                <c:pt idx="277">
                  <c:v>1.1708586019157139E-2</c:v>
                </c:pt>
                <c:pt idx="278">
                  <c:v>6.2853124218849197E-3</c:v>
                </c:pt>
                <c:pt idx="279">
                  <c:v>3.3751088507092118E-3</c:v>
                </c:pt>
                <c:pt idx="280">
                  <c:v>1.2362022446718846E-2</c:v>
                </c:pt>
                <c:pt idx="281">
                  <c:v>9.7768709467324667E-3</c:v>
                </c:pt>
                <c:pt idx="282">
                  <c:v>1.8325314338207797E-2</c:v>
                </c:pt>
                <c:pt idx="283">
                  <c:v>1.9844175763583771E-2</c:v>
                </c:pt>
                <c:pt idx="284">
                  <c:v>1.7012618471468437E-2</c:v>
                </c:pt>
                <c:pt idx="285">
                  <c:v>1.4278586318369622E-2</c:v>
                </c:pt>
                <c:pt idx="286">
                  <c:v>1.8303303963319452E-2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9F1-43F5-8840-DCEE18064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740288"/>
        <c:axId val="204462336"/>
      </c:scatterChart>
      <c:valAx>
        <c:axId val="203740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462336"/>
        <c:crosses val="autoZero"/>
        <c:crossBetween val="midCat"/>
      </c:valAx>
      <c:valAx>
        <c:axId val="20446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37402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Spectrum(</a:t>
            </a:r>
            <a:r>
              <a:rPr lang="zh-CN" altLang="en-US" dirty="0"/>
              <a:t>铝合金板反射</a:t>
            </a:r>
            <a:r>
              <a:rPr lang="en-US" altLang="zh-CN" dirty="0"/>
              <a:t>)</a:t>
            </a:r>
          </a:p>
        </c:rich>
      </c:tx>
      <c:layout>
        <c:manualLayout>
          <c:xMode val="edge"/>
          <c:yMode val="edge"/>
          <c:x val="0.25730648828857638"/>
          <c:y val="6.810298915791662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'FFT Spectrum'!$A$2:$A$244</c:f>
              <c:numCache>
                <c:formatCode>General</c:formatCode>
                <c:ptCount val="243"/>
                <c:pt idx="0">
                  <c:v>5.859375</c:v>
                </c:pt>
                <c:pt idx="1">
                  <c:v>11.71875</c:v>
                </c:pt>
                <c:pt idx="2">
                  <c:v>17.578125</c:v>
                </c:pt>
                <c:pt idx="3">
                  <c:v>23.4375</c:v>
                </c:pt>
                <c:pt idx="4">
                  <c:v>29.296875</c:v>
                </c:pt>
                <c:pt idx="5">
                  <c:v>35.15625</c:v>
                </c:pt>
                <c:pt idx="6">
                  <c:v>41.015625</c:v>
                </c:pt>
                <c:pt idx="7">
                  <c:v>46.875</c:v>
                </c:pt>
                <c:pt idx="8">
                  <c:v>52.734375</c:v>
                </c:pt>
                <c:pt idx="9">
                  <c:v>58.59375</c:v>
                </c:pt>
                <c:pt idx="10">
                  <c:v>64.453125</c:v>
                </c:pt>
                <c:pt idx="11">
                  <c:v>70.3125</c:v>
                </c:pt>
                <c:pt idx="12">
                  <c:v>76.171875</c:v>
                </c:pt>
                <c:pt idx="13">
                  <c:v>82.03125</c:v>
                </c:pt>
                <c:pt idx="14">
                  <c:v>87.890625</c:v>
                </c:pt>
                <c:pt idx="15">
                  <c:v>93.75</c:v>
                </c:pt>
                <c:pt idx="16">
                  <c:v>99.609375</c:v>
                </c:pt>
                <c:pt idx="17">
                  <c:v>105.46875</c:v>
                </c:pt>
                <c:pt idx="18">
                  <c:v>111.328125</c:v>
                </c:pt>
                <c:pt idx="19">
                  <c:v>117.1875</c:v>
                </c:pt>
                <c:pt idx="20">
                  <c:v>123.046875</c:v>
                </c:pt>
                <c:pt idx="21">
                  <c:v>128.90625</c:v>
                </c:pt>
                <c:pt idx="22">
                  <c:v>134.765625</c:v>
                </c:pt>
                <c:pt idx="23">
                  <c:v>140.625</c:v>
                </c:pt>
                <c:pt idx="24">
                  <c:v>146.484375</c:v>
                </c:pt>
                <c:pt idx="25">
                  <c:v>152.34375</c:v>
                </c:pt>
                <c:pt idx="26">
                  <c:v>158.203125</c:v>
                </c:pt>
                <c:pt idx="27">
                  <c:v>164.0625</c:v>
                </c:pt>
                <c:pt idx="28">
                  <c:v>169.921875</c:v>
                </c:pt>
                <c:pt idx="29">
                  <c:v>175.78125</c:v>
                </c:pt>
                <c:pt idx="30">
                  <c:v>181.640625</c:v>
                </c:pt>
                <c:pt idx="31">
                  <c:v>187.5</c:v>
                </c:pt>
                <c:pt idx="32">
                  <c:v>193.359375</c:v>
                </c:pt>
                <c:pt idx="33">
                  <c:v>199.21875</c:v>
                </c:pt>
                <c:pt idx="34">
                  <c:v>205.078125</c:v>
                </c:pt>
                <c:pt idx="35">
                  <c:v>210.9375</c:v>
                </c:pt>
                <c:pt idx="36">
                  <c:v>216.796875</c:v>
                </c:pt>
                <c:pt idx="37">
                  <c:v>222.65625</c:v>
                </c:pt>
                <c:pt idx="38">
                  <c:v>228.515625</c:v>
                </c:pt>
                <c:pt idx="39">
                  <c:v>234.375</c:v>
                </c:pt>
                <c:pt idx="40">
                  <c:v>240.234375</c:v>
                </c:pt>
                <c:pt idx="41">
                  <c:v>246.09375</c:v>
                </c:pt>
                <c:pt idx="42">
                  <c:v>251.953125</c:v>
                </c:pt>
                <c:pt idx="43">
                  <c:v>257.8125</c:v>
                </c:pt>
                <c:pt idx="44">
                  <c:v>263.671875</c:v>
                </c:pt>
                <c:pt idx="45">
                  <c:v>269.53125</c:v>
                </c:pt>
                <c:pt idx="46">
                  <c:v>275.390625</c:v>
                </c:pt>
                <c:pt idx="47">
                  <c:v>281.25</c:v>
                </c:pt>
                <c:pt idx="48">
                  <c:v>287.109375</c:v>
                </c:pt>
                <c:pt idx="49">
                  <c:v>292.96875</c:v>
                </c:pt>
                <c:pt idx="50">
                  <c:v>298.828125</c:v>
                </c:pt>
                <c:pt idx="51">
                  <c:v>304.6875</c:v>
                </c:pt>
                <c:pt idx="52">
                  <c:v>310.546875</c:v>
                </c:pt>
                <c:pt idx="53">
                  <c:v>316.40625</c:v>
                </c:pt>
                <c:pt idx="54">
                  <c:v>322.265625</c:v>
                </c:pt>
                <c:pt idx="55">
                  <c:v>328.125</c:v>
                </c:pt>
                <c:pt idx="56">
                  <c:v>333.984375</c:v>
                </c:pt>
                <c:pt idx="57">
                  <c:v>339.84375</c:v>
                </c:pt>
                <c:pt idx="58">
                  <c:v>345.703125</c:v>
                </c:pt>
                <c:pt idx="59">
                  <c:v>351.5625</c:v>
                </c:pt>
                <c:pt idx="60">
                  <c:v>357.421875</c:v>
                </c:pt>
                <c:pt idx="61">
                  <c:v>363.28125</c:v>
                </c:pt>
                <c:pt idx="62">
                  <c:v>369.140625</c:v>
                </c:pt>
                <c:pt idx="63">
                  <c:v>375</c:v>
                </c:pt>
                <c:pt idx="64">
                  <c:v>380.859375</c:v>
                </c:pt>
                <c:pt idx="65">
                  <c:v>386.71875</c:v>
                </c:pt>
                <c:pt idx="66">
                  <c:v>392.578125</c:v>
                </c:pt>
                <c:pt idx="67">
                  <c:v>398.4375</c:v>
                </c:pt>
                <c:pt idx="68">
                  <c:v>404.296875</c:v>
                </c:pt>
                <c:pt idx="69">
                  <c:v>410.15625</c:v>
                </c:pt>
                <c:pt idx="70">
                  <c:v>416.015625</c:v>
                </c:pt>
                <c:pt idx="71">
                  <c:v>421.875</c:v>
                </c:pt>
                <c:pt idx="72">
                  <c:v>427.734375</c:v>
                </c:pt>
                <c:pt idx="73">
                  <c:v>433.59375</c:v>
                </c:pt>
                <c:pt idx="74">
                  <c:v>439.453125</c:v>
                </c:pt>
                <c:pt idx="75">
                  <c:v>445.3125</c:v>
                </c:pt>
                <c:pt idx="76">
                  <c:v>451.171875</c:v>
                </c:pt>
                <c:pt idx="77">
                  <c:v>457.03125</c:v>
                </c:pt>
                <c:pt idx="78">
                  <c:v>462.890625</c:v>
                </c:pt>
                <c:pt idx="79">
                  <c:v>468.75</c:v>
                </c:pt>
                <c:pt idx="80">
                  <c:v>474.609375</c:v>
                </c:pt>
                <c:pt idx="81">
                  <c:v>480.46875</c:v>
                </c:pt>
                <c:pt idx="82">
                  <c:v>486.328125</c:v>
                </c:pt>
                <c:pt idx="83">
                  <c:v>492.1875</c:v>
                </c:pt>
                <c:pt idx="84">
                  <c:v>498.046875</c:v>
                </c:pt>
                <c:pt idx="85">
                  <c:v>503.90625</c:v>
                </c:pt>
                <c:pt idx="86">
                  <c:v>509.765625</c:v>
                </c:pt>
                <c:pt idx="87">
                  <c:v>515.625</c:v>
                </c:pt>
                <c:pt idx="88">
                  <c:v>521.484375</c:v>
                </c:pt>
                <c:pt idx="89">
                  <c:v>527.34375</c:v>
                </c:pt>
                <c:pt idx="90">
                  <c:v>533.203125</c:v>
                </c:pt>
                <c:pt idx="91">
                  <c:v>539.0625</c:v>
                </c:pt>
                <c:pt idx="92">
                  <c:v>544.921875</c:v>
                </c:pt>
                <c:pt idx="93">
                  <c:v>550.78125</c:v>
                </c:pt>
                <c:pt idx="94">
                  <c:v>556.640625</c:v>
                </c:pt>
                <c:pt idx="95">
                  <c:v>562.5</c:v>
                </c:pt>
                <c:pt idx="96">
                  <c:v>568.359375</c:v>
                </c:pt>
                <c:pt idx="97">
                  <c:v>574.21875</c:v>
                </c:pt>
                <c:pt idx="98">
                  <c:v>580.078125</c:v>
                </c:pt>
                <c:pt idx="99">
                  <c:v>585.9375</c:v>
                </c:pt>
                <c:pt idx="100">
                  <c:v>591.796875</c:v>
                </c:pt>
                <c:pt idx="101">
                  <c:v>597.65625</c:v>
                </c:pt>
                <c:pt idx="102">
                  <c:v>603.515625</c:v>
                </c:pt>
                <c:pt idx="103">
                  <c:v>609.375</c:v>
                </c:pt>
                <c:pt idx="104">
                  <c:v>615.234375</c:v>
                </c:pt>
                <c:pt idx="105">
                  <c:v>621.09375</c:v>
                </c:pt>
                <c:pt idx="106">
                  <c:v>626.953125</c:v>
                </c:pt>
                <c:pt idx="107">
                  <c:v>632.8125</c:v>
                </c:pt>
                <c:pt idx="108">
                  <c:v>638.671875</c:v>
                </c:pt>
                <c:pt idx="109">
                  <c:v>644.53125</c:v>
                </c:pt>
                <c:pt idx="110">
                  <c:v>650.390625</c:v>
                </c:pt>
                <c:pt idx="111">
                  <c:v>656.25</c:v>
                </c:pt>
                <c:pt idx="112">
                  <c:v>662.109375</c:v>
                </c:pt>
                <c:pt idx="113">
                  <c:v>667.96875</c:v>
                </c:pt>
                <c:pt idx="114">
                  <c:v>673.828125</c:v>
                </c:pt>
                <c:pt idx="115">
                  <c:v>679.6875</c:v>
                </c:pt>
                <c:pt idx="116">
                  <c:v>685.546875</c:v>
                </c:pt>
                <c:pt idx="117">
                  <c:v>691.40625</c:v>
                </c:pt>
                <c:pt idx="118">
                  <c:v>697.265625</c:v>
                </c:pt>
                <c:pt idx="119">
                  <c:v>703.125</c:v>
                </c:pt>
                <c:pt idx="120">
                  <c:v>708.984375</c:v>
                </c:pt>
                <c:pt idx="121">
                  <c:v>714.84375</c:v>
                </c:pt>
                <c:pt idx="122">
                  <c:v>720.703125</c:v>
                </c:pt>
                <c:pt idx="123">
                  <c:v>726.5625</c:v>
                </c:pt>
                <c:pt idx="124">
                  <c:v>732.421875</c:v>
                </c:pt>
                <c:pt idx="125">
                  <c:v>738.28125</c:v>
                </c:pt>
                <c:pt idx="126">
                  <c:v>744.140625</c:v>
                </c:pt>
                <c:pt idx="127">
                  <c:v>750</c:v>
                </c:pt>
                <c:pt idx="128">
                  <c:v>755.859375</c:v>
                </c:pt>
                <c:pt idx="129">
                  <c:v>761.71875</c:v>
                </c:pt>
                <c:pt idx="130">
                  <c:v>767.578125</c:v>
                </c:pt>
                <c:pt idx="131">
                  <c:v>773.4375</c:v>
                </c:pt>
                <c:pt idx="132">
                  <c:v>779.296875</c:v>
                </c:pt>
                <c:pt idx="133">
                  <c:v>785.15625</c:v>
                </c:pt>
                <c:pt idx="134">
                  <c:v>791.015625</c:v>
                </c:pt>
                <c:pt idx="135">
                  <c:v>796.875</c:v>
                </c:pt>
                <c:pt idx="136">
                  <c:v>802.734375</c:v>
                </c:pt>
                <c:pt idx="137">
                  <c:v>808.59375</c:v>
                </c:pt>
                <c:pt idx="138">
                  <c:v>814.453125</c:v>
                </c:pt>
                <c:pt idx="139">
                  <c:v>820.3125</c:v>
                </c:pt>
                <c:pt idx="140">
                  <c:v>826.171875</c:v>
                </c:pt>
                <c:pt idx="141">
                  <c:v>832.03125</c:v>
                </c:pt>
                <c:pt idx="142">
                  <c:v>837.890625</c:v>
                </c:pt>
                <c:pt idx="143">
                  <c:v>843.75</c:v>
                </c:pt>
                <c:pt idx="144">
                  <c:v>849.609375</c:v>
                </c:pt>
                <c:pt idx="145">
                  <c:v>855.46875</c:v>
                </c:pt>
                <c:pt idx="146">
                  <c:v>861.328125</c:v>
                </c:pt>
                <c:pt idx="147">
                  <c:v>867.1875</c:v>
                </c:pt>
                <c:pt idx="148">
                  <c:v>873.046875</c:v>
                </c:pt>
                <c:pt idx="149">
                  <c:v>878.90625</c:v>
                </c:pt>
                <c:pt idx="150">
                  <c:v>884.765625</c:v>
                </c:pt>
                <c:pt idx="151">
                  <c:v>890.625</c:v>
                </c:pt>
                <c:pt idx="152">
                  <c:v>896.484375</c:v>
                </c:pt>
                <c:pt idx="153">
                  <c:v>902.34375</c:v>
                </c:pt>
                <c:pt idx="154">
                  <c:v>908.203125</c:v>
                </c:pt>
                <c:pt idx="155">
                  <c:v>914.0625</c:v>
                </c:pt>
                <c:pt idx="156">
                  <c:v>919.921875</c:v>
                </c:pt>
                <c:pt idx="157">
                  <c:v>925.78125</c:v>
                </c:pt>
                <c:pt idx="158">
                  <c:v>931.640625</c:v>
                </c:pt>
                <c:pt idx="159">
                  <c:v>937.5</c:v>
                </c:pt>
                <c:pt idx="160">
                  <c:v>943.359375</c:v>
                </c:pt>
                <c:pt idx="161">
                  <c:v>949.21875</c:v>
                </c:pt>
                <c:pt idx="162">
                  <c:v>955.078125</c:v>
                </c:pt>
                <c:pt idx="163">
                  <c:v>960.9375</c:v>
                </c:pt>
                <c:pt idx="164">
                  <c:v>966.796875</c:v>
                </c:pt>
                <c:pt idx="165">
                  <c:v>972.65625</c:v>
                </c:pt>
                <c:pt idx="166">
                  <c:v>978.515625</c:v>
                </c:pt>
                <c:pt idx="167">
                  <c:v>984.375</c:v>
                </c:pt>
                <c:pt idx="168">
                  <c:v>990.234375</c:v>
                </c:pt>
                <c:pt idx="169">
                  <c:v>996.09375</c:v>
                </c:pt>
                <c:pt idx="170">
                  <c:v>1001.953125</c:v>
                </c:pt>
                <c:pt idx="171">
                  <c:v>1007.8125</c:v>
                </c:pt>
                <c:pt idx="172">
                  <c:v>1013.671875</c:v>
                </c:pt>
                <c:pt idx="173">
                  <c:v>1019.53125</c:v>
                </c:pt>
                <c:pt idx="174">
                  <c:v>1025.390625</c:v>
                </c:pt>
                <c:pt idx="175">
                  <c:v>1031.25</c:v>
                </c:pt>
                <c:pt idx="176">
                  <c:v>1037.109375</c:v>
                </c:pt>
                <c:pt idx="177">
                  <c:v>1042.96875</c:v>
                </c:pt>
                <c:pt idx="178">
                  <c:v>1048.828125</c:v>
                </c:pt>
                <c:pt idx="179">
                  <c:v>1054.6875</c:v>
                </c:pt>
                <c:pt idx="180">
                  <c:v>1060.546875</c:v>
                </c:pt>
                <c:pt idx="181">
                  <c:v>1066.40625</c:v>
                </c:pt>
                <c:pt idx="182">
                  <c:v>1072.265625</c:v>
                </c:pt>
                <c:pt idx="183">
                  <c:v>1078.125</c:v>
                </c:pt>
                <c:pt idx="184">
                  <c:v>1083.984375</c:v>
                </c:pt>
                <c:pt idx="185">
                  <c:v>1089.84375</c:v>
                </c:pt>
                <c:pt idx="186">
                  <c:v>1095.703125</c:v>
                </c:pt>
                <c:pt idx="187">
                  <c:v>1101.5625</c:v>
                </c:pt>
                <c:pt idx="188">
                  <c:v>1107.421875</c:v>
                </c:pt>
                <c:pt idx="189">
                  <c:v>1113.28125</c:v>
                </c:pt>
                <c:pt idx="190">
                  <c:v>1119.140625</c:v>
                </c:pt>
                <c:pt idx="191">
                  <c:v>1125</c:v>
                </c:pt>
                <c:pt idx="192">
                  <c:v>1130.859375</c:v>
                </c:pt>
                <c:pt idx="193">
                  <c:v>1136.71875</c:v>
                </c:pt>
                <c:pt idx="194">
                  <c:v>1142.578125</c:v>
                </c:pt>
                <c:pt idx="195">
                  <c:v>1148.4375</c:v>
                </c:pt>
                <c:pt idx="196">
                  <c:v>1154.296875</c:v>
                </c:pt>
                <c:pt idx="197">
                  <c:v>1160.15625</c:v>
                </c:pt>
                <c:pt idx="198">
                  <c:v>1166.015625</c:v>
                </c:pt>
                <c:pt idx="199">
                  <c:v>1171.875</c:v>
                </c:pt>
                <c:pt idx="200">
                  <c:v>1177.734375</c:v>
                </c:pt>
                <c:pt idx="201">
                  <c:v>1183.59375</c:v>
                </c:pt>
                <c:pt idx="202">
                  <c:v>1189.453125</c:v>
                </c:pt>
                <c:pt idx="203">
                  <c:v>1195.3125</c:v>
                </c:pt>
                <c:pt idx="204">
                  <c:v>1201.171875</c:v>
                </c:pt>
                <c:pt idx="205">
                  <c:v>1207.03125</c:v>
                </c:pt>
                <c:pt idx="206">
                  <c:v>1212.890625</c:v>
                </c:pt>
                <c:pt idx="207">
                  <c:v>1218.75</c:v>
                </c:pt>
                <c:pt idx="208">
                  <c:v>1224.609375</c:v>
                </c:pt>
                <c:pt idx="209">
                  <c:v>1230.46875</c:v>
                </c:pt>
                <c:pt idx="210">
                  <c:v>1236.328125</c:v>
                </c:pt>
                <c:pt idx="211">
                  <c:v>1242.1875</c:v>
                </c:pt>
                <c:pt idx="212">
                  <c:v>1248.046875</c:v>
                </c:pt>
                <c:pt idx="213">
                  <c:v>1253.90625</c:v>
                </c:pt>
                <c:pt idx="214">
                  <c:v>1259.765625</c:v>
                </c:pt>
                <c:pt idx="215">
                  <c:v>1265.625</c:v>
                </c:pt>
                <c:pt idx="216">
                  <c:v>1271.484375</c:v>
                </c:pt>
                <c:pt idx="217">
                  <c:v>1277.34375</c:v>
                </c:pt>
                <c:pt idx="218">
                  <c:v>1283.203125</c:v>
                </c:pt>
                <c:pt idx="219">
                  <c:v>1289.0625</c:v>
                </c:pt>
                <c:pt idx="220">
                  <c:v>1294.921875</c:v>
                </c:pt>
                <c:pt idx="221">
                  <c:v>1300.78125</c:v>
                </c:pt>
                <c:pt idx="222">
                  <c:v>1306.640625</c:v>
                </c:pt>
                <c:pt idx="223">
                  <c:v>1312.5</c:v>
                </c:pt>
                <c:pt idx="224">
                  <c:v>1318.359375</c:v>
                </c:pt>
                <c:pt idx="225">
                  <c:v>1324.21875</c:v>
                </c:pt>
                <c:pt idx="226">
                  <c:v>1330.078125</c:v>
                </c:pt>
                <c:pt idx="227">
                  <c:v>1335.9375</c:v>
                </c:pt>
                <c:pt idx="228">
                  <c:v>1341.796875</c:v>
                </c:pt>
                <c:pt idx="229">
                  <c:v>1347.65625</c:v>
                </c:pt>
                <c:pt idx="230">
                  <c:v>1353.515625</c:v>
                </c:pt>
                <c:pt idx="231">
                  <c:v>1359.375</c:v>
                </c:pt>
                <c:pt idx="232">
                  <c:v>1365.234375</c:v>
                </c:pt>
                <c:pt idx="233">
                  <c:v>1371.09375</c:v>
                </c:pt>
                <c:pt idx="234">
                  <c:v>1376.953125</c:v>
                </c:pt>
                <c:pt idx="235">
                  <c:v>1382.8125</c:v>
                </c:pt>
                <c:pt idx="236">
                  <c:v>1388.671875</c:v>
                </c:pt>
                <c:pt idx="237">
                  <c:v>1394.53125</c:v>
                </c:pt>
                <c:pt idx="238">
                  <c:v>1400.390625</c:v>
                </c:pt>
                <c:pt idx="239">
                  <c:v>1406.25</c:v>
                </c:pt>
                <c:pt idx="240">
                  <c:v>1412.109375</c:v>
                </c:pt>
                <c:pt idx="241">
                  <c:v>1417.96875</c:v>
                </c:pt>
                <c:pt idx="242">
                  <c:v>1423.828125</c:v>
                </c:pt>
              </c:numCache>
            </c:numRef>
          </c:xVal>
          <c:yVal>
            <c:numRef>
              <c:f>'FFT Spectrum'!$B$2:$B$244</c:f>
              <c:numCache>
                <c:formatCode>General</c:formatCode>
                <c:ptCount val="243"/>
                <c:pt idx="0">
                  <c:v>0.80073793435144192</c:v>
                </c:pt>
                <c:pt idx="1">
                  <c:v>1.2536346724924035</c:v>
                </c:pt>
                <c:pt idx="2">
                  <c:v>3.321173146429671</c:v>
                </c:pt>
                <c:pt idx="3">
                  <c:v>1.9920110267978932</c:v>
                </c:pt>
                <c:pt idx="4">
                  <c:v>1.3977322162595822</c:v>
                </c:pt>
                <c:pt idx="5">
                  <c:v>2.9256999886748001</c:v>
                </c:pt>
                <c:pt idx="6">
                  <c:v>2.7239038542709899</c:v>
                </c:pt>
                <c:pt idx="7">
                  <c:v>2.8223544156436473</c:v>
                </c:pt>
                <c:pt idx="8">
                  <c:v>5.2707052087758051</c:v>
                </c:pt>
                <c:pt idx="9">
                  <c:v>12.555447552271236</c:v>
                </c:pt>
                <c:pt idx="10">
                  <c:v>17.866195446466918</c:v>
                </c:pt>
                <c:pt idx="11">
                  <c:v>7.8179273291060101</c:v>
                </c:pt>
                <c:pt idx="12">
                  <c:v>5.3126737570483336</c:v>
                </c:pt>
                <c:pt idx="13">
                  <c:v>6.3942113775149574</c:v>
                </c:pt>
                <c:pt idx="14">
                  <c:v>10.49752099535344</c:v>
                </c:pt>
                <c:pt idx="15">
                  <c:v>7.1245563386383512</c:v>
                </c:pt>
                <c:pt idx="16">
                  <c:v>5.1111307943374147</c:v>
                </c:pt>
                <c:pt idx="17">
                  <c:v>8.4755739165012898</c:v>
                </c:pt>
                <c:pt idx="18">
                  <c:v>3.1792933268507473</c:v>
                </c:pt>
                <c:pt idx="19">
                  <c:v>2.2211634242924192</c:v>
                </c:pt>
                <c:pt idx="20">
                  <c:v>6.9305860186913772</c:v>
                </c:pt>
                <c:pt idx="21">
                  <c:v>6.7423819617197589</c:v>
                </c:pt>
                <c:pt idx="22">
                  <c:v>1.8499783122684434</c:v>
                </c:pt>
                <c:pt idx="23">
                  <c:v>1.9632367601752583</c:v>
                </c:pt>
                <c:pt idx="24">
                  <c:v>2.9131048265022299</c:v>
                </c:pt>
                <c:pt idx="25">
                  <c:v>1.8288107208929416</c:v>
                </c:pt>
                <c:pt idx="26">
                  <c:v>0.88710593369859703</c:v>
                </c:pt>
                <c:pt idx="27">
                  <c:v>0.49917993507030273</c:v>
                </c:pt>
                <c:pt idx="28">
                  <c:v>0.6413680810540997</c:v>
                </c:pt>
                <c:pt idx="29">
                  <c:v>0.40817149656779517</c:v>
                </c:pt>
                <c:pt idx="30">
                  <c:v>0.36388758054427589</c:v>
                </c:pt>
                <c:pt idx="31">
                  <c:v>0.40034078738585199</c:v>
                </c:pt>
                <c:pt idx="32">
                  <c:v>1.813913643466933</c:v>
                </c:pt>
                <c:pt idx="33">
                  <c:v>2.5264730210445854</c:v>
                </c:pt>
                <c:pt idx="34">
                  <c:v>1.3214506080373674</c:v>
                </c:pt>
                <c:pt idx="35">
                  <c:v>2.2150171578621549</c:v>
                </c:pt>
                <c:pt idx="36">
                  <c:v>1.6895725208116565</c:v>
                </c:pt>
                <c:pt idx="37">
                  <c:v>0.90302909164181833</c:v>
                </c:pt>
                <c:pt idx="38">
                  <c:v>0.86991995208751771</c:v>
                </c:pt>
                <c:pt idx="39">
                  <c:v>3.3073918745991322</c:v>
                </c:pt>
                <c:pt idx="40">
                  <c:v>2.594557503690766</c:v>
                </c:pt>
                <c:pt idx="41">
                  <c:v>1.8494591141677179</c:v>
                </c:pt>
                <c:pt idx="42">
                  <c:v>2.5014804828658379</c:v>
                </c:pt>
                <c:pt idx="43">
                  <c:v>3.3558346892924549</c:v>
                </c:pt>
                <c:pt idx="44">
                  <c:v>6.3447902750472105</c:v>
                </c:pt>
                <c:pt idx="45">
                  <c:v>5.5858213693430283</c:v>
                </c:pt>
                <c:pt idx="46">
                  <c:v>5.0763161682470548</c:v>
                </c:pt>
                <c:pt idx="47">
                  <c:v>3.1780559359112428</c:v>
                </c:pt>
                <c:pt idx="48">
                  <c:v>1.9691898285975109</c:v>
                </c:pt>
                <c:pt idx="49">
                  <c:v>3.9537237718582547</c:v>
                </c:pt>
                <c:pt idx="50">
                  <c:v>1.5691226563695271</c:v>
                </c:pt>
                <c:pt idx="51">
                  <c:v>0.1838652982597091</c:v>
                </c:pt>
                <c:pt idx="52">
                  <c:v>0.74933631413784352</c:v>
                </c:pt>
                <c:pt idx="53">
                  <c:v>1.5191482571165595</c:v>
                </c:pt>
                <c:pt idx="54">
                  <c:v>0.75215551812947057</c:v>
                </c:pt>
                <c:pt idx="55">
                  <c:v>0.70586390893716089</c:v>
                </c:pt>
                <c:pt idx="56">
                  <c:v>1.8689730864532212</c:v>
                </c:pt>
                <c:pt idx="57">
                  <c:v>2.2860785008340727</c:v>
                </c:pt>
                <c:pt idx="58">
                  <c:v>3.1311094153736758</c:v>
                </c:pt>
                <c:pt idx="59">
                  <c:v>1.9008451340679997</c:v>
                </c:pt>
                <c:pt idx="60">
                  <c:v>3.0348025981200357</c:v>
                </c:pt>
                <c:pt idx="61">
                  <c:v>1.9158186268560229</c:v>
                </c:pt>
                <c:pt idx="62">
                  <c:v>0.57096482680531402</c:v>
                </c:pt>
                <c:pt idx="63">
                  <c:v>0.70919413879855675</c:v>
                </c:pt>
                <c:pt idx="64">
                  <c:v>1.2470067105303484</c:v>
                </c:pt>
                <c:pt idx="65">
                  <c:v>0.43960669676075892</c:v>
                </c:pt>
                <c:pt idx="66">
                  <c:v>0.43435661834601391</c:v>
                </c:pt>
                <c:pt idx="67">
                  <c:v>1.4764999597454596</c:v>
                </c:pt>
                <c:pt idx="68">
                  <c:v>2.1311362144247217</c:v>
                </c:pt>
                <c:pt idx="69">
                  <c:v>1.2402956282778601</c:v>
                </c:pt>
                <c:pt idx="70">
                  <c:v>1.0577412394157715</c:v>
                </c:pt>
                <c:pt idx="71">
                  <c:v>1.7018068797777299</c:v>
                </c:pt>
                <c:pt idx="72">
                  <c:v>1.0127783136838424</c:v>
                </c:pt>
                <c:pt idx="73">
                  <c:v>1.9734686008515663</c:v>
                </c:pt>
                <c:pt idx="74">
                  <c:v>0.85793835255797446</c:v>
                </c:pt>
                <c:pt idx="75">
                  <c:v>1.5711111971712697</c:v>
                </c:pt>
                <c:pt idx="76">
                  <c:v>1.1270043761120656</c:v>
                </c:pt>
                <c:pt idx="77">
                  <c:v>0.46014141380283552</c:v>
                </c:pt>
                <c:pt idx="78">
                  <c:v>0.95446749493797944</c:v>
                </c:pt>
                <c:pt idx="79">
                  <c:v>0.75503380571026191</c:v>
                </c:pt>
                <c:pt idx="80">
                  <c:v>1.7302729956637333</c:v>
                </c:pt>
                <c:pt idx="81">
                  <c:v>3.921041366953304</c:v>
                </c:pt>
                <c:pt idx="82">
                  <c:v>2.1109840499219286</c:v>
                </c:pt>
                <c:pt idx="83">
                  <c:v>3.9914602861282087</c:v>
                </c:pt>
                <c:pt idx="84">
                  <c:v>2.261788032874315</c:v>
                </c:pt>
                <c:pt idx="85">
                  <c:v>3.5021590137274274</c:v>
                </c:pt>
                <c:pt idx="86">
                  <c:v>2.6856054804061689</c:v>
                </c:pt>
                <c:pt idx="87">
                  <c:v>1.9140280408921029</c:v>
                </c:pt>
                <c:pt idx="88">
                  <c:v>3.1497487627863081</c:v>
                </c:pt>
                <c:pt idx="89">
                  <c:v>0.27445201014613058</c:v>
                </c:pt>
                <c:pt idx="90">
                  <c:v>2.7194985870600243</c:v>
                </c:pt>
                <c:pt idx="91">
                  <c:v>2.7760843161524478</c:v>
                </c:pt>
                <c:pt idx="92">
                  <c:v>2.0720751116507636</c:v>
                </c:pt>
                <c:pt idx="93">
                  <c:v>3.1338524416614133</c:v>
                </c:pt>
                <c:pt idx="94">
                  <c:v>0.66292205624198353</c:v>
                </c:pt>
                <c:pt idx="95">
                  <c:v>2.5119928275537187</c:v>
                </c:pt>
                <c:pt idx="96">
                  <c:v>2.442879509152668</c:v>
                </c:pt>
                <c:pt idx="97">
                  <c:v>4.0793614133790301</c:v>
                </c:pt>
                <c:pt idx="98">
                  <c:v>3.2595166622643355</c:v>
                </c:pt>
                <c:pt idx="99">
                  <c:v>2.2378811880534544</c:v>
                </c:pt>
                <c:pt idx="100">
                  <c:v>1.644582620063467</c:v>
                </c:pt>
                <c:pt idx="101">
                  <c:v>2.7448666085172246</c:v>
                </c:pt>
                <c:pt idx="102">
                  <c:v>1.4243407136747224</c:v>
                </c:pt>
                <c:pt idx="103">
                  <c:v>3.4459852275900871</c:v>
                </c:pt>
                <c:pt idx="104">
                  <c:v>2.6431729897604948</c:v>
                </c:pt>
                <c:pt idx="105">
                  <c:v>2.1666437171121471</c:v>
                </c:pt>
                <c:pt idx="106">
                  <c:v>3.0346341615194827</c:v>
                </c:pt>
                <c:pt idx="107">
                  <c:v>2.5007790408652113</c:v>
                </c:pt>
                <c:pt idx="108">
                  <c:v>3.0430752230407516</c:v>
                </c:pt>
                <c:pt idx="109">
                  <c:v>2.3478016784875204</c:v>
                </c:pt>
                <c:pt idx="110">
                  <c:v>1.4407912952325932</c:v>
                </c:pt>
                <c:pt idx="111">
                  <c:v>0.96451805960667214</c:v>
                </c:pt>
                <c:pt idx="112">
                  <c:v>0.93779075026838965</c:v>
                </c:pt>
                <c:pt idx="113">
                  <c:v>1.8275138807420519</c:v>
                </c:pt>
                <c:pt idx="114">
                  <c:v>0.91620333186880099</c:v>
                </c:pt>
                <c:pt idx="115">
                  <c:v>3.1379951146584206</c:v>
                </c:pt>
                <c:pt idx="116">
                  <c:v>2.6675028384863455</c:v>
                </c:pt>
                <c:pt idx="117">
                  <c:v>2.3553891571102419</c:v>
                </c:pt>
                <c:pt idx="118">
                  <c:v>1.6210183116635817</c:v>
                </c:pt>
                <c:pt idx="119">
                  <c:v>1.8099227369230562</c:v>
                </c:pt>
                <c:pt idx="120">
                  <c:v>1.2255993084624945</c:v>
                </c:pt>
                <c:pt idx="121">
                  <c:v>1.4573434102238043</c:v>
                </c:pt>
                <c:pt idx="122">
                  <c:v>0.69692704429616414</c:v>
                </c:pt>
                <c:pt idx="123">
                  <c:v>1.0719858727917022</c:v>
                </c:pt>
                <c:pt idx="124">
                  <c:v>0.88313645698100152</c:v>
                </c:pt>
                <c:pt idx="125">
                  <c:v>1.6252154428848784</c:v>
                </c:pt>
                <c:pt idx="126">
                  <c:v>0.59317520246371225</c:v>
                </c:pt>
                <c:pt idx="127">
                  <c:v>1.4448272231839514</c:v>
                </c:pt>
                <c:pt idx="128">
                  <c:v>0.56407760780634619</c:v>
                </c:pt>
                <c:pt idx="129">
                  <c:v>0.59255954848415993</c:v>
                </c:pt>
                <c:pt idx="130">
                  <c:v>0.99016221692297268</c:v>
                </c:pt>
                <c:pt idx="131">
                  <c:v>0.20070879004294051</c:v>
                </c:pt>
                <c:pt idx="132">
                  <c:v>0.46132255165631708</c:v>
                </c:pt>
                <c:pt idx="133">
                  <c:v>0.42454667034521265</c:v>
                </c:pt>
                <c:pt idx="134">
                  <c:v>0.60793725053507408</c:v>
                </c:pt>
                <c:pt idx="135">
                  <c:v>0.70092424241341666</c:v>
                </c:pt>
                <c:pt idx="136">
                  <c:v>0.44667153044225932</c:v>
                </c:pt>
                <c:pt idx="137">
                  <c:v>1.7218719107092526</c:v>
                </c:pt>
                <c:pt idx="138">
                  <c:v>1.037006885074754</c:v>
                </c:pt>
                <c:pt idx="139">
                  <c:v>0.63746549437903</c:v>
                </c:pt>
                <c:pt idx="140">
                  <c:v>0.48806108384120422</c:v>
                </c:pt>
                <c:pt idx="141">
                  <c:v>0.78660248667664745</c:v>
                </c:pt>
                <c:pt idx="142">
                  <c:v>0.85376345197241676</c:v>
                </c:pt>
                <c:pt idx="143">
                  <c:v>1.0506185213794994</c:v>
                </c:pt>
                <c:pt idx="144">
                  <c:v>1.4015802425157693</c:v>
                </c:pt>
                <c:pt idx="145">
                  <c:v>1.5145201838691247</c:v>
                </c:pt>
                <c:pt idx="146">
                  <c:v>1.1750104408509343</c:v>
                </c:pt>
                <c:pt idx="147">
                  <c:v>1.237062774221805</c:v>
                </c:pt>
                <c:pt idx="148">
                  <c:v>0.15362270098937059</c:v>
                </c:pt>
                <c:pt idx="149">
                  <c:v>0.97232732901066876</c:v>
                </c:pt>
                <c:pt idx="150">
                  <c:v>0.55508465262683271</c:v>
                </c:pt>
                <c:pt idx="151">
                  <c:v>0.98546960574329645</c:v>
                </c:pt>
                <c:pt idx="152">
                  <c:v>0.37624430277148291</c:v>
                </c:pt>
                <c:pt idx="153">
                  <c:v>0.53914193757541939</c:v>
                </c:pt>
                <c:pt idx="154">
                  <c:v>1.2956466791853767</c:v>
                </c:pt>
                <c:pt idx="155">
                  <c:v>1.0480289723043623</c:v>
                </c:pt>
                <c:pt idx="156">
                  <c:v>0.11638572997995889</c:v>
                </c:pt>
                <c:pt idx="157">
                  <c:v>0.59268004445707034</c:v>
                </c:pt>
                <c:pt idx="158">
                  <c:v>0.7687197825251848</c:v>
                </c:pt>
                <c:pt idx="159">
                  <c:v>0.27095359805010344</c:v>
                </c:pt>
                <c:pt idx="160">
                  <c:v>0.52797690860409097</c:v>
                </c:pt>
                <c:pt idx="161">
                  <c:v>0.38109612708616458</c:v>
                </c:pt>
                <c:pt idx="162">
                  <c:v>0.67459157720754148</c:v>
                </c:pt>
                <c:pt idx="163">
                  <c:v>0.35698245786600497</c:v>
                </c:pt>
                <c:pt idx="164">
                  <c:v>1.5090987270742548E-2</c:v>
                </c:pt>
                <c:pt idx="165">
                  <c:v>0.1674896076375996</c:v>
                </c:pt>
                <c:pt idx="166">
                  <c:v>0.25064160870998559</c:v>
                </c:pt>
                <c:pt idx="167">
                  <c:v>0.19651647762671282</c:v>
                </c:pt>
                <c:pt idx="168">
                  <c:v>0.42494321414915737</c:v>
                </c:pt>
                <c:pt idx="169">
                  <c:v>0.54880437956359884</c:v>
                </c:pt>
                <c:pt idx="170">
                  <c:v>0.12726486796319092</c:v>
                </c:pt>
                <c:pt idx="171">
                  <c:v>0.23283189992739389</c:v>
                </c:pt>
                <c:pt idx="172">
                  <c:v>0.20627208649972259</c:v>
                </c:pt>
                <c:pt idx="173">
                  <c:v>0.39783210725930407</c:v>
                </c:pt>
                <c:pt idx="174">
                  <c:v>0.63006623680105167</c:v>
                </c:pt>
                <c:pt idx="175">
                  <c:v>0.50336827544105944</c:v>
                </c:pt>
                <c:pt idx="176">
                  <c:v>0.84051359352177513</c:v>
                </c:pt>
                <c:pt idx="177">
                  <c:v>0.98913008050401274</c:v>
                </c:pt>
                <c:pt idx="178">
                  <c:v>0.65382252148605813</c:v>
                </c:pt>
                <c:pt idx="179">
                  <c:v>0.67917177258290462</c:v>
                </c:pt>
                <c:pt idx="180">
                  <c:v>0.44553301071453499</c:v>
                </c:pt>
                <c:pt idx="181">
                  <c:v>0.34006898459843971</c:v>
                </c:pt>
                <c:pt idx="182">
                  <c:v>8.6746538323695235E-2</c:v>
                </c:pt>
                <c:pt idx="183">
                  <c:v>0.16001573963782179</c:v>
                </c:pt>
                <c:pt idx="184">
                  <c:v>0.38965375749597508</c:v>
                </c:pt>
                <c:pt idx="185">
                  <c:v>0.31834059586526792</c:v>
                </c:pt>
                <c:pt idx="186">
                  <c:v>0.64655946767076933</c:v>
                </c:pt>
                <c:pt idx="187">
                  <c:v>0.50907344075422056</c:v>
                </c:pt>
                <c:pt idx="188">
                  <c:v>0.50345582321424454</c:v>
                </c:pt>
                <c:pt idx="189">
                  <c:v>0.2349645613697498</c:v>
                </c:pt>
                <c:pt idx="190">
                  <c:v>0.13374136042765827</c:v>
                </c:pt>
                <c:pt idx="191">
                  <c:v>5.0416641103490242E-2</c:v>
                </c:pt>
                <c:pt idx="192">
                  <c:v>0.12971036703645597</c:v>
                </c:pt>
                <c:pt idx="193">
                  <c:v>5.914027067887833E-2</c:v>
                </c:pt>
                <c:pt idx="194">
                  <c:v>0.12462559999288474</c:v>
                </c:pt>
                <c:pt idx="195">
                  <c:v>3.88714519352941E-2</c:v>
                </c:pt>
                <c:pt idx="196">
                  <c:v>0.30162462103154086</c:v>
                </c:pt>
                <c:pt idx="197">
                  <c:v>0.13388874061510361</c:v>
                </c:pt>
                <c:pt idx="198">
                  <c:v>0.19670081002837919</c:v>
                </c:pt>
                <c:pt idx="199">
                  <c:v>3.2687759644011861E-2</c:v>
                </c:pt>
                <c:pt idx="200">
                  <c:v>4.1814984819996112E-2</c:v>
                </c:pt>
                <c:pt idx="201">
                  <c:v>0.16948192415707439</c:v>
                </c:pt>
                <c:pt idx="202">
                  <c:v>0.14096082059595194</c:v>
                </c:pt>
                <c:pt idx="203">
                  <c:v>0.19444348313391721</c:v>
                </c:pt>
                <c:pt idx="204">
                  <c:v>7.7130386739455326E-2</c:v>
                </c:pt>
                <c:pt idx="205">
                  <c:v>0.15861561816926567</c:v>
                </c:pt>
                <c:pt idx="206">
                  <c:v>2.2410234801412583E-2</c:v>
                </c:pt>
                <c:pt idx="207">
                  <c:v>7.5467852984887368E-2</c:v>
                </c:pt>
                <c:pt idx="208">
                  <c:v>0.13294512965514516</c:v>
                </c:pt>
                <c:pt idx="209">
                  <c:v>0.10386195976058536</c:v>
                </c:pt>
                <c:pt idx="210">
                  <c:v>0.11843820116452509</c:v>
                </c:pt>
                <c:pt idx="211">
                  <c:v>0.1945521600165202</c:v>
                </c:pt>
                <c:pt idx="212">
                  <c:v>4.6358148225259847E-2</c:v>
                </c:pt>
                <c:pt idx="213">
                  <c:v>8.9138642220387976E-2</c:v>
                </c:pt>
                <c:pt idx="214">
                  <c:v>0.15683575596284419</c:v>
                </c:pt>
                <c:pt idx="215">
                  <c:v>3.2972302814919176E-2</c:v>
                </c:pt>
                <c:pt idx="216">
                  <c:v>0.1037991152293674</c:v>
                </c:pt>
                <c:pt idx="217">
                  <c:v>2.1853916611166157E-2</c:v>
                </c:pt>
                <c:pt idx="218">
                  <c:v>6.9451387163258105E-2</c:v>
                </c:pt>
                <c:pt idx="219">
                  <c:v>8.0351768478630875E-2</c:v>
                </c:pt>
                <c:pt idx="220">
                  <c:v>0.35292991751951963</c:v>
                </c:pt>
                <c:pt idx="221">
                  <c:v>0.15000205491379859</c:v>
                </c:pt>
                <c:pt idx="222">
                  <c:v>0.1375175486288199</c:v>
                </c:pt>
                <c:pt idx="223">
                  <c:v>0.1313071254237124</c:v>
                </c:pt>
                <c:pt idx="224">
                  <c:v>0.10284519887598151</c:v>
                </c:pt>
                <c:pt idx="225">
                  <c:v>0.22308097286642684</c:v>
                </c:pt>
                <c:pt idx="226">
                  <c:v>0.16296773434955991</c:v>
                </c:pt>
                <c:pt idx="227">
                  <c:v>9.4051576681821306E-2</c:v>
                </c:pt>
                <c:pt idx="228">
                  <c:v>0.28333064347011411</c:v>
                </c:pt>
                <c:pt idx="229">
                  <c:v>0.22717550716451756</c:v>
                </c:pt>
                <c:pt idx="230">
                  <c:v>0.19124637188846175</c:v>
                </c:pt>
                <c:pt idx="231">
                  <c:v>0.14674116563677492</c:v>
                </c:pt>
                <c:pt idx="232">
                  <c:v>3.9501805505241447E-2</c:v>
                </c:pt>
                <c:pt idx="233">
                  <c:v>9.1082438399020221E-2</c:v>
                </c:pt>
                <c:pt idx="234">
                  <c:v>0.12709068907533194</c:v>
                </c:pt>
                <c:pt idx="235">
                  <c:v>0.23522910962845517</c:v>
                </c:pt>
                <c:pt idx="236">
                  <c:v>0.15395726864533302</c:v>
                </c:pt>
                <c:pt idx="237">
                  <c:v>6.3615055569845149E-3</c:v>
                </c:pt>
                <c:pt idx="238">
                  <c:v>0.11155599138937482</c:v>
                </c:pt>
                <c:pt idx="239">
                  <c:v>0.16446041390992489</c:v>
                </c:pt>
                <c:pt idx="240">
                  <c:v>5.4750409855555744E-2</c:v>
                </c:pt>
                <c:pt idx="241">
                  <c:v>0.10696640941881824</c:v>
                </c:pt>
                <c:pt idx="242">
                  <c:v>0.18043374469130632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CAB-47DA-89BE-A3F80985C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782208"/>
        <c:axId val="204796288"/>
      </c:scatterChart>
      <c:valAx>
        <c:axId val="204782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796288"/>
        <c:crosses val="autoZero"/>
        <c:crossBetween val="midCat"/>
      </c:valAx>
      <c:valAx>
        <c:axId val="20479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7822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08-10T01:48:46.836" idx="2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itchFamily="34" charset="0"/>
              <a:buNone/>
              <a:defRPr sz="1200">
                <a:latin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3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buFont typeface="Arial" pitchFamily="34" charset="0"/>
              <a:buNone/>
              <a:defRPr sz="1200">
                <a:latin typeface="宋体" pitchFamily="2" charset="-122"/>
              </a:defRPr>
            </a:lvl1pPr>
          </a:lstStyle>
          <a:p>
            <a:pPr>
              <a:defRPr/>
            </a:pPr>
            <a:r>
              <a:rPr lang="zh-CN" altLang="en-US"/>
              <a:t>1/20</a:t>
            </a: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buFont typeface="Arial" pitchFamily="34" charset="0"/>
              <a:buNone/>
              <a:defRPr sz="1200">
                <a:latin typeface="宋体" pitchFamily="2" charset="-122"/>
              </a:defRPr>
            </a:lvl1pPr>
          </a:lstStyle>
          <a:p>
            <a:pPr>
              <a:defRPr/>
            </a:pPr>
            <a:fld id="{A04210FF-5B20-453E-A502-3F81BAD13B4F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6640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itchFamily="2" charset="-122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5D893-F000-4B69-B118-80283E0B53A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584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>
            <a:extLst>
              <a:ext uri="{FF2B5EF4-FFF2-40B4-BE49-F238E27FC236}">
                <a16:creationId xmlns:a16="http://schemas.microsoft.com/office/drawing/2014/main" id="{9057F9BA-8742-44FD-9C04-C537E525A9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换视频，“叮”声音改过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正文尽量多展示自己改变的参量实验结果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75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可观察到的热透镜效应指激光光斑的变化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784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1.097±0.002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207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示意图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435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具体说明现象是什么</a:t>
            </a:r>
            <a:endParaRPr lang="en-US" altLang="zh-CN" dirty="0"/>
          </a:p>
          <a:p>
            <a:r>
              <a:rPr lang="zh-CN" altLang="en-US" dirty="0"/>
              <a:t>两个主要现象：光斑放大</a:t>
            </a:r>
            <a:r>
              <a:rPr lang="en-US" altLang="zh-CN" dirty="0"/>
              <a:t>/</a:t>
            </a:r>
            <a:r>
              <a:rPr lang="zh-CN" altLang="en-US" dirty="0"/>
              <a:t>干涉条纹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16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34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54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功率密度阈值（光束半径估计）</a:t>
            </a:r>
            <a:endParaRPr lang="en-US" altLang="zh-CN" dirty="0"/>
          </a:p>
          <a:p>
            <a:r>
              <a:rPr lang="zh-CN" altLang="en-US" dirty="0"/>
              <a:t>人眼可分辨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207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玻璃热膨胀考虑（负效应）</a:t>
            </a:r>
            <a:endParaRPr lang="en-US" altLang="zh-CN" dirty="0"/>
          </a:p>
          <a:p>
            <a:r>
              <a:rPr lang="zh-CN" altLang="en-US" dirty="0"/>
              <a:t>水的折射率（</a:t>
            </a:r>
            <a:r>
              <a:rPr lang="en-US" altLang="zh-CN" dirty="0"/>
              <a:t>20</a:t>
            </a:r>
            <a:r>
              <a:rPr lang="zh-CN" altLang="en-US" dirty="0"/>
              <a:t>度时，</a:t>
            </a:r>
            <a:r>
              <a:rPr lang="en-US" altLang="zh-CN" dirty="0"/>
              <a:t>1.33</a:t>
            </a:r>
            <a:r>
              <a:rPr lang="zh-CN" altLang="en-US" dirty="0"/>
              <a:t>），折射率温度系数（</a:t>
            </a:r>
            <a:r>
              <a:rPr lang="en-US" altLang="zh-CN" dirty="0"/>
              <a:t>1.37×E-10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38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394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玻璃热膨胀考虑（负效应）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39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10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形成明显温度梯度</a:t>
            </a:r>
            <a:endParaRPr lang="en-US" altLang="zh-CN" dirty="0"/>
          </a:p>
          <a:p>
            <a:r>
              <a:rPr lang="zh-CN" altLang="en-US" dirty="0"/>
              <a:t>温度分布范围，径向温度增量基本符合高斯模型，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40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397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酱油未变性，是酱油分子密度改变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41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82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形成明显温度梯度</a:t>
            </a:r>
            <a:endParaRPr lang="en-US" altLang="zh-CN" dirty="0"/>
          </a:p>
          <a:p>
            <a:r>
              <a:rPr lang="zh-CN" altLang="en-US" dirty="0"/>
              <a:t>温度分布范围，径向温度增量基本符合高斯模型，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1A2DF-CD35-40CF-A10D-AE8AACE40C2E}" type="slidenum">
              <a:rPr lang="zh-CN" altLang="en-US" smtClean="0">
                <a:solidFill>
                  <a:prstClr val="black"/>
                </a:solidFill>
              </a:rPr>
              <a:pPr/>
              <a:t>42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65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96352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083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9632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0044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7143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6713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1589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94888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7280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2430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7730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73840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5052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64286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529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91402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5803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60029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2248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23408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73705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2808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FDA74-1DB0-4C2A-B49F-6012C2840329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480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68066-8B2A-4F6B-B46C-E3016D835975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935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230E-E145-451A-A98F-409BFC0947BC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3663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501C-FDE0-41CC-B57A-7F95DFDAF562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2831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B3BC-4D7E-4746-BE3A-E4654EC7838B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3547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EFF0-1323-4646-9456-E8BABA0592EB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4989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E076D-9F1C-48C8-88A6-DBBE6F36B310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/>
            </a:lvl1pPr>
          </a:lstStyle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999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5CAAEEF-7133-4C22-BDBD-B4A58C5A5793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6D90E4-E997-4242-958C-1D1DF9827AF6}" type="slidenum">
              <a:rPr lang="zh-CN" altLang="en-US" smtClean="0">
                <a:solidFill>
                  <a:srgbClr val="637052"/>
                </a:solidFill>
              </a:rPr>
              <a:pPr/>
              <a:t>‹#›</a:t>
            </a:fld>
            <a:endParaRPr lang="zh-CN" altLang="en-US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8802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5B3C-9D54-4BB3-823C-98BE47358AB3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1485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BB81-32F3-4B5E-A87A-ECF7F6ACE867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3639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9BBF7-FCF9-4FBD-B9AF-7D7C62255745}" type="datetime1">
              <a:rPr lang="zh-CN" altLang="en-US" smtClean="0"/>
              <a:pPr/>
              <a:t>2020/3/6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8846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32667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44661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97703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46791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2040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7777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82520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903805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59957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8494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93378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15D9-E50C-419A-B0EB-2C27237F8B3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45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E791-E6D6-4A45-AF05-C02CA1CC8552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064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8B4EF-C31E-4703-8D1D-9F455EB4FFC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8436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D8CB-3D5E-42A7-8EB8-32F98087B619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049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1E75-C52C-4DF8-BBDA-AE23AE5852C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573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5537-F95F-4A15-9B94-4CE5279086B0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893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F01-88B5-4BD7-8BB9-EBD9CC44CA42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009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C1F8B-8797-490E-8418-7FD79C504DC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822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43FEE-5BAE-4393-A2A0-715124FF777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3218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B0CD-E697-433E-98A9-76453635675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242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FC07-E073-49EE-8BE6-BB516D8F699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1803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9204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255556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996435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93477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58336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2740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320774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52454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19093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813200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7365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866057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90939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091780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70149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0122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9456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92649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76011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8986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7653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0707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5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8239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7149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371102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994035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861470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57150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24279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536158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698475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100732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41635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6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1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37276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788037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5" indent="0">
              <a:buNone/>
              <a:defRPr sz="1800"/>
            </a:lvl2pPr>
            <a:lvl3pPr marL="914290" indent="0">
              <a:buNone/>
              <a:defRPr sz="1600"/>
            </a:lvl3pPr>
            <a:lvl4pPr marL="1371435" indent="0">
              <a:buNone/>
              <a:defRPr sz="1400"/>
            </a:lvl4pPr>
            <a:lvl5pPr marL="1828581" indent="0">
              <a:buNone/>
              <a:defRPr sz="1400"/>
            </a:lvl5pPr>
            <a:lvl6pPr marL="2285726" indent="0">
              <a:buNone/>
              <a:defRPr sz="1400"/>
            </a:lvl6pPr>
            <a:lvl7pPr marL="2742871" indent="0">
              <a:buNone/>
              <a:defRPr sz="1400"/>
            </a:lvl7pPr>
            <a:lvl8pPr marL="3200016" indent="0">
              <a:buNone/>
              <a:defRPr sz="1400"/>
            </a:lvl8pPr>
            <a:lvl9pPr marL="3657161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97278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6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028883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89076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33279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5710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603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42068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87604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9" y="228601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6" y="228601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056939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1626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1" y="61722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2D5F8-A6E0-4D18-AFA4-0EEF5BC6578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84979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8774F-0C4F-4B4A-A934-CA46F498385E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457153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5" indent="0">
              <a:buNone/>
              <a:defRPr sz="1800"/>
            </a:lvl2pPr>
            <a:lvl3pPr marL="914290" indent="0">
              <a:buNone/>
              <a:defRPr sz="1600"/>
            </a:lvl3pPr>
            <a:lvl4pPr marL="1371435" indent="0">
              <a:buNone/>
              <a:defRPr sz="1400"/>
            </a:lvl4pPr>
            <a:lvl5pPr marL="1828581" indent="0">
              <a:buNone/>
              <a:defRPr sz="1400"/>
            </a:lvl5pPr>
            <a:lvl6pPr marL="2285726" indent="0">
              <a:buNone/>
              <a:defRPr sz="1400"/>
            </a:lvl6pPr>
            <a:lvl7pPr marL="2742871" indent="0">
              <a:buNone/>
              <a:defRPr sz="1400"/>
            </a:lvl7pPr>
            <a:lvl8pPr marL="3200016" indent="0">
              <a:buNone/>
              <a:defRPr sz="1400"/>
            </a:lvl8pPr>
            <a:lvl9pPr marL="3657161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48AE2-23E3-4D3D-A846-8DBDDBFA22B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04414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6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908D2-A020-4723-AF12-60DB7979DA8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60451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85C6-9F80-4621-B371-A40E9886D719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697852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D166A-8221-4542-B96D-58377C06FDCA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88464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A52B-D7CC-432B-A2CE-D875C382800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768656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DDD4-EFD0-40E1-8CBC-CB393655C6CF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27826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00D66-D0A7-4E5E-9C08-20DCE73AC350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723688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C2DA7-F23D-407D-9D2A-80CB33FC6A83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862153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9" y="228601"/>
            <a:ext cx="2135187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6" y="228601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390E6-4A26-4669-BA1C-ED05821407B4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5872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/>
              <a:t>第六届全国物理实验教学研讨会</a:t>
            </a: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/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862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43606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3A9ECEF0-4D43-43B3-9547-C3BE45A58894}" type="datetime1">
              <a:rPr lang="zh-CN" altLang="en-US" smtClean="0">
                <a:latin typeface="Calibri" panose="020F0502020204030204"/>
                <a:ea typeface="宋体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2020/3/6</a:t>
            </a:fld>
            <a:endParaRPr lang="zh-CN" altLang="en-US">
              <a:latin typeface="Calibri" panose="020F0502020204030204"/>
              <a:ea typeface="宋体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latin typeface="Calibri" panose="020F0502020204030204"/>
              <a:ea typeface="宋体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9F6D90E4-E997-4242-958C-1D1DF9827AF6}" type="slidenum">
              <a:rPr lang="zh-CN" altLang="en-US" smtClean="0">
                <a:latin typeface="Calibri" panose="020F0502020204030204"/>
                <a:ea typeface="宋体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latin typeface="Calibri" panose="020F0502020204030204"/>
              <a:ea typeface="宋体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35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5341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5CB30994-1EB4-4549-B70C-E98ACFCA5366}" type="datetime1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等线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2020/3/6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等线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等线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0936" y="1825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等线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1188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0606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10903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012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1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6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667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14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29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3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58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59" indent="-34285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2863" indent="-22857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008" indent="-22857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153" indent="-22857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298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443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8589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5734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1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6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zh-CN" altLang="en-US">
                <a:solidFill>
                  <a:srgbClr val="FFFFFF"/>
                </a:solidFill>
              </a:rPr>
              <a:t>第六届全国物理实验教学研讨会</a:t>
            </a: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B5933A5-22E9-4431-99E8-850C0B4E7D27}" type="slidenum">
              <a:rPr lang="zh-CN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74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14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29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3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58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59" indent="-34285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ea"/>
        </a:defRPr>
      </a:lvl2pPr>
      <a:lvl3pPr marL="1142863" indent="-22857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008" indent="-22857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 2" pitchFamily="18" charset="2"/>
        <a:buChar char=""/>
        <a:defRPr sz="2000">
          <a:solidFill>
            <a:schemeClr val="tx1"/>
          </a:solidFill>
          <a:latin typeface="+mn-lt"/>
          <a:ea typeface="+mn-ea"/>
        </a:defRPr>
      </a:lvl4pPr>
      <a:lvl5pPr marL="2057153" indent="-22857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298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443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8589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5734" indent="-228573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p4"/><Relationship Id="rId7" Type="http://schemas.openxmlformats.org/officeDocument/2006/relationships/image" Target="../media/image7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0.xml"/><Relationship Id="rId4" Type="http://schemas.openxmlformats.org/officeDocument/2006/relationships/video" Target="../media/media2.mp4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0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88.png"/><Relationship Id="rId7" Type="http://schemas.openxmlformats.org/officeDocument/2006/relationships/image" Target="../media/image10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5.png"/><Relationship Id="rId10" Type="http://schemas.openxmlformats.org/officeDocument/2006/relationships/image" Target="../media/image31.png"/><Relationship Id="rId4" Type="http://schemas.openxmlformats.org/officeDocument/2006/relationships/image" Target="../media/image44.png"/><Relationship Id="rId9" Type="http://schemas.openxmlformats.org/officeDocument/2006/relationships/image" Target="../media/image30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7.png"/><Relationship Id="rId5" Type="http://schemas.openxmlformats.org/officeDocument/2006/relationships/image" Target="../media/image360.png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7.xml"/><Relationship Id="rId6" Type="http://schemas.openxmlformats.org/officeDocument/2006/relationships/comments" Target="../comments/comment1.xml"/><Relationship Id="rId5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0" y="476250"/>
            <a:ext cx="9144000" cy="331279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sz="4800" b="1" dirty="0"/>
              <a:t> </a:t>
            </a:r>
            <a:r>
              <a:rPr lang="zh-CN" altLang="en-US" sz="4800" b="1" dirty="0"/>
              <a:t>及早体验科学</a:t>
            </a:r>
            <a:r>
              <a:rPr lang="zh-CN" altLang="zh-CN" sz="4800" b="1" dirty="0"/>
              <a:t>研究</a:t>
            </a:r>
            <a:br>
              <a:rPr lang="en-US" altLang="zh-CN" sz="4800" b="1" dirty="0"/>
            </a:br>
            <a:r>
              <a:rPr lang="en-US" altLang="zh-CN" sz="3600" b="1" dirty="0"/>
              <a:t>——</a:t>
            </a:r>
            <a:r>
              <a:rPr lang="zh-CN" altLang="en-US" sz="3600" b="1" dirty="0"/>
              <a:t>基础物理建模 绪论</a:t>
            </a:r>
            <a:br>
              <a:rPr lang="zh-CN" altLang="zh-CN" sz="4800" dirty="0"/>
            </a:br>
            <a:endParaRPr lang="zh-CN" altLang="en-US" sz="48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827088" y="4509120"/>
            <a:ext cx="7345362" cy="2159968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乐永康</a:t>
            </a:r>
            <a:endParaRPr lang="en-US" altLang="zh-CN" dirty="0">
              <a:latin typeface="黑体" pitchFamily="49" charset="-122"/>
              <a:ea typeface="黑体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复旦大学物理教学实验中心</a:t>
            </a:r>
            <a:endParaRPr lang="en-US" altLang="zh-CN" dirty="0">
              <a:latin typeface="黑体" pitchFamily="49" charset="-122"/>
              <a:ea typeface="黑体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2020.3.7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个人体会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556792"/>
            <a:ext cx="8540750" cy="4512564"/>
          </a:xfrm>
        </p:spPr>
        <p:txBody>
          <a:bodyPr/>
          <a:lstStyle/>
          <a:p>
            <a:pPr marL="571500" lvl="1" indent="-571500">
              <a:buClr>
                <a:schemeClr val="folHlink"/>
              </a:buClr>
            </a:pPr>
            <a:r>
              <a:rPr lang="zh-CN" altLang="en-US" sz="3600" b="1" dirty="0"/>
              <a:t>推荐一门低年级实验选修课</a:t>
            </a:r>
            <a:endParaRPr lang="en-US" altLang="zh-CN" sz="3600" b="1" dirty="0"/>
          </a:p>
          <a:p>
            <a:pPr marL="0" lvl="1" indent="0">
              <a:buClr>
                <a:schemeClr val="folHlink"/>
              </a:buClr>
              <a:buNone/>
            </a:pPr>
            <a:r>
              <a:rPr lang="en-US" altLang="zh-CN" sz="3600" b="1" dirty="0"/>
              <a:t>	——《</a:t>
            </a:r>
            <a:r>
              <a:rPr lang="zh-CN" altLang="en-US" sz="3600" b="1" dirty="0"/>
              <a:t>基础物理建模</a:t>
            </a:r>
            <a:r>
              <a:rPr lang="en-US" altLang="zh-CN" sz="3600" b="1" dirty="0"/>
              <a:t>》</a:t>
            </a:r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3600" b="1" dirty="0"/>
              <a:t>很难！</a:t>
            </a:r>
            <a:endParaRPr lang="en-US" altLang="zh-CN" sz="36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3600" b="1" dirty="0"/>
              <a:t>影响绩点！</a:t>
            </a:r>
            <a:endParaRPr lang="en-US" altLang="zh-CN" sz="36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3600" b="1" dirty="0"/>
              <a:t>本科期间最值得学习、提高的是什么？</a:t>
            </a:r>
            <a:endParaRPr lang="en-US" altLang="zh-CN" sz="3600" b="1" dirty="0"/>
          </a:p>
          <a:p>
            <a:pPr marL="742950" lvl="2" indent="-342900"/>
            <a:r>
              <a:rPr lang="zh-CN" altLang="en-US" sz="3200" b="1" dirty="0"/>
              <a:t>早投入、晚投入的差别？</a:t>
            </a:r>
            <a:endParaRPr lang="en-US" altLang="zh-CN" sz="3200" b="1" dirty="0"/>
          </a:p>
          <a:p>
            <a:pPr marL="342900" lvl="1" indent="-342900">
              <a:buClr>
                <a:schemeClr val="folHlink"/>
              </a:buClr>
              <a:buNone/>
            </a:pPr>
            <a:endParaRPr lang="en-US" altLang="zh-CN" sz="3600" b="1" dirty="0"/>
          </a:p>
        </p:txBody>
      </p:sp>
    </p:spTree>
    <p:extLst>
      <p:ext uri="{BB962C8B-B14F-4D97-AF65-F5344CB8AC3E}">
        <p14:creationId xmlns:p14="http://schemas.microsoft.com/office/powerpoint/2010/main" val="7345806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   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556792"/>
            <a:ext cx="8540750" cy="4512564"/>
          </a:xfrm>
        </p:spPr>
        <p:txBody>
          <a:bodyPr/>
          <a:lstStyle/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3600" b="1" dirty="0"/>
              <a:t>实验教学的目标</a:t>
            </a:r>
            <a:endParaRPr lang="en-US" altLang="zh-CN" sz="36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en-US" altLang="zh-CN" sz="3600" b="1" dirty="0"/>
              <a:t>CUPT</a:t>
            </a:r>
            <a:r>
              <a:rPr lang="zh-CN" altLang="en-US" sz="3600" b="1" dirty="0"/>
              <a:t>简介</a:t>
            </a:r>
            <a:endParaRPr lang="en-US" altLang="zh-CN" sz="36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3600" b="1" dirty="0"/>
              <a:t>基础物理建模课的组织</a:t>
            </a:r>
            <a:endParaRPr lang="en-US" altLang="zh-CN" sz="36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3600" b="1" dirty="0"/>
              <a:t>备赛过程中的学生能力培养</a:t>
            </a:r>
            <a:endParaRPr lang="en-US" altLang="zh-CN" sz="36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3600" b="1" dirty="0"/>
              <a:t>一点感想</a:t>
            </a:r>
            <a:endParaRPr lang="en-US" altLang="zh-CN" sz="3600" b="1" dirty="0"/>
          </a:p>
          <a:p>
            <a:pPr marL="342900" lvl="1" indent="-342900">
              <a:buClr>
                <a:schemeClr val="folHlink"/>
              </a:buClr>
              <a:buNone/>
            </a:pPr>
            <a:endParaRPr lang="en-US" altLang="zh-CN" sz="3600" b="1" dirty="0"/>
          </a:p>
        </p:txBody>
      </p:sp>
    </p:spTree>
    <p:extLst>
      <p:ext uri="{BB962C8B-B14F-4D97-AF65-F5344CB8AC3E}">
        <p14:creationId xmlns:p14="http://schemas.microsoft.com/office/powerpoint/2010/main" val="222379313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 idx="4294967295"/>
          </p:nvPr>
        </p:nvSpPr>
        <p:spPr>
          <a:xfrm>
            <a:off x="251520" y="320279"/>
            <a:ext cx="8352928" cy="857250"/>
          </a:xfrm>
        </p:spPr>
        <p:txBody>
          <a:bodyPr vert="horz" wrap="square" anchor="ctr">
            <a:normAutofit/>
          </a:bodyPr>
          <a:lstStyle/>
          <a:p>
            <a:pPr lvl="0"/>
            <a:r>
              <a:rPr lang="zh-CN" altLang="en-US" b="1" dirty="0"/>
              <a:t>什么是物理？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4294967295"/>
          </p:nvPr>
        </p:nvSpPr>
        <p:spPr>
          <a:xfrm>
            <a:off x="323528" y="1484784"/>
            <a:ext cx="8424936" cy="5112568"/>
          </a:xfrm>
        </p:spPr>
        <p:txBody>
          <a:bodyPr vert="horz" wrap="square" anchor="t">
            <a:normAutofit fontScale="92500" lnSpcReduction="10000"/>
          </a:bodyPr>
          <a:lstStyle/>
          <a:p>
            <a:pPr lvl="0"/>
            <a:r>
              <a:rPr lang="en-US" altLang="zh-CN" b="1" dirty="0">
                <a:solidFill>
                  <a:schemeClr val="tx1"/>
                </a:solidFill>
              </a:rPr>
              <a:t>J.M. </a:t>
            </a:r>
            <a:r>
              <a:rPr lang="en-US" altLang="zh-CN" b="1" dirty="0" err="1">
                <a:solidFill>
                  <a:schemeClr val="tx1"/>
                </a:solidFill>
              </a:rPr>
              <a:t>Pimbley</a:t>
            </a:r>
            <a:r>
              <a:rPr lang="en-US" altLang="zh-CN" b="1" dirty="0">
                <a:solidFill>
                  <a:schemeClr val="tx1"/>
                </a:solidFill>
              </a:rPr>
              <a:t>: Physics is the liberal arts education for a technological society.[1]</a:t>
            </a:r>
          </a:p>
          <a:p>
            <a:pPr lvl="0"/>
            <a:endParaRPr lang="en-US" altLang="zh-CN" b="1" dirty="0">
              <a:solidFill>
                <a:schemeClr val="tx1"/>
              </a:solidFill>
            </a:endParaRPr>
          </a:p>
          <a:p>
            <a:r>
              <a:rPr lang="zh-CN" altLang="en-US" b="1" dirty="0"/>
              <a:t>Physics is not just a subject; rather, it is a way of approaching scientific discovery, which requires personal observation and physical experimentation.</a:t>
            </a:r>
            <a:r>
              <a:rPr lang="en-US" altLang="zh-CN" b="1" dirty="0"/>
              <a:t>[2]</a:t>
            </a:r>
            <a:endParaRPr lang="zh-CN" altLang="en-US" b="1" dirty="0"/>
          </a:p>
          <a:p>
            <a:pPr marL="0" lvl="0" indent="0">
              <a:buNone/>
            </a:pPr>
            <a:endParaRPr lang="en-US" altLang="x-none" sz="2600" b="1" dirty="0"/>
          </a:p>
          <a:p>
            <a:pPr marL="0" lvl="0" indent="0">
              <a:buNone/>
            </a:pPr>
            <a:r>
              <a:rPr lang="en-US" altLang="x-none" sz="2600" b="1" dirty="0"/>
              <a:t>[1] J.M. </a:t>
            </a:r>
            <a:r>
              <a:rPr lang="en-US" altLang="x-none" sz="2600" b="1" dirty="0" err="1"/>
              <a:t>Pimbley</a:t>
            </a:r>
            <a:r>
              <a:rPr lang="en-US" altLang="x-none" sz="2600" b="1" dirty="0"/>
              <a:t>, “Physics in Finance” Physics Today 	50(1) 46(1997)</a:t>
            </a:r>
          </a:p>
          <a:p>
            <a:pPr marL="0" indent="0">
              <a:buNone/>
            </a:pPr>
            <a:r>
              <a:rPr lang="en-US" altLang="x-none" sz="2600" b="1" dirty="0"/>
              <a:t>[2] </a:t>
            </a:r>
            <a:r>
              <a:rPr lang="en-US" altLang="zh-CN" sz="2600" dirty="0"/>
              <a:t>AAPT’s Recommendations for the  Undergraduate 	Physics Laboratory Curriculum --- www.aapt.org</a:t>
            </a:r>
          </a:p>
        </p:txBody>
      </p:sp>
    </p:spTree>
    <p:extLst>
      <p:ext uri="{BB962C8B-B14F-4D97-AF65-F5344CB8AC3E}">
        <p14:creationId xmlns:p14="http://schemas.microsoft.com/office/powerpoint/2010/main" val="21733479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实验教学在人才培养中的作用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340768"/>
            <a:ext cx="8540750" cy="5257800"/>
          </a:xfrm>
        </p:spPr>
        <p:txBody>
          <a:bodyPr/>
          <a:lstStyle/>
          <a:p>
            <a:pPr marL="342859" lvl="1" indent="-342859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3200" b="1" dirty="0"/>
              <a:t>研究三部曲：发现、分析和解决问题</a:t>
            </a:r>
            <a:endParaRPr lang="en-US" altLang="zh-CN" sz="3200" b="1" dirty="0"/>
          </a:p>
          <a:p>
            <a:pPr lvl="1"/>
            <a:r>
              <a:rPr lang="zh-CN" altLang="en-US" b="1" dirty="0"/>
              <a:t>理论课上老师布置习题、课题，学生找答案</a:t>
            </a:r>
            <a:endParaRPr lang="en-US" altLang="zh-CN" b="1" dirty="0"/>
          </a:p>
          <a:p>
            <a:pPr lvl="1"/>
            <a:r>
              <a:rPr lang="zh-CN" altLang="en-US" b="1" dirty="0"/>
              <a:t>学生做在实验课上经常遇到问题</a:t>
            </a:r>
            <a:endParaRPr lang="en-US" altLang="zh-CN" b="1" dirty="0"/>
          </a:p>
          <a:p>
            <a:pPr lvl="1"/>
            <a:r>
              <a:rPr lang="zh-CN" altLang="en-US" b="1" dirty="0">
                <a:solidFill>
                  <a:srgbClr val="FFFF00"/>
                </a:solidFill>
              </a:rPr>
              <a:t>实验课在训练学生发现问题上有优势</a:t>
            </a:r>
            <a:endParaRPr lang="en-US" altLang="zh-CN" b="1" dirty="0">
              <a:solidFill>
                <a:srgbClr val="FFFF00"/>
              </a:solidFill>
            </a:endParaRPr>
          </a:p>
          <a:p>
            <a:r>
              <a:rPr lang="zh-CN" altLang="en-US" b="1" dirty="0"/>
              <a:t>分析、解决问题的过程：</a:t>
            </a:r>
            <a:endParaRPr lang="en-US" altLang="zh-CN" b="1" dirty="0"/>
          </a:p>
          <a:p>
            <a:pPr lvl="1"/>
            <a:r>
              <a:rPr lang="zh-CN" altLang="en-US" b="1" dirty="0"/>
              <a:t>预测</a:t>
            </a:r>
            <a:r>
              <a:rPr lang="en-US" altLang="zh-CN" b="1" dirty="0"/>
              <a:t> &amp; </a:t>
            </a:r>
            <a:r>
              <a:rPr lang="zh-CN" altLang="en-US" b="1" dirty="0"/>
              <a:t>检验</a:t>
            </a:r>
            <a:endParaRPr lang="en-US" altLang="zh-CN" b="1" dirty="0"/>
          </a:p>
          <a:p>
            <a:pPr lvl="1"/>
            <a:r>
              <a:rPr lang="zh-CN" altLang="en-US" b="1" dirty="0"/>
              <a:t>实验课为学生提供独立检验的可能</a:t>
            </a:r>
            <a:endParaRPr lang="en-US" altLang="zh-CN" b="1" dirty="0"/>
          </a:p>
          <a:p>
            <a:pPr lvl="1"/>
            <a:r>
              <a:rPr lang="zh-CN" altLang="en-US" b="1" dirty="0">
                <a:solidFill>
                  <a:srgbClr val="FFFF00"/>
                </a:solidFill>
              </a:rPr>
              <a:t>可以独立构建知识！</a:t>
            </a:r>
            <a:endParaRPr lang="en-US" altLang="zh-CN" b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en-US" altLang="zh-CN" sz="1600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tx2"/>
                </a:solidFill>
              </a:rPr>
              <a:t>实验课是学生独立实践的舞台！</a:t>
            </a:r>
          </a:p>
        </p:txBody>
      </p:sp>
    </p:spTree>
    <p:extLst>
      <p:ext uri="{BB962C8B-B14F-4D97-AF65-F5344CB8AC3E}">
        <p14:creationId xmlns:p14="http://schemas.microsoft.com/office/powerpoint/2010/main" val="2606718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实验教学的目标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4" y="1412776"/>
            <a:ext cx="8734871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14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altLang="zh-CN" dirty="0"/>
              <a:t>“Thinking like a physicist” </a:t>
            </a:r>
          </a:p>
          <a:p>
            <a:r>
              <a:rPr lang="en-US" altLang="zh-CN" dirty="0"/>
              <a:t>Constructing knowledge of our physical universe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sz="2400" dirty="0"/>
              <a:t>——AAPT’s Recommendations for the Undergraduate Physics Laboratory Curriculum --- www.aapt.org</a:t>
            </a:r>
            <a:endParaRPr lang="zh-CN" altLang="en-US" sz="2400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8235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 idx="4294967295"/>
          </p:nvPr>
        </p:nvSpPr>
        <p:spPr>
          <a:xfrm>
            <a:off x="251520" y="320279"/>
            <a:ext cx="8352928" cy="857250"/>
          </a:xfrm>
        </p:spPr>
        <p:txBody>
          <a:bodyPr vert="horz" wrap="square" anchor="ctr">
            <a:norm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实验教学目标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我们的理解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958318"/>
              </p:ext>
            </p:extLst>
          </p:nvPr>
        </p:nvGraphicFramePr>
        <p:xfrm>
          <a:off x="395536" y="1412776"/>
          <a:ext cx="4824536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7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4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思维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技能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知识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32"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B8003D"/>
                          </a:solidFill>
                        </a:rPr>
                        <a:t>物理建模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科学交流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solidFill>
                            <a:srgbClr val="0000CC"/>
                          </a:solidFill>
                        </a:rPr>
                        <a:t>构建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4831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设计实验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375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分析</a:t>
                      </a:r>
                      <a:r>
                        <a:rPr lang="en-US" altLang="zh-CN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/</a:t>
                      </a:r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评估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00CC"/>
                          </a:solidFill>
                        </a:rPr>
                        <a:t>应用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98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查错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157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操作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36922" y="1916832"/>
            <a:ext cx="3607078" cy="3046988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FF00"/>
                </a:solidFill>
              </a:rPr>
              <a:t>三个关键词：</a:t>
            </a:r>
            <a:endParaRPr lang="en-US" altLang="zh-CN" b="1" dirty="0">
              <a:solidFill>
                <a:srgbClr val="FFFF00"/>
              </a:solidFill>
            </a:endParaRPr>
          </a:p>
          <a:p>
            <a:pPr marL="457145" indent="-45714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FF00"/>
                </a:solidFill>
              </a:rPr>
              <a:t>Modeling</a:t>
            </a:r>
          </a:p>
          <a:p>
            <a:pPr marL="457145" indent="-45714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FF00"/>
                </a:solidFill>
              </a:rPr>
              <a:t>Experimentation</a:t>
            </a:r>
          </a:p>
          <a:p>
            <a:pPr marL="457145" indent="-45714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FF00"/>
                </a:solidFill>
              </a:rPr>
              <a:t>Knowledge</a:t>
            </a:r>
            <a:endParaRPr lang="zh-CN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727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现实状态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4797152"/>
            <a:ext cx="8640960" cy="22322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sym typeface="+mn-ea"/>
              </a:rPr>
              <a:t>我们是否只要求学生做实验了，但没有教他们怎么做实验</a:t>
            </a:r>
            <a:r>
              <a:rPr lang="en-US" altLang="zh-CN" sz="2400" b="1" dirty="0">
                <a:solidFill>
                  <a:srgbClr val="FFFF00"/>
                </a:solidFill>
                <a:sym typeface="+mn-ea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sym typeface="+mn-ea"/>
              </a:rPr>
              <a:t>低年级本科生：刷题 </a:t>
            </a:r>
            <a:r>
              <a:rPr lang="en-US" altLang="zh-CN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 </a:t>
            </a:r>
            <a:r>
              <a:rPr lang="zh-CN" altLang="en-US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研究性学习，教师能做点什么？</a:t>
            </a:r>
            <a:endParaRPr lang="zh-CN" altLang="en-US" sz="24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zh-CN" altLang="en-US" b="1" dirty="0"/>
          </a:p>
        </p:txBody>
      </p:sp>
      <p:graphicFrame>
        <p:nvGraphicFramePr>
          <p:cNvPr id="4" name="对象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35415125"/>
              </p:ext>
            </p:extLst>
          </p:nvPr>
        </p:nvGraphicFramePr>
        <p:xfrm>
          <a:off x="899592" y="1268760"/>
          <a:ext cx="7776864" cy="3357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3" imgW="5161905" imgH="2228571" progId="PBrush">
                  <p:embed/>
                </p:oleObj>
              </mc:Choice>
              <mc:Fallback>
                <p:oleObj r:id="rId3" imgW="5161905" imgH="2228571" progId="PBrush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88" t="757" r="244"/>
                      <a:stretch>
                        <a:fillRect/>
                      </a:stretch>
                    </p:blipFill>
                    <p:spPr bwMode="auto">
                      <a:xfrm>
                        <a:off x="899592" y="1268760"/>
                        <a:ext cx="7776864" cy="33579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652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16632"/>
            <a:ext cx="8540750" cy="11430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拔尖人才计划研讨会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124744"/>
            <a:ext cx="8540750" cy="475252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b="1" dirty="0"/>
              <a:t>2019</a:t>
            </a:r>
            <a:r>
              <a:rPr lang="zh-CN" altLang="en-US" b="1" dirty="0"/>
              <a:t>年开始“拔尖</a:t>
            </a:r>
            <a:r>
              <a:rPr lang="en-US" altLang="zh-CN" b="1" dirty="0"/>
              <a:t>2.0</a:t>
            </a:r>
            <a:r>
              <a:rPr lang="zh-CN" altLang="en-US" b="1" dirty="0"/>
              <a:t>”；</a:t>
            </a:r>
            <a:endParaRPr lang="en-US" altLang="zh-CN" b="1" dirty="0"/>
          </a:p>
          <a:p>
            <a:pPr lvl="1">
              <a:lnSpc>
                <a:spcPct val="150000"/>
              </a:lnSpc>
            </a:pPr>
            <a:r>
              <a:rPr lang="zh-CN" altLang="en-US" b="1" dirty="0"/>
              <a:t>创新能力培养：有效模式是什么？</a:t>
            </a:r>
            <a:endParaRPr lang="en-US" altLang="zh-CN" b="1" dirty="0"/>
          </a:p>
          <a:p>
            <a:pPr lvl="1">
              <a:lnSpc>
                <a:spcPct val="150000"/>
              </a:lnSpc>
            </a:pPr>
            <a:r>
              <a:rPr lang="zh-CN" altLang="en-US" b="1" dirty="0"/>
              <a:t>发现问题、分析问题、解决问题的能力？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9</a:t>
            </a:r>
            <a:r>
              <a:rPr lang="zh-CN" altLang="en-US" b="1" dirty="0"/>
              <a:t>月</a:t>
            </a:r>
            <a:r>
              <a:rPr lang="en-US" altLang="zh-CN" b="1" dirty="0"/>
              <a:t>28</a:t>
            </a:r>
            <a:r>
              <a:rPr lang="zh-CN" altLang="en-US" b="1" dirty="0"/>
              <a:t>日：“拔尖</a:t>
            </a:r>
            <a:r>
              <a:rPr lang="en-US" altLang="zh-CN" b="1" dirty="0"/>
              <a:t>1.0</a:t>
            </a:r>
            <a:r>
              <a:rPr lang="zh-CN" altLang="en-US" b="1" dirty="0"/>
              <a:t>收官会”</a:t>
            </a:r>
            <a:r>
              <a:rPr lang="en-US" altLang="zh-CN" b="1" dirty="0"/>
              <a:t>——</a:t>
            </a:r>
            <a:r>
              <a:rPr lang="zh-CN" altLang="en-US" b="1" dirty="0"/>
              <a:t>吉林大学</a:t>
            </a:r>
            <a:endParaRPr lang="en-US" altLang="zh-CN" b="1" dirty="0"/>
          </a:p>
          <a:p>
            <a:pPr lvl="1">
              <a:lnSpc>
                <a:spcPct val="150000"/>
              </a:lnSpc>
            </a:pPr>
            <a:r>
              <a:rPr lang="zh-CN" altLang="en-US" b="1" dirty="0"/>
              <a:t>将“</a:t>
            </a:r>
            <a:r>
              <a:rPr lang="en-US" altLang="zh-CN" b="1" dirty="0"/>
              <a:t>CUPT</a:t>
            </a:r>
            <a:r>
              <a:rPr lang="zh-CN" altLang="en-US" b="1" dirty="0"/>
              <a:t>”取得好成绩作为“拔尖项目”成效标志的学校，不在少数！</a:t>
            </a:r>
            <a:endParaRPr lang="en-US" altLang="zh-CN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171CAE-76F4-488B-99A8-DCF0CF72D76F}"/>
              </a:ext>
            </a:extLst>
          </p:cNvPr>
          <p:cNvSpPr txBox="1"/>
          <p:nvPr/>
        </p:nvSpPr>
        <p:spPr>
          <a:xfrm>
            <a:off x="1115616" y="5949280"/>
            <a:ext cx="52581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——2019.11.9</a:t>
            </a:r>
            <a:r>
              <a:rPr lang="zh-CN" altLang="en-US" dirty="0"/>
              <a:t>于吉林大学！</a:t>
            </a:r>
          </a:p>
        </p:txBody>
      </p:sp>
    </p:spTree>
    <p:extLst>
      <p:ext uri="{BB962C8B-B14F-4D97-AF65-F5344CB8AC3E}">
        <p14:creationId xmlns:p14="http://schemas.microsoft.com/office/powerpoint/2010/main" val="3355776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25760"/>
            <a:ext cx="8540750" cy="11430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大学生物理学术竞赛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(CUPT)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11960" y="1196752"/>
            <a:ext cx="4752528" cy="5472608"/>
          </a:xfrm>
        </p:spPr>
        <p:txBody>
          <a:bodyPr/>
          <a:lstStyle/>
          <a:p>
            <a:pPr marL="0" lvl="1" indent="0">
              <a:buClr>
                <a:schemeClr val="folHlink"/>
              </a:buClr>
              <a:buNone/>
            </a:pPr>
            <a:r>
              <a:rPr lang="zh-CN" altLang="en-US" sz="3200" b="1" dirty="0"/>
              <a:t>备赛</a:t>
            </a:r>
            <a:endParaRPr lang="en-US" altLang="zh-CN" sz="32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en-US" altLang="zh-CN" sz="2400" b="1" dirty="0"/>
              <a:t>IYPT.org</a:t>
            </a:r>
            <a:r>
              <a:rPr lang="zh-CN" altLang="en-US" sz="2400" b="1" dirty="0"/>
              <a:t>每年</a:t>
            </a:r>
            <a:r>
              <a:rPr lang="en-US" altLang="zh-CN" sz="2400" b="1" dirty="0"/>
              <a:t>7</a:t>
            </a:r>
            <a:r>
              <a:rPr lang="zh-CN" altLang="en-US" sz="2400" b="1" dirty="0"/>
              <a:t>月公布</a:t>
            </a:r>
            <a:r>
              <a:rPr lang="en-US" altLang="zh-CN" sz="2400" b="1" dirty="0"/>
              <a:t>17</a:t>
            </a:r>
            <a:r>
              <a:rPr lang="zh-CN" altLang="en-US" sz="2400" b="1" dirty="0"/>
              <a:t>个题目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参赛队伍在自己的学校开展课题研究</a:t>
            </a:r>
            <a:endParaRPr lang="en-US" altLang="zh-CN" sz="2400" b="1" dirty="0"/>
          </a:p>
          <a:p>
            <a:pPr marL="0" lvl="1" indent="0">
              <a:buClr>
                <a:schemeClr val="folHlink"/>
              </a:buClr>
              <a:buNone/>
            </a:pPr>
            <a:r>
              <a:rPr lang="zh-CN" altLang="en-US" sz="3200" b="1" dirty="0"/>
              <a:t>比赛（次年</a:t>
            </a:r>
            <a:r>
              <a:rPr lang="en-US" altLang="zh-CN" sz="3200" b="1" dirty="0"/>
              <a:t>8</a:t>
            </a:r>
            <a:r>
              <a:rPr lang="zh-CN" altLang="en-US" sz="3200" b="1" dirty="0"/>
              <a:t>月）</a:t>
            </a:r>
            <a:endParaRPr lang="en-US" altLang="zh-CN" sz="32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反方挑战题目，正方可以拒绝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个课题；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正方报告（</a:t>
            </a:r>
            <a:r>
              <a:rPr lang="en-US" altLang="zh-CN" sz="2400" b="1" dirty="0"/>
              <a:t>12</a:t>
            </a:r>
            <a:r>
              <a:rPr lang="zh-CN" altLang="en-US" sz="2400" b="1" dirty="0"/>
              <a:t>分钟）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反方提问、反方报告和正反双方讨论（</a:t>
            </a:r>
            <a:r>
              <a:rPr lang="en-US" altLang="zh-CN" sz="2400" b="1" dirty="0"/>
              <a:t>2+12</a:t>
            </a:r>
            <a:r>
              <a:rPr lang="zh-CN" altLang="en-US" sz="2400" b="1" dirty="0"/>
              <a:t>分钟）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评论方提问、报告（</a:t>
            </a:r>
            <a:r>
              <a:rPr lang="en-US" altLang="zh-CN" sz="2400" b="1" dirty="0"/>
              <a:t>3+4</a:t>
            </a:r>
            <a:r>
              <a:rPr lang="zh-CN" altLang="en-US" sz="2400" b="1" dirty="0"/>
              <a:t>分钟）</a:t>
            </a:r>
            <a:endParaRPr lang="en-US" altLang="zh-CN" sz="2400" b="1" dirty="0"/>
          </a:p>
          <a:p>
            <a:pPr marL="342900" lvl="1" indent="-342900">
              <a:buClr>
                <a:schemeClr val="folHlink"/>
              </a:buClr>
              <a:buFont typeface="Wingdings 2" pitchFamily="18" charset="2"/>
              <a:buChar char="¡"/>
            </a:pPr>
            <a:r>
              <a:rPr lang="zh-CN" altLang="en-US" sz="2400" b="1" dirty="0"/>
              <a:t>裁判打分</a:t>
            </a:r>
            <a:endParaRPr lang="en-US" altLang="zh-CN" sz="2400" b="1" dirty="0"/>
          </a:p>
        </p:txBody>
      </p:sp>
      <p:sp>
        <p:nvSpPr>
          <p:cNvPr id="4" name="圆角矩形 3"/>
          <p:cNvSpPr/>
          <p:nvPr/>
        </p:nvSpPr>
        <p:spPr bwMode="auto">
          <a:xfrm>
            <a:off x="539552" y="1851385"/>
            <a:ext cx="936104" cy="216024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06392" y="1275321"/>
            <a:ext cx="1116124" cy="2225687"/>
            <a:chOff x="2267744" y="2348880"/>
            <a:chExt cx="1116124" cy="2520280"/>
          </a:xfrm>
        </p:grpSpPr>
        <p:sp>
          <p:nvSpPr>
            <p:cNvPr id="5" name="TextBox 4"/>
            <p:cNvSpPr txBox="1"/>
            <p:nvPr/>
          </p:nvSpPr>
          <p:spPr>
            <a:xfrm>
              <a:off x="2411760" y="2723782"/>
              <a:ext cx="828092" cy="156966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4800" dirty="0"/>
                <a:t>正</a:t>
              </a:r>
              <a:endParaRPr lang="en-US" altLang="zh-CN" sz="4800" dirty="0"/>
            </a:p>
            <a:p>
              <a:r>
                <a:rPr lang="zh-CN" altLang="en-US" sz="4800" dirty="0"/>
                <a:t>方</a:t>
              </a:r>
            </a:p>
          </p:txBody>
        </p:sp>
        <p:sp>
          <p:nvSpPr>
            <p:cNvPr id="7" name="圆角矩形 6"/>
            <p:cNvSpPr/>
            <p:nvPr/>
          </p:nvSpPr>
          <p:spPr bwMode="auto">
            <a:xfrm>
              <a:off x="2267744" y="2348880"/>
              <a:ext cx="1116124" cy="2520280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99792" y="1268761"/>
            <a:ext cx="1116124" cy="2232248"/>
            <a:chOff x="2267744" y="2348880"/>
            <a:chExt cx="1116124" cy="2520280"/>
          </a:xfrm>
        </p:grpSpPr>
        <p:sp>
          <p:nvSpPr>
            <p:cNvPr id="10" name="TextBox 9"/>
            <p:cNvSpPr txBox="1"/>
            <p:nvPr/>
          </p:nvSpPr>
          <p:spPr>
            <a:xfrm>
              <a:off x="2411760" y="2729689"/>
              <a:ext cx="828092" cy="156966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4800" dirty="0"/>
                <a:t>反</a:t>
              </a:r>
              <a:endParaRPr lang="en-US" altLang="zh-CN" sz="4800" dirty="0"/>
            </a:p>
            <a:p>
              <a:r>
                <a:rPr lang="zh-CN" altLang="en-US" sz="4800" dirty="0"/>
                <a:t>方</a:t>
              </a:r>
            </a:p>
          </p:txBody>
        </p:sp>
        <p:sp>
          <p:nvSpPr>
            <p:cNvPr id="11" name="圆角矩形 10"/>
            <p:cNvSpPr/>
            <p:nvPr/>
          </p:nvSpPr>
          <p:spPr bwMode="auto">
            <a:xfrm>
              <a:off x="2267744" y="2348880"/>
              <a:ext cx="1116124" cy="2520280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64454" y="3795601"/>
            <a:ext cx="2255418" cy="1080120"/>
            <a:chOff x="1164454" y="4653136"/>
            <a:chExt cx="2255418" cy="1080120"/>
          </a:xfrm>
        </p:grpSpPr>
        <p:sp>
          <p:nvSpPr>
            <p:cNvPr id="12" name="圆角矩形 11"/>
            <p:cNvSpPr/>
            <p:nvPr/>
          </p:nvSpPr>
          <p:spPr bwMode="auto">
            <a:xfrm>
              <a:off x="1164454" y="4653136"/>
              <a:ext cx="2255418" cy="1080120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76500" y="4777697"/>
              <a:ext cx="20313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/>
                <a:t>评论方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9552" y="5373216"/>
            <a:ext cx="3276364" cy="1080120"/>
            <a:chOff x="1164454" y="4653136"/>
            <a:chExt cx="2255418" cy="1080120"/>
          </a:xfrm>
        </p:grpSpPr>
        <p:sp>
          <p:nvSpPr>
            <p:cNvPr id="16" name="圆角矩形 15"/>
            <p:cNvSpPr/>
            <p:nvPr/>
          </p:nvSpPr>
          <p:spPr bwMode="auto">
            <a:xfrm>
              <a:off x="1164454" y="4653136"/>
              <a:ext cx="2255418" cy="1080120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31293" y="4777697"/>
              <a:ext cx="132882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/>
                <a:t>裁   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265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16632"/>
            <a:ext cx="8540750" cy="11430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我们的备赛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124744"/>
            <a:ext cx="8540750" cy="5517232"/>
          </a:xfrm>
        </p:spPr>
        <p:txBody>
          <a:bodyPr/>
          <a:lstStyle/>
          <a:p>
            <a:r>
              <a:rPr lang="zh-CN" altLang="en-US" b="1" dirty="0"/>
              <a:t>学生社团</a:t>
            </a:r>
            <a:r>
              <a:rPr lang="en-US" altLang="zh-CN" b="1" dirty="0"/>
              <a:t>——</a:t>
            </a:r>
            <a:r>
              <a:rPr lang="zh-CN" altLang="en-US" b="1" dirty="0"/>
              <a:t>理辩社；</a:t>
            </a:r>
            <a:endParaRPr lang="en-US" altLang="zh-CN" b="1" dirty="0"/>
          </a:p>
          <a:p>
            <a:pPr lvl="1"/>
            <a:r>
              <a:rPr lang="zh-CN" altLang="en-US" b="1" dirty="0"/>
              <a:t>招募有兴趣的学生，组织实验技能培训</a:t>
            </a:r>
            <a:endParaRPr lang="en-US" altLang="zh-CN" b="1" dirty="0"/>
          </a:p>
          <a:p>
            <a:pPr lvl="1"/>
            <a:r>
              <a:rPr lang="zh-CN" altLang="en-US" b="1" dirty="0"/>
              <a:t>教师讲座：如何查阅文献，等</a:t>
            </a:r>
            <a:endParaRPr lang="en-US" altLang="zh-CN" b="1" dirty="0"/>
          </a:p>
          <a:p>
            <a:r>
              <a:rPr lang="zh-CN" altLang="en-US" b="1" dirty="0"/>
              <a:t>秋季学期：复旦书院的启明星计划</a:t>
            </a:r>
            <a:endParaRPr lang="en-US" altLang="zh-CN" b="1" dirty="0"/>
          </a:p>
          <a:p>
            <a:pPr lvl="1"/>
            <a:r>
              <a:rPr lang="zh-CN" altLang="en-US" b="1" dirty="0"/>
              <a:t>读文献、初步尝试</a:t>
            </a:r>
            <a:endParaRPr lang="en-US" altLang="zh-CN" b="1" dirty="0"/>
          </a:p>
          <a:p>
            <a:r>
              <a:rPr lang="zh-CN" altLang="en-US" b="1" dirty="0"/>
              <a:t>春季学期：</a:t>
            </a:r>
            <a:r>
              <a:rPr lang="en-US" altLang="zh-CN" b="1" dirty="0"/>
              <a:t>《</a:t>
            </a:r>
            <a:r>
              <a:rPr lang="zh-CN" altLang="en-US" b="1" dirty="0"/>
              <a:t>基础物理建模</a:t>
            </a:r>
            <a:r>
              <a:rPr lang="en-US" altLang="zh-CN" b="1" dirty="0"/>
              <a:t>》</a:t>
            </a:r>
            <a:r>
              <a:rPr lang="zh-CN" altLang="en-US" b="1" dirty="0"/>
              <a:t>（</a:t>
            </a:r>
            <a:r>
              <a:rPr lang="en-US" altLang="zh-CN" b="1" dirty="0"/>
              <a:t>2</a:t>
            </a:r>
            <a:r>
              <a:rPr lang="zh-CN" altLang="en-US" b="1" dirty="0"/>
              <a:t>学分）；</a:t>
            </a:r>
            <a:endParaRPr lang="en-US" altLang="zh-CN" b="1" dirty="0"/>
          </a:p>
          <a:p>
            <a:pPr lvl="1"/>
            <a:r>
              <a:rPr lang="en-US" altLang="zh-CN" b="1" dirty="0"/>
              <a:t>30</a:t>
            </a:r>
            <a:r>
              <a:rPr lang="zh-CN" altLang="en-US" b="1" dirty="0"/>
              <a:t>人左右的选课学生；</a:t>
            </a:r>
            <a:endParaRPr lang="en-US" altLang="zh-CN" b="1" dirty="0"/>
          </a:p>
          <a:p>
            <a:pPr lvl="1"/>
            <a:r>
              <a:rPr lang="en-US" altLang="zh-CN" b="1" dirty="0"/>
              <a:t>2-3</a:t>
            </a:r>
            <a:r>
              <a:rPr lang="zh-CN" altLang="en-US" b="1" dirty="0"/>
              <a:t>人一组，每组完成</a:t>
            </a:r>
            <a:r>
              <a:rPr lang="en-US" altLang="zh-CN" b="1" dirty="0"/>
              <a:t>2</a:t>
            </a:r>
            <a:r>
              <a:rPr lang="zh-CN" altLang="en-US" b="1" dirty="0"/>
              <a:t>个课题；</a:t>
            </a:r>
            <a:endParaRPr lang="en-US" altLang="zh-CN" b="1" dirty="0"/>
          </a:p>
          <a:p>
            <a:r>
              <a:rPr lang="zh-CN" altLang="en-US" b="1" dirty="0"/>
              <a:t>华东选拔赛、</a:t>
            </a:r>
            <a:r>
              <a:rPr lang="en-US" altLang="zh-CN" b="1" dirty="0"/>
              <a:t>SUPT</a:t>
            </a:r>
            <a:r>
              <a:rPr lang="zh-CN" altLang="en-US" b="1" dirty="0"/>
              <a:t>；</a:t>
            </a:r>
            <a:endParaRPr lang="en-US" altLang="zh-CN" b="1" dirty="0"/>
          </a:p>
          <a:p>
            <a:r>
              <a:rPr lang="zh-CN" altLang="en-US" b="1" dirty="0"/>
              <a:t>暑假集中培训：不少课题推倒重来。</a:t>
            </a:r>
            <a:endParaRPr lang="en-US" altLang="zh-CN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16632"/>
            <a:ext cx="8540750" cy="936104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基础物理建模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64"/>
          <a:stretch/>
        </p:blipFill>
        <p:spPr bwMode="auto">
          <a:xfrm>
            <a:off x="261281" y="1134630"/>
            <a:ext cx="8487183" cy="3518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01625" y="4725144"/>
            <a:ext cx="8540750" cy="1700808"/>
          </a:xfrm>
        </p:spPr>
        <p:txBody>
          <a:bodyPr/>
          <a:lstStyle/>
          <a:p>
            <a:r>
              <a:rPr lang="zh-CN" altLang="en-US" b="1" dirty="0"/>
              <a:t>单独指导</a:t>
            </a:r>
            <a:r>
              <a:rPr lang="en-US" altLang="zh-CN" b="1" dirty="0"/>
              <a:t>+</a:t>
            </a:r>
            <a:r>
              <a:rPr lang="zh-CN" altLang="en-US" b="1" dirty="0"/>
              <a:t>集中培训、讨论</a:t>
            </a:r>
            <a:endParaRPr lang="en-US" altLang="zh-CN" b="1" dirty="0"/>
          </a:p>
          <a:p>
            <a:r>
              <a:rPr lang="zh-CN" altLang="en-US" b="1" dirty="0"/>
              <a:t>期中、期末：口头汇报</a:t>
            </a:r>
            <a:endParaRPr lang="en-US" altLang="zh-CN" b="1" dirty="0"/>
          </a:p>
          <a:p>
            <a:r>
              <a:rPr lang="zh-CN" altLang="en-US" b="1" dirty="0"/>
              <a:t>期末：课题研究报告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436740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16632"/>
            <a:ext cx="8540750" cy="896144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年以来的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比赛成绩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844923"/>
              </p:ext>
            </p:extLst>
          </p:nvPr>
        </p:nvGraphicFramePr>
        <p:xfrm>
          <a:off x="323528" y="1196752"/>
          <a:ext cx="8496945" cy="2377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2015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2016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2017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2018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2019</a:t>
                      </a:r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30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二等奖</a:t>
                      </a:r>
                      <a:endParaRPr lang="en-US" altLang="zh-CN" sz="28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第十四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一等奖</a:t>
                      </a:r>
                      <a:endParaRPr lang="en-US" altLang="zh-CN" sz="28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第  八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</a:rPr>
                        <a:t>特等奖</a:t>
                      </a:r>
                      <a:endParaRPr lang="en-US" altLang="zh-CN" sz="2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</a:rPr>
                        <a:t>第  二</a:t>
                      </a:r>
                      <a:endParaRPr lang="zh-CN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一等奖</a:t>
                      </a:r>
                      <a:endParaRPr lang="en-US" altLang="zh-CN" sz="28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第十三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</a:rPr>
                        <a:t>特等奖</a:t>
                      </a:r>
                      <a:endParaRPr lang="en-US" altLang="zh-CN" sz="28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</a:rPr>
                        <a:t>冠  军</a:t>
                      </a:r>
                      <a:endParaRPr lang="zh-CN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23528" y="3717032"/>
            <a:ext cx="8540750" cy="2592288"/>
          </a:xfrm>
        </p:spPr>
        <p:txBody>
          <a:bodyPr/>
          <a:lstStyle/>
          <a:p>
            <a:r>
              <a:rPr lang="zh-CN" altLang="en-US" sz="3600" b="1" dirty="0"/>
              <a:t>大一学生参加比赛</a:t>
            </a:r>
            <a:endParaRPr lang="en-US" altLang="zh-CN" sz="3600" b="1" dirty="0"/>
          </a:p>
          <a:p>
            <a:r>
              <a:rPr lang="zh-CN" altLang="en-US" sz="3600" b="1" dirty="0"/>
              <a:t>教师在带队参赛中学习</a:t>
            </a:r>
            <a:endParaRPr lang="en-US" altLang="zh-CN" sz="3600" b="1" dirty="0"/>
          </a:p>
          <a:p>
            <a:r>
              <a:rPr lang="zh-CN" altLang="en-US" sz="3600" b="1" dirty="0"/>
              <a:t>理解比赛、积累经验</a:t>
            </a:r>
            <a:endParaRPr lang="en-US" altLang="zh-CN" sz="3600" b="1" dirty="0"/>
          </a:p>
          <a:p>
            <a:r>
              <a:rPr lang="zh-CN" altLang="en-US" sz="3600" b="1" dirty="0"/>
              <a:t>改进指导方式，提高指导的有效性</a:t>
            </a:r>
          </a:p>
        </p:txBody>
      </p:sp>
    </p:spTree>
    <p:extLst>
      <p:ext uri="{BB962C8B-B14F-4D97-AF65-F5344CB8AC3E}">
        <p14:creationId xmlns:p14="http://schemas.microsoft.com/office/powerpoint/2010/main" val="162454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启明星计划大受欢迎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44924"/>
            <a:ext cx="4877346" cy="490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1556792"/>
            <a:ext cx="392392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b="1" dirty="0"/>
              <a:t>提交了四个课题</a:t>
            </a:r>
            <a:endParaRPr lang="en-US" altLang="zh-CN" b="1" dirty="0"/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en-US" altLang="zh-CN" b="1" dirty="0"/>
              <a:t>48</a:t>
            </a:r>
            <a:r>
              <a:rPr lang="zh-CN" altLang="en-US" b="1" dirty="0"/>
              <a:t>位学生报名</a:t>
            </a:r>
            <a:endParaRPr lang="en-US" altLang="zh-CN" b="1" dirty="0"/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b="1" dirty="0"/>
              <a:t>不少同学报名参与四个课题</a:t>
            </a:r>
            <a:endParaRPr lang="en-US" altLang="zh-CN" b="1" dirty="0"/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b="1" dirty="0"/>
              <a:t>第一次讨论后：</a:t>
            </a:r>
            <a:endParaRPr lang="en-US" altLang="zh-CN" b="1" dirty="0"/>
          </a:p>
          <a:p>
            <a:pPr marL="914400" lvl="1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</a:rPr>
              <a:t>“我不会查文献”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</a:rPr>
              <a:t>“我可能跟不上，可否退出”</a:t>
            </a:r>
          </a:p>
        </p:txBody>
      </p:sp>
    </p:spTree>
    <p:extLst>
      <p:ext uri="{BB962C8B-B14F-4D97-AF65-F5344CB8AC3E}">
        <p14:creationId xmlns:p14="http://schemas.microsoft.com/office/powerpoint/2010/main" val="28901118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备赛过程中的研究能力培养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600" b="1" dirty="0"/>
              <a:t>查阅文献</a:t>
            </a:r>
            <a:endParaRPr lang="en-US" altLang="zh-CN" sz="3600" b="1" dirty="0"/>
          </a:p>
          <a:p>
            <a:r>
              <a:rPr lang="zh-CN" altLang="en-US" sz="3600" b="1" dirty="0"/>
              <a:t>科学研究的体验</a:t>
            </a:r>
            <a:endParaRPr lang="en-US" altLang="zh-CN" sz="3600" b="1" dirty="0"/>
          </a:p>
          <a:p>
            <a:r>
              <a:rPr lang="zh-CN" altLang="en-US" sz="3600" b="1" dirty="0"/>
              <a:t>比赛过程中的能力要素</a:t>
            </a:r>
            <a:endParaRPr lang="en-US" altLang="zh-CN" sz="3600" b="1" dirty="0"/>
          </a:p>
        </p:txBody>
      </p:sp>
    </p:spTree>
    <p:extLst>
      <p:ext uri="{BB962C8B-B14F-4D97-AF65-F5344CB8AC3E}">
        <p14:creationId xmlns:p14="http://schemas.microsoft.com/office/powerpoint/2010/main" val="3548129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查阅文献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讲座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438700" y="1412776"/>
            <a:ext cx="854075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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 2" pitchFamily="18" charset="2"/>
              <a:buChar char="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b="1" kern="0" dirty="0"/>
              <a:t>如何查找文献</a:t>
            </a:r>
            <a:endParaRPr lang="en-US" altLang="zh-CN" b="1" kern="0" dirty="0"/>
          </a:p>
          <a:p>
            <a:pPr lvl="1"/>
            <a:r>
              <a:rPr lang="zh-CN" altLang="en-US" b="1" kern="0" dirty="0"/>
              <a:t>有哪些资源，如何检索</a:t>
            </a:r>
            <a:endParaRPr lang="en-US" altLang="zh-CN" b="1" kern="0" dirty="0"/>
          </a:p>
          <a:p>
            <a:r>
              <a:rPr lang="zh-CN" altLang="en-US" b="1" kern="0" dirty="0"/>
              <a:t>如何高效阅读文献</a:t>
            </a:r>
            <a:endParaRPr lang="en-US" altLang="zh-CN" b="1" kern="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b="1" kern="0" dirty="0"/>
              <a:t>通过标题、摘要、结论，筛选有用的文献</a:t>
            </a:r>
            <a:endParaRPr lang="en-US" altLang="zh-CN" b="1" kern="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b="1" kern="0" dirty="0"/>
              <a:t>然后读结果和讨论</a:t>
            </a:r>
            <a:endParaRPr lang="en-US" altLang="zh-CN" b="1" kern="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b="1" kern="0" dirty="0"/>
              <a:t>再读理论和实验方法</a:t>
            </a:r>
            <a:endParaRPr lang="en-US" altLang="zh-CN" b="1" kern="0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en-US" b="1" kern="0" dirty="0"/>
              <a:t>最后读引言</a:t>
            </a:r>
            <a:endParaRPr lang="en-US" altLang="zh-CN" b="1" kern="0" dirty="0"/>
          </a:p>
          <a:p>
            <a:endParaRPr lang="en-US" altLang="zh-CN" b="1" kern="0" dirty="0"/>
          </a:p>
        </p:txBody>
      </p:sp>
    </p:spTree>
    <p:extLst>
      <p:ext uri="{BB962C8B-B14F-4D97-AF65-F5344CB8AC3E}">
        <p14:creationId xmlns:p14="http://schemas.microsoft.com/office/powerpoint/2010/main" val="2306621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48055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科学研究的体验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268760"/>
            <a:ext cx="8540750" cy="4781128"/>
          </a:xfrm>
        </p:spPr>
        <p:txBody>
          <a:bodyPr/>
          <a:lstStyle/>
          <a:p>
            <a:r>
              <a:rPr lang="zh-CN" altLang="en-US" b="1" dirty="0"/>
              <a:t>首要任务：让学生早点动起来</a:t>
            </a:r>
            <a:endParaRPr lang="en-US" altLang="zh-CN" b="1" dirty="0"/>
          </a:p>
          <a:p>
            <a:pPr lvl="1"/>
            <a:r>
              <a:rPr lang="zh-CN" altLang="en-US" b="1" dirty="0"/>
              <a:t>避免等到“万事俱备”才开始实验</a:t>
            </a:r>
            <a:endParaRPr lang="en-US" altLang="zh-CN" b="1" dirty="0"/>
          </a:p>
          <a:p>
            <a:r>
              <a:rPr lang="zh-CN" altLang="en-US" b="1" dirty="0"/>
              <a:t>研究方法指导</a:t>
            </a:r>
            <a:endParaRPr lang="en-US" altLang="zh-CN" b="1" dirty="0"/>
          </a:p>
          <a:p>
            <a:pPr lvl="1"/>
            <a:r>
              <a:rPr lang="zh-CN" altLang="en-US" b="1" dirty="0"/>
              <a:t>合理简化：雪糕棒弹性系数的测量</a:t>
            </a:r>
            <a:endParaRPr lang="en-US" altLang="zh-CN" b="1" dirty="0"/>
          </a:p>
          <a:p>
            <a:pPr lvl="1"/>
            <a:r>
              <a:rPr lang="zh-CN" altLang="en-US" b="1" dirty="0"/>
              <a:t>建立合适的物理模型</a:t>
            </a:r>
            <a:endParaRPr lang="en-US" altLang="zh-CN" b="1" dirty="0"/>
          </a:p>
          <a:p>
            <a:pPr lvl="1"/>
            <a:r>
              <a:rPr lang="zh-CN" altLang="en-US" b="1" dirty="0"/>
              <a:t>搭建可行的实验装置</a:t>
            </a:r>
            <a:endParaRPr lang="en-US" altLang="zh-CN" b="1" dirty="0"/>
          </a:p>
          <a:p>
            <a:r>
              <a:rPr lang="zh-CN" altLang="en-US" b="1" dirty="0"/>
              <a:t>深化研究：两个例子</a:t>
            </a:r>
            <a:endParaRPr lang="en-US" altLang="zh-CN" b="1" dirty="0"/>
          </a:p>
          <a:p>
            <a:pPr lvl="1"/>
            <a:r>
              <a:rPr lang="zh-CN" altLang="en-US" b="1" dirty="0"/>
              <a:t>科幻之声</a:t>
            </a:r>
            <a:endParaRPr lang="en-US" altLang="zh-CN" b="1" dirty="0"/>
          </a:p>
          <a:p>
            <a:pPr lvl="1"/>
            <a:r>
              <a:rPr lang="zh-CN" altLang="en-US" b="1" dirty="0"/>
              <a:t>酱油光学</a:t>
            </a:r>
            <a:endParaRPr lang="en-US" altLang="zh-CN" b="1" dirty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48721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188096F-DA8A-4AF0-91A0-BE38AD7A7224}"/>
              </a:ext>
            </a:extLst>
          </p:cNvPr>
          <p:cNvSpPr/>
          <p:nvPr/>
        </p:nvSpPr>
        <p:spPr>
          <a:xfrm>
            <a:off x="638004" y="511178"/>
            <a:ext cx="709751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48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olonna MT" panose="04020805060202030203" pitchFamily="82" charset="0"/>
                <a:ea typeface="宋体"/>
              </a:rPr>
              <a:t>Problem Ⅷ     </a:t>
            </a:r>
            <a:r>
              <a:rPr lang="en-US" altLang="zh-CN" sz="48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Sci-Fi Sound</a:t>
            </a:r>
            <a:endParaRPr lang="zh-CN" altLang="en-US" sz="48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0DFE24-065E-4F5F-9449-86F70056C56A}"/>
              </a:ext>
            </a:extLst>
          </p:cNvPr>
          <p:cNvSpPr/>
          <p:nvPr/>
        </p:nvSpPr>
        <p:spPr>
          <a:xfrm>
            <a:off x="2867522" y="1700847"/>
            <a:ext cx="38779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7200" b="1" dirty="0">
                <a:ln w="22225">
                  <a:solidFill>
                    <a:srgbClr val="BD582C"/>
                  </a:solidFill>
                  <a:prstDash val="solid"/>
                </a:ln>
                <a:solidFill>
                  <a:srgbClr val="BD582C">
                    <a:lumMod val="40000"/>
                    <a:lumOff val="6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科幻之声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EBD81BC-1DD3-43E5-B33C-88C334DA7D4F}"/>
              </a:ext>
            </a:extLst>
          </p:cNvPr>
          <p:cNvGrpSpPr/>
          <p:nvPr/>
        </p:nvGrpSpPr>
        <p:grpSpPr>
          <a:xfrm>
            <a:off x="6432815" y="5326278"/>
            <a:ext cx="2307035" cy="1340087"/>
            <a:chOff x="4826227" y="5198420"/>
            <a:chExt cx="2307035" cy="1340087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3513299-E01C-4C74-89EE-C62BDF0234B4}"/>
                </a:ext>
              </a:extLst>
            </p:cNvPr>
            <p:cNvSpPr txBox="1"/>
            <p:nvPr/>
          </p:nvSpPr>
          <p:spPr>
            <a:xfrm>
              <a:off x="5666194" y="5237766"/>
              <a:ext cx="1467068" cy="13007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复旦大学队</a:t>
              </a:r>
              <a:endParaRPr lang="en-US" altLang="zh-CN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4572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 altLang="zh-CN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4572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US" altLang="zh-CN" sz="1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D521A79-E448-43DA-B05E-13812E711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7959" l="0" r="98983">
                          <a14:foregroundMark x1="18644" y1="63605" x2="18644" y2="63605"/>
                          <a14:foregroundMark x1="10508" y1="65306" x2="7119" y2="65306"/>
                          <a14:foregroundMark x1="4407" y1="50000" x2="4407" y2="50000"/>
                          <a14:foregroundMark x1="12542" y1="44218" x2="12542" y2="44218"/>
                          <a14:foregroundMark x1="14237" y1="31973" x2="14237" y2="27891"/>
                          <a14:foregroundMark x1="18305" y1="22789" x2="18305" y2="22789"/>
                          <a14:foregroundMark x1="29831" y1="12925" x2="29831" y2="12925"/>
                          <a14:foregroundMark x1="40000" y1="11224" x2="40000" y2="11224"/>
                          <a14:foregroundMark x1="52203" y1="9864" x2="52203" y2="9864"/>
                          <a14:foregroundMark x1="60678" y1="9864" x2="60678" y2="9864"/>
                          <a14:foregroundMark x1="69492" y1="12925" x2="69492" y2="12925"/>
                          <a14:foregroundMark x1="73898" y1="23129" x2="73898" y2="23129"/>
                          <a14:foregroundMark x1="84407" y1="30272" x2="84407" y2="30272"/>
                          <a14:foregroundMark x1="91864" y1="55102" x2="91864" y2="55102"/>
                          <a14:foregroundMark x1="67119" y1="47619" x2="67119" y2="47619"/>
                          <a14:foregroundMark x1="64746" y1="40136" x2="64746" y2="40136"/>
                          <a14:foregroundMark x1="59661" y1="59524" x2="59661" y2="59524"/>
                          <a14:foregroundMark x1="53220" y1="91497" x2="53220" y2="91497"/>
                          <a14:foregroundMark x1="40000" y1="88095" x2="40000" y2="88095"/>
                          <a14:foregroundMark x1="25763" y1="84694" x2="25763" y2="84694"/>
                          <a14:foregroundMark x1="17627" y1="88435" x2="17627" y2="88435"/>
                          <a14:foregroundMark x1="85085" y1="53401" x2="85085" y2="5340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26227" y="5198420"/>
              <a:ext cx="652440" cy="650228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FF20CD04-F771-48C0-A8B9-8F47384F7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95" b="98684" l="7117" r="978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3265" y="3287394"/>
            <a:ext cx="2731824" cy="258599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2220B4D-12F5-4423-88CC-361E6CB2E1D1}"/>
              </a:ext>
            </a:extLst>
          </p:cNvPr>
          <p:cNvSpPr txBox="1"/>
          <p:nvPr/>
        </p:nvSpPr>
        <p:spPr>
          <a:xfrm>
            <a:off x="741908" y="5574846"/>
            <a:ext cx="103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/>
                <a:ea typeface="宋体"/>
              </a:rPr>
              <a:t>Spring</a:t>
            </a:r>
            <a:endParaRPr lang="zh-CN" altLang="en-US" sz="1800" dirty="0">
              <a:solidFill>
                <a:srgbClr val="000000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8130CD8-AA73-48D3-9BBC-33BE64EFD1E8}"/>
              </a:ext>
            </a:extLst>
          </p:cNvPr>
          <p:cNvSpPr txBox="1"/>
          <p:nvPr/>
        </p:nvSpPr>
        <p:spPr>
          <a:xfrm>
            <a:off x="4385915" y="5391926"/>
            <a:ext cx="1180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/>
                <a:ea typeface="宋体"/>
              </a:rPr>
              <a:t>Sci-Fi Laser Gun</a:t>
            </a:r>
            <a:endParaRPr lang="zh-CN" altLang="en-US" sz="1800" dirty="0">
              <a:solidFill>
                <a:srgbClr val="000000"/>
              </a:solidFill>
              <a:latin typeface="Calibri" panose="020F0502020204030204"/>
              <a:ea typeface="宋体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47161E6-512F-4CDC-A158-5066A3555786}"/>
                  </a:ext>
                </a:extLst>
              </p:cNvPr>
              <p:cNvSpPr txBox="1"/>
              <p:nvPr/>
            </p:nvSpPr>
            <p:spPr>
              <a:xfrm>
                <a:off x="2690556" y="3915847"/>
                <a:ext cx="1067600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6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zh-CN" altLang="en-US" sz="1800" dirty="0">
                  <a:solidFill>
                    <a:srgbClr val="000000"/>
                  </a:solidFill>
                  <a:latin typeface="Calibri" panose="020F0502020204030204"/>
                  <a:ea typeface="宋体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47161E6-512F-4CDC-A158-5066A3555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556" y="3915847"/>
                <a:ext cx="1067600" cy="10156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96C3829B-C1E2-459F-8D2F-43035BA2987B}"/>
              </a:ext>
            </a:extLst>
          </p:cNvPr>
          <p:cNvSpPr/>
          <p:nvPr/>
        </p:nvSpPr>
        <p:spPr>
          <a:xfrm>
            <a:off x="4472930" y="3484831"/>
            <a:ext cx="66717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8000" b="1" spc="50" dirty="0">
                <a:ln w="0"/>
                <a:solidFill>
                  <a:srgbClr val="CCDDE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  <a:ea typeface="宋体"/>
              </a:rPr>
              <a:t>?</a:t>
            </a:r>
            <a:endParaRPr lang="zh-CN" altLang="en-US" sz="8000" b="1" spc="50" dirty="0">
              <a:ln w="0"/>
              <a:solidFill>
                <a:srgbClr val="CCDDE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 panose="020F0502020204030204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904379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录像36">
            <a:hlinkClick r:id="" action="ppaction://media"/>
            <a:extLst>
              <a:ext uri="{FF2B5EF4-FFF2-40B4-BE49-F238E27FC236}">
                <a16:creationId xmlns:a16="http://schemas.microsoft.com/office/drawing/2014/main" id="{DE593BD5-856A-4345-91E3-5A7736DBA08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82" end="1360"/>
                </p14:media>
              </p:ext>
            </p:extLst>
          </p:nvPr>
        </p:nvPicPr>
        <p:blipFill rotWithShape="1">
          <a:blip r:embed="rId7"/>
          <a:srcRect t="12586"/>
          <a:stretch>
            <a:fillRect/>
          </a:stretch>
        </p:blipFill>
        <p:spPr>
          <a:xfrm>
            <a:off x="703791" y="3477425"/>
            <a:ext cx="3868209" cy="205225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EBA7F6B9-1D42-453E-A677-CF2D8FFFB1F0}"/>
              </a:ext>
            </a:extLst>
          </p:cNvPr>
          <p:cNvSpPr/>
          <p:nvPr/>
        </p:nvSpPr>
        <p:spPr>
          <a:xfrm>
            <a:off x="772998" y="963335"/>
            <a:ext cx="7154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Tapping a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helical spring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can make a sound like a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‘laser shot’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in a science-fiction movie. Investigate and explain this phenomenon.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80A5D09-09E6-4D3A-AD6A-84CD51F65110}"/>
              </a:ext>
            </a:extLst>
          </p:cNvPr>
          <p:cNvSpPr/>
          <p:nvPr/>
        </p:nvSpPr>
        <p:spPr>
          <a:xfrm>
            <a:off x="629476" y="239683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课题介绍</a:t>
            </a:r>
            <a:endParaRPr lang="zh-CN" altLang="en-US" sz="2800" b="1" dirty="0">
              <a:solidFill>
                <a:srgbClr val="000000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73AABAF-4BA9-46A8-9C26-E47BFB38965A}"/>
              </a:ext>
            </a:extLst>
          </p:cNvPr>
          <p:cNvSpPr/>
          <p:nvPr/>
        </p:nvSpPr>
        <p:spPr>
          <a:xfrm>
            <a:off x="772998" y="2364096"/>
            <a:ext cx="70677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敲击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螺旋弹簧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可以模拟出类似科幻电影中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“激光枪”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的声音。探究并解释这一现象。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FABB136-91A3-4852-BB05-5A5AEBE87017}"/>
              </a:ext>
            </a:extLst>
          </p:cNvPr>
          <p:cNvSpPr txBox="1"/>
          <p:nvPr/>
        </p:nvSpPr>
        <p:spPr>
          <a:xfrm>
            <a:off x="703791" y="5660544"/>
            <a:ext cx="468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 dirty="0">
                <a:solidFill>
                  <a:srgbClr val="000000"/>
                </a:solidFill>
                <a:latin typeface="Calibri" panose="020F0502020204030204"/>
                <a:ea typeface="宋体"/>
              </a:rPr>
              <a:t>From movie </a:t>
            </a:r>
            <a:r>
              <a:rPr lang="en-US" altLang="zh-CN" sz="1800" i="1" dirty="0">
                <a:solidFill>
                  <a:srgbClr val="000000"/>
                </a:solidFill>
                <a:latin typeface="Calibri" panose="020F0502020204030204"/>
                <a:ea typeface="宋体"/>
              </a:rPr>
              <a:t>Star War: The Clone Wars</a:t>
            </a:r>
            <a:endParaRPr lang="zh-CN" altLang="en-US" sz="1800" i="1" dirty="0">
              <a:solidFill>
                <a:srgbClr val="000000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0EF66FF-5247-426F-88E6-04BC9F94C6C1}"/>
              </a:ext>
            </a:extLst>
          </p:cNvPr>
          <p:cNvSpPr txBox="1"/>
          <p:nvPr/>
        </p:nvSpPr>
        <p:spPr>
          <a:xfrm>
            <a:off x="5740575" y="5709999"/>
            <a:ext cx="468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实验录制的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Sci-Fi Sound</a:t>
            </a:r>
            <a:endParaRPr lang="zh-CN" altLang="en-US" sz="1800" dirty="0">
              <a:solidFill>
                <a:srgbClr val="000000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0a672e07411d18c0e14b5859736d0059">
            <a:hlinkClick r:id="" action="ppaction://media"/>
            <a:extLst>
              <a:ext uri="{FF2B5EF4-FFF2-40B4-BE49-F238E27FC236}">
                <a16:creationId xmlns:a16="http://schemas.microsoft.com/office/drawing/2014/main" id="{26B752D7-A102-4B47-B205-161FF8FD487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t="21667"/>
          <a:stretch/>
        </p:blipFill>
        <p:spPr>
          <a:xfrm>
            <a:off x="6051293" y="3200743"/>
            <a:ext cx="1684769" cy="232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5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5122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0D030EE1-4F77-42F4-8192-042EC16A6251}"/>
              </a:ext>
            </a:extLst>
          </p:cNvPr>
          <p:cNvSpPr/>
          <p:nvPr/>
        </p:nvSpPr>
        <p:spPr>
          <a:xfrm>
            <a:off x="399495" y="201308"/>
            <a:ext cx="56461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关于混响的研究</a:t>
            </a:r>
            <a:r>
              <a:rPr lang="en-US" altLang="zh-CN" sz="28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——</a:t>
            </a:r>
            <a:r>
              <a:rPr lang="zh-CN" altLang="en-US" sz="28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反射边界</a:t>
            </a:r>
            <a:endParaRPr lang="zh-CN" altLang="en-US" sz="2800" b="1" dirty="0">
              <a:solidFill>
                <a:srgbClr val="000000"/>
              </a:solidFill>
              <a:latin typeface="Calibri" panose="020F0502020204030204"/>
              <a:ea typeface="宋体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30C56339-A33D-4297-9A29-ADFE01F70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96" y="724528"/>
            <a:ext cx="4520439" cy="254245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7F7714EB-D840-487E-823C-3B1EC00AB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962" y="724527"/>
            <a:ext cx="3783415" cy="2542455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3377B306-C52A-48B1-98C1-418CE21FBD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95" y="3266982"/>
            <a:ext cx="4465466" cy="2997276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F9D9F73B-1105-4BF5-8CEA-D11EEB910D40}"/>
              </a:ext>
            </a:extLst>
          </p:cNvPr>
          <p:cNvSpPr txBox="1"/>
          <p:nvPr/>
        </p:nvSpPr>
        <p:spPr>
          <a:xfrm>
            <a:off x="5202315" y="3706997"/>
            <a:ext cx="3542190" cy="211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我们制作了如图几何形状的反射板，将弹簧的两端固定在上面；</a:t>
            </a:r>
            <a:endParaRPr lang="en-US" altLang="zh-CN" sz="1800" b="1" dirty="0">
              <a:solidFill>
                <a:srgbClr val="000000"/>
              </a:solidFill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en-US" altLang="zh-CN" sz="1800" b="1" dirty="0">
              <a:solidFill>
                <a:srgbClr val="000000"/>
              </a:solidFill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反射板的材料有铝合金、亚克力以及塑胶</a:t>
            </a:r>
          </a:p>
        </p:txBody>
      </p:sp>
    </p:spTree>
    <p:extLst>
      <p:ext uri="{BB962C8B-B14F-4D97-AF65-F5344CB8AC3E}">
        <p14:creationId xmlns:p14="http://schemas.microsoft.com/office/powerpoint/2010/main" val="1291048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E9A7D2B-B9D0-4247-BEEE-F5A081F24C0C}"/>
              </a:ext>
            </a:extLst>
          </p:cNvPr>
          <p:cNvSpPr/>
          <p:nvPr/>
        </p:nvSpPr>
        <p:spPr>
          <a:xfrm>
            <a:off x="5921406" y="967666"/>
            <a:ext cx="780336" cy="2006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660D17E-54EA-4E98-8905-0F29E881B497}"/>
              </a:ext>
            </a:extLst>
          </p:cNvPr>
          <p:cNvGrpSpPr/>
          <p:nvPr/>
        </p:nvGrpSpPr>
        <p:grpSpPr>
          <a:xfrm>
            <a:off x="515929" y="851878"/>
            <a:ext cx="5976311" cy="2847216"/>
            <a:chOff x="513647" y="851878"/>
            <a:chExt cx="6749719" cy="2907889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C77B14B-4BCD-44B1-A4DC-5A08F57EED6E}"/>
                </a:ext>
              </a:extLst>
            </p:cNvPr>
            <p:cNvGrpSpPr/>
            <p:nvPr/>
          </p:nvGrpSpPr>
          <p:grpSpPr>
            <a:xfrm>
              <a:off x="513647" y="851878"/>
              <a:ext cx="6749719" cy="2907889"/>
              <a:chOff x="997367" y="557535"/>
              <a:chExt cx="6749719" cy="2907889"/>
            </a:xfrm>
          </p:grpSpPr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59838A0D-EE24-4B18-A316-2C6931A2AD45}"/>
                  </a:ext>
                </a:extLst>
              </p:cNvPr>
              <p:cNvGrpSpPr/>
              <p:nvPr/>
            </p:nvGrpSpPr>
            <p:grpSpPr>
              <a:xfrm>
                <a:off x="1340447" y="641200"/>
                <a:ext cx="6084897" cy="2659284"/>
                <a:chOff x="1340447" y="574393"/>
                <a:chExt cx="5540328" cy="2659284"/>
              </a:xfrm>
            </p:grpSpPr>
            <p:grpSp>
              <p:nvGrpSpPr>
                <p:cNvPr id="16" name="组合 15">
                  <a:extLst>
                    <a:ext uri="{FF2B5EF4-FFF2-40B4-BE49-F238E27FC236}">
                      <a16:creationId xmlns:a16="http://schemas.microsoft.com/office/drawing/2014/main" id="{53B8EBCB-D009-4B8F-B3EF-8AFE926173AA}"/>
                    </a:ext>
                  </a:extLst>
                </p:cNvPr>
                <p:cNvGrpSpPr/>
                <p:nvPr/>
              </p:nvGrpSpPr>
              <p:grpSpPr>
                <a:xfrm>
                  <a:off x="1340447" y="574393"/>
                  <a:ext cx="5361295" cy="2659284"/>
                  <a:chOff x="1340447" y="574393"/>
                  <a:chExt cx="5361295" cy="2659284"/>
                </a:xfrm>
              </p:grpSpPr>
              <p:graphicFrame>
                <p:nvGraphicFramePr>
                  <p:cNvPr id="9" name="图表 8">
                    <a:extLst>
                      <a:ext uri="{FF2B5EF4-FFF2-40B4-BE49-F238E27FC236}">
                        <a16:creationId xmlns:a16="http://schemas.microsoft.com/office/drawing/2014/main" id="{0B9E0936-C3E5-40F8-BC35-84A38E441D5C}"/>
                      </a:ext>
                    </a:extLst>
                  </p:cNvPr>
                  <p:cNvGraphicFramePr>
                    <a:graphicFrameLocks/>
                  </p:cNvGraphicFramePr>
                  <p:nvPr/>
                </p:nvGraphicFramePr>
                <p:xfrm>
                  <a:off x="1340447" y="574393"/>
                  <a:ext cx="5361295" cy="265928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  <p:sp>
                <p:nvSpPr>
                  <p:cNvPr id="15" name="矩形 14">
                    <a:extLst>
                      <a:ext uri="{FF2B5EF4-FFF2-40B4-BE49-F238E27FC236}">
                        <a16:creationId xmlns:a16="http://schemas.microsoft.com/office/drawing/2014/main" id="{384B2B5A-DF54-4651-9F76-E65F0CEFE935}"/>
                      </a:ext>
                    </a:extLst>
                  </p:cNvPr>
                  <p:cNvSpPr/>
                  <p:nvPr/>
                </p:nvSpPr>
                <p:spPr>
                  <a:xfrm>
                    <a:off x="5921406" y="601476"/>
                    <a:ext cx="780336" cy="237254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buFontTx/>
                      <a:buNone/>
                    </a:pPr>
                    <a:endParaRPr lang="zh-CN" altLang="en-US" sz="1800" dirty="0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A42A78A-1338-48F3-91C7-93D12DD1141C}"/>
                    </a:ext>
                  </a:extLst>
                </p:cNvPr>
                <p:cNvSpPr/>
                <p:nvPr/>
              </p:nvSpPr>
              <p:spPr>
                <a:xfrm>
                  <a:off x="6100439" y="784570"/>
                  <a:ext cx="780336" cy="23725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 sz="180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F92963B-3E26-40F3-BDB9-9B555E4347AF}"/>
                  </a:ext>
                </a:extLst>
              </p:cNvPr>
              <p:cNvSpPr txBox="1"/>
              <p:nvPr/>
            </p:nvSpPr>
            <p:spPr>
              <a:xfrm rot="16200000">
                <a:off x="125825" y="1429077"/>
                <a:ext cx="2090691" cy="347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强度</a:t>
                </a:r>
                <a:r>
                  <a:rPr lang="en-US" altLang="zh-CN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(W/m</a:t>
                </a:r>
                <a:r>
                  <a:rPr lang="en-US" altLang="zh-CN" sz="1400" baseline="30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)</a:t>
                </a:r>
                <a:endParaRPr lang="zh-CN" altLang="en-US" sz="14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D08C554F-B12B-4616-9E3D-94A67A3BAC3C}"/>
                  </a:ext>
                </a:extLst>
              </p:cNvPr>
              <p:cNvSpPr txBox="1"/>
              <p:nvPr/>
            </p:nvSpPr>
            <p:spPr>
              <a:xfrm>
                <a:off x="5656395" y="3157647"/>
                <a:ext cx="20906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频率</a:t>
                </a:r>
                <a:r>
                  <a:rPr lang="en-US" altLang="zh-CN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(Hz)</a:t>
                </a:r>
                <a:endParaRPr lang="zh-CN" altLang="en-US" sz="14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F7AC3B52-CF0D-4E67-9869-AE518351CD1F}"/>
                </a:ext>
              </a:extLst>
            </p:cNvPr>
            <p:cNvCxnSpPr/>
            <p:nvPr/>
          </p:nvCxnSpPr>
          <p:spPr>
            <a:xfrm>
              <a:off x="1461644" y="1721479"/>
              <a:ext cx="834501" cy="0"/>
            </a:xfrm>
            <a:prstGeom prst="straightConnector1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DA1BB2A-A5D5-418E-9299-33DF9D3C6C2A}"/>
                </a:ext>
              </a:extLst>
            </p:cNvPr>
            <p:cNvSpPr txBox="1"/>
            <p:nvPr/>
          </p:nvSpPr>
          <p:spPr>
            <a:xfrm>
              <a:off x="2338094" y="1527891"/>
              <a:ext cx="3031492" cy="377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8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Peak: 3.44 </a:t>
              </a:r>
              <a:r>
                <a:rPr lang="en-US" altLang="zh-CN" sz="1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pW</a:t>
              </a:r>
              <a:r>
                <a:rPr lang="en-US" altLang="zh-CN" sz="18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/m</a:t>
              </a:r>
              <a:r>
                <a:rPr lang="en-US" altLang="zh-CN" sz="1800" baseline="30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2</a:t>
              </a:r>
              <a:endParaRPr lang="zh-CN" altLang="en-US" sz="1800" baseline="30000" dirty="0" err="1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E00BCE4B-035C-49B1-BCE0-4C3FD5F5489C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1212435" y="4179379"/>
            <a:ext cx="802483" cy="2385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D6376CA-EC30-4C22-93A1-14BE9821EE76}"/>
              </a:ext>
            </a:extLst>
          </p:cNvPr>
          <p:cNvGrpSpPr/>
          <p:nvPr/>
        </p:nvGrpSpPr>
        <p:grpSpPr>
          <a:xfrm>
            <a:off x="521439" y="3445315"/>
            <a:ext cx="5622381" cy="2560807"/>
            <a:chOff x="1046385" y="3787044"/>
            <a:chExt cx="4960605" cy="2943072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1176822F-8F8A-4F29-A396-C30A6110F891}"/>
                </a:ext>
              </a:extLst>
            </p:cNvPr>
            <p:cNvGrpSpPr/>
            <p:nvPr/>
          </p:nvGrpSpPr>
          <p:grpSpPr>
            <a:xfrm>
              <a:off x="1046385" y="3787044"/>
              <a:ext cx="4960605" cy="2943072"/>
              <a:chOff x="1050132" y="3809469"/>
              <a:chExt cx="6103210" cy="2916388"/>
            </a:xfrm>
          </p:grpSpPr>
          <p:graphicFrame>
            <p:nvGraphicFramePr>
              <p:cNvPr id="14" name="图表 13">
                <a:extLst>
                  <a:ext uri="{FF2B5EF4-FFF2-40B4-BE49-F238E27FC236}">
                    <a16:creationId xmlns:a16="http://schemas.microsoft.com/office/drawing/2014/main" id="{59339E74-12CA-43D8-A980-0EEA34CEC3B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65925899"/>
                  </p:ext>
                </p:extLst>
              </p:nvPr>
            </p:nvGraphicFramePr>
            <p:xfrm>
              <a:off x="1294149" y="3809469"/>
              <a:ext cx="5222399" cy="272235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01D8D255-136A-4B35-98AA-3414CF8A9FF1}"/>
                  </a:ext>
                </a:extLst>
              </p:cNvPr>
              <p:cNvSpPr txBox="1"/>
              <p:nvPr/>
            </p:nvSpPr>
            <p:spPr>
              <a:xfrm rot="16200000">
                <a:off x="158658" y="4760179"/>
                <a:ext cx="2117045" cy="334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强度</a:t>
                </a:r>
                <a:r>
                  <a:rPr lang="en-US" altLang="zh-CN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(W/m</a:t>
                </a:r>
                <a:r>
                  <a:rPr lang="en-US" altLang="zh-CN" sz="1400" baseline="30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)</a:t>
                </a:r>
                <a:endParaRPr lang="zh-CN" altLang="en-US" sz="14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D56AE17-BA1D-4F33-A1F5-0B3D6837C92B}"/>
                  </a:ext>
                </a:extLst>
              </p:cNvPr>
              <p:cNvSpPr txBox="1"/>
              <p:nvPr/>
            </p:nvSpPr>
            <p:spPr>
              <a:xfrm>
                <a:off x="5062651" y="6418080"/>
                <a:ext cx="20906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频率</a:t>
                </a:r>
                <a:r>
                  <a:rPr lang="en-US" altLang="zh-CN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(Hz)</a:t>
                </a:r>
                <a:endParaRPr lang="zh-CN" altLang="en-US" sz="14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2269B4-568B-4965-B3DC-69D1FD459EC7}"/>
                </a:ext>
              </a:extLst>
            </p:cNvPr>
            <p:cNvSpPr txBox="1"/>
            <p:nvPr/>
          </p:nvSpPr>
          <p:spPr>
            <a:xfrm>
              <a:off x="2364076" y="4445867"/>
              <a:ext cx="2470903" cy="424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8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Peak: 17.90 </a:t>
              </a:r>
              <a:r>
                <a:rPr lang="en-US" altLang="zh-CN" sz="1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pW</a:t>
              </a:r>
              <a:r>
                <a:rPr lang="en-US" altLang="zh-CN" sz="18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/m</a:t>
              </a:r>
              <a:r>
                <a:rPr lang="en-US" altLang="zh-CN" sz="1800" baseline="30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2</a:t>
              </a:r>
              <a:endParaRPr lang="zh-CN" altLang="en-US" sz="1800" baseline="30000" dirty="0" err="1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0D030EE1-4F77-42F4-8192-042EC16A6251}"/>
              </a:ext>
            </a:extLst>
          </p:cNvPr>
          <p:cNvSpPr/>
          <p:nvPr/>
        </p:nvSpPr>
        <p:spPr>
          <a:xfrm>
            <a:off x="399495" y="201308"/>
            <a:ext cx="4634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反射边界的材料吸收性能</a:t>
            </a:r>
            <a:endParaRPr lang="zh-CN" altLang="en-US" sz="2800" b="1" dirty="0">
              <a:solidFill>
                <a:srgbClr val="000000"/>
              </a:solidFill>
              <a:latin typeface="Calibri" panose="020F0502020204030204"/>
              <a:ea typeface="宋体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1055D4D-6E87-40A9-833C-23700DD8C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172" y="1254307"/>
            <a:ext cx="2955437" cy="203879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A5BDE4D-3738-4A16-80AF-3842051AC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7948" y="3733389"/>
            <a:ext cx="2955437" cy="192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83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51E525AE-D45E-4D18-A47B-AA60B54E30BE}"/>
              </a:ext>
            </a:extLst>
          </p:cNvPr>
          <p:cNvSpPr/>
          <p:nvPr/>
        </p:nvSpPr>
        <p:spPr>
          <a:xfrm>
            <a:off x="703426" y="458638"/>
            <a:ext cx="52341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关于混响的理论解释和实验验证</a:t>
            </a:r>
            <a:endParaRPr lang="zh-CN" altLang="en-US" sz="2800" dirty="0">
              <a:solidFill>
                <a:srgbClr val="000000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2A31C4F-CB5B-4EBD-85C0-594DD114CFEE}"/>
              </a:ext>
            </a:extLst>
          </p:cNvPr>
          <p:cNvSpPr txBox="1"/>
          <p:nvPr/>
        </p:nvSpPr>
        <p:spPr>
          <a:xfrm>
            <a:off x="1479749" y="1137795"/>
            <a:ext cx="6607808" cy="45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后续的多条声纹是由于</a:t>
            </a:r>
            <a:r>
              <a:rPr lang="zh-CN" altLang="en-US" sz="18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声波信号在</a:t>
            </a:r>
            <a:r>
              <a:rPr lang="zh-CN" altLang="en-US" sz="1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两个边界处来回反射造成的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96E91E2D-AD01-4D93-A906-69CFF32FEF5F}"/>
              </a:ext>
            </a:extLst>
          </p:cNvPr>
          <p:cNvGrpSpPr/>
          <p:nvPr/>
        </p:nvGrpSpPr>
        <p:grpSpPr>
          <a:xfrm>
            <a:off x="703426" y="2384903"/>
            <a:ext cx="7869098" cy="3101497"/>
            <a:chOff x="392708" y="2384903"/>
            <a:chExt cx="8179816" cy="3325452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5FAAD8C-5CF6-4C43-A6F4-C0026D6D9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708" y="2384903"/>
              <a:ext cx="3790698" cy="2843023"/>
            </a:xfrm>
            <a:prstGeom prst="rect">
              <a:avLst/>
            </a:prstGeom>
          </p:spPr>
        </p:pic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3E256F8-7161-4202-B413-DE9D72E604F5}"/>
                </a:ext>
              </a:extLst>
            </p:cNvPr>
            <p:cNvGrpSpPr/>
            <p:nvPr/>
          </p:nvGrpSpPr>
          <p:grpSpPr>
            <a:xfrm>
              <a:off x="4424100" y="2742065"/>
              <a:ext cx="329008" cy="1715237"/>
              <a:chOff x="4078169" y="1912163"/>
              <a:chExt cx="329008" cy="1715237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47B9750-3FDF-4B2A-A5A2-521712AD8C91}"/>
                  </a:ext>
                </a:extLst>
              </p:cNvPr>
              <p:cNvSpPr/>
              <p:nvPr/>
            </p:nvSpPr>
            <p:spPr>
              <a:xfrm>
                <a:off x="4090042" y="1912163"/>
                <a:ext cx="291655" cy="168369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F15F6A99-95F7-4FBB-895E-807CD7BC2E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81697" y="1943707"/>
                <a:ext cx="25480" cy="1683693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C553B2FE-875D-4BF5-8D30-D2FBF23071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03626" y="1943707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CFE70E19-8257-4AFE-9F72-58F5E1A7FD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042" y="2150483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B4DFA6FA-5B26-47EA-B48A-886B0530AB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897" y="2343365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25FAAB0E-78D2-4060-81F0-4A7F5CBA6B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042" y="2533027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693EBDCE-4F16-497D-9BF2-31A34F612E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042" y="2734898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FDF1E026-EB23-412C-8CC8-7E0730489B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84533" y="2924560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0B4356AD-2FA6-4B51-A8D3-C35CBB2E4A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8169" y="3148692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D9275D92-80FA-4E23-922A-6E21CE9F96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897" y="3317174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289FC4D7-2996-4476-B9FB-541C91BCD552}"/>
                </a:ext>
              </a:extLst>
            </p:cNvPr>
            <p:cNvGrpSpPr/>
            <p:nvPr/>
          </p:nvGrpSpPr>
          <p:grpSpPr>
            <a:xfrm flipH="1">
              <a:off x="8269658" y="2818089"/>
              <a:ext cx="302866" cy="1715237"/>
              <a:chOff x="4078169" y="1912163"/>
              <a:chExt cx="329008" cy="1715237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398B835A-9225-4D9F-B35A-2F07996A96F5}"/>
                  </a:ext>
                </a:extLst>
              </p:cNvPr>
              <p:cNvSpPr/>
              <p:nvPr/>
            </p:nvSpPr>
            <p:spPr>
              <a:xfrm>
                <a:off x="4090042" y="1912163"/>
                <a:ext cx="291655" cy="168369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072E41C1-3CCA-4DA8-B6BE-89ACA03A6F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81697" y="1943707"/>
                <a:ext cx="25480" cy="1683693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B655EA5B-64C0-40B1-A0AB-9C605424A4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03626" y="1943707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C2BEAC20-F2DC-4BD3-828F-28D3AADA97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042" y="2150483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CEFD73F3-2E52-4DD4-B2D8-7DF4E58D1A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897" y="2343365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3A9A78C9-BB71-4374-9407-93E51B0D29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042" y="2533027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35DDFC44-DE3B-4726-88F8-FC614259BA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042" y="2734898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AAE6923D-CE50-45F5-8F71-B744344CA5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03626" y="2936740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44CD52ED-DFAF-4431-989D-84C51C0761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8169" y="3148692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1882114B-604E-4F08-BC9B-95BBFC7F73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90897" y="3317174"/>
                <a:ext cx="303550" cy="234202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4742D2D6-8C6F-4E0E-9FE2-A2A72A8F84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09" t="14526" r="33301" b="34525"/>
            <a:stretch/>
          </p:blipFill>
          <p:spPr>
            <a:xfrm rot="16200000">
              <a:off x="5994188" y="2001209"/>
              <a:ext cx="1035413" cy="3494118"/>
            </a:xfrm>
            <a:prstGeom prst="rect">
              <a:avLst/>
            </a:prstGeom>
          </p:spPr>
        </p:pic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664130B5-91C7-4A4C-BA8B-AE87C1D73031}"/>
                </a:ext>
              </a:extLst>
            </p:cNvPr>
            <p:cNvSpPr/>
            <p:nvPr/>
          </p:nvSpPr>
          <p:spPr>
            <a:xfrm>
              <a:off x="4891773" y="3276763"/>
              <a:ext cx="3061159" cy="360138"/>
            </a:xfrm>
            <a:custGeom>
              <a:avLst/>
              <a:gdLst>
                <a:gd name="connsiteX0" fmla="*/ 0 w 2884121"/>
                <a:gd name="connsiteY0" fmla="*/ 13809 h 360138"/>
                <a:gd name="connsiteX1" fmla="*/ 1420427 w 2884121"/>
                <a:gd name="connsiteY1" fmla="*/ 360038 h 360138"/>
                <a:gd name="connsiteX2" fmla="*/ 2689934 w 2884121"/>
                <a:gd name="connsiteY2" fmla="*/ 49320 h 360138"/>
                <a:gd name="connsiteX3" fmla="*/ 2858610 w 2884121"/>
                <a:gd name="connsiteY3" fmla="*/ 4931 h 36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4121" h="360138">
                  <a:moveTo>
                    <a:pt x="0" y="13809"/>
                  </a:moveTo>
                  <a:cubicBezTo>
                    <a:pt x="486052" y="183964"/>
                    <a:pt x="972105" y="354120"/>
                    <a:pt x="1420427" y="360038"/>
                  </a:cubicBezTo>
                  <a:cubicBezTo>
                    <a:pt x="1868749" y="365957"/>
                    <a:pt x="2450237" y="108504"/>
                    <a:pt x="2689934" y="49320"/>
                  </a:cubicBezTo>
                  <a:cubicBezTo>
                    <a:pt x="2929631" y="-9864"/>
                    <a:pt x="2894120" y="-2467"/>
                    <a:pt x="2858610" y="4931"/>
                  </a:cubicBezTo>
                </a:path>
              </a:pathLst>
            </a:custGeom>
            <a:noFill/>
            <a:ln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505C737-8D59-49CD-9A08-49A4292E5C73}"/>
                </a:ext>
              </a:extLst>
            </p:cNvPr>
            <p:cNvSpPr txBox="1"/>
            <p:nvPr/>
          </p:nvSpPr>
          <p:spPr>
            <a:xfrm>
              <a:off x="5541497" y="3060437"/>
              <a:ext cx="2063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18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标记环序</a:t>
              </a:r>
              <a:r>
                <a:rPr lang="en-US" altLang="zh-CN" sz="18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rPr>
                <a:t>1-100</a:t>
              </a:r>
              <a:endParaRPr lang="zh-CN" alt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endParaRPr>
            </a:p>
          </p:txBody>
        </p:sp>
        <p:sp>
          <p:nvSpPr>
            <p:cNvPr id="38" name="五边形 37">
              <a:extLst>
                <a:ext uri="{FF2B5EF4-FFF2-40B4-BE49-F238E27FC236}">
                  <a16:creationId xmlns:a16="http://schemas.microsoft.com/office/drawing/2014/main" id="{76C125FD-B617-424C-8D71-AA73DDD24D1C}"/>
                </a:ext>
              </a:extLst>
            </p:cNvPr>
            <p:cNvSpPr/>
            <p:nvPr/>
          </p:nvSpPr>
          <p:spPr>
            <a:xfrm rot="10544739">
              <a:off x="6512920" y="4030686"/>
              <a:ext cx="202706" cy="373766"/>
            </a:xfrm>
            <a:prstGeom prst="pentagon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82C7D6A9-DC24-4E79-B198-F3798557A72E}"/>
                </a:ext>
              </a:extLst>
            </p:cNvPr>
            <p:cNvSpPr/>
            <p:nvPr/>
          </p:nvSpPr>
          <p:spPr>
            <a:xfrm>
              <a:off x="6614345" y="4391001"/>
              <a:ext cx="518351" cy="661477"/>
            </a:xfrm>
            <a:custGeom>
              <a:avLst/>
              <a:gdLst>
                <a:gd name="connsiteX0" fmla="*/ 13194 w 590243"/>
                <a:gd name="connsiteY0" fmla="*/ 0 h 661477"/>
                <a:gd name="connsiteX1" fmla="*/ 75338 w 590243"/>
                <a:gd name="connsiteY1" fmla="*/ 594804 h 661477"/>
                <a:gd name="connsiteX2" fmla="*/ 590243 w 590243"/>
                <a:gd name="connsiteY2" fmla="*/ 621437 h 661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243" h="661477">
                  <a:moveTo>
                    <a:pt x="13194" y="0"/>
                  </a:moveTo>
                  <a:cubicBezTo>
                    <a:pt x="-3822" y="245615"/>
                    <a:pt x="-20837" y="491231"/>
                    <a:pt x="75338" y="594804"/>
                  </a:cubicBezTo>
                  <a:cubicBezTo>
                    <a:pt x="171513" y="698377"/>
                    <a:pt x="380878" y="659907"/>
                    <a:pt x="590243" y="621437"/>
                  </a:cubicBezTo>
                </a:path>
              </a:pathLst>
            </a:custGeom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82D44C68-AE0E-47F1-8E7E-5857050354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3241" b="78426" l="17431" r="63403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06" t="32567" r="36899" b="22603"/>
            <a:stretch/>
          </p:blipFill>
          <p:spPr>
            <a:xfrm rot="5400000">
              <a:off x="7026406" y="3116937"/>
              <a:ext cx="734557" cy="540494"/>
            </a:xfrm>
            <a:prstGeom prst="rect">
              <a:avLst/>
            </a:prstGeom>
          </p:spPr>
        </p:pic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90FEBBA4-73DE-4D72-AA7F-515B49D95F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3684" y="4190506"/>
              <a:ext cx="89798" cy="2325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0D27134B-DB1E-4667-A206-E4FA9ACC605E}"/>
                </a:ext>
              </a:extLst>
            </p:cNvPr>
            <p:cNvCxnSpPr>
              <a:cxnSpLocks/>
            </p:cNvCxnSpPr>
            <p:nvPr/>
          </p:nvCxnSpPr>
          <p:spPr>
            <a:xfrm>
              <a:off x="7560828" y="4204466"/>
              <a:ext cx="28050" cy="3040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F4FF86D3-3284-42B3-968F-F9458C637E31}"/>
                </a:ext>
              </a:extLst>
            </p:cNvPr>
            <p:cNvCxnSpPr>
              <a:cxnSpLocks/>
            </p:cNvCxnSpPr>
            <p:nvPr/>
          </p:nvCxnSpPr>
          <p:spPr>
            <a:xfrm>
              <a:off x="7666307" y="4107727"/>
              <a:ext cx="125123" cy="2633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69BB6C7A-8366-42E3-B5B7-61B0FD49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8560" y="4121372"/>
              <a:ext cx="155258" cy="1639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CB45C0C5-0D45-451D-8FED-6DA809748D24}"/>
                </a:ext>
              </a:extLst>
            </p:cNvPr>
            <p:cNvSpPr txBox="1"/>
            <p:nvPr/>
          </p:nvSpPr>
          <p:spPr>
            <a:xfrm>
              <a:off x="5165793" y="4552462"/>
              <a:ext cx="1757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16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接收：第</a:t>
              </a:r>
              <a:r>
                <a:rPr lang="en-US" altLang="zh-CN" sz="16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50</a:t>
              </a:r>
              <a:r>
                <a:rPr lang="zh-CN" altLang="en-US" sz="16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环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07D2F808-F24B-43A4-B7FE-B08BADBD1F73}"/>
                </a:ext>
              </a:extLst>
            </p:cNvPr>
            <p:cNvSpPr txBox="1"/>
            <p:nvPr/>
          </p:nvSpPr>
          <p:spPr>
            <a:xfrm>
              <a:off x="6791390" y="2624789"/>
              <a:ext cx="1757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16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触发：第</a:t>
              </a:r>
              <a:r>
                <a:rPr lang="en-US" altLang="zh-CN" sz="16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25</a:t>
              </a:r>
              <a:r>
                <a:rPr lang="zh-CN" altLang="en-US" sz="16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环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B7C66DE-8E85-4F91-8146-381BF1FEDCC8}"/>
                </a:ext>
              </a:extLst>
            </p:cNvPr>
            <p:cNvSpPr txBox="1"/>
            <p:nvPr/>
          </p:nvSpPr>
          <p:spPr>
            <a:xfrm>
              <a:off x="1890944" y="5341023"/>
              <a:ext cx="1509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18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实物图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44ED8528-974A-4395-B9A8-52D709842514}"/>
                </a:ext>
              </a:extLst>
            </p:cNvPr>
            <p:cNvSpPr txBox="1"/>
            <p:nvPr/>
          </p:nvSpPr>
          <p:spPr>
            <a:xfrm>
              <a:off x="6282226" y="5299610"/>
              <a:ext cx="1509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18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示意图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DE00A57B-06A0-4AFC-B860-747B55174917}"/>
              </a:ext>
            </a:extLst>
          </p:cNvPr>
          <p:cNvGrpSpPr/>
          <p:nvPr/>
        </p:nvGrpSpPr>
        <p:grpSpPr>
          <a:xfrm>
            <a:off x="594020" y="1686758"/>
            <a:ext cx="7978504" cy="4572000"/>
            <a:chOff x="2598420" y="205504"/>
            <a:chExt cx="5585460" cy="373865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29BACD3A-1759-453D-9338-577E14129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98420" y="205504"/>
              <a:ext cx="5585460" cy="3738655"/>
            </a:xfrm>
            <a:prstGeom prst="rect">
              <a:avLst/>
            </a:prstGeom>
          </p:spPr>
        </p:pic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8D7970B-F1E0-4939-A040-5906262975EE}"/>
                </a:ext>
              </a:extLst>
            </p:cNvPr>
            <p:cNvSpPr/>
            <p:nvPr/>
          </p:nvSpPr>
          <p:spPr>
            <a:xfrm>
              <a:off x="5638800" y="205504"/>
              <a:ext cx="358140" cy="1983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5454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9231169-9510-476F-8057-611661D96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D90E4-E997-4242-958C-1D1DF9827AF6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3C7B7E34-3788-4DA6-96C7-8A91C989D833}"/>
              </a:ext>
            </a:extLst>
          </p:cNvPr>
          <p:cNvCxnSpPr>
            <a:cxnSpLocks/>
          </p:cNvCxnSpPr>
          <p:nvPr/>
        </p:nvCxnSpPr>
        <p:spPr>
          <a:xfrm flipH="1" flipV="1">
            <a:off x="2260549" y="1352480"/>
            <a:ext cx="879478" cy="10358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5D547B1F-D928-4F3E-AA18-058671FAD58C}"/>
              </a:ext>
            </a:extLst>
          </p:cNvPr>
          <p:cNvSpPr/>
          <p:nvPr/>
        </p:nvSpPr>
        <p:spPr>
          <a:xfrm>
            <a:off x="898125" y="366205"/>
            <a:ext cx="142043" cy="266329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id="{CD52235F-EE83-4A33-B915-DD785A914FDF}"/>
              </a:ext>
            </a:extLst>
          </p:cNvPr>
          <p:cNvSpPr/>
          <p:nvPr/>
        </p:nvSpPr>
        <p:spPr>
          <a:xfrm>
            <a:off x="2941450" y="341707"/>
            <a:ext cx="142043" cy="266329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83E53EE-91C1-4583-A86D-FF0B8F610DBB}"/>
              </a:ext>
            </a:extLst>
          </p:cNvPr>
          <p:cNvSpPr txBox="1"/>
          <p:nvPr/>
        </p:nvSpPr>
        <p:spPr>
          <a:xfrm>
            <a:off x="3194468" y="326171"/>
            <a:ext cx="1843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触发点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F947FEE-3632-4597-8779-890A52ADFA9E}"/>
              </a:ext>
            </a:extLst>
          </p:cNvPr>
          <p:cNvSpPr txBox="1"/>
          <p:nvPr/>
        </p:nvSpPr>
        <p:spPr>
          <a:xfrm>
            <a:off x="1195524" y="314703"/>
            <a:ext cx="1843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接收点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2586F68-FBD5-49A7-9300-77A1A6DC96ED}"/>
                  </a:ext>
                </a:extLst>
              </p:cNvPr>
              <p:cNvSpPr txBox="1"/>
              <p:nvPr/>
            </p:nvSpPr>
            <p:spPr>
              <a:xfrm>
                <a:off x="5790450" y="341707"/>
                <a:ext cx="2618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zh-CN" altLang="en-US" sz="1800" dirty="0">
                    <a:solidFill>
                      <a:srgbClr val="0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记整段长度为</a:t>
                </a:r>
                <a14:m>
                  <m:oMath xmlns:m="http://schemas.openxmlformats.org/officeDocument/2006/math">
                    <m:r>
                      <a:rPr lang="en-US" altLang="zh-CN" sz="18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endParaRPr lang="zh-CN" altLang="en-US" sz="1800" dirty="0">
                  <a:solidFill>
                    <a:srgbClr val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2586F68-FBD5-49A7-9300-77A1A6DC9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0450" y="341707"/>
                <a:ext cx="2618913" cy="369332"/>
              </a:xfrm>
              <a:prstGeom prst="rect">
                <a:avLst/>
              </a:prstGeom>
              <a:blipFill>
                <a:blip r:embed="rId2"/>
                <a:stretch>
                  <a:fillRect l="-2098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8032FA6-146F-45E1-B975-15016C5153FD}"/>
                  </a:ext>
                </a:extLst>
              </p:cNvPr>
              <p:cNvSpPr txBox="1"/>
              <p:nvPr/>
            </p:nvSpPr>
            <p:spPr>
              <a:xfrm>
                <a:off x="713227" y="1942105"/>
                <a:ext cx="3488924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D</m:t>
                          </m:r>
                        </m:num>
                        <m:den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1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8032FA6-146F-45E1-B975-15016C515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27" y="1942105"/>
                <a:ext cx="3488924" cy="6090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>
            <a:extLst>
              <a:ext uri="{FF2B5EF4-FFF2-40B4-BE49-F238E27FC236}">
                <a16:creationId xmlns:a16="http://schemas.microsoft.com/office/drawing/2014/main" id="{BD8A126C-BFB1-4EED-9BC2-C689F2A85A64}"/>
              </a:ext>
            </a:extLst>
          </p:cNvPr>
          <p:cNvGrpSpPr/>
          <p:nvPr/>
        </p:nvGrpSpPr>
        <p:grpSpPr>
          <a:xfrm>
            <a:off x="388078" y="3183053"/>
            <a:ext cx="3790765" cy="472737"/>
            <a:chOff x="488273" y="1199965"/>
            <a:chExt cx="4234648" cy="472737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8E42EC63-47B2-421A-A1DF-0B745EFA6376}"/>
                </a:ext>
              </a:extLst>
            </p:cNvPr>
            <p:cNvCxnSpPr/>
            <p:nvPr/>
          </p:nvCxnSpPr>
          <p:spPr>
            <a:xfrm>
              <a:off x="488273" y="1438183"/>
              <a:ext cx="42346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03F7105-1298-4BD1-83ED-994AE111A8D2}"/>
                </a:ext>
              </a:extLst>
            </p:cNvPr>
            <p:cNvCxnSpPr>
              <a:cxnSpLocks/>
            </p:cNvCxnSpPr>
            <p:nvPr/>
          </p:nvCxnSpPr>
          <p:spPr>
            <a:xfrm>
              <a:off x="488273" y="1199965"/>
              <a:ext cx="0" cy="4690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B67F7A63-8729-494D-9DDD-0F5F2C068F90}"/>
                </a:ext>
              </a:extLst>
            </p:cNvPr>
            <p:cNvCxnSpPr>
              <a:cxnSpLocks/>
            </p:cNvCxnSpPr>
            <p:nvPr/>
          </p:nvCxnSpPr>
          <p:spPr>
            <a:xfrm>
              <a:off x="4722921" y="1203664"/>
              <a:ext cx="0" cy="4690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92471AF0-5C22-419B-944D-EA2281897BE1}"/>
                </a:ext>
              </a:extLst>
            </p:cNvPr>
            <p:cNvSpPr/>
            <p:nvPr/>
          </p:nvSpPr>
          <p:spPr>
            <a:xfrm>
              <a:off x="2565647" y="1331651"/>
              <a:ext cx="142043" cy="266329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id="{7F8C7070-1CFF-4F78-9848-16DDB4BF8400}"/>
                </a:ext>
              </a:extLst>
            </p:cNvPr>
            <p:cNvSpPr/>
            <p:nvPr/>
          </p:nvSpPr>
          <p:spPr>
            <a:xfrm>
              <a:off x="3548108" y="1331651"/>
              <a:ext cx="142043" cy="266329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4E9406A2-4FD6-4760-961A-2ECD9367BE87}"/>
              </a:ext>
            </a:extLst>
          </p:cNvPr>
          <p:cNvCxnSpPr>
            <a:cxnSpLocks/>
          </p:cNvCxnSpPr>
          <p:nvPr/>
        </p:nvCxnSpPr>
        <p:spPr>
          <a:xfrm>
            <a:off x="460957" y="3089098"/>
            <a:ext cx="1888436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66E515D-7E0A-45F7-9311-5663F918A202}"/>
              </a:ext>
            </a:extLst>
          </p:cNvPr>
          <p:cNvCxnSpPr/>
          <p:nvPr/>
        </p:nvCxnSpPr>
        <p:spPr>
          <a:xfrm>
            <a:off x="478669" y="3080220"/>
            <a:ext cx="0" cy="234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303B6826-4061-4BDB-9E3D-2508C87174E9}"/>
              </a:ext>
            </a:extLst>
          </p:cNvPr>
          <p:cNvCxnSpPr>
            <a:cxnSpLocks/>
            <a:stCxn id="25" idx="0"/>
          </p:cNvCxnSpPr>
          <p:nvPr/>
        </p:nvCxnSpPr>
        <p:spPr>
          <a:xfrm flipH="1">
            <a:off x="460957" y="3314739"/>
            <a:ext cx="272979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B7A32A0-1C3F-4751-8B4E-5EA250FAB6A1}"/>
              </a:ext>
            </a:extLst>
          </p:cNvPr>
          <p:cNvGrpSpPr/>
          <p:nvPr/>
        </p:nvGrpSpPr>
        <p:grpSpPr>
          <a:xfrm>
            <a:off x="337352" y="701864"/>
            <a:ext cx="3790765" cy="1331122"/>
            <a:chOff x="337352" y="701864"/>
            <a:chExt cx="3790765" cy="1331122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C38784B0-50A4-4CD3-8737-7FF7A07BF901}"/>
                </a:ext>
              </a:extLst>
            </p:cNvPr>
            <p:cNvGrpSpPr/>
            <p:nvPr/>
          </p:nvGrpSpPr>
          <p:grpSpPr>
            <a:xfrm>
              <a:off x="337352" y="1308261"/>
              <a:ext cx="3790765" cy="472737"/>
              <a:chOff x="488273" y="1199965"/>
              <a:chExt cx="4234648" cy="472737"/>
            </a:xfrm>
          </p:grpSpPr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id="{77303058-D74D-492E-98B6-83DAEAC3E031}"/>
                  </a:ext>
                </a:extLst>
              </p:cNvPr>
              <p:cNvCxnSpPr/>
              <p:nvPr/>
            </p:nvCxnSpPr>
            <p:spPr>
              <a:xfrm>
                <a:off x="488273" y="1438183"/>
                <a:ext cx="42346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id="{B710276B-9ED1-44EB-8B03-5AAADDB364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273" y="1199965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57935129-54AE-45A5-B13B-FB1F5C53B5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2921" y="1203664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等腰三角形 7">
                <a:extLst>
                  <a:ext uri="{FF2B5EF4-FFF2-40B4-BE49-F238E27FC236}">
                    <a16:creationId xmlns:a16="http://schemas.microsoft.com/office/drawing/2014/main" id="{9641EA8A-4AC4-4864-975C-E8321E7FEAD2}"/>
                  </a:ext>
                </a:extLst>
              </p:cNvPr>
              <p:cNvSpPr/>
              <p:nvPr/>
            </p:nvSpPr>
            <p:spPr>
              <a:xfrm>
                <a:off x="2565647" y="1331651"/>
                <a:ext cx="142043" cy="266329"/>
              </a:xfrm>
              <a:prstGeom prst="triangl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等腰三角形 8">
                <a:extLst>
                  <a:ext uri="{FF2B5EF4-FFF2-40B4-BE49-F238E27FC236}">
                    <a16:creationId xmlns:a16="http://schemas.microsoft.com/office/drawing/2014/main" id="{AD821D54-2DFA-46DD-9CBC-734A47DD6A09}"/>
                  </a:ext>
                </a:extLst>
              </p:cNvPr>
              <p:cNvSpPr/>
              <p:nvPr/>
            </p:nvSpPr>
            <p:spPr>
              <a:xfrm>
                <a:off x="3548108" y="1331651"/>
                <a:ext cx="142043" cy="266329"/>
              </a:xfrm>
              <a:prstGeom prst="triangl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737EEC3B-28B9-4DDB-8710-F0748FD27D7A}"/>
                </a:ext>
              </a:extLst>
            </p:cNvPr>
            <p:cNvCxnSpPr/>
            <p:nvPr/>
          </p:nvCxnSpPr>
          <p:spPr>
            <a:xfrm>
              <a:off x="2251671" y="711039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A83D0786-7243-49D8-8A2D-132CF036EE97}"/>
                </a:ext>
              </a:extLst>
            </p:cNvPr>
            <p:cNvCxnSpPr/>
            <p:nvPr/>
          </p:nvCxnSpPr>
          <p:spPr>
            <a:xfrm>
              <a:off x="3140027" y="701864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422CE71B-9721-4829-BBEE-3A335FDA8B86}"/>
              </a:ext>
            </a:extLst>
          </p:cNvPr>
          <p:cNvCxnSpPr/>
          <p:nvPr/>
        </p:nvCxnSpPr>
        <p:spPr>
          <a:xfrm>
            <a:off x="2311275" y="2653765"/>
            <a:ext cx="0" cy="132194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9D509253-6447-435A-BB2C-54FAF5E4F503}"/>
              </a:ext>
            </a:extLst>
          </p:cNvPr>
          <p:cNvCxnSpPr/>
          <p:nvPr/>
        </p:nvCxnSpPr>
        <p:spPr>
          <a:xfrm>
            <a:off x="3190753" y="2640337"/>
            <a:ext cx="0" cy="132194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CA4EF95-9FAC-4F89-81DB-00C1BC7D41B3}"/>
                  </a:ext>
                </a:extLst>
              </p:cNvPr>
              <p:cNvSpPr txBox="1"/>
              <p:nvPr/>
            </p:nvSpPr>
            <p:spPr>
              <a:xfrm>
                <a:off x="777262" y="3794530"/>
                <a:ext cx="3488924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d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1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CA4EF95-9FAC-4F89-81DB-00C1BC7D4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62" y="3794530"/>
                <a:ext cx="3488924" cy="6165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组合 50">
            <a:extLst>
              <a:ext uri="{FF2B5EF4-FFF2-40B4-BE49-F238E27FC236}">
                <a16:creationId xmlns:a16="http://schemas.microsoft.com/office/drawing/2014/main" id="{4B628C75-22ED-4DC7-A22B-FD9D1950E57D}"/>
              </a:ext>
            </a:extLst>
          </p:cNvPr>
          <p:cNvGrpSpPr/>
          <p:nvPr/>
        </p:nvGrpSpPr>
        <p:grpSpPr>
          <a:xfrm>
            <a:off x="4740345" y="701864"/>
            <a:ext cx="3790765" cy="1331122"/>
            <a:chOff x="337352" y="701864"/>
            <a:chExt cx="3790765" cy="1331122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D8959EE1-0B82-41CB-8678-2EFAA02878C9}"/>
                </a:ext>
              </a:extLst>
            </p:cNvPr>
            <p:cNvGrpSpPr/>
            <p:nvPr/>
          </p:nvGrpSpPr>
          <p:grpSpPr>
            <a:xfrm>
              <a:off x="337352" y="1308261"/>
              <a:ext cx="3790765" cy="472737"/>
              <a:chOff x="488273" y="1199965"/>
              <a:chExt cx="4234648" cy="472737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56AE2D3E-37FB-41E8-A6C0-1994193CECF4}"/>
                  </a:ext>
                </a:extLst>
              </p:cNvPr>
              <p:cNvCxnSpPr/>
              <p:nvPr/>
            </p:nvCxnSpPr>
            <p:spPr>
              <a:xfrm>
                <a:off x="488273" y="1438183"/>
                <a:ext cx="42346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62D311F0-6271-44E1-892A-CC80D0C68A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273" y="1199965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4C3F5068-ED58-4B8C-B2B4-5182DC198A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2921" y="1203664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等腰三角形 57">
                <a:extLst>
                  <a:ext uri="{FF2B5EF4-FFF2-40B4-BE49-F238E27FC236}">
                    <a16:creationId xmlns:a16="http://schemas.microsoft.com/office/drawing/2014/main" id="{DE742239-442D-45E8-BF04-92B5E58BA452}"/>
                  </a:ext>
                </a:extLst>
              </p:cNvPr>
              <p:cNvSpPr/>
              <p:nvPr/>
            </p:nvSpPr>
            <p:spPr>
              <a:xfrm>
                <a:off x="2565647" y="1331651"/>
                <a:ext cx="142043" cy="266329"/>
              </a:xfrm>
              <a:prstGeom prst="triangl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等腰三角形 58">
                <a:extLst>
                  <a:ext uri="{FF2B5EF4-FFF2-40B4-BE49-F238E27FC236}">
                    <a16:creationId xmlns:a16="http://schemas.microsoft.com/office/drawing/2014/main" id="{759FEFBD-8A98-49DF-9DEA-866A488E39CF}"/>
                  </a:ext>
                </a:extLst>
              </p:cNvPr>
              <p:cNvSpPr/>
              <p:nvPr/>
            </p:nvSpPr>
            <p:spPr>
              <a:xfrm>
                <a:off x="3548108" y="1331651"/>
                <a:ext cx="142043" cy="266329"/>
              </a:xfrm>
              <a:prstGeom prst="triangl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58688E6F-F7E6-4E3F-9A76-B6AEE4CB8AFA}"/>
                </a:ext>
              </a:extLst>
            </p:cNvPr>
            <p:cNvCxnSpPr/>
            <p:nvPr/>
          </p:nvCxnSpPr>
          <p:spPr>
            <a:xfrm>
              <a:off x="2251671" y="711039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AE268527-E1B9-4342-A8AD-304471017B01}"/>
                </a:ext>
              </a:extLst>
            </p:cNvPr>
            <p:cNvCxnSpPr/>
            <p:nvPr/>
          </p:nvCxnSpPr>
          <p:spPr>
            <a:xfrm>
              <a:off x="3140027" y="701864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47B61DA0-E3A3-4430-B940-597CB3D35C60}"/>
              </a:ext>
            </a:extLst>
          </p:cNvPr>
          <p:cNvCxnSpPr>
            <a:cxnSpLocks/>
          </p:cNvCxnSpPr>
          <p:nvPr/>
        </p:nvCxnSpPr>
        <p:spPr>
          <a:xfrm flipH="1">
            <a:off x="7543020" y="1439947"/>
            <a:ext cx="98809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78923304-6AA3-41D1-B7BD-7EAC7B3C54C4}"/>
              </a:ext>
            </a:extLst>
          </p:cNvPr>
          <p:cNvCxnSpPr>
            <a:cxnSpLocks/>
          </p:cNvCxnSpPr>
          <p:nvPr/>
        </p:nvCxnSpPr>
        <p:spPr>
          <a:xfrm>
            <a:off x="8522987" y="1198485"/>
            <a:ext cx="0" cy="2270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DCCA5784-F330-42D3-8821-20B91ACBC945}"/>
              </a:ext>
            </a:extLst>
          </p:cNvPr>
          <p:cNvCxnSpPr>
            <a:cxnSpLocks/>
          </p:cNvCxnSpPr>
          <p:nvPr/>
        </p:nvCxnSpPr>
        <p:spPr>
          <a:xfrm flipH="1" flipV="1">
            <a:off x="6676678" y="1194042"/>
            <a:ext cx="1846309" cy="21745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92808119-8190-48A4-97C7-9DA36325AE84}"/>
                  </a:ext>
                </a:extLst>
              </p:cNvPr>
              <p:cNvSpPr txBox="1"/>
              <p:nvPr/>
            </p:nvSpPr>
            <p:spPr>
              <a:xfrm>
                <a:off x="4982657" y="1818669"/>
                <a:ext cx="3488924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d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1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92808119-8190-48A4-97C7-9DA36325A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657" y="1818669"/>
                <a:ext cx="3488924" cy="6165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" name="组合 69">
            <a:extLst>
              <a:ext uri="{FF2B5EF4-FFF2-40B4-BE49-F238E27FC236}">
                <a16:creationId xmlns:a16="http://schemas.microsoft.com/office/drawing/2014/main" id="{C2B05806-20DC-4D1F-B636-C47C412E4327}"/>
              </a:ext>
            </a:extLst>
          </p:cNvPr>
          <p:cNvGrpSpPr/>
          <p:nvPr/>
        </p:nvGrpSpPr>
        <p:grpSpPr>
          <a:xfrm>
            <a:off x="4724766" y="2752011"/>
            <a:ext cx="3790765" cy="1331122"/>
            <a:chOff x="337352" y="701864"/>
            <a:chExt cx="3790765" cy="1331122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0AE42EAF-48CC-4788-9158-924DEBDF26C2}"/>
                </a:ext>
              </a:extLst>
            </p:cNvPr>
            <p:cNvGrpSpPr/>
            <p:nvPr/>
          </p:nvGrpSpPr>
          <p:grpSpPr>
            <a:xfrm>
              <a:off x="337352" y="1308261"/>
              <a:ext cx="3790765" cy="472737"/>
              <a:chOff x="488273" y="1199965"/>
              <a:chExt cx="4234648" cy="472737"/>
            </a:xfrm>
          </p:grpSpPr>
          <p:cxnSp>
            <p:nvCxnSpPr>
              <p:cNvPr id="74" name="直接连接符 73">
                <a:extLst>
                  <a:ext uri="{FF2B5EF4-FFF2-40B4-BE49-F238E27FC236}">
                    <a16:creationId xmlns:a16="http://schemas.microsoft.com/office/drawing/2014/main" id="{C0A1E730-4C7F-41D1-AB54-1FB59D5BB07D}"/>
                  </a:ext>
                </a:extLst>
              </p:cNvPr>
              <p:cNvCxnSpPr/>
              <p:nvPr/>
            </p:nvCxnSpPr>
            <p:spPr>
              <a:xfrm>
                <a:off x="488273" y="1438183"/>
                <a:ext cx="42346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>
                <a:extLst>
                  <a:ext uri="{FF2B5EF4-FFF2-40B4-BE49-F238E27FC236}">
                    <a16:creationId xmlns:a16="http://schemas.microsoft.com/office/drawing/2014/main" id="{26751A96-30ED-47C9-A09A-6940BB38D5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273" y="1199965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C1C211D9-4C7D-411E-BDCB-97D464D846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2921" y="1203664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等腰三角形 76">
                <a:extLst>
                  <a:ext uri="{FF2B5EF4-FFF2-40B4-BE49-F238E27FC236}">
                    <a16:creationId xmlns:a16="http://schemas.microsoft.com/office/drawing/2014/main" id="{ADEEB5BF-A03A-4123-AE2F-73E5CA5D9F8C}"/>
                  </a:ext>
                </a:extLst>
              </p:cNvPr>
              <p:cNvSpPr/>
              <p:nvPr/>
            </p:nvSpPr>
            <p:spPr>
              <a:xfrm>
                <a:off x="2565647" y="1331651"/>
                <a:ext cx="142043" cy="266329"/>
              </a:xfrm>
              <a:prstGeom prst="triangl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8" name="等腰三角形 77">
                <a:extLst>
                  <a:ext uri="{FF2B5EF4-FFF2-40B4-BE49-F238E27FC236}">
                    <a16:creationId xmlns:a16="http://schemas.microsoft.com/office/drawing/2014/main" id="{4EBD8454-ED38-4075-AAB8-BFB07536C461}"/>
                  </a:ext>
                </a:extLst>
              </p:cNvPr>
              <p:cNvSpPr/>
              <p:nvPr/>
            </p:nvSpPr>
            <p:spPr>
              <a:xfrm>
                <a:off x="3548108" y="1331651"/>
                <a:ext cx="142043" cy="266329"/>
              </a:xfrm>
              <a:prstGeom prst="triangl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3C78E3B2-FEBB-4B33-80EF-FA7BFF3BB660}"/>
                </a:ext>
              </a:extLst>
            </p:cNvPr>
            <p:cNvCxnSpPr/>
            <p:nvPr/>
          </p:nvCxnSpPr>
          <p:spPr>
            <a:xfrm>
              <a:off x="2251671" y="711039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A36DE6B8-A369-4C30-AFAB-6EEEB583E1A2}"/>
                </a:ext>
              </a:extLst>
            </p:cNvPr>
            <p:cNvCxnSpPr/>
            <p:nvPr/>
          </p:nvCxnSpPr>
          <p:spPr>
            <a:xfrm>
              <a:off x="3140027" y="701864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2EBB2F0C-7479-49E9-BAE0-8146AFD4A897}"/>
              </a:ext>
            </a:extLst>
          </p:cNvPr>
          <p:cNvCxnSpPr>
            <a:cxnSpLocks/>
          </p:cNvCxnSpPr>
          <p:nvPr/>
        </p:nvCxnSpPr>
        <p:spPr>
          <a:xfrm flipH="1">
            <a:off x="7535564" y="3486352"/>
            <a:ext cx="98809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EF6FBA7D-8E80-433C-89F9-04C4C42F0135}"/>
              </a:ext>
            </a:extLst>
          </p:cNvPr>
          <p:cNvCxnSpPr>
            <a:cxnSpLocks/>
          </p:cNvCxnSpPr>
          <p:nvPr/>
        </p:nvCxnSpPr>
        <p:spPr>
          <a:xfrm>
            <a:off x="8515531" y="3244890"/>
            <a:ext cx="0" cy="2270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52B050C5-A848-445B-8A40-5CE5D6D04206}"/>
              </a:ext>
            </a:extLst>
          </p:cNvPr>
          <p:cNvCxnSpPr>
            <a:cxnSpLocks/>
          </p:cNvCxnSpPr>
          <p:nvPr/>
        </p:nvCxnSpPr>
        <p:spPr>
          <a:xfrm flipH="1" flipV="1">
            <a:off x="4740345" y="3244890"/>
            <a:ext cx="3790765" cy="48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>
            <a:extLst>
              <a:ext uri="{FF2B5EF4-FFF2-40B4-BE49-F238E27FC236}">
                <a16:creationId xmlns:a16="http://schemas.microsoft.com/office/drawing/2014/main" id="{04925F12-4EE0-48B8-9A8C-885A948B3E8B}"/>
              </a:ext>
            </a:extLst>
          </p:cNvPr>
          <p:cNvCxnSpPr>
            <a:cxnSpLocks/>
          </p:cNvCxnSpPr>
          <p:nvPr/>
        </p:nvCxnSpPr>
        <p:spPr>
          <a:xfrm>
            <a:off x="4733644" y="3035830"/>
            <a:ext cx="1929898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6BC08B78-87C5-4F3A-A50E-75986DBDE600}"/>
              </a:ext>
            </a:extLst>
          </p:cNvPr>
          <p:cNvCxnSpPr/>
          <p:nvPr/>
        </p:nvCxnSpPr>
        <p:spPr>
          <a:xfrm>
            <a:off x="4751356" y="3026952"/>
            <a:ext cx="0" cy="234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9C48FCFB-3F90-4B02-A6D8-4B8B962DE1E7}"/>
                  </a:ext>
                </a:extLst>
              </p:cNvPr>
              <p:cNvSpPr txBox="1"/>
              <p:nvPr/>
            </p:nvSpPr>
            <p:spPr>
              <a:xfrm>
                <a:off x="5034063" y="3724556"/>
                <a:ext cx="3488924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</m:d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1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9C48FCFB-3F90-4B02-A6D8-4B8B962DE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063" y="3724556"/>
                <a:ext cx="3488924" cy="6165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B08B88D8-5C9E-48A4-A80D-86C2C12B9F0B}"/>
                  </a:ext>
                </a:extLst>
              </p:cNvPr>
              <p:cNvSpPr txBox="1"/>
              <p:nvPr/>
            </p:nvSpPr>
            <p:spPr>
              <a:xfrm>
                <a:off x="510097" y="5132013"/>
                <a:ext cx="3214442" cy="905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……</m:t>
                      </m:r>
                      <m:d>
                        <m:d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zh-C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C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C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18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B08B88D8-5C9E-48A4-A80D-86C2C12B9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97" y="5132013"/>
                <a:ext cx="3214442" cy="9050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7CC7B329-6C08-4B30-B1AD-2F59A7AEE688}"/>
                  </a:ext>
                </a:extLst>
              </p:cNvPr>
              <p:cNvSpPr txBox="1"/>
              <p:nvPr/>
            </p:nvSpPr>
            <p:spPr>
              <a:xfrm>
                <a:off x="4772723" y="4965799"/>
                <a:ext cx="35550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zh-CN" altLang="en-US" sz="20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对于某一频率的波，每一次经过接收器，都多走了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𝝀</m:t>
                    </m:r>
                    <m:r>
                      <a:rPr lang="en-US" altLang="zh-CN" sz="20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altLang="zh-CN" sz="20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zh-CN" altLang="en-US" sz="20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/>
                    <a:cs typeface="Times New Roman" panose="02020603050405020304" pitchFamily="18" charset="0"/>
                  </a:rPr>
                  <a:t>!</a:t>
                </a:r>
                <a:endParaRPr lang="zh-CN" altLang="en-US" sz="2000" b="1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宋体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7CC7B329-6C08-4B30-B1AD-2F59A7AEE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723" y="4965799"/>
                <a:ext cx="3555038" cy="707886"/>
              </a:xfrm>
              <a:prstGeom prst="rect">
                <a:avLst/>
              </a:prstGeom>
              <a:blipFill>
                <a:blip r:embed="rId8"/>
                <a:stretch>
                  <a:fillRect l="-1887" t="-5172" r="-858" b="-155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445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7D32E44F-E73F-4F8D-82CB-B75A6341084D}"/>
              </a:ext>
            </a:extLst>
          </p:cNvPr>
          <p:cNvSpPr/>
          <p:nvPr/>
        </p:nvSpPr>
        <p:spPr>
          <a:xfrm>
            <a:off x="1943100" y="594360"/>
            <a:ext cx="5006340" cy="4690260"/>
          </a:xfrm>
          <a:custGeom>
            <a:avLst/>
            <a:gdLst>
              <a:gd name="connsiteX0" fmla="*/ 0 w 5006340"/>
              <a:gd name="connsiteY0" fmla="*/ 0 h 4690260"/>
              <a:gd name="connsiteX1" fmla="*/ 38100 w 5006340"/>
              <a:gd name="connsiteY1" fmla="*/ 655320 h 4690260"/>
              <a:gd name="connsiteX2" fmla="*/ 190500 w 5006340"/>
              <a:gd name="connsiteY2" fmla="*/ 2057400 h 4690260"/>
              <a:gd name="connsiteX3" fmla="*/ 784860 w 5006340"/>
              <a:gd name="connsiteY3" fmla="*/ 3779520 h 4690260"/>
              <a:gd name="connsiteX4" fmla="*/ 2506980 w 5006340"/>
              <a:gd name="connsiteY4" fmla="*/ 4564380 h 4690260"/>
              <a:gd name="connsiteX5" fmla="*/ 5006340 w 5006340"/>
              <a:gd name="connsiteY5" fmla="*/ 4678680 h 469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06340" h="4690260">
                <a:moveTo>
                  <a:pt x="0" y="0"/>
                </a:moveTo>
                <a:cubicBezTo>
                  <a:pt x="3175" y="156210"/>
                  <a:pt x="6350" y="312420"/>
                  <a:pt x="38100" y="655320"/>
                </a:cubicBezTo>
                <a:cubicBezTo>
                  <a:pt x="69850" y="998220"/>
                  <a:pt x="66040" y="1536700"/>
                  <a:pt x="190500" y="2057400"/>
                </a:cubicBezTo>
                <a:cubicBezTo>
                  <a:pt x="314960" y="2578100"/>
                  <a:pt x="398780" y="3361690"/>
                  <a:pt x="784860" y="3779520"/>
                </a:cubicBezTo>
                <a:cubicBezTo>
                  <a:pt x="1170940" y="4197350"/>
                  <a:pt x="1803400" y="4414520"/>
                  <a:pt x="2506980" y="4564380"/>
                </a:cubicBezTo>
                <a:cubicBezTo>
                  <a:pt x="3210560" y="4714240"/>
                  <a:pt x="4108450" y="4696460"/>
                  <a:pt x="5006340" y="467868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9F808029-0863-416F-AABE-37081693E0DF}"/>
              </a:ext>
            </a:extLst>
          </p:cNvPr>
          <p:cNvSpPr/>
          <p:nvPr/>
        </p:nvSpPr>
        <p:spPr>
          <a:xfrm>
            <a:off x="2247900" y="609600"/>
            <a:ext cx="3543300" cy="4503420"/>
          </a:xfrm>
          <a:custGeom>
            <a:avLst/>
            <a:gdLst>
              <a:gd name="connsiteX0" fmla="*/ 0 w 3543300"/>
              <a:gd name="connsiteY0" fmla="*/ 0 h 4503420"/>
              <a:gd name="connsiteX1" fmla="*/ 106680 w 3543300"/>
              <a:gd name="connsiteY1" fmla="*/ 624840 h 4503420"/>
              <a:gd name="connsiteX2" fmla="*/ 381000 w 3543300"/>
              <a:gd name="connsiteY2" fmla="*/ 2057400 h 4503420"/>
              <a:gd name="connsiteX3" fmla="*/ 1242060 w 3543300"/>
              <a:gd name="connsiteY3" fmla="*/ 3749040 h 4503420"/>
              <a:gd name="connsiteX4" fmla="*/ 3543300 w 3543300"/>
              <a:gd name="connsiteY4" fmla="*/ 4503420 h 450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3300" h="4503420">
                <a:moveTo>
                  <a:pt x="0" y="0"/>
                </a:moveTo>
                <a:cubicBezTo>
                  <a:pt x="21590" y="140970"/>
                  <a:pt x="43180" y="281940"/>
                  <a:pt x="106680" y="624840"/>
                </a:cubicBezTo>
                <a:cubicBezTo>
                  <a:pt x="170180" y="967740"/>
                  <a:pt x="191770" y="1536700"/>
                  <a:pt x="381000" y="2057400"/>
                </a:cubicBezTo>
                <a:cubicBezTo>
                  <a:pt x="570230" y="2578100"/>
                  <a:pt x="715010" y="3341370"/>
                  <a:pt x="1242060" y="3749040"/>
                </a:cubicBezTo>
                <a:cubicBezTo>
                  <a:pt x="1769110" y="4156710"/>
                  <a:pt x="2656205" y="4330065"/>
                  <a:pt x="3543300" y="450342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B96F196B-2452-4157-B373-D40103CDA135}"/>
              </a:ext>
            </a:extLst>
          </p:cNvPr>
          <p:cNvSpPr/>
          <p:nvPr/>
        </p:nvSpPr>
        <p:spPr>
          <a:xfrm>
            <a:off x="2644140" y="624840"/>
            <a:ext cx="3680460" cy="4320540"/>
          </a:xfrm>
          <a:custGeom>
            <a:avLst/>
            <a:gdLst>
              <a:gd name="connsiteX0" fmla="*/ 0 w 3680460"/>
              <a:gd name="connsiteY0" fmla="*/ 0 h 4320540"/>
              <a:gd name="connsiteX1" fmla="*/ 91440 w 3680460"/>
              <a:gd name="connsiteY1" fmla="*/ 624840 h 4320540"/>
              <a:gd name="connsiteX2" fmla="*/ 464820 w 3680460"/>
              <a:gd name="connsiteY2" fmla="*/ 2049780 h 4320540"/>
              <a:gd name="connsiteX3" fmla="*/ 1653540 w 3680460"/>
              <a:gd name="connsiteY3" fmla="*/ 3741420 h 4320540"/>
              <a:gd name="connsiteX4" fmla="*/ 3680460 w 3680460"/>
              <a:gd name="connsiteY4" fmla="*/ 4320540 h 432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0460" h="4320540">
                <a:moveTo>
                  <a:pt x="0" y="0"/>
                </a:moveTo>
                <a:cubicBezTo>
                  <a:pt x="6985" y="141605"/>
                  <a:pt x="13970" y="283210"/>
                  <a:pt x="91440" y="624840"/>
                </a:cubicBezTo>
                <a:cubicBezTo>
                  <a:pt x="168910" y="966470"/>
                  <a:pt x="204470" y="1530350"/>
                  <a:pt x="464820" y="2049780"/>
                </a:cubicBezTo>
                <a:cubicBezTo>
                  <a:pt x="725170" y="2569210"/>
                  <a:pt x="1117600" y="3362960"/>
                  <a:pt x="1653540" y="3741420"/>
                </a:cubicBezTo>
                <a:cubicBezTo>
                  <a:pt x="2189480" y="4119880"/>
                  <a:pt x="2934970" y="4220210"/>
                  <a:pt x="3680460" y="432054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A1329A93-74EA-4DFA-8992-66F80DACFB6B}"/>
              </a:ext>
            </a:extLst>
          </p:cNvPr>
          <p:cNvSpPr/>
          <p:nvPr/>
        </p:nvSpPr>
        <p:spPr>
          <a:xfrm>
            <a:off x="2910840" y="662940"/>
            <a:ext cx="4008120" cy="4213860"/>
          </a:xfrm>
          <a:custGeom>
            <a:avLst/>
            <a:gdLst>
              <a:gd name="connsiteX0" fmla="*/ 0 w 4008120"/>
              <a:gd name="connsiteY0" fmla="*/ 0 h 4213860"/>
              <a:gd name="connsiteX1" fmla="*/ 198120 w 4008120"/>
              <a:gd name="connsiteY1" fmla="*/ 571500 h 4213860"/>
              <a:gd name="connsiteX2" fmla="*/ 701040 w 4008120"/>
              <a:gd name="connsiteY2" fmla="*/ 2004060 h 4213860"/>
              <a:gd name="connsiteX3" fmla="*/ 2141220 w 4008120"/>
              <a:gd name="connsiteY3" fmla="*/ 3703320 h 4213860"/>
              <a:gd name="connsiteX4" fmla="*/ 4008120 w 4008120"/>
              <a:gd name="connsiteY4" fmla="*/ 4213860 h 4213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8120" h="4213860">
                <a:moveTo>
                  <a:pt x="0" y="0"/>
                </a:moveTo>
                <a:cubicBezTo>
                  <a:pt x="40640" y="118745"/>
                  <a:pt x="81280" y="237490"/>
                  <a:pt x="198120" y="571500"/>
                </a:cubicBezTo>
                <a:cubicBezTo>
                  <a:pt x="314960" y="905510"/>
                  <a:pt x="377190" y="1482090"/>
                  <a:pt x="701040" y="2004060"/>
                </a:cubicBezTo>
                <a:cubicBezTo>
                  <a:pt x="1024890" y="2526030"/>
                  <a:pt x="1590040" y="3335020"/>
                  <a:pt x="2141220" y="3703320"/>
                </a:cubicBezTo>
                <a:cubicBezTo>
                  <a:pt x="2692400" y="4071620"/>
                  <a:pt x="3350260" y="4142740"/>
                  <a:pt x="4008120" y="421386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5F1BAE87-88A8-4914-A98E-9D85CA13110A}"/>
              </a:ext>
            </a:extLst>
          </p:cNvPr>
          <p:cNvCxnSpPr/>
          <p:nvPr/>
        </p:nvCxnSpPr>
        <p:spPr>
          <a:xfrm flipV="1">
            <a:off x="1447060" y="497150"/>
            <a:ext cx="0" cy="48205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44AEF673-B5C9-43C8-A73E-6852B94F5823}"/>
              </a:ext>
            </a:extLst>
          </p:cNvPr>
          <p:cNvCxnSpPr>
            <a:cxnSpLocks/>
          </p:cNvCxnSpPr>
          <p:nvPr/>
        </p:nvCxnSpPr>
        <p:spPr>
          <a:xfrm>
            <a:off x="1443361" y="5317724"/>
            <a:ext cx="671521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椭圆 7">
            <a:extLst>
              <a:ext uri="{FF2B5EF4-FFF2-40B4-BE49-F238E27FC236}">
                <a16:creationId xmlns:a16="http://schemas.microsoft.com/office/drawing/2014/main" id="{783EC13E-AD88-45FC-B670-84E41539D274}"/>
              </a:ext>
            </a:extLst>
          </p:cNvPr>
          <p:cNvSpPr/>
          <p:nvPr/>
        </p:nvSpPr>
        <p:spPr>
          <a:xfrm>
            <a:off x="1926454" y="1180730"/>
            <a:ext cx="106530" cy="10653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55C8AE6-FA61-4E1A-8EE0-5FA156A1D068}"/>
              </a:ext>
            </a:extLst>
          </p:cNvPr>
          <p:cNvSpPr/>
          <p:nvPr/>
        </p:nvSpPr>
        <p:spPr>
          <a:xfrm>
            <a:off x="2300793" y="1182207"/>
            <a:ext cx="106530" cy="10653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17AFE77-5EE9-4378-9C61-29CC38FC14A5}"/>
              </a:ext>
            </a:extLst>
          </p:cNvPr>
          <p:cNvSpPr/>
          <p:nvPr/>
        </p:nvSpPr>
        <p:spPr>
          <a:xfrm>
            <a:off x="2675132" y="1180730"/>
            <a:ext cx="106530" cy="10653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759C8D5-1B63-4786-A0C1-E3DF70C29909}"/>
              </a:ext>
            </a:extLst>
          </p:cNvPr>
          <p:cNvSpPr/>
          <p:nvPr/>
        </p:nvSpPr>
        <p:spPr>
          <a:xfrm>
            <a:off x="3049471" y="1180730"/>
            <a:ext cx="106530" cy="10653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FAFDC88-9266-4036-9607-DFB530C1C738}"/>
              </a:ext>
            </a:extLst>
          </p:cNvPr>
          <p:cNvSpPr txBox="1"/>
          <p:nvPr/>
        </p:nvSpPr>
        <p:spPr>
          <a:xfrm>
            <a:off x="7242650" y="5420651"/>
            <a:ext cx="1349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时间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/t</a:t>
            </a:r>
            <a:endParaRPr lang="zh-CN" altLang="en-US" sz="2000" b="1" dirty="0" err="1">
              <a:solidFill>
                <a:srgbClr val="000000"/>
              </a:solidFill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892730E-56A6-487C-9332-11B4F4674846}"/>
              </a:ext>
            </a:extLst>
          </p:cNvPr>
          <p:cNvSpPr txBox="1"/>
          <p:nvPr/>
        </p:nvSpPr>
        <p:spPr>
          <a:xfrm rot="16200000">
            <a:off x="452712" y="762698"/>
            <a:ext cx="1349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频率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/Hz</a:t>
            </a:r>
            <a:endParaRPr lang="zh-CN" altLang="en-US" sz="2000" b="1" dirty="0" err="1">
              <a:solidFill>
                <a:srgbClr val="000000"/>
              </a:solidFill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101FFEA-781D-4E1D-B12D-619B3DE9117E}"/>
              </a:ext>
            </a:extLst>
          </p:cNvPr>
          <p:cNvSpPr/>
          <p:nvPr/>
        </p:nvSpPr>
        <p:spPr>
          <a:xfrm>
            <a:off x="2079145" y="2605670"/>
            <a:ext cx="106530" cy="10653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77FEDB5-FD54-4A87-AAD7-4065A1F16191}"/>
              </a:ext>
            </a:extLst>
          </p:cNvPr>
          <p:cNvSpPr/>
          <p:nvPr/>
        </p:nvSpPr>
        <p:spPr>
          <a:xfrm>
            <a:off x="2568602" y="2605670"/>
            <a:ext cx="106530" cy="10653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9B6C538-DD26-4037-B535-AEA0A54EBE29}"/>
              </a:ext>
            </a:extLst>
          </p:cNvPr>
          <p:cNvSpPr/>
          <p:nvPr/>
        </p:nvSpPr>
        <p:spPr>
          <a:xfrm>
            <a:off x="3058059" y="2605670"/>
            <a:ext cx="106530" cy="10653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07AEFAE9-83D9-40ED-B0AB-0931D9F0DB2D}"/>
              </a:ext>
            </a:extLst>
          </p:cNvPr>
          <p:cNvSpPr/>
          <p:nvPr/>
        </p:nvSpPr>
        <p:spPr>
          <a:xfrm>
            <a:off x="3547516" y="2605670"/>
            <a:ext cx="106530" cy="10653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1830E181-005F-497E-BA41-C04C76616661}"/>
              </a:ext>
            </a:extLst>
          </p:cNvPr>
          <p:cNvSpPr/>
          <p:nvPr/>
        </p:nvSpPr>
        <p:spPr>
          <a:xfrm>
            <a:off x="2675132" y="4306454"/>
            <a:ext cx="106530" cy="106530"/>
          </a:xfrm>
          <a:prstGeom prst="ellipse">
            <a:avLst/>
          </a:prstGeom>
          <a:solidFill>
            <a:srgbClr val="0070C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1641844B-C83D-4897-BFCB-D9C3AB7855EC}"/>
              </a:ext>
            </a:extLst>
          </p:cNvPr>
          <p:cNvSpPr/>
          <p:nvPr/>
        </p:nvSpPr>
        <p:spPr>
          <a:xfrm>
            <a:off x="3440986" y="4306454"/>
            <a:ext cx="106530" cy="106530"/>
          </a:xfrm>
          <a:prstGeom prst="ellipse">
            <a:avLst/>
          </a:prstGeom>
          <a:solidFill>
            <a:srgbClr val="0070C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DB84E3C-5E21-452C-BC4B-EE4928410FA8}"/>
              </a:ext>
            </a:extLst>
          </p:cNvPr>
          <p:cNvSpPr/>
          <p:nvPr/>
        </p:nvSpPr>
        <p:spPr>
          <a:xfrm>
            <a:off x="4206840" y="4306454"/>
            <a:ext cx="106530" cy="106530"/>
          </a:xfrm>
          <a:prstGeom prst="ellipse">
            <a:avLst/>
          </a:prstGeom>
          <a:solidFill>
            <a:srgbClr val="0070C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E66DCAC-4967-4FC8-AD50-DF1FE75E50A7}"/>
              </a:ext>
            </a:extLst>
          </p:cNvPr>
          <p:cNvSpPr/>
          <p:nvPr/>
        </p:nvSpPr>
        <p:spPr>
          <a:xfrm>
            <a:off x="4972694" y="4306454"/>
            <a:ext cx="106530" cy="106530"/>
          </a:xfrm>
          <a:prstGeom prst="ellipse">
            <a:avLst/>
          </a:prstGeom>
          <a:solidFill>
            <a:srgbClr val="0070C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8F3862B-8C40-4BAD-95FE-5A1D296079B3}"/>
              </a:ext>
            </a:extLst>
          </p:cNvPr>
          <p:cNvGrpSpPr/>
          <p:nvPr/>
        </p:nvGrpSpPr>
        <p:grpSpPr>
          <a:xfrm>
            <a:off x="309592" y="195911"/>
            <a:ext cx="8534975" cy="5689983"/>
            <a:chOff x="309592" y="195911"/>
            <a:chExt cx="8534975" cy="5689983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6632F8BF-4CAE-406C-AF52-2A7EF14A292D}"/>
                </a:ext>
              </a:extLst>
            </p:cNvPr>
            <p:cNvGrpSpPr/>
            <p:nvPr/>
          </p:nvGrpSpPr>
          <p:grpSpPr>
            <a:xfrm>
              <a:off x="309592" y="195911"/>
              <a:ext cx="8534975" cy="5689983"/>
              <a:chOff x="304512" y="195911"/>
              <a:chExt cx="8534975" cy="5689983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6B3803AB-3EA5-4387-8ECF-326BE6F50D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512" y="195911"/>
                <a:ext cx="8534975" cy="5689983"/>
              </a:xfrm>
              <a:prstGeom prst="rect">
                <a:avLst/>
              </a:prstGeom>
            </p:spPr>
          </p:pic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11115E5F-A388-4088-AE07-856C24335D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2470" y="2861310"/>
                <a:ext cx="2750900" cy="2020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363B3612-6888-407A-A3E6-ED0F44E05ACB}"/>
                  </a:ext>
                </a:extLst>
              </p:cNvPr>
              <p:cNvCxnSpPr/>
              <p:nvPr/>
            </p:nvCxnSpPr>
            <p:spPr>
              <a:xfrm>
                <a:off x="1855433" y="2605670"/>
                <a:ext cx="0" cy="54590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A0EE5A63-585B-459F-96F9-8641BF0361BE}"/>
                  </a:ext>
                </a:extLst>
              </p:cNvPr>
              <p:cNvCxnSpPr/>
              <p:nvPr/>
            </p:nvCxnSpPr>
            <p:spPr>
              <a:xfrm>
                <a:off x="2132410" y="2605670"/>
                <a:ext cx="0" cy="54590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A4BE2BB8-EF15-4C37-AEE1-E2EE4EF82714}"/>
                  </a:ext>
                </a:extLst>
              </p:cNvPr>
              <p:cNvCxnSpPr/>
              <p:nvPr/>
            </p:nvCxnSpPr>
            <p:spPr>
              <a:xfrm>
                <a:off x="2407323" y="2605670"/>
                <a:ext cx="0" cy="54590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DFC9D8FE-E306-4F74-8A4A-94D4CFB19E39}"/>
                  </a:ext>
                </a:extLst>
              </p:cNvPr>
              <p:cNvCxnSpPr/>
              <p:nvPr/>
            </p:nvCxnSpPr>
            <p:spPr>
              <a:xfrm>
                <a:off x="2692888" y="2605669"/>
                <a:ext cx="0" cy="54590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39AB3929-D648-4261-8F46-DB67B0136CFE}"/>
                  </a:ext>
                </a:extLst>
              </p:cNvPr>
              <p:cNvCxnSpPr/>
              <p:nvPr/>
            </p:nvCxnSpPr>
            <p:spPr>
              <a:xfrm>
                <a:off x="2976958" y="2625607"/>
                <a:ext cx="0" cy="54590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C8CB69F2-485E-4C04-ABF6-2498B80A882C}"/>
                  </a:ext>
                </a:extLst>
              </p:cNvPr>
              <p:cNvCxnSpPr/>
              <p:nvPr/>
            </p:nvCxnSpPr>
            <p:spPr>
              <a:xfrm>
                <a:off x="3244768" y="2625606"/>
                <a:ext cx="0" cy="54590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9AEC298C-F587-4204-8F2B-5A236344D31B}"/>
                  </a:ext>
                </a:extLst>
              </p:cNvPr>
              <p:cNvCxnSpPr/>
              <p:nvPr/>
            </p:nvCxnSpPr>
            <p:spPr>
              <a:xfrm>
                <a:off x="3512004" y="2623423"/>
                <a:ext cx="0" cy="54590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D3D358F8-DB93-417B-8860-554A700D5C6B}"/>
                </a:ext>
              </a:extLst>
            </p:cNvPr>
            <p:cNvGrpSpPr/>
            <p:nvPr/>
          </p:nvGrpSpPr>
          <p:grpSpPr>
            <a:xfrm>
              <a:off x="1858722" y="2798422"/>
              <a:ext cx="53265" cy="125776"/>
              <a:chOff x="2112292" y="1897454"/>
              <a:chExt cx="53265" cy="125776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3116E71C-61BC-42E9-80E6-A00F312838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4A55A08D-215F-4139-B77C-CD3045DC03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1F512E9B-90C5-4668-930F-B9066EAAE3EB}"/>
                </a:ext>
              </a:extLst>
            </p:cNvPr>
            <p:cNvGrpSpPr/>
            <p:nvPr/>
          </p:nvGrpSpPr>
          <p:grpSpPr>
            <a:xfrm>
              <a:off x="2132710" y="2807620"/>
              <a:ext cx="53265" cy="125776"/>
              <a:chOff x="2112292" y="1897454"/>
              <a:chExt cx="53265" cy="125776"/>
            </a:xfrm>
          </p:grpSpPr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22B8D9A4-DF4B-49ED-B431-D98B47DAB3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268077B3-6923-4B38-9E3B-DEA2B81FC2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A6ADEDB5-E0DF-4CF1-A8F0-358F520E435A}"/>
                </a:ext>
              </a:extLst>
            </p:cNvPr>
            <p:cNvGrpSpPr/>
            <p:nvPr/>
          </p:nvGrpSpPr>
          <p:grpSpPr>
            <a:xfrm>
              <a:off x="2410578" y="2798942"/>
              <a:ext cx="53265" cy="125776"/>
              <a:chOff x="2112292" y="1897454"/>
              <a:chExt cx="53265" cy="125776"/>
            </a:xfrm>
          </p:grpSpPr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A96558E9-F8F0-4205-B687-C9EE120304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BA4369C2-26BE-4B32-BB92-EBA69AE492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63AE617F-830D-4B0C-8BC8-2C49F63C4522}"/>
                </a:ext>
              </a:extLst>
            </p:cNvPr>
            <p:cNvGrpSpPr/>
            <p:nvPr/>
          </p:nvGrpSpPr>
          <p:grpSpPr>
            <a:xfrm>
              <a:off x="2699551" y="2808582"/>
              <a:ext cx="53265" cy="125776"/>
              <a:chOff x="2112292" y="1897454"/>
              <a:chExt cx="53265" cy="125776"/>
            </a:xfrm>
          </p:grpSpPr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F596AB78-381B-4B0D-9E2D-47275DEC7D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6CD21439-6B13-4FD7-B2BB-72A7041E8A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A87EEBE6-4E81-4D66-9437-98EDFEBEC2E6}"/>
                </a:ext>
              </a:extLst>
            </p:cNvPr>
            <p:cNvGrpSpPr/>
            <p:nvPr/>
          </p:nvGrpSpPr>
          <p:grpSpPr>
            <a:xfrm>
              <a:off x="2984031" y="2813662"/>
              <a:ext cx="53265" cy="125776"/>
              <a:chOff x="2112292" y="1897454"/>
              <a:chExt cx="53265" cy="125776"/>
            </a:xfrm>
          </p:grpSpPr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9423B979-19BA-4150-BC7F-BCA35AD36D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C7B17AE9-4756-48B5-8A39-FA711F9EB8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718A2FEC-8A04-468E-B6C2-06DBEA9E740B}"/>
                </a:ext>
              </a:extLst>
            </p:cNvPr>
            <p:cNvGrpSpPr/>
            <p:nvPr/>
          </p:nvGrpSpPr>
          <p:grpSpPr>
            <a:xfrm>
              <a:off x="3248191" y="2818742"/>
              <a:ext cx="53265" cy="125776"/>
              <a:chOff x="2112292" y="1897454"/>
              <a:chExt cx="53265" cy="125776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E6E32568-102B-4256-9AC9-89EB68EEED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1D9768DE-15C8-44E0-9D36-747BC36A72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71134331-E05F-4FB0-8FEB-78FE57D66880}"/>
                </a:ext>
              </a:extLst>
            </p:cNvPr>
            <p:cNvGrpSpPr/>
            <p:nvPr/>
          </p:nvGrpSpPr>
          <p:grpSpPr>
            <a:xfrm flipH="1">
              <a:off x="2079627" y="2807358"/>
              <a:ext cx="51740" cy="132080"/>
              <a:chOff x="2112292" y="1897454"/>
              <a:chExt cx="53265" cy="125776"/>
            </a:xfrm>
          </p:grpSpPr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D6CCBB00-E5EE-493D-9D94-3485D5DADF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658FEE03-4E7F-4D95-8CAD-0B4403EE70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CCC6C2E8-57BE-4CF2-A3FF-F23FC8BCF29B}"/>
                </a:ext>
              </a:extLst>
            </p:cNvPr>
            <p:cNvGrpSpPr/>
            <p:nvPr/>
          </p:nvGrpSpPr>
          <p:grpSpPr>
            <a:xfrm flipH="1">
              <a:off x="2359027" y="2802278"/>
              <a:ext cx="51740" cy="132080"/>
              <a:chOff x="2112292" y="1897454"/>
              <a:chExt cx="53265" cy="125776"/>
            </a:xfrm>
          </p:grpSpPr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70916AF3-3D7A-4BD1-AEC9-CCED8AB35A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13424C6B-F740-4373-B514-5E85803CDE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29CBEE86-AE83-4194-9B24-C72AEEF1D5C1}"/>
                </a:ext>
              </a:extLst>
            </p:cNvPr>
            <p:cNvGrpSpPr/>
            <p:nvPr/>
          </p:nvGrpSpPr>
          <p:grpSpPr>
            <a:xfrm flipH="1">
              <a:off x="2638427" y="2807358"/>
              <a:ext cx="51740" cy="132080"/>
              <a:chOff x="2112292" y="1897454"/>
              <a:chExt cx="53265" cy="125776"/>
            </a:xfrm>
          </p:grpSpPr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39A32251-E0A4-4125-8457-2FD408AF7F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>
                <a:extLst>
                  <a:ext uri="{FF2B5EF4-FFF2-40B4-BE49-F238E27FC236}">
                    <a16:creationId xmlns:a16="http://schemas.microsoft.com/office/drawing/2014/main" id="{A289B149-1C52-40D8-ACBB-2D9FD3EC95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1DC87533-14CA-4133-87B0-2CC31E572607}"/>
                </a:ext>
              </a:extLst>
            </p:cNvPr>
            <p:cNvGrpSpPr/>
            <p:nvPr/>
          </p:nvGrpSpPr>
          <p:grpSpPr>
            <a:xfrm flipH="1">
              <a:off x="2927987" y="2812438"/>
              <a:ext cx="51740" cy="132080"/>
              <a:chOff x="2112292" y="1897454"/>
              <a:chExt cx="53265" cy="125776"/>
            </a:xfrm>
          </p:grpSpPr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A8E81203-26DC-40D3-9FC2-E25F7683C4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EFBD82E1-7224-4193-BB1A-F559D0F631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923420A4-DC9F-4C92-83B7-15A446B70EC6}"/>
                </a:ext>
              </a:extLst>
            </p:cNvPr>
            <p:cNvGrpSpPr/>
            <p:nvPr/>
          </p:nvGrpSpPr>
          <p:grpSpPr>
            <a:xfrm flipH="1">
              <a:off x="3197227" y="2817518"/>
              <a:ext cx="51740" cy="132080"/>
              <a:chOff x="2112292" y="1897454"/>
              <a:chExt cx="53265" cy="125776"/>
            </a:xfrm>
          </p:grpSpPr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89F81FA1-0630-4F34-8E31-ED3578F5EC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id="{8C104E0D-9037-489D-8D6C-DD1C0E23F3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B25B752C-3977-46EA-8A73-5E71D68F80D6}"/>
                </a:ext>
              </a:extLst>
            </p:cNvPr>
            <p:cNvGrpSpPr/>
            <p:nvPr/>
          </p:nvGrpSpPr>
          <p:grpSpPr>
            <a:xfrm flipH="1">
              <a:off x="3466467" y="2817518"/>
              <a:ext cx="51740" cy="132080"/>
              <a:chOff x="2112292" y="1897454"/>
              <a:chExt cx="53265" cy="125776"/>
            </a:xfrm>
          </p:grpSpPr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F43573CE-C278-4B00-93F9-05F41BA394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2292" y="1897454"/>
                <a:ext cx="53265" cy="5711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>
                <a:extLst>
                  <a:ext uri="{FF2B5EF4-FFF2-40B4-BE49-F238E27FC236}">
                    <a16:creationId xmlns:a16="http://schemas.microsoft.com/office/drawing/2014/main" id="{0901F1DF-94E5-48F5-990F-0261121E08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12292" y="1952111"/>
                <a:ext cx="49939" cy="7111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AFAF02D-E2BC-49B0-B87E-F8415B3C92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93" y="450932"/>
            <a:ext cx="4027372" cy="53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9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E9372A7C-EB9C-42F6-B74D-3E92B2195C85}"/>
              </a:ext>
            </a:extLst>
          </p:cNvPr>
          <p:cNvGrpSpPr/>
          <p:nvPr/>
        </p:nvGrpSpPr>
        <p:grpSpPr>
          <a:xfrm>
            <a:off x="1612238" y="398713"/>
            <a:ext cx="5813106" cy="1504430"/>
            <a:chOff x="273775" y="647287"/>
            <a:chExt cx="3854342" cy="1504430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CD1A454-1B74-4ECA-9DA3-03728687004D}"/>
                </a:ext>
              </a:extLst>
            </p:cNvPr>
            <p:cNvGrpSpPr/>
            <p:nvPr/>
          </p:nvGrpSpPr>
          <p:grpSpPr>
            <a:xfrm>
              <a:off x="273775" y="1308261"/>
              <a:ext cx="3854342" cy="547250"/>
              <a:chOff x="417251" y="1199965"/>
              <a:chExt cx="4305670" cy="547250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4E04D28F-4AEB-492A-8D3B-04F2A2E0D3DE}"/>
                  </a:ext>
                </a:extLst>
              </p:cNvPr>
              <p:cNvCxnSpPr/>
              <p:nvPr/>
            </p:nvCxnSpPr>
            <p:spPr>
              <a:xfrm>
                <a:off x="488273" y="1438183"/>
                <a:ext cx="42346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D29C2AB2-2EAC-4549-89BF-3A3CBFBA9C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273" y="1199965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EA4DCAC0-CAE1-40EF-9577-532D96337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2921" y="1203664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等腰三角形 19">
                <a:extLst>
                  <a:ext uri="{FF2B5EF4-FFF2-40B4-BE49-F238E27FC236}">
                    <a16:creationId xmlns:a16="http://schemas.microsoft.com/office/drawing/2014/main" id="{6D7D7D2B-8DA6-4414-8319-DAE39E09D2FF}"/>
                  </a:ext>
                </a:extLst>
              </p:cNvPr>
              <p:cNvSpPr/>
              <p:nvPr/>
            </p:nvSpPr>
            <p:spPr>
              <a:xfrm>
                <a:off x="4012266" y="1434771"/>
                <a:ext cx="142043" cy="266329"/>
              </a:xfrm>
              <a:prstGeom prst="triangl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等腰三角形 20">
                <a:extLst>
                  <a:ext uri="{FF2B5EF4-FFF2-40B4-BE49-F238E27FC236}">
                    <a16:creationId xmlns:a16="http://schemas.microsoft.com/office/drawing/2014/main" id="{75E5DA10-C65C-4096-B673-138B08ED13A6}"/>
                  </a:ext>
                </a:extLst>
              </p:cNvPr>
              <p:cNvSpPr/>
              <p:nvPr/>
            </p:nvSpPr>
            <p:spPr>
              <a:xfrm>
                <a:off x="417251" y="1480886"/>
                <a:ext cx="142043" cy="266329"/>
              </a:xfrm>
              <a:prstGeom prst="triangl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3A60C71-970E-48E5-BDA8-4D4BEF01EC40}"/>
                </a:ext>
              </a:extLst>
            </p:cNvPr>
            <p:cNvCxnSpPr/>
            <p:nvPr/>
          </p:nvCxnSpPr>
          <p:spPr>
            <a:xfrm>
              <a:off x="3555531" y="829770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B508B67-A2BD-45C7-8E6F-7C7B210E632D}"/>
                </a:ext>
              </a:extLst>
            </p:cNvPr>
            <p:cNvCxnSpPr/>
            <p:nvPr/>
          </p:nvCxnSpPr>
          <p:spPr>
            <a:xfrm>
              <a:off x="337352" y="647287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8CD1A7C6-BC0D-43D5-8EFD-2EB8B6DBBA3D}"/>
              </a:ext>
            </a:extLst>
          </p:cNvPr>
          <p:cNvSpPr txBox="1"/>
          <p:nvPr/>
        </p:nvSpPr>
        <p:spPr>
          <a:xfrm>
            <a:off x="6381868" y="1952996"/>
            <a:ext cx="55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10</a:t>
            </a:r>
            <a:endParaRPr lang="zh-CN" altLang="en-US" sz="1800" b="1" dirty="0" err="1">
              <a:solidFill>
                <a:srgbClr val="000000"/>
              </a:solidFill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0E9699E5-6155-43BE-B47D-559E2C5467FE}"/>
              </a:ext>
            </a:extLst>
          </p:cNvPr>
          <p:cNvCxnSpPr>
            <a:cxnSpLocks/>
          </p:cNvCxnSpPr>
          <p:nvPr/>
        </p:nvCxnSpPr>
        <p:spPr>
          <a:xfrm>
            <a:off x="1708125" y="1720660"/>
            <a:ext cx="4853647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D7068F8D-C63B-4A88-81A4-DD753969F129}"/>
              </a:ext>
            </a:extLst>
          </p:cNvPr>
          <p:cNvCxnSpPr>
            <a:cxnSpLocks/>
          </p:cNvCxnSpPr>
          <p:nvPr/>
        </p:nvCxnSpPr>
        <p:spPr>
          <a:xfrm>
            <a:off x="7425344" y="572318"/>
            <a:ext cx="0" cy="36871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2FFA16A7-3D54-48E3-9666-5C8D45CEDB58}"/>
              </a:ext>
            </a:extLst>
          </p:cNvPr>
          <p:cNvCxnSpPr>
            <a:cxnSpLocks/>
          </p:cNvCxnSpPr>
          <p:nvPr/>
        </p:nvCxnSpPr>
        <p:spPr>
          <a:xfrm flipH="1">
            <a:off x="1706948" y="581196"/>
            <a:ext cx="571839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041E4197-7F94-4B28-9316-D68C1F83D85D}"/>
              </a:ext>
            </a:extLst>
          </p:cNvPr>
          <p:cNvCxnSpPr>
            <a:cxnSpLocks/>
          </p:cNvCxnSpPr>
          <p:nvPr/>
        </p:nvCxnSpPr>
        <p:spPr>
          <a:xfrm flipH="1" flipV="1">
            <a:off x="6554744" y="908025"/>
            <a:ext cx="879478" cy="10358"/>
          </a:xfrm>
          <a:prstGeom prst="straightConnector1">
            <a:avLst/>
          </a:prstGeom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0B02A54C-810B-43F5-9C8C-DCC17CD317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37" y="2375751"/>
            <a:ext cx="5582796" cy="372186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FF90CEC-A74B-42AE-A47D-7FBD32907FB3}"/>
              </a:ext>
            </a:extLst>
          </p:cNvPr>
          <p:cNvCxnSpPr>
            <a:cxnSpLocks/>
          </p:cNvCxnSpPr>
          <p:nvPr/>
        </p:nvCxnSpPr>
        <p:spPr>
          <a:xfrm flipH="1">
            <a:off x="6561772" y="579938"/>
            <a:ext cx="87245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908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E9372A7C-EB9C-42F6-B74D-3E92B2195C85}"/>
              </a:ext>
            </a:extLst>
          </p:cNvPr>
          <p:cNvGrpSpPr/>
          <p:nvPr/>
        </p:nvGrpSpPr>
        <p:grpSpPr>
          <a:xfrm>
            <a:off x="1612238" y="398713"/>
            <a:ext cx="5813106" cy="1507842"/>
            <a:chOff x="273775" y="647287"/>
            <a:chExt cx="3854342" cy="1507842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CD1A454-1B74-4ECA-9DA3-03728687004D}"/>
                </a:ext>
              </a:extLst>
            </p:cNvPr>
            <p:cNvGrpSpPr/>
            <p:nvPr/>
          </p:nvGrpSpPr>
          <p:grpSpPr>
            <a:xfrm>
              <a:off x="273775" y="1308261"/>
              <a:ext cx="3854342" cy="547250"/>
              <a:chOff x="417251" y="1199965"/>
              <a:chExt cx="4305670" cy="547250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4E04D28F-4AEB-492A-8D3B-04F2A2E0D3DE}"/>
                  </a:ext>
                </a:extLst>
              </p:cNvPr>
              <p:cNvCxnSpPr/>
              <p:nvPr/>
            </p:nvCxnSpPr>
            <p:spPr>
              <a:xfrm>
                <a:off x="488273" y="1438183"/>
                <a:ext cx="42346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D29C2AB2-2EAC-4549-89BF-3A3CBFBA9C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273" y="1199965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EA4DCAC0-CAE1-40EF-9577-532D96337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2921" y="1203664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等腰三角形 19">
                <a:extLst>
                  <a:ext uri="{FF2B5EF4-FFF2-40B4-BE49-F238E27FC236}">
                    <a16:creationId xmlns:a16="http://schemas.microsoft.com/office/drawing/2014/main" id="{6D7D7D2B-8DA6-4414-8319-DAE39E09D2FF}"/>
                  </a:ext>
                </a:extLst>
              </p:cNvPr>
              <p:cNvSpPr/>
              <p:nvPr/>
            </p:nvSpPr>
            <p:spPr>
              <a:xfrm>
                <a:off x="3644700" y="1438183"/>
                <a:ext cx="142043" cy="266329"/>
              </a:xfrm>
              <a:prstGeom prst="triangl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等腰三角形 20">
                <a:extLst>
                  <a:ext uri="{FF2B5EF4-FFF2-40B4-BE49-F238E27FC236}">
                    <a16:creationId xmlns:a16="http://schemas.microsoft.com/office/drawing/2014/main" id="{75E5DA10-C65C-4096-B673-138B08ED13A6}"/>
                  </a:ext>
                </a:extLst>
              </p:cNvPr>
              <p:cNvSpPr/>
              <p:nvPr/>
            </p:nvSpPr>
            <p:spPr>
              <a:xfrm>
                <a:off x="417251" y="1480886"/>
                <a:ext cx="142043" cy="266329"/>
              </a:xfrm>
              <a:prstGeom prst="triangl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3A60C71-970E-48E5-BDA8-4D4BEF01EC40}"/>
                </a:ext>
              </a:extLst>
            </p:cNvPr>
            <p:cNvCxnSpPr/>
            <p:nvPr/>
          </p:nvCxnSpPr>
          <p:spPr>
            <a:xfrm>
              <a:off x="3226495" y="833182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B508B67-A2BD-45C7-8E6F-7C7B210E632D}"/>
                </a:ext>
              </a:extLst>
            </p:cNvPr>
            <p:cNvCxnSpPr/>
            <p:nvPr/>
          </p:nvCxnSpPr>
          <p:spPr>
            <a:xfrm>
              <a:off x="337352" y="647287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8CD1A7C6-BC0D-43D5-8EFD-2EB8B6DBBA3D}"/>
              </a:ext>
            </a:extLst>
          </p:cNvPr>
          <p:cNvSpPr txBox="1"/>
          <p:nvPr/>
        </p:nvSpPr>
        <p:spPr>
          <a:xfrm>
            <a:off x="5885616" y="1952996"/>
            <a:ext cx="55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20</a:t>
            </a:r>
            <a:endParaRPr lang="zh-CN" altLang="en-US" sz="1800" b="1" dirty="0" err="1">
              <a:solidFill>
                <a:srgbClr val="000000"/>
              </a:solidFill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0E9699E5-6155-43BE-B47D-559E2C5467FE}"/>
              </a:ext>
            </a:extLst>
          </p:cNvPr>
          <p:cNvCxnSpPr>
            <a:cxnSpLocks/>
          </p:cNvCxnSpPr>
          <p:nvPr/>
        </p:nvCxnSpPr>
        <p:spPr>
          <a:xfrm>
            <a:off x="1708125" y="1720660"/>
            <a:ext cx="4357395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D7068F8D-C63B-4A88-81A4-DD753969F129}"/>
              </a:ext>
            </a:extLst>
          </p:cNvPr>
          <p:cNvCxnSpPr>
            <a:cxnSpLocks/>
          </p:cNvCxnSpPr>
          <p:nvPr/>
        </p:nvCxnSpPr>
        <p:spPr>
          <a:xfrm>
            <a:off x="7425344" y="572318"/>
            <a:ext cx="0" cy="36871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2FFA16A7-3D54-48E3-9666-5C8D45CEDB58}"/>
              </a:ext>
            </a:extLst>
          </p:cNvPr>
          <p:cNvCxnSpPr>
            <a:cxnSpLocks/>
          </p:cNvCxnSpPr>
          <p:nvPr/>
        </p:nvCxnSpPr>
        <p:spPr>
          <a:xfrm flipH="1">
            <a:off x="1706948" y="581196"/>
            <a:ext cx="571839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041E4197-7F94-4B28-9316-D68C1F83D85D}"/>
              </a:ext>
            </a:extLst>
          </p:cNvPr>
          <p:cNvCxnSpPr>
            <a:cxnSpLocks/>
          </p:cNvCxnSpPr>
          <p:nvPr/>
        </p:nvCxnSpPr>
        <p:spPr>
          <a:xfrm flipH="1" flipV="1">
            <a:off x="6065519" y="902263"/>
            <a:ext cx="1368703" cy="16120"/>
          </a:xfrm>
          <a:prstGeom prst="straightConnector1">
            <a:avLst/>
          </a:prstGeom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0B02A54C-810B-43F5-9C8C-DCC17CD317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37" y="2375751"/>
            <a:ext cx="5582796" cy="3721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2C1A5E5-3F14-4934-AC6A-C2D779F77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37" y="2375751"/>
            <a:ext cx="5582796" cy="372186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6618A5A-4337-4D6D-9B67-6CF5941126D5}"/>
              </a:ext>
            </a:extLst>
          </p:cNvPr>
          <p:cNvCxnSpPr>
            <a:cxnSpLocks/>
          </p:cNvCxnSpPr>
          <p:nvPr/>
        </p:nvCxnSpPr>
        <p:spPr>
          <a:xfrm flipH="1">
            <a:off x="6065519" y="579938"/>
            <a:ext cx="136870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107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E9372A7C-EB9C-42F6-B74D-3E92B2195C85}"/>
              </a:ext>
            </a:extLst>
          </p:cNvPr>
          <p:cNvGrpSpPr/>
          <p:nvPr/>
        </p:nvGrpSpPr>
        <p:grpSpPr>
          <a:xfrm>
            <a:off x="1612238" y="398713"/>
            <a:ext cx="5813106" cy="1507842"/>
            <a:chOff x="273775" y="647287"/>
            <a:chExt cx="3854342" cy="1507842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CD1A454-1B74-4ECA-9DA3-03728687004D}"/>
                </a:ext>
              </a:extLst>
            </p:cNvPr>
            <p:cNvGrpSpPr/>
            <p:nvPr/>
          </p:nvGrpSpPr>
          <p:grpSpPr>
            <a:xfrm>
              <a:off x="273775" y="1308261"/>
              <a:ext cx="3854342" cy="547250"/>
              <a:chOff x="417251" y="1199965"/>
              <a:chExt cx="4305670" cy="547250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4E04D28F-4AEB-492A-8D3B-04F2A2E0D3DE}"/>
                  </a:ext>
                </a:extLst>
              </p:cNvPr>
              <p:cNvCxnSpPr/>
              <p:nvPr/>
            </p:nvCxnSpPr>
            <p:spPr>
              <a:xfrm>
                <a:off x="488273" y="1438183"/>
                <a:ext cx="42346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D29C2AB2-2EAC-4549-89BF-3A3CBFBA9C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273" y="1199965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EA4DCAC0-CAE1-40EF-9577-532D96337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2921" y="1203664"/>
                <a:ext cx="0" cy="469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等腰三角形 19">
                <a:extLst>
                  <a:ext uri="{FF2B5EF4-FFF2-40B4-BE49-F238E27FC236}">
                    <a16:creationId xmlns:a16="http://schemas.microsoft.com/office/drawing/2014/main" id="{6D7D7D2B-8DA6-4414-8319-DAE39E09D2FF}"/>
                  </a:ext>
                </a:extLst>
              </p:cNvPr>
              <p:cNvSpPr/>
              <p:nvPr/>
            </p:nvSpPr>
            <p:spPr>
              <a:xfrm>
                <a:off x="2973063" y="1438183"/>
                <a:ext cx="142043" cy="266329"/>
              </a:xfrm>
              <a:prstGeom prst="triangl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等腰三角形 20">
                <a:extLst>
                  <a:ext uri="{FF2B5EF4-FFF2-40B4-BE49-F238E27FC236}">
                    <a16:creationId xmlns:a16="http://schemas.microsoft.com/office/drawing/2014/main" id="{75E5DA10-C65C-4096-B673-138B08ED13A6}"/>
                  </a:ext>
                </a:extLst>
              </p:cNvPr>
              <p:cNvSpPr/>
              <p:nvPr/>
            </p:nvSpPr>
            <p:spPr>
              <a:xfrm>
                <a:off x="417251" y="1480886"/>
                <a:ext cx="142043" cy="266329"/>
              </a:xfrm>
              <a:prstGeom prst="triangl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3A60C71-970E-48E5-BDA8-4D4BEF01EC40}"/>
                </a:ext>
              </a:extLst>
            </p:cNvPr>
            <p:cNvCxnSpPr>
              <a:cxnSpLocks/>
            </p:cNvCxnSpPr>
            <p:nvPr/>
          </p:nvCxnSpPr>
          <p:spPr>
            <a:xfrm>
              <a:off x="2625260" y="833182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B508B67-A2BD-45C7-8E6F-7C7B210E632D}"/>
                </a:ext>
              </a:extLst>
            </p:cNvPr>
            <p:cNvCxnSpPr/>
            <p:nvPr/>
          </p:nvCxnSpPr>
          <p:spPr>
            <a:xfrm>
              <a:off x="337352" y="647287"/>
              <a:ext cx="0" cy="132194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8CD1A7C6-BC0D-43D5-8EFD-2EB8B6DBBA3D}"/>
              </a:ext>
            </a:extLst>
          </p:cNvPr>
          <p:cNvSpPr txBox="1"/>
          <p:nvPr/>
        </p:nvSpPr>
        <p:spPr>
          <a:xfrm>
            <a:off x="4980487" y="1967730"/>
            <a:ext cx="55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 b="1" dirty="0">
                <a:solidFill>
                  <a:srgbClr val="000000"/>
                </a:solidFill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40</a:t>
            </a:r>
            <a:endParaRPr lang="zh-CN" altLang="en-US" sz="1800" b="1" dirty="0" err="1">
              <a:solidFill>
                <a:srgbClr val="000000"/>
              </a:solidFill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0E9699E5-6155-43BE-B47D-559E2C5467FE}"/>
              </a:ext>
            </a:extLst>
          </p:cNvPr>
          <p:cNvCxnSpPr>
            <a:cxnSpLocks/>
          </p:cNvCxnSpPr>
          <p:nvPr/>
        </p:nvCxnSpPr>
        <p:spPr>
          <a:xfrm>
            <a:off x="1708125" y="1720660"/>
            <a:ext cx="3450615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D7068F8D-C63B-4A88-81A4-DD753969F129}"/>
              </a:ext>
            </a:extLst>
          </p:cNvPr>
          <p:cNvCxnSpPr>
            <a:cxnSpLocks/>
          </p:cNvCxnSpPr>
          <p:nvPr/>
        </p:nvCxnSpPr>
        <p:spPr>
          <a:xfrm>
            <a:off x="7425344" y="572318"/>
            <a:ext cx="0" cy="36871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2FFA16A7-3D54-48E3-9666-5C8D45CEDB58}"/>
              </a:ext>
            </a:extLst>
          </p:cNvPr>
          <p:cNvCxnSpPr>
            <a:cxnSpLocks/>
          </p:cNvCxnSpPr>
          <p:nvPr/>
        </p:nvCxnSpPr>
        <p:spPr>
          <a:xfrm flipH="1">
            <a:off x="1706948" y="581196"/>
            <a:ext cx="571839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041E4197-7F94-4B28-9316-D68C1F83D85D}"/>
              </a:ext>
            </a:extLst>
          </p:cNvPr>
          <p:cNvCxnSpPr>
            <a:cxnSpLocks/>
          </p:cNvCxnSpPr>
          <p:nvPr/>
        </p:nvCxnSpPr>
        <p:spPr>
          <a:xfrm flipH="1">
            <a:off x="5158740" y="926136"/>
            <a:ext cx="2277135" cy="22040"/>
          </a:xfrm>
          <a:prstGeom prst="straightConnector1">
            <a:avLst/>
          </a:prstGeom>
          <a:ln w="381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0B02A54C-810B-43F5-9C8C-DCC17CD317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37" y="2375751"/>
            <a:ext cx="5582796" cy="3721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2C1A5E5-3F14-4934-AC6A-C2D779F77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37" y="2375751"/>
            <a:ext cx="5582796" cy="3721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652AFEF-2187-49FC-BE5E-F1ACDB6D21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37" y="2382894"/>
            <a:ext cx="5582796" cy="3721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FAD9FD9-63D2-48CC-AD26-8BB1B38CE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36" y="2366347"/>
            <a:ext cx="5582795" cy="374555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196DB3FC-2DB5-4720-812A-CF7F31B4531C}"/>
              </a:ext>
            </a:extLst>
          </p:cNvPr>
          <p:cNvCxnSpPr>
            <a:cxnSpLocks/>
          </p:cNvCxnSpPr>
          <p:nvPr/>
        </p:nvCxnSpPr>
        <p:spPr>
          <a:xfrm flipH="1">
            <a:off x="5158740" y="579938"/>
            <a:ext cx="227548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127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两个要点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000" b="1" dirty="0"/>
              <a:t>关注实验中的细节</a:t>
            </a:r>
            <a:endParaRPr lang="en-US" altLang="zh-CN" sz="4000" b="1" dirty="0"/>
          </a:p>
          <a:p>
            <a:pPr>
              <a:lnSpc>
                <a:spcPct val="150000"/>
              </a:lnSpc>
            </a:pPr>
            <a:r>
              <a:rPr lang="zh-CN" altLang="en-US" sz="4000" b="1" dirty="0"/>
              <a:t>提出猜想，并设计实验来检验</a:t>
            </a:r>
          </a:p>
        </p:txBody>
      </p:sp>
    </p:spTree>
    <p:extLst>
      <p:ext uri="{BB962C8B-B14F-4D97-AF65-F5344CB8AC3E}">
        <p14:creationId xmlns:p14="http://schemas.microsoft.com/office/powerpoint/2010/main" val="4237162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93D431-50FE-440F-9121-BBB7B7079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1689" y="1813354"/>
            <a:ext cx="6858000" cy="2387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8800" b="1" dirty="0"/>
              <a:t>Soy-sauce Optics</a:t>
            </a:r>
            <a:br>
              <a:rPr lang="en-US" altLang="zh-CN" sz="8800" b="1" dirty="0"/>
            </a:br>
            <a:r>
              <a:rPr lang="zh-CN" altLang="en-US" sz="8800" b="1" dirty="0"/>
              <a:t>酱油光学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620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36420" y="1109732"/>
            <a:ext cx="6156614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prstClr val="black"/>
                </a:solidFill>
                <a:latin typeface="Calibri" panose="020F0502020204030204"/>
                <a:ea typeface="等线"/>
              </a:rPr>
              <a:t>Using a </a:t>
            </a:r>
            <a:r>
              <a:rPr lang="en-US" altLang="zh-CN" sz="2800" dirty="0">
                <a:solidFill>
                  <a:srgbClr val="36AFCE"/>
                </a:solidFill>
                <a:latin typeface="Calibri" panose="020F0502020204030204"/>
                <a:ea typeface="等线"/>
              </a:rPr>
              <a:t>laser beam</a:t>
            </a:r>
            <a:r>
              <a:rPr lang="en-US" altLang="zh-CN" sz="2800" dirty="0">
                <a:solidFill>
                  <a:prstClr val="black"/>
                </a:solidFill>
                <a:latin typeface="Calibri" panose="020F0502020204030204"/>
                <a:ea typeface="等线"/>
              </a:rPr>
              <a:t> passing through a thin laying (about </a:t>
            </a:r>
            <a:r>
              <a:rPr lang="en-US" altLang="zh-CN" sz="2800" dirty="0">
                <a:solidFill>
                  <a:srgbClr val="36AFCE"/>
                </a:solidFill>
                <a:latin typeface="Calibri" panose="020F0502020204030204"/>
                <a:ea typeface="等线"/>
              </a:rPr>
              <a:t>200</a:t>
            </a:r>
            <a:r>
              <a:rPr lang="el-GR" altLang="zh-CN" sz="2800" dirty="0">
                <a:solidFill>
                  <a:srgbClr val="36AFCE"/>
                </a:solidFill>
                <a:latin typeface="Calibri" panose="020F0502020204030204"/>
                <a:ea typeface="等线"/>
              </a:rPr>
              <a:t>μ</a:t>
            </a:r>
            <a:r>
              <a:rPr lang="en-US" altLang="zh-CN" sz="2800" dirty="0">
                <a:solidFill>
                  <a:srgbClr val="36AFCE"/>
                </a:solidFill>
                <a:latin typeface="Calibri" panose="020F0502020204030204"/>
                <a:ea typeface="等线"/>
              </a:rPr>
              <a:t>m</a:t>
            </a:r>
            <a:r>
              <a:rPr lang="en-US" altLang="zh-CN" sz="2800" dirty="0">
                <a:solidFill>
                  <a:prstClr val="black"/>
                </a:solidFill>
                <a:latin typeface="Calibri" panose="020F0502020204030204"/>
                <a:ea typeface="等线"/>
              </a:rPr>
              <a:t>) of </a:t>
            </a:r>
            <a:r>
              <a:rPr lang="en-US" altLang="zh-CN" sz="2800" dirty="0">
                <a:solidFill>
                  <a:srgbClr val="36AFCE"/>
                </a:solidFill>
                <a:latin typeface="Calibri" panose="020F0502020204030204"/>
                <a:ea typeface="等线"/>
              </a:rPr>
              <a:t>soy sauce </a:t>
            </a:r>
            <a:r>
              <a:rPr lang="en-US" altLang="zh-CN" sz="2800" dirty="0">
                <a:solidFill>
                  <a:srgbClr val="FF0000"/>
                </a:solidFill>
                <a:latin typeface="Calibri" panose="020F0502020204030204"/>
                <a:ea typeface="等线"/>
              </a:rPr>
              <a:t>the thermal lens effect</a:t>
            </a:r>
            <a:r>
              <a:rPr lang="en-US" altLang="zh-CN" sz="2800" dirty="0">
                <a:solidFill>
                  <a:prstClr val="black"/>
                </a:solidFill>
                <a:latin typeface="Calibri" panose="020F0502020204030204"/>
                <a:ea typeface="等线"/>
              </a:rPr>
              <a:t> can be observed. Investigate this phenomenon.</a:t>
            </a:r>
            <a:endParaRPr lang="en-US" altLang="zh-CN" sz="2400" b="1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以一束</a:t>
            </a:r>
            <a:r>
              <a:rPr lang="zh-CN" altLang="en-US" sz="2400" dirty="0">
                <a:solidFill>
                  <a:srgbClr val="36AFC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激光</a:t>
            </a: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穿透一薄层</a:t>
            </a:r>
            <a:r>
              <a:rPr lang="zh-CN" altLang="en-US" sz="2400" dirty="0">
                <a:solidFill>
                  <a:srgbClr val="36AFC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酱油</a:t>
            </a: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（约</a:t>
            </a:r>
            <a:r>
              <a:rPr lang="en-US" altLang="zh-CN" sz="2400" dirty="0">
                <a:solidFill>
                  <a:srgbClr val="36AFC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0.2</a:t>
            </a:r>
            <a:r>
              <a:rPr lang="zh-CN" altLang="en-US" sz="2400" dirty="0">
                <a:solidFill>
                  <a:srgbClr val="36AFC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毫米</a:t>
            </a: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），可以观察到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热透镜效应</a:t>
            </a: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。探究此现象。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A9F0C65-20FD-48C1-82D9-16A904439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599" y="324823"/>
            <a:ext cx="2474209" cy="584442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课题简介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36419" y="909265"/>
            <a:ext cx="137575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052614" y="1172079"/>
            <a:ext cx="1329481" cy="5067663"/>
            <a:chOff x="9607859" y="917809"/>
            <a:chExt cx="1452272" cy="462023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25" t="34215" r="41684" b="43143"/>
            <a:stretch/>
          </p:blipFill>
          <p:spPr>
            <a:xfrm>
              <a:off x="9615796" y="917809"/>
              <a:ext cx="1444335" cy="146952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93" t="41855" r="40043" b="28183"/>
            <a:stretch/>
          </p:blipFill>
          <p:spPr>
            <a:xfrm>
              <a:off x="9615795" y="2444175"/>
              <a:ext cx="1444335" cy="1512145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CD08D19-C7E5-4914-85B1-09B5D4097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93" t="12572" r="21730" b="4580"/>
            <a:stretch/>
          </p:blipFill>
          <p:spPr>
            <a:xfrm>
              <a:off x="9607859" y="4013161"/>
              <a:ext cx="1452271" cy="1524885"/>
            </a:xfrm>
            <a:prstGeom prst="rect">
              <a:avLst/>
            </a:prstGeom>
          </p:spPr>
        </p:pic>
      </p:grpSp>
      <p:sp>
        <p:nvSpPr>
          <p:cNvPr id="14" name="文本框 13"/>
          <p:cNvSpPr txBox="1"/>
          <p:nvPr/>
        </p:nvSpPr>
        <p:spPr>
          <a:xfrm>
            <a:off x="436420" y="4485416"/>
            <a:ext cx="6156614" cy="1754326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由温度变化引起介质性质（如密度、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折射率</a:t>
            </a: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）的改变，导致介质对光束表现出与透镜类似的响应的现象</a:t>
            </a:r>
          </a:p>
        </p:txBody>
      </p:sp>
    </p:spTree>
    <p:extLst>
      <p:ext uri="{BB962C8B-B14F-4D97-AF65-F5344CB8AC3E}">
        <p14:creationId xmlns:p14="http://schemas.microsoft.com/office/powerpoint/2010/main" val="190827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9F0C65-20FD-48C1-82D9-16A904439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67" y="247612"/>
            <a:ext cx="2271152" cy="849158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实验设计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45165D4-C5F3-4775-A241-EEAC1975B2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44" y="3220076"/>
            <a:ext cx="3244645" cy="324464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CCCE87B-496D-497D-9580-FFFE9F3EE329}"/>
              </a:ext>
            </a:extLst>
          </p:cNvPr>
          <p:cNvSpPr txBox="1"/>
          <p:nvPr/>
        </p:nvSpPr>
        <p:spPr>
          <a:xfrm>
            <a:off x="693176" y="1340768"/>
            <a:ext cx="31623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长尾夹*</a:t>
            </a:r>
            <a:r>
              <a:rPr lang="en-US" altLang="zh-CN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</a:p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载玻片（厚度为</a:t>
            </a:r>
            <a:r>
              <a:rPr lang="en-US" altLang="zh-CN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1.1mm</a:t>
            </a:r>
            <a:r>
              <a:rPr lang="zh-CN" altLang="en-US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en-US" altLang="zh-CN" sz="20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dirty="0">
                <a:solidFill>
                  <a:srgbClr val="1D9A78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0.2mm</a:t>
            </a:r>
            <a:r>
              <a:rPr lang="zh-CN" altLang="en-US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厚 聚四氟乙烯塑料片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5F4BC8D-E8B3-40D4-81F7-34809ED13AF4}"/>
              </a:ext>
            </a:extLst>
          </p:cNvPr>
          <p:cNvCxnSpPr>
            <a:cxnSpLocks/>
          </p:cNvCxnSpPr>
          <p:nvPr/>
        </p:nvCxnSpPr>
        <p:spPr>
          <a:xfrm>
            <a:off x="700549" y="1578077"/>
            <a:ext cx="0" cy="145025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6131FA7-4AD4-446E-97C3-51C816CEE234}"/>
              </a:ext>
            </a:extLst>
          </p:cNvPr>
          <p:cNvGrpSpPr/>
          <p:nvPr/>
        </p:nvGrpSpPr>
        <p:grpSpPr>
          <a:xfrm>
            <a:off x="4471076" y="1578077"/>
            <a:ext cx="1714499" cy="1477328"/>
            <a:chOff x="6265608" y="919316"/>
            <a:chExt cx="2285998" cy="1477328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8339C78-27CD-4845-A5AC-09F2BA621EA7}"/>
                </a:ext>
              </a:extLst>
            </p:cNvPr>
            <p:cNvSpPr txBox="1"/>
            <p:nvPr/>
          </p:nvSpPr>
          <p:spPr>
            <a:xfrm>
              <a:off x="6265608" y="919316"/>
              <a:ext cx="228599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酱油（老抽</a:t>
              </a:r>
              <a:r>
                <a:rPr lang="en-US" altLang="zh-CN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&amp;</a:t>
              </a: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生抽）</a:t>
              </a:r>
              <a:endParaRPr lang="en-US" altLang="zh-CN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defTabSz="4572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注射器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5F6AA74-98CC-4DF5-B6AC-6E29F93CC3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04937" y="919316"/>
              <a:ext cx="4917" cy="1061884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D9D927C-D119-4CF6-A95E-D627E43C231E}"/>
              </a:ext>
            </a:extLst>
          </p:cNvPr>
          <p:cNvGrpSpPr/>
          <p:nvPr/>
        </p:nvGrpSpPr>
        <p:grpSpPr>
          <a:xfrm>
            <a:off x="4504729" y="3518521"/>
            <a:ext cx="2103630" cy="3076245"/>
            <a:chOff x="6304939" y="3158565"/>
            <a:chExt cx="2799442" cy="218208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6C4721A-CDD5-4183-AD98-2BE83B681CB0}"/>
                </a:ext>
              </a:extLst>
            </p:cNvPr>
            <p:cNvSpPr txBox="1"/>
            <p:nvPr/>
          </p:nvSpPr>
          <p:spPr>
            <a:xfrm>
              <a:off x="6304940" y="3250809"/>
              <a:ext cx="2799441" cy="1571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固体激光器</a:t>
              </a:r>
              <a:endParaRPr lang="en-US" altLang="zh-CN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     </a:t>
              </a:r>
              <a:r>
                <a:rPr lang="zh-CN" altLang="en-US" sz="1800" dirty="0">
                  <a:solidFill>
                    <a:srgbClr val="1D9A78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波长</a:t>
              </a:r>
              <a:r>
                <a:rPr lang="en-US" altLang="zh-CN" sz="1800" dirty="0">
                  <a:solidFill>
                    <a:srgbClr val="1D9A78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532nm</a:t>
              </a:r>
            </a:p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800" dirty="0">
                  <a:solidFill>
                    <a:srgbClr val="1D9A78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      </a:t>
              </a:r>
              <a:r>
                <a:rPr lang="zh-CN" altLang="en-US" sz="1800" dirty="0">
                  <a:solidFill>
                    <a:srgbClr val="1D9A78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功率约</a:t>
              </a:r>
              <a:r>
                <a:rPr lang="en-US" altLang="zh-CN" sz="1800" dirty="0">
                  <a:solidFill>
                    <a:srgbClr val="1D9A78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60mW</a:t>
              </a:r>
            </a:p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凸透镜</a:t>
              </a:r>
              <a:endParaRPr lang="en-US" altLang="zh-CN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     </a:t>
              </a:r>
              <a:r>
                <a:rPr lang="zh-CN" altLang="en-US" sz="1800" dirty="0">
                  <a:solidFill>
                    <a:srgbClr val="1D9A78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焦距</a:t>
              </a:r>
              <a:r>
                <a:rPr lang="en-US" altLang="zh-CN" sz="1800" dirty="0">
                  <a:solidFill>
                    <a:srgbClr val="1D9A78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13.9cm</a:t>
              </a:r>
            </a:p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衰光片、光功率计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430CDAC-C184-4F71-A084-48AE0AEA685F}"/>
                </a:ext>
              </a:extLst>
            </p:cNvPr>
            <p:cNvCxnSpPr>
              <a:cxnSpLocks/>
            </p:cNvCxnSpPr>
            <p:nvPr/>
          </p:nvCxnSpPr>
          <p:spPr>
            <a:xfrm>
              <a:off x="6304939" y="3158565"/>
              <a:ext cx="0" cy="218208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359" y="598561"/>
            <a:ext cx="1497422" cy="26620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43137" y="4025297"/>
            <a:ext cx="2480802" cy="2014564"/>
          </a:xfrm>
          <a:prstGeom prst="rect">
            <a:avLst/>
          </a:prstGeom>
        </p:spPr>
      </p:pic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261853" y="975359"/>
            <a:ext cx="159682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311666" y="413132"/>
            <a:ext cx="2764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1D6FA9">
                    <a:lumMod val="5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实验材料与仪器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75" y="1479967"/>
            <a:ext cx="615553" cy="12118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1D9A78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容器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855524" y="1479967"/>
            <a:ext cx="615553" cy="12118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1D9A78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酱油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858906" y="3455971"/>
            <a:ext cx="615553" cy="12118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1D9A78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仪器</a:t>
            </a:r>
          </a:p>
        </p:txBody>
      </p:sp>
    </p:spTree>
    <p:extLst>
      <p:ext uri="{BB962C8B-B14F-4D97-AF65-F5344CB8AC3E}">
        <p14:creationId xmlns:p14="http://schemas.microsoft.com/office/powerpoint/2010/main" val="7483186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1">
            <a:extLst>
              <a:ext uri="{FF2B5EF4-FFF2-40B4-BE49-F238E27FC236}">
                <a16:creationId xmlns:a16="http://schemas.microsoft.com/office/drawing/2014/main" id="{7A55086D-D3CF-4D83-A102-6F476D4E2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67" y="247612"/>
            <a:ext cx="2271152" cy="849158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实验设计</a:t>
            </a:r>
          </a:p>
        </p:txBody>
      </p:sp>
      <p:cxnSp>
        <p:nvCxnSpPr>
          <p:cNvPr id="12" name="直接连接符 11"/>
          <p:cNvCxnSpPr>
            <a:cxnSpLocks/>
            <a:stCxn id="3" idx="3"/>
            <a:endCxn id="22" idx="3"/>
          </p:cNvCxnSpPr>
          <p:nvPr/>
        </p:nvCxnSpPr>
        <p:spPr>
          <a:xfrm flipV="1">
            <a:off x="2330621" y="2571401"/>
            <a:ext cx="5228685" cy="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54372" y="2427316"/>
            <a:ext cx="1176251" cy="2881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3739630" y="1705494"/>
            <a:ext cx="245225" cy="173181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71862" y="1623755"/>
            <a:ext cx="41564" cy="189530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58404" y="4444538"/>
            <a:ext cx="1176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/>
              </a:rPr>
              <a:t>激光器</a:t>
            </a:r>
            <a:endParaRPr lang="en-US" altLang="zh-CN" sz="2400" dirty="0">
              <a:solidFill>
                <a:prstClr val="black"/>
              </a:solidFill>
              <a:latin typeface="Calibri" panose="020F0502020204030204"/>
              <a:ea typeface="等线"/>
            </a:endParaRPr>
          </a:p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srgbClr val="1D9A78"/>
                </a:solidFill>
                <a:latin typeface="Calibri" panose="020F0502020204030204"/>
                <a:ea typeface="等线"/>
              </a:rPr>
              <a:t>波长</a:t>
            </a:r>
            <a:r>
              <a:rPr lang="en-US" altLang="zh-CN" sz="2000" dirty="0">
                <a:solidFill>
                  <a:srgbClr val="1D9A78"/>
                </a:solidFill>
                <a:latin typeface="Calibri" panose="020F0502020204030204"/>
                <a:ea typeface="等线"/>
              </a:rPr>
              <a:t>532nm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AF3E5AC-C63B-4951-B022-8684AAD22344}"/>
              </a:ext>
            </a:extLst>
          </p:cNvPr>
          <p:cNvGrpSpPr/>
          <p:nvPr/>
        </p:nvGrpSpPr>
        <p:grpSpPr>
          <a:xfrm>
            <a:off x="2338815" y="1903617"/>
            <a:ext cx="1176251" cy="3115725"/>
            <a:chOff x="3118418" y="1903614"/>
            <a:chExt cx="1568335" cy="3115725"/>
          </a:xfrm>
        </p:grpSpPr>
        <p:sp>
          <p:nvSpPr>
            <p:cNvPr id="5" name="椭圆 4"/>
            <p:cNvSpPr/>
            <p:nvPr/>
          </p:nvSpPr>
          <p:spPr>
            <a:xfrm>
              <a:off x="3517052" y="1903614"/>
              <a:ext cx="144088" cy="133557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118418" y="4557674"/>
              <a:ext cx="15683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dirty="0">
                  <a:solidFill>
                    <a:prstClr val="black"/>
                  </a:solidFill>
                  <a:latin typeface="Calibri" panose="020F0502020204030204"/>
                  <a:ea typeface="等线"/>
                </a:rPr>
                <a:t>衰光片</a:t>
              </a:r>
              <a:endParaRPr lang="en-US" altLang="zh-CN" sz="2000" dirty="0">
                <a:solidFill>
                  <a:prstClr val="black"/>
                </a:solidFill>
                <a:latin typeface="Calibri" panose="020F0502020204030204"/>
                <a:ea typeface="等线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431936" y="4444537"/>
            <a:ext cx="1176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/>
              </a:rPr>
              <a:t>凸透镜</a:t>
            </a:r>
            <a:endParaRPr lang="en-US" altLang="zh-CN" sz="2400" dirty="0">
              <a:solidFill>
                <a:prstClr val="black"/>
              </a:solidFill>
              <a:latin typeface="Calibri" panose="020F0502020204030204"/>
              <a:ea typeface="等线"/>
            </a:endParaRPr>
          </a:p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srgbClr val="36AFCE"/>
                </a:solidFill>
                <a:latin typeface="Calibri" panose="020F0502020204030204"/>
                <a:ea typeface="等线"/>
              </a:rPr>
              <a:t>焦距</a:t>
            </a:r>
            <a:r>
              <a:rPr lang="en-US" altLang="zh-CN" sz="2000" dirty="0">
                <a:solidFill>
                  <a:srgbClr val="36AFCE"/>
                </a:solidFill>
                <a:latin typeface="Calibri" panose="020F0502020204030204"/>
                <a:ea typeface="等线"/>
              </a:rPr>
              <a:t>13.9cm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891430" y="4554901"/>
            <a:ext cx="1176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/>
              </a:rPr>
              <a:t>酱油膜</a:t>
            </a:r>
            <a:endParaRPr lang="en-US" altLang="zh-CN" sz="2000" dirty="0">
              <a:solidFill>
                <a:prstClr val="black"/>
              </a:solidFill>
              <a:latin typeface="Calibri" panose="020F0502020204030204"/>
              <a:ea typeface="等线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0B42E19-3C50-4323-8375-04C0994D8F18}"/>
              </a:ext>
            </a:extLst>
          </p:cNvPr>
          <p:cNvGrpSpPr/>
          <p:nvPr/>
        </p:nvGrpSpPr>
        <p:grpSpPr>
          <a:xfrm>
            <a:off x="7058733" y="1903614"/>
            <a:ext cx="1176251" cy="3482280"/>
            <a:chOff x="9411642" y="1903614"/>
            <a:chExt cx="1568335" cy="3482280"/>
          </a:xfrm>
        </p:grpSpPr>
        <p:grpSp>
          <p:nvGrpSpPr>
            <p:cNvPr id="10" name="组合 9"/>
            <p:cNvGrpSpPr/>
            <p:nvPr/>
          </p:nvGrpSpPr>
          <p:grpSpPr>
            <a:xfrm>
              <a:off x="9577242" y="1903614"/>
              <a:ext cx="1097280" cy="2283229"/>
              <a:chOff x="7265324" y="2615738"/>
              <a:chExt cx="1097280" cy="2283229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7265324" y="2615738"/>
                <a:ext cx="1097280" cy="1385455"/>
              </a:xfrm>
              <a:prstGeom prst="round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7722524" y="4001193"/>
                <a:ext cx="182880" cy="89777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9411642" y="4554897"/>
              <a:ext cx="15683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dirty="0">
                  <a:solidFill>
                    <a:prstClr val="black"/>
                  </a:solidFill>
                  <a:latin typeface="Calibri" panose="020F0502020204030204"/>
                  <a:ea typeface="等线"/>
                </a:rPr>
                <a:t>光功率计</a:t>
              </a:r>
              <a:endParaRPr lang="en-US" altLang="zh-CN" sz="2000" dirty="0">
                <a:solidFill>
                  <a:prstClr val="black"/>
                </a:solidFill>
                <a:latin typeface="Calibri" panose="020F0502020204030204"/>
                <a:ea typeface="等线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46C2E9B-6BE7-41E7-BAFE-992E47F2551B}"/>
              </a:ext>
            </a:extLst>
          </p:cNvPr>
          <p:cNvGrpSpPr/>
          <p:nvPr/>
        </p:nvGrpSpPr>
        <p:grpSpPr>
          <a:xfrm>
            <a:off x="6047511" y="1858914"/>
            <a:ext cx="1176251" cy="3165753"/>
            <a:chOff x="8063346" y="1858911"/>
            <a:chExt cx="1568335" cy="3165753"/>
          </a:xfrm>
        </p:grpSpPr>
        <p:sp>
          <p:nvSpPr>
            <p:cNvPr id="2" name="矩形 1"/>
            <p:cNvSpPr/>
            <p:nvPr/>
          </p:nvSpPr>
          <p:spPr>
            <a:xfrm>
              <a:off x="8396593" y="1858911"/>
              <a:ext cx="45719" cy="1424981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063346" y="4562999"/>
              <a:ext cx="15683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dirty="0">
                  <a:solidFill>
                    <a:prstClr val="black"/>
                  </a:solidFill>
                  <a:latin typeface="Calibri" panose="020F0502020204030204"/>
                  <a:ea typeface="等线"/>
                </a:rPr>
                <a:t>刀片</a:t>
              </a:r>
              <a:endParaRPr lang="en-US" altLang="zh-CN" sz="2000" dirty="0">
                <a:solidFill>
                  <a:prstClr val="black"/>
                </a:solidFill>
                <a:latin typeface="Calibri" panose="020F0502020204030204"/>
                <a:ea typeface="等线"/>
              </a:endParaRPr>
            </a:p>
          </p:txBody>
        </p:sp>
      </p:grp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3C897D8-6A5C-49C3-9B2F-9F106FB86D07}"/>
              </a:ext>
            </a:extLst>
          </p:cNvPr>
          <p:cNvGrpSpPr/>
          <p:nvPr/>
        </p:nvGrpSpPr>
        <p:grpSpPr>
          <a:xfrm>
            <a:off x="7262009" y="626542"/>
            <a:ext cx="677723" cy="5159776"/>
            <a:chOff x="9682677" y="626542"/>
            <a:chExt cx="903631" cy="515977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0DAB49D-C711-48EA-A68C-DC4D40DB8D75}"/>
                </a:ext>
              </a:extLst>
            </p:cNvPr>
            <p:cNvSpPr/>
            <p:nvPr/>
          </p:nvSpPr>
          <p:spPr>
            <a:xfrm flipH="1">
              <a:off x="10079075" y="626542"/>
              <a:ext cx="55418" cy="38897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BDB800E-28DF-4DE6-A0CF-8C6DE84D411B}"/>
                </a:ext>
              </a:extLst>
            </p:cNvPr>
            <p:cNvSpPr txBox="1"/>
            <p:nvPr/>
          </p:nvSpPr>
          <p:spPr>
            <a:xfrm>
              <a:off x="9682677" y="4955321"/>
              <a:ext cx="9036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dirty="0">
                  <a:solidFill>
                    <a:prstClr val="black"/>
                  </a:solidFill>
                  <a:latin typeface="Calibri" panose="020F0502020204030204"/>
                  <a:ea typeface="等线"/>
                </a:rPr>
                <a:t>光屏</a:t>
              </a:r>
              <a:endParaRPr lang="en-US" altLang="zh-CN" sz="2000" dirty="0">
                <a:solidFill>
                  <a:prstClr val="black"/>
                </a:solidFill>
                <a:latin typeface="Calibri" panose="020F0502020204030204"/>
                <a:ea typeface="等线"/>
              </a:endParaRPr>
            </a:p>
          </p:txBody>
        </p:sp>
      </p:grpSp>
      <p:cxnSp>
        <p:nvCxnSpPr>
          <p:cNvPr id="23" name="直接连接符 22"/>
          <p:cNvCxnSpPr>
            <a:cxnSpLocks/>
          </p:cNvCxnSpPr>
          <p:nvPr/>
        </p:nvCxnSpPr>
        <p:spPr>
          <a:xfrm>
            <a:off x="222668" y="993366"/>
            <a:ext cx="1608731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2619623" y="464608"/>
            <a:ext cx="2240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1D6FA9">
                    <a:lumMod val="5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实验光路</a:t>
            </a:r>
          </a:p>
        </p:txBody>
      </p:sp>
    </p:spTree>
    <p:extLst>
      <p:ext uri="{BB962C8B-B14F-4D97-AF65-F5344CB8AC3E}">
        <p14:creationId xmlns:p14="http://schemas.microsoft.com/office/powerpoint/2010/main" val="373806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eChat_20190406203422">
            <a:hlinkClick r:id="" action="ppaction://media"/>
            <a:extLst>
              <a:ext uri="{FF2B5EF4-FFF2-40B4-BE49-F238E27FC236}">
                <a16:creationId xmlns:a16="http://schemas.microsoft.com/office/drawing/2014/main" id="{A18F3873-CDD1-434C-BC49-F14988F6C5C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9" end="6131.577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5770" y="1725562"/>
            <a:ext cx="5925785" cy="447726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195AD4A-A69D-4999-B41C-1B24B869BB9D}"/>
              </a:ext>
            </a:extLst>
          </p:cNvPr>
          <p:cNvSpPr txBox="1"/>
          <p:nvPr/>
        </p:nvSpPr>
        <p:spPr>
          <a:xfrm>
            <a:off x="6880123" y="2115485"/>
            <a:ext cx="21385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prstClr val="black"/>
                </a:solidFill>
                <a:latin typeface="Calibri" panose="020F0502020204030204"/>
                <a:ea typeface="等线"/>
              </a:rPr>
              <a:t>变化时间约</a:t>
            </a:r>
            <a:r>
              <a:rPr lang="en-US" altLang="zh-CN" sz="2000" dirty="0">
                <a:solidFill>
                  <a:srgbClr val="FF0000"/>
                </a:solidFill>
                <a:latin typeface="Calibri" panose="020F0502020204030204"/>
                <a:ea typeface="等线"/>
              </a:rPr>
              <a:t>5’’</a:t>
            </a:r>
            <a:endParaRPr lang="zh-CN" altLang="en-US" sz="2000" dirty="0">
              <a:solidFill>
                <a:srgbClr val="FF0000"/>
              </a:solidFill>
              <a:latin typeface="Calibri" panose="020F0502020204030204"/>
              <a:ea typeface="等线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864452" y="3208794"/>
            <a:ext cx="2154186" cy="2154186"/>
            <a:chOff x="9152603" y="3208794"/>
            <a:chExt cx="2872248" cy="215418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CD08D19-C7E5-4914-85B1-09B5D4097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2603" y="3208794"/>
              <a:ext cx="2872248" cy="2154186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244780" y="3285535"/>
              <a:ext cx="2109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1800" dirty="0">
                  <a:solidFill>
                    <a:srgbClr val="8BC145">
                      <a:lumMod val="60000"/>
                      <a:lumOff val="40000"/>
                    </a:srgbClr>
                  </a:solidFill>
                  <a:latin typeface="Calibri" panose="020F0502020204030204"/>
                  <a:ea typeface="等线"/>
                </a:rPr>
                <a:t>直径</a:t>
              </a:r>
              <a:r>
                <a:rPr lang="en-US" altLang="zh-CN" sz="1800" dirty="0">
                  <a:solidFill>
                    <a:srgbClr val="8BC145">
                      <a:lumMod val="60000"/>
                      <a:lumOff val="40000"/>
                    </a:srgbClr>
                  </a:solidFill>
                  <a:latin typeface="Calibri" panose="020F0502020204030204"/>
                  <a:ea typeface="等线"/>
                </a:rPr>
                <a:t>30mm</a:t>
              </a:r>
              <a:endParaRPr lang="zh-CN" altLang="en-US" sz="1800" dirty="0">
                <a:solidFill>
                  <a:srgbClr val="8BC145">
                    <a:lumMod val="60000"/>
                    <a:lumOff val="40000"/>
                  </a:srgbClr>
                </a:solidFill>
                <a:latin typeface="Calibri" panose="020F0502020204030204"/>
                <a:ea typeface="等线"/>
              </a:endParaRPr>
            </a:p>
          </p:txBody>
        </p:sp>
      </p:grp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47864" y="452139"/>
            <a:ext cx="2938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1D6FA9">
                    <a:lumMod val="5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实验现象展示</a:t>
            </a: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170A50B0-8B8C-498E-A8BC-D18E3B51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66" y="247612"/>
            <a:ext cx="2621142" cy="849158"/>
          </a:xfr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预实验结果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36B0205-B31F-46CC-9838-F1E7C250AE98}"/>
              </a:ext>
            </a:extLst>
          </p:cNvPr>
          <p:cNvCxnSpPr>
            <a:cxnSpLocks/>
          </p:cNvCxnSpPr>
          <p:nvPr/>
        </p:nvCxnSpPr>
        <p:spPr>
          <a:xfrm>
            <a:off x="261853" y="975359"/>
            <a:ext cx="1801028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58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0C2614C-720B-4760-AF36-9D9101941D4E}"/>
              </a:ext>
            </a:extLst>
          </p:cNvPr>
          <p:cNvSpPr txBox="1"/>
          <p:nvPr/>
        </p:nvSpPr>
        <p:spPr>
          <a:xfrm>
            <a:off x="1547664" y="1844824"/>
            <a:ext cx="64087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6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热透镜效应模型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13B9089-48B9-4ED3-A001-6F99C76C2E31}"/>
                  </a:ext>
                </a:extLst>
              </p:cNvPr>
              <p:cNvSpPr/>
              <p:nvPr/>
            </p:nvSpPr>
            <p:spPr>
              <a:xfrm>
                <a:off x="2411760" y="4077072"/>
                <a:ext cx="4131580" cy="1068626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US" altLang="zh-C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l-GR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13B9089-48B9-4ED3-A001-6F99C76C2E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4077072"/>
                <a:ext cx="4131580" cy="106862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16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16816" y="243388"/>
            <a:ext cx="3648583" cy="849158"/>
            <a:chOff x="300197" y="277090"/>
            <a:chExt cx="2905323" cy="849158"/>
          </a:xfrm>
        </p:grpSpPr>
        <p:sp>
          <p:nvSpPr>
            <p:cNvPr id="12" name="标题 1">
              <a:extLst>
                <a:ext uri="{FF2B5EF4-FFF2-40B4-BE49-F238E27FC236}">
                  <a16:creationId xmlns:a16="http://schemas.microsoft.com/office/drawing/2014/main" id="{21937ECB-3B53-4C36-8099-CC69148FBE97}"/>
                </a:ext>
              </a:extLst>
            </p:cNvPr>
            <p:cNvSpPr txBox="1">
              <a:spLocks/>
            </p:cNvSpPr>
            <p:nvPr/>
          </p:nvSpPr>
          <p:spPr>
            <a:xfrm>
              <a:off x="300197" y="277090"/>
              <a:ext cx="2905323" cy="8491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  <a:buFontTx/>
                <a:buNone/>
              </a:pPr>
              <a:r>
                <a:rPr lang="en-US" altLang="zh-CN" sz="3600" dirty="0">
                  <a:solidFill>
                    <a:srgbClr val="8BC145">
                      <a:lumMod val="50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2.2 </a:t>
              </a:r>
              <a:r>
                <a:rPr lang="zh-CN" altLang="en-US" sz="3600" dirty="0">
                  <a:solidFill>
                    <a:srgbClr val="8BC145">
                      <a:lumMod val="50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热透镜焦距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00197" y="1014151"/>
              <a:ext cx="1958580" cy="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4355976" y="457229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2D3F1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测量结果拟合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85A8A94-623E-4031-8592-D5D752B619EC}"/>
              </a:ext>
            </a:extLst>
          </p:cNvPr>
          <p:cNvGrpSpPr/>
          <p:nvPr/>
        </p:nvGrpSpPr>
        <p:grpSpPr>
          <a:xfrm>
            <a:off x="135710" y="1092546"/>
            <a:ext cx="5660426" cy="5542256"/>
            <a:chOff x="292846" y="602384"/>
            <a:chExt cx="5803154" cy="5542256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FA999967-1773-4823-9DE1-F0D9A012B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5114" y="602384"/>
              <a:ext cx="5080886" cy="5072757"/>
            </a:xfrm>
            <a:prstGeom prst="rect">
              <a:avLst/>
            </a:prstGeom>
          </p:spPr>
        </p:pic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9283546E-AE29-4F76-B59E-1C89034A22CA}"/>
                </a:ext>
              </a:extLst>
            </p:cNvPr>
            <p:cNvGrpSpPr/>
            <p:nvPr/>
          </p:nvGrpSpPr>
          <p:grpSpPr>
            <a:xfrm>
              <a:off x="292846" y="2696393"/>
              <a:ext cx="4573229" cy="3448247"/>
              <a:chOff x="292846" y="2696393"/>
              <a:chExt cx="4573229" cy="344824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id="{A7F5A1D7-052D-4DEC-A84D-0D7C7BB254E6}"/>
                      </a:ext>
                    </a:extLst>
                  </p:cNvPr>
                  <p:cNvSpPr/>
                  <p:nvPr/>
                </p:nvSpPr>
                <p:spPr>
                  <a:xfrm>
                    <a:off x="292846" y="2696393"/>
                    <a:ext cx="615553" cy="833177"/>
                  </a:xfrm>
                  <a:prstGeom prst="rect">
                    <a:avLst/>
                  </a:prstGeom>
                </p:spPr>
                <p:txBody>
                  <a:bodyPr vert="vert270" wrap="none">
                    <a:spAutoFit/>
                  </a:bodyPr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buFontTx/>
                      <a:buNone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1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𝑡h</m:t>
                            </m:r>
                          </m:sub>
                        </m:sSub>
                      </m:oMath>
                    </a14:m>
                    <a:r>
                      <a:rPr lang="en-US" altLang="zh-CN" sz="1800" dirty="0">
                        <a:solidFill>
                          <a:prstClr val="black"/>
                        </a:solidFill>
                        <a:latin typeface="Calibri" panose="020F0502020204030204"/>
                        <a:ea typeface="等线"/>
                      </a:rPr>
                      <a:t>/mm</a:t>
                    </a:r>
                    <a:endParaRPr lang="zh-CN" altLang="en-US" sz="1800" dirty="0">
                      <a:solidFill>
                        <a:prstClr val="black"/>
                      </a:solidFill>
                      <a:latin typeface="Calibri" panose="020F0502020204030204"/>
                      <a:ea typeface="等线"/>
                    </a:endParaRPr>
                  </a:p>
                </p:txBody>
              </p:sp>
            </mc:Choice>
            <mc:Fallback xmlns=""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A7F5A1D7-052D-4DEC-A84D-0D7C7BB254E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2846" y="2696393"/>
                    <a:ext cx="615553" cy="833177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t="-11765" r="-921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矩形 17">
                    <a:extLst>
                      <a:ext uri="{FF2B5EF4-FFF2-40B4-BE49-F238E27FC236}">
                        <a16:creationId xmlns:a16="http://schemas.microsoft.com/office/drawing/2014/main" id="{E8057D7B-92B8-428C-ADB0-F7251B59A081}"/>
                      </a:ext>
                    </a:extLst>
                  </p:cNvPr>
                  <p:cNvSpPr/>
                  <p:nvPr/>
                </p:nvSpPr>
                <p:spPr>
                  <a:xfrm>
                    <a:off x="2991971" y="5586089"/>
                    <a:ext cx="1874104" cy="55855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buFontTx/>
                      <a:buNone/>
                    </a:pP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18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1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en-US" altLang="zh-CN" sz="1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altLang="zh-CN" sz="1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sz="1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en-US" altLang="zh-CN" sz="18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18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sz="1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mm</m:t>
                            </m:r>
                          </m:e>
                          <m:sup>
                            <m:r>
                              <a:rPr lang="en-US" altLang="zh-CN" sz="1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a14:m>
                    <a:r>
                      <a:rPr lang="en-US" altLang="zh-CN" sz="1800" dirty="0">
                        <a:solidFill>
                          <a:prstClr val="black"/>
                        </a:solidFill>
                        <a:latin typeface="Calibri" panose="020F0502020204030204"/>
                        <a:ea typeface="等线"/>
                      </a:rPr>
                      <a:t>/W)</a:t>
                    </a:r>
                    <a:endParaRPr lang="zh-CN" altLang="en-US" sz="1800" dirty="0">
                      <a:solidFill>
                        <a:prstClr val="black"/>
                      </a:solidFill>
                      <a:latin typeface="Calibri" panose="020F0502020204030204"/>
                      <a:ea typeface="等线"/>
                    </a:endParaRPr>
                  </a:p>
                </p:txBody>
              </p:sp>
            </mc:Choice>
            <mc:Fallback xmlns="">
              <p:sp>
                <p:nvSpPr>
                  <p:cNvPr id="18" name="矩形 17">
                    <a:extLst>
                      <a:ext uri="{FF2B5EF4-FFF2-40B4-BE49-F238E27FC236}">
                        <a16:creationId xmlns:a16="http://schemas.microsoft.com/office/drawing/2014/main" xmlns:a14="http://schemas.microsoft.com/office/drawing/2010/main" xmlns="" id="{E8057D7B-92B8-428C-ADB0-F7251B59A08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91971" y="5586089"/>
                    <a:ext cx="1874104" cy="558551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3463" b="-1099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B13B9089-48B9-4ED3-A001-6F99C76C2E31}"/>
                  </a:ext>
                </a:extLst>
              </p:cNvPr>
              <p:cNvSpPr/>
              <p:nvPr/>
            </p:nvSpPr>
            <p:spPr>
              <a:xfrm>
                <a:off x="4113711" y="1929565"/>
                <a:ext cx="4849726" cy="1068626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验证</m:t>
                      </m:r>
                      <m:sSub>
                        <m:sSub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US" altLang="zh-C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l-GR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13B9089-48B9-4ED3-A001-6F99C76C2E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711" y="1929565"/>
                <a:ext cx="4849726" cy="106862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组合 18"/>
          <p:cNvGrpSpPr/>
          <p:nvPr/>
        </p:nvGrpSpPr>
        <p:grpSpPr>
          <a:xfrm>
            <a:off x="5391137" y="3891630"/>
            <a:ext cx="3501343" cy="1522306"/>
            <a:chOff x="5893068" y="3336065"/>
            <a:chExt cx="4668459" cy="15223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D4063D49-0FFA-4D69-A74B-D50F2B1FE73F}"/>
                    </a:ext>
                  </a:extLst>
                </p:cNvPr>
                <p:cNvSpPr/>
                <p:nvPr/>
              </p:nvSpPr>
              <p:spPr>
                <a:xfrm>
                  <a:off x="5893068" y="3336065"/>
                  <a:ext cx="4668459" cy="89620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zh-CN" alt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𝑡h</m:t>
                            </m:r>
                          </m:sub>
                        </m:sSub>
                        <m:r>
                          <a:rPr lang="zh-CN" alt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28.3×</m:t>
                        </m:r>
                        <m:f>
                          <m:fPr>
                            <m:ctrlPr>
                              <a:rPr lang="zh-CN" alt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zh-CN" alt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zh-CN" altLang="en-US" sz="24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zh-CN" alt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zh-CN" altLang="en-US" sz="24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zh-CN" alt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13.6</m:t>
                        </m:r>
                      </m:oMath>
                    </m:oMathPara>
                  </a14:m>
                  <a:endParaRPr lang="zh-CN" altLang="en-US" sz="2000" dirty="0">
                    <a:solidFill>
                      <a:prstClr val="black"/>
                    </a:solidFill>
                    <a:latin typeface="Calibri" panose="020F0502020204030204"/>
                    <a:ea typeface="等线"/>
                  </a:endParaRPr>
                </a:p>
              </p:txBody>
            </p:sp>
          </mc:Choice>
          <mc:Fallback xmlns=""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D4063D49-0FFA-4D69-A74B-D50F2B1FE7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3068" y="3336065"/>
                  <a:ext cx="3501343" cy="89620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1E43FA0B-39B1-4D99-81F2-AE7C044D8D67}"/>
                    </a:ext>
                  </a:extLst>
                </p:cNvPr>
                <p:cNvSpPr/>
                <p:nvPr/>
              </p:nvSpPr>
              <p:spPr>
                <a:xfrm>
                  <a:off x="5893068" y="4396706"/>
                  <a:ext cx="209766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zh-CN" altLang="en-US" sz="24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=0.</m:t>
                        </m:r>
                        <m:r>
                          <a:rPr lang="en-US" altLang="zh-CN" sz="24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zh-CN" altLang="en-US" sz="1800" dirty="0">
                    <a:solidFill>
                      <a:prstClr val="black"/>
                    </a:solidFill>
                    <a:latin typeface="Calibri" panose="020F0502020204030204"/>
                    <a:ea typeface="等线"/>
                  </a:endParaRPr>
                </a:p>
              </p:txBody>
            </p:sp>
          </mc:Choice>
          <mc:Fallback xmlns="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1E43FA0B-39B1-4D99-81F2-AE7C044D8D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3068" y="4396706"/>
                  <a:ext cx="1573251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4260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7" t="4348" r="27209" b="9397"/>
          <a:stretch/>
        </p:blipFill>
        <p:spPr>
          <a:xfrm>
            <a:off x="755856" y="2053035"/>
            <a:ext cx="1769807" cy="346358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3369" y="5851689"/>
            <a:ext cx="195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32.5mW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2" t="10571" r="27704" b="-142"/>
          <a:stretch/>
        </p:blipFill>
        <p:spPr>
          <a:xfrm>
            <a:off x="3270457" y="2053034"/>
            <a:ext cx="1773493" cy="346358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618215" y="5851688"/>
            <a:ext cx="195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47.2mW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CD08D19-C7E5-4914-85B1-09B5D40979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743" y="2279249"/>
            <a:ext cx="3028949" cy="302894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770876" y="5851687"/>
            <a:ext cx="195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61.3mW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770876" y="1725708"/>
            <a:ext cx="2157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（室温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23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℃）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9025" y="159932"/>
            <a:ext cx="4046951" cy="849158"/>
            <a:chOff x="300197" y="277090"/>
            <a:chExt cx="2905323" cy="849158"/>
          </a:xfrm>
        </p:grpSpPr>
        <p:sp>
          <p:nvSpPr>
            <p:cNvPr id="14" name="标题 1">
              <a:extLst>
                <a:ext uri="{FF2B5EF4-FFF2-40B4-BE49-F238E27FC236}">
                  <a16:creationId xmlns:a16="http://schemas.microsoft.com/office/drawing/2014/main" id="{21937ECB-3B53-4C36-8099-CC69148FBE97}"/>
                </a:ext>
              </a:extLst>
            </p:cNvPr>
            <p:cNvSpPr txBox="1">
              <a:spLocks/>
            </p:cNvSpPr>
            <p:nvPr/>
          </p:nvSpPr>
          <p:spPr>
            <a:xfrm>
              <a:off x="300197" y="277090"/>
              <a:ext cx="2905323" cy="8491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  <a:buFontTx/>
                <a:buNone/>
              </a:pPr>
              <a:r>
                <a:rPr lang="en-US" altLang="zh-CN" sz="3600" dirty="0">
                  <a:solidFill>
                    <a:srgbClr val="7030A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2.3 </a:t>
              </a:r>
              <a:r>
                <a:rPr lang="zh-CN" altLang="en-US" sz="3600" dirty="0">
                  <a:solidFill>
                    <a:srgbClr val="7030A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环状干涉条纹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00197" y="1014151"/>
              <a:ext cx="2259554" cy="0"/>
            </a:xfrm>
            <a:prstGeom prst="line">
              <a:avLst/>
            </a:prstGeom>
            <a:ln>
              <a:solidFill>
                <a:srgbClr val="CD9BFF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4244116" y="370177"/>
            <a:ext cx="2526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53247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功率的影响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7488" y="1344164"/>
            <a:ext cx="8316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功率较高情况下，相位差最大值增大，形成的干涉条纹更多。</a:t>
            </a:r>
          </a:p>
        </p:txBody>
      </p:sp>
    </p:spTree>
    <p:extLst>
      <p:ext uri="{BB962C8B-B14F-4D97-AF65-F5344CB8AC3E}">
        <p14:creationId xmlns:p14="http://schemas.microsoft.com/office/powerpoint/2010/main" val="2631693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0C2614C-720B-4760-AF36-9D9101941D4E}"/>
              </a:ext>
            </a:extLst>
          </p:cNvPr>
          <p:cNvSpPr txBox="1"/>
          <p:nvPr/>
        </p:nvSpPr>
        <p:spPr>
          <a:xfrm>
            <a:off x="1216776" y="1735547"/>
            <a:ext cx="6912768" cy="295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6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模型的定量检验</a:t>
            </a:r>
            <a:endParaRPr lang="en-US" altLang="zh-CN" sz="66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6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与深化思路</a:t>
            </a:r>
          </a:p>
        </p:txBody>
      </p:sp>
    </p:spTree>
    <p:extLst>
      <p:ext uri="{BB962C8B-B14F-4D97-AF65-F5344CB8AC3E}">
        <p14:creationId xmlns:p14="http://schemas.microsoft.com/office/powerpoint/2010/main" val="3161068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C98212-A713-4DE4-B719-99800D38B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04A130-EF3F-4BEF-B984-25B213FA17D5}"/>
              </a:ext>
            </a:extLst>
          </p:cNvPr>
          <p:cNvSpPr txBox="1"/>
          <p:nvPr/>
        </p:nvSpPr>
        <p:spPr>
          <a:xfrm>
            <a:off x="3680711" y="425519"/>
            <a:ext cx="4318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B74919">
                    <a:lumMod val="5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折射率温度系数测量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1AE35FC-F856-4CE0-B795-A524A7CD2AD1}"/>
              </a:ext>
            </a:extLst>
          </p:cNvPr>
          <p:cNvGrpSpPr/>
          <p:nvPr/>
        </p:nvGrpSpPr>
        <p:grpSpPr>
          <a:xfrm>
            <a:off x="279182" y="182562"/>
            <a:ext cx="3199696" cy="849158"/>
            <a:chOff x="300197" y="277090"/>
            <a:chExt cx="2905323" cy="849158"/>
          </a:xfrm>
        </p:grpSpPr>
        <p:sp>
          <p:nvSpPr>
            <p:cNvPr id="11" name="标题 1">
              <a:extLst>
                <a:ext uri="{FF2B5EF4-FFF2-40B4-BE49-F238E27FC236}">
                  <a16:creationId xmlns:a16="http://schemas.microsoft.com/office/drawing/2014/main" id="{6221FEEA-1D88-4575-A354-22A007DD4D6F}"/>
                </a:ext>
              </a:extLst>
            </p:cNvPr>
            <p:cNvSpPr txBox="1">
              <a:spLocks/>
            </p:cNvSpPr>
            <p:nvPr/>
          </p:nvSpPr>
          <p:spPr>
            <a:xfrm>
              <a:off x="300197" y="277090"/>
              <a:ext cx="2905323" cy="849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  <a:buFontTx/>
                <a:buNone/>
              </a:pPr>
              <a:r>
                <a:rPr lang="en-US" altLang="zh-CN" sz="3600" dirty="0">
                  <a:solidFill>
                    <a:srgbClr val="B7491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3.1 </a:t>
              </a:r>
              <a:r>
                <a:rPr lang="zh-CN" altLang="en-US" sz="3600" dirty="0">
                  <a:solidFill>
                    <a:srgbClr val="B7491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定量检验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2F933A78-C2E4-477F-913F-FED25F2A04A0}"/>
                </a:ext>
              </a:extLst>
            </p:cNvPr>
            <p:cNvCxnSpPr>
              <a:cxnSpLocks/>
            </p:cNvCxnSpPr>
            <p:nvPr/>
          </p:nvCxnSpPr>
          <p:spPr>
            <a:xfrm>
              <a:off x="300197" y="1019693"/>
              <a:ext cx="1961357" cy="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15160" y="1774323"/>
            <a:ext cx="3617776" cy="4047384"/>
            <a:chOff x="345776" y="1056618"/>
            <a:chExt cx="4968258" cy="406622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5776" y="1056618"/>
              <a:ext cx="4943004" cy="3841275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812298" y="4722736"/>
              <a:ext cx="3501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测量装置示意图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714546" y="925168"/>
            <a:ext cx="5340340" cy="5628193"/>
            <a:chOff x="4952727" y="925165"/>
            <a:chExt cx="7120453" cy="562819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3" t="3215" r="8826" b="2455"/>
            <a:stretch/>
          </p:blipFill>
          <p:spPr>
            <a:xfrm>
              <a:off x="5579919" y="925165"/>
              <a:ext cx="5663045" cy="40957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/>
                <p:cNvSpPr txBox="1"/>
                <p:nvPr/>
              </p:nvSpPr>
              <p:spPr>
                <a:xfrm>
                  <a:off x="4952727" y="5248086"/>
                  <a:ext cx="629023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=−1.559×</m:t>
                        </m:r>
                        <m:sSup>
                          <m:sSupPr>
                            <m:ctrlP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+1.3828</m:t>
                        </m:r>
                      </m:oMath>
                    </m:oMathPara>
                  </a14:m>
                  <a:endParaRPr lang="zh-CN" altLang="en-US" sz="2400" dirty="0">
                    <a:solidFill>
                      <a:prstClr val="black"/>
                    </a:solidFill>
                    <a:latin typeface="Calibri" panose="020F0502020204030204"/>
                    <a:ea typeface="等线"/>
                  </a:endParaRPr>
                </a:p>
              </p:txBody>
            </p:sp>
          </mc:Choice>
          <mc:Fallback xmlns=""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2727" y="5248086"/>
                  <a:ext cx="6290237" cy="46166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4977247" y="6091693"/>
                  <a:ext cx="709593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r>
                    <a:rPr lang="zh-CN" altLang="en-US" sz="2400" dirty="0">
                      <a:solidFill>
                        <a:srgbClr val="FF000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折射率温度系数：</a:t>
                  </a:r>
                  <a14:m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−1.559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a14:m>
                  <a:r>
                    <a:rPr lang="en-US" altLang="zh-CN" sz="2400" dirty="0">
                      <a:solidFill>
                        <a:srgbClr val="FF0000"/>
                      </a:solidFill>
                      <a:latin typeface="Calibri" panose="020F0502020204030204"/>
                      <a:ea typeface="等线"/>
                    </a:rPr>
                    <a:t>/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Calibri" panose="020F0502020204030204"/>
                      <a:ea typeface="等线"/>
                    </a:rPr>
                    <a:t>℃</a:t>
                  </a:r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7247" y="6091693"/>
                  <a:ext cx="7095933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1718" t="-15789" b="-3026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1E43FA0B-39B1-4D99-81F2-AE7C044D8D67}"/>
                    </a:ext>
                  </a:extLst>
                </p:cNvPr>
                <p:cNvSpPr/>
                <p:nvPr/>
              </p:nvSpPr>
              <p:spPr>
                <a:xfrm>
                  <a:off x="5211932" y="5640794"/>
                  <a:ext cx="232422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zh-CN" altLang="en-US" sz="24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=0.</m:t>
                        </m:r>
                        <m:r>
                          <a:rPr lang="en-US" altLang="zh-CN" sz="24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zh-CN" altLang="en-US" sz="1800" dirty="0">
                    <a:solidFill>
                      <a:prstClr val="black"/>
                    </a:solidFill>
                    <a:latin typeface="Calibri" panose="020F0502020204030204"/>
                    <a:ea typeface="等线"/>
                  </a:endParaRPr>
                </a:p>
              </p:txBody>
            </p:sp>
          </mc:Choice>
          <mc:Fallback xmlns="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1E43FA0B-39B1-4D99-81F2-AE7C044D8D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1932" y="5640794"/>
                  <a:ext cx="2324227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9438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C98212-A713-4DE4-B719-99800D38B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1AE35FC-F856-4CE0-B795-A524A7CD2AD1}"/>
              </a:ext>
            </a:extLst>
          </p:cNvPr>
          <p:cNvGrpSpPr/>
          <p:nvPr/>
        </p:nvGrpSpPr>
        <p:grpSpPr>
          <a:xfrm>
            <a:off x="279182" y="182562"/>
            <a:ext cx="3199696" cy="849158"/>
            <a:chOff x="300197" y="277090"/>
            <a:chExt cx="2905323" cy="849158"/>
          </a:xfrm>
        </p:grpSpPr>
        <p:sp>
          <p:nvSpPr>
            <p:cNvPr id="7" name="标题 1">
              <a:extLst>
                <a:ext uri="{FF2B5EF4-FFF2-40B4-BE49-F238E27FC236}">
                  <a16:creationId xmlns:a16="http://schemas.microsoft.com/office/drawing/2014/main" id="{6221FEEA-1D88-4575-A354-22A007DD4D6F}"/>
                </a:ext>
              </a:extLst>
            </p:cNvPr>
            <p:cNvSpPr txBox="1">
              <a:spLocks/>
            </p:cNvSpPr>
            <p:nvPr/>
          </p:nvSpPr>
          <p:spPr>
            <a:xfrm>
              <a:off x="300197" y="277090"/>
              <a:ext cx="2905323" cy="8491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  <a:buFontTx/>
                <a:buNone/>
              </a:pPr>
              <a:r>
                <a:rPr lang="en-US" altLang="zh-CN" sz="3600" dirty="0">
                  <a:solidFill>
                    <a:srgbClr val="B7491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3.1 </a:t>
              </a:r>
              <a:r>
                <a:rPr lang="zh-CN" altLang="en-US" sz="3600" dirty="0">
                  <a:solidFill>
                    <a:srgbClr val="B7491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定量检验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2F933A78-C2E4-477F-913F-FED25F2A04A0}"/>
                </a:ext>
              </a:extLst>
            </p:cNvPr>
            <p:cNvCxnSpPr>
              <a:cxnSpLocks/>
            </p:cNvCxnSpPr>
            <p:nvPr/>
          </p:nvCxnSpPr>
          <p:spPr>
            <a:xfrm>
              <a:off x="300197" y="1019693"/>
              <a:ext cx="1961357" cy="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C304A130-EF3F-4BEF-B984-25B213FA17D5}"/>
              </a:ext>
            </a:extLst>
          </p:cNvPr>
          <p:cNvSpPr txBox="1"/>
          <p:nvPr/>
        </p:nvSpPr>
        <p:spPr>
          <a:xfrm>
            <a:off x="3170995" y="345531"/>
            <a:ext cx="272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B74919">
                    <a:lumMod val="5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干涉条纹数量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15716" y="1377561"/>
            <a:ext cx="5469409" cy="1992940"/>
            <a:chOff x="883227" y="1709272"/>
            <a:chExt cx="6889173" cy="1992940"/>
          </a:xfrm>
        </p:grpSpPr>
        <p:grpSp>
          <p:nvGrpSpPr>
            <p:cNvPr id="11" name="组合 10"/>
            <p:cNvGrpSpPr/>
            <p:nvPr/>
          </p:nvGrpSpPr>
          <p:grpSpPr>
            <a:xfrm>
              <a:off x="1184564" y="2387703"/>
              <a:ext cx="6587836" cy="1314509"/>
              <a:chOff x="1132609" y="1473303"/>
              <a:chExt cx="6587836" cy="1314509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1246910" y="1473303"/>
                <a:ext cx="64735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zh-CN" altLang="en-US" sz="2000" dirty="0">
                    <a:solidFill>
                      <a:prstClr val="black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实验测量温度变化大约为</a:t>
                </a:r>
                <a:r>
                  <a:rPr lang="en-US" altLang="zh-CN" sz="200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25</a:t>
                </a:r>
                <a:r>
                  <a:rPr lang="zh-CN" altLang="en-US" sz="200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℃ → </a:t>
                </a:r>
                <a:r>
                  <a:rPr lang="en-US" altLang="zh-CN" sz="200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55</a:t>
                </a:r>
                <a:r>
                  <a:rPr lang="zh-CN" altLang="en-US" sz="200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℃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文本框 9"/>
                  <p:cNvSpPr txBox="1"/>
                  <p:nvPr/>
                </p:nvSpPr>
                <p:spPr>
                  <a:xfrm>
                    <a:off x="1246910" y="2387702"/>
                    <a:ext cx="571500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buFontTx/>
                      <a:buNone/>
                    </a:pPr>
                    <a:r>
                      <a:rPr lang="zh-CN" altLang="en-US" sz="2000" dirty="0">
                        <a:solidFill>
                          <a:prstClr val="black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rPr>
                      <a:t>折射率温度系数：</a:t>
                    </a:r>
                    <a14:m>
                      <m:oMath xmlns:m="http://schemas.openxmlformats.org/officeDocument/2006/math">
                        <m: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−1.559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−4</m:t>
                            </m:r>
                          </m:sup>
                        </m:sSup>
                      </m:oMath>
                    </a14:m>
                    <a:r>
                      <a:rPr lang="en-US" altLang="zh-CN" sz="2000" dirty="0">
                        <a:solidFill>
                          <a:srgbClr val="FF0000"/>
                        </a:solidFill>
                        <a:latin typeface="Calibri" panose="020F0502020204030204"/>
                        <a:ea typeface="等线"/>
                      </a:rPr>
                      <a:t>/</a:t>
                    </a:r>
                    <a:r>
                      <a:rPr lang="zh-CN" altLang="en-US" sz="2000" dirty="0">
                        <a:solidFill>
                          <a:srgbClr val="FF0000"/>
                        </a:solidFill>
                        <a:latin typeface="Calibri" panose="020F0502020204030204"/>
                        <a:ea typeface="等线"/>
                      </a:rPr>
                      <a:t>℃</a:t>
                    </a:r>
                  </a:p>
                </p:txBody>
              </p:sp>
            </mc:Choice>
            <mc:Fallback xmlns="">
              <p:sp>
                <p:nvSpPr>
                  <p:cNvPr id="10" name="文本框 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46910" y="2387702"/>
                    <a:ext cx="5715001" cy="400110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l="-1478" t="-12121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" name="左大括号 4"/>
              <p:cNvSpPr/>
              <p:nvPr/>
            </p:nvSpPr>
            <p:spPr>
              <a:xfrm>
                <a:off x="1132609" y="1704135"/>
                <a:ext cx="77933" cy="914400"/>
              </a:xfrm>
              <a:prstGeom prst="leftBrac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883227" y="1709272"/>
              <a:ext cx="5435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功率</a:t>
              </a:r>
              <a:r>
                <a:rPr lang="en-US" altLang="zh-CN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61.3mW</a:t>
              </a: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  光束半径</a:t>
              </a:r>
              <a:r>
                <a:rPr lang="en-US" altLang="zh-CN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0.1mm</a:t>
              </a: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：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5902" y="3767469"/>
            <a:ext cx="5026602" cy="2685867"/>
            <a:chOff x="607869" y="3985669"/>
            <a:chExt cx="6702136" cy="2685867"/>
          </a:xfrm>
        </p:grpSpPr>
        <p:sp>
          <p:nvSpPr>
            <p:cNvPr id="14" name="文本框 13"/>
            <p:cNvSpPr txBox="1"/>
            <p:nvPr/>
          </p:nvSpPr>
          <p:spPr>
            <a:xfrm>
              <a:off x="607869" y="3985669"/>
              <a:ext cx="6702136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折射率变化量：</a:t>
              </a:r>
              <a:r>
                <a:rPr lang="en-US" altLang="zh-CN" sz="24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0.004677</a:t>
              </a:r>
            </a:p>
            <a:p>
              <a:pPr defTabSz="457200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相位差</a:t>
              </a:r>
              <a:r>
                <a:rPr lang="en-US" altLang="zh-CN" sz="24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sym typeface="Wingdings" panose="05000000000000000000" pitchFamily="2" charset="2"/>
                </a:rPr>
                <a:t></a:t>
              </a:r>
              <a:r>
                <a:rPr lang="zh-CN" altLang="en-US" sz="24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条纹数：</a:t>
              </a:r>
              <a:r>
                <a:rPr lang="en-US" altLang="zh-CN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0.004677×200μm÷532nm=1.758</a:t>
              </a:r>
            </a:p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11424" y="6148316"/>
              <a:ext cx="58657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800" dirty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条纹数量远小于实际情况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326641" y="1646507"/>
            <a:ext cx="3461927" cy="3998396"/>
            <a:chOff x="7471046" y="1691124"/>
            <a:chExt cx="4221066" cy="399839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CD08D19-C7E5-4914-85B1-09B5D4097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28" r="11594"/>
            <a:stretch/>
          </p:blipFill>
          <p:spPr>
            <a:xfrm>
              <a:off x="7471046" y="1691124"/>
              <a:ext cx="4221066" cy="3998396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7554190" y="5127913"/>
              <a:ext cx="1718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400" dirty="0">
                  <a:solidFill>
                    <a:prstClr val="white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6</a:t>
              </a:r>
              <a:r>
                <a:rPr lang="zh-CN" altLang="en-US" sz="2400" dirty="0">
                  <a:solidFill>
                    <a:prstClr val="white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个条纹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633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24215" y="90179"/>
            <a:ext cx="3099943" cy="849158"/>
            <a:chOff x="300197" y="277090"/>
            <a:chExt cx="4133257" cy="849158"/>
          </a:xfrm>
        </p:grpSpPr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21937ECB-3B53-4C36-8099-CC69148FBE97}"/>
                </a:ext>
              </a:extLst>
            </p:cNvPr>
            <p:cNvSpPr txBox="1">
              <a:spLocks/>
            </p:cNvSpPr>
            <p:nvPr/>
          </p:nvSpPr>
          <p:spPr>
            <a:xfrm>
              <a:off x="300197" y="277090"/>
              <a:ext cx="4133257" cy="849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  <a:buFontTx/>
                <a:buNone/>
              </a:pPr>
              <a:r>
                <a:rPr lang="en-US" altLang="zh-CN" sz="3600" dirty="0">
                  <a:solidFill>
                    <a:srgbClr val="1D6FA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3.2 </a:t>
              </a:r>
              <a:r>
                <a:rPr lang="zh-CN" altLang="en-US" sz="3600" dirty="0">
                  <a:solidFill>
                    <a:srgbClr val="1D6FA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模型优化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00197" y="1019693"/>
              <a:ext cx="285206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3349310" y="309562"/>
            <a:ext cx="3094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36AFCE">
                    <a:lumMod val="5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玻璃热效应分析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82478" y="1903060"/>
            <a:ext cx="3427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折射率温度系数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336906" y="1318649"/>
            <a:ext cx="0" cy="5253674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752019" y="3501736"/>
                <a:ext cx="3222481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en-US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=3.216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zh-CN" alt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℃</m:t>
                      </m:r>
                    </m:oMath>
                  </m:oMathPara>
                </a14:m>
                <a:endParaRPr lang="zh-CN" altLang="en-US" sz="2400" dirty="0">
                  <a:solidFill>
                    <a:prstClr val="black"/>
                  </a:solidFill>
                  <a:latin typeface="Calibri" panose="020F0502020204030204"/>
                  <a:ea typeface="等线"/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690" y="3501736"/>
                <a:ext cx="4296641" cy="7935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组合 16"/>
          <p:cNvGrpSpPr/>
          <p:nvPr/>
        </p:nvGrpSpPr>
        <p:grpSpPr>
          <a:xfrm>
            <a:off x="4894119" y="1903062"/>
            <a:ext cx="3441965" cy="1315233"/>
            <a:chOff x="6525491" y="1903059"/>
            <a:chExt cx="4589286" cy="1315233"/>
          </a:xfrm>
        </p:grpSpPr>
        <p:sp>
          <p:nvSpPr>
            <p:cNvPr id="14" name="文本框 13"/>
            <p:cNvSpPr txBox="1"/>
            <p:nvPr/>
          </p:nvSpPr>
          <p:spPr>
            <a:xfrm>
              <a:off x="6525491" y="1903059"/>
              <a:ext cx="26652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800" dirty="0">
                  <a:solidFill>
                    <a:srgbClr val="7030A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热膨胀系数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6818136" y="2756627"/>
                  <a:ext cx="429664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  <m:r>
                          <a:rPr lang="en-US" altLang="zh-C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zh-CN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℃</m:t>
                        </m:r>
                      </m:oMath>
                    </m:oMathPara>
                  </a14:m>
                  <a:endParaRPr lang="zh-CN" altLang="en-US" sz="2400" dirty="0">
                    <a:solidFill>
                      <a:srgbClr val="FF0000"/>
                    </a:solidFill>
                    <a:latin typeface="Calibri" panose="020F0502020204030204"/>
                    <a:ea typeface="等线"/>
                  </a:endParaRPr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8136" y="2756627"/>
                  <a:ext cx="4296641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组合 22"/>
          <p:cNvGrpSpPr/>
          <p:nvPr/>
        </p:nvGrpSpPr>
        <p:grpSpPr>
          <a:xfrm>
            <a:off x="4842790" y="3717033"/>
            <a:ext cx="3764107" cy="1913938"/>
            <a:chOff x="6457051" y="4193057"/>
            <a:chExt cx="5018809" cy="1566724"/>
          </a:xfrm>
        </p:grpSpPr>
        <p:sp>
          <p:nvSpPr>
            <p:cNvPr id="13" name="文本框 12"/>
            <p:cNvSpPr txBox="1"/>
            <p:nvPr/>
          </p:nvSpPr>
          <p:spPr>
            <a:xfrm>
              <a:off x="6525491" y="4193057"/>
              <a:ext cx="47521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对于</a:t>
              </a:r>
              <a:r>
                <a:rPr lang="en-US" altLang="zh-CN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1.1mm</a:t>
              </a: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厚的载玻片，温度变化</a:t>
              </a:r>
              <a:r>
                <a:rPr lang="en-US" altLang="zh-CN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30</a:t>
              </a:r>
              <a:r>
                <a:rPr lang="zh-CN" altLang="en-US" sz="2000" dirty="0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℃：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6457051" y="4782509"/>
                  <a:ext cx="5018809" cy="977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=8.2×</m:t>
                        </m:r>
                        <m:sSup>
                          <m:sSupPr>
                            <m:ctrlP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</m:sup>
                        </m:sSup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𝑚𝑚</m:t>
                        </m:r>
                      </m:oMath>
                    </m:oMathPara>
                  </a14:m>
                  <a:endParaRPr lang="en-US" altLang="zh-CN" sz="2400" dirty="0">
                    <a:solidFill>
                      <a:prstClr val="black"/>
                    </a:solidFill>
                    <a:latin typeface="Calibri" panose="020F0502020204030204"/>
                    <a:ea typeface="等线"/>
                  </a:endParaRPr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7051" y="4782509"/>
                  <a:ext cx="5018809" cy="97727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矩形 2"/>
          <p:cNvSpPr/>
          <p:nvPr/>
        </p:nvSpPr>
        <p:spPr>
          <a:xfrm>
            <a:off x="4336906" y="6269831"/>
            <a:ext cx="47577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 dirty="0">
                <a:solidFill>
                  <a:srgbClr val="36AFCE">
                    <a:lumMod val="75000"/>
                  </a:srgbClr>
                </a:solidFill>
                <a:latin typeface="Calibri" panose="020F0502020204030204"/>
                <a:ea typeface="等线"/>
              </a:rPr>
              <a:t>Ref</a:t>
            </a:r>
            <a:r>
              <a:rPr lang="zh-CN" altLang="en-US" sz="1800" dirty="0">
                <a:solidFill>
                  <a:srgbClr val="36AFCE">
                    <a:lumMod val="75000"/>
                  </a:srgbClr>
                </a:solidFill>
                <a:latin typeface="Calibri" panose="020F0502020204030204"/>
                <a:ea typeface="等线"/>
              </a:rPr>
              <a:t>：</a:t>
            </a:r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肖晓芳</a:t>
            </a:r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, </a:t>
            </a:r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陈丽梅</a:t>
            </a:r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, </a:t>
            </a:r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程敏熙</a:t>
            </a:r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. </a:t>
            </a:r>
            <a:r>
              <a:rPr lang="zh-CN" altLang="en-US" sz="16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实验室研究与探索</a:t>
            </a:r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, 2010(4).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  <a:latin typeface="Calibri" panose="020F0502020204030204"/>
              <a:ea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51556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19" y="1440430"/>
            <a:ext cx="2867128" cy="5004619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1883186" y="4050890"/>
            <a:ext cx="218461" cy="432620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354548" y="3588152"/>
            <a:ext cx="839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prstClr val="white"/>
                </a:solidFill>
                <a:latin typeface="Calibri" panose="020F0502020204030204"/>
                <a:ea typeface="等线"/>
              </a:rPr>
              <a:t>照射处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71501" y="2279332"/>
            <a:ext cx="3244645" cy="3543116"/>
            <a:chOff x="5884607" y="2279332"/>
            <a:chExt cx="4326193" cy="354311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64" t="47446" r="32898" b="25442"/>
            <a:stretch/>
          </p:blipFill>
          <p:spPr>
            <a:xfrm>
              <a:off x="5884607" y="2279332"/>
              <a:ext cx="4326193" cy="3543116"/>
            </a:xfrm>
            <a:prstGeom prst="rect">
              <a:avLst/>
            </a:prstGeom>
          </p:spPr>
        </p:pic>
        <p:cxnSp>
          <p:nvCxnSpPr>
            <p:cNvPr id="14" name="直接箭头连接符 13"/>
            <p:cNvCxnSpPr/>
            <p:nvPr/>
          </p:nvCxnSpPr>
          <p:spPr>
            <a:xfrm>
              <a:off x="7541342" y="3741174"/>
              <a:ext cx="432619" cy="373626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4" t="23871" r="14998" b="39785"/>
          <a:stretch/>
        </p:blipFill>
        <p:spPr>
          <a:xfrm>
            <a:off x="5302045" y="1440427"/>
            <a:ext cx="3127255" cy="5009536"/>
          </a:xfrm>
          <a:prstGeom prst="rect">
            <a:avLst/>
          </a:prstGeom>
        </p:spPr>
      </p:pic>
      <p:sp>
        <p:nvSpPr>
          <p:cNvPr id="20" name="右箭头 19"/>
          <p:cNvSpPr/>
          <p:nvPr/>
        </p:nvSpPr>
        <p:spPr>
          <a:xfrm>
            <a:off x="3995131" y="4096417"/>
            <a:ext cx="1139312" cy="12653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16147" y="3280377"/>
            <a:ext cx="1485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dirty="0">
                <a:solidFill>
                  <a:prstClr val="black"/>
                </a:solidFill>
                <a:latin typeface="Calibri" panose="020F0502020204030204"/>
                <a:ea typeface="等线"/>
              </a:rPr>
              <a:t>20min</a:t>
            </a:r>
            <a:r>
              <a:rPr lang="zh-CN" altLang="en-US" sz="2000" dirty="0">
                <a:solidFill>
                  <a:prstClr val="black"/>
                </a:solidFill>
                <a:latin typeface="Calibri" panose="020F0502020204030204"/>
                <a:ea typeface="等线"/>
              </a:rPr>
              <a:t>之后</a:t>
            </a:r>
            <a:endParaRPr lang="en-US" altLang="zh-CN" sz="2000" dirty="0">
              <a:solidFill>
                <a:prstClr val="black"/>
              </a:solidFill>
              <a:latin typeface="Calibri" panose="020F0502020204030204"/>
              <a:ea typeface="等线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prstClr val="black"/>
                </a:solidFill>
                <a:latin typeface="Calibri" panose="020F0502020204030204"/>
                <a:ea typeface="等线"/>
              </a:rPr>
              <a:t>斑点消失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25366" y="3326543"/>
            <a:ext cx="1574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prstClr val="white"/>
                </a:solidFill>
                <a:latin typeface="Calibri" panose="020F0502020204030204"/>
                <a:ea typeface="等线"/>
              </a:rPr>
              <a:t>酱油未变性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24215" y="90179"/>
            <a:ext cx="3099943" cy="849158"/>
            <a:chOff x="300197" y="277090"/>
            <a:chExt cx="4133257" cy="849158"/>
          </a:xfrm>
        </p:grpSpPr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21937ECB-3B53-4C36-8099-CC69148FBE97}"/>
                </a:ext>
              </a:extLst>
            </p:cNvPr>
            <p:cNvSpPr txBox="1">
              <a:spLocks/>
            </p:cNvSpPr>
            <p:nvPr/>
          </p:nvSpPr>
          <p:spPr>
            <a:xfrm>
              <a:off x="300197" y="277090"/>
              <a:ext cx="4133257" cy="849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  <a:buFontTx/>
                <a:buNone/>
              </a:pPr>
              <a:r>
                <a:rPr lang="en-US" altLang="zh-CN" sz="3600" dirty="0">
                  <a:solidFill>
                    <a:srgbClr val="1D6FA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3.2 </a:t>
              </a:r>
              <a:r>
                <a:rPr lang="zh-CN" altLang="en-US" sz="3600" dirty="0">
                  <a:solidFill>
                    <a:srgbClr val="1D6FA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模型优化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300197" y="1019693"/>
              <a:ext cx="285206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3326412" y="309562"/>
            <a:ext cx="2144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36AFCE">
                    <a:lumMod val="5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酱油膜变化</a:t>
            </a:r>
          </a:p>
        </p:txBody>
      </p:sp>
    </p:spTree>
    <p:extLst>
      <p:ext uri="{BB962C8B-B14F-4D97-AF65-F5344CB8AC3E}">
        <p14:creationId xmlns:p14="http://schemas.microsoft.com/office/powerpoint/2010/main" val="159668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45B33-0143-4A39-8BF5-F9A3591295C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24215" y="90179"/>
            <a:ext cx="3099943" cy="849158"/>
            <a:chOff x="300197" y="277090"/>
            <a:chExt cx="4133257" cy="849158"/>
          </a:xfrm>
        </p:grpSpPr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21937ECB-3B53-4C36-8099-CC69148FBE97}"/>
                </a:ext>
              </a:extLst>
            </p:cNvPr>
            <p:cNvSpPr txBox="1">
              <a:spLocks/>
            </p:cNvSpPr>
            <p:nvPr/>
          </p:nvSpPr>
          <p:spPr>
            <a:xfrm>
              <a:off x="300197" y="277090"/>
              <a:ext cx="4133257" cy="8491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  <a:buFontTx/>
                <a:buNone/>
              </a:pPr>
              <a:r>
                <a:rPr lang="en-US" altLang="zh-CN" sz="3600" dirty="0">
                  <a:solidFill>
                    <a:srgbClr val="1D6FA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3.2 </a:t>
              </a:r>
              <a:r>
                <a:rPr lang="zh-CN" altLang="en-US" sz="3600" dirty="0">
                  <a:solidFill>
                    <a:srgbClr val="1D6FA9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模型优化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00197" y="1019693"/>
              <a:ext cx="2852060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3544983" y="314324"/>
            <a:ext cx="2369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800" dirty="0">
                <a:solidFill>
                  <a:srgbClr val="36AFCE">
                    <a:lumMod val="50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溶质分子运动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24214" y="1139192"/>
            <a:ext cx="4804985" cy="5349712"/>
            <a:chOff x="298951" y="1139192"/>
            <a:chExt cx="6406646" cy="5349712"/>
          </a:xfrm>
        </p:grpSpPr>
        <p:grpSp>
          <p:nvGrpSpPr>
            <p:cNvPr id="14" name="组合 13"/>
            <p:cNvGrpSpPr/>
            <p:nvPr/>
          </p:nvGrpSpPr>
          <p:grpSpPr>
            <a:xfrm>
              <a:off x="298951" y="1158720"/>
              <a:ext cx="6406646" cy="5330184"/>
              <a:chOff x="298951" y="1158720"/>
              <a:chExt cx="6406646" cy="5330184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8951" y="1158720"/>
                <a:ext cx="6406646" cy="5330184"/>
              </a:xfrm>
              <a:prstGeom prst="rect">
                <a:avLst/>
              </a:prstGeom>
            </p:spPr>
          </p:pic>
          <p:grpSp>
            <p:nvGrpSpPr>
              <p:cNvPr id="11" name="组合 10"/>
              <p:cNvGrpSpPr/>
              <p:nvPr/>
            </p:nvGrpSpPr>
            <p:grpSpPr>
              <a:xfrm>
                <a:off x="3675782" y="4374573"/>
                <a:ext cx="3029815" cy="914400"/>
                <a:chOff x="3675782" y="4374573"/>
                <a:chExt cx="3029815" cy="914400"/>
              </a:xfrm>
            </p:grpSpPr>
            <p:cxnSp>
              <p:nvCxnSpPr>
                <p:cNvPr id="8" name="直接连接符 7"/>
                <p:cNvCxnSpPr/>
                <p:nvPr/>
              </p:nvCxnSpPr>
              <p:spPr>
                <a:xfrm>
                  <a:off x="4530436" y="4618759"/>
                  <a:ext cx="48317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>
                  <a:off x="4530436" y="4994563"/>
                  <a:ext cx="483178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文本框 8"/>
                <p:cNvSpPr txBox="1"/>
                <p:nvPr/>
              </p:nvSpPr>
              <p:spPr>
                <a:xfrm>
                  <a:off x="5133109" y="4434093"/>
                  <a:ext cx="157248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r>
                    <a:rPr lang="zh-CN" altLang="en-US" sz="1800" dirty="0">
                      <a:solidFill>
                        <a:prstClr val="black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测量值</a:t>
                  </a:r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5133107" y="4809897"/>
                  <a:ext cx="14429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r>
                    <a:rPr lang="zh-CN" altLang="en-US" sz="1800" dirty="0">
                      <a:solidFill>
                        <a:prstClr val="black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中心值</a:t>
                  </a:r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3675782" y="4374573"/>
                  <a:ext cx="3029815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 sz="1800">
                    <a:solidFill>
                      <a:prstClr val="white"/>
                    </a:solidFill>
                  </a:endParaRPr>
                </a:p>
              </p:txBody>
            </p:sp>
          </p:grpSp>
        </p:grpSp>
        <p:cxnSp>
          <p:nvCxnSpPr>
            <p:cNvPr id="24" name="直接连接符 23"/>
            <p:cNvCxnSpPr/>
            <p:nvPr/>
          </p:nvCxnSpPr>
          <p:spPr>
            <a:xfrm flipV="1">
              <a:off x="2436668" y="1309254"/>
              <a:ext cx="0" cy="432781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2535383" y="1139192"/>
              <a:ext cx="22808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srgbClr val="1D9A78">
                      <a:lumMod val="75000"/>
                    </a:srgb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建立稳定温度分布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655745" y="1539305"/>
            <a:ext cx="2580842" cy="1740477"/>
            <a:chOff x="5884607" y="3172880"/>
            <a:chExt cx="4326193" cy="203354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84607" y="3172880"/>
              <a:ext cx="4326193" cy="2033548"/>
            </a:xfrm>
            <a:prstGeom prst="rect">
              <a:avLst/>
            </a:prstGeom>
          </p:spPr>
        </p:pic>
        <p:cxnSp>
          <p:nvCxnSpPr>
            <p:cNvPr id="31" name="直接箭头连接符 30"/>
            <p:cNvCxnSpPr/>
            <p:nvPr/>
          </p:nvCxnSpPr>
          <p:spPr>
            <a:xfrm>
              <a:off x="7541342" y="3741174"/>
              <a:ext cx="432619" cy="373626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/>
        </p:nvSpPr>
        <p:spPr>
          <a:xfrm>
            <a:off x="5029199" y="3499164"/>
            <a:ext cx="37957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srgbClr val="1D6FA9">
                    <a:lumMod val="75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透射率逐渐增大</a:t>
            </a:r>
            <a:endParaRPr lang="en-US" altLang="zh-CN" sz="2400" dirty="0">
              <a:solidFill>
                <a:srgbClr val="1D6FA9">
                  <a:lumMod val="75000"/>
                </a:srgb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→ 非线性光学效应：</a:t>
            </a:r>
            <a:endParaRPr lang="en-US" altLang="zh-CN" sz="24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1"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激光的较强电场改变空间自由能分布，酱油溶质分子向能量较低处运动，密度在照射处减小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7ED8C2E-A212-476D-93D6-2C596A835A81}"/>
              </a:ext>
            </a:extLst>
          </p:cNvPr>
          <p:cNvSpPr txBox="1"/>
          <p:nvPr/>
        </p:nvSpPr>
        <p:spPr>
          <a:xfrm>
            <a:off x="4139953" y="6431790"/>
            <a:ext cx="4943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 dirty="0">
                <a:solidFill>
                  <a:srgbClr val="36AFCE">
                    <a:lumMod val="75000"/>
                  </a:srgbClr>
                </a:solidFill>
                <a:latin typeface="Calibri" panose="020F0502020204030204"/>
                <a:ea typeface="等线"/>
              </a:rPr>
              <a:t>Ref</a:t>
            </a:r>
            <a:r>
              <a:rPr lang="zh-CN" altLang="en-US" sz="1800" dirty="0">
                <a:solidFill>
                  <a:srgbClr val="36AFCE">
                    <a:lumMod val="75000"/>
                  </a:srgbClr>
                </a:solidFill>
                <a:latin typeface="Calibri" panose="020F0502020204030204"/>
                <a:ea typeface="等线"/>
              </a:rPr>
              <a:t>：</a:t>
            </a:r>
            <a:r>
              <a:rPr lang="zh-CN" altLang="en-US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叶佩弦</a:t>
            </a:r>
            <a:r>
              <a:rPr lang="en-US" altLang="zh-CN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. </a:t>
            </a:r>
            <a:r>
              <a:rPr lang="zh-CN" altLang="en-US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非线性光学物理</a:t>
            </a:r>
            <a:r>
              <a:rPr lang="en-US" altLang="zh-CN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等线"/>
              </a:rPr>
              <a:t>[M]. 2007.</a:t>
            </a:r>
            <a:endParaRPr lang="zh-CN" altLang="en-US" sz="1800" dirty="0">
              <a:solidFill>
                <a:srgbClr val="E7E6E6">
                  <a:lumMod val="50000"/>
                </a:srgbClr>
              </a:solidFill>
              <a:latin typeface="Calibri" panose="020F0502020204030204"/>
              <a:ea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20980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两个要点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000" b="1" dirty="0"/>
              <a:t>努力确定定量关系</a:t>
            </a:r>
            <a:endParaRPr lang="en-US" altLang="zh-CN" sz="4000" b="1" dirty="0"/>
          </a:p>
          <a:p>
            <a:pPr>
              <a:lnSpc>
                <a:spcPct val="150000"/>
              </a:lnSpc>
            </a:pPr>
            <a:r>
              <a:rPr lang="zh-CN" altLang="en-US" sz="4000" b="1" dirty="0"/>
              <a:t>结果</a:t>
            </a:r>
            <a:r>
              <a:rPr lang="en-US" altLang="zh-CN" sz="4000" b="1" dirty="0"/>
              <a:t>/</a:t>
            </a:r>
            <a:r>
              <a:rPr lang="zh-CN" altLang="en-US" sz="4000" b="1" dirty="0"/>
              <a:t>理解可以不完整，但不能错</a:t>
            </a:r>
          </a:p>
        </p:txBody>
      </p:sp>
    </p:spTree>
    <p:extLst>
      <p:ext uri="{BB962C8B-B14F-4D97-AF65-F5344CB8AC3E}">
        <p14:creationId xmlns:p14="http://schemas.microsoft.com/office/powerpoint/2010/main" val="2209278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116632"/>
            <a:ext cx="8540750" cy="1143000"/>
          </a:xfrm>
        </p:spPr>
        <p:txBody>
          <a:bodyPr/>
          <a:lstStyle/>
          <a:p>
            <a:pPr marL="457200" indent="-457200"/>
            <a:r>
              <a:rPr lang="en-US" altLang="zh-CN" b="1" dirty="0"/>
              <a:t>2017</a:t>
            </a:r>
            <a:r>
              <a:rPr lang="zh-CN" altLang="en-US" b="1" dirty="0"/>
              <a:t>年：鸡蛋保护装置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5575" y="1268760"/>
            <a:ext cx="6480720" cy="4680520"/>
          </a:xfrm>
        </p:spPr>
        <p:txBody>
          <a:bodyPr/>
          <a:lstStyle/>
          <a:p>
            <a:pPr marL="457200" lvl="1" indent="-457200">
              <a:buClr>
                <a:schemeClr val="folHlink"/>
              </a:buClr>
              <a:buFont typeface="Wingdings" charset="0"/>
              <a:buChar char="n"/>
            </a:pPr>
            <a:r>
              <a:rPr lang="zh-CN" altLang="en-US" sz="3200" b="1" dirty="0"/>
              <a:t>从</a:t>
            </a:r>
            <a:r>
              <a:rPr lang="en-US" altLang="zh-CN" sz="3200" b="1" dirty="0"/>
              <a:t>2.5m</a:t>
            </a:r>
            <a:r>
              <a:rPr lang="zh-CN" altLang="en-US" sz="3200" b="1" dirty="0"/>
              <a:t>的高度落到硬地面上，保证鸡蛋不碎的最小装置</a:t>
            </a:r>
            <a:endParaRPr lang="en-US" altLang="zh-CN" sz="3200" b="1" dirty="0"/>
          </a:p>
          <a:p>
            <a:pPr marL="457200" lvl="1" indent="-457200">
              <a:buClr>
                <a:schemeClr val="folHlink"/>
              </a:buClr>
              <a:buFont typeface="Wingdings" charset="0"/>
              <a:buChar char="n"/>
            </a:pPr>
            <a:r>
              <a:rPr lang="zh-CN" altLang="en-US" sz="3200" b="1" dirty="0"/>
              <a:t>泡沫、海绵、硬纸片</a:t>
            </a:r>
            <a:r>
              <a:rPr lang="en-US" altLang="zh-CN" sz="3200" b="1" dirty="0"/>
              <a:t>……</a:t>
            </a:r>
          </a:p>
          <a:p>
            <a:pPr marL="457200" lvl="1" indent="-457200">
              <a:buClr>
                <a:schemeClr val="folHlink"/>
              </a:buClr>
              <a:buFont typeface="Wingdings" charset="0"/>
              <a:buChar char="n"/>
            </a:pPr>
            <a:r>
              <a:rPr lang="zh-CN" altLang="en-US" sz="3200" b="1" dirty="0"/>
              <a:t>淀粉溶液：非牛顿流体</a:t>
            </a:r>
            <a:endParaRPr lang="en-US" altLang="zh-CN" sz="3200" b="1" dirty="0"/>
          </a:p>
          <a:p>
            <a:pPr marL="457200" lvl="1" indent="-457200">
              <a:buClr>
                <a:schemeClr val="folHlink"/>
              </a:buClr>
              <a:buFont typeface="Wingdings" charset="0"/>
              <a:buChar char="n"/>
            </a:pPr>
            <a:r>
              <a:rPr lang="zh-CN" altLang="en-US" sz="3200" b="1" dirty="0"/>
              <a:t>物理在哪里？</a:t>
            </a:r>
            <a:endParaRPr lang="en-US" altLang="zh-CN" sz="3200" b="1" dirty="0"/>
          </a:p>
          <a:p>
            <a:pPr marL="857250" lvl="2" indent="-457200">
              <a:buFont typeface="Wingdings" charset="0"/>
              <a:buChar char="n"/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</a:rPr>
              <a:t>鸡蛋壳不破裂的最大冲击压强？</a:t>
            </a:r>
            <a:endParaRPr lang="en-US" altLang="zh-CN" b="1" dirty="0">
              <a:solidFill>
                <a:schemeClr val="tx2">
                  <a:lumMod val="75000"/>
                </a:schemeClr>
              </a:solidFill>
            </a:endParaRPr>
          </a:p>
          <a:p>
            <a:pPr marL="1314450" lvl="3" indent="-457200">
              <a:buFont typeface="Wingdings" charset="0"/>
              <a:buChar char="n"/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</a:rPr>
              <a:t>转变研究思路</a:t>
            </a:r>
            <a:endParaRPr lang="en-US" altLang="zh-CN" b="1" dirty="0">
              <a:solidFill>
                <a:schemeClr val="tx2">
                  <a:lumMod val="75000"/>
                </a:schemeClr>
              </a:solidFill>
            </a:endParaRPr>
          </a:p>
          <a:p>
            <a:pPr marL="857250" lvl="2" indent="-457200">
              <a:buFont typeface="Wingdings" charset="0"/>
              <a:buChar char="n"/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</a:rPr>
              <a:t>淀粉溶液碰撞时的缓冲作用的定量描述</a:t>
            </a:r>
            <a:endParaRPr lang="en-US" altLang="zh-CN" b="1" dirty="0">
              <a:solidFill>
                <a:schemeClr val="tx2">
                  <a:lumMod val="75000"/>
                </a:schemeClr>
              </a:solidFill>
            </a:endParaRPr>
          </a:p>
          <a:p>
            <a:pPr marL="1314450" lvl="3" indent="-457200">
              <a:buFont typeface="Wingdings" charset="0"/>
              <a:buChar char="n"/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</a:rPr>
              <a:t>“胸口碎大石”效应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AutoShape 2" descr="http://phylab.fudan.edu.cn/lib/exe/fetch.php?cache=&amp;media=course:interesting_problems:2017:topic6:figure_fast_chai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AutoShape 4" descr="http://phylab.fudan.edu.cn/lib/exe/fetch.php?cache=&amp;media=course:interesting_problems:2017:topic6:figure_fast_chain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5" t="21633" r="27347" b="14258"/>
          <a:stretch/>
        </p:blipFill>
        <p:spPr>
          <a:xfrm>
            <a:off x="6957938" y="1941780"/>
            <a:ext cx="2150566" cy="235131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B40F119-E8EA-4CC1-9E13-E01AB9FF109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50" b="5541"/>
          <a:stretch/>
        </p:blipFill>
        <p:spPr bwMode="auto">
          <a:xfrm>
            <a:off x="4211960" y="4738836"/>
            <a:ext cx="4464496" cy="19305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5649561" y="2780928"/>
            <a:ext cx="1154687" cy="1584176"/>
            <a:chOff x="5508104" y="2708920"/>
            <a:chExt cx="1154687" cy="1584176"/>
          </a:xfrm>
        </p:grpSpPr>
        <p:sp>
          <p:nvSpPr>
            <p:cNvPr id="6" name="下箭头 5" title="碰撞冲击"/>
            <p:cNvSpPr/>
            <p:nvPr/>
          </p:nvSpPr>
          <p:spPr bwMode="auto">
            <a:xfrm>
              <a:off x="5508104" y="2708920"/>
              <a:ext cx="1154687" cy="1584176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</a:pPr>
              <a:endParaRPr kumimoji="0" lang="zh-CN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39979" y="2722662"/>
              <a:ext cx="492443" cy="128240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0000"/>
                  </a:solidFill>
                </a:rPr>
                <a:t>碰撞冲击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949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学生比赛中的能力要素（一）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600200"/>
            <a:ext cx="8540750" cy="4997152"/>
          </a:xfrm>
        </p:spPr>
        <p:txBody>
          <a:bodyPr/>
          <a:lstStyle/>
          <a:p>
            <a:r>
              <a:rPr lang="zh-CN" altLang="en-US" b="1" dirty="0"/>
              <a:t>第一年：</a:t>
            </a:r>
            <a:endParaRPr lang="en-US" altLang="zh-CN" b="1" dirty="0"/>
          </a:p>
          <a:p>
            <a:pPr lvl="1"/>
            <a:r>
              <a:rPr lang="zh-CN" altLang="en-US" b="1" dirty="0"/>
              <a:t>努力做好课题研究</a:t>
            </a:r>
            <a:endParaRPr lang="en-US" altLang="zh-CN" b="1" dirty="0"/>
          </a:p>
          <a:p>
            <a:pPr lvl="1"/>
            <a:r>
              <a:rPr lang="zh-CN" altLang="en-US" b="1" dirty="0"/>
              <a:t>发现学生不会提问，不会讨论</a:t>
            </a:r>
            <a:endParaRPr lang="en-US" altLang="zh-CN" b="1" dirty="0"/>
          </a:p>
          <a:p>
            <a:r>
              <a:rPr lang="zh-CN" altLang="en-US" b="1" dirty="0"/>
              <a:t>第二年开始：</a:t>
            </a:r>
            <a:endParaRPr lang="en-US" altLang="zh-CN" b="1" dirty="0"/>
          </a:p>
          <a:p>
            <a:pPr lvl="1"/>
            <a:r>
              <a:rPr lang="zh-CN" altLang="en-US" b="1" dirty="0"/>
              <a:t>让学生预先准备好问题，还是不会临场应变</a:t>
            </a:r>
            <a:endParaRPr lang="en-US" altLang="zh-CN" b="1" dirty="0"/>
          </a:p>
          <a:p>
            <a:r>
              <a:rPr lang="zh-CN" altLang="en-US" b="1" dirty="0"/>
              <a:t>去年新尝试：</a:t>
            </a:r>
            <a:endParaRPr lang="en-US" altLang="zh-CN" b="1" dirty="0"/>
          </a:p>
          <a:p>
            <a:pPr lvl="1"/>
            <a:r>
              <a:rPr lang="zh-CN" altLang="en-US" b="1" dirty="0"/>
              <a:t>没有参与某课题研究的同学演练反方和评论方</a:t>
            </a:r>
            <a:endParaRPr lang="en-US" altLang="zh-CN" b="1" dirty="0"/>
          </a:p>
          <a:p>
            <a:pPr lvl="1"/>
            <a:r>
              <a:rPr lang="zh-CN" altLang="en-US" b="1" dirty="0"/>
              <a:t>听得明白别人的报告、能提问</a:t>
            </a:r>
            <a:endParaRPr lang="en-US" altLang="zh-CN" b="1" dirty="0"/>
          </a:p>
          <a:p>
            <a:pPr lvl="1"/>
            <a:r>
              <a:rPr lang="zh-CN" altLang="en-US" b="1" dirty="0"/>
              <a:t>练习：临场语言的组织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838335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学生比赛中的能力要素（二）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600200"/>
            <a:ext cx="8540750" cy="4997152"/>
          </a:xfrm>
        </p:spPr>
        <p:txBody>
          <a:bodyPr/>
          <a:lstStyle/>
          <a:p>
            <a:r>
              <a:rPr lang="zh-CN" altLang="en-US" b="1" dirty="0"/>
              <a:t>研究思维的熏陶</a:t>
            </a:r>
            <a:endParaRPr lang="en-US" altLang="zh-CN" b="1" dirty="0"/>
          </a:p>
          <a:p>
            <a:r>
              <a:rPr lang="zh-CN" altLang="en-US" b="1" dirty="0"/>
              <a:t>实验技能</a:t>
            </a:r>
            <a:r>
              <a:rPr lang="en-US" altLang="zh-CN" b="1" dirty="0"/>
              <a:t>——</a:t>
            </a:r>
            <a:r>
              <a:rPr lang="zh-CN" altLang="en-US" b="1" dirty="0"/>
              <a:t>体验</a:t>
            </a:r>
            <a:endParaRPr lang="en-US" altLang="zh-CN" b="1" dirty="0"/>
          </a:p>
          <a:p>
            <a:pPr lvl="1"/>
            <a:r>
              <a:rPr lang="zh-CN" altLang="en-US" b="1" dirty="0"/>
              <a:t>学长、老师的帮助为主</a:t>
            </a:r>
            <a:endParaRPr lang="en-US" altLang="zh-CN" b="1" dirty="0"/>
          </a:p>
          <a:p>
            <a:r>
              <a:rPr lang="zh-CN" altLang="en-US" b="1" dirty="0"/>
              <a:t>参与学术交流</a:t>
            </a:r>
            <a:endParaRPr lang="en-US" altLang="zh-CN" b="1" dirty="0"/>
          </a:p>
          <a:p>
            <a:pPr lvl="1"/>
            <a:r>
              <a:rPr lang="zh-CN" altLang="en-US" b="1" dirty="0"/>
              <a:t>准备</a:t>
            </a:r>
            <a:r>
              <a:rPr lang="en-US" altLang="zh-CN" b="1" dirty="0"/>
              <a:t>PPT</a:t>
            </a:r>
            <a:r>
              <a:rPr lang="zh-CN" altLang="en-US" b="1" dirty="0"/>
              <a:t>、作报告</a:t>
            </a:r>
            <a:endParaRPr lang="en-US" altLang="zh-CN" b="1" dirty="0"/>
          </a:p>
          <a:p>
            <a:pPr lvl="1"/>
            <a:r>
              <a:rPr lang="zh-CN" altLang="en-US" b="1" dirty="0"/>
              <a:t>听报告，引导讨论</a:t>
            </a:r>
            <a:endParaRPr lang="en-US" altLang="zh-CN" b="1" dirty="0"/>
          </a:p>
          <a:p>
            <a:r>
              <a:rPr lang="zh-CN" altLang="en-US" b="1" dirty="0"/>
              <a:t>其他方面</a:t>
            </a:r>
            <a:endParaRPr lang="en-US" altLang="zh-CN" b="1" dirty="0"/>
          </a:p>
          <a:p>
            <a:pPr lvl="1"/>
            <a:r>
              <a:rPr lang="zh-CN" altLang="en-US" b="1" dirty="0"/>
              <a:t>进度控制、学术规范</a:t>
            </a:r>
            <a:endParaRPr lang="en-US" altLang="zh-CN" b="1" dirty="0"/>
          </a:p>
          <a:p>
            <a:pPr lvl="1"/>
            <a:r>
              <a:rPr lang="zh-CN" altLang="en-US" b="1" dirty="0"/>
              <a:t>面对挫折、临场礼仪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4133400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5517232"/>
            <a:ext cx="8540750" cy="1143000"/>
          </a:xfrm>
        </p:spPr>
        <p:txBody>
          <a:bodyPr/>
          <a:lstStyle/>
          <a:p>
            <a:r>
              <a:rPr lang="en-US" altLang="zh-CN" b="1" dirty="0"/>
              <a:t>2019.8.16</a:t>
            </a:r>
            <a:r>
              <a:rPr lang="zh-CN" altLang="en-US" b="1" dirty="0"/>
              <a:t>，青岛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47917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一位队员的感想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b="1" dirty="0"/>
              <a:t>总之，这</a:t>
            </a:r>
            <a:r>
              <a:rPr lang="zh-CN" altLang="en-US" b="1" dirty="0"/>
              <a:t>次</a:t>
            </a:r>
            <a:r>
              <a:rPr lang="zh-CN" altLang="zh-CN" b="1" dirty="0"/>
              <a:t>比赛带给我的</a:t>
            </a:r>
            <a:r>
              <a:rPr lang="zh-CN" altLang="en-US" b="1" dirty="0"/>
              <a:t>，</a:t>
            </a:r>
            <a:r>
              <a:rPr lang="zh-CN" altLang="zh-CN" b="1" dirty="0">
                <a:solidFill>
                  <a:srgbClr val="FFFF00"/>
                </a:solidFill>
              </a:rPr>
              <a:t>远不止这样一个理想的成绩</a:t>
            </a:r>
            <a:r>
              <a:rPr lang="zh-CN" altLang="zh-CN" b="1" dirty="0"/>
              <a:t>，它在提升了我的能力的同时让我的大一学习生活更加充实，</a:t>
            </a:r>
            <a:r>
              <a:rPr lang="zh-CN" altLang="zh-CN" b="1" dirty="0">
                <a:solidFill>
                  <a:srgbClr val="FFFF00"/>
                </a:solidFill>
              </a:rPr>
              <a:t>坚定了我未来在科学研究的道路上继续前行的信念</a:t>
            </a:r>
            <a:r>
              <a:rPr lang="zh-CN" altLang="zh-CN" b="1" dirty="0"/>
              <a:t>。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11280569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 idx="4294967295"/>
          </p:nvPr>
        </p:nvSpPr>
        <p:spPr>
          <a:xfrm>
            <a:off x="251520" y="320279"/>
            <a:ext cx="8352928" cy="857250"/>
          </a:xfrm>
        </p:spPr>
        <p:txBody>
          <a:bodyPr vert="horz" wrap="square" anchor="ctr">
            <a:normAutofit/>
          </a:bodyPr>
          <a:lstStyle/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一点体会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4294967295"/>
          </p:nvPr>
        </p:nvSpPr>
        <p:spPr>
          <a:xfrm>
            <a:off x="395536" y="1484784"/>
            <a:ext cx="8568952" cy="4495800"/>
          </a:xfrm>
        </p:spPr>
        <p:txBody>
          <a:bodyPr vert="horz" wrap="square" anchor="t">
            <a:noAutofit/>
          </a:bodyPr>
          <a:lstStyle/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en-US" altLang="zh-CN" b="1" dirty="0">
                <a:solidFill>
                  <a:schemeClr val="tx1"/>
                </a:solidFill>
              </a:rPr>
              <a:t>CUPT</a:t>
            </a:r>
            <a:r>
              <a:rPr lang="zh-CN" altLang="en-US" b="1" dirty="0">
                <a:solidFill>
                  <a:schemeClr val="tx1"/>
                </a:solidFill>
              </a:rPr>
              <a:t>备赛，是综合素养，特别是本科生研究能力培养的好平台</a:t>
            </a:r>
            <a:endParaRPr lang="en-US" altLang="zh-CN" b="1" dirty="0">
              <a:solidFill>
                <a:schemeClr val="tx1"/>
              </a:solidFill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b="1" dirty="0">
                <a:solidFill>
                  <a:schemeClr val="tx1"/>
                </a:solidFill>
              </a:rPr>
              <a:t>人才培养中的作用还可以继续挖掘</a:t>
            </a:r>
            <a:endParaRPr lang="en-US" altLang="x-none" b="1" dirty="0">
              <a:solidFill>
                <a:schemeClr val="tx1"/>
              </a:solidFill>
            </a:endParaRPr>
          </a:p>
          <a:p>
            <a:pPr marL="0" lvl="0" indent="0">
              <a:lnSpc>
                <a:spcPct val="13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545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欢迎选修建模课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600200"/>
            <a:ext cx="8540750" cy="5069160"/>
          </a:xfrm>
        </p:spPr>
        <p:txBody>
          <a:bodyPr/>
          <a:lstStyle/>
          <a:p>
            <a:r>
              <a:rPr lang="zh-CN" altLang="en-US" b="1" dirty="0"/>
              <a:t>这里有经验丰富且很愿意投入的老师</a:t>
            </a:r>
            <a:endParaRPr lang="en-US" altLang="zh-CN" b="1" dirty="0"/>
          </a:p>
          <a:p>
            <a:r>
              <a:rPr lang="zh-CN" altLang="en-US" b="1" dirty="0"/>
              <a:t>这里有非常“高能”且热情的学长</a:t>
            </a:r>
            <a:endParaRPr lang="en-US" altLang="zh-CN" b="1" dirty="0"/>
          </a:p>
          <a:p>
            <a:r>
              <a:rPr lang="zh-CN" altLang="en-US" b="1" dirty="0"/>
              <a:t>这里有可以“抱大腿”的学霸！</a:t>
            </a:r>
            <a:endParaRPr lang="en-US" altLang="zh-CN" b="1" dirty="0"/>
          </a:p>
          <a:p>
            <a:r>
              <a:rPr lang="zh-CN" altLang="en-US" b="1" dirty="0"/>
              <a:t>每一个课题都有趣且有挑战！</a:t>
            </a:r>
            <a:endParaRPr lang="en-US" altLang="zh-CN" b="1" dirty="0"/>
          </a:p>
          <a:p>
            <a:pPr marL="0" indent="0">
              <a:buNone/>
            </a:pPr>
            <a:endParaRPr lang="en-US" altLang="zh-CN" b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zh-CN" altLang="en-US" b="1" dirty="0">
                <a:solidFill>
                  <a:srgbClr val="FFFF00"/>
                </a:solidFill>
                <a:sym typeface="Wingdings" panose="05000000000000000000" pitchFamily="2" charset="2"/>
              </a:rPr>
              <a:t>你的投入更定会有丰厚的回报！</a:t>
            </a:r>
            <a:endParaRPr lang="en-US" altLang="zh-CN" b="1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053943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95536" y="1916832"/>
            <a:ext cx="856895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85000"/>
              <a:buFont typeface="Wingdings 2" pitchFamily="18" charset="2"/>
              <a:buChar char="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90000"/>
              <a:buFont typeface="Wingdings 2" pitchFamily="18" charset="2"/>
              <a:buChar char="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zh-CN" altLang="en-US" sz="9600" dirty="0">
                <a:ea typeface="黑体" pitchFamily="49" charset="-122"/>
              </a:rPr>
              <a:t>谢谢！</a:t>
            </a:r>
            <a:endParaRPr lang="en-US" altLang="zh-CN" sz="9600" dirty="0">
              <a:ea typeface="黑体" pitchFamily="49" charset="-12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zh-CN" altLang="en-US" sz="9600" dirty="0">
                <a:ea typeface="黑体" pitchFamily="49" charset="-122"/>
              </a:rPr>
              <a:t>欢迎讨论！</a:t>
            </a:r>
          </a:p>
        </p:txBody>
      </p:sp>
    </p:spTree>
    <p:extLst>
      <p:ext uri="{BB962C8B-B14F-4D97-AF65-F5344CB8AC3E}">
        <p14:creationId xmlns:p14="http://schemas.microsoft.com/office/powerpoint/2010/main" val="221247280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5.xml><?xml version="1.0" encoding="utf-8"?>
<a:theme xmlns:a="http://schemas.openxmlformats.org/drawingml/2006/main" name="5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7.xml><?xml version="1.0" encoding="utf-8"?>
<a:theme xmlns:a="http://schemas.openxmlformats.org/drawingml/2006/main" name="6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non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天坛月色">
  <a:themeElements>
    <a:clrScheme name="天坛月色 1">
      <a:dk1>
        <a:srgbClr val="DDDDDD"/>
      </a:dk1>
      <a:lt1>
        <a:srgbClr val="FFFFFF"/>
      </a:lt1>
      <a:dk2>
        <a:srgbClr val="3366CC"/>
      </a:dk2>
      <a:lt2>
        <a:srgbClr val="FFFF66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66FFFF"/>
      </a:hlink>
      <a:folHlink>
        <a:srgbClr val="CCFFCC"/>
      </a:folHlink>
    </a:clrScheme>
    <a:fontScheme name="天坛月色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en-US" altLang="zh-CN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天坛月色 1">
        <a:dk1>
          <a:srgbClr val="DDDDDD"/>
        </a:dk1>
        <a:lt1>
          <a:srgbClr val="FFFFFF"/>
        </a:lt1>
        <a:dk2>
          <a:srgbClr val="3366CC"/>
        </a:dk2>
        <a:lt2>
          <a:srgbClr val="FFFF66"/>
        </a:lt2>
        <a:accent1>
          <a:srgbClr val="879CC8"/>
        </a:accent1>
        <a:accent2>
          <a:srgbClr val="C0C0C0"/>
        </a:accent2>
        <a:accent3>
          <a:srgbClr val="ADB8E2"/>
        </a:accent3>
        <a:accent4>
          <a:srgbClr val="DADADA"/>
        </a:accent4>
        <a:accent5>
          <a:srgbClr val="C3CBE0"/>
        </a:accent5>
        <a:accent6>
          <a:srgbClr val="AEAEAE"/>
        </a:accent6>
        <a:hlink>
          <a:srgbClr val="66FFFF"/>
        </a:hlink>
        <a:folHlink>
          <a:srgbClr val="CC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2">
        <a:dk1>
          <a:srgbClr val="C0C0C0"/>
        </a:dk1>
        <a:lt1>
          <a:srgbClr val="FFFFFF"/>
        </a:lt1>
        <a:dk2>
          <a:srgbClr val="006699"/>
        </a:dk2>
        <a:lt2>
          <a:srgbClr val="FFFFFF"/>
        </a:lt2>
        <a:accent1>
          <a:srgbClr val="93B090"/>
        </a:accent1>
        <a:accent2>
          <a:srgbClr val="CCECFF"/>
        </a:accent2>
        <a:accent3>
          <a:srgbClr val="AAB8CA"/>
        </a:accent3>
        <a:accent4>
          <a:srgbClr val="DADADA"/>
        </a:accent4>
        <a:accent5>
          <a:srgbClr val="C8D4C6"/>
        </a:accent5>
        <a:accent6>
          <a:srgbClr val="B9D6E7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3">
        <a:dk1>
          <a:srgbClr val="DDDDDD"/>
        </a:dk1>
        <a:lt1>
          <a:srgbClr val="FFFFFF"/>
        </a:lt1>
        <a:dk2>
          <a:srgbClr val="7B7BA7"/>
        </a:dk2>
        <a:lt2>
          <a:srgbClr val="FFFF66"/>
        </a:lt2>
        <a:accent1>
          <a:srgbClr val="78AE90"/>
        </a:accent1>
        <a:accent2>
          <a:srgbClr val="B8B8D0"/>
        </a:accent2>
        <a:accent3>
          <a:srgbClr val="BFBFD0"/>
        </a:accent3>
        <a:accent4>
          <a:srgbClr val="DADADA"/>
        </a:accent4>
        <a:accent5>
          <a:srgbClr val="BED3C6"/>
        </a:accent5>
        <a:accent6>
          <a:srgbClr val="A6A6BC"/>
        </a:accent6>
        <a:hlink>
          <a:srgbClr val="66FFCC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4">
        <a:dk1>
          <a:srgbClr val="DDDDDD"/>
        </a:dk1>
        <a:lt1>
          <a:srgbClr val="FFFF00"/>
        </a:lt1>
        <a:dk2>
          <a:srgbClr val="6600CC"/>
        </a:dk2>
        <a:lt2>
          <a:srgbClr val="FFFFFF"/>
        </a:lt2>
        <a:accent1>
          <a:srgbClr val="7296B6"/>
        </a:accent1>
        <a:accent2>
          <a:srgbClr val="FF6600"/>
        </a:accent2>
        <a:accent3>
          <a:srgbClr val="B8AAE2"/>
        </a:accent3>
        <a:accent4>
          <a:srgbClr val="DADA00"/>
        </a:accent4>
        <a:accent5>
          <a:srgbClr val="BCC9D7"/>
        </a:accent5>
        <a:accent6>
          <a:srgbClr val="E75C00"/>
        </a:accent6>
        <a:hlink>
          <a:srgbClr val="99FFCC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5">
        <a:dk1>
          <a:srgbClr val="DDDDDD"/>
        </a:dk1>
        <a:lt1>
          <a:srgbClr val="FFFFFF"/>
        </a:lt1>
        <a:dk2>
          <a:srgbClr val="0099CC"/>
        </a:dk2>
        <a:lt2>
          <a:srgbClr val="CCECFF"/>
        </a:lt2>
        <a:accent1>
          <a:srgbClr val="DD8A79"/>
        </a:accent1>
        <a:accent2>
          <a:srgbClr val="339966"/>
        </a:accent2>
        <a:accent3>
          <a:srgbClr val="AACAE2"/>
        </a:accent3>
        <a:accent4>
          <a:srgbClr val="DADADA"/>
        </a:accent4>
        <a:accent5>
          <a:srgbClr val="EBC4BE"/>
        </a:accent5>
        <a:accent6>
          <a:srgbClr val="2D8A5C"/>
        </a:accent6>
        <a:hlink>
          <a:srgbClr val="FFFF66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6">
        <a:dk1>
          <a:srgbClr val="C0C0C0"/>
        </a:dk1>
        <a:lt1>
          <a:srgbClr val="FFFFFF"/>
        </a:lt1>
        <a:dk2>
          <a:srgbClr val="536DAD"/>
        </a:dk2>
        <a:lt2>
          <a:srgbClr val="66FF66"/>
        </a:lt2>
        <a:accent1>
          <a:srgbClr val="C48AB6"/>
        </a:accent1>
        <a:accent2>
          <a:srgbClr val="FFCCFF"/>
        </a:accent2>
        <a:accent3>
          <a:srgbClr val="B3BAD3"/>
        </a:accent3>
        <a:accent4>
          <a:srgbClr val="DADADA"/>
        </a:accent4>
        <a:accent5>
          <a:srgbClr val="DEC4D7"/>
        </a:accent5>
        <a:accent6>
          <a:srgbClr val="E7B9E7"/>
        </a:accent6>
        <a:hlink>
          <a:srgbClr val="00FFFF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7">
        <a:dk1>
          <a:srgbClr val="C0C0C0"/>
        </a:dk1>
        <a:lt1>
          <a:srgbClr val="FFFF00"/>
        </a:lt1>
        <a:dk2>
          <a:srgbClr val="996633"/>
        </a:dk2>
        <a:lt2>
          <a:srgbClr val="66FFFF"/>
        </a:lt2>
        <a:accent1>
          <a:srgbClr val="CD7C73"/>
        </a:accent1>
        <a:accent2>
          <a:srgbClr val="B6B6CE"/>
        </a:accent2>
        <a:accent3>
          <a:srgbClr val="CAB8AD"/>
        </a:accent3>
        <a:accent4>
          <a:srgbClr val="DADA00"/>
        </a:accent4>
        <a:accent5>
          <a:srgbClr val="E3BFBC"/>
        </a:accent5>
        <a:accent6>
          <a:srgbClr val="A5A5BA"/>
        </a:accent6>
        <a:hlink>
          <a:srgbClr val="000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坛月色 8">
        <a:dk1>
          <a:srgbClr val="C0C0C0"/>
        </a:dk1>
        <a:lt1>
          <a:srgbClr val="FFFF66"/>
        </a:lt1>
        <a:dk2>
          <a:srgbClr val="008080"/>
        </a:dk2>
        <a:lt2>
          <a:srgbClr val="FFFF00"/>
        </a:lt2>
        <a:accent1>
          <a:srgbClr val="859CC9"/>
        </a:accent1>
        <a:accent2>
          <a:srgbClr val="FFCCFF"/>
        </a:accent2>
        <a:accent3>
          <a:srgbClr val="AAC0C0"/>
        </a:accent3>
        <a:accent4>
          <a:srgbClr val="DADA56"/>
        </a:accent4>
        <a:accent5>
          <a:srgbClr val="C2CBE1"/>
        </a:accent5>
        <a:accent6>
          <a:srgbClr val="E7B9E7"/>
        </a:accent6>
        <a:hlink>
          <a:srgbClr val="99FFCC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2299</TotalTime>
  <Words>2036</Words>
  <Application>Microsoft Office PowerPoint</Application>
  <PresentationFormat>全屏显示(4:3)</PresentationFormat>
  <Paragraphs>382</Paragraphs>
  <Slides>51</Slides>
  <Notes>14</Notes>
  <HiddenSlides>3</HiddenSlides>
  <MMClips>3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51</vt:i4>
      </vt:variant>
    </vt:vector>
  </HeadingPairs>
  <TitlesOfParts>
    <vt:vector size="74" baseType="lpstr">
      <vt:lpstr>黑体</vt:lpstr>
      <vt:lpstr>华文中宋</vt:lpstr>
      <vt:lpstr>宋体</vt:lpstr>
      <vt:lpstr>微软雅黑</vt:lpstr>
      <vt:lpstr>Arial</vt:lpstr>
      <vt:lpstr>Calibri</vt:lpstr>
      <vt:lpstr>Calibri Light</vt:lpstr>
      <vt:lpstr>Cambria Math</vt:lpstr>
      <vt:lpstr>Colonna MT</vt:lpstr>
      <vt:lpstr>Times New Roman</vt:lpstr>
      <vt:lpstr>Wingdings</vt:lpstr>
      <vt:lpstr>Wingdings 2</vt:lpstr>
      <vt:lpstr>天坛月色</vt:lpstr>
      <vt:lpstr>1_天坛月色</vt:lpstr>
      <vt:lpstr>3_天坛月色</vt:lpstr>
      <vt:lpstr>回顾</vt:lpstr>
      <vt:lpstr>5_天坛月色</vt:lpstr>
      <vt:lpstr>Office Theme</vt:lpstr>
      <vt:lpstr>6_天坛月色</vt:lpstr>
      <vt:lpstr>2_天坛月色</vt:lpstr>
      <vt:lpstr>4_天坛月色</vt:lpstr>
      <vt:lpstr>7_天坛月色</vt:lpstr>
      <vt:lpstr>8_天坛月色</vt:lpstr>
      <vt:lpstr> 及早体验科学研究 ——基础物理建模 绪论 </vt:lpstr>
      <vt:lpstr>个人体会</vt:lpstr>
      <vt:lpstr>提   纲</vt:lpstr>
      <vt:lpstr>什么是物理？</vt:lpstr>
      <vt:lpstr>实验教学在人才培养中的作用</vt:lpstr>
      <vt:lpstr>实验教学的目标</vt:lpstr>
      <vt:lpstr>实验教学目标——我们的理解</vt:lpstr>
      <vt:lpstr>现实状态</vt:lpstr>
      <vt:lpstr>拔尖人才计划研讨会</vt:lpstr>
      <vt:lpstr>大学生物理学术竞赛(CUPT)简介</vt:lpstr>
      <vt:lpstr>我们的备赛</vt:lpstr>
      <vt:lpstr>《基础物理建模》</vt:lpstr>
      <vt:lpstr>2015年以来的CUPT比赛成绩</vt:lpstr>
      <vt:lpstr>启明星计划大受欢迎</vt:lpstr>
      <vt:lpstr>备赛过程中的研究能力培养</vt:lpstr>
      <vt:lpstr>查阅文献——讲座</vt:lpstr>
      <vt:lpstr>科学研究的体验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两个要点</vt:lpstr>
      <vt:lpstr>Soy-sauce Optics 酱油光学</vt:lpstr>
      <vt:lpstr>课题简介</vt:lpstr>
      <vt:lpstr>实验设计</vt:lpstr>
      <vt:lpstr>实验设计</vt:lpstr>
      <vt:lpstr>预实验结果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两个要点</vt:lpstr>
      <vt:lpstr>2017年：鸡蛋保护装置</vt:lpstr>
      <vt:lpstr>学生比赛中的能力要素（一）</vt:lpstr>
      <vt:lpstr>学生比赛中的能力要素（二）</vt:lpstr>
      <vt:lpstr>2019.8.16，青岛</vt:lpstr>
      <vt:lpstr>一位队员的感想</vt:lpstr>
      <vt:lpstr>一点体会</vt:lpstr>
      <vt:lpstr>欢迎选修建模课</vt:lpstr>
      <vt:lpstr>PowerPoint 演示文稿</vt:lpstr>
    </vt:vector>
  </TitlesOfParts>
  <Company>fudan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david</dc:creator>
  <cp:lastModifiedBy>Leyk</cp:lastModifiedBy>
  <cp:revision>288</cp:revision>
  <dcterms:created xsi:type="dcterms:W3CDTF">2010-01-14T07:55:00Z</dcterms:created>
  <dcterms:modified xsi:type="dcterms:W3CDTF">2020-03-06T16:04:53Z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TC010689872052</vt:lpwstr>
  </property>
  <property fmtid="{D5CDD505-2E9C-101B-9397-08002B2CF9AE}" pid="3" name="KSOProductBuildVer">
    <vt:lpwstr>2052-10.1.0.5603</vt:lpwstr>
  </property>
</Properties>
</file>