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57" r:id="rId5"/>
    <p:sldId id="259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55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B452C-1FC9-453F-A8DC-2FF2ECCEC388}" type="datetimeFigureOut">
              <a:rPr lang="zh-CN" altLang="en-US" smtClean="0"/>
              <a:t>2014/10/27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F094B-8D27-4B8F-9B54-201ED5718C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0190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B452C-1FC9-453F-A8DC-2FF2ECCEC388}" type="datetimeFigureOut">
              <a:rPr lang="zh-CN" altLang="en-US" smtClean="0"/>
              <a:t>2014/10/27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F094B-8D27-4B8F-9B54-201ED5718C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4089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B452C-1FC9-453F-A8DC-2FF2ECCEC388}" type="datetimeFigureOut">
              <a:rPr lang="zh-CN" altLang="en-US" smtClean="0"/>
              <a:t>2014/10/27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F094B-8D27-4B8F-9B54-201ED5718C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400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B452C-1FC9-453F-A8DC-2FF2ECCEC388}" type="datetimeFigureOut">
              <a:rPr lang="zh-CN" altLang="en-US" smtClean="0"/>
              <a:t>2014/10/27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F094B-8D27-4B8F-9B54-201ED5718C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1049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B452C-1FC9-453F-A8DC-2FF2ECCEC388}" type="datetimeFigureOut">
              <a:rPr lang="zh-CN" altLang="en-US" smtClean="0"/>
              <a:t>2014/10/27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F094B-8D27-4B8F-9B54-201ED5718C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7216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B452C-1FC9-453F-A8DC-2FF2ECCEC388}" type="datetimeFigureOut">
              <a:rPr lang="zh-CN" altLang="en-US" smtClean="0"/>
              <a:t>2014/10/27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F094B-8D27-4B8F-9B54-201ED5718C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9138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B452C-1FC9-453F-A8DC-2FF2ECCEC388}" type="datetimeFigureOut">
              <a:rPr lang="zh-CN" altLang="en-US" smtClean="0"/>
              <a:t>2014/10/27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F094B-8D27-4B8F-9B54-201ED5718C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0770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B452C-1FC9-453F-A8DC-2FF2ECCEC388}" type="datetimeFigureOut">
              <a:rPr lang="zh-CN" altLang="en-US" smtClean="0"/>
              <a:t>2014/10/27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F094B-8D27-4B8F-9B54-201ED5718C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1272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B452C-1FC9-453F-A8DC-2FF2ECCEC388}" type="datetimeFigureOut">
              <a:rPr lang="zh-CN" altLang="en-US" smtClean="0"/>
              <a:t>2014/10/27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F094B-8D27-4B8F-9B54-201ED5718C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4421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B452C-1FC9-453F-A8DC-2FF2ECCEC388}" type="datetimeFigureOut">
              <a:rPr lang="zh-CN" altLang="en-US" smtClean="0"/>
              <a:t>2014/10/27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F094B-8D27-4B8F-9B54-201ED5718C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7271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B452C-1FC9-453F-A8DC-2FF2ECCEC388}" type="datetimeFigureOut">
              <a:rPr lang="zh-CN" altLang="en-US" smtClean="0"/>
              <a:t>2014/10/27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F094B-8D27-4B8F-9B54-201ED5718C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2663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B452C-1FC9-453F-A8DC-2FF2ECCEC388}" type="datetimeFigureOut">
              <a:rPr lang="zh-CN" altLang="en-US" smtClean="0"/>
              <a:t>2014/10/27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F094B-8D27-4B8F-9B54-201ED5718C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5596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sz="66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凯</a:t>
            </a:r>
            <a:r>
              <a:rPr lang="zh-CN" altLang="en-US" sz="66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利准则简</a:t>
            </a:r>
            <a:r>
              <a:rPr lang="zh-CN" altLang="en-US" sz="66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介</a:t>
            </a:r>
          </a:p>
        </p:txBody>
      </p:sp>
      <p:sp>
        <p:nvSpPr>
          <p:cNvPr id="4" name="副标题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--fyw--</a:t>
            </a:r>
          </a:p>
          <a:p>
            <a:r>
              <a:rPr lang="en-US" altLang="zh-CN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10.27</a:t>
            </a:r>
            <a:endParaRPr lang="zh-CN" altLang="en-US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396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从德扑谈起</a:t>
            </a:r>
            <a:r>
              <a:rPr lang="en-US" altLang="zh-CN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:</a:t>
            </a:r>
            <a:endParaRPr lang="zh-CN" altLang="en-US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底池赔率</a:t>
                </a:r>
                <a:r>
                  <a:rPr lang="en-US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odds:</a:t>
                </a:r>
              </a:p>
              <a:p>
                <a:pPr lvl="1"/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比如底池</a:t>
                </a:r>
                <a:r>
                  <a:rPr lang="en-US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20BB, </a:t>
                </a:r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手上剩下</a:t>
                </a:r>
                <a:r>
                  <a:rPr lang="en-US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10BB, </a:t>
                </a:r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唯一的对手下</a:t>
                </a:r>
                <a:r>
                  <a:rPr lang="en-US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10BB.</a:t>
                </a:r>
              </a:p>
              <a:p>
                <a:pPr lvl="1"/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如果跟注</a:t>
                </a:r>
                <a:r>
                  <a:rPr lang="en-US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, </a:t>
                </a:r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要么输掉</a:t>
                </a:r>
                <a:r>
                  <a:rPr lang="en-US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10BB, </a:t>
                </a:r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要么一共赢</a:t>
                </a:r>
                <a:r>
                  <a:rPr lang="en-US" altLang="zh-CN" dirty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3</a:t>
                </a:r>
                <a:r>
                  <a:rPr lang="en-US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0BB.</a:t>
                </a:r>
              </a:p>
              <a:p>
                <a:pPr lvl="1"/>
                <a:r>
                  <a:rPr lang="zh-CN" altLang="en-US" dirty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赔</a:t>
                </a:r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率就是 </a:t>
                </a:r>
                <a:r>
                  <a:rPr lang="en-US" altLang="zh-CN" dirty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3</a:t>
                </a:r>
                <a:r>
                  <a:rPr lang="en-US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0 : 10 = 3 : 1</a:t>
                </a:r>
              </a:p>
              <a:p>
                <a:pPr lvl="1"/>
                <a:endParaRPr lang="en-US" altLang="zh-CN" dirty="0">
                  <a:solidFill>
                    <a:schemeClr val="accent4">
                      <a:lumMod val="40000"/>
                      <a:lumOff val="60000"/>
                    </a:schemeClr>
                  </a:solidFill>
                </a:endParaRPr>
              </a:p>
              <a:p>
                <a:r>
                  <a:rPr lang="en-US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Outs:</a:t>
                </a:r>
              </a:p>
              <a:p>
                <a:pPr lvl="1"/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手牌：</a:t>
                </a:r>
                <a:r>
                  <a:rPr lang="en-US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8c-7s </a:t>
                </a:r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而 </a:t>
                </a:r>
                <a:r>
                  <a:rPr lang="en-US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flop</a:t>
                </a:r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：</a:t>
                </a:r>
                <a:r>
                  <a:rPr lang="en-US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Ad-6h-5s</a:t>
                </a:r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。 </a:t>
                </a:r>
                <a:r>
                  <a:rPr lang="en-US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(</a:t>
                </a:r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两头顺</a:t>
                </a:r>
                <a:r>
                  <a:rPr lang="en-US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, 8 outs)</a:t>
                </a:r>
              </a:p>
              <a:p>
                <a:pPr lvl="1"/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在翻牌圈被逼</a:t>
                </a:r>
                <a:r>
                  <a:rPr lang="en-US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all in</a:t>
                </a:r>
              </a:p>
              <a:p>
                <a:pPr lvl="1"/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成顺子的概率</a:t>
                </a:r>
                <a:r>
                  <a:rPr lang="en-US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: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1 −</m:t>
                    </m:r>
                    <m:f>
                      <m:fPr>
                        <m:ctrlPr>
                          <a:rPr lang="en-US" altLang="zh-CN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47−8</m:t>
                        </m:r>
                      </m:num>
                      <m:den>
                        <m:r>
                          <a:rPr lang="en-US" altLang="zh-CN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47</m:t>
                        </m:r>
                      </m:den>
                    </m:f>
                    <m:r>
                      <a:rPr lang="en-US" altLang="zh-CN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∗</m:t>
                    </m:r>
                    <m:f>
                      <m:fPr>
                        <m:ctrlPr>
                          <a:rPr lang="en-US" altLang="zh-CN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46−8</m:t>
                        </m:r>
                      </m:num>
                      <m:den>
                        <m:r>
                          <a:rPr lang="en-US" altLang="zh-CN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46</m:t>
                        </m:r>
                      </m:den>
                    </m:f>
                    <m:r>
                      <a:rPr lang="en-US" altLang="zh-CN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=31.4%</m:t>
                    </m:r>
                  </m:oMath>
                </a14:m>
                <a:r>
                  <a:rPr lang="en-US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 ( </a:t>
                </a:r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≈ </a:t>
                </a:r>
                <a:r>
                  <a:rPr lang="en-US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8 * 4 </a:t>
                </a:r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四二法则的近似</a:t>
                </a:r>
                <a:r>
                  <a:rPr lang="en-US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)</a:t>
                </a:r>
              </a:p>
              <a:p>
                <a:pPr marL="457200" lvl="1" indent="0">
                  <a:buNone/>
                </a:pPr>
                <a:endParaRPr lang="en-US" altLang="zh-CN" dirty="0" smtClean="0">
                  <a:solidFill>
                    <a:schemeClr val="accent4">
                      <a:lumMod val="40000"/>
                      <a:lumOff val="60000"/>
                    </a:schemeClr>
                  </a:solidFill>
                </a:endParaRPr>
              </a:p>
              <a:p>
                <a:r>
                  <a:rPr lang="en-US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Odds:</a:t>
                </a:r>
              </a:p>
              <a:p>
                <a:pPr lvl="1"/>
                <a:r>
                  <a:rPr lang="en-US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100 / 31.4 </a:t>
                </a:r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≈ </a:t>
                </a:r>
                <a:r>
                  <a:rPr lang="en-US" altLang="zh-CN" dirty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3</a:t>
                </a:r>
                <a:r>
                  <a:rPr lang="en-US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.2 : 1</a:t>
                </a:r>
              </a:p>
              <a:p>
                <a:pPr lvl="1"/>
                <a:r>
                  <a:rPr lang="zh-CN" altLang="en-US" dirty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胜</a:t>
                </a:r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率就是 </a:t>
                </a:r>
                <a:r>
                  <a:rPr lang="en-US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1 : 2.2</a:t>
                </a:r>
              </a:p>
              <a:p>
                <a:pPr marL="457200" lvl="1" indent="0">
                  <a:buNone/>
                </a:pPr>
                <a:endParaRPr lang="en-US" altLang="zh-CN" dirty="0" smtClean="0">
                  <a:solidFill>
                    <a:schemeClr val="accent4">
                      <a:lumMod val="40000"/>
                      <a:lumOff val="60000"/>
                    </a:schemeClr>
                  </a:solidFill>
                </a:endParaRPr>
              </a:p>
              <a:p>
                <a:pPr marL="457200" lvl="1" indent="0">
                  <a:buNone/>
                </a:pPr>
                <a:r>
                  <a:rPr lang="en-US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1 * 3 &gt; 2.2 * 1, </a:t>
                </a:r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所以跟</a:t>
                </a:r>
                <a:r>
                  <a:rPr lang="en-US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all in . 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696" t="-3501" b="-22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8622" y="3896518"/>
            <a:ext cx="2301916" cy="2675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047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引言</a:t>
            </a:r>
            <a:endParaRPr lang="zh-CN" altLang="en-US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Kelly Criterion</a:t>
                </a:r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是关于如何选取最优</a:t>
                </a:r>
                <a:r>
                  <a:rPr lang="en-US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bets</a:t>
                </a:r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的方法</a:t>
                </a:r>
                <a:r>
                  <a:rPr lang="en-US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.</a:t>
                </a:r>
              </a:p>
              <a:p>
                <a:endParaRPr lang="en-US" altLang="zh-CN" dirty="0">
                  <a:solidFill>
                    <a:schemeClr val="accent4">
                      <a:lumMod val="40000"/>
                      <a:lumOff val="60000"/>
                    </a:schemeClr>
                  </a:solidFill>
                </a:endParaRPr>
              </a:p>
              <a:p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背景如下</a:t>
                </a:r>
                <a:r>
                  <a:rPr lang="en-US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:</a:t>
                </a:r>
              </a:p>
              <a:p>
                <a:pPr lvl="1"/>
                <a:r>
                  <a:rPr lang="zh-CN" altLang="en-US" dirty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每</a:t>
                </a:r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次赢的时候</a:t>
                </a:r>
                <a:r>
                  <a:rPr lang="en-US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, </a:t>
                </a:r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可以赚</a:t>
                </a:r>
                <a14:m>
                  <m:oMath xmlns:m="http://schemas.openxmlformats.org/officeDocument/2006/math">
                    <m:r>
                      <a:rPr lang="en-US" altLang="zh-CN" b="0" i="1" dirty="0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altLang="zh-CN" b="0" i="0" dirty="0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endParaRPr lang="en-US" altLang="zh-CN" dirty="0" smtClean="0">
                  <a:solidFill>
                    <a:schemeClr val="accent4">
                      <a:lumMod val="40000"/>
                      <a:lumOff val="60000"/>
                    </a:schemeClr>
                  </a:solidFill>
                </a:endParaRPr>
              </a:p>
              <a:p>
                <a:pPr lvl="1"/>
                <a:r>
                  <a:rPr lang="zh-CN" altLang="en-US" dirty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每</a:t>
                </a:r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次输的时候</a:t>
                </a:r>
                <a:r>
                  <a:rPr lang="en-US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, </a:t>
                </a:r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会亏损</a:t>
                </a:r>
                <a14:m>
                  <m:oMath xmlns:m="http://schemas.openxmlformats.org/officeDocument/2006/math">
                    <m:r>
                      <a:rPr lang="en-US" altLang="zh-CN" b="0" i="1" dirty="0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altLang="zh-CN" b="0" i="0" dirty="0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endParaRPr lang="en-US" altLang="zh-CN" dirty="0" smtClean="0">
                  <a:solidFill>
                    <a:schemeClr val="accent4">
                      <a:lumMod val="40000"/>
                      <a:lumOff val="60000"/>
                    </a:schemeClr>
                  </a:solidFill>
                </a:endParaRPr>
              </a:p>
              <a:p>
                <a:pPr lvl="1"/>
                <a:r>
                  <a:rPr lang="zh-CN" altLang="en-US" dirty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初</a:t>
                </a:r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始资金为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dirty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W</m:t>
                        </m:r>
                      </m:e>
                      <m:sub>
                        <m:r>
                          <a:rPr lang="en-US" altLang="zh-CN" b="0" i="0" dirty="0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altLang="zh-CN" dirty="0" smtClean="0">
                  <a:solidFill>
                    <a:schemeClr val="accent4">
                      <a:lumMod val="40000"/>
                      <a:lumOff val="60000"/>
                    </a:schemeClr>
                  </a:solidFill>
                </a:endParaRPr>
              </a:p>
              <a:p>
                <a:pPr lvl="1"/>
                <a:r>
                  <a:rPr lang="zh-CN" altLang="en-US" dirty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每</a:t>
                </a:r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一次押注占资金账户比例为</a:t>
                </a:r>
                <a14:m>
                  <m:oMath xmlns:m="http://schemas.openxmlformats.org/officeDocument/2006/math">
                    <m:r>
                      <a:rPr lang="en-US" altLang="zh-CN" b="0" i="1" dirty="0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endParaRPr lang="en-US" altLang="zh-CN" dirty="0" smtClean="0">
                  <a:solidFill>
                    <a:schemeClr val="accent4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9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5325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422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CN" sz="48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Return and Risk</a:t>
            </a:r>
            <a:endParaRPr lang="zh-CN" altLang="en-US" sz="48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233197"/>
                <a:ext cx="10515600" cy="4351338"/>
              </a:xfrm>
            </p:spPr>
            <p:txBody>
              <a:bodyPr>
                <a:noAutofit/>
              </a:bodyPr>
              <a:lstStyle/>
              <a:p>
                <a:r>
                  <a:rPr lang="zh-CN" altLang="en-US" sz="3200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方案一</a:t>
                </a:r>
                <a:r>
                  <a:rPr lang="en-US" altLang="zh-CN" sz="3200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: </a:t>
                </a:r>
                <a:r>
                  <a:rPr lang="zh-CN" altLang="en-US" sz="3200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使预期回报</a:t>
                </a:r>
                <a:r>
                  <a:rPr lang="en-US" altLang="zh-CN" sz="3200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(Expected Return)</a:t>
                </a:r>
                <a:r>
                  <a:rPr lang="zh-CN" altLang="en-US" sz="3200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最大化</a:t>
                </a:r>
                <a:r>
                  <a:rPr lang="en-US" altLang="zh-CN" sz="3200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sz="28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altLang="zh-CN" sz="28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8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</m:d>
                    <m:r>
                      <a:rPr lang="en-US" altLang="zh-CN" sz="28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8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N" sz="28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 ∗</m:t>
                    </m:r>
                    <m:d>
                      <m:dPr>
                        <m:ctrlPr>
                          <a:rPr lang="en-US" altLang="zh-CN" sz="28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8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sSub>
                          <m:sSubPr>
                            <m:ctrlPr>
                              <a:rPr lang="en-US" altLang="zh-CN" sz="2800" b="0" i="1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 sz="2800" b="0" i="0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W</m:t>
                            </m:r>
                          </m:e>
                          <m:sub>
                            <m:r>
                              <a:rPr lang="en-US" altLang="zh-CN" sz="2800" b="0" i="0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altLang="zh-CN" sz="2800" b="0" i="0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altLang="zh-CN" sz="28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altLang="zh-CN" sz="2800" b="0" i="0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CN" sz="28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CN" sz="28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∗</m:t>
                    </m:r>
                    <m:d>
                      <m:dPr>
                        <m:ctrlPr>
                          <a:rPr lang="en-US" altLang="zh-CN" sz="28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8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sSub>
                          <m:sSubPr>
                            <m:ctrlPr>
                              <a:rPr lang="en-US" altLang="zh-CN" sz="2800" b="0" i="1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b="0" i="1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US" altLang="zh-CN" sz="2800" b="0" i="1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altLang="zh-CN" sz="28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altLang="zh-CN" sz="28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altLang="zh-CN" sz="28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CN" sz="28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8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CN" sz="28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−</m:t>
                        </m:r>
                        <m:r>
                          <a:rPr lang="en-US" altLang="zh-CN" sz="28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altLang="zh-CN" sz="28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altLang="zh-CN" sz="28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CN" sz="28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altLang="zh-CN" sz="28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altLang="zh-CN" sz="2800" dirty="0" smtClean="0">
                  <a:solidFill>
                    <a:schemeClr val="accent4">
                      <a:lumMod val="40000"/>
                      <a:lumOff val="60000"/>
                    </a:schemeClr>
                  </a:solidFill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sz="2800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𝑖𝑓</m:t>
                    </m:r>
                    <m:r>
                      <a:rPr lang="en-US" altLang="zh-CN" sz="2800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800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N" sz="2800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altLang="zh-CN" sz="2800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CN" sz="2800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CN" sz="2800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𝑡h𝑒𝑛</m:t>
                    </m:r>
                    <m:r>
                      <a:rPr lang="en-US" altLang="zh-CN" sz="2800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800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CN" sz="2800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800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𝑠h𝑜𝑢𝑙𝑑</m:t>
                    </m:r>
                    <m:r>
                      <a:rPr lang="en-US" altLang="zh-CN" sz="2800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800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𝑏𝑒</m:t>
                    </m:r>
                    <m:r>
                      <a:rPr lang="en-US" altLang="zh-CN" sz="2800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 1</m:t>
                    </m:r>
                  </m:oMath>
                </a14:m>
                <a:endParaRPr lang="en-US" altLang="zh-CN" sz="2800" dirty="0" smtClean="0">
                  <a:solidFill>
                    <a:schemeClr val="accent4">
                      <a:lumMod val="40000"/>
                      <a:lumOff val="60000"/>
                    </a:schemeClr>
                  </a:solidFill>
                </a:endParaRPr>
              </a:p>
              <a:p>
                <a:pPr lvl="1"/>
                <a:r>
                  <a:rPr lang="zh-CN" altLang="en-US" sz="2800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忽视了风险</a:t>
                </a:r>
                <a:r>
                  <a:rPr lang="en-US" altLang="zh-CN" sz="2800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, </a:t>
                </a:r>
                <a:r>
                  <a:rPr lang="zh-CN" altLang="en-US" sz="2800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输一次就将破产</a:t>
                </a:r>
                <a:endParaRPr lang="en-US" altLang="zh-CN" sz="2800" dirty="0">
                  <a:solidFill>
                    <a:schemeClr val="accent4">
                      <a:lumMod val="40000"/>
                      <a:lumOff val="60000"/>
                    </a:schemeClr>
                  </a:solidFill>
                </a:endParaRPr>
              </a:p>
              <a:p>
                <a:pPr lvl="1"/>
                <a:endParaRPr lang="en-US" altLang="zh-CN" sz="2800" dirty="0">
                  <a:solidFill>
                    <a:schemeClr val="accent4">
                      <a:lumMod val="40000"/>
                      <a:lumOff val="60000"/>
                    </a:schemeClr>
                  </a:solidFill>
                </a:endParaRPr>
              </a:p>
              <a:p>
                <a:pPr lvl="1"/>
                <a:endParaRPr lang="en-US" altLang="zh-CN" sz="2800" dirty="0" smtClean="0">
                  <a:solidFill>
                    <a:schemeClr val="accent4">
                      <a:lumMod val="40000"/>
                      <a:lumOff val="60000"/>
                    </a:schemeClr>
                  </a:solidFill>
                </a:endParaRPr>
              </a:p>
              <a:p>
                <a:r>
                  <a:rPr lang="zh-CN" altLang="en-US" sz="3200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方案二</a:t>
                </a:r>
                <a:r>
                  <a:rPr lang="en-US" altLang="zh-CN" sz="3200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: </a:t>
                </a:r>
                <a:r>
                  <a:rPr lang="zh-CN" altLang="en-US" sz="3200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使效用函数</a:t>
                </a:r>
                <a:r>
                  <a:rPr lang="en-US" altLang="zh-CN" sz="3200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(Expected utility function)</a:t>
                </a:r>
                <a:r>
                  <a:rPr lang="zh-CN" altLang="en-US" sz="3200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最大化</a:t>
                </a:r>
                <a:r>
                  <a:rPr lang="en-US" altLang="zh-CN" sz="3200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: 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altLang="zh-CN" sz="28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altLang="zh-CN" sz="28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altLang="zh-CN" sz="28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altLang="zh-CN" sz="28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p>
                      <m:sSupPr>
                        <m:ctrlPr>
                          <a:rPr lang="en-US" altLang="zh-CN" sz="28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2800" b="0" i="1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800" b="0" i="1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1+ </m:t>
                            </m:r>
                            <m:r>
                              <a:rPr lang="en-US" altLang="zh-CN" sz="2800" i="1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𝑓𝑤</m:t>
                            </m:r>
                          </m:e>
                        </m:d>
                      </m:e>
                      <m:sup>
                        <m:r>
                          <a:rPr lang="en-US" altLang="zh-CN" sz="28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  <m:sSup>
                      <m:sSupPr>
                        <m:ctrlPr>
                          <a:rPr lang="en-US" altLang="zh-CN" sz="28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2800" b="0" i="1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800" b="0" i="1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altLang="zh-CN" sz="2800" i="1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altLang="zh-CN" sz="2800" b="0" i="1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𝑙</m:t>
                            </m:r>
                          </m:e>
                        </m:d>
                      </m:e>
                      <m:sup>
                        <m:r>
                          <a:rPr lang="en-US" altLang="zh-CN" sz="28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altLang="zh-CN" sz="2800" b="0" i="1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  <a:latin typeface="Cambria Math" panose="02040503050406030204" pitchFamily="18" charset="0"/>
                  </a:rPr>
                  <a:t> 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sz="28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altLang="zh-CN" sz="28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8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  <m:r>
                      <a:rPr lang="en-US" altLang="zh-CN" sz="28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8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8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altLang="zh-CN" sz="28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28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altLang="zh-CN" sz="28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∗</m:t>
                    </m:r>
                    <m:func>
                      <m:funcPr>
                        <m:ctrlPr>
                          <a:rPr lang="en-US" altLang="zh-CN" sz="28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sz="2800" b="0" i="0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d>
                          <m:dPr>
                            <m:ctrlPr>
                              <a:rPr lang="en-US" altLang="zh-CN" sz="2800" b="0" i="1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altLang="zh-CN" sz="2800" b="0" i="1" smtClean="0">
                                    <a:solidFill>
                                      <a:schemeClr val="accent4">
                                        <a:lumMod val="40000"/>
                                        <a:lumOff val="6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altLang="zh-CN" sz="2800" b="0" i="1" smtClean="0">
                                        <a:solidFill>
                                          <a:schemeClr val="accent4">
                                            <a:lumMod val="40000"/>
                                            <a:lumOff val="6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800" b="0" i="1" smtClean="0">
                                        <a:solidFill>
                                          <a:schemeClr val="accent4">
                                            <a:lumMod val="40000"/>
                                            <a:lumOff val="6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en-US" altLang="zh-CN" sz="2800" b="0" i="1" smtClean="0">
                                        <a:solidFill>
                                          <a:schemeClr val="accent4">
                                            <a:lumMod val="40000"/>
                                            <a:lumOff val="6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altLang="zh-CN" sz="2800" b="0" i="1" smtClean="0">
                                        <a:solidFill>
                                          <a:schemeClr val="accent4">
                                            <a:lumMod val="40000"/>
                                            <a:lumOff val="6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800" b="0" i="1" smtClean="0">
                                        <a:solidFill>
                                          <a:schemeClr val="accent4">
                                            <a:lumMod val="40000"/>
                                            <a:lumOff val="6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en-US" altLang="zh-CN" sz="2800" b="0" i="1" smtClean="0">
                                        <a:solidFill>
                                          <a:schemeClr val="accent4">
                                            <a:lumMod val="40000"/>
                                            <a:lumOff val="6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</m:func>
                    <m:r>
                      <a:rPr lang="en-US" altLang="zh-CN" sz="28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800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num>
                      <m:den>
                        <m:r>
                          <a:rPr lang="en-US" altLang="zh-CN" sz="2800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altLang="zh-CN" sz="2800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altLang="zh-CN" sz="28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𝑙𝑛</m:t>
                    </m:r>
                    <m:d>
                      <m:dPr>
                        <m:ctrlPr>
                          <a:rPr lang="en-US" altLang="zh-CN" sz="28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8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altLang="zh-CN" sz="28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𝑓𝑤</m:t>
                        </m:r>
                        <m:r>
                          <a:rPr lang="en-US" altLang="zh-CN" sz="28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CN" sz="28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altLang="zh-CN" sz="2800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8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US" altLang="zh-CN" sz="2800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altLang="zh-CN" sz="2800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altLang="zh-CN" sz="28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𝑙𝑛</m:t>
                    </m:r>
                    <m:r>
                      <a:rPr lang="en-US" altLang="zh-CN" sz="28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(1 −</m:t>
                    </m:r>
                    <m:r>
                      <a:rPr lang="en-US" altLang="zh-CN" sz="28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𝑓𝑙</m:t>
                    </m:r>
                    <m:r>
                      <a:rPr lang="en-US" altLang="zh-CN" sz="28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sz="2800" b="0" i="1" dirty="0" smtClean="0">
                  <a:solidFill>
                    <a:schemeClr val="accent4">
                      <a:lumMod val="40000"/>
                      <a:lumOff val="60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sz="2800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altLang="zh-CN" sz="2800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800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  <m:r>
                      <a:rPr lang="en-US" altLang="zh-CN" sz="2800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800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𝑝𝑙𝑛</m:t>
                    </m:r>
                    <m:d>
                      <m:dPr>
                        <m:ctrlPr>
                          <a:rPr lang="en-US" altLang="zh-CN" sz="2800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800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altLang="zh-CN" sz="2800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𝑓𝑤</m:t>
                        </m:r>
                        <m:r>
                          <a:rPr lang="en-US" altLang="zh-CN" sz="2800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CN" sz="2800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2800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𝑞𝑙𝑛</m:t>
                    </m:r>
                    <m:r>
                      <a:rPr lang="en-US" altLang="zh-CN" sz="2800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(1 −</m:t>
                    </m:r>
                    <m:r>
                      <a:rPr lang="en-US" altLang="zh-CN" sz="2800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𝑓𝑙</m:t>
                    </m:r>
                    <m:r>
                      <a:rPr lang="en-US" altLang="zh-CN" sz="2800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sz="2800" i="1" dirty="0" smtClean="0">
                  <a:solidFill>
                    <a:schemeClr val="accent4">
                      <a:lumMod val="40000"/>
                      <a:lumOff val="60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lvl="1"/>
                <a:r>
                  <a:rPr lang="zh-CN" altLang="en-US" sz="2800" dirty="0">
                    <a:solidFill>
                      <a:schemeClr val="accent4">
                        <a:lumMod val="40000"/>
                        <a:lumOff val="60000"/>
                      </a:schemeClr>
                    </a:solidFill>
                    <a:latin typeface="Cambria Math" panose="02040503050406030204" pitchFamily="18" charset="0"/>
                  </a:rPr>
                  <a:t>使</a:t>
                </a:r>
                <a14:m>
                  <m:oMath xmlns:m="http://schemas.openxmlformats.org/officeDocument/2006/math">
                    <m:r>
                      <a:rPr lang="en-US" altLang="zh-CN" sz="2800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altLang="zh-CN" sz="2800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800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</m:oMath>
                </a14:m>
                <a:r>
                  <a:rPr lang="zh-CN" altLang="en-US" sz="2800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  <a:latin typeface="Cambria Math" panose="02040503050406030204" pitchFamily="18" charset="0"/>
                  </a:rPr>
                  <a:t>最大化</a:t>
                </a:r>
                <a:endParaRPr lang="en-US" altLang="zh-CN" sz="2800" dirty="0">
                  <a:solidFill>
                    <a:schemeClr val="accent4">
                      <a:lumMod val="40000"/>
                      <a:lumOff val="60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lvl="1"/>
                <a:endParaRPr lang="en-US" altLang="zh-CN" sz="2800" b="0" i="1" dirty="0" smtClean="0">
                  <a:solidFill>
                    <a:schemeClr val="accent4">
                      <a:lumMod val="40000"/>
                      <a:lumOff val="60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lvl="1"/>
                <a:endParaRPr lang="en-US" altLang="zh-CN" sz="2800" b="0" dirty="0" smtClean="0">
                  <a:solidFill>
                    <a:schemeClr val="accent4">
                      <a:lumMod val="40000"/>
                      <a:lumOff val="60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lvl="1"/>
                <a:endParaRPr lang="en-US" altLang="zh-CN" sz="2800" dirty="0">
                  <a:solidFill>
                    <a:schemeClr val="accent4">
                      <a:lumMod val="40000"/>
                      <a:lumOff val="60000"/>
                    </a:schemeClr>
                  </a:solidFill>
                </a:endParaRPr>
              </a:p>
              <a:p>
                <a:pPr lvl="1"/>
                <a:endParaRPr lang="en-US" altLang="zh-CN" sz="2800" dirty="0">
                  <a:solidFill>
                    <a:schemeClr val="accent4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233197"/>
                <a:ext cx="10515600" cy="4351338"/>
              </a:xfrm>
              <a:blipFill rotWithShape="0">
                <a:blip r:embed="rId2"/>
                <a:stretch>
                  <a:fillRect l="-1333" t="-3641" b="-264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47147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733424" y="425003"/>
                <a:ext cx="10921955" cy="4504185"/>
              </a:xfrm>
            </p:spPr>
            <p:txBody>
              <a:bodyPr>
                <a:noAutofit/>
              </a:bodyPr>
              <a:lstStyle/>
              <a:p>
                <a:pPr marL="228600" lvl="1">
                  <a:spcBef>
                    <a:spcPts val="1000"/>
                  </a:spcBef>
                </a:pPr>
                <a14:m>
                  <m:oMath xmlns:m="http://schemas.openxmlformats.org/officeDocument/2006/math">
                    <m:r>
                      <a:rPr lang="en-US" altLang="zh-CN" sz="28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altLang="zh-CN" sz="28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8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  <m:r>
                      <a:rPr lang="en-US" altLang="zh-CN" sz="28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8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𝑝𝑙𝑛</m:t>
                    </m:r>
                    <m:d>
                      <m:dPr>
                        <m:ctrlPr>
                          <a:rPr lang="en-US" altLang="zh-CN" sz="28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8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altLang="zh-CN" sz="28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𝑓𝑤</m:t>
                        </m:r>
                        <m:r>
                          <a:rPr lang="en-US" altLang="zh-CN" sz="28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CN" sz="28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28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𝑞𝑙𝑛</m:t>
                    </m:r>
                    <m:r>
                      <a:rPr lang="en-US" altLang="zh-CN" sz="28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(1 −</m:t>
                    </m:r>
                    <m:r>
                      <a:rPr lang="en-US" altLang="zh-CN" sz="28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𝑓𝑙</m:t>
                    </m:r>
                    <m:r>
                      <a:rPr lang="en-US" altLang="zh-CN" sz="28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sz="2800" b="0" i="1" dirty="0" smtClean="0">
                  <a:solidFill>
                    <a:schemeClr val="accent4">
                      <a:lumMod val="40000"/>
                      <a:lumOff val="60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marL="228600" lvl="1">
                  <a:spcBef>
                    <a:spcPts val="1000"/>
                  </a:spcBef>
                </a:pPr>
                <a:r>
                  <a:rPr lang="zh-CN" altLang="en-US" sz="2800" i="1" dirty="0">
                    <a:solidFill>
                      <a:schemeClr val="accent4">
                        <a:lumMod val="40000"/>
                        <a:lumOff val="60000"/>
                      </a:schemeClr>
                    </a:solidFill>
                    <a:latin typeface="Cambria Math" panose="02040503050406030204" pitchFamily="18" charset="0"/>
                  </a:rPr>
                  <a:t>求</a:t>
                </a:r>
                <a:r>
                  <a:rPr lang="zh-CN" altLang="en-US" sz="2800" i="1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  <a:latin typeface="Cambria Math" panose="02040503050406030204" pitchFamily="18" charset="0"/>
                  </a:rPr>
                  <a:t>导</a:t>
                </a:r>
                <a:r>
                  <a:rPr lang="en-US" altLang="zh-CN" sz="2800" i="1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  <a:latin typeface="Cambria Math" panose="02040503050406030204" pitchFamily="18" charset="0"/>
                  </a:rPr>
                  <a:t>.</a:t>
                </a:r>
                <a:endParaRPr lang="en-US" altLang="zh-CN" sz="2800" b="0" i="1" dirty="0" smtClean="0">
                  <a:solidFill>
                    <a:schemeClr val="accent4">
                      <a:lumMod val="40000"/>
                      <a:lumOff val="60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marL="685800" lvl="2">
                  <a:spcBef>
                    <a:spcPts val="1000"/>
                  </a:spcBef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altLang="zh-CN" sz="24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CN" sz="24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𝑝𝑤</m:t>
                        </m:r>
                      </m:num>
                      <m:den>
                        <m:r>
                          <a:rPr lang="en-US" altLang="zh-CN" sz="24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altLang="zh-CN" sz="24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𝑓𝑤</m:t>
                        </m:r>
                      </m:den>
                    </m:f>
                    <m:r>
                      <a:rPr lang="en-US" altLang="zh-CN" sz="24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altLang="zh-CN" sz="24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𝑞𝑙</m:t>
                        </m:r>
                      </m:num>
                      <m:den>
                        <m:r>
                          <a:rPr lang="en-US" altLang="zh-CN" sz="24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altLang="zh-CN" sz="24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𝑓𝑙</m:t>
                        </m:r>
                      </m:den>
                    </m:f>
                    <m:r>
                      <a:rPr lang="en-US" altLang="zh-CN" sz="24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𝑝𝑤</m:t>
                        </m:r>
                        <m:d>
                          <m:dPr>
                            <m:ctrlPr>
                              <a:rPr lang="en-US" altLang="zh-CN" sz="2400" b="0" i="1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400" b="0" i="1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altLang="zh-CN" sz="2400" b="0" i="1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𝑓𝑙</m:t>
                            </m:r>
                          </m:e>
                        </m:d>
                        <m:r>
                          <a:rPr lang="en-US" altLang="zh-CN" sz="24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4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𝑞𝑙</m:t>
                        </m:r>
                        <m:d>
                          <m:dPr>
                            <m:ctrlPr>
                              <a:rPr lang="en-US" altLang="zh-CN" sz="2400" b="0" i="1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400" b="0" i="1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altLang="zh-CN" sz="2400" b="0" i="1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𝑓𝑤</m:t>
                            </m:r>
                          </m:e>
                        </m:d>
                      </m:num>
                      <m:den>
                        <m:d>
                          <m:dPr>
                            <m:ctrlPr>
                              <a:rPr lang="en-US" altLang="zh-CN" sz="2400" b="0" i="1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400" b="0" i="1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altLang="zh-CN" sz="2400" b="0" i="1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𝑓𝑤</m:t>
                            </m:r>
                          </m:e>
                        </m:d>
                        <m:d>
                          <m:dPr>
                            <m:ctrlPr>
                              <a:rPr lang="en-US" altLang="zh-CN" sz="2400" b="0" i="1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400" b="0" i="1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altLang="zh-CN" sz="2400" b="0" i="1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𝑓𝑙</m:t>
                            </m:r>
                          </m:e>
                        </m:d>
                      </m:den>
                    </m:f>
                    <m:r>
                      <a:rPr lang="en-US" altLang="zh-CN" sz="24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𝑝𝑤</m:t>
                        </m:r>
                        <m:r>
                          <a:rPr lang="en-US" altLang="zh-CN" sz="24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4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𝑝𝑤𝑓𝑙</m:t>
                        </m:r>
                        <m:r>
                          <a:rPr lang="en-US" altLang="zh-CN" sz="24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4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𝑞𝑙</m:t>
                        </m:r>
                        <m:r>
                          <a:rPr lang="en-US" altLang="zh-CN" sz="24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4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𝑞𝑤𝑓𝑙</m:t>
                        </m:r>
                      </m:num>
                      <m:den>
                        <m:d>
                          <m:dPr>
                            <m:ctrlPr>
                              <a:rPr lang="en-US" altLang="zh-CN" sz="2400" b="0" i="1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400" b="0" i="1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altLang="zh-CN" sz="2400" b="0" i="1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𝑓𝑤</m:t>
                            </m:r>
                          </m:e>
                        </m:d>
                        <m:d>
                          <m:dPr>
                            <m:ctrlPr>
                              <a:rPr lang="en-US" altLang="zh-CN" sz="2400" b="0" i="1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400" b="0" i="1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altLang="zh-CN" sz="2400" b="0" i="1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𝑓𝑙</m:t>
                            </m:r>
                          </m:e>
                        </m:d>
                      </m:den>
                    </m:f>
                    <m:r>
                      <a:rPr lang="en-US" altLang="zh-CN" sz="24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𝑝𝑤</m:t>
                        </m:r>
                        <m:r>
                          <a:rPr lang="en-US" altLang="zh-CN" sz="24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4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𝑞𝑙</m:t>
                        </m:r>
                        <m:r>
                          <a:rPr lang="en-US" altLang="zh-CN" sz="24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4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𝑤𝑓𝑙</m:t>
                        </m:r>
                      </m:num>
                      <m:den>
                        <m:d>
                          <m:dPr>
                            <m:ctrlPr>
                              <a:rPr lang="en-US" altLang="zh-CN" sz="2400" b="0" i="1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400" b="0" i="1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altLang="zh-CN" sz="2400" b="0" i="1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𝑓𝑤</m:t>
                            </m:r>
                          </m:e>
                        </m:d>
                        <m:d>
                          <m:dPr>
                            <m:ctrlPr>
                              <a:rPr lang="en-US" altLang="zh-CN" sz="2400" b="0" i="1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400" b="0" i="1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altLang="zh-CN" sz="2400" b="0" i="1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𝑓𝑙</m:t>
                            </m:r>
                          </m:e>
                        </m:d>
                      </m:den>
                    </m:f>
                    <m:r>
                      <a:rPr lang="en-US" altLang="zh-CN" sz="24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altLang="zh-CN" sz="2400" b="0" i="1" dirty="0" smtClean="0">
                  <a:solidFill>
                    <a:schemeClr val="accent4">
                      <a:lumMod val="40000"/>
                      <a:lumOff val="60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marL="685800" lvl="2">
                  <a:spcBef>
                    <a:spcPts val="1000"/>
                  </a:spcBef>
                </a:pP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𝑤h𝑒𝑛</m:t>
                    </m:r>
                    <m:r>
                      <a:rPr lang="en-US" altLang="zh-CN" sz="24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altLang="zh-CN" sz="24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altLang="zh-CN" sz="24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altLang="zh-CN" sz="24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𝑝𝑤</m:t>
                        </m:r>
                        <m:r>
                          <a:rPr lang="en-US" altLang="zh-CN" sz="24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4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𝑞𝑙</m:t>
                        </m:r>
                      </m:num>
                      <m:den>
                        <m:r>
                          <a:rPr lang="en-US" altLang="zh-CN" sz="24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𝑤𝑙</m:t>
                        </m:r>
                      </m:den>
                    </m:f>
                    <m:r>
                      <a:rPr lang="en-US" altLang="zh-CN" sz="24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CN" sz="24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altLang="zh-CN" sz="24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′=0 </m:t>
                    </m:r>
                    <m:r>
                      <a:rPr lang="en-US" altLang="zh-CN" sz="24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𝑎𝑛𝑑</m:t>
                    </m:r>
                    <m:r>
                      <a:rPr lang="en-US" altLang="zh-CN" sz="24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altLang="zh-CN" sz="24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altLang="zh-CN" sz="24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′′</m:t>
                        </m:r>
                      </m:sup>
                    </m:sSup>
                    <m:r>
                      <a:rPr lang="en-US" altLang="zh-CN" sz="24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&lt;0</m:t>
                    </m:r>
                  </m:oMath>
                </a14:m>
                <a:r>
                  <a:rPr lang="en-US" altLang="zh-CN" sz="2400" b="0" i="1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  <a:latin typeface="Cambria Math" panose="02040503050406030204" pitchFamily="18" charset="0"/>
                  </a:rPr>
                  <a:t> </a:t>
                </a:r>
              </a:p>
              <a:p>
                <a:pPr marL="228600" lvl="1">
                  <a:spcBef>
                    <a:spcPts val="1000"/>
                  </a:spcBef>
                </a:pPr>
                <a:r>
                  <a:rPr lang="zh-CN" altLang="en-US" sz="2800" i="1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  <a:latin typeface="Cambria Math" panose="02040503050406030204" pitchFamily="18" charset="0"/>
                  </a:rPr>
                  <a:t>找到极值</a:t>
                </a:r>
                <a:r>
                  <a:rPr lang="en-US" altLang="zh-CN" sz="2800" i="1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  <a:latin typeface="Cambria Math" panose="02040503050406030204" pitchFamily="18" charset="0"/>
                  </a:rPr>
                  <a:t> f* </a:t>
                </a:r>
              </a:p>
              <a:p>
                <a:pPr marL="228600" lvl="1">
                  <a:spcBef>
                    <a:spcPts val="1000"/>
                  </a:spcBef>
                </a:pPr>
                <a:endParaRPr lang="en-US" altLang="zh-CN" sz="2800" b="0" i="1" dirty="0">
                  <a:solidFill>
                    <a:schemeClr val="accent4">
                      <a:lumMod val="40000"/>
                      <a:lumOff val="60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marL="228600" lvl="1">
                  <a:spcBef>
                    <a:spcPts val="1000"/>
                  </a:spcBef>
                </a:pPr>
                <a:r>
                  <a:rPr lang="zh-CN" altLang="en-US" sz="2800" b="0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一般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8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altLang="zh-CN" sz="28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=1, </m:t>
                    </m:r>
                    <m:r>
                      <a:rPr lang="en-US" altLang="zh-CN" sz="28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𝑡h𝑒𝑛</m:t>
                    </m:r>
                    <m:r>
                      <a:rPr lang="en-US" altLang="zh-CN" sz="28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altLang="zh-CN" sz="28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8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altLang="zh-CN" sz="28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altLang="zh-CN" sz="28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8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8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𝑝𝑤</m:t>
                        </m:r>
                        <m:r>
                          <a:rPr lang="en-US" altLang="zh-CN" sz="28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8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num>
                      <m:den>
                        <m:r>
                          <a:rPr lang="en-US" altLang="zh-CN" sz="28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den>
                    </m:f>
                    <m:r>
                      <a:rPr lang="en-US" altLang="zh-CN" sz="28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CN" sz="28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𝑎𝑛𝑑</m:t>
                    </m:r>
                    <m:r>
                      <a:rPr lang="en-US" altLang="zh-CN" sz="28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8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altLang="zh-CN" sz="28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8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𝑖𝑠</m:t>
                    </m:r>
                    <m:r>
                      <a:rPr lang="en-US" altLang="zh-CN" sz="28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8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𝑗𝑢𝑠𝑡</m:t>
                    </m:r>
                    <m:r>
                      <a:rPr lang="en-US" altLang="zh-CN" sz="28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8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𝑡h𝑒</m:t>
                    </m:r>
                    <m:r>
                      <a:rPr lang="en-US" altLang="zh-CN" sz="28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8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𝑜𝑑𝑑𝑠</m:t>
                    </m:r>
                    <m:r>
                      <a:rPr lang="en-US" altLang="zh-CN" sz="28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 :</m:t>
                    </m:r>
                  </m:oMath>
                </a14:m>
                <a:endParaRPr lang="en-US" altLang="zh-CN" sz="2800" b="0" i="1" dirty="0" smtClean="0">
                  <a:solidFill>
                    <a:schemeClr val="accent4">
                      <a:lumMod val="40000"/>
                      <a:lumOff val="60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marL="228600" lvl="1">
                  <a:spcBef>
                    <a:spcPts val="1000"/>
                  </a:spcBef>
                </a:pPr>
                <a14:m>
                  <m:oMath xmlns:m="http://schemas.openxmlformats.org/officeDocument/2006/math">
                    <m:r>
                      <a:rPr lang="en-US" altLang="zh-CN" sz="28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𝐻𝑒𝑛𝑐𝑒</m:t>
                    </m:r>
                    <m:r>
                      <a:rPr lang="en-US" altLang="zh-CN" sz="28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altLang="zh-CN" sz="28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8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altLang="zh-CN" sz="28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altLang="zh-CN" sz="28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8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8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𝑝𝑏</m:t>
                        </m:r>
                        <m:r>
                          <a:rPr lang="en-US" altLang="zh-CN" sz="28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8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num>
                      <m:den>
                        <m:r>
                          <a:rPr lang="en-US" altLang="zh-CN" sz="2800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altLang="zh-CN" sz="2800" b="0" i="1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  <a:latin typeface="Cambria Math" panose="02040503050406030204" pitchFamily="18" charset="0"/>
                  </a:rPr>
                  <a:t> </a:t>
                </a:r>
              </a:p>
              <a:p>
                <a:pPr marL="0" lvl="1" indent="0">
                  <a:spcBef>
                    <a:spcPts val="1000"/>
                  </a:spcBef>
                  <a:buNone/>
                </a:pPr>
                <a:r>
                  <a:rPr lang="en-US" altLang="zh-CN" sz="2800" b="0" i="1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  <a:latin typeface="Cambria Math" panose="02040503050406030204" pitchFamily="18" charset="0"/>
                  </a:rPr>
                  <a:t/>
                </a:r>
                <a:br>
                  <a:rPr lang="en-US" altLang="zh-CN" sz="2800" b="0" i="1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  <a:latin typeface="Cambria Math" panose="02040503050406030204" pitchFamily="18" charset="0"/>
                  </a:rPr>
                </a:br>
                <a:r>
                  <a:rPr lang="en-US" altLang="zh-CN" sz="2800" b="0" i="1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  <a:latin typeface="Cambria Math" panose="02040503050406030204" pitchFamily="18" charset="0"/>
                  </a:rPr>
                  <a:t>(This is called Kelly Formula)</a:t>
                </a:r>
                <a:br>
                  <a:rPr lang="en-US" altLang="zh-CN" sz="2800" b="0" i="1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0" i="1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altLang="zh-CN" sz="2800" b="0" i="1" dirty="0" smtClean="0">
                  <a:solidFill>
                    <a:schemeClr val="accent4">
                      <a:lumMod val="40000"/>
                      <a:lumOff val="60000"/>
                    </a:schemeClr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3424" y="425003"/>
                <a:ext cx="10921955" cy="4504185"/>
              </a:xfrm>
              <a:blipFill rotWithShape="0">
                <a:blip r:embed="rId2"/>
                <a:stretch>
                  <a:fillRect l="-1116" b="-2544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77447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6518" y="107547"/>
            <a:ext cx="10515600" cy="1325563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引申</a:t>
            </a:r>
            <a:r>
              <a:rPr lang="en-US" altLang="zh-CN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: </a:t>
            </a:r>
            <a:r>
              <a:rPr lang="zh-CN" altLang="en-US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关于</a:t>
            </a:r>
            <a:r>
              <a:rPr lang="zh-CN" alt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对数</a:t>
            </a:r>
            <a:r>
              <a:rPr lang="zh-CN" altLang="en-US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收益率的一些介绍</a:t>
            </a:r>
            <a:endParaRPr lang="zh-CN" altLang="en-US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476518" y="1536141"/>
                <a:ext cx="10877282" cy="4486275"/>
              </a:xfrm>
            </p:spPr>
            <p:txBody>
              <a:bodyPr>
                <a:noAutofit/>
              </a:bodyPr>
              <a:lstStyle/>
              <a:p>
                <a:pPr marL="228600" lvl="1">
                  <a:spcBef>
                    <a:spcPts val="1000"/>
                  </a:spcBef>
                </a:pPr>
                <a14:m>
                  <m:oMath xmlns:m="http://schemas.openxmlformats.org/officeDocument/2006/math">
                    <m:r>
                      <a:rPr lang="en-US" altLang="zh-CN" sz="200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altLang="zh-CN" sz="2000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  <m:r>
                      <a:rPr lang="en-US" altLang="zh-CN" sz="2000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000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000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000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altLang="zh-CN" sz="2000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2000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altLang="zh-CN" sz="2000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∗</m:t>
                    </m:r>
                    <m:func>
                      <m:funcPr>
                        <m:ctrlPr>
                          <a:rPr lang="en-US" altLang="zh-CN" sz="2000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sz="2000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d>
                          <m:dPr>
                            <m:ctrlPr>
                              <a:rPr lang="en-US" altLang="zh-CN" sz="2000" i="1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altLang="zh-CN" sz="2000" i="1">
                                    <a:solidFill>
                                      <a:schemeClr val="accent4">
                                        <a:lumMod val="40000"/>
                                        <a:lumOff val="6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altLang="zh-CN" sz="2000" i="1">
                                        <a:solidFill>
                                          <a:schemeClr val="accent4">
                                            <a:lumMod val="40000"/>
                                            <a:lumOff val="6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000" i="1">
                                        <a:solidFill>
                                          <a:schemeClr val="accent4">
                                            <a:lumMod val="40000"/>
                                            <a:lumOff val="6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en-US" altLang="zh-CN" sz="2000" i="1">
                                        <a:solidFill>
                                          <a:schemeClr val="accent4">
                                            <a:lumMod val="40000"/>
                                            <a:lumOff val="6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altLang="zh-CN" sz="2000" i="1">
                                        <a:solidFill>
                                          <a:schemeClr val="accent4">
                                            <a:lumMod val="40000"/>
                                            <a:lumOff val="6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000" i="1">
                                        <a:solidFill>
                                          <a:schemeClr val="accent4">
                                            <a:lumMod val="40000"/>
                                            <a:lumOff val="6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en-US" altLang="zh-CN" sz="2000" i="1">
                                        <a:solidFill>
                                          <a:schemeClr val="accent4">
                                            <a:lumMod val="40000"/>
                                            <a:lumOff val="6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</m:func>
                    <m:r>
                      <a:rPr lang="en-US" altLang="zh-CN" sz="2000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000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000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num>
                      <m:den>
                        <m:r>
                          <a:rPr lang="en-US" altLang="zh-CN" sz="2000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altLang="zh-CN" sz="2000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2000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altLang="zh-CN" sz="2000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𝑙𝑛</m:t>
                    </m:r>
                    <m:d>
                      <m:dPr>
                        <m:ctrlPr>
                          <a:rPr lang="en-US" altLang="zh-CN" sz="2000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altLang="zh-CN" sz="2000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𝑓𝑤</m:t>
                        </m:r>
                        <m:r>
                          <a:rPr lang="en-US" altLang="zh-CN" sz="2000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CN" sz="2000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altLang="zh-CN" sz="2000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000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US" altLang="zh-CN" sz="2000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altLang="zh-CN" sz="2000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2000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altLang="zh-CN" sz="2000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𝑙𝑛</m:t>
                    </m:r>
                    <m:r>
                      <a:rPr lang="en-US" altLang="zh-CN" sz="2000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(1 −</m:t>
                    </m:r>
                    <m:r>
                      <a:rPr lang="en-US" altLang="zh-CN" sz="2000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𝑓𝑙</m:t>
                    </m:r>
                    <m:r>
                      <a:rPr lang="en-US" altLang="zh-CN" sz="2000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altLang="zh-CN" sz="2000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𝑝𝑙𝑛</m:t>
                    </m:r>
                    <m:d>
                      <m:dPr>
                        <m:ctrlPr>
                          <a:rPr lang="en-US" altLang="zh-CN" sz="2000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altLang="zh-CN" sz="2000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𝑓𝑤</m:t>
                        </m:r>
                        <m:r>
                          <a:rPr lang="en-US" altLang="zh-CN" sz="2000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CN" sz="2000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2000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𝑞𝑙𝑛</m:t>
                    </m:r>
                    <m:r>
                      <a:rPr lang="en-US" altLang="zh-CN" sz="2000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(1 −</m:t>
                    </m:r>
                    <m:r>
                      <a:rPr lang="en-US" altLang="zh-CN" sz="2000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𝑓𝑙</m:t>
                    </m:r>
                    <m:r>
                      <a:rPr lang="en-US" altLang="zh-CN" sz="2000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sz="2000" i="1" dirty="0">
                  <a:solidFill>
                    <a:schemeClr val="accent4">
                      <a:lumMod val="40000"/>
                      <a:lumOff val="60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marL="228600" lvl="1">
                  <a:spcBef>
                    <a:spcPts val="1000"/>
                  </a:spcBef>
                </a:pP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</m:oMath>
                </a14:m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  <a:latin typeface="Cambria Math" panose="02040503050406030204" pitchFamily="18" charset="0"/>
                  </a:rPr>
                  <a:t>其实是</a:t>
                </a:r>
                <a:r>
                  <a:rPr lang="en-US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  <a:latin typeface="Cambria Math" panose="02040503050406030204" pitchFamily="18" charset="0"/>
                  </a:rPr>
                  <a:t>N</a:t>
                </a:r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  <a:latin typeface="Cambria Math" panose="02040503050406030204" pitchFamily="18" charset="0"/>
                  </a:rPr>
                  <a:t>次投注后的平均对数收益率</a:t>
                </a:r>
                <a:r>
                  <a:rPr lang="en-US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  <a:latin typeface="Cambria Math" panose="02040503050406030204" pitchFamily="18" charset="0"/>
                  </a:rPr>
                  <a:t>.</a:t>
                </a:r>
                <a:endParaRPr lang="en-US" altLang="zh-CN" dirty="0">
                  <a:solidFill>
                    <a:schemeClr val="accent4">
                      <a:lumMod val="40000"/>
                      <a:lumOff val="60000"/>
                    </a:schemeClr>
                  </a:solidFill>
                  <a:latin typeface="Cambria Math" panose="02040503050406030204" pitchFamily="18" charset="0"/>
                </a:endParaRPr>
              </a:p>
              <a:p>
                <a:endParaRPr lang="en-US" altLang="zh-CN" sz="2400" dirty="0" smtClean="0">
                  <a:solidFill>
                    <a:schemeClr val="accent4">
                      <a:lumMod val="40000"/>
                      <a:lumOff val="60000"/>
                    </a:schemeClr>
                  </a:solidFill>
                </a:endParaRPr>
              </a:p>
              <a:p>
                <a:r>
                  <a:rPr lang="zh-CN" altLang="en-US" sz="2400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普通收益率</a:t>
                </a:r>
                <a14:m>
                  <m:oMath xmlns:m="http://schemas.openxmlformats.org/officeDocument/2006/math">
                    <m:r>
                      <a:rPr lang="en-US" altLang="zh-CN" sz="240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𝑅𝑒𝑡𝑢𝑟𝑛</m:t>
                    </m:r>
                    <m:r>
                      <a:rPr lang="en-US" altLang="zh-CN" sz="240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 :=</m:t>
                    </m:r>
                    <m:f>
                      <m:fPr>
                        <m:ctrlPr>
                          <a:rPr lang="en-US" altLang="zh-CN" sz="2400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altLang="zh-CN" sz="2400" i="1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US" altLang="zh-CN" sz="2400" b="0" i="0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sz="240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−</m:t>
                        </m:r>
                        <m:sSub>
                          <m:sSubPr>
                            <m:ctrlPr>
                              <a:rPr lang="en-US" altLang="zh-CN" sz="2400" i="1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US" altLang="zh-CN" sz="2400" b="0" i="0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240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sSub>
                          <m:sSubPr>
                            <m:ctrlPr>
                              <a:rPr lang="en-US" altLang="zh-CN" sz="2400" i="1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US" altLang="zh-CN" sz="2400" b="0" i="0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altLang="zh-CN" sz="2400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  <a:latin typeface="Cambria Math" panose="02040503050406030204" pitchFamily="18" charset="0"/>
                  </a:rPr>
                  <a:t>,    </a:t>
                </a:r>
                <a:r>
                  <a:rPr lang="zh-CN" altLang="en-US" sz="2400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  <a:latin typeface="Cambria Math" panose="02040503050406030204" pitchFamily="18" charset="0"/>
                  </a:rPr>
                  <a:t>对数</a:t>
                </a:r>
                <a14:m>
                  <m:oMath xmlns:m="http://schemas.openxmlformats.org/officeDocument/2006/math">
                    <m:r>
                      <a:rPr lang="zh-CN" altLang="en-US" sz="2400" i="1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收益率</m:t>
                    </m:r>
                    <m:r>
                      <a:rPr lang="en-US" altLang="zh-CN" sz="2400" b="0" i="1" dirty="0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𝐿𝑜𝑔𝑎𝑟𝑖𝑡h𝑚𝑖𝑐</m:t>
                    </m:r>
                    <m:r>
                      <a:rPr lang="en-US" altLang="zh-CN" sz="2400" b="0" i="1" dirty="0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400" b="0" i="1" dirty="0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𝑅𝑒𝑡𝑢𝑟𝑛</m:t>
                    </m:r>
                    <m:r>
                      <a:rPr lang="en-US" altLang="zh-CN" sz="240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≔</m:t>
                    </m:r>
                    <m:r>
                      <m:rPr>
                        <m:sty m:val="p"/>
                      </m:rPr>
                      <a:rPr lang="en-US" altLang="zh-CN" sz="2400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ln</m:t>
                    </m:r>
                    <m:r>
                      <a:rPr lang="en-US" altLang="zh-CN" sz="240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f>
                      <m:fPr>
                        <m:ctrlPr>
                          <a:rPr lang="en-US" altLang="zh-CN" sz="2400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altLang="zh-CN" sz="2400" i="1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US" altLang="zh-CN" sz="240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sz="240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 </m:t>
                        </m:r>
                      </m:num>
                      <m:den>
                        <m:sSub>
                          <m:sSubPr>
                            <m:ctrlPr>
                              <a:rPr lang="en-US" altLang="zh-CN" sz="2400" i="1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US" altLang="zh-CN" sz="240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altLang="zh-CN" sz="2400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sz="2400" dirty="0" smtClean="0">
                  <a:solidFill>
                    <a:schemeClr val="accent4">
                      <a:lumMod val="40000"/>
                      <a:lumOff val="60000"/>
                    </a:schemeClr>
                  </a:solidFill>
                  <a:latin typeface="Cambria Math" panose="02040503050406030204" pitchFamily="18" charset="0"/>
                </a:endParaRPr>
              </a:p>
              <a:p>
                <a:endParaRPr lang="en-US" altLang="zh-CN" sz="2400" dirty="0" smtClean="0">
                  <a:solidFill>
                    <a:schemeClr val="bg1"/>
                  </a:solidFill>
                  <a:latin typeface="Cambria Math" panose="02040503050406030204" pitchFamily="18" charset="0"/>
                </a:endParaRPr>
              </a:p>
              <a:p>
                <a:r>
                  <a:rPr lang="zh-CN" altLang="en-US" sz="2400" dirty="0">
                    <a:solidFill>
                      <a:schemeClr val="bg1"/>
                    </a:solidFill>
                    <a:latin typeface="Cambria Math" panose="02040503050406030204" pitchFamily="18" charset="0"/>
                  </a:rPr>
                  <a:t>而</a:t>
                </a:r>
                <a:r>
                  <a:rPr lang="zh-CN" altLang="en-US" sz="2400" dirty="0" smtClean="0">
                    <a:solidFill>
                      <a:schemeClr val="bg1"/>
                    </a:solidFill>
                    <a:latin typeface="Cambria Math" panose="02040503050406030204" pitchFamily="18" charset="0"/>
                  </a:rPr>
                  <a:t>对数收益率其实可以理解为</a:t>
                </a:r>
                <a:r>
                  <a:rPr lang="en-US" altLang="zh-CN" sz="2400" dirty="0" smtClean="0">
                    <a:solidFill>
                      <a:schemeClr val="bg1"/>
                    </a:solidFill>
                    <a:latin typeface="Cambria Math" panose="02040503050406030204" pitchFamily="18" charset="0"/>
                  </a:rPr>
                  <a:t>, </a:t>
                </a:r>
                <a:r>
                  <a:rPr lang="zh-CN" altLang="en-US" sz="2400" dirty="0" smtClean="0">
                    <a:solidFill>
                      <a:schemeClr val="bg1"/>
                    </a:solidFill>
                    <a:latin typeface="Cambria Math" panose="02040503050406030204" pitchFamily="18" charset="0"/>
                  </a:rPr>
                  <a:t>在连续复利情况下</a:t>
                </a:r>
                <a:r>
                  <a:rPr lang="en-US" altLang="zh-CN" sz="2400" dirty="0" smtClean="0">
                    <a:solidFill>
                      <a:schemeClr val="bg1"/>
                    </a:solidFill>
                    <a:latin typeface="Cambria Math" panose="02040503050406030204" pitchFamily="18" charset="0"/>
                  </a:rPr>
                  <a:t>, </a:t>
                </a:r>
                <a:r>
                  <a:rPr lang="zh-CN" altLang="en-US" sz="2400" dirty="0" smtClean="0">
                    <a:solidFill>
                      <a:schemeClr val="bg1"/>
                    </a:solidFill>
                    <a:latin typeface="Cambria Math" panose="02040503050406030204" pitchFamily="18" charset="0"/>
                  </a:rPr>
                  <a:t>相应的回报率</a:t>
                </a:r>
                <a:endParaRPr lang="en-US" altLang="zh-CN" sz="2400" dirty="0" smtClean="0">
                  <a:solidFill>
                    <a:schemeClr val="bg1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altLang="zh-CN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altLang="zh-CN" sz="2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altLang="zh-CN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zh-CN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zh-CN" sz="240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altLang="zh-CN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zh-CN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 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altLang="zh-CN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US" altLang="zh-CN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p>
                          <m:sSupPr>
                            <m:ctrlPr>
                              <a:rPr lang="en-US" altLang="zh-CN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CN" sz="24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24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 1+</m:t>
                                </m:r>
                                <m:f>
                                  <m:fPr>
                                    <m:ctrlPr>
                                      <a:rPr lang="en-US" altLang="zh-CN" sz="24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CN" sz="24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num>
                                  <m:den>
                                    <m:r>
                                      <a:rPr lang="en-US" altLang="zh-CN" sz="24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den>
                                </m:f>
                                <m:r>
                                  <a:rPr lang="en-US" altLang="zh-CN" sz="24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d>
                          </m:e>
                          <m:sup>
                            <m:r>
                              <a:rPr lang="en-US" altLang="zh-CN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𝑛𝑡</m:t>
                            </m:r>
                          </m:sup>
                        </m:sSup>
                      </m:e>
                    </m:func>
                    <m:r>
                      <a:rPr lang="en-US" altLang="zh-CN" sz="2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altLang="zh-CN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sSup>
                      <m:sSupPr>
                        <m:ctrlPr>
                          <a:rPr lang="en-US" altLang="zh-CN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𝑟𝑡</m:t>
                        </m:r>
                      </m:sup>
                    </m:sSup>
                    <m:r>
                      <a:rPr lang="en-US" altLang="zh-CN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altLang="zh-CN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zh-CN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𝑟𝑡</m:t>
                    </m:r>
                    <m:r>
                      <a:rPr lang="en-US" altLang="zh-CN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altLang="zh-CN" sz="2400" b="0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ln</m:t>
                    </m:r>
                    <m:r>
                      <a:rPr lang="en-US" altLang="zh-CN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⁡(</m:t>
                    </m:r>
                    <m:f>
                      <m:fPr>
                        <m:ctrlPr>
                          <a:rPr lang="en-US" altLang="zh-CN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zh-CN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  <m:r>
                      <a:rPr lang="en-US" altLang="zh-CN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3600" dirty="0" smtClean="0">
                    <a:solidFill>
                      <a:schemeClr val="bg1"/>
                    </a:solidFill>
                  </a:rPr>
                  <a:t> </a:t>
                </a:r>
              </a:p>
              <a:p>
                <a:pPr lvl="1"/>
                <a:r>
                  <a:rPr lang="zh-CN" altLang="en-US" dirty="0" smtClean="0">
                    <a:solidFill>
                      <a:schemeClr val="bg1"/>
                    </a:solidFill>
                    <a:latin typeface="Cambria Math" panose="02040503050406030204" pitchFamily="18" charset="0"/>
                  </a:rPr>
                  <a:t>年化对数收益率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altLang="zh-CN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num>
                      <m:den>
                        <m:r>
                          <a:rPr lang="en-US" altLang="zh-CN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</m:oMath>
                </a14:m>
                <a:endParaRPr lang="en-US" altLang="zh-CN" dirty="0" smtClean="0">
                  <a:solidFill>
                    <a:schemeClr val="bg1"/>
                  </a:solidFill>
                  <a:latin typeface="Cambria Math" panose="02040503050406030204" pitchFamily="18" charset="0"/>
                </a:endParaRPr>
              </a:p>
              <a:p>
                <a:pPr lvl="1"/>
                <a:endParaRPr lang="en-US" altLang="zh-CN" dirty="0">
                  <a:solidFill>
                    <a:schemeClr val="bg1"/>
                  </a:solidFill>
                  <a:latin typeface="Cambria Math" panose="02040503050406030204" pitchFamily="18" charset="0"/>
                </a:endParaRPr>
              </a:p>
              <a:p>
                <a:r>
                  <a:rPr lang="en-US" altLang="zh-CN" sz="2400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  <a:latin typeface="Cambria Math" panose="02040503050406030204" pitchFamily="18" charset="0"/>
                  </a:rPr>
                  <a:t>P.s. </a:t>
                </a:r>
                <a:r>
                  <a:rPr lang="zh-CN" altLang="en-US" sz="2400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  <a:latin typeface="Cambria Math" panose="02040503050406030204" pitchFamily="18" charset="0"/>
                  </a:rPr>
                  <a:t>波动率</a:t>
                </a:r>
                <a:r>
                  <a:rPr lang="en-US" altLang="zh-CN" sz="2400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  <a:latin typeface="Cambria Math" panose="02040503050406030204" pitchFamily="18" charset="0"/>
                  </a:rPr>
                  <a:t>(volatility)</a:t>
                </a:r>
                <a:r>
                  <a:rPr lang="zh-CN" altLang="en-US" sz="2400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  <a:latin typeface="Cambria Math" panose="02040503050406030204" pitchFamily="18" charset="0"/>
                  </a:rPr>
                  <a:t>定义为对数收益率的标准差</a:t>
                </a:r>
                <a:endParaRPr lang="zh-CN" altLang="en-US" sz="2400" dirty="0">
                  <a:solidFill>
                    <a:schemeClr val="accent4">
                      <a:lumMod val="40000"/>
                      <a:lumOff val="60000"/>
                    </a:schemeClr>
                  </a:solidFill>
                  <a:latin typeface="Cambria Math" panose="02040503050406030204" pitchFamily="18" charset="0"/>
                </a:endParaRPr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76518" y="1536141"/>
                <a:ext cx="10877282" cy="4486275"/>
              </a:xfrm>
              <a:blipFill rotWithShape="0">
                <a:blip r:embed="rId2"/>
                <a:stretch>
                  <a:fillRect l="-728" b="-1644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884241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拓展到赌局为连续的情况</a:t>
            </a:r>
            <a:r>
              <a:rPr lang="en-US" altLang="zh-CN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:</a:t>
            </a:r>
            <a:endParaRPr lang="zh-CN" altLang="en-US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90688"/>
                <a:ext cx="10515600" cy="5032375"/>
              </a:xfrm>
            </p:spPr>
            <p:txBody>
              <a:bodyPr>
                <a:normAutofit/>
              </a:bodyPr>
              <a:lstStyle/>
              <a:p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假定每次赌局或交易的结果服从特定的分布</a:t>
                </a:r>
                <a:r>
                  <a:rPr lang="en-US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(</a:t>
                </a:r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高斯</a:t>
                </a:r>
                <a:r>
                  <a:rPr lang="en-US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, </a:t>
                </a:r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泊松</a:t>
                </a:r>
                <a:r>
                  <a:rPr lang="en-US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 ……)</a:t>
                </a:r>
              </a:p>
              <a:p>
                <a:r>
                  <a:rPr lang="zh-CN" altLang="en-US" dirty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每一</a:t>
                </a:r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期</a:t>
                </a:r>
                <a:r>
                  <a:rPr lang="en-US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, </a:t>
                </a:r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下注额为财富总额的固定比例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endParaRPr lang="en-US" altLang="zh-CN" dirty="0" smtClean="0">
                  <a:solidFill>
                    <a:schemeClr val="accent4">
                      <a:lumMod val="40000"/>
                      <a:lumOff val="60000"/>
                    </a:schemeClr>
                  </a:solidFill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altLang="zh-CN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𝑓</m:t>
                    </m:r>
                    <m:sSub>
                      <m:sSubPr>
                        <m:ctrlP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altLang="zh-CN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altLang="zh-CN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dirty="0" smtClean="0">
                  <a:solidFill>
                    <a:schemeClr val="accent4">
                      <a:lumMod val="40000"/>
                      <a:lumOff val="60000"/>
                    </a:schemeClr>
                  </a:solidFill>
                </a:endParaRPr>
              </a:p>
              <a:p>
                <a:endParaRPr lang="zh-CN" altLang="en-US" dirty="0">
                  <a:solidFill>
                    <a:schemeClr val="accent4">
                      <a:lumMod val="40000"/>
                      <a:lumOff val="60000"/>
                    </a:schemeClr>
                  </a:solidFill>
                </a:endParaRPr>
              </a:p>
              <a:p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注意</a:t>
                </a:r>
                <a14:m>
                  <m:oMath xmlns:m="http://schemas.openxmlformats.org/officeDocument/2006/math">
                    <m:r>
                      <a:rPr lang="zh-CN" altLang="en-US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此处的</m:t>
                    </m:r>
                    <m:r>
                      <a:rPr lang="en-US" altLang="zh-CN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  <a:latin typeface="Cambria Math" panose="02040503050406030204" pitchFamily="18" charset="0"/>
                  </a:rPr>
                  <a:t>已经不是期望财富</a:t>
                </a:r>
                <a:r>
                  <a:rPr lang="en-US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  <a:latin typeface="Cambria Math" panose="02040503050406030204" pitchFamily="18" charset="0"/>
                  </a:rPr>
                  <a:t>(expected wealth), </a:t>
                </a:r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  <a:latin typeface="Cambria Math" panose="02040503050406030204" pitchFamily="18" charset="0"/>
                  </a:rPr>
                  <a:t>而是典型财富</a:t>
                </a:r>
                <a:r>
                  <a:rPr lang="en-US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  <a:latin typeface="Cambria Math" panose="02040503050406030204" pitchFamily="18" charset="0"/>
                  </a:rPr>
                  <a:t>(typical wealth). </a:t>
                </a:r>
                <a:endParaRPr lang="en-US" altLang="zh-CN" dirty="0" smtClean="0">
                  <a:solidFill>
                    <a:schemeClr val="accent4">
                      <a:lumMod val="40000"/>
                      <a:lumOff val="60000"/>
                    </a:schemeClr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p>
                      <m:sSupPr>
                        <m:ctrlP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i="1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altLang="zh-CN" i="1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</m:d>
                      </m:e>
                      <m:sup>
                        <m: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altLang="zh-CN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p>
                      <m:sSupPr>
                        <m:ctrlP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i="1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altLang="zh-CN" i="1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𝑝𝑙𝑛</m:t>
                            </m:r>
                            <m:d>
                              <m:dPr>
                                <m:ctrlPr>
                                  <a:rPr lang="en-US" altLang="zh-CN" i="1">
                                    <a:solidFill>
                                      <a:schemeClr val="accent4">
                                        <a:lumMod val="40000"/>
                                        <a:lumOff val="6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i="1">
                                    <a:solidFill>
                                      <a:schemeClr val="accent4">
                                        <a:lumMod val="40000"/>
                                        <a:lumOff val="6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1+</m:t>
                                </m:r>
                                <m:r>
                                  <a:rPr lang="en-US" altLang="zh-CN" i="1">
                                    <a:solidFill>
                                      <a:schemeClr val="accent4">
                                        <a:lumMod val="40000"/>
                                        <a:lumOff val="6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𝑓𝑤</m:t>
                                </m:r>
                                <m:r>
                                  <a:rPr lang="en-US" altLang="zh-CN" i="1">
                                    <a:solidFill>
                                      <a:schemeClr val="accent4">
                                        <a:lumMod val="40000"/>
                                        <a:lumOff val="6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d>
                            <m:r>
                              <a:rPr lang="en-US" altLang="zh-CN" i="1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i="1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𝑞𝑙𝑛</m:t>
                            </m:r>
                            <m:d>
                              <m:dPr>
                                <m:ctrlPr>
                                  <a:rPr lang="en-US" altLang="zh-CN" i="1">
                                    <a:solidFill>
                                      <a:schemeClr val="accent4">
                                        <a:lumMod val="40000"/>
                                        <a:lumOff val="6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i="1">
                                    <a:solidFill>
                                      <a:schemeClr val="accent4">
                                        <a:lumMod val="40000"/>
                                        <a:lumOff val="6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1 −</m:t>
                                </m:r>
                                <m:r>
                                  <a:rPr lang="en-US" altLang="zh-CN" i="1">
                                    <a:solidFill>
                                      <a:schemeClr val="accent4">
                                        <a:lumMod val="40000"/>
                                        <a:lumOff val="6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𝑓𝑙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altLang="zh-CN" dirty="0" smtClean="0">
                  <a:solidFill>
                    <a:schemeClr val="accent4">
                      <a:lumMod val="40000"/>
                      <a:lumOff val="60000"/>
                    </a:schemeClr>
                  </a:solidFill>
                  <a:latin typeface="Cambria Math" panose="02040503050406030204" pitchFamily="18" charset="0"/>
                </a:endParaRPr>
              </a:p>
              <a:p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  <a:latin typeface="Cambria Math" panose="02040503050406030204" pitchFamily="18" charset="0"/>
                  </a:rPr>
                  <a:t>典型财富不是真实的财富值</a:t>
                </a:r>
                <a:r>
                  <a:rPr lang="en-US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  <a:latin typeface="Cambria Math" panose="02040503050406030204" pitchFamily="18" charset="0"/>
                  </a:rPr>
                  <a:t>, </a:t>
                </a:r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  <a:latin typeface="Cambria Math" panose="02040503050406030204" pitchFamily="18" charset="0"/>
                  </a:rPr>
                  <a:t>因为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𝑓</m:t>
                    </m:r>
                    <m:sSub>
                      <m:sSubPr>
                        <m:ctrlP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altLang="zh-CN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altLang="zh-CN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中使用的是对数收益率</a:t>
                </a:r>
                <a:r>
                  <a:rPr lang="en-US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. </a:t>
                </a:r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典型财富只是在考虑效用函数</a:t>
                </a:r>
                <a:r>
                  <a:rPr lang="en-US" altLang="zh-CN" dirty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(Expected utility function</a:t>
                </a:r>
                <a:r>
                  <a:rPr lang="en-US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)</a:t>
                </a:r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而引入的一个</a:t>
                </a:r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变量</a:t>
                </a:r>
                <a:r>
                  <a:rPr lang="en-US" altLang="zh-CN" dirty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.</a:t>
                </a:r>
                <a:endParaRPr lang="en-US" altLang="zh-CN" dirty="0" smtClean="0">
                  <a:solidFill>
                    <a:schemeClr val="accent4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0688"/>
                <a:ext cx="10515600" cy="5032375"/>
              </a:xfrm>
              <a:blipFill rotWithShape="0">
                <a:blip r:embed="rId2"/>
                <a:stretch>
                  <a:fillRect l="-1043" t="-2542" r="-2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72431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490469" y="421827"/>
                <a:ext cx="11392437" cy="6288066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连续</a:t>
                </a:r>
                <a:r>
                  <a:rPr lang="en-US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n</a:t>
                </a:r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次交易之后</a:t>
                </a:r>
                <a:r>
                  <a:rPr lang="en-US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, </a:t>
                </a:r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账户余额变成</a:t>
                </a:r>
                <a:endParaRPr lang="en-US" altLang="zh-CN" dirty="0" smtClean="0">
                  <a:solidFill>
                    <a:schemeClr val="accent4">
                      <a:lumMod val="40000"/>
                      <a:lumOff val="60000"/>
                    </a:schemeClr>
                  </a:solidFill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nary>
                      <m:naryPr>
                        <m:chr m:val="∏"/>
                        <m:ctrlPr>
                          <a:rPr lang="en-US" altLang="zh-CN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r>
                          <a:rPr lang="en-US" altLang="zh-CN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[1+</m:t>
                        </m:r>
                        <m:r>
                          <a:rPr lang="en-US" altLang="zh-CN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𝑓𝑔</m:t>
                        </m:r>
                        <m:r>
                          <a:rPr lang="en-US" altLang="zh-CN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b="0" i="1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altLang="zh-CN" b="0" i="1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)]</m:t>
                        </m:r>
                      </m:e>
                    </m:nary>
                  </m:oMath>
                </a14:m>
                <a:endParaRPr lang="en-US" altLang="zh-CN" dirty="0" smtClean="0">
                  <a:solidFill>
                    <a:schemeClr val="accent4">
                      <a:lumMod val="40000"/>
                      <a:lumOff val="60000"/>
                    </a:schemeClr>
                  </a:solidFill>
                </a:endParaRPr>
              </a:p>
              <a:p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求对数</a:t>
                </a:r>
                <a:r>
                  <a:rPr lang="en-US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: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i="1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ln</m:t>
                    </m:r>
                    <m:d>
                      <m:dPr>
                        <m:ctrlPr>
                          <a:rPr lang="en-US" altLang="zh-CN" b="0" i="1" dirty="0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i="1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US" altLang="zh-CN" i="1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altLang="zh-CN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nary>
                      <m:naryPr>
                        <m:chr m:val="∑"/>
                        <m:ctrlPr>
                          <a:rPr lang="en-US" altLang="zh-CN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r>
                          <a:rPr lang="en-US" altLang="zh-CN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𝑙𝑛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altLang="zh-CN" i="1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𝑓𝑔</m:t>
                            </m:r>
                            <m:d>
                              <m:dPr>
                                <m:ctrlPr>
                                  <a:rPr lang="en-US" altLang="zh-CN" i="1">
                                    <a:solidFill>
                                      <a:schemeClr val="accent4">
                                        <a:lumMod val="40000"/>
                                        <a:lumOff val="6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CN" i="1">
                                        <a:solidFill>
                                          <a:schemeClr val="accent4">
                                            <a:lumMod val="40000"/>
                                            <a:lumOff val="6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i="1">
                                        <a:solidFill>
                                          <a:schemeClr val="accent4">
                                            <a:lumMod val="40000"/>
                                            <a:lumOff val="6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zh-CN" i="1">
                                        <a:solidFill>
                                          <a:schemeClr val="accent4">
                                            <a:lumMod val="40000"/>
                                            <a:lumOff val="6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e>
                    </m:nary>
                    <m:r>
                      <a:rPr lang="en-US" altLang="zh-CN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  <m:sSub>
                      <m:sSubPr>
                        <m:ctrlPr>
                          <a:rPr lang="en-US" altLang="zh-CN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m:rPr>
                        <m:sty m:val="p"/>
                      </m:rPr>
                      <a:rPr lang="en-US" altLang="zh-CN" b="0" i="0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ln</m:t>
                    </m:r>
                    <m:r>
                      <a:rPr lang="en-US" altLang="zh-CN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⁡[</m:t>
                    </m:r>
                    <m:r>
                      <a:rPr lang="en-US" altLang="zh-CN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1+</m:t>
                    </m:r>
                    <m:r>
                      <a:rPr lang="en-US" altLang="zh-CN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𝑓𝑔</m:t>
                    </m:r>
                    <m:d>
                      <m:dPr>
                        <m:ctrlP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altLang="zh-CN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altLang="zh-CN" i="1" dirty="0" smtClean="0">
                  <a:solidFill>
                    <a:schemeClr val="accent4">
                      <a:lumMod val="40000"/>
                      <a:lumOff val="60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/>
                <a:r>
                  <a:rPr lang="en-US" altLang="zh-CN" i="1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  <a:latin typeface="Cambria Math" panose="02040503050406030204" pitchFamily="18" charset="0"/>
                  </a:rPr>
                  <a:t/>
                </a:r>
                <a:br>
                  <a:rPr lang="en-US" altLang="zh-CN" i="1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altLang="zh-CN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??</m:t>
                    </m:r>
                    <m:r>
                      <a:rPr lang="zh-CN" altLang="en-US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平均</m:t>
                    </m:r>
                    <m:r>
                      <a:rPr lang="zh-CN" altLang="en-US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对数</m:t>
                    </m:r>
                    <m:r>
                      <a:rPr lang="zh-CN" altLang="en-US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收益率</m:t>
                    </m:r>
                    <m:r>
                      <a:rPr lang="en-US" altLang="zh-CN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     </m:t>
                    </m:r>
                    <m:r>
                      <a:rPr lang="en-US" altLang="zh-CN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m:rPr>
                        <m:sty m:val="p"/>
                      </m:rPr>
                      <a:rPr lang="en-US" altLang="zh-CN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ln</m:t>
                    </m:r>
                    <m:r>
                      <a:rPr lang="en-US" altLang="zh-CN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⁡[</m:t>
                    </m:r>
                    <m:r>
                      <a:rPr lang="en-US" altLang="zh-CN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1+</m:t>
                    </m:r>
                    <m:r>
                      <a:rPr lang="en-US" altLang="zh-CN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𝑓𝑔</m:t>
                    </m:r>
                    <m:d>
                      <m:dPr>
                        <m:ctrlP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altLang="zh-CN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]=</m:t>
                    </m:r>
                    <m:nary>
                      <m:naryPr>
                        <m:chr m:val="∑"/>
                        <m:ctrlP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𝑙𝑛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altLang="zh-CN" i="1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𝑓𝑔</m:t>
                            </m:r>
                            <m:d>
                              <m:dPr>
                                <m:ctrlPr>
                                  <a:rPr lang="en-US" altLang="zh-CN" i="1">
                                    <a:solidFill>
                                      <a:schemeClr val="accent4">
                                        <a:lumMod val="40000"/>
                                        <a:lumOff val="6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CN" i="1">
                                        <a:solidFill>
                                          <a:schemeClr val="accent4">
                                            <a:lumMod val="40000"/>
                                            <a:lumOff val="6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i="1">
                                        <a:solidFill>
                                          <a:schemeClr val="accent4">
                                            <a:lumMod val="40000"/>
                                            <a:lumOff val="6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zh-CN" i="1">
                                        <a:solidFill>
                                          <a:schemeClr val="accent4">
                                            <a:lumMod val="40000"/>
                                            <a:lumOff val="6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e>
                    </m:nary>
                  </m:oMath>
                </a14:m>
                <a:endParaRPr lang="en-US" altLang="zh-CN" i="1" dirty="0" smtClean="0">
                  <a:solidFill>
                    <a:schemeClr val="accent4">
                      <a:lumMod val="40000"/>
                      <a:lumOff val="60000"/>
                    </a:schemeClr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az-Cyrl-AZ" altLang="zh-CN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Ф</m:t>
                    </m:r>
                    <m:d>
                      <m:dPr>
                        <m:ctrlP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zh-CN" altLang="en-US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是</m:t>
                    </m:r>
                    <m:r>
                      <a:rPr lang="zh-CN" altLang="en-US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概率</m:t>
                    </m:r>
                    <m:r>
                      <a:rPr lang="zh-CN" altLang="en-US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密度</m:t>
                    </m:r>
                    <m:r>
                      <a:rPr lang="zh-CN" altLang="en-US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分布</m:t>
                    </m:r>
                    <m:r>
                      <a:rPr lang="zh-CN" altLang="en-US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函数</m:t>
                    </m:r>
                    <m:r>
                      <a:rPr lang="en-US" altLang="zh-CN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altLang="zh-CN" dirty="0" smtClean="0">
                  <a:solidFill>
                    <a:schemeClr val="accent4">
                      <a:lumMod val="40000"/>
                      <a:lumOff val="60000"/>
                    </a:schemeClr>
                  </a:solidFill>
                </a:endParaRPr>
              </a:p>
              <a:p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期望值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E</m:t>
                    </m:r>
                    <m:d>
                      <m:dPr>
                        <m:begChr m:val="["/>
                        <m:endChr m:val="]"/>
                        <m:ctrlPr>
                          <a:rPr lang="en-US" altLang="zh-CN" b="0" i="1" dirty="0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i="1" dirty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ln</m:t>
                        </m:r>
                        <m:d>
                          <m:dPr>
                            <m:ctrlPr>
                              <a:rPr lang="en-US" altLang="zh-CN" i="1" dirty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i="1">
                                    <a:solidFill>
                                      <a:schemeClr val="accent4">
                                        <a:lumMod val="40000"/>
                                        <a:lumOff val="6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solidFill>
                                      <a:schemeClr val="accent4">
                                        <a:lumMod val="40000"/>
                                        <a:lumOff val="6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𝑊</m:t>
                                </m:r>
                              </m:e>
                              <m:sub>
                                <m:r>
                                  <a:rPr lang="en-US" altLang="zh-CN" i="1">
                                    <a:solidFill>
                                      <a:schemeClr val="accent4">
                                        <a:lumMod val="40000"/>
                                        <a:lumOff val="6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en-US" altLang="zh-CN" b="0" i="0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  <m:sSub>
                      <m:sSubPr>
                        <m:ctrlPr>
                          <a:rPr lang="en-US" altLang="zh-CN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CN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altLang="zh-CN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altLang="zh-CN" b="0" i="1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zh-CN" b="0" i="0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ln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altLang="zh-CN" b="0" i="1" smtClean="0">
                                    <a:solidFill>
                                      <a:schemeClr val="accent4">
                                        <a:lumMod val="40000"/>
                                        <a:lumOff val="6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b="0" i="1" smtClean="0">
                                    <a:solidFill>
                                      <a:schemeClr val="accent4">
                                        <a:lumMod val="40000"/>
                                        <a:lumOff val="6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1+</m:t>
                                </m:r>
                                <m:r>
                                  <a:rPr lang="en-US" altLang="zh-CN" i="1">
                                    <a:solidFill>
                                      <a:schemeClr val="accent4">
                                        <a:lumMod val="40000"/>
                                        <a:lumOff val="6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𝑓𝑔</m:t>
                                </m:r>
                                <m:d>
                                  <m:dPr>
                                    <m:ctrlPr>
                                      <a:rPr lang="en-US" altLang="zh-CN" i="1">
                                        <a:solidFill>
                                          <a:schemeClr val="accent4">
                                            <a:lumMod val="40000"/>
                                            <a:lumOff val="6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b="0" i="1" smtClean="0">
                                        <a:solidFill>
                                          <a:schemeClr val="accent4">
                                            <a:lumMod val="40000"/>
                                            <a:lumOff val="6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d>
                              </m:e>
                            </m:d>
                          </m:e>
                        </m:func>
                      </m:e>
                    </m:d>
                    <m:r>
                      <a:rPr lang="en-US" altLang="zh-CN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  <m:sSub>
                      <m:sSubPr>
                        <m:ctrlPr>
                          <a:rPr lang="en-US" altLang="zh-CN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altLang="zh-CN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func>
                          <m:funcPr>
                            <m:ctrlPr>
                              <a:rPr lang="en-US" altLang="zh-CN" b="0" i="1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zh-CN" b="0" i="0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ln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altLang="zh-CN" b="0" i="1" smtClean="0">
                                    <a:solidFill>
                                      <a:schemeClr val="accent4">
                                        <a:lumMod val="40000"/>
                                        <a:lumOff val="6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b="0" i="1" smtClean="0">
                                    <a:solidFill>
                                      <a:schemeClr val="accent4">
                                        <a:lumMod val="40000"/>
                                        <a:lumOff val="6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1+</m:t>
                                </m:r>
                                <m:r>
                                  <a:rPr lang="en-US" altLang="zh-CN" i="1">
                                    <a:solidFill>
                                      <a:schemeClr val="accent4">
                                        <a:lumMod val="40000"/>
                                        <a:lumOff val="6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𝑓𝑔</m:t>
                                </m:r>
                                <m:d>
                                  <m:dPr>
                                    <m:ctrlPr>
                                      <a:rPr lang="en-US" altLang="zh-CN" i="1">
                                        <a:solidFill>
                                          <a:schemeClr val="accent4">
                                            <a:lumMod val="40000"/>
                                            <a:lumOff val="6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b="0" i="1" smtClean="0">
                                        <a:solidFill>
                                          <a:schemeClr val="accent4">
                                            <a:lumMod val="40000"/>
                                            <a:lumOff val="6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d>
                              </m:e>
                            </m:d>
                          </m:e>
                        </m:func>
                      </m:e>
                    </m:nary>
                    <m:r>
                      <a:rPr lang="az-Cyrl-AZ" altLang="zh-CN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Ф</m:t>
                    </m:r>
                    <m:d>
                      <m:dPr>
                        <m:ctrlPr>
                          <a:rPr lang="en-US" altLang="zh-CN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CN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𝑑𝑥</m:t>
                    </m:r>
                  </m:oMath>
                </a14:m>
                <a:endParaRPr lang="en-US" altLang="zh-CN" dirty="0" smtClean="0">
                  <a:solidFill>
                    <a:schemeClr val="accent4">
                      <a:lumMod val="40000"/>
                      <a:lumOff val="60000"/>
                    </a:schemeClr>
                  </a:solidFill>
                </a:endParaRPr>
              </a:p>
              <a:p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求导</a:t>
                </a:r>
                <a:r>
                  <a:rPr lang="en-US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, </a:t>
                </a:r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找</a:t>
                </a:r>
                <a:r>
                  <a:rPr lang="en-US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typical wealth</a:t>
                </a:r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的极值</a:t>
                </a:r>
                <a:r>
                  <a:rPr lang="en-US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:</a:t>
                </a:r>
                <a:br>
                  <a:rPr lang="en-US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</a:br>
                <a:r>
                  <a:rPr lang="en-US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	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en-US" altLang="zh-CN" b="0" i="1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i="1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𝑔</m:t>
                            </m:r>
                            <m:d>
                              <m:dPr>
                                <m:ctrlPr>
                                  <a:rPr lang="en-US" altLang="zh-CN" i="1">
                                    <a:solidFill>
                                      <a:schemeClr val="accent4">
                                        <a:lumMod val="40000"/>
                                        <a:lumOff val="6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b="0" i="1" smtClean="0">
                                    <a:solidFill>
                                      <a:schemeClr val="accent4">
                                        <a:lumMod val="40000"/>
                                        <a:lumOff val="6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d>
                            <m:r>
                              <a:rPr lang="az-Cyrl-AZ" altLang="zh-CN" i="1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Ф</m:t>
                            </m:r>
                            <m:d>
                              <m:dPr>
                                <m:ctrlPr>
                                  <a:rPr lang="en-US" altLang="zh-CN" i="1">
                                    <a:solidFill>
                                      <a:schemeClr val="accent4">
                                        <a:lumMod val="40000"/>
                                        <a:lumOff val="6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i="1">
                                    <a:solidFill>
                                      <a:schemeClr val="accent4">
                                        <a:lumMod val="40000"/>
                                        <a:lumOff val="6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altLang="zh-CN" i="1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𝑑𝑥</m:t>
                            </m:r>
                            <m:r>
                              <m:rPr>
                                <m:nor/>
                              </m:rPr>
                              <a:rPr lang="zh-CN" altLang="en-US" dirty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</a:rPr>
                              <m:t> </m:t>
                            </m:r>
                          </m:num>
                          <m:den>
                            <m:r>
                              <a:rPr lang="en-US" altLang="zh-CN" b="0" i="1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altLang="zh-CN" b="0" i="1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𝑓𝑔</m:t>
                            </m:r>
                            <m:r>
                              <a:rPr lang="en-US" altLang="zh-CN" b="0" i="1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CN" b="0" i="1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altLang="zh-CN" b="0" i="1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  <m:r>
                          <a:rPr lang="en-US" altLang="zh-CN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=0</m:t>
                        </m:r>
                      </m:e>
                    </m:nary>
                  </m:oMath>
                </a14:m>
                <a:endParaRPr lang="en-US" altLang="zh-CN" dirty="0" smtClean="0">
                  <a:solidFill>
                    <a:schemeClr val="accent4">
                      <a:lumMod val="40000"/>
                      <a:lumOff val="60000"/>
                    </a:schemeClr>
                  </a:solidFill>
                </a:endParaRPr>
              </a:p>
              <a:p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当每个交易盈利很小时</a:t>
                </a:r>
                <a:r>
                  <a:rPr lang="en-US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, </a:t>
                </a:r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展开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altLang="zh-CN" i="1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  <m:r>
                          <a:rPr lang="az-Cyrl-AZ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Ф</m:t>
                        </m:r>
                        <m:d>
                          <m:dPr>
                            <m:ctrlPr>
                              <a:rPr lang="en-US" altLang="zh-CN" i="1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m:rPr>
                            <m:nor/>
                          </m:rPr>
                          <a:rPr lang="zh-CN" altLang="en-US" dirty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</a:rPr>
                          <m:t> </m:t>
                        </m:r>
                      </m:num>
                      <m:den>
                        <m: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𝑓𝑔</m:t>
                        </m:r>
                        <m: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az-Cyrl-AZ" altLang="zh-CN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Ф</m:t>
                    </m:r>
                    <m:d>
                      <m:dPr>
                        <m:ctrlP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[1 - 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𝑓𝑔</m:t>
                    </m:r>
                    <m:r>
                      <a:rPr lang="en-US" altLang="zh-CN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zh-CN" i="1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 + </a:t>
                </a:r>
                <a:r>
                  <a:rPr lang="en-US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……] </a:t>
                </a:r>
                <a:endParaRPr lang="en-US" altLang="zh-CN" dirty="0" smtClean="0">
                  <a:solidFill>
                    <a:schemeClr val="accent4">
                      <a:lumMod val="40000"/>
                      <a:lumOff val="60000"/>
                    </a:schemeClr>
                  </a:solidFill>
                </a:endParaRPr>
              </a:p>
              <a:p>
                <a:r>
                  <a:rPr lang="en-US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0</a:t>
                </a:r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≈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altLang="zh-CN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altLang="zh-CN" i="1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  <m:r>
                          <a:rPr lang="az-Cyrl-AZ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Ф</m:t>
                        </m:r>
                        <m:d>
                          <m:dPr>
                            <m:ctrlPr>
                              <a:rPr lang="en-US" altLang="zh-CN" i="1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  <m:r>
                          <a:rPr lang="en-US" altLang="zh-CN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</m:e>
                    </m:nary>
                    <m:r>
                      <a:rPr lang="en-US" altLang="zh-CN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𝑓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US" altLang="zh-CN" b="0" i="1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i="1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en-US" altLang="zh-CN" b="0" i="1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d>
                          <m:dPr>
                            <m:ctrlPr>
                              <a:rPr lang="en-US" altLang="zh-CN" i="1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  <m:r>
                          <a:rPr lang="az-Cyrl-AZ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Ф</m:t>
                        </m:r>
                        <m:d>
                          <m:dPr>
                            <m:ctrlPr>
                              <a:rPr lang="en-US" altLang="zh-CN" i="1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altLang="zh-CN" i="1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  <m:r>
                      <a:rPr lang="en-US" altLang="zh-CN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altLang="zh-CN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CN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𝑓</m:t>
                    </m:r>
                    <m:sSup>
                      <m:sSupPr>
                        <m:ctrlPr>
                          <a:rPr lang="en-US" altLang="zh-CN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altLang="zh-CN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zh-CN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CN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altLang="zh-CN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CN" b="0" i="1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b="0" i="1" smtClean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num>
                      <m:den>
                        <m:sSup>
                          <m:sSupPr>
                            <m:ctrlPr>
                              <a:rPr lang="en-US" altLang="zh-CN" i="1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l-GR" altLang="zh-CN" i="1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p>
                            <m:r>
                              <a:rPr lang="en-US" altLang="zh-CN" i="1">
                                <a:solidFill>
                                  <a:schemeClr val="accent4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 </a:t>
                </a:r>
                <a:endParaRPr lang="en-US" altLang="zh-CN" dirty="0" smtClean="0">
                  <a:solidFill>
                    <a:schemeClr val="accent4">
                      <a:lumMod val="40000"/>
                      <a:lumOff val="60000"/>
                    </a:schemeClr>
                  </a:solidFill>
                </a:endParaRPr>
              </a:p>
              <a:p>
                <a:pPr marL="457200" lvl="1" indent="0">
                  <a:buNone/>
                </a:pPr>
                <a:r>
                  <a:rPr lang="en-US" altLang="zh-CN" dirty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r</a:t>
                </a:r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单位赌注的期望回报</a:t>
                </a:r>
                <a:r>
                  <a:rPr lang="en-US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, </a:t>
                </a:r>
                <a:r>
                  <a:rPr lang="el-GR" altLang="zh-CN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σ</a:t>
                </a:r>
                <a:r>
                  <a:rPr lang="zh-CN" altLang="en-US" dirty="0" smtClean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回报的方差 </a:t>
                </a:r>
                <a:endParaRPr lang="zh-CN" altLang="en-US" dirty="0">
                  <a:solidFill>
                    <a:schemeClr val="accent4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0469" y="421827"/>
                <a:ext cx="11392437" cy="6288066"/>
              </a:xfrm>
              <a:blipFill rotWithShape="0">
                <a:blip r:embed="rId2"/>
                <a:stretch>
                  <a:fillRect l="-803" t="-24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467242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37467" y="2451502"/>
            <a:ext cx="2117035" cy="1325563"/>
          </a:xfrm>
        </p:spPr>
        <p:txBody>
          <a:bodyPr/>
          <a:lstStyle/>
          <a:p>
            <a:pPr algn="ctr"/>
            <a:r>
              <a:rPr lang="en-US" altLang="zh-CN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Thanks</a:t>
            </a:r>
            <a:endParaRPr lang="zh-CN" altLang="en-US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2312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200</Words>
  <Application>Microsoft Office PowerPoint</Application>
  <PresentationFormat>宽屏</PresentationFormat>
  <Paragraphs>80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5" baseType="lpstr">
      <vt:lpstr>宋体</vt:lpstr>
      <vt:lpstr>Arial</vt:lpstr>
      <vt:lpstr>Calibri</vt:lpstr>
      <vt:lpstr>Calibri Light</vt:lpstr>
      <vt:lpstr>Cambria Math</vt:lpstr>
      <vt:lpstr>Office 主题</vt:lpstr>
      <vt:lpstr>凯利准则简介</vt:lpstr>
      <vt:lpstr>从德扑谈起:</vt:lpstr>
      <vt:lpstr>引言</vt:lpstr>
      <vt:lpstr>Return and Risk</vt:lpstr>
      <vt:lpstr>PowerPoint 演示文稿</vt:lpstr>
      <vt:lpstr>引申: 关于对数收益率的一些介绍</vt:lpstr>
      <vt:lpstr>拓展到赌局为连续的情况:</vt:lpstr>
      <vt:lpstr>PowerPoint 演示文稿</vt:lpstr>
      <vt:lpstr>Thanks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BriefKelly Criterion</dc:title>
  <dc:creator>A_coal</dc:creator>
  <cp:lastModifiedBy>pc</cp:lastModifiedBy>
  <cp:revision>27</cp:revision>
  <dcterms:created xsi:type="dcterms:W3CDTF">2014-10-26T12:03:04Z</dcterms:created>
  <dcterms:modified xsi:type="dcterms:W3CDTF">2014-10-27T02:45:00Z</dcterms:modified>
</cp:coreProperties>
</file>