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8" r:id="rId2"/>
  </p:sldIdLst>
  <p:sldSz cx="25203150" cy="36004500"/>
  <p:notesSz cx="29819600" cy="42341800"/>
  <p:defaultTextStyle>
    <a:defPPr>
      <a:defRPr lang="zh-CN"/>
    </a:defPPr>
    <a:lvl1pPr algn="l" rtl="0" eaLnBrk="0" fontAlgn="base" hangingPunct="0">
      <a:spcBef>
        <a:spcPct val="0"/>
      </a:spcBef>
      <a:spcAft>
        <a:spcPct val="0"/>
      </a:spcAft>
      <a:defRPr sz="3200" kern="1200">
        <a:solidFill>
          <a:srgbClr val="333333"/>
        </a:solidFill>
        <a:latin typeface="Arial" charset="0"/>
        <a:ea typeface="宋体" pitchFamily="2" charset="-122"/>
        <a:cs typeface="+mn-cs"/>
      </a:defRPr>
    </a:lvl1pPr>
    <a:lvl2pPr marL="457200" algn="l" rtl="0" eaLnBrk="0" fontAlgn="base" hangingPunct="0">
      <a:spcBef>
        <a:spcPct val="0"/>
      </a:spcBef>
      <a:spcAft>
        <a:spcPct val="0"/>
      </a:spcAft>
      <a:defRPr sz="3200" kern="1200">
        <a:solidFill>
          <a:srgbClr val="333333"/>
        </a:solidFill>
        <a:latin typeface="Arial" charset="0"/>
        <a:ea typeface="宋体" pitchFamily="2" charset="-122"/>
        <a:cs typeface="+mn-cs"/>
      </a:defRPr>
    </a:lvl2pPr>
    <a:lvl3pPr marL="914400" algn="l" rtl="0" eaLnBrk="0" fontAlgn="base" hangingPunct="0">
      <a:spcBef>
        <a:spcPct val="0"/>
      </a:spcBef>
      <a:spcAft>
        <a:spcPct val="0"/>
      </a:spcAft>
      <a:defRPr sz="3200" kern="1200">
        <a:solidFill>
          <a:srgbClr val="333333"/>
        </a:solidFill>
        <a:latin typeface="Arial" charset="0"/>
        <a:ea typeface="宋体" pitchFamily="2" charset="-122"/>
        <a:cs typeface="+mn-cs"/>
      </a:defRPr>
    </a:lvl3pPr>
    <a:lvl4pPr marL="1371600" algn="l" rtl="0" eaLnBrk="0" fontAlgn="base" hangingPunct="0">
      <a:spcBef>
        <a:spcPct val="0"/>
      </a:spcBef>
      <a:spcAft>
        <a:spcPct val="0"/>
      </a:spcAft>
      <a:defRPr sz="3200" kern="1200">
        <a:solidFill>
          <a:srgbClr val="333333"/>
        </a:solidFill>
        <a:latin typeface="Arial" charset="0"/>
        <a:ea typeface="宋体" pitchFamily="2" charset="-122"/>
        <a:cs typeface="+mn-cs"/>
      </a:defRPr>
    </a:lvl4pPr>
    <a:lvl5pPr marL="1828800" algn="l" rtl="0" eaLnBrk="0" fontAlgn="base" hangingPunct="0">
      <a:spcBef>
        <a:spcPct val="0"/>
      </a:spcBef>
      <a:spcAft>
        <a:spcPct val="0"/>
      </a:spcAft>
      <a:defRPr sz="3200" kern="1200">
        <a:solidFill>
          <a:srgbClr val="333333"/>
        </a:solidFill>
        <a:latin typeface="Arial" charset="0"/>
        <a:ea typeface="宋体" pitchFamily="2" charset="-122"/>
        <a:cs typeface="+mn-cs"/>
      </a:defRPr>
    </a:lvl5pPr>
    <a:lvl6pPr marL="2286000" algn="l" defTabSz="914400" rtl="0" eaLnBrk="1" latinLnBrk="0" hangingPunct="1">
      <a:defRPr sz="3200" kern="1200">
        <a:solidFill>
          <a:srgbClr val="333333"/>
        </a:solidFill>
        <a:latin typeface="Arial" charset="0"/>
        <a:ea typeface="宋体" pitchFamily="2" charset="-122"/>
        <a:cs typeface="+mn-cs"/>
      </a:defRPr>
    </a:lvl6pPr>
    <a:lvl7pPr marL="2743200" algn="l" defTabSz="914400" rtl="0" eaLnBrk="1" latinLnBrk="0" hangingPunct="1">
      <a:defRPr sz="3200" kern="1200">
        <a:solidFill>
          <a:srgbClr val="333333"/>
        </a:solidFill>
        <a:latin typeface="Arial" charset="0"/>
        <a:ea typeface="宋体" pitchFamily="2" charset="-122"/>
        <a:cs typeface="+mn-cs"/>
      </a:defRPr>
    </a:lvl7pPr>
    <a:lvl8pPr marL="3200400" algn="l" defTabSz="914400" rtl="0" eaLnBrk="1" latinLnBrk="0" hangingPunct="1">
      <a:defRPr sz="3200" kern="1200">
        <a:solidFill>
          <a:srgbClr val="333333"/>
        </a:solidFill>
        <a:latin typeface="Arial" charset="0"/>
        <a:ea typeface="宋体" pitchFamily="2" charset="-122"/>
        <a:cs typeface="+mn-cs"/>
      </a:defRPr>
    </a:lvl8pPr>
    <a:lvl9pPr marL="3657600" algn="l" defTabSz="914400" rtl="0" eaLnBrk="1" latinLnBrk="0" hangingPunct="1">
      <a:defRPr sz="3200" kern="1200">
        <a:solidFill>
          <a:srgbClr val="333333"/>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3300"/>
    <a:srgbClr val="000099"/>
    <a:srgbClr val="FFA3C2"/>
    <a:srgbClr val="333333"/>
    <a:srgbClr val="808080"/>
    <a:srgbClr val="3399FF"/>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591" autoAdjust="0"/>
    <p:restoredTop sz="94687" autoAdjust="0"/>
  </p:normalViewPr>
  <p:slideViewPr>
    <p:cSldViewPr>
      <p:cViewPr>
        <p:scale>
          <a:sx n="50" d="100"/>
          <a:sy n="50" d="100"/>
        </p:scale>
        <p:origin x="192" y="8022"/>
      </p:cViewPr>
      <p:guideLst>
        <p:guide orient="horz" pos="11340"/>
        <p:guide pos="7938"/>
      </p:guideLst>
    </p:cSldViewPr>
  </p:slideViewPr>
  <p:notesTextViewPr>
    <p:cViewPr>
      <p:scale>
        <a:sx n="100" d="100"/>
        <a:sy n="100" d="100"/>
      </p:scale>
      <p:origin x="0" y="0"/>
    </p:cViewPr>
  </p:notesText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2922250" cy="2120900"/>
          </a:xfrm>
          <a:prstGeom prst="rect">
            <a:avLst/>
          </a:prstGeom>
          <a:noFill/>
          <a:ln w="9525">
            <a:noFill/>
            <a:miter lim="800000"/>
            <a:headEnd/>
            <a:tailEnd/>
          </a:ln>
        </p:spPr>
        <p:txBody>
          <a:bodyPr vert="horz" wrap="square" lIns="412308" tIns="206156" rIns="412308" bIns="206156" numCol="1" anchor="t" anchorCtr="0" compatLnSpc="1">
            <a:prstTxWarp prst="textNoShape">
              <a:avLst/>
            </a:prstTxWarp>
          </a:bodyPr>
          <a:lstStyle>
            <a:lvl1pPr defTabSz="4124325" eaLnBrk="1" hangingPunct="1">
              <a:defRPr sz="5400">
                <a:solidFill>
                  <a:schemeClr val="tx1"/>
                </a:solidFill>
              </a:defRPr>
            </a:lvl1pPr>
          </a:lstStyle>
          <a:p>
            <a:endParaRPr lang="en-US" altLang="zh-CN"/>
          </a:p>
        </p:txBody>
      </p:sp>
      <p:sp>
        <p:nvSpPr>
          <p:cNvPr id="3075" name="Rectangle 3"/>
          <p:cNvSpPr>
            <a:spLocks noGrp="1" noChangeArrowheads="1"/>
          </p:cNvSpPr>
          <p:nvPr>
            <p:ph type="dt" sz="quarter" idx="1"/>
          </p:nvPr>
        </p:nvSpPr>
        <p:spPr bwMode="auto">
          <a:xfrm>
            <a:off x="16891000" y="0"/>
            <a:ext cx="12922250" cy="2120900"/>
          </a:xfrm>
          <a:prstGeom prst="rect">
            <a:avLst/>
          </a:prstGeom>
          <a:noFill/>
          <a:ln w="9525">
            <a:noFill/>
            <a:miter lim="800000"/>
            <a:headEnd/>
            <a:tailEnd/>
          </a:ln>
        </p:spPr>
        <p:txBody>
          <a:bodyPr vert="horz" wrap="square" lIns="412308" tIns="206156" rIns="412308" bIns="206156" numCol="1" anchor="t" anchorCtr="0" compatLnSpc="1">
            <a:prstTxWarp prst="textNoShape">
              <a:avLst/>
            </a:prstTxWarp>
          </a:bodyPr>
          <a:lstStyle>
            <a:lvl1pPr algn="r" defTabSz="4124325" eaLnBrk="1" hangingPunct="1">
              <a:defRPr sz="5400">
                <a:solidFill>
                  <a:schemeClr val="tx1"/>
                </a:solidFill>
              </a:defRPr>
            </a:lvl1pPr>
          </a:lstStyle>
          <a:p>
            <a:endParaRPr lang="en-US" altLang="zh-CN"/>
          </a:p>
        </p:txBody>
      </p:sp>
      <p:sp>
        <p:nvSpPr>
          <p:cNvPr id="3076" name="Rectangle 4"/>
          <p:cNvSpPr>
            <a:spLocks noGrp="1" noChangeArrowheads="1"/>
          </p:cNvSpPr>
          <p:nvPr>
            <p:ph type="ftr" sz="quarter" idx="2"/>
          </p:nvPr>
        </p:nvSpPr>
        <p:spPr bwMode="auto">
          <a:xfrm>
            <a:off x="0" y="40214550"/>
            <a:ext cx="12922250" cy="2120900"/>
          </a:xfrm>
          <a:prstGeom prst="rect">
            <a:avLst/>
          </a:prstGeom>
          <a:noFill/>
          <a:ln w="9525">
            <a:noFill/>
            <a:miter lim="800000"/>
            <a:headEnd/>
            <a:tailEnd/>
          </a:ln>
        </p:spPr>
        <p:txBody>
          <a:bodyPr vert="horz" wrap="square" lIns="412308" tIns="206156" rIns="412308" bIns="206156" numCol="1" anchor="b" anchorCtr="0" compatLnSpc="1">
            <a:prstTxWarp prst="textNoShape">
              <a:avLst/>
            </a:prstTxWarp>
          </a:bodyPr>
          <a:lstStyle>
            <a:lvl1pPr defTabSz="4124325" eaLnBrk="1" hangingPunct="1">
              <a:defRPr sz="5400">
                <a:solidFill>
                  <a:schemeClr val="tx1"/>
                </a:solidFill>
              </a:defRPr>
            </a:lvl1pPr>
          </a:lstStyle>
          <a:p>
            <a:endParaRPr lang="en-US" altLang="zh-CN"/>
          </a:p>
        </p:txBody>
      </p:sp>
      <p:sp>
        <p:nvSpPr>
          <p:cNvPr id="3077" name="Rectangle 5"/>
          <p:cNvSpPr>
            <a:spLocks noGrp="1" noChangeArrowheads="1"/>
          </p:cNvSpPr>
          <p:nvPr>
            <p:ph type="sldNum" sz="quarter" idx="3"/>
          </p:nvPr>
        </p:nvSpPr>
        <p:spPr bwMode="auto">
          <a:xfrm>
            <a:off x="16891000" y="40214550"/>
            <a:ext cx="12922250" cy="2120900"/>
          </a:xfrm>
          <a:prstGeom prst="rect">
            <a:avLst/>
          </a:prstGeom>
          <a:noFill/>
          <a:ln w="9525">
            <a:noFill/>
            <a:miter lim="800000"/>
            <a:headEnd/>
            <a:tailEnd/>
          </a:ln>
        </p:spPr>
        <p:txBody>
          <a:bodyPr vert="horz" wrap="square" lIns="412308" tIns="206156" rIns="412308" bIns="206156" numCol="1" anchor="b" anchorCtr="0" compatLnSpc="1">
            <a:prstTxWarp prst="textNoShape">
              <a:avLst/>
            </a:prstTxWarp>
          </a:bodyPr>
          <a:lstStyle>
            <a:lvl1pPr algn="r" defTabSz="4124325" eaLnBrk="1" hangingPunct="1">
              <a:defRPr sz="5400">
                <a:solidFill>
                  <a:schemeClr val="tx1"/>
                </a:solidFill>
              </a:defRPr>
            </a:lvl1pPr>
          </a:lstStyle>
          <a:p>
            <a:fld id="{F4664498-2E21-49FF-B1FF-B4D4A2F58FBC}" type="slidenum">
              <a:rPr lang="en-US" altLang="zh-CN"/>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12922250" cy="2114550"/>
          </a:xfrm>
          <a:prstGeom prst="rect">
            <a:avLst/>
          </a:prstGeom>
          <a:noFill/>
          <a:ln w="9525">
            <a:noFill/>
            <a:miter lim="800000"/>
            <a:headEnd/>
            <a:tailEnd/>
          </a:ln>
        </p:spPr>
        <p:txBody>
          <a:bodyPr vert="horz" wrap="square" lIns="380665" tIns="190332" rIns="380665" bIns="190332" numCol="1" anchor="t" anchorCtr="0" compatLnSpc="1">
            <a:prstTxWarp prst="textNoShape">
              <a:avLst/>
            </a:prstTxWarp>
          </a:bodyPr>
          <a:lstStyle>
            <a:lvl1pPr defTabSz="3806825" eaLnBrk="1" hangingPunct="1">
              <a:defRPr sz="5000">
                <a:solidFill>
                  <a:schemeClr val="tx1"/>
                </a:solidFill>
              </a:defRPr>
            </a:lvl1pPr>
          </a:lstStyle>
          <a:p>
            <a:endParaRPr lang="zh-CN" altLang="en-US"/>
          </a:p>
        </p:txBody>
      </p:sp>
      <p:sp>
        <p:nvSpPr>
          <p:cNvPr id="3" name="日期占位符 2"/>
          <p:cNvSpPr>
            <a:spLocks noGrp="1"/>
          </p:cNvSpPr>
          <p:nvPr>
            <p:ph type="dt" idx="1"/>
          </p:nvPr>
        </p:nvSpPr>
        <p:spPr bwMode="auto">
          <a:xfrm>
            <a:off x="16891000" y="0"/>
            <a:ext cx="12922250" cy="2114550"/>
          </a:xfrm>
          <a:prstGeom prst="rect">
            <a:avLst/>
          </a:prstGeom>
          <a:noFill/>
          <a:ln w="9525">
            <a:noFill/>
            <a:miter lim="800000"/>
            <a:headEnd/>
            <a:tailEnd/>
          </a:ln>
        </p:spPr>
        <p:txBody>
          <a:bodyPr vert="horz" wrap="square" lIns="380665" tIns="190332" rIns="380665" bIns="190332" numCol="1" anchor="t" anchorCtr="0" compatLnSpc="1">
            <a:prstTxWarp prst="textNoShape">
              <a:avLst/>
            </a:prstTxWarp>
          </a:bodyPr>
          <a:lstStyle>
            <a:lvl1pPr algn="r" defTabSz="3806825" eaLnBrk="1" hangingPunct="1">
              <a:defRPr sz="5000">
                <a:solidFill>
                  <a:schemeClr val="tx1"/>
                </a:solidFill>
              </a:defRPr>
            </a:lvl1pPr>
          </a:lstStyle>
          <a:p>
            <a:fld id="{9BC0A2EC-D574-4A57-9D85-ADFD3FBE1A4A}" type="datetimeFigureOut">
              <a:rPr lang="zh-CN" altLang="en-US"/>
              <a:pPr/>
              <a:t>2010-5-16</a:t>
            </a:fld>
            <a:endParaRPr lang="en-US" altLang="zh-CN"/>
          </a:p>
        </p:txBody>
      </p:sp>
      <p:sp>
        <p:nvSpPr>
          <p:cNvPr id="4" name="幻灯片图像占位符 3"/>
          <p:cNvSpPr>
            <a:spLocks noGrp="1" noRot="1" noChangeAspect="1"/>
          </p:cNvSpPr>
          <p:nvPr>
            <p:ph type="sldImg" idx="2"/>
          </p:nvPr>
        </p:nvSpPr>
        <p:spPr>
          <a:xfrm>
            <a:off x="9353550" y="3178175"/>
            <a:ext cx="11112500" cy="15875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bwMode="auto">
          <a:xfrm>
            <a:off x="2981325" y="20110450"/>
            <a:ext cx="23856950" cy="19053175"/>
          </a:xfrm>
          <a:prstGeom prst="rect">
            <a:avLst/>
          </a:prstGeom>
          <a:noFill/>
          <a:ln w="9525">
            <a:noFill/>
            <a:miter lim="800000"/>
            <a:headEnd/>
            <a:tailEnd/>
          </a:ln>
        </p:spPr>
        <p:txBody>
          <a:bodyPr vert="horz" wrap="square" lIns="380665" tIns="190332" rIns="380665" bIns="190332"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bwMode="auto">
          <a:xfrm>
            <a:off x="0" y="40220900"/>
            <a:ext cx="12922250" cy="2114550"/>
          </a:xfrm>
          <a:prstGeom prst="rect">
            <a:avLst/>
          </a:prstGeom>
          <a:noFill/>
          <a:ln w="9525">
            <a:noFill/>
            <a:miter lim="800000"/>
            <a:headEnd/>
            <a:tailEnd/>
          </a:ln>
        </p:spPr>
        <p:txBody>
          <a:bodyPr vert="horz" wrap="square" lIns="380665" tIns="190332" rIns="380665" bIns="190332" numCol="1" anchor="b" anchorCtr="0" compatLnSpc="1">
            <a:prstTxWarp prst="textNoShape">
              <a:avLst/>
            </a:prstTxWarp>
          </a:bodyPr>
          <a:lstStyle>
            <a:lvl1pPr defTabSz="3806825" eaLnBrk="1" hangingPunct="1">
              <a:defRPr sz="5000">
                <a:solidFill>
                  <a:schemeClr val="tx1"/>
                </a:solidFill>
              </a:defRPr>
            </a:lvl1pPr>
          </a:lstStyle>
          <a:p>
            <a:endParaRPr lang="zh-CN" altLang="en-US"/>
          </a:p>
        </p:txBody>
      </p:sp>
      <p:sp>
        <p:nvSpPr>
          <p:cNvPr id="7" name="灯片编号占位符 6"/>
          <p:cNvSpPr>
            <a:spLocks noGrp="1"/>
          </p:cNvSpPr>
          <p:nvPr>
            <p:ph type="sldNum" sz="quarter" idx="5"/>
          </p:nvPr>
        </p:nvSpPr>
        <p:spPr bwMode="auto">
          <a:xfrm>
            <a:off x="16891000" y="40220900"/>
            <a:ext cx="12922250" cy="2114550"/>
          </a:xfrm>
          <a:prstGeom prst="rect">
            <a:avLst/>
          </a:prstGeom>
          <a:noFill/>
          <a:ln w="9525">
            <a:noFill/>
            <a:miter lim="800000"/>
            <a:headEnd/>
            <a:tailEnd/>
          </a:ln>
        </p:spPr>
        <p:txBody>
          <a:bodyPr vert="horz" wrap="square" lIns="380665" tIns="190332" rIns="380665" bIns="190332" numCol="1" anchor="b" anchorCtr="0" compatLnSpc="1">
            <a:prstTxWarp prst="textNoShape">
              <a:avLst/>
            </a:prstTxWarp>
          </a:bodyPr>
          <a:lstStyle>
            <a:lvl1pPr algn="r" defTabSz="3806825" eaLnBrk="1" hangingPunct="1">
              <a:defRPr sz="5000">
                <a:solidFill>
                  <a:schemeClr val="tx1"/>
                </a:solidFill>
              </a:defRPr>
            </a:lvl1pPr>
          </a:lstStyle>
          <a:p>
            <a:fld id="{C14336E4-08CC-4EF2-A340-13DB3A44E8FA}"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p:txBody>
          <a:bodyPr/>
          <a:lstStyle/>
          <a:p>
            <a:pPr eaLnBrk="1" hangingPunct="1">
              <a:spcBef>
                <a:spcPct val="0"/>
              </a:spcBef>
            </a:pPr>
            <a:endParaRPr lang="zh-CN" altLang="en-US" smtClean="0"/>
          </a:p>
        </p:txBody>
      </p:sp>
      <p:sp>
        <p:nvSpPr>
          <p:cNvPr id="4100" name="灯片编号占位符 3"/>
          <p:cNvSpPr>
            <a:spLocks noGrp="1"/>
          </p:cNvSpPr>
          <p:nvPr>
            <p:ph type="sldNum" sz="quarter" idx="5"/>
          </p:nvPr>
        </p:nvSpPr>
        <p:spPr>
          <a:noFill/>
        </p:spPr>
        <p:txBody>
          <a:bodyPr/>
          <a:lstStyle/>
          <a:p>
            <a:fld id="{3BC89DCA-F46E-4C2B-9F7A-4542C54244C2}" type="slidenum">
              <a:rPr lang="zh-CN" altLang="en-US"/>
              <a:pPr/>
              <a:t>1</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90713" y="11185525"/>
            <a:ext cx="21421725" cy="7716838"/>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779838" y="20402550"/>
            <a:ext cx="17643475" cy="92011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D6A3D78-8D67-4FFB-B879-87E0B877F7CD}"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AABDD51-D04F-4CEF-9FFC-4227BB3B16BF}"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90725" y="23136225"/>
            <a:ext cx="21423313" cy="7151688"/>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90725" y="15260638"/>
            <a:ext cx="21423313" cy="7875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EB9BDF-31EA-45BA-8E5B-6C9C444A878B}"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260475" y="8399463"/>
            <a:ext cx="11264900" cy="23763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2677775" y="8399463"/>
            <a:ext cx="11264900" cy="23763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6DCC959D-AAAA-453C-A9CB-1C0A157F0F33}"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60475" y="1441450"/>
            <a:ext cx="22682200" cy="60007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260475" y="8059738"/>
            <a:ext cx="11134725"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260475" y="11418888"/>
            <a:ext cx="11134725" cy="207438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2803188" y="8059738"/>
            <a:ext cx="11139487"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2803188" y="11418888"/>
            <a:ext cx="11139487" cy="207438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AFDA6062-DA7E-4F51-BF6A-97F4AAA5B718}"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475CF83-34F2-422E-AABA-B48358F0FBC9}"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8B7D0309-5547-4407-850C-DC92949AD023}"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60475" y="1433513"/>
            <a:ext cx="8291513" cy="6100762"/>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9853613" y="1433513"/>
            <a:ext cx="14089062" cy="30729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260475" y="7534275"/>
            <a:ext cx="8291513" cy="246284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066E964-6CD3-408A-B806-CD0E78D160E3}"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40300" y="25203150"/>
            <a:ext cx="15120938" cy="29749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940300" y="3217863"/>
            <a:ext cx="15120938" cy="21602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4940300" y="28178125"/>
            <a:ext cx="15120938" cy="4225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E35953E-9D20-4AE7-880E-1B8A2C39C462}"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CD99B5E-4A29-43D8-9042-FA00EE03E023}"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8272125" y="1441450"/>
            <a:ext cx="5670550" cy="307213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260475" y="1441450"/>
            <a:ext cx="16859250" cy="307213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C5D6880-0C1B-4425-8809-569D97719407}"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1260475" y="1441450"/>
            <a:ext cx="22682200" cy="6002338"/>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1260475" y="8399463"/>
            <a:ext cx="11264900" cy="11804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12677775" y="8399463"/>
            <a:ext cx="11264900" cy="11804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1260475" y="20356513"/>
            <a:ext cx="11264900" cy="1180623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12677775" y="20356513"/>
            <a:ext cx="11264900" cy="1180623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3E32FE67-3B61-4DC0-BC8B-6B6D5A7AAECB}"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399FF"/>
            </a:gs>
            <a:gs pos="100000">
              <a:schemeClr val="tx2"/>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260475" y="1441450"/>
            <a:ext cx="22682200" cy="6002338"/>
          </a:xfrm>
          <a:prstGeom prst="rect">
            <a:avLst/>
          </a:prstGeom>
          <a:noFill/>
          <a:ln w="9525">
            <a:noFill/>
            <a:miter lim="800000"/>
            <a:headEnd/>
            <a:tailEnd/>
          </a:ln>
        </p:spPr>
        <p:txBody>
          <a:bodyPr vert="horz" wrap="square" lIns="316400" tIns="158200" rIns="316400" bIns="158200"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1"/>
          </p:nvPr>
        </p:nvSpPr>
        <p:spPr bwMode="auto">
          <a:xfrm>
            <a:off x="1260475" y="8399463"/>
            <a:ext cx="22682200" cy="23763287"/>
          </a:xfrm>
          <a:prstGeom prst="rect">
            <a:avLst/>
          </a:prstGeom>
          <a:noFill/>
          <a:ln w="9525">
            <a:noFill/>
            <a:miter lim="800000"/>
            <a:headEnd/>
            <a:tailEnd/>
          </a:ln>
        </p:spPr>
        <p:txBody>
          <a:bodyPr vert="horz" wrap="square" lIns="316400" tIns="158200" rIns="316400" bIns="15820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1260475" y="32788225"/>
            <a:ext cx="5880100" cy="2501900"/>
          </a:xfrm>
          <a:prstGeom prst="rect">
            <a:avLst/>
          </a:prstGeom>
          <a:noFill/>
          <a:ln w="9525">
            <a:noFill/>
            <a:miter lim="800000"/>
            <a:headEnd/>
            <a:tailEnd/>
          </a:ln>
          <a:effectLst/>
        </p:spPr>
        <p:txBody>
          <a:bodyPr vert="horz" wrap="square" lIns="316400" tIns="158200" rIns="316400" bIns="158200" numCol="1" anchor="t" anchorCtr="0" compatLnSpc="1">
            <a:prstTxWarp prst="textNoShape">
              <a:avLst/>
            </a:prstTxWarp>
          </a:bodyPr>
          <a:lstStyle>
            <a:lvl1pPr eaLnBrk="1" hangingPunct="1">
              <a:defRPr sz="4800">
                <a:solidFill>
                  <a:schemeClr val="tx1"/>
                </a:solidFill>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8610600" y="32788225"/>
            <a:ext cx="7981950" cy="2501900"/>
          </a:xfrm>
          <a:prstGeom prst="rect">
            <a:avLst/>
          </a:prstGeom>
          <a:noFill/>
          <a:ln w="9525">
            <a:noFill/>
            <a:miter lim="800000"/>
            <a:headEnd/>
            <a:tailEnd/>
          </a:ln>
          <a:effectLst/>
        </p:spPr>
        <p:txBody>
          <a:bodyPr vert="horz" wrap="square" lIns="316400" tIns="158200" rIns="316400" bIns="158200" numCol="1" anchor="t" anchorCtr="0" compatLnSpc="1">
            <a:prstTxWarp prst="textNoShape">
              <a:avLst/>
            </a:prstTxWarp>
          </a:bodyPr>
          <a:lstStyle>
            <a:lvl1pPr algn="ctr" eaLnBrk="1" hangingPunct="1">
              <a:defRPr sz="4800">
                <a:solidFill>
                  <a:schemeClr val="tx1"/>
                </a:solidFill>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18062575" y="32788225"/>
            <a:ext cx="5880100" cy="2501900"/>
          </a:xfrm>
          <a:prstGeom prst="rect">
            <a:avLst/>
          </a:prstGeom>
          <a:noFill/>
          <a:ln w="9525">
            <a:noFill/>
            <a:miter lim="800000"/>
            <a:headEnd/>
            <a:tailEnd/>
          </a:ln>
          <a:effectLst/>
        </p:spPr>
        <p:txBody>
          <a:bodyPr vert="horz" wrap="square" lIns="316400" tIns="158200" rIns="316400" bIns="158200" numCol="1" anchor="t" anchorCtr="0" compatLnSpc="1">
            <a:prstTxWarp prst="textNoShape">
              <a:avLst/>
            </a:prstTxWarp>
          </a:bodyPr>
          <a:lstStyle>
            <a:lvl1pPr algn="r" eaLnBrk="1" hangingPunct="1">
              <a:defRPr sz="4800">
                <a:solidFill>
                  <a:schemeClr val="tx1"/>
                </a:solidFill>
                <a:ea typeface="宋体" charset="-122"/>
              </a:defRPr>
            </a:lvl1pPr>
          </a:lstStyle>
          <a:p>
            <a:pPr>
              <a:defRPr/>
            </a:pPr>
            <a:fld id="{E012AF85-00B8-4FB2-8F5C-49816A35D475}" type="slidenum">
              <a:rPr lang="en-US" altLang="zh-CN"/>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defTabSz="3162300" rtl="0" eaLnBrk="0" fontAlgn="base" hangingPunct="0">
        <a:spcBef>
          <a:spcPct val="0"/>
        </a:spcBef>
        <a:spcAft>
          <a:spcPct val="0"/>
        </a:spcAft>
        <a:defRPr sz="15200">
          <a:solidFill>
            <a:schemeClr val="tx2"/>
          </a:solidFill>
          <a:latin typeface="+mj-lt"/>
          <a:ea typeface="+mj-ea"/>
          <a:cs typeface="+mj-cs"/>
        </a:defRPr>
      </a:lvl1pPr>
      <a:lvl2pPr algn="ctr" defTabSz="3162300" rtl="0" eaLnBrk="0" fontAlgn="base" hangingPunct="0">
        <a:spcBef>
          <a:spcPct val="0"/>
        </a:spcBef>
        <a:spcAft>
          <a:spcPct val="0"/>
        </a:spcAft>
        <a:defRPr sz="15200">
          <a:solidFill>
            <a:schemeClr val="tx2"/>
          </a:solidFill>
          <a:latin typeface="Arial" charset="0"/>
          <a:ea typeface="宋体" charset="-122"/>
        </a:defRPr>
      </a:lvl2pPr>
      <a:lvl3pPr algn="ctr" defTabSz="3162300" rtl="0" eaLnBrk="0" fontAlgn="base" hangingPunct="0">
        <a:spcBef>
          <a:spcPct val="0"/>
        </a:spcBef>
        <a:spcAft>
          <a:spcPct val="0"/>
        </a:spcAft>
        <a:defRPr sz="15200">
          <a:solidFill>
            <a:schemeClr val="tx2"/>
          </a:solidFill>
          <a:latin typeface="Arial" charset="0"/>
          <a:ea typeface="宋体" charset="-122"/>
        </a:defRPr>
      </a:lvl3pPr>
      <a:lvl4pPr algn="ctr" defTabSz="3162300" rtl="0" eaLnBrk="0" fontAlgn="base" hangingPunct="0">
        <a:spcBef>
          <a:spcPct val="0"/>
        </a:spcBef>
        <a:spcAft>
          <a:spcPct val="0"/>
        </a:spcAft>
        <a:defRPr sz="15200">
          <a:solidFill>
            <a:schemeClr val="tx2"/>
          </a:solidFill>
          <a:latin typeface="Arial" charset="0"/>
          <a:ea typeface="宋体" charset="-122"/>
        </a:defRPr>
      </a:lvl4pPr>
      <a:lvl5pPr algn="ctr" defTabSz="3162300" rtl="0" eaLnBrk="0" fontAlgn="base" hangingPunct="0">
        <a:spcBef>
          <a:spcPct val="0"/>
        </a:spcBef>
        <a:spcAft>
          <a:spcPct val="0"/>
        </a:spcAft>
        <a:defRPr sz="15200">
          <a:solidFill>
            <a:schemeClr val="tx2"/>
          </a:solidFill>
          <a:latin typeface="Arial" charset="0"/>
          <a:ea typeface="宋体" charset="-122"/>
        </a:defRPr>
      </a:lvl5pPr>
      <a:lvl6pPr marL="457200" algn="ctr" defTabSz="3162300" rtl="0" fontAlgn="base">
        <a:spcBef>
          <a:spcPct val="0"/>
        </a:spcBef>
        <a:spcAft>
          <a:spcPct val="0"/>
        </a:spcAft>
        <a:defRPr sz="15200">
          <a:solidFill>
            <a:schemeClr val="tx2"/>
          </a:solidFill>
          <a:latin typeface="Arial" charset="0"/>
          <a:ea typeface="宋体" charset="-122"/>
        </a:defRPr>
      </a:lvl6pPr>
      <a:lvl7pPr marL="914400" algn="ctr" defTabSz="3162300" rtl="0" fontAlgn="base">
        <a:spcBef>
          <a:spcPct val="0"/>
        </a:spcBef>
        <a:spcAft>
          <a:spcPct val="0"/>
        </a:spcAft>
        <a:defRPr sz="15200">
          <a:solidFill>
            <a:schemeClr val="tx2"/>
          </a:solidFill>
          <a:latin typeface="Arial" charset="0"/>
          <a:ea typeface="宋体" charset="-122"/>
        </a:defRPr>
      </a:lvl7pPr>
      <a:lvl8pPr marL="1371600" algn="ctr" defTabSz="3162300" rtl="0" fontAlgn="base">
        <a:spcBef>
          <a:spcPct val="0"/>
        </a:spcBef>
        <a:spcAft>
          <a:spcPct val="0"/>
        </a:spcAft>
        <a:defRPr sz="15200">
          <a:solidFill>
            <a:schemeClr val="tx2"/>
          </a:solidFill>
          <a:latin typeface="Arial" charset="0"/>
          <a:ea typeface="宋体" charset="-122"/>
        </a:defRPr>
      </a:lvl8pPr>
      <a:lvl9pPr marL="1828800" algn="ctr" defTabSz="3162300" rtl="0" fontAlgn="base">
        <a:spcBef>
          <a:spcPct val="0"/>
        </a:spcBef>
        <a:spcAft>
          <a:spcPct val="0"/>
        </a:spcAft>
        <a:defRPr sz="15200">
          <a:solidFill>
            <a:schemeClr val="tx2"/>
          </a:solidFill>
          <a:latin typeface="Arial" charset="0"/>
          <a:ea typeface="宋体" charset="-122"/>
        </a:defRPr>
      </a:lvl9pPr>
    </p:titleStyle>
    <p:bodyStyle>
      <a:lvl1pPr marL="1185863" indent="-1185863" algn="l" defTabSz="3162300" rtl="0" eaLnBrk="0" fontAlgn="base" hangingPunct="0">
        <a:spcBef>
          <a:spcPct val="20000"/>
        </a:spcBef>
        <a:spcAft>
          <a:spcPct val="0"/>
        </a:spcAft>
        <a:buChar char="•"/>
        <a:defRPr sz="11100">
          <a:solidFill>
            <a:schemeClr val="tx1"/>
          </a:solidFill>
          <a:latin typeface="+mn-lt"/>
          <a:ea typeface="+mn-ea"/>
          <a:cs typeface="+mn-cs"/>
        </a:defRPr>
      </a:lvl1pPr>
      <a:lvl2pPr marL="2571750" indent="-989013" algn="l" defTabSz="3162300" rtl="0" eaLnBrk="0" fontAlgn="base" hangingPunct="0">
        <a:spcBef>
          <a:spcPct val="20000"/>
        </a:spcBef>
        <a:spcAft>
          <a:spcPct val="0"/>
        </a:spcAft>
        <a:buChar char="–"/>
        <a:defRPr sz="9800">
          <a:solidFill>
            <a:schemeClr val="tx1"/>
          </a:solidFill>
          <a:latin typeface="+mn-lt"/>
          <a:ea typeface="+mn-ea"/>
        </a:defRPr>
      </a:lvl2pPr>
      <a:lvl3pPr marL="3954463" indent="-792163" algn="l" defTabSz="3162300" rtl="0" eaLnBrk="0" fontAlgn="base" hangingPunct="0">
        <a:spcBef>
          <a:spcPct val="20000"/>
        </a:spcBef>
        <a:spcAft>
          <a:spcPct val="0"/>
        </a:spcAft>
        <a:buChar char="•"/>
        <a:defRPr sz="8400">
          <a:solidFill>
            <a:schemeClr val="tx1"/>
          </a:solidFill>
          <a:latin typeface="+mn-lt"/>
          <a:ea typeface="+mn-ea"/>
        </a:defRPr>
      </a:lvl3pPr>
      <a:lvl4pPr marL="5537200" indent="-790575" algn="l" defTabSz="3162300" rtl="0" eaLnBrk="0" fontAlgn="base" hangingPunct="0">
        <a:spcBef>
          <a:spcPct val="20000"/>
        </a:spcBef>
        <a:spcAft>
          <a:spcPct val="0"/>
        </a:spcAft>
        <a:buChar char="–"/>
        <a:defRPr sz="7000">
          <a:solidFill>
            <a:schemeClr val="tx1"/>
          </a:solidFill>
          <a:latin typeface="+mn-lt"/>
          <a:ea typeface="+mn-ea"/>
        </a:defRPr>
      </a:lvl4pPr>
      <a:lvl5pPr marL="7118350" indent="-788988" algn="l" defTabSz="3162300" rtl="0" eaLnBrk="0" fontAlgn="base" hangingPunct="0">
        <a:spcBef>
          <a:spcPct val="20000"/>
        </a:spcBef>
        <a:spcAft>
          <a:spcPct val="0"/>
        </a:spcAft>
        <a:buChar char="»"/>
        <a:defRPr sz="7000">
          <a:solidFill>
            <a:schemeClr val="tx1"/>
          </a:solidFill>
          <a:latin typeface="+mn-lt"/>
          <a:ea typeface="+mn-ea"/>
        </a:defRPr>
      </a:lvl5pPr>
      <a:lvl6pPr marL="7575550" indent="-788988" algn="l" defTabSz="3162300" rtl="0" fontAlgn="base">
        <a:spcBef>
          <a:spcPct val="20000"/>
        </a:spcBef>
        <a:spcAft>
          <a:spcPct val="0"/>
        </a:spcAft>
        <a:buChar char="»"/>
        <a:defRPr sz="7000">
          <a:solidFill>
            <a:schemeClr val="tx1"/>
          </a:solidFill>
          <a:latin typeface="+mn-lt"/>
          <a:ea typeface="+mn-ea"/>
        </a:defRPr>
      </a:lvl6pPr>
      <a:lvl7pPr marL="8032750" indent="-788988" algn="l" defTabSz="3162300" rtl="0" fontAlgn="base">
        <a:spcBef>
          <a:spcPct val="20000"/>
        </a:spcBef>
        <a:spcAft>
          <a:spcPct val="0"/>
        </a:spcAft>
        <a:buChar char="»"/>
        <a:defRPr sz="7000">
          <a:solidFill>
            <a:schemeClr val="tx1"/>
          </a:solidFill>
          <a:latin typeface="+mn-lt"/>
          <a:ea typeface="+mn-ea"/>
        </a:defRPr>
      </a:lvl7pPr>
      <a:lvl8pPr marL="8489950" indent="-788988" algn="l" defTabSz="3162300" rtl="0" fontAlgn="base">
        <a:spcBef>
          <a:spcPct val="20000"/>
        </a:spcBef>
        <a:spcAft>
          <a:spcPct val="0"/>
        </a:spcAft>
        <a:buChar char="»"/>
        <a:defRPr sz="7000">
          <a:solidFill>
            <a:schemeClr val="tx1"/>
          </a:solidFill>
          <a:latin typeface="+mn-lt"/>
          <a:ea typeface="+mn-ea"/>
        </a:defRPr>
      </a:lvl8pPr>
      <a:lvl9pPr marL="8947150" indent="-788988" algn="l" defTabSz="3162300" rtl="0" fontAlgn="base">
        <a:spcBef>
          <a:spcPct val="20000"/>
        </a:spcBef>
        <a:spcAft>
          <a:spcPct val="0"/>
        </a:spcAft>
        <a:buChar char="»"/>
        <a:defRPr sz="7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tiff"/><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tiff"/><Relationship Id="rId5" Type="http://schemas.openxmlformats.org/officeDocument/2006/relationships/image" Target="../media/image3.png"/><Relationship Id="rId10" Type="http://schemas.openxmlformats.org/officeDocument/2006/relationships/image" Target="../media/image8.tiff"/><Relationship Id="rId4" Type="http://schemas.openxmlformats.org/officeDocument/2006/relationships/image" Target="../media/image2.png"/><Relationship Id="rId9" Type="http://schemas.openxmlformats.org/officeDocument/2006/relationships/image" Target="../media/image7.tiff"/><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Box 2"/>
          <p:cNvSpPr txBox="1">
            <a:spLocks noChangeArrowheads="1"/>
          </p:cNvSpPr>
          <p:nvPr/>
        </p:nvSpPr>
        <p:spPr bwMode="auto">
          <a:xfrm>
            <a:off x="225425" y="720725"/>
            <a:ext cx="24603075" cy="1754326"/>
          </a:xfrm>
          <a:prstGeom prst="rect">
            <a:avLst/>
          </a:prstGeom>
          <a:noFill/>
          <a:ln w="9525">
            <a:noFill/>
            <a:miter lim="800000"/>
            <a:headEnd/>
            <a:tailEnd/>
          </a:ln>
        </p:spPr>
        <p:txBody>
          <a:bodyPr>
            <a:spAutoFit/>
          </a:bodyPr>
          <a:lstStyle/>
          <a:p>
            <a:pPr algn="ctr" eaLnBrk="1" hangingPunct="1"/>
            <a:r>
              <a:rPr lang="en-US" sz="5400" dirty="0">
                <a:solidFill>
                  <a:schemeClr val="tx1"/>
                </a:solidFill>
              </a:rPr>
              <a:t>Tunable surface </a:t>
            </a:r>
            <a:r>
              <a:rPr lang="en-US" sz="5400" dirty="0" err="1">
                <a:solidFill>
                  <a:schemeClr val="tx1"/>
                </a:solidFill>
              </a:rPr>
              <a:t>plasmon</a:t>
            </a:r>
            <a:r>
              <a:rPr lang="en-US" sz="5400" dirty="0">
                <a:solidFill>
                  <a:schemeClr val="tx1"/>
                </a:solidFill>
              </a:rPr>
              <a:t> </a:t>
            </a:r>
            <a:r>
              <a:rPr lang="en-US" sz="5400" dirty="0" err="1">
                <a:solidFill>
                  <a:schemeClr val="tx1"/>
                </a:solidFill>
              </a:rPr>
              <a:t>polaritons</a:t>
            </a:r>
            <a:r>
              <a:rPr lang="en-US" sz="5400" dirty="0">
                <a:solidFill>
                  <a:schemeClr val="tx1"/>
                </a:solidFill>
              </a:rPr>
              <a:t> of silver capped two-dimensional colloidal crystals on stretchable substrate</a:t>
            </a:r>
            <a:endParaRPr lang="zh-CN" altLang="en-US" sz="5400" dirty="0">
              <a:solidFill>
                <a:schemeClr val="tx1"/>
              </a:solidFill>
            </a:endParaRPr>
          </a:p>
        </p:txBody>
      </p:sp>
      <p:sp>
        <p:nvSpPr>
          <p:cNvPr id="4" name="Text Box 4"/>
          <p:cNvSpPr txBox="1">
            <a:spLocks noChangeArrowheads="1"/>
          </p:cNvSpPr>
          <p:nvPr/>
        </p:nvSpPr>
        <p:spPr bwMode="auto">
          <a:xfrm>
            <a:off x="2339975" y="2474913"/>
            <a:ext cx="15347950" cy="1722437"/>
          </a:xfrm>
          <a:prstGeom prst="rect">
            <a:avLst/>
          </a:prstGeom>
          <a:noFill/>
          <a:ln w="9525">
            <a:noFill/>
            <a:miter lim="800000"/>
            <a:headEnd/>
            <a:tailEnd/>
          </a:ln>
          <a:effectLst/>
        </p:spPr>
        <p:txBody>
          <a:bodyPr>
            <a:spAutoFit/>
          </a:bodyPr>
          <a:lstStyle/>
          <a:p>
            <a:pPr defTabSz="3162300" eaLnBrk="1" hangingPunct="1"/>
            <a:r>
              <a:rPr lang="en-US" altLang="zh-CN" sz="3700" dirty="0" err="1" smtClean="0">
                <a:solidFill>
                  <a:srgbClr val="161616"/>
                </a:solidFill>
              </a:rPr>
              <a:t>Xiaolong</a:t>
            </a:r>
            <a:r>
              <a:rPr lang="en-US" altLang="zh-CN" sz="3700" dirty="0" smtClean="0">
                <a:solidFill>
                  <a:srgbClr val="161616"/>
                </a:solidFill>
              </a:rPr>
              <a:t> Zhu, </a:t>
            </a:r>
            <a:r>
              <a:rPr lang="en-US" altLang="zh-CN" sz="3700" dirty="0" smtClean="0">
                <a:solidFill>
                  <a:srgbClr val="161616"/>
                </a:solidFill>
              </a:rPr>
              <a:t>Lei </a:t>
            </a:r>
            <a:r>
              <a:rPr lang="en-US" altLang="zh-CN" sz="3700" dirty="0">
                <a:solidFill>
                  <a:srgbClr val="161616"/>
                </a:solidFill>
              </a:rPr>
              <a:t>Shi</a:t>
            </a:r>
            <a:r>
              <a:rPr lang="en-US" altLang="zh-CN" sz="3700" dirty="0" smtClean="0">
                <a:solidFill>
                  <a:srgbClr val="161616"/>
                </a:solidFill>
              </a:rPr>
              <a:t>, </a:t>
            </a:r>
            <a:r>
              <a:rPr lang="en-US" altLang="zh-CN" sz="3700" dirty="0" err="1">
                <a:solidFill>
                  <a:srgbClr val="161616"/>
                </a:solidFill>
              </a:rPr>
              <a:t>Xiaohan</a:t>
            </a:r>
            <a:r>
              <a:rPr lang="en-US" altLang="zh-CN" sz="3700" dirty="0">
                <a:solidFill>
                  <a:srgbClr val="161616"/>
                </a:solidFill>
              </a:rPr>
              <a:t> Liu and </a:t>
            </a:r>
            <a:r>
              <a:rPr lang="en-US" altLang="zh-CN" sz="3700" dirty="0" err="1">
                <a:solidFill>
                  <a:srgbClr val="161616"/>
                </a:solidFill>
              </a:rPr>
              <a:t>Jian</a:t>
            </a:r>
            <a:r>
              <a:rPr lang="en-US" altLang="zh-CN" sz="3700" dirty="0">
                <a:solidFill>
                  <a:srgbClr val="161616"/>
                </a:solidFill>
              </a:rPr>
              <a:t> </a:t>
            </a:r>
            <a:r>
              <a:rPr lang="en-US" altLang="zh-CN" sz="3700" dirty="0" err="1">
                <a:solidFill>
                  <a:srgbClr val="161616"/>
                </a:solidFill>
              </a:rPr>
              <a:t>Zi</a:t>
            </a:r>
            <a:endParaRPr lang="en-US" altLang="zh-CN" sz="3700" dirty="0">
              <a:solidFill>
                <a:srgbClr val="161616"/>
              </a:solidFill>
            </a:endParaRPr>
          </a:p>
          <a:p>
            <a:pPr defTabSz="3162300" eaLnBrk="1" hangingPunct="1"/>
            <a:endParaRPr lang="en-US" altLang="zh-CN" sz="3700" dirty="0">
              <a:solidFill>
                <a:srgbClr val="161616"/>
              </a:solidFill>
            </a:endParaRPr>
          </a:p>
          <a:p>
            <a:pPr defTabSz="3162300" eaLnBrk="1" hangingPunct="1"/>
            <a:r>
              <a:rPr lang="en-US" altLang="zh-CN" sz="3300" i="1" dirty="0">
                <a:solidFill>
                  <a:srgbClr val="161616"/>
                </a:solidFill>
              </a:rPr>
              <a:t>PBG Group, Department of Physics, </a:t>
            </a:r>
            <a:r>
              <a:rPr lang="en-US" altLang="zh-CN" sz="3300" i="1" dirty="0" err="1">
                <a:solidFill>
                  <a:srgbClr val="161616"/>
                </a:solidFill>
              </a:rPr>
              <a:t>Fudan</a:t>
            </a:r>
            <a:r>
              <a:rPr lang="en-US" altLang="zh-CN" sz="3300" i="1" dirty="0">
                <a:solidFill>
                  <a:srgbClr val="161616"/>
                </a:solidFill>
              </a:rPr>
              <a:t> University, Shanghai, China</a:t>
            </a:r>
          </a:p>
        </p:txBody>
      </p:sp>
      <p:sp useBgFill="1">
        <p:nvSpPr>
          <p:cNvPr id="6" name="圆角矩形 5"/>
          <p:cNvSpPr/>
          <p:nvPr/>
        </p:nvSpPr>
        <p:spPr bwMode="auto">
          <a:xfrm>
            <a:off x="1080000" y="4578350"/>
            <a:ext cx="23040000" cy="3600000"/>
          </a:xfrm>
          <a:prstGeom prst="roundRect">
            <a:avLst>
              <a:gd name="adj" fmla="val 9566"/>
            </a:avLst>
          </a:prstGeom>
          <a:ln w="9525" cap="flat" cmpd="sng" algn="ctr">
            <a:solidFill>
              <a:schemeClr val="tx1"/>
            </a:solidFill>
            <a:prstDash val="solid"/>
            <a:round/>
            <a:headEnd type="none" w="med" len="med"/>
            <a:tailEnd type="none" w="med" len="med"/>
          </a:ln>
          <a:effectLst>
            <a:outerShdw blurRad="63500" sx="102000" sy="102000" algn="ctr" rotWithShape="0">
              <a:prstClr val="black">
                <a:alpha val="40000"/>
              </a:prstClr>
            </a:outerShdw>
          </a:effectLst>
          <a:scene3d>
            <a:camera prst="orthographicFront"/>
            <a:lightRig rig="threePt" dir="t"/>
          </a:scene3d>
          <a:sp3d>
            <a:bevelT/>
            <a:bevelB/>
          </a:sp3d>
        </p:spPr>
        <p:txBody>
          <a:bodyPr/>
          <a:lstStyle/>
          <a:p>
            <a:pPr defTabSz="3162300" eaLnBrk="1" hangingPunct="1">
              <a:defRPr/>
            </a:pPr>
            <a:endParaRPr lang="zh-CN" altLang="en-US" sz="6800">
              <a:solidFill>
                <a:schemeClr val="tx1"/>
              </a:solidFill>
              <a:ea typeface="宋体" charset="-122"/>
            </a:endParaRPr>
          </a:p>
        </p:txBody>
      </p:sp>
      <p:pic>
        <p:nvPicPr>
          <p:cNvPr id="1039" name="圆角矩形 7"/>
          <p:cNvPicPr>
            <a:picLocks noChangeArrowheads="1"/>
          </p:cNvPicPr>
          <p:nvPr/>
        </p:nvPicPr>
        <p:blipFill>
          <a:blip r:embed="rId3"/>
          <a:srcRect/>
          <a:stretch>
            <a:fillRect/>
          </a:stretch>
        </p:blipFill>
        <p:spPr bwMode="auto">
          <a:xfrm>
            <a:off x="866775" y="20535900"/>
            <a:ext cx="11545887" cy="11545887"/>
          </a:xfrm>
          <a:prstGeom prst="rect">
            <a:avLst/>
          </a:prstGeom>
          <a:noFill/>
        </p:spPr>
      </p:pic>
      <p:sp useBgFill="1">
        <p:nvSpPr>
          <p:cNvPr id="10" name="圆角矩形 9"/>
          <p:cNvSpPr/>
          <p:nvPr/>
        </p:nvSpPr>
        <p:spPr bwMode="auto">
          <a:xfrm>
            <a:off x="12931425" y="20943500"/>
            <a:ext cx="11160000" cy="11160000"/>
          </a:xfrm>
          <a:prstGeom prst="roundRect">
            <a:avLst>
              <a:gd name="adj" fmla="val 1998"/>
            </a:avLst>
          </a:prstGeom>
          <a:ln w="9525" cap="flat" cmpd="sng" algn="ctr">
            <a:noFill/>
            <a:prstDash val="solid"/>
            <a:round/>
            <a:headEnd type="none" w="med" len="med"/>
            <a:tailEnd type="none" w="med" len="med"/>
          </a:ln>
          <a:effectLst>
            <a:outerShdw blurRad="63500" sx="102000" sy="102000" algn="ctr" rotWithShape="0">
              <a:prstClr val="black">
                <a:alpha val="40000"/>
              </a:prstClr>
            </a:outerShdw>
          </a:effectLst>
          <a:scene3d>
            <a:camera prst="orthographicFront"/>
            <a:lightRig rig="threePt" dir="t"/>
          </a:scene3d>
          <a:sp3d>
            <a:bevelT/>
            <a:bevelB/>
          </a:sp3d>
        </p:spPr>
        <p:txBody>
          <a:bodyPr/>
          <a:lstStyle/>
          <a:p>
            <a:pPr defTabSz="3162300" eaLnBrk="1" hangingPunct="1">
              <a:defRPr/>
            </a:pPr>
            <a:endParaRPr lang="zh-CN" altLang="en-US" sz="6800" dirty="0">
              <a:solidFill>
                <a:schemeClr val="tx1"/>
              </a:solidFill>
              <a:ea typeface="宋体" charset="-122"/>
            </a:endParaRPr>
          </a:p>
        </p:txBody>
      </p:sp>
      <p:sp useBgFill="1">
        <p:nvSpPr>
          <p:cNvPr id="7" name="圆角矩形 6"/>
          <p:cNvSpPr/>
          <p:nvPr/>
        </p:nvSpPr>
        <p:spPr bwMode="auto">
          <a:xfrm>
            <a:off x="1051244" y="9063103"/>
            <a:ext cx="11160186" cy="11160186"/>
          </a:xfrm>
          <a:prstGeom prst="roundRect">
            <a:avLst>
              <a:gd name="adj" fmla="val 1738"/>
            </a:avLst>
          </a:prstGeom>
          <a:ln w="9525" cap="flat" cmpd="sng" algn="ctr">
            <a:noFill/>
            <a:prstDash val="solid"/>
            <a:round/>
            <a:headEnd type="none" w="med" len="med"/>
            <a:tailEnd type="none" w="med" len="med"/>
          </a:ln>
          <a:effectLst>
            <a:outerShdw blurRad="63500" sx="102000" sy="102000" algn="ctr" rotWithShape="0">
              <a:prstClr val="black">
                <a:alpha val="40000"/>
              </a:prstClr>
            </a:outerShdw>
          </a:effectLst>
          <a:scene3d>
            <a:camera prst="orthographicFront"/>
            <a:lightRig rig="threePt" dir="t"/>
          </a:scene3d>
          <a:sp3d>
            <a:bevelT/>
            <a:bevelB/>
          </a:sp3d>
        </p:spPr>
        <p:txBody>
          <a:bodyPr/>
          <a:lstStyle/>
          <a:p>
            <a:pPr defTabSz="3162300" eaLnBrk="1" hangingPunct="1">
              <a:defRPr/>
            </a:pPr>
            <a:endParaRPr lang="zh-CN" altLang="en-US" sz="6800">
              <a:solidFill>
                <a:schemeClr val="tx1"/>
              </a:solidFill>
              <a:ea typeface="宋体" charset="-122"/>
            </a:endParaRPr>
          </a:p>
        </p:txBody>
      </p:sp>
      <p:pic>
        <p:nvPicPr>
          <p:cNvPr id="1152" name="Text Box 675"/>
          <p:cNvPicPr>
            <a:picLocks noChangeAspect="1" noChangeArrowheads="1"/>
          </p:cNvPicPr>
          <p:nvPr/>
        </p:nvPicPr>
        <p:blipFill>
          <a:blip r:embed="rId4"/>
          <a:srcRect/>
          <a:stretch>
            <a:fillRect/>
          </a:stretch>
        </p:blipFill>
        <p:spPr bwMode="auto">
          <a:xfrm>
            <a:off x="5310188" y="13906500"/>
            <a:ext cx="1949450" cy="322263"/>
          </a:xfrm>
          <a:prstGeom prst="rect">
            <a:avLst/>
          </a:prstGeom>
          <a:noFill/>
        </p:spPr>
      </p:pic>
      <p:sp>
        <p:nvSpPr>
          <p:cNvPr id="1170" name="Text Box 146"/>
          <p:cNvSpPr txBox="1">
            <a:spLocks noChangeArrowheads="1"/>
          </p:cNvSpPr>
          <p:nvPr/>
        </p:nvSpPr>
        <p:spPr bwMode="auto">
          <a:xfrm>
            <a:off x="2474913" y="9540875"/>
            <a:ext cx="8032750" cy="641350"/>
          </a:xfrm>
          <a:prstGeom prst="rect">
            <a:avLst/>
          </a:prstGeom>
          <a:noFill/>
          <a:ln w="9525">
            <a:noFill/>
            <a:miter lim="800000"/>
            <a:headEnd/>
            <a:tailEnd/>
          </a:ln>
          <a:effectLst/>
        </p:spPr>
        <p:txBody>
          <a:bodyPr>
            <a:spAutoFit/>
          </a:bodyPr>
          <a:lstStyle/>
          <a:p>
            <a:pPr eaLnBrk="1" hangingPunct="1"/>
            <a:r>
              <a:rPr lang="en-US" altLang="zh-CN" sz="3600" b="1" dirty="0">
                <a:solidFill>
                  <a:srgbClr val="000000"/>
                </a:solidFill>
              </a:rPr>
              <a:t>Sample fabrication and SEM images</a:t>
            </a:r>
          </a:p>
        </p:txBody>
      </p:sp>
      <p:sp useBgFill="1">
        <p:nvSpPr>
          <p:cNvPr id="11" name="圆角矩形 10"/>
          <p:cNvSpPr/>
          <p:nvPr/>
        </p:nvSpPr>
        <p:spPr bwMode="auto">
          <a:xfrm>
            <a:off x="1076825" y="32795158"/>
            <a:ext cx="23040000" cy="2764841"/>
          </a:xfrm>
          <a:prstGeom prst="roundRect">
            <a:avLst/>
          </a:prstGeom>
          <a:ln w="9525" cap="flat" cmpd="sng" algn="ctr">
            <a:noFill/>
            <a:prstDash val="solid"/>
            <a:round/>
            <a:headEnd type="none" w="med" len="med"/>
            <a:tailEnd type="none" w="med" len="med"/>
          </a:ln>
          <a:effectLst>
            <a:outerShdw blurRad="63500" sx="102000" sy="102000" algn="ctr" rotWithShape="0">
              <a:prstClr val="black">
                <a:alpha val="40000"/>
              </a:prstClr>
            </a:outerShdw>
          </a:effectLst>
          <a:scene3d>
            <a:camera prst="orthographicFront"/>
            <a:lightRig rig="threePt" dir="t"/>
          </a:scene3d>
          <a:sp3d>
            <a:bevelT/>
            <a:bevelB/>
          </a:sp3d>
        </p:spPr>
        <p:txBody>
          <a:bodyPr numCol="2" spcCol="180000"/>
          <a:lstStyle/>
          <a:p>
            <a:pPr defTabSz="3162300" eaLnBrk="1" hangingPunct="1">
              <a:defRPr/>
            </a:pPr>
            <a:endParaRPr lang="zh-CN" altLang="en-US" sz="6800" dirty="0">
              <a:solidFill>
                <a:schemeClr val="tx1"/>
              </a:solidFill>
              <a:ea typeface="宋体" charset="-122"/>
            </a:endParaRPr>
          </a:p>
        </p:txBody>
      </p:sp>
      <p:sp>
        <p:nvSpPr>
          <p:cNvPr id="1226" name="Rectangle 202"/>
          <p:cNvSpPr>
            <a:spLocks noChangeArrowheads="1"/>
          </p:cNvSpPr>
          <p:nvPr/>
        </p:nvSpPr>
        <p:spPr bwMode="auto">
          <a:xfrm>
            <a:off x="1311275" y="4800600"/>
            <a:ext cx="22591713" cy="3046988"/>
          </a:xfrm>
          <a:prstGeom prst="rect">
            <a:avLst/>
          </a:prstGeom>
          <a:noFill/>
          <a:ln w="9525">
            <a:noFill/>
            <a:miter lim="800000"/>
            <a:headEnd/>
            <a:tailEnd/>
          </a:ln>
          <a:effectLst/>
        </p:spPr>
        <p:txBody>
          <a:bodyPr anchor="ctr">
            <a:spAutoFit/>
          </a:bodyPr>
          <a:lstStyle/>
          <a:p>
            <a:pPr algn="just"/>
            <a:r>
              <a:rPr lang="en-US" dirty="0"/>
              <a:t>A simple and comprehensive method for fabricating metallically capped two-dimensional (2D) colloidal crystals on elastic </a:t>
            </a:r>
            <a:r>
              <a:rPr lang="en-US" dirty="0" err="1"/>
              <a:t>polydimethylsiloxane</a:t>
            </a:r>
            <a:r>
              <a:rPr lang="en-US" dirty="0"/>
              <a:t> (PDMS) substrate is demonstrated. This composite supports surface </a:t>
            </a:r>
            <a:r>
              <a:rPr lang="en-US" dirty="0" err="1"/>
              <a:t>plasmon</a:t>
            </a:r>
            <a:r>
              <a:rPr lang="en-US" dirty="0"/>
              <a:t> </a:t>
            </a:r>
            <a:r>
              <a:rPr lang="en-US" dirty="0" err="1"/>
              <a:t>polaritons</a:t>
            </a:r>
            <a:r>
              <a:rPr lang="en-US" dirty="0"/>
              <a:t>, whose energies are sensitive to the geometry of the 2D lattice structures</a:t>
            </a:r>
            <a:r>
              <a:rPr lang="en-US" dirty="0" smtClean="0"/>
              <a:t>.</a:t>
            </a:r>
            <a:r>
              <a:rPr lang="en-US" dirty="0"/>
              <a:t> Because of the high </a:t>
            </a:r>
            <a:r>
              <a:rPr lang="en-US" dirty="0" err="1"/>
              <a:t>ductibility</a:t>
            </a:r>
            <a:r>
              <a:rPr lang="en-US" dirty="0"/>
              <a:t> of elastic PDMS membrane, the lattice structures of metallically capped array can be controlled by expanding the PDMS membrane. This provides a promising approach to tune surface </a:t>
            </a:r>
            <a:r>
              <a:rPr lang="en-US" dirty="0" err="1"/>
              <a:t>plasmon</a:t>
            </a:r>
            <a:r>
              <a:rPr lang="en-US" dirty="0"/>
              <a:t> </a:t>
            </a:r>
            <a:r>
              <a:rPr lang="en-US" dirty="0" err="1"/>
              <a:t>polaritons</a:t>
            </a:r>
            <a:r>
              <a:rPr lang="en-US" dirty="0"/>
              <a:t>, thus realize flexible </a:t>
            </a:r>
            <a:r>
              <a:rPr lang="en-US" dirty="0" err="1"/>
              <a:t>plasmonic</a:t>
            </a:r>
            <a:r>
              <a:rPr lang="en-US" dirty="0"/>
              <a:t> devices with strain sensitivity and reversible-repeatable color changing.</a:t>
            </a:r>
            <a:endParaRPr lang="en-US" altLang="zh-CN" dirty="0"/>
          </a:p>
        </p:txBody>
      </p:sp>
      <p:pic>
        <p:nvPicPr>
          <p:cNvPr id="1537" name="圆角矩形 6"/>
          <p:cNvPicPr>
            <a:picLocks noChangeArrowheads="1"/>
          </p:cNvPicPr>
          <p:nvPr/>
        </p:nvPicPr>
        <p:blipFill>
          <a:blip r:embed="rId5"/>
          <a:srcRect/>
          <a:stretch>
            <a:fillRect/>
          </a:stretch>
        </p:blipFill>
        <p:spPr bwMode="auto">
          <a:xfrm>
            <a:off x="12780963" y="8821738"/>
            <a:ext cx="11545887" cy="11545887"/>
          </a:xfrm>
          <a:prstGeom prst="rect">
            <a:avLst/>
          </a:prstGeom>
          <a:noFill/>
        </p:spPr>
      </p:pic>
      <p:sp>
        <p:nvSpPr>
          <p:cNvPr id="1651" name="Text Box 627"/>
          <p:cNvSpPr txBox="1">
            <a:spLocks noChangeArrowheads="1"/>
          </p:cNvSpPr>
          <p:nvPr/>
        </p:nvSpPr>
        <p:spPr bwMode="auto">
          <a:xfrm>
            <a:off x="1089025" y="32804100"/>
            <a:ext cx="11390311" cy="2492990"/>
          </a:xfrm>
          <a:prstGeom prst="rect">
            <a:avLst/>
          </a:prstGeom>
          <a:noFill/>
          <a:ln w="9525">
            <a:noFill/>
            <a:miter lim="800000"/>
            <a:headEnd/>
            <a:tailEnd/>
          </a:ln>
          <a:effectLst/>
        </p:spPr>
        <p:txBody>
          <a:bodyPr wrap="square">
            <a:spAutoFit/>
          </a:bodyPr>
          <a:lstStyle/>
          <a:p>
            <a:pPr algn="just" eaLnBrk="1" hangingPunct="1"/>
            <a:r>
              <a:rPr lang="en-US" altLang="zh-CN" sz="3600" b="1" dirty="0" smtClean="0">
                <a:solidFill>
                  <a:srgbClr val="000000"/>
                </a:solidFill>
              </a:rPr>
              <a:t>Summary</a:t>
            </a:r>
            <a:r>
              <a:rPr lang="en-US" b="1" dirty="0"/>
              <a:t> </a:t>
            </a:r>
            <a:r>
              <a:rPr lang="en-US" sz="2000" b="1" dirty="0"/>
              <a:t>a simple and accomplished method for fabricating metallically capped two-dimensional colloidal crystals on stretchable substrate is demonstrated. By combining self-assembled colloidal crystals with elastic PDMS film, a series of structures with novel optical properties and versatile applications could be developed. The 2D lattice constant of metallic caps can be controlled by expanding the PDMS membrane. It is worth nothing to achieve flexible </a:t>
            </a:r>
            <a:r>
              <a:rPr lang="en-US" sz="2000" b="1" dirty="0" err="1"/>
              <a:t>plasmonic</a:t>
            </a:r>
            <a:r>
              <a:rPr lang="en-US" sz="2000" b="1" dirty="0"/>
              <a:t> devices with strain sensitivity and reversible-repeatable color changing.</a:t>
            </a:r>
            <a:r>
              <a:rPr lang="en-US" altLang="zh-CN" sz="2000" b="1" dirty="0" smtClean="0">
                <a:solidFill>
                  <a:schemeClr val="tx1"/>
                </a:solidFill>
              </a:rPr>
              <a:t>.</a:t>
            </a:r>
            <a:endParaRPr lang="en-US" altLang="zh-CN" sz="2000" b="1" dirty="0">
              <a:solidFill>
                <a:schemeClr val="tx1"/>
              </a:solidFill>
            </a:endParaRPr>
          </a:p>
        </p:txBody>
      </p:sp>
      <p:sp>
        <p:nvSpPr>
          <p:cNvPr id="1652" name="Text Box 628"/>
          <p:cNvSpPr txBox="1">
            <a:spLocks noChangeArrowheads="1"/>
          </p:cNvSpPr>
          <p:nvPr/>
        </p:nvSpPr>
        <p:spPr bwMode="auto">
          <a:xfrm>
            <a:off x="13411200" y="33034288"/>
            <a:ext cx="2749550" cy="641350"/>
          </a:xfrm>
          <a:prstGeom prst="rect">
            <a:avLst/>
          </a:prstGeom>
          <a:noFill/>
          <a:ln w="9525">
            <a:noFill/>
            <a:miter lim="800000"/>
            <a:headEnd/>
            <a:tailEnd/>
          </a:ln>
          <a:effectLst/>
        </p:spPr>
        <p:txBody>
          <a:bodyPr wrap="none">
            <a:spAutoFit/>
          </a:bodyPr>
          <a:lstStyle/>
          <a:p>
            <a:pPr eaLnBrk="1" hangingPunct="1"/>
            <a:r>
              <a:rPr lang="en-US" altLang="zh-CN" sz="3600" b="1">
                <a:solidFill>
                  <a:srgbClr val="000000"/>
                </a:solidFill>
              </a:rPr>
              <a:t>Perspective</a:t>
            </a:r>
          </a:p>
        </p:txBody>
      </p:sp>
      <p:sp>
        <p:nvSpPr>
          <p:cNvPr id="1655" name="Text Box 631"/>
          <p:cNvSpPr txBox="1">
            <a:spLocks noChangeArrowheads="1"/>
          </p:cNvSpPr>
          <p:nvPr/>
        </p:nvSpPr>
        <p:spPr bwMode="auto">
          <a:xfrm>
            <a:off x="16095663" y="34851975"/>
            <a:ext cx="7799387" cy="457200"/>
          </a:xfrm>
          <a:prstGeom prst="rect">
            <a:avLst/>
          </a:prstGeom>
          <a:noFill/>
          <a:ln w="9525">
            <a:noFill/>
            <a:miter lim="800000"/>
            <a:headEnd/>
            <a:tailEnd/>
          </a:ln>
          <a:effectLst/>
        </p:spPr>
        <p:txBody>
          <a:bodyPr>
            <a:spAutoFit/>
          </a:bodyPr>
          <a:lstStyle/>
          <a:p>
            <a:pPr eaLnBrk="1" hangingPunct="1"/>
            <a:r>
              <a:rPr lang="en-US" altLang="zh-CN" sz="2400">
                <a:solidFill>
                  <a:schemeClr val="tx1"/>
                </a:solidFill>
              </a:rPr>
              <a:t>    Solar cell             Photo-catalyst            Sensor </a:t>
            </a:r>
          </a:p>
        </p:txBody>
      </p:sp>
      <p:pic>
        <p:nvPicPr>
          <p:cNvPr id="1657" name="Picture 633" descr="dalcanale%20insight-350_tcm18-83582"/>
          <p:cNvPicPr>
            <a:picLocks noChangeAspect="1" noChangeArrowheads="1"/>
          </p:cNvPicPr>
          <p:nvPr/>
        </p:nvPicPr>
        <p:blipFill>
          <a:blip r:embed="rId6"/>
          <a:srcRect/>
          <a:stretch>
            <a:fillRect/>
          </a:stretch>
        </p:blipFill>
        <p:spPr bwMode="auto">
          <a:xfrm>
            <a:off x="21313775" y="32981900"/>
            <a:ext cx="2453930" cy="2355850"/>
          </a:xfrm>
          <a:prstGeom prst="rect">
            <a:avLst/>
          </a:prstGeom>
          <a:noFill/>
        </p:spPr>
      </p:pic>
      <p:sp>
        <p:nvSpPr>
          <p:cNvPr id="1660" name="Rectangle 636"/>
          <p:cNvSpPr>
            <a:spLocks noChangeArrowheads="1"/>
          </p:cNvSpPr>
          <p:nvPr/>
        </p:nvSpPr>
        <p:spPr bwMode="auto">
          <a:xfrm>
            <a:off x="21197888" y="18046700"/>
            <a:ext cx="2519362" cy="585788"/>
          </a:xfrm>
          <a:prstGeom prst="rect">
            <a:avLst/>
          </a:prstGeom>
          <a:noFill/>
          <a:ln w="9525" algn="ctr">
            <a:noFill/>
            <a:miter lim="800000"/>
            <a:headEnd/>
            <a:tailEnd/>
          </a:ln>
          <a:effectLst/>
        </p:spPr>
        <p:txBody>
          <a:bodyPr wrap="none" anchor="ctr">
            <a:spAutoFit/>
          </a:bodyPr>
          <a:lstStyle/>
          <a:p>
            <a:endParaRPr lang="zh-CN" altLang="en-US"/>
          </a:p>
        </p:txBody>
      </p:sp>
      <p:sp>
        <p:nvSpPr>
          <p:cNvPr id="1882" name="Rectangle 858"/>
          <p:cNvSpPr>
            <a:spLocks noChangeArrowheads="1"/>
          </p:cNvSpPr>
          <p:nvPr/>
        </p:nvSpPr>
        <p:spPr bwMode="auto">
          <a:xfrm>
            <a:off x="0" y="0"/>
            <a:ext cx="25203150" cy="0"/>
          </a:xfrm>
          <a:prstGeom prst="rect">
            <a:avLst/>
          </a:prstGeom>
          <a:noFill/>
          <a:ln w="9525" cap="flat" cmpd="sng" algn="ctr">
            <a:no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4" name="图片 333" descr="1.tif"/>
          <p:cNvPicPr>
            <a:picLocks noChangeAspect="1"/>
          </p:cNvPicPr>
          <p:nvPr/>
        </p:nvPicPr>
        <p:blipFill>
          <a:blip r:embed="rId7"/>
          <a:stretch>
            <a:fillRect/>
          </a:stretch>
        </p:blipFill>
        <p:spPr>
          <a:xfrm>
            <a:off x="1666875" y="10979150"/>
            <a:ext cx="9568583" cy="5511800"/>
          </a:xfrm>
          <a:prstGeom prst="rect">
            <a:avLst/>
          </a:prstGeom>
        </p:spPr>
      </p:pic>
      <p:pic>
        <p:nvPicPr>
          <p:cNvPr id="335" name="图片 334" descr="XL0422.TIF"/>
          <p:cNvPicPr>
            <a:picLocks noChangeAspect="1"/>
          </p:cNvPicPr>
          <p:nvPr/>
        </p:nvPicPr>
        <p:blipFill>
          <a:blip r:embed="rId8"/>
          <a:stretch>
            <a:fillRect/>
          </a:stretch>
        </p:blipFill>
        <p:spPr>
          <a:xfrm>
            <a:off x="2422525" y="16935450"/>
            <a:ext cx="3378200" cy="2532812"/>
          </a:xfrm>
          <a:prstGeom prst="rect">
            <a:avLst/>
          </a:prstGeom>
        </p:spPr>
      </p:pic>
      <p:pic>
        <p:nvPicPr>
          <p:cNvPr id="336" name="图片 335" descr="XL0423.TIF"/>
          <p:cNvPicPr>
            <a:picLocks noChangeAspect="1"/>
          </p:cNvPicPr>
          <p:nvPr/>
        </p:nvPicPr>
        <p:blipFill>
          <a:blip r:embed="rId9"/>
          <a:stretch>
            <a:fillRect/>
          </a:stretch>
        </p:blipFill>
        <p:spPr>
          <a:xfrm>
            <a:off x="7178675" y="16979900"/>
            <a:ext cx="3333750" cy="2499486"/>
          </a:xfrm>
          <a:prstGeom prst="rect">
            <a:avLst/>
          </a:prstGeom>
        </p:spPr>
      </p:pic>
      <p:sp>
        <p:nvSpPr>
          <p:cNvPr id="337" name="Text Box 146"/>
          <p:cNvSpPr txBox="1">
            <a:spLocks noChangeArrowheads="1"/>
          </p:cNvSpPr>
          <p:nvPr/>
        </p:nvSpPr>
        <p:spPr bwMode="auto">
          <a:xfrm>
            <a:off x="14424025" y="9512300"/>
            <a:ext cx="8032750" cy="1200329"/>
          </a:xfrm>
          <a:prstGeom prst="rect">
            <a:avLst/>
          </a:prstGeom>
          <a:noFill/>
          <a:ln w="9525">
            <a:noFill/>
            <a:miter lim="800000"/>
            <a:headEnd/>
            <a:tailEnd/>
          </a:ln>
          <a:effectLst/>
        </p:spPr>
        <p:txBody>
          <a:bodyPr>
            <a:spAutoFit/>
          </a:bodyPr>
          <a:lstStyle/>
          <a:p>
            <a:pPr algn="ctr" eaLnBrk="1" hangingPunct="1"/>
            <a:r>
              <a:rPr lang="en-US" sz="3600" b="1" dirty="0">
                <a:solidFill>
                  <a:srgbClr val="000000"/>
                </a:solidFill>
              </a:rPr>
              <a:t>Measured optical reflectance spectra of the composite sample</a:t>
            </a:r>
            <a:endParaRPr lang="en-US" altLang="zh-CN" sz="3600" b="1" dirty="0">
              <a:solidFill>
                <a:srgbClr val="000000"/>
              </a:solidFill>
            </a:endParaRPr>
          </a:p>
        </p:txBody>
      </p:sp>
      <p:pic>
        <p:nvPicPr>
          <p:cNvPr id="339" name="图片 338" descr="2.tif"/>
          <p:cNvPicPr>
            <a:picLocks noChangeAspect="1"/>
          </p:cNvPicPr>
          <p:nvPr/>
        </p:nvPicPr>
        <p:blipFill>
          <a:blip r:embed="rId10"/>
          <a:stretch>
            <a:fillRect/>
          </a:stretch>
        </p:blipFill>
        <p:spPr>
          <a:xfrm>
            <a:off x="14868525" y="10712450"/>
            <a:ext cx="7423150" cy="7154703"/>
          </a:xfrm>
          <a:prstGeom prst="rect">
            <a:avLst/>
          </a:prstGeom>
        </p:spPr>
      </p:pic>
      <p:sp>
        <p:nvSpPr>
          <p:cNvPr id="340" name="矩形 339"/>
          <p:cNvSpPr/>
          <p:nvPr/>
        </p:nvSpPr>
        <p:spPr>
          <a:xfrm>
            <a:off x="911225" y="29959300"/>
            <a:ext cx="11512550" cy="1938992"/>
          </a:xfrm>
          <a:prstGeom prst="rect">
            <a:avLst/>
          </a:prstGeom>
        </p:spPr>
        <p:txBody>
          <a:bodyPr wrap="square">
            <a:spAutoFit/>
          </a:bodyPr>
          <a:lstStyle/>
          <a:p>
            <a:pPr algn="ctr"/>
            <a:r>
              <a:rPr lang="en-US" sz="2400" b="1" dirty="0">
                <a:solidFill>
                  <a:srgbClr val="000000"/>
                </a:solidFill>
              </a:rPr>
              <a:t>(a-f) Optical pictures of 2D silver </a:t>
            </a:r>
            <a:r>
              <a:rPr lang="en-US" sz="2400" b="1" dirty="0" err="1">
                <a:solidFill>
                  <a:srgbClr val="000000"/>
                </a:solidFill>
              </a:rPr>
              <a:t>nanocaps</a:t>
            </a:r>
            <a:r>
              <a:rPr lang="en-US" sz="2400" b="1" dirty="0">
                <a:solidFill>
                  <a:srgbClr val="000000"/>
                </a:solidFill>
              </a:rPr>
              <a:t> on PDMS after stretching at different strain. Scale bar in (a) is 100μm. (g) Reflectivity of the sample with applied strain. For clarification, the curves are displaced along the vertical axis. The arrow direction indicates the red shift of the dips caused by stretching</a:t>
            </a:r>
            <a:endParaRPr lang="zh-CN" altLang="en-US" sz="2400" b="1" dirty="0">
              <a:solidFill>
                <a:srgbClr val="000000"/>
              </a:solidFill>
            </a:endParaRPr>
          </a:p>
        </p:txBody>
      </p:sp>
      <p:pic>
        <p:nvPicPr>
          <p:cNvPr id="341" name="图片 340" descr="3.tif"/>
          <p:cNvPicPr>
            <a:picLocks noChangeAspect="1"/>
          </p:cNvPicPr>
          <p:nvPr/>
        </p:nvPicPr>
        <p:blipFill>
          <a:blip r:embed="rId11"/>
          <a:stretch>
            <a:fillRect/>
          </a:stretch>
        </p:blipFill>
        <p:spPr>
          <a:xfrm>
            <a:off x="3222625" y="21069300"/>
            <a:ext cx="7023100" cy="8829040"/>
          </a:xfrm>
          <a:prstGeom prst="rect">
            <a:avLst/>
          </a:prstGeom>
        </p:spPr>
      </p:pic>
      <p:pic>
        <p:nvPicPr>
          <p:cNvPr id="342" name="图片 341" descr="图片4.jpg"/>
          <p:cNvPicPr>
            <a:picLocks noChangeAspect="1"/>
          </p:cNvPicPr>
          <p:nvPr/>
        </p:nvPicPr>
        <p:blipFill>
          <a:blip r:embed="rId12"/>
          <a:stretch>
            <a:fillRect/>
          </a:stretch>
        </p:blipFill>
        <p:spPr>
          <a:xfrm>
            <a:off x="13134975" y="21824950"/>
            <a:ext cx="10809281" cy="6267450"/>
          </a:xfrm>
          <a:prstGeom prst="rect">
            <a:avLst/>
          </a:prstGeom>
        </p:spPr>
      </p:pic>
      <p:sp>
        <p:nvSpPr>
          <p:cNvPr id="344" name="矩形 343"/>
          <p:cNvSpPr/>
          <p:nvPr/>
        </p:nvSpPr>
        <p:spPr>
          <a:xfrm>
            <a:off x="13046075" y="29248100"/>
            <a:ext cx="10534650" cy="2062103"/>
          </a:xfrm>
          <a:prstGeom prst="rect">
            <a:avLst/>
          </a:prstGeom>
        </p:spPr>
        <p:txBody>
          <a:bodyPr wrap="square">
            <a:spAutoFit/>
          </a:bodyPr>
          <a:lstStyle/>
          <a:p>
            <a:pPr algn="ctr"/>
            <a:r>
              <a:rPr lang="en-US" dirty="0">
                <a:solidFill>
                  <a:srgbClr val="000000"/>
                </a:solidFill>
              </a:rPr>
              <a:t>(a)</a:t>
            </a:r>
            <a:r>
              <a:rPr lang="en-US" b="1" dirty="0">
                <a:solidFill>
                  <a:srgbClr val="000000"/>
                </a:solidFill>
              </a:rPr>
              <a:t> </a:t>
            </a:r>
            <a:r>
              <a:rPr lang="en-US" dirty="0">
                <a:solidFill>
                  <a:srgbClr val="000000"/>
                </a:solidFill>
              </a:rPr>
              <a:t>Schematics of the lattice change with stretching. (</a:t>
            </a:r>
            <a:r>
              <a:rPr lang="en-US" dirty="0" err="1">
                <a:solidFill>
                  <a:srgbClr val="000000"/>
                </a:solidFill>
              </a:rPr>
              <a:t>b,c</a:t>
            </a:r>
            <a:r>
              <a:rPr lang="en-US" dirty="0">
                <a:solidFill>
                  <a:srgbClr val="000000"/>
                </a:solidFill>
              </a:rPr>
              <a:t>) SEM images of the sample before (b) and after (c) the strain is applied. Scale bar: 1μm. Insets show the light diffraction patterns.</a:t>
            </a:r>
            <a:endParaRPr lang="zh-CN" altLang="en-US" dirty="0">
              <a:solidFill>
                <a:srgbClr val="000000"/>
              </a:solidFill>
            </a:endParaRPr>
          </a:p>
        </p:txBody>
      </p:sp>
      <p:sp>
        <p:nvSpPr>
          <p:cNvPr id="345" name="矩形 344"/>
          <p:cNvSpPr/>
          <p:nvPr/>
        </p:nvSpPr>
        <p:spPr>
          <a:xfrm>
            <a:off x="14112875" y="18402300"/>
            <a:ext cx="9292929" cy="584775"/>
          </a:xfrm>
          <a:prstGeom prst="rect">
            <a:avLst/>
          </a:prstGeom>
        </p:spPr>
        <p:txBody>
          <a:bodyPr wrap="none">
            <a:spAutoFit/>
          </a:bodyPr>
          <a:lstStyle/>
          <a:p>
            <a:r>
              <a:rPr lang="en-US" dirty="0" smtClean="0">
                <a:solidFill>
                  <a:srgbClr val="000000"/>
                </a:solidFill>
              </a:rPr>
              <a:t>The </a:t>
            </a:r>
            <a:r>
              <a:rPr lang="en-US" dirty="0">
                <a:solidFill>
                  <a:srgbClr val="000000"/>
                </a:solidFill>
              </a:rPr>
              <a:t>incident angles are shown in downright panel.</a:t>
            </a:r>
            <a:endParaRPr lang="zh-CN" altLang="en-US" dirty="0">
              <a:solidFill>
                <a:srgbClr val="000000"/>
              </a:solidFill>
            </a:endParaRPr>
          </a:p>
        </p:txBody>
      </p:sp>
      <p:pic>
        <p:nvPicPr>
          <p:cNvPr id="347" name="图片 346" descr="images.jpg"/>
          <p:cNvPicPr>
            <a:picLocks noChangeAspect="1"/>
          </p:cNvPicPr>
          <p:nvPr/>
        </p:nvPicPr>
        <p:blipFill>
          <a:blip r:embed="rId13"/>
          <a:stretch>
            <a:fillRect/>
          </a:stretch>
        </p:blipFill>
        <p:spPr>
          <a:xfrm>
            <a:off x="13668375" y="33648650"/>
            <a:ext cx="2590800" cy="1762125"/>
          </a:xfrm>
          <a:prstGeom prst="rect">
            <a:avLst/>
          </a:prstGeom>
        </p:spPr>
      </p:pic>
      <p:pic>
        <p:nvPicPr>
          <p:cNvPr id="348" name="图片 347" descr="images2.jpg"/>
          <p:cNvPicPr>
            <a:picLocks noChangeAspect="1"/>
          </p:cNvPicPr>
          <p:nvPr/>
        </p:nvPicPr>
        <p:blipFill>
          <a:blip r:embed="rId14"/>
          <a:stretch>
            <a:fillRect/>
          </a:stretch>
        </p:blipFill>
        <p:spPr>
          <a:xfrm>
            <a:off x="17624425" y="32937450"/>
            <a:ext cx="1857375" cy="2457450"/>
          </a:xfrm>
          <a:prstGeom prst="rect">
            <a:avLst/>
          </a:prstGeom>
        </p:spPr>
      </p:pic>
    </p:spTree>
  </p:cSld>
  <p:clrMapOvr>
    <a:masterClrMapping/>
  </p:clrMapOvr>
</p:sld>
</file>

<file path=ppt/theme/theme1.xml><?xml version="1.0" encoding="utf-8"?>
<a:theme xmlns:a="http://schemas.openxmlformats.org/drawingml/2006/main" name="默认设计模板">
  <a:themeElements>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w="9525" cap="flat" cmpd="sng" algn="ctr">
          <a:solidFill>
            <a:schemeClr val="tx1"/>
          </a:solidFill>
          <a:prstDash val="solid"/>
          <a:round/>
          <a:headEnd type="none" w="med" len="med"/>
          <a:tailEnd type="none" w="med" len="med"/>
        </a:ln>
        <a:effectLst>
          <a:outerShdw blurRad="63500" sx="102000" sy="102000" algn="ctr" rotWithShape="0">
            <a:prstClr val="black">
              <a:alpha val="40000"/>
            </a:prstClr>
          </a:outerShdw>
        </a:effectLst>
        <a:scene3d>
          <a:camera prst="orthographicFront"/>
          <a:lightRig rig="threePt" dir="t"/>
        </a:scene3d>
        <a:sp3d>
          <a:bevelT/>
          <a:bevelB/>
        </a:sp3d>
      </a:spPr>
      <a:bodyPr vert="horz" wrap="square" lIns="91440" tIns="45720" rIns="91440" bIns="45720" numCol="1" rtlCol="0" anchor="t" anchorCtr="0" compatLnSpc="1">
        <a:prstTxWarp prst="textNoShape">
          <a:avLst/>
        </a:prstTxWarp>
      </a:bodyPr>
      <a:lstStyle>
        <a:defPPr marL="0" marR="0" indent="0" algn="l" defTabSz="3162300" rtl="0" eaLnBrk="1" fontAlgn="base" latinLnBrk="0" hangingPunct="1">
          <a:lnSpc>
            <a:spcPct val="100000"/>
          </a:lnSpc>
          <a:spcBef>
            <a:spcPct val="0"/>
          </a:spcBef>
          <a:spcAft>
            <a:spcPct val="0"/>
          </a:spcAft>
          <a:buClrTx/>
          <a:buSzTx/>
          <a:buFontTx/>
          <a:buNone/>
          <a:tabLst/>
          <a:defRPr kumimoji="0" sz="6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162300" rtl="0" eaLnBrk="1" fontAlgn="base" latinLnBrk="0" hangingPunct="1">
          <a:lnSpc>
            <a:spcPct val="100000"/>
          </a:lnSpc>
          <a:spcBef>
            <a:spcPct val="0"/>
          </a:spcBef>
          <a:spcAft>
            <a:spcPct val="0"/>
          </a:spcAft>
          <a:buClrTx/>
          <a:buSzTx/>
          <a:buFontTx/>
          <a:buNone/>
          <a:tabLst/>
          <a:defRPr kumimoji="0" lang="zh-CN" altLang="en-US" sz="6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3689</TotalTime>
  <Words>345</Words>
  <Application>Microsoft PowerPoint</Application>
  <PresentationFormat>自定义</PresentationFormat>
  <Paragraphs>14</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Arial</vt:lpstr>
      <vt:lpstr>宋体</vt:lpstr>
      <vt:lpstr>Calibri</vt:lpstr>
      <vt:lpstr>Wingdings</vt:lpstr>
      <vt:lpstr>默认设计模板</vt:lpstr>
      <vt:lpstr>幻灯片 1</vt:lpstr>
    </vt:vector>
  </TitlesOfParts>
  <Company>fudan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zi</dc:creator>
  <cp:lastModifiedBy>long</cp:lastModifiedBy>
  <cp:revision>231</cp:revision>
  <dcterms:created xsi:type="dcterms:W3CDTF">2003-10-30T01:47:43Z</dcterms:created>
  <dcterms:modified xsi:type="dcterms:W3CDTF">2010-05-16T06:55:06Z</dcterms:modified>
</cp:coreProperties>
</file>