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9" r:id="rId4"/>
    <p:sldId id="268" r:id="rId5"/>
    <p:sldId id="269" r:id="rId6"/>
    <p:sldId id="270" r:id="rId7"/>
    <p:sldId id="271" r:id="rId8"/>
    <p:sldId id="258" r:id="rId9"/>
    <p:sldId id="273" r:id="rId10"/>
    <p:sldId id="263" r:id="rId11"/>
    <p:sldId id="272" r:id="rId12"/>
    <p:sldId id="260" r:id="rId13"/>
    <p:sldId id="265" r:id="rId14"/>
    <p:sldId id="276" r:id="rId15"/>
    <p:sldId id="274" r:id="rId16"/>
    <p:sldId id="275" r:id="rId17"/>
    <p:sldId id="262" r:id="rId18"/>
    <p:sldId id="264" r:id="rId19"/>
    <p:sldId id="277" r:id="rId20"/>
    <p:sldId id="280" r:id="rId21"/>
    <p:sldId id="278" r:id="rId22"/>
    <p:sldId id="279" r:id="rId23"/>
    <p:sldId id="281" r:id="rId2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1333" autoAdjust="0"/>
    <p:restoredTop sz="94660"/>
  </p:normalViewPr>
  <p:slideViewPr>
    <p:cSldViewPr>
      <p:cViewPr varScale="1">
        <p:scale>
          <a:sx n="155" d="100"/>
          <a:sy n="155" d="100"/>
        </p:scale>
        <p:origin x="-22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C9FA-FAA2-4CAC-B219-B8F1D8231804}" type="datetimeFigureOut">
              <a:rPr lang="zh-CN" altLang="en-US" smtClean="0"/>
              <a:pPr/>
              <a:t>2012/4/22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9CAB0-29AB-4630-8ED4-A7B0637F5EB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C9FA-FAA2-4CAC-B219-B8F1D8231804}" type="datetimeFigureOut">
              <a:rPr lang="zh-CN" altLang="en-US" smtClean="0"/>
              <a:pPr/>
              <a:t>2012/4/22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9CAB0-29AB-4630-8ED4-A7B0637F5EB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C9FA-FAA2-4CAC-B219-B8F1D8231804}" type="datetimeFigureOut">
              <a:rPr lang="zh-CN" altLang="en-US" smtClean="0"/>
              <a:pPr/>
              <a:t>2012/4/22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9CAB0-29AB-4630-8ED4-A7B0637F5EB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C9FA-FAA2-4CAC-B219-B8F1D8231804}" type="datetimeFigureOut">
              <a:rPr lang="zh-CN" altLang="en-US" smtClean="0"/>
              <a:pPr/>
              <a:t>2012/4/22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9CAB0-29AB-4630-8ED4-A7B0637F5EB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C9FA-FAA2-4CAC-B219-B8F1D8231804}" type="datetimeFigureOut">
              <a:rPr lang="zh-CN" altLang="en-US" smtClean="0"/>
              <a:pPr/>
              <a:t>2012/4/22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9CAB0-29AB-4630-8ED4-A7B0637F5EB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C9FA-FAA2-4CAC-B219-B8F1D8231804}" type="datetimeFigureOut">
              <a:rPr lang="zh-CN" altLang="en-US" smtClean="0"/>
              <a:pPr/>
              <a:t>2012/4/22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9CAB0-29AB-4630-8ED4-A7B0637F5EB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C9FA-FAA2-4CAC-B219-B8F1D8231804}" type="datetimeFigureOut">
              <a:rPr lang="zh-CN" altLang="en-US" smtClean="0"/>
              <a:pPr/>
              <a:t>2012/4/22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9CAB0-29AB-4630-8ED4-A7B0637F5EB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C9FA-FAA2-4CAC-B219-B8F1D8231804}" type="datetimeFigureOut">
              <a:rPr lang="zh-CN" altLang="en-US" smtClean="0"/>
              <a:pPr/>
              <a:t>2012/4/22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9CAB0-29AB-4630-8ED4-A7B0637F5EB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C9FA-FAA2-4CAC-B219-B8F1D8231804}" type="datetimeFigureOut">
              <a:rPr lang="zh-CN" altLang="en-US" smtClean="0"/>
              <a:pPr/>
              <a:t>2012/4/22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9CAB0-29AB-4630-8ED4-A7B0637F5EB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C9FA-FAA2-4CAC-B219-B8F1D8231804}" type="datetimeFigureOut">
              <a:rPr lang="zh-CN" altLang="en-US" smtClean="0"/>
              <a:pPr/>
              <a:t>2012/4/22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9CAB0-29AB-4630-8ED4-A7B0637F5EB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C9FA-FAA2-4CAC-B219-B8F1D8231804}" type="datetimeFigureOut">
              <a:rPr lang="zh-CN" altLang="en-US" smtClean="0"/>
              <a:pPr/>
              <a:t>2012/4/22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9CAB0-29AB-4630-8ED4-A7B0637F5EB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2FC9FA-FAA2-4CAC-B219-B8F1D8231804}" type="datetimeFigureOut">
              <a:rPr lang="zh-CN" altLang="en-US" smtClean="0"/>
              <a:pPr/>
              <a:t>2012/4/22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99CAB0-29AB-4630-8ED4-A7B0637F5EB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寻找上帝粒子！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 smtClean="0"/>
              <a:t>WHYX 2012/4/22</a:t>
            </a:r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CERN</a:t>
            </a:r>
            <a:r>
              <a:rPr lang="zh-CN" altLang="en-US" dirty="0"/>
              <a:t> </a:t>
            </a:r>
            <a:r>
              <a:rPr lang="en-US" altLang="zh-CN" dirty="0" smtClean="0"/>
              <a:t>LHC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CERN </a:t>
            </a:r>
            <a:r>
              <a:rPr lang="zh-CN" altLang="en-US" dirty="0" smtClean="0"/>
              <a:t>欧洲粒子研究中心</a:t>
            </a:r>
            <a:endParaRPr lang="en-US" altLang="zh-CN" dirty="0" smtClean="0"/>
          </a:p>
          <a:p>
            <a:r>
              <a:rPr lang="en-US" altLang="zh-CN" dirty="0" smtClean="0"/>
              <a:t>LHC(Large </a:t>
            </a:r>
            <a:r>
              <a:rPr lang="en-US" altLang="zh-CN" dirty="0" err="1" smtClean="0"/>
              <a:t>Hadron</a:t>
            </a:r>
            <a:r>
              <a:rPr lang="en-US" altLang="zh-CN" dirty="0" smtClean="0"/>
              <a:t> Collider)</a:t>
            </a:r>
          </a:p>
          <a:p>
            <a:r>
              <a:rPr lang="en-US" altLang="zh-CN" dirty="0" smtClean="0"/>
              <a:t>LHC 2008</a:t>
            </a:r>
            <a:r>
              <a:rPr lang="zh-CN" altLang="en-US" dirty="0" smtClean="0"/>
              <a:t>年</a:t>
            </a:r>
            <a:r>
              <a:rPr lang="en-US" altLang="zh-CN" dirty="0" smtClean="0"/>
              <a:t>9</a:t>
            </a:r>
            <a:r>
              <a:rPr lang="zh-CN" altLang="en-US" dirty="0" smtClean="0"/>
              <a:t>月</a:t>
            </a:r>
            <a:r>
              <a:rPr lang="en-US" altLang="zh-CN" dirty="0" smtClean="0"/>
              <a:t>10</a:t>
            </a:r>
            <a:r>
              <a:rPr lang="zh-CN" altLang="en-US" dirty="0" smtClean="0"/>
              <a:t>日开始运作，成为世界上最大的粒子加速器设施。</a:t>
            </a:r>
            <a:endParaRPr lang="en-US" altLang="zh-CN" dirty="0" smtClean="0"/>
          </a:p>
          <a:p>
            <a:r>
              <a:rPr lang="en-US" altLang="zh-CN" dirty="0" smtClean="0"/>
              <a:t>2008</a:t>
            </a:r>
            <a:r>
              <a:rPr lang="zh-CN" altLang="en-US" dirty="0" smtClean="0"/>
              <a:t>年</a:t>
            </a:r>
            <a:r>
              <a:rPr lang="en-US" altLang="zh-CN" dirty="0" smtClean="0"/>
              <a:t>9</a:t>
            </a:r>
            <a:r>
              <a:rPr lang="zh-CN" altLang="en-US" dirty="0" smtClean="0"/>
              <a:t>月</a:t>
            </a:r>
            <a:r>
              <a:rPr lang="en-US" altLang="zh-CN" dirty="0" smtClean="0"/>
              <a:t>19</a:t>
            </a:r>
            <a:r>
              <a:rPr lang="zh-CN" altLang="en-US" dirty="0" smtClean="0"/>
              <a:t>日，</a:t>
            </a:r>
            <a:r>
              <a:rPr lang="en-US" altLang="zh-CN" dirty="0" smtClean="0"/>
              <a:t>LHC</a:t>
            </a:r>
            <a:r>
              <a:rPr lang="zh-CN" altLang="en-US" dirty="0" smtClean="0"/>
              <a:t>第三与第四段之间液态氦发生了严重的泄漏</a:t>
            </a:r>
            <a:endParaRPr lang="en-US" altLang="zh-CN" dirty="0" smtClean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4" name="Picture 45" descr="http://imgsrc.baidu.com/baike/pic/item/0ef2112409a15172c89559e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142984"/>
            <a:ext cx="7620000" cy="50958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CERN</a:t>
            </a:r>
            <a:r>
              <a:rPr lang="zh-CN" altLang="en-US" dirty="0" smtClean="0"/>
              <a:t> </a:t>
            </a:r>
            <a:r>
              <a:rPr lang="en-US" altLang="zh-CN" dirty="0" smtClean="0"/>
              <a:t>LHC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LHC</a:t>
            </a:r>
            <a:r>
              <a:rPr lang="zh-CN" altLang="en-US" dirty="0" smtClean="0"/>
              <a:t>包含了一个圆周为</a:t>
            </a:r>
            <a:r>
              <a:rPr lang="en-US" altLang="zh-CN" dirty="0" smtClean="0"/>
              <a:t>27</a:t>
            </a:r>
            <a:r>
              <a:rPr lang="zh-CN" altLang="en-US" dirty="0" smtClean="0"/>
              <a:t>公里的圆形隧道，因当地地形的缘故位于地下</a:t>
            </a:r>
            <a:r>
              <a:rPr lang="en-US" altLang="zh-CN" dirty="0" smtClean="0"/>
              <a:t>50</a:t>
            </a:r>
            <a:r>
              <a:rPr lang="zh-CN" altLang="en-US" dirty="0" smtClean="0"/>
              <a:t>至</a:t>
            </a:r>
            <a:r>
              <a:rPr lang="en-US" altLang="zh-CN" dirty="0" smtClean="0"/>
              <a:t>150</a:t>
            </a:r>
            <a:r>
              <a:rPr lang="zh-CN" altLang="en-US" dirty="0" smtClean="0"/>
              <a:t>米之间。这是先前大型电子正子加速器</a:t>
            </a:r>
            <a:r>
              <a:rPr lang="en-US" altLang="zh-CN" dirty="0" smtClean="0"/>
              <a:t>(LEP)</a:t>
            </a:r>
            <a:r>
              <a:rPr lang="zh-CN" altLang="en-US" dirty="0" smtClean="0"/>
              <a:t>所使用隧道的再利用。隧道本身直径三米，位于同一平面上，并贯穿瑞士与法国边境，主要的部分大半位于法国。虽然隧道本身位于地底下，尚有许多地面设施如冷却压缩机，通风设备，控制电机设备，还有冷冻槽等等建构于其上。</a:t>
            </a:r>
            <a:endParaRPr lang="en-US" altLang="zh-CN" dirty="0" smtClean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LHC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加速器通道中，主要是放置两个质子束管。加速管由超导磁铁所包覆，以液态氦来冷却。管中的质子是以相反的方向，环绕着整个环型加速器运行。除此之外，在四个实验碰撞点附近，另有安装其他的偏向磁铁及聚焦磁铁。</a:t>
            </a:r>
            <a:endParaRPr lang="en-US" altLang="zh-CN" dirty="0" smtClean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LHC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dirty="0" smtClean="0"/>
              <a:t>两个对撞加速管中的质子，各具有的能量为 </a:t>
            </a:r>
            <a:r>
              <a:rPr lang="en-US" altLang="zh-CN" dirty="0" smtClean="0"/>
              <a:t>7 </a:t>
            </a:r>
            <a:r>
              <a:rPr lang="en-US" altLang="zh-CN" dirty="0" err="1" smtClean="0"/>
              <a:t>TeV</a:t>
            </a:r>
            <a:r>
              <a:rPr lang="en-US" altLang="zh-CN" dirty="0" smtClean="0"/>
              <a:t> (</a:t>
            </a:r>
            <a:r>
              <a:rPr lang="zh-CN" altLang="en-US" dirty="0" smtClean="0"/>
              <a:t>兆兆电子伏特</a:t>
            </a:r>
            <a:r>
              <a:rPr lang="en-US" altLang="zh-CN" dirty="0" smtClean="0"/>
              <a:t>,)</a:t>
            </a:r>
            <a:r>
              <a:rPr lang="zh-CN" altLang="en-US" dirty="0" smtClean="0"/>
              <a:t>，总撞击能量达 </a:t>
            </a:r>
            <a:r>
              <a:rPr lang="en-US" altLang="zh-CN" dirty="0" smtClean="0"/>
              <a:t>14 </a:t>
            </a:r>
            <a:r>
              <a:rPr lang="en-US" altLang="zh-CN" dirty="0" err="1" smtClean="0"/>
              <a:t>TeV</a:t>
            </a:r>
            <a:r>
              <a:rPr lang="zh-CN" altLang="en-US" dirty="0" smtClean="0"/>
              <a:t>之谱。每个质子环绕整个储存环的时间为 </a:t>
            </a:r>
            <a:r>
              <a:rPr lang="en-US" altLang="zh-CN" dirty="0" smtClean="0"/>
              <a:t>89 </a:t>
            </a:r>
            <a:r>
              <a:rPr lang="zh-CN" altLang="en-US" dirty="0" smtClean="0"/>
              <a:t>微秒 </a:t>
            </a:r>
            <a:r>
              <a:rPr lang="en-US" altLang="zh-CN" dirty="0" smtClean="0"/>
              <a:t>(microsecond)</a:t>
            </a:r>
            <a:r>
              <a:rPr lang="zh-CN" altLang="en-US" dirty="0" smtClean="0"/>
              <a:t>。因为同步加速器的特性，加速管中的粒子是以粒子团</a:t>
            </a:r>
            <a:r>
              <a:rPr lang="en-US" altLang="zh-CN" dirty="0" smtClean="0"/>
              <a:t>(bunch)</a:t>
            </a:r>
            <a:r>
              <a:rPr lang="zh-CN" altLang="en-US" dirty="0" smtClean="0"/>
              <a:t>的形式，而非连续的粒子流。整个储存环将会有</a:t>
            </a:r>
            <a:r>
              <a:rPr lang="en-US" altLang="zh-CN" dirty="0" smtClean="0"/>
              <a:t>2800</a:t>
            </a:r>
            <a:r>
              <a:rPr lang="zh-CN" altLang="en-US" dirty="0" smtClean="0"/>
              <a:t>个粒子团，最短碰撞周期为 </a:t>
            </a:r>
            <a:r>
              <a:rPr lang="en-US" altLang="zh-CN" dirty="0" smtClean="0"/>
              <a:t>25 </a:t>
            </a:r>
            <a:r>
              <a:rPr lang="zh-CN" altLang="en-US" dirty="0" smtClean="0"/>
              <a:t>纳秒</a:t>
            </a:r>
            <a:r>
              <a:rPr lang="en-US" altLang="zh-CN" dirty="0" smtClean="0"/>
              <a:t>(nanosecond)</a:t>
            </a:r>
            <a:r>
              <a:rPr lang="zh-CN" altLang="en-US" dirty="0" smtClean="0"/>
              <a:t>。在加速器开始运作的初期，将会以轨道中放入较少的粒子团的方式运作，碰撞周期为 </a:t>
            </a:r>
            <a:r>
              <a:rPr lang="en-US" altLang="zh-CN" dirty="0" smtClean="0"/>
              <a:t>75 </a:t>
            </a:r>
            <a:r>
              <a:rPr lang="zh-CN" altLang="en-US" dirty="0" smtClean="0"/>
              <a:t>纳秒，再逐步提升到设计目标。</a:t>
            </a:r>
            <a:endParaRPr lang="en-US" altLang="zh-CN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LHC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 smtClean="0"/>
              <a:t>在粒子入射到主加速环之前，会先经过一系列加速设施，逐级提升能量。其中，由两个直线加速器所构成的质子同步加速器 </a:t>
            </a:r>
            <a:r>
              <a:rPr lang="en-US" altLang="zh-CN" dirty="0" smtClean="0"/>
              <a:t>(PS)</a:t>
            </a:r>
            <a:r>
              <a:rPr lang="zh-CN" altLang="en-US" dirty="0" smtClean="0"/>
              <a:t>将产生</a:t>
            </a:r>
            <a:r>
              <a:rPr lang="en-US" altLang="zh-CN" dirty="0" smtClean="0"/>
              <a:t>50 </a:t>
            </a:r>
            <a:r>
              <a:rPr lang="en-US" altLang="zh-CN" dirty="0" err="1" smtClean="0"/>
              <a:t>MeV</a:t>
            </a:r>
            <a:r>
              <a:rPr lang="zh-CN" altLang="en-US" dirty="0" smtClean="0"/>
              <a:t>的能量，接着质子同步推进器 </a:t>
            </a:r>
            <a:r>
              <a:rPr lang="en-US" altLang="zh-CN" dirty="0" smtClean="0"/>
              <a:t>(PSB)</a:t>
            </a:r>
            <a:r>
              <a:rPr lang="zh-CN" altLang="en-US" dirty="0" smtClean="0"/>
              <a:t>提升能量到</a:t>
            </a:r>
            <a:r>
              <a:rPr lang="en-US" altLang="zh-CN" dirty="0" smtClean="0"/>
              <a:t>1.4GeV</a:t>
            </a:r>
            <a:r>
              <a:rPr lang="zh-CN" altLang="en-US" dirty="0" smtClean="0"/>
              <a:t>。而质子同步加速环可达到</a:t>
            </a:r>
            <a:r>
              <a:rPr lang="en-US" altLang="zh-CN" dirty="0" smtClean="0"/>
              <a:t>26 </a:t>
            </a:r>
            <a:r>
              <a:rPr lang="en-US" altLang="zh-CN" dirty="0" err="1" smtClean="0"/>
              <a:t>GeV</a:t>
            </a:r>
            <a:r>
              <a:rPr lang="zh-CN" altLang="en-US" dirty="0" smtClean="0"/>
              <a:t>的能量。低能量入射环</a:t>
            </a:r>
            <a:r>
              <a:rPr lang="en-US" altLang="zh-CN" dirty="0" smtClean="0"/>
              <a:t>(LEIR)</a:t>
            </a:r>
            <a:r>
              <a:rPr lang="zh-CN" altLang="en-US" dirty="0" smtClean="0"/>
              <a:t>为一离子储存与冷却的装置。反物质减速器 </a:t>
            </a:r>
            <a:r>
              <a:rPr lang="en-US" altLang="zh-CN" dirty="0" smtClean="0"/>
              <a:t>(AD)</a:t>
            </a:r>
            <a:r>
              <a:rPr lang="zh-CN" altLang="en-US" dirty="0" smtClean="0"/>
              <a:t>可以将</a:t>
            </a:r>
            <a:r>
              <a:rPr lang="en-US" altLang="zh-CN" dirty="0" smtClean="0"/>
              <a:t>3.57 </a:t>
            </a:r>
            <a:r>
              <a:rPr lang="en-US" altLang="zh-CN" dirty="0" err="1" smtClean="0"/>
              <a:t>GeV</a:t>
            </a:r>
            <a:r>
              <a:rPr lang="zh-CN" altLang="en-US" dirty="0" smtClean="0"/>
              <a:t>的反质子，减速到</a:t>
            </a:r>
            <a:r>
              <a:rPr lang="en-US" altLang="zh-CN" dirty="0" smtClean="0"/>
              <a:t>2 </a:t>
            </a:r>
            <a:r>
              <a:rPr lang="en-US" altLang="zh-CN" dirty="0" err="1" smtClean="0"/>
              <a:t>GeV</a:t>
            </a:r>
            <a:r>
              <a:rPr lang="zh-CN" altLang="en-US" dirty="0" smtClean="0"/>
              <a:t>。最后超级质子同步加速器</a:t>
            </a:r>
            <a:r>
              <a:rPr lang="en-US" altLang="zh-CN" dirty="0" smtClean="0"/>
              <a:t>(SPS)</a:t>
            </a:r>
            <a:r>
              <a:rPr lang="zh-CN" altLang="en-US" dirty="0" smtClean="0"/>
              <a:t>可提升质子的能量到</a:t>
            </a:r>
            <a:r>
              <a:rPr lang="en-US" altLang="zh-CN" dirty="0" smtClean="0"/>
              <a:t>450 </a:t>
            </a:r>
            <a:r>
              <a:rPr lang="en-US" altLang="zh-CN" dirty="0" err="1" smtClean="0"/>
              <a:t>GeV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Picture 66" descr="http://imgsrc.baidu.com/baike/pic/item/e49cf9116fa900dfa7ef3fc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928934"/>
            <a:ext cx="5792065" cy="3770108"/>
          </a:xfrm>
          <a:prstGeom prst="rect">
            <a:avLst/>
          </a:prstGeom>
          <a:noFill/>
        </p:spPr>
      </p:pic>
      <p:pic>
        <p:nvPicPr>
          <p:cNvPr id="6" name="Picture 23" descr="http://imgsrc.baidu.com/baike/pic/item/0e655ca75af499d7d043582e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429000" y="0"/>
            <a:ext cx="5715000" cy="322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LHC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dirty="0" smtClean="0"/>
              <a:t>在</a:t>
            </a:r>
            <a:r>
              <a:rPr lang="en-US" altLang="zh-CN" dirty="0" smtClean="0"/>
              <a:t>LHC</a:t>
            </a:r>
            <a:r>
              <a:rPr lang="zh-CN" altLang="en-US" dirty="0" smtClean="0"/>
              <a:t>加速环的四个碰撞点，分别设有五个侦测器在碰撞点的地穴中。其中超环面仪器 </a:t>
            </a:r>
            <a:r>
              <a:rPr lang="en-US" altLang="zh-CN" dirty="0" smtClean="0"/>
              <a:t>(ATLAS)</a:t>
            </a:r>
            <a:r>
              <a:rPr lang="zh-CN" altLang="en-US" dirty="0" smtClean="0"/>
              <a:t>与紧凑渺子线圈</a:t>
            </a:r>
            <a:r>
              <a:rPr lang="en-US" altLang="zh-CN" dirty="0" smtClean="0"/>
              <a:t>(CMS)</a:t>
            </a:r>
            <a:r>
              <a:rPr lang="zh-CN" altLang="en-US" dirty="0" smtClean="0"/>
              <a:t>是通用型的粒子侦测器。其他三个</a:t>
            </a:r>
            <a:r>
              <a:rPr lang="en-US" altLang="zh-CN" dirty="0" smtClean="0"/>
              <a:t>(LHC</a:t>
            </a:r>
            <a:r>
              <a:rPr lang="zh-CN" altLang="en-US" dirty="0" smtClean="0"/>
              <a:t>底夸克侦测器</a:t>
            </a:r>
            <a:r>
              <a:rPr lang="en-US" altLang="zh-CN" dirty="0" smtClean="0"/>
              <a:t>(</a:t>
            </a:r>
            <a:r>
              <a:rPr lang="en-US" altLang="zh-CN" dirty="0" err="1" smtClean="0"/>
              <a:t>LHCb</a:t>
            </a:r>
            <a:r>
              <a:rPr lang="en-US" altLang="zh-CN" dirty="0" smtClean="0"/>
              <a:t>), </a:t>
            </a:r>
            <a:r>
              <a:rPr lang="zh-CN" altLang="en-US" dirty="0" smtClean="0"/>
              <a:t>大型离子对撞器</a:t>
            </a:r>
            <a:r>
              <a:rPr lang="en-US" altLang="zh-CN" dirty="0" smtClean="0"/>
              <a:t>(ALICE)</a:t>
            </a:r>
            <a:r>
              <a:rPr lang="zh-CN" altLang="en-US" dirty="0" smtClean="0"/>
              <a:t>以及全截面弹性散射侦测器</a:t>
            </a:r>
            <a:r>
              <a:rPr lang="en-US" altLang="zh-CN" dirty="0" smtClean="0"/>
              <a:t>(TOTEM)</a:t>
            </a:r>
            <a:r>
              <a:rPr lang="zh-CN" altLang="en-US" dirty="0" smtClean="0"/>
              <a:t>则是较小型的特殊目标侦测器。</a:t>
            </a:r>
            <a:endParaRPr lang="en-US" altLang="zh-CN" dirty="0" smtClean="0"/>
          </a:p>
          <a:p>
            <a:r>
              <a:rPr lang="zh-CN" altLang="en-US" dirty="0" smtClean="0"/>
              <a:t>由于</a:t>
            </a:r>
            <a:r>
              <a:rPr lang="en-US" altLang="zh-CN" dirty="0" smtClean="0"/>
              <a:t>LHC</a:t>
            </a:r>
            <a:r>
              <a:rPr lang="zh-CN" altLang="en-US" dirty="0" smtClean="0"/>
              <a:t>有着对工程技术上极端的挑战，安全上的确保是极其重要的。当</a:t>
            </a:r>
            <a:r>
              <a:rPr lang="en-US" altLang="zh-CN" dirty="0" smtClean="0"/>
              <a:t>LHC</a:t>
            </a:r>
            <a:r>
              <a:rPr lang="zh-CN" altLang="en-US" dirty="0" smtClean="0"/>
              <a:t>开始运作时，磁铁中的总能量高达</a:t>
            </a:r>
            <a:r>
              <a:rPr lang="en-US" altLang="zh-CN" dirty="0" smtClean="0"/>
              <a:t>100</a:t>
            </a:r>
            <a:r>
              <a:rPr lang="zh-CN" altLang="en-US" dirty="0" smtClean="0"/>
              <a:t>亿焦耳</a:t>
            </a:r>
            <a:r>
              <a:rPr lang="en-US" altLang="zh-CN" dirty="0" smtClean="0"/>
              <a:t>(GJ)</a:t>
            </a:r>
            <a:r>
              <a:rPr lang="zh-CN" altLang="en-US" dirty="0" smtClean="0"/>
              <a:t>，而粒子束中的总能量也高达</a:t>
            </a:r>
            <a:r>
              <a:rPr lang="en-US" altLang="zh-CN" dirty="0" smtClean="0"/>
              <a:t>725</a:t>
            </a:r>
            <a:r>
              <a:rPr lang="zh-CN" altLang="en-US" dirty="0" smtClean="0"/>
              <a:t>百万焦耳</a:t>
            </a:r>
            <a:r>
              <a:rPr lang="en-US" altLang="zh-CN" dirty="0" smtClean="0"/>
              <a:t>(MJ)</a:t>
            </a:r>
            <a:r>
              <a:rPr lang="zh-CN" altLang="en-US" dirty="0" smtClean="0"/>
              <a:t>。</a:t>
            </a:r>
            <a:endParaRPr lang="zh-CN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4" name="Picture 46" descr="http://imgsrc.baidu.com/baike/pic/item/35e940df9ee1bd0a495403c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66"/>
            <a:ext cx="8459527" cy="65008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CERN</a:t>
            </a:r>
            <a:r>
              <a:rPr lang="zh-CN" altLang="en-US" dirty="0" smtClean="0"/>
              <a:t>科学家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60</a:t>
            </a:r>
            <a:r>
              <a:rPr lang="zh-CN" altLang="en-US" dirty="0" smtClean="0"/>
              <a:t>余名中国科学家</a:t>
            </a:r>
            <a:r>
              <a:rPr lang="en-US" altLang="zh-CN" dirty="0" smtClean="0"/>
              <a:t>(</a:t>
            </a:r>
            <a:r>
              <a:rPr lang="zh-CN" altLang="en-US" dirty="0" smtClean="0"/>
              <a:t>其中近四十人为台湾科学家</a:t>
            </a:r>
            <a:r>
              <a:rPr lang="en-US" altLang="zh-CN" dirty="0" smtClean="0"/>
              <a:t>)</a:t>
            </a:r>
            <a:r>
              <a:rPr lang="zh-CN" altLang="en-US" dirty="0" smtClean="0"/>
              <a:t>参与强子对撞机实验。四个主要实验均有中国科研单位和高校参与，分别为：中科院高能物理研究所、中国科技大学、山东大学、南京大学参与</a:t>
            </a:r>
            <a:r>
              <a:rPr lang="en-US" altLang="zh-CN" dirty="0" smtClean="0"/>
              <a:t>ATLAS</a:t>
            </a:r>
            <a:r>
              <a:rPr lang="zh-CN" altLang="en-US" dirty="0" smtClean="0"/>
              <a:t>实验；中科院高能物理研究所、北京大学参与</a:t>
            </a:r>
            <a:r>
              <a:rPr lang="en-US" altLang="zh-CN" dirty="0" smtClean="0"/>
              <a:t>CMS</a:t>
            </a:r>
            <a:r>
              <a:rPr lang="zh-CN" altLang="en-US" dirty="0" smtClean="0"/>
              <a:t>实验；华中师范大学参与</a:t>
            </a:r>
            <a:r>
              <a:rPr lang="en-US" altLang="zh-CN" dirty="0" smtClean="0"/>
              <a:t>ALICE</a:t>
            </a:r>
            <a:r>
              <a:rPr lang="zh-CN" altLang="en-US" dirty="0" smtClean="0"/>
              <a:t>实验；清华大学参与</a:t>
            </a:r>
            <a:r>
              <a:rPr lang="en-US" altLang="zh-CN" dirty="0" err="1" smtClean="0"/>
              <a:t>LHCb</a:t>
            </a:r>
            <a:r>
              <a:rPr lang="zh-CN" altLang="en-US" dirty="0" smtClean="0"/>
              <a:t>实验。</a:t>
            </a:r>
            <a:endParaRPr lang="en-US" altLang="zh-CN" dirty="0" smtClean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4" name="Picture 6" descr="http://imgsrc.baidu.com/baike/pic/item/b5ce925463fd785e3a2935f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736"/>
            <a:ext cx="8777371" cy="51387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标准模型</a:t>
            </a:r>
            <a:r>
              <a:rPr lang="en-US" altLang="zh-CN" dirty="0" smtClean="0"/>
              <a:t>Standard Model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altLang="zh-CN" dirty="0" smtClean="0"/>
              <a:t>LHC</a:t>
            </a:r>
            <a:r>
              <a:rPr lang="zh-CN" altLang="en-US" dirty="0" smtClean="0"/>
              <a:t>建造目的：寻找希格斯粒子！</a:t>
            </a:r>
            <a:endParaRPr lang="en-US" altLang="zh-CN" dirty="0" smtClean="0"/>
          </a:p>
          <a:p>
            <a:pPr algn="just"/>
            <a:r>
              <a:rPr lang="en-US" altLang="zh-CN" dirty="0" smtClean="0"/>
              <a:t>Peter Higgs 1962</a:t>
            </a:r>
          </a:p>
          <a:p>
            <a:pPr algn="just"/>
            <a:r>
              <a:rPr lang="zh-CN" altLang="en-US" dirty="0" smtClean="0"/>
              <a:t>普通级别粒子：夸克</a:t>
            </a:r>
            <a:r>
              <a:rPr lang="en-US" altLang="zh-CN" dirty="0" smtClean="0"/>
              <a:t>,</a:t>
            </a:r>
            <a:r>
              <a:rPr lang="zh-CN" altLang="en-US" dirty="0" smtClean="0"/>
              <a:t>轻子（</a:t>
            </a:r>
            <a:r>
              <a:rPr lang="en-US" altLang="zh-CN" dirty="0" smtClean="0"/>
              <a:t>e,</a:t>
            </a:r>
            <a:r>
              <a:rPr lang="el-GR" altLang="zh-CN" dirty="0" smtClean="0"/>
              <a:t>μ</a:t>
            </a:r>
            <a:r>
              <a:rPr lang="en-US" altLang="zh-CN" dirty="0" smtClean="0"/>
              <a:t>,</a:t>
            </a:r>
            <a:r>
              <a:rPr lang="el-GR" altLang="zh-CN" dirty="0" smtClean="0"/>
              <a:t>τ</a:t>
            </a:r>
            <a:r>
              <a:rPr lang="en-US" altLang="zh-CN" dirty="0" smtClean="0"/>
              <a:t>,</a:t>
            </a:r>
            <a:r>
              <a:rPr lang="zh-CN" altLang="en-US" dirty="0" smtClean="0"/>
              <a:t>及中微子）</a:t>
            </a:r>
            <a:endParaRPr lang="en-US" altLang="zh-CN" dirty="0" smtClean="0"/>
          </a:p>
          <a:p>
            <a:pPr algn="just"/>
            <a:r>
              <a:rPr lang="zh-CN" altLang="en-US" dirty="0" smtClean="0"/>
              <a:t>规范粒子：光子</a:t>
            </a:r>
            <a:r>
              <a:rPr lang="en-US" altLang="zh-CN" dirty="0" smtClean="0"/>
              <a:t>,W,Z,</a:t>
            </a:r>
            <a:r>
              <a:rPr lang="zh-CN" altLang="en-US" dirty="0" smtClean="0"/>
              <a:t>胶子</a:t>
            </a:r>
            <a:r>
              <a:rPr lang="en-US" altLang="zh-CN" dirty="0" smtClean="0"/>
              <a:t>,</a:t>
            </a:r>
            <a:r>
              <a:rPr lang="zh-CN" altLang="en-US" dirty="0" smtClean="0"/>
              <a:t>引力子</a:t>
            </a:r>
            <a:r>
              <a:rPr lang="en-US" altLang="zh-CN" dirty="0" smtClean="0"/>
              <a:t>(</a:t>
            </a:r>
            <a:r>
              <a:rPr lang="zh-CN" altLang="en-US" dirty="0" smtClean="0"/>
              <a:t>自旋</a:t>
            </a:r>
            <a:r>
              <a:rPr lang="en-US" altLang="zh-CN" dirty="0" smtClean="0"/>
              <a:t>2)</a:t>
            </a:r>
          </a:p>
          <a:p>
            <a:pPr algn="just"/>
            <a:r>
              <a:rPr lang="zh-CN" altLang="en-US" dirty="0" smtClean="0"/>
              <a:t>希格斯粒子（玻色子）：赋予质量</a:t>
            </a:r>
            <a:endParaRPr lang="en-US" altLang="zh-CN" dirty="0" smtClean="0"/>
          </a:p>
          <a:p>
            <a:pPr algn="just"/>
            <a:r>
              <a:rPr lang="zh-CN" altLang="en-US" dirty="0" smtClean="0"/>
              <a:t>费米子</a:t>
            </a:r>
            <a:r>
              <a:rPr lang="en-US" altLang="zh-CN" dirty="0" smtClean="0"/>
              <a:t>(</a:t>
            </a:r>
            <a:r>
              <a:rPr lang="zh-CN" altLang="en-US" dirty="0" smtClean="0"/>
              <a:t>构成物质，自旋</a:t>
            </a:r>
            <a:r>
              <a:rPr lang="en-US" altLang="zh-CN" dirty="0" smtClean="0"/>
              <a:t>1/2)</a:t>
            </a:r>
          </a:p>
          <a:p>
            <a:pPr algn="just"/>
            <a:r>
              <a:rPr lang="zh-CN" altLang="en-US" dirty="0" smtClean="0"/>
              <a:t>玻色子</a:t>
            </a:r>
            <a:r>
              <a:rPr lang="en-US" altLang="zh-CN" dirty="0" smtClean="0"/>
              <a:t>(</a:t>
            </a:r>
            <a:r>
              <a:rPr lang="zh-CN" altLang="en-US" dirty="0" smtClean="0"/>
              <a:t>传播力</a:t>
            </a:r>
            <a:r>
              <a:rPr lang="en-US" altLang="zh-CN" dirty="0" smtClean="0"/>
              <a:t>)</a:t>
            </a:r>
          </a:p>
          <a:p>
            <a:pPr algn="just"/>
            <a:endParaRPr lang="en-US" altLang="zh-CN" dirty="0" smtClean="0"/>
          </a:p>
          <a:p>
            <a:pPr algn="just"/>
            <a:endParaRPr lang="en-US" altLang="zh-CN" dirty="0" smtClean="0"/>
          </a:p>
          <a:p>
            <a:pPr algn="just"/>
            <a:endParaRPr lang="zh-CN" altLang="en-US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8082" y="4033002"/>
            <a:ext cx="1785918" cy="2824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285728"/>
            <a:ext cx="5857916" cy="6310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66"/>
            <a:ext cx="8658225" cy="623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428736"/>
            <a:ext cx="7440618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Picture 53" descr="http://imgsrc.baidu.com/baike/pic/item/64380cd7912397dd469229b15982b2b7d1a2879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01819"/>
            <a:ext cx="9001156" cy="66561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4" name="Picture 60" descr="http://imgsrc.baidu.com/baike/pic/item/0df3d7ca7bcb0a464dc73a8c6b63f6246a60af9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42852"/>
            <a:ext cx="5953129" cy="66367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如何探测？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双光子事件</a:t>
            </a:r>
            <a:endParaRPr lang="en-US" altLang="zh-CN" dirty="0" smtClean="0"/>
          </a:p>
          <a:p>
            <a:r>
              <a:rPr lang="zh-CN" altLang="en-US" dirty="0"/>
              <a:t>光子</a:t>
            </a:r>
            <a:r>
              <a:rPr lang="zh-CN" altLang="en-US" dirty="0" smtClean="0"/>
              <a:t>数对应质量坐标的突变。</a:t>
            </a:r>
            <a:endParaRPr lang="en-US" altLang="zh-CN" dirty="0" smtClean="0"/>
          </a:p>
          <a:p>
            <a:r>
              <a:rPr lang="en-US" altLang="zh-CN" dirty="0" smtClean="0"/>
              <a:t>124-126GeV </a:t>
            </a:r>
            <a:r>
              <a:rPr lang="zh-CN" altLang="en-US" dirty="0" smtClean="0"/>
              <a:t>？半衰期</a:t>
            </a:r>
            <a:r>
              <a:rPr lang="en-US" altLang="zh-CN" dirty="0" smtClean="0"/>
              <a:t>10</a:t>
            </a:r>
            <a:r>
              <a:rPr lang="en-US" altLang="zh-CN" baseline="30000" dirty="0" smtClean="0"/>
              <a:t>-22</a:t>
            </a:r>
            <a:r>
              <a:rPr lang="en-US" altLang="zh-CN" dirty="0" smtClean="0"/>
              <a:t>s</a:t>
            </a:r>
          </a:p>
          <a:p>
            <a:r>
              <a:rPr lang="en-US" altLang="zh-CN" dirty="0" smtClean="0"/>
              <a:t>&lt;116GeV    &gt;130GeV </a:t>
            </a:r>
            <a:r>
              <a:rPr lang="zh-CN" altLang="en-US" dirty="0" smtClean="0"/>
              <a:t>被排除。。</a:t>
            </a:r>
            <a:endParaRPr lang="zh-CN" alt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1928802"/>
            <a:ext cx="4010025" cy="420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ATLAS Result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70458" y="2857496"/>
            <a:ext cx="4873542" cy="4000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00042"/>
            <a:ext cx="4643438" cy="3953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CMS Result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28802"/>
            <a:ext cx="8953500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还有什么？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超对称理论</a:t>
            </a:r>
            <a:endParaRPr lang="en-US" altLang="zh-CN" dirty="0" smtClean="0"/>
          </a:p>
          <a:p>
            <a:r>
              <a:rPr lang="zh-CN" altLang="en-US" dirty="0" smtClean="0"/>
              <a:t>暗物质</a:t>
            </a:r>
            <a:endParaRPr lang="zh-CN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779</Words>
  <Application>Microsoft Office PowerPoint</Application>
  <PresentationFormat>全屏显示(4:3)</PresentationFormat>
  <Paragraphs>39</Paragraphs>
  <Slides>23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4" baseType="lpstr">
      <vt:lpstr>Office 主题</vt:lpstr>
      <vt:lpstr>寻找上帝粒子！</vt:lpstr>
      <vt:lpstr>CERN LHC</vt:lpstr>
      <vt:lpstr>幻灯片 3</vt:lpstr>
      <vt:lpstr>CERN LHC</vt:lpstr>
      <vt:lpstr>LHC</vt:lpstr>
      <vt:lpstr>LHC</vt:lpstr>
      <vt:lpstr>LHC</vt:lpstr>
      <vt:lpstr>幻灯片 8</vt:lpstr>
      <vt:lpstr>LHC</vt:lpstr>
      <vt:lpstr>幻灯片 10</vt:lpstr>
      <vt:lpstr>CERN科学家</vt:lpstr>
      <vt:lpstr>幻灯片 12</vt:lpstr>
      <vt:lpstr>标准模型Standard Model</vt:lpstr>
      <vt:lpstr>幻灯片 14</vt:lpstr>
      <vt:lpstr>幻灯片 15</vt:lpstr>
      <vt:lpstr>幻灯片 16</vt:lpstr>
      <vt:lpstr>幻灯片 17</vt:lpstr>
      <vt:lpstr>幻灯片 18</vt:lpstr>
      <vt:lpstr>如何探测？</vt:lpstr>
      <vt:lpstr>幻灯片 20</vt:lpstr>
      <vt:lpstr>ATLAS Result</vt:lpstr>
      <vt:lpstr>CMS Result</vt:lpstr>
      <vt:lpstr>还有什么？</vt:lpstr>
    </vt:vector>
  </TitlesOfParts>
  <Company>China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寻找上帝粒子！</dc:title>
  <dc:creator>User</dc:creator>
  <cp:lastModifiedBy>User</cp:lastModifiedBy>
  <cp:revision>12</cp:revision>
  <dcterms:created xsi:type="dcterms:W3CDTF">2012-04-22T03:22:35Z</dcterms:created>
  <dcterms:modified xsi:type="dcterms:W3CDTF">2012-04-22T05:20:56Z</dcterms:modified>
</cp:coreProperties>
</file>