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6" r:id="rId11"/>
    <p:sldId id="265" r:id="rId12"/>
    <p:sldId id="291" r:id="rId13"/>
    <p:sldId id="267" r:id="rId14"/>
    <p:sldId id="268" r:id="rId15"/>
    <p:sldId id="269" r:id="rId16"/>
    <p:sldId id="270" r:id="rId17"/>
    <p:sldId id="271" r:id="rId18"/>
    <p:sldId id="273" r:id="rId19"/>
    <p:sldId id="274" r:id="rId20"/>
    <p:sldId id="292" r:id="rId21"/>
    <p:sldId id="275" r:id="rId22"/>
    <p:sldId id="277" r:id="rId23"/>
    <p:sldId id="278" r:id="rId24"/>
    <p:sldId id="281" r:id="rId25"/>
    <p:sldId id="282" r:id="rId26"/>
    <p:sldId id="283" r:id="rId27"/>
    <p:sldId id="284" r:id="rId28"/>
    <p:sldId id="285" r:id="rId29"/>
    <p:sldId id="286" r:id="rId30"/>
    <p:sldId id="287" r:id="rId31"/>
    <p:sldId id="288" r:id="rId32"/>
    <p:sldId id="289"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5" autoAdjust="0"/>
    <p:restoredTop sz="94660"/>
  </p:normalViewPr>
  <p:slideViewPr>
    <p:cSldViewPr snapToGrid="0">
      <p:cViewPr varScale="1">
        <p:scale>
          <a:sx n="83" d="100"/>
          <a:sy n="83" d="100"/>
        </p:scale>
        <p:origin x="60" y="10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C39A17-EAD4-43D1-B008-AF1742423F4A}" type="datetimeFigureOut">
              <a:rPr lang="zh-CN" altLang="en-US" smtClean="0"/>
              <a:t>2017/6/16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2A6B95-0C77-438C-A101-4FF813816FE6}" type="slidenum">
              <a:rPr lang="zh-CN" altLang="en-US" smtClean="0"/>
              <a:t>‹#›</a:t>
            </a:fld>
            <a:endParaRPr lang="zh-CN" altLang="en-US"/>
          </a:p>
        </p:txBody>
      </p:sp>
    </p:spTree>
    <p:extLst>
      <p:ext uri="{BB962C8B-B14F-4D97-AF65-F5344CB8AC3E}">
        <p14:creationId xmlns:p14="http://schemas.microsoft.com/office/powerpoint/2010/main" val="680999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各位同学大家好，接下来由我们组汇报课题五，莱氏星星。我们的汇报将会分为四个部分，其中第一部分的课题介绍以及第四部分的反思与讨论将由我来讲，中间的理论模型和实验部分将由李德昊同学来完成。</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a:t>
            </a:fld>
            <a:endParaRPr lang="zh-CN" altLang="en-US"/>
          </a:p>
        </p:txBody>
      </p:sp>
    </p:spTree>
    <p:extLst>
      <p:ext uri="{BB962C8B-B14F-4D97-AF65-F5344CB8AC3E}">
        <p14:creationId xmlns:p14="http://schemas.microsoft.com/office/powerpoint/2010/main" val="2659224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那么下面我们进入第一部分，课题介绍，首先我们来一起看一下我们的题目：</a:t>
            </a:r>
          </a:p>
          <a:p>
            <a:r>
              <a:rPr lang="zh-CN" altLang="zh-CN" sz="1200" kern="1200" dirty="0" smtClean="0">
                <a:solidFill>
                  <a:schemeClr val="tx1"/>
                </a:solidFill>
                <a:effectLst/>
                <a:latin typeface="+mn-lt"/>
                <a:ea typeface="+mn-ea"/>
                <a:cs typeface="+mn-cs"/>
              </a:rPr>
              <a:t>莱氏效应中，置于热表面的水滴可持续存在几分钟。在某些情况下，水滴会发展为振荡的星形状态。引入不同的振荡模式并探讨它们。</a:t>
            </a:r>
          </a:p>
          <a:p>
            <a:r>
              <a:rPr lang="zh-CN" altLang="zh-CN" sz="1200" kern="1200" dirty="0" smtClean="0">
                <a:solidFill>
                  <a:schemeClr val="tx1"/>
                </a:solidFill>
                <a:effectLst/>
                <a:latin typeface="+mn-lt"/>
                <a:ea typeface="+mn-ea"/>
                <a:cs typeface="+mn-cs"/>
              </a:rPr>
              <a:t>在这个题干中有几个关键词，分别是：【莱氏效应】、【热表面】、【水滴】、【振荡的星形】、【引入】</a:t>
            </a:r>
            <a:r>
              <a:rPr lang="zh-CN" altLang="en-US"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探讨</a:t>
            </a:r>
            <a:r>
              <a:rPr lang="en-US" altLang="zh-CN" sz="1200" kern="1200" dirty="0" smtClean="0">
                <a:solidFill>
                  <a:schemeClr val="tx1"/>
                </a:solidFill>
                <a:effectLst/>
                <a:latin typeface="+mn-lt"/>
                <a:ea typeface="+mn-ea"/>
                <a:cs typeface="+mn-cs"/>
              </a:rPr>
              <a:t>】</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其中【水滴】是我们的研究对象，【热表面】是产生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莱氏效应</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所要求的，那么什么是【莱氏效应】呢？</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a:t>
            </a:fld>
            <a:endParaRPr lang="zh-CN" altLang="en-US"/>
          </a:p>
        </p:txBody>
      </p:sp>
    </p:spTree>
    <p:extLst>
      <p:ext uri="{BB962C8B-B14F-4D97-AF65-F5344CB8AC3E}">
        <p14:creationId xmlns:p14="http://schemas.microsoft.com/office/powerpoint/2010/main" val="3896437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我们从文献中找到这张图来讲解。我们可以看出图上有三条明显的分割线，随着表面温度上升，将液滴的蒸发划分为四个不同的状态。可以知道第一条线的温度大约是</a:t>
            </a:r>
            <a:r>
              <a:rPr lang="en-US" altLang="zh-CN" sz="1200" kern="1200" dirty="0" smtClean="0">
                <a:solidFill>
                  <a:schemeClr val="tx1"/>
                </a:solidFill>
                <a:effectLst/>
                <a:latin typeface="+mn-lt"/>
                <a:ea typeface="+mn-ea"/>
                <a:cs typeface="+mn-cs"/>
              </a:rPr>
              <a:t>100</a:t>
            </a:r>
            <a:r>
              <a:rPr lang="zh-CN" altLang="zh-CN" sz="1200" kern="1200" dirty="0" smtClean="0">
                <a:solidFill>
                  <a:schemeClr val="tx1"/>
                </a:solidFill>
                <a:effectLst/>
                <a:latin typeface="+mn-lt"/>
                <a:ea typeface="+mn-ea"/>
                <a:cs typeface="+mn-cs"/>
              </a:rPr>
              <a:t>℃，即水的沸点；中间那条线不在我们的研究范围内；最右边的分割线所指示的温度就是莱氏效应产生的温度，在我们的实验中大概是</a:t>
            </a:r>
            <a:r>
              <a:rPr lang="en-US" altLang="zh-CN" sz="1200" kern="1200" dirty="0" smtClean="0">
                <a:solidFill>
                  <a:schemeClr val="tx1"/>
                </a:solidFill>
                <a:effectLst/>
                <a:latin typeface="+mn-lt"/>
                <a:ea typeface="+mn-ea"/>
                <a:cs typeface="+mn-cs"/>
              </a:rPr>
              <a:t>220</a:t>
            </a:r>
            <a:r>
              <a:rPr lang="zh-CN" altLang="zh-CN" sz="1200" kern="1200" dirty="0" smtClean="0">
                <a:solidFill>
                  <a:schemeClr val="tx1"/>
                </a:solidFill>
                <a:effectLst/>
                <a:latin typeface="+mn-lt"/>
                <a:ea typeface="+mn-ea"/>
                <a:cs typeface="+mn-cs"/>
              </a:rPr>
              <a:t>摄氏度。所谓莱氏效应，是说当表面温度远大于液滴的沸点时，将会形成右边所示的薄膜蒸发状态，在这种状态下，液滴下表面液体快速蒸发形成一层空气垫，使液滴与表面分离，液滴的蒸发速率大大减缓，存在时间延长。这就是【莱氏效应】。而【星形振荡】是指在某些情况下，这些因为产生莱氏效应而悬浮的液滴会产生星形的振动，题目要求我们引入这些振动。</a:t>
            </a:r>
          </a:p>
          <a:p>
            <a:r>
              <a:rPr lang="zh-CN" altLang="zh-CN" sz="1200" kern="1200" dirty="0" smtClean="0">
                <a:solidFill>
                  <a:schemeClr val="tx1"/>
                </a:solidFill>
                <a:effectLst/>
                <a:latin typeface="+mn-lt"/>
                <a:ea typeface="+mn-ea"/>
                <a:cs typeface="+mn-cs"/>
              </a:rPr>
              <a:t>我们的研究对象是产生莱氏效应而悬浮的液滴，可以从理论上说明液滴在体积足够大的时候，它的高度是一个定值，在这种情况下，我们将半径较小的液滴抽象成球状模型，将半径较大的液滴抽象成圆柱模型，作为我们研究液滴振动的两种几何模型。</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3</a:t>
            </a:fld>
            <a:endParaRPr lang="zh-CN" altLang="en-US"/>
          </a:p>
        </p:txBody>
      </p:sp>
    </p:spTree>
    <p:extLst>
      <p:ext uri="{BB962C8B-B14F-4D97-AF65-F5344CB8AC3E}">
        <p14:creationId xmlns:p14="http://schemas.microsoft.com/office/powerpoint/2010/main" val="684401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。我们所研究的液滴半径范围是（</a:t>
                </a:r>
                <a:r>
                  <a:rPr lang="en-US" altLang="zh-CN" sz="1200" kern="1200" dirty="0">
                    <a:solidFill>
                      <a:schemeClr val="tx1"/>
                    </a:solidFill>
                    <a:effectLst/>
                    <a:latin typeface="+mn-lt"/>
                    <a:ea typeface="+mn-ea"/>
                    <a:cs typeface="+mn-cs"/>
                  </a:rPr>
                  <a:t>4.35</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0.05</a:t>
                </a:r>
                <a:r>
                  <a:rPr lang="zh-CN" altLang="zh-CN" sz="1200" kern="1200" dirty="0">
                    <a:solidFill>
                      <a:schemeClr val="tx1"/>
                    </a:solidFill>
                    <a:effectLst/>
                    <a:latin typeface="+mn-lt"/>
                    <a:ea typeface="+mn-ea"/>
                    <a:cs typeface="+mn-cs"/>
                  </a:rPr>
                  <a:t>）</a:t>
                </a:r>
                <a:r>
                  <a:rPr lang="en-US" altLang="zh-CN" sz="1200" b="1" i="1" kern="1200" dirty="0" err="1">
                    <a:solidFill>
                      <a:schemeClr val="tx1"/>
                    </a:solidFill>
                    <a:effectLst/>
                    <a:latin typeface="+mn-lt"/>
                    <a:ea typeface="+mn-ea"/>
                    <a:cs typeface="+mn-cs"/>
                  </a:rPr>
                  <a:t>l</a:t>
                </a:r>
                <a:r>
                  <a:rPr lang="en-US" altLang="zh-CN" sz="1200" b="1" i="1" kern="1200" baseline="-25000" dirty="0" err="1">
                    <a:solidFill>
                      <a:schemeClr val="tx1"/>
                    </a:solidFill>
                    <a:effectLst/>
                    <a:latin typeface="+mn-lt"/>
                    <a:ea typeface="+mn-ea"/>
                    <a:cs typeface="+mn-cs"/>
                  </a:rPr>
                  <a:t>c</a:t>
                </a:r>
                <a:r>
                  <a:rPr lang="en-US" altLang="zh-CN" sz="1200" kern="1200" baseline="-250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&gt; </a:t>
                </a:r>
                <a:r>
                  <a:rPr lang="en-US" altLang="zh-CN" sz="1200" b="1" i="1" kern="1200" dirty="0">
                    <a:solidFill>
                      <a:schemeClr val="tx1"/>
                    </a:solidFill>
                    <a:effectLst/>
                    <a:latin typeface="+mn-lt"/>
                    <a:ea typeface="+mn-ea"/>
                    <a:cs typeface="+mn-cs"/>
                  </a:rPr>
                  <a:t>R </a:t>
                </a:r>
                <a:r>
                  <a:rPr lang="en-US" altLang="zh-CN" sz="1200" kern="1200" dirty="0">
                    <a:solidFill>
                      <a:schemeClr val="tx1"/>
                    </a:solidFill>
                    <a:effectLst/>
                    <a:latin typeface="+mn-lt"/>
                    <a:ea typeface="+mn-ea"/>
                    <a:cs typeface="+mn-cs"/>
                  </a:rPr>
                  <a:t>&gt; </a:t>
                </a:r>
                <a:r>
                  <a:rPr lang="en-US" altLang="zh-CN" sz="1200" b="1" i="1" kern="1200" dirty="0" err="1">
                    <a:solidFill>
                      <a:schemeClr val="tx1"/>
                    </a:solidFill>
                    <a:effectLst/>
                    <a:latin typeface="+mn-lt"/>
                    <a:ea typeface="+mn-ea"/>
                    <a:cs typeface="+mn-cs"/>
                  </a:rPr>
                  <a:t>l</a:t>
                </a:r>
                <a:r>
                  <a:rPr lang="en-US" altLang="zh-CN" sz="1200" b="1" i="1" kern="1200" baseline="-25000" dirty="0" err="1">
                    <a:solidFill>
                      <a:schemeClr val="tx1"/>
                    </a:solidFill>
                    <a:effectLst/>
                    <a:latin typeface="+mn-lt"/>
                    <a:ea typeface="+mn-ea"/>
                    <a:cs typeface="+mn-cs"/>
                  </a:rPr>
                  <a:t>c</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，其中</a:t>
                </a:r>
                <a:r>
                  <a:rPr lang="en-US" altLang="zh-CN" sz="1200" b="1" i="1" kern="1200" dirty="0" err="1">
                    <a:solidFill>
                      <a:schemeClr val="tx1"/>
                    </a:solidFill>
                    <a:effectLst/>
                    <a:latin typeface="+mn-lt"/>
                    <a:ea typeface="+mn-ea"/>
                    <a:cs typeface="+mn-cs"/>
                  </a:rPr>
                  <a:t>l</a:t>
                </a:r>
                <a:r>
                  <a:rPr lang="en-US" altLang="zh-CN" sz="1200" b="1" i="1" kern="1200" baseline="-25000" dirty="0" err="1">
                    <a:solidFill>
                      <a:schemeClr val="tx1"/>
                    </a:solidFill>
                    <a:effectLst/>
                    <a:latin typeface="+mn-lt"/>
                    <a:ea typeface="+mn-ea"/>
                    <a:cs typeface="+mn-cs"/>
                  </a:rPr>
                  <a:t>c</a:t>
                </a:r>
                <a:r>
                  <a:rPr lang="zh-CN" altLang="zh-CN" sz="1200" kern="1200" dirty="0">
                    <a:solidFill>
                      <a:schemeClr val="tx1"/>
                    </a:solidFill>
                    <a:effectLst/>
                    <a:latin typeface="+mn-lt"/>
                    <a:ea typeface="+mn-ea"/>
                    <a:cs typeface="+mn-cs"/>
                  </a:rPr>
                  <a:t>指的是毛细管长，即液滴高度的一半。之所以取这个范围，是因为根据我们的实验，在半径过小时的时候液滴不会产生振动，半径过大时，液滴中心会产生大气泡从上方溢出而打断液滴的振动。</a:t>
                </a:r>
              </a:p>
              <a:p>
                <a:r>
                  <a:rPr lang="zh-CN" altLang="zh-CN" sz="1200" kern="1200" dirty="0">
                    <a:solidFill>
                      <a:schemeClr val="tx1"/>
                    </a:solidFill>
                    <a:effectLst/>
                    <a:latin typeface="+mn-lt"/>
                    <a:ea typeface="+mn-ea"/>
                    <a:cs typeface="+mn-cs"/>
                  </a:rPr>
                  <a:t>之前说到，液滴的半径是一个定值，这里是文献中根据重力与表面张力平衡所得到的液滴毛细管长的表达式，而液滴的高度是毛细管长的两倍。在这个表达式中，γ代表水的表面张力系数，ρ代表液滴的质量密度，在液滴处于莱氏效应时，液滴内部的温度由热电偶测得为</a:t>
                </a:r>
                <a:r>
                  <a:rPr lang="en-US" altLang="zh-CN" sz="1200" kern="1200" dirty="0">
                    <a:solidFill>
                      <a:schemeClr val="tx1"/>
                    </a:solidFill>
                    <a:effectLst/>
                    <a:latin typeface="+mn-lt"/>
                    <a:ea typeface="+mn-ea"/>
                    <a:cs typeface="+mn-cs"/>
                  </a:rPr>
                  <a:t>96</a:t>
                </a:r>
                <a:r>
                  <a:rPr lang="zh-CN" altLang="zh-CN" sz="1200" kern="1200" dirty="0">
                    <a:solidFill>
                      <a:schemeClr val="tx1"/>
                    </a:solidFill>
                    <a:effectLst/>
                    <a:latin typeface="+mn-lt"/>
                    <a:ea typeface="+mn-ea"/>
                    <a:cs typeface="+mn-cs"/>
                  </a:rPr>
                  <a:t>℃左右，因此表面张力系数取</a:t>
                </a:r>
                <a:r>
                  <a:rPr lang="en-US" altLang="zh-CN" sz="1200" kern="1200" dirty="0">
                    <a:solidFill>
                      <a:schemeClr val="tx1"/>
                    </a:solidFill>
                    <a:effectLst/>
                    <a:latin typeface="+mn-lt"/>
                    <a:ea typeface="+mn-ea"/>
                    <a:cs typeface="+mn-cs"/>
                  </a:rPr>
                  <a:t>100</a:t>
                </a:r>
                <a:r>
                  <a:rPr lang="zh-CN" altLang="zh-CN" sz="1200" kern="1200" dirty="0">
                    <a:solidFill>
                      <a:schemeClr val="tx1"/>
                    </a:solidFill>
                    <a:effectLst/>
                    <a:latin typeface="+mn-lt"/>
                    <a:ea typeface="+mn-ea"/>
                    <a:cs typeface="+mn-cs"/>
                  </a:rPr>
                  <a:t>℃时值，为</a:t>
                </a:r>
                <a:r>
                  <a:rPr lang="en-US" altLang="zh-CN" sz="1200" kern="1200" dirty="0">
                    <a:solidFill>
                      <a:schemeClr val="tx1"/>
                    </a:solidFill>
                    <a:effectLst/>
                    <a:latin typeface="+mn-lt"/>
                    <a:ea typeface="+mn-ea"/>
                    <a:cs typeface="+mn-cs"/>
                  </a:rPr>
                  <a:t>58.9*10</a:t>
                </a:r>
                <a:r>
                  <a:rPr lang="en-US" altLang="zh-CN" sz="1200" kern="1200" baseline="30000" dirty="0">
                    <a:solidFill>
                      <a:schemeClr val="tx1"/>
                    </a:solidFill>
                    <a:effectLst/>
                    <a:latin typeface="+mn-lt"/>
                    <a:ea typeface="+mn-ea"/>
                    <a:cs typeface="+mn-cs"/>
                  </a:rPr>
                  <a:t>-3</a:t>
                </a:r>
                <a14:m>
                  <m:oMath xmlns:m="http://schemas.openxmlformats.org/officeDocument/2006/math">
                    <m:r>
                      <m:rPr>
                        <m:sty m:val="p"/>
                      </m:rPr>
                      <a:rPr lang="en-US" altLang="zh-CN" sz="1200" kern="1200" baseline="30000">
                        <a:solidFill>
                          <a:schemeClr val="tx1"/>
                        </a:solidFill>
                        <a:effectLst/>
                        <a:latin typeface="Cambria Math" panose="02040503050406030204" pitchFamily="18" charset="0"/>
                        <a:ea typeface="+mn-ea"/>
                        <a:cs typeface="+mn-cs"/>
                      </a:rPr>
                      <m:t>N</m:t>
                    </m:r>
                    <m:r>
                      <a:rPr lang="en-US" altLang="zh-CN" sz="1200" kern="1200" baseline="30000">
                        <a:solidFill>
                          <a:schemeClr val="tx1"/>
                        </a:solidFill>
                        <a:effectLst/>
                        <a:latin typeface="Cambria Math" panose="02040503050406030204" pitchFamily="18" charset="0"/>
                        <a:ea typeface="+mn-ea"/>
                        <a:cs typeface="+mn-cs"/>
                      </a:rPr>
                      <m:t>/</m:t>
                    </m:r>
                    <m:r>
                      <m:rPr>
                        <m:sty m:val="p"/>
                      </m:rPr>
                      <a:rPr lang="en-US" altLang="zh-CN" sz="1200" kern="1200" baseline="30000">
                        <a:solidFill>
                          <a:schemeClr val="tx1"/>
                        </a:solidFill>
                        <a:effectLst/>
                        <a:latin typeface="Cambria Math" panose="02040503050406030204" pitchFamily="18" charset="0"/>
                        <a:ea typeface="+mn-ea"/>
                        <a:cs typeface="+mn-cs"/>
                      </a:rPr>
                      <m:t>m</m:t>
                    </m:r>
                  </m:oMath>
                </a14:m>
                <a:r>
                  <a:rPr lang="zh-CN" altLang="zh-CN" sz="1200" kern="1200" dirty="0">
                    <a:solidFill>
                      <a:schemeClr val="tx1"/>
                    </a:solidFill>
                    <a:effectLst/>
                    <a:latin typeface="+mn-lt"/>
                    <a:ea typeface="+mn-ea"/>
                    <a:cs typeface="+mn-cs"/>
                  </a:rPr>
                  <a:t>，水的密度取为</a:t>
                </a:r>
                <a:r>
                  <a:rPr lang="en-US" altLang="zh-CN" sz="1200" kern="1200" dirty="0">
                    <a:solidFill>
                      <a:schemeClr val="tx1"/>
                    </a:solidFill>
                    <a:effectLst/>
                    <a:latin typeface="+mn-lt"/>
                    <a:ea typeface="+mn-ea"/>
                    <a:cs typeface="+mn-cs"/>
                  </a:rPr>
                  <a:t>10^3</a:t>
                </a:r>
                <a:r>
                  <a:rPr lang="zh-CN" altLang="zh-CN" sz="1200" kern="1200" dirty="0">
                    <a:solidFill>
                      <a:schemeClr val="tx1"/>
                    </a:solidFill>
                    <a:effectLst/>
                    <a:latin typeface="+mn-lt"/>
                    <a:ea typeface="+mn-ea"/>
                    <a:cs typeface="+mn-cs"/>
                  </a:rPr>
                  <a:t>千克每立方米，由此算得，液滴得高度即两倍的毛细管长约为</a:t>
                </a:r>
                <a:r>
                  <a:rPr lang="en-US" altLang="zh-CN" sz="1200" kern="1200" dirty="0">
                    <a:solidFill>
                      <a:schemeClr val="tx1"/>
                    </a:solidFill>
                    <a:effectLst/>
                    <a:latin typeface="+mn-lt"/>
                    <a:ea typeface="+mn-ea"/>
                    <a:cs typeface="+mn-cs"/>
                  </a:rPr>
                  <a:t>5.2mm</a:t>
                </a:r>
                <a:r>
                  <a:rPr lang="zh-CN" altLang="zh-CN" sz="1200" kern="1200" dirty="0">
                    <a:solidFill>
                      <a:schemeClr val="tx1"/>
                    </a:solidFill>
                    <a:effectLst/>
                    <a:latin typeface="+mn-lt"/>
                    <a:ea typeface="+mn-ea"/>
                    <a:cs typeface="+mn-cs"/>
                  </a:rPr>
                  <a:t>。作为对理论的一个验证，我们自己也做实验测量了液滴的厚度：先在高温表面上用注射器滴一毫升的水，待水完全滴入后，立刻从正上方拍照，将得到的照片进行定标和灰度处理，最终算得其面积，由此其高度约为</a:t>
                </a:r>
                <a:r>
                  <a:rPr lang="en-US" altLang="zh-CN" sz="1200" kern="1200" dirty="0">
                    <a:solidFill>
                      <a:schemeClr val="tx1"/>
                    </a:solidFill>
                    <a:effectLst/>
                    <a:latin typeface="+mn-lt"/>
                    <a:ea typeface="+mn-ea"/>
                    <a:cs typeface="+mn-cs"/>
                  </a:rPr>
                  <a:t>6.5mm</a:t>
                </a:r>
                <a:r>
                  <a:rPr lang="zh-CN" altLang="zh-CN" sz="1200" kern="1200" dirty="0">
                    <a:solidFill>
                      <a:schemeClr val="tx1"/>
                    </a:solidFill>
                    <a:effectLst/>
                    <a:latin typeface="+mn-lt"/>
                    <a:ea typeface="+mn-ea"/>
                    <a:cs typeface="+mn-cs"/>
                  </a:rPr>
                  <a:t>，相对误差较大，考虑到液滴滴入时蒸发所产生的肉眼可见的雾气，液滴的体积必定小于</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毫升，而我们的计算式仍用一毫升计算，结果偏大，由此认为理论值是合理的。</a:t>
                </a:r>
              </a:p>
              <a:p>
                <a:endParaRPr lang="zh-CN" altLang="en-US" dirty="0"/>
              </a:p>
            </p:txBody>
          </p:sp>
        </mc:Choice>
        <mc:Fallback xmlns="">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。我们所研究的液滴半径范围是（</a:t>
                </a:r>
                <a:r>
                  <a:rPr lang="en-US" altLang="zh-CN" sz="1200" kern="1200" dirty="0">
                    <a:solidFill>
                      <a:schemeClr val="tx1"/>
                    </a:solidFill>
                    <a:effectLst/>
                    <a:latin typeface="+mn-lt"/>
                    <a:ea typeface="+mn-ea"/>
                    <a:cs typeface="+mn-cs"/>
                  </a:rPr>
                  <a:t>4.35</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0.05</a:t>
                </a:r>
                <a:r>
                  <a:rPr lang="zh-CN" altLang="zh-CN" sz="1200" kern="1200" dirty="0">
                    <a:solidFill>
                      <a:schemeClr val="tx1"/>
                    </a:solidFill>
                    <a:effectLst/>
                    <a:latin typeface="+mn-lt"/>
                    <a:ea typeface="+mn-ea"/>
                    <a:cs typeface="+mn-cs"/>
                  </a:rPr>
                  <a:t>）</a:t>
                </a:r>
                <a:r>
                  <a:rPr lang="en-US" altLang="zh-CN" sz="1200" b="1" i="1" kern="1200" dirty="0" err="1">
                    <a:solidFill>
                      <a:schemeClr val="tx1"/>
                    </a:solidFill>
                    <a:effectLst/>
                    <a:latin typeface="+mn-lt"/>
                    <a:ea typeface="+mn-ea"/>
                    <a:cs typeface="+mn-cs"/>
                  </a:rPr>
                  <a:t>l</a:t>
                </a:r>
                <a:r>
                  <a:rPr lang="en-US" altLang="zh-CN" sz="1200" b="1" i="1" kern="1200" baseline="-25000" dirty="0" err="1">
                    <a:solidFill>
                      <a:schemeClr val="tx1"/>
                    </a:solidFill>
                    <a:effectLst/>
                    <a:latin typeface="+mn-lt"/>
                    <a:ea typeface="+mn-ea"/>
                    <a:cs typeface="+mn-cs"/>
                  </a:rPr>
                  <a:t>c</a:t>
                </a:r>
                <a:r>
                  <a:rPr lang="en-US" altLang="zh-CN" sz="1200" kern="1200" baseline="-250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&gt; </a:t>
                </a:r>
                <a:r>
                  <a:rPr lang="en-US" altLang="zh-CN" sz="1200" b="1" i="1" kern="1200" dirty="0">
                    <a:solidFill>
                      <a:schemeClr val="tx1"/>
                    </a:solidFill>
                    <a:effectLst/>
                    <a:latin typeface="+mn-lt"/>
                    <a:ea typeface="+mn-ea"/>
                    <a:cs typeface="+mn-cs"/>
                  </a:rPr>
                  <a:t>R </a:t>
                </a:r>
                <a:r>
                  <a:rPr lang="en-US" altLang="zh-CN" sz="1200" kern="1200" dirty="0">
                    <a:solidFill>
                      <a:schemeClr val="tx1"/>
                    </a:solidFill>
                    <a:effectLst/>
                    <a:latin typeface="+mn-lt"/>
                    <a:ea typeface="+mn-ea"/>
                    <a:cs typeface="+mn-cs"/>
                  </a:rPr>
                  <a:t>&gt; </a:t>
                </a:r>
                <a:r>
                  <a:rPr lang="en-US" altLang="zh-CN" sz="1200" b="1" i="1" kern="1200" dirty="0" err="1">
                    <a:solidFill>
                      <a:schemeClr val="tx1"/>
                    </a:solidFill>
                    <a:effectLst/>
                    <a:latin typeface="+mn-lt"/>
                    <a:ea typeface="+mn-ea"/>
                    <a:cs typeface="+mn-cs"/>
                  </a:rPr>
                  <a:t>l</a:t>
                </a:r>
                <a:r>
                  <a:rPr lang="en-US" altLang="zh-CN" sz="1200" b="1" i="1" kern="1200" baseline="-25000" dirty="0" err="1">
                    <a:solidFill>
                      <a:schemeClr val="tx1"/>
                    </a:solidFill>
                    <a:effectLst/>
                    <a:latin typeface="+mn-lt"/>
                    <a:ea typeface="+mn-ea"/>
                    <a:cs typeface="+mn-cs"/>
                  </a:rPr>
                  <a:t>c</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，其中</a:t>
                </a:r>
                <a:r>
                  <a:rPr lang="en-US" altLang="zh-CN" sz="1200" b="1" i="1" kern="1200" dirty="0" err="1">
                    <a:solidFill>
                      <a:schemeClr val="tx1"/>
                    </a:solidFill>
                    <a:effectLst/>
                    <a:latin typeface="+mn-lt"/>
                    <a:ea typeface="+mn-ea"/>
                    <a:cs typeface="+mn-cs"/>
                  </a:rPr>
                  <a:t>l</a:t>
                </a:r>
                <a:r>
                  <a:rPr lang="en-US" altLang="zh-CN" sz="1200" b="1" i="1" kern="1200" baseline="-25000" dirty="0" err="1">
                    <a:solidFill>
                      <a:schemeClr val="tx1"/>
                    </a:solidFill>
                    <a:effectLst/>
                    <a:latin typeface="+mn-lt"/>
                    <a:ea typeface="+mn-ea"/>
                    <a:cs typeface="+mn-cs"/>
                  </a:rPr>
                  <a:t>c</a:t>
                </a:r>
                <a:r>
                  <a:rPr lang="zh-CN" altLang="zh-CN" sz="1200" kern="1200" dirty="0">
                    <a:solidFill>
                      <a:schemeClr val="tx1"/>
                    </a:solidFill>
                    <a:effectLst/>
                    <a:latin typeface="+mn-lt"/>
                    <a:ea typeface="+mn-ea"/>
                    <a:cs typeface="+mn-cs"/>
                  </a:rPr>
                  <a:t>指的是毛细管长，即液滴高度的一半。之所以取这个范围，是因为根据我们的实验，在半径过小时的时候液滴不会产生振动，半径过大时，液滴中心会产生大气泡从上方溢出而打断液滴的振动。</a:t>
                </a:r>
              </a:p>
              <a:p>
                <a:r>
                  <a:rPr lang="zh-CN" altLang="zh-CN" sz="1200" kern="1200" dirty="0">
                    <a:solidFill>
                      <a:schemeClr val="tx1"/>
                    </a:solidFill>
                    <a:effectLst/>
                    <a:latin typeface="+mn-lt"/>
                    <a:ea typeface="+mn-ea"/>
                    <a:cs typeface="+mn-cs"/>
                  </a:rPr>
                  <a:t>之前说到，液滴的半径是一个定值，这里是文献中根据重力与表面张力平衡所得到的液滴毛细管长的表达式，而液滴的高度是毛细管长的两倍。在这个表达式中，γ代表水的表面张力系数，ρ代表液滴的质量密度，在液滴处于莱氏效应时，液滴内部的温度由热电偶测得为</a:t>
                </a:r>
                <a:r>
                  <a:rPr lang="en-US" altLang="zh-CN" sz="1200" kern="1200" dirty="0">
                    <a:solidFill>
                      <a:schemeClr val="tx1"/>
                    </a:solidFill>
                    <a:effectLst/>
                    <a:latin typeface="+mn-lt"/>
                    <a:ea typeface="+mn-ea"/>
                    <a:cs typeface="+mn-cs"/>
                  </a:rPr>
                  <a:t>96</a:t>
                </a:r>
                <a:r>
                  <a:rPr lang="zh-CN" altLang="zh-CN" sz="1200" kern="1200" dirty="0">
                    <a:solidFill>
                      <a:schemeClr val="tx1"/>
                    </a:solidFill>
                    <a:effectLst/>
                    <a:latin typeface="+mn-lt"/>
                    <a:ea typeface="+mn-ea"/>
                    <a:cs typeface="+mn-cs"/>
                  </a:rPr>
                  <a:t>℃左右，因此表面张力系数取</a:t>
                </a:r>
                <a:r>
                  <a:rPr lang="en-US" altLang="zh-CN" sz="1200" kern="1200" dirty="0">
                    <a:solidFill>
                      <a:schemeClr val="tx1"/>
                    </a:solidFill>
                    <a:effectLst/>
                    <a:latin typeface="+mn-lt"/>
                    <a:ea typeface="+mn-ea"/>
                    <a:cs typeface="+mn-cs"/>
                  </a:rPr>
                  <a:t>100</a:t>
                </a:r>
                <a:r>
                  <a:rPr lang="zh-CN" altLang="zh-CN" sz="1200" kern="1200" dirty="0">
                    <a:solidFill>
                      <a:schemeClr val="tx1"/>
                    </a:solidFill>
                    <a:effectLst/>
                    <a:latin typeface="+mn-lt"/>
                    <a:ea typeface="+mn-ea"/>
                    <a:cs typeface="+mn-cs"/>
                  </a:rPr>
                  <a:t>℃时值，为</a:t>
                </a:r>
                <a:r>
                  <a:rPr lang="en-US" altLang="zh-CN" sz="1200" kern="1200" dirty="0">
                    <a:solidFill>
                      <a:schemeClr val="tx1"/>
                    </a:solidFill>
                    <a:effectLst/>
                    <a:latin typeface="+mn-lt"/>
                    <a:ea typeface="+mn-ea"/>
                    <a:cs typeface="+mn-cs"/>
                  </a:rPr>
                  <a:t>58.9*10</a:t>
                </a:r>
                <a:r>
                  <a:rPr lang="en-US" altLang="zh-CN" sz="1200" kern="1200" baseline="30000" dirty="0">
                    <a:solidFill>
                      <a:schemeClr val="tx1"/>
                    </a:solidFill>
                    <a:effectLst/>
                    <a:latin typeface="+mn-lt"/>
                    <a:ea typeface="+mn-ea"/>
                    <a:cs typeface="+mn-cs"/>
                  </a:rPr>
                  <a:t>-3</a:t>
                </a:r>
                <a:r>
                  <a:rPr lang="en-US" altLang="zh-CN" sz="1200" i="0" kern="1200" baseline="30000">
                    <a:solidFill>
                      <a:schemeClr val="tx1"/>
                    </a:solidFill>
                    <a:effectLst/>
                    <a:latin typeface="+mn-lt"/>
                    <a:ea typeface="+mn-ea"/>
                    <a:cs typeface="+mn-cs"/>
                  </a:rPr>
                  <a:t>N/m</a:t>
                </a:r>
                <a:r>
                  <a:rPr lang="zh-CN" altLang="zh-CN" sz="1200" kern="1200" dirty="0">
                    <a:solidFill>
                      <a:schemeClr val="tx1"/>
                    </a:solidFill>
                    <a:effectLst/>
                    <a:latin typeface="+mn-lt"/>
                    <a:ea typeface="+mn-ea"/>
                    <a:cs typeface="+mn-cs"/>
                  </a:rPr>
                  <a:t>，水的密度取为</a:t>
                </a:r>
                <a:r>
                  <a:rPr lang="en-US" altLang="zh-CN" sz="1200" kern="1200" dirty="0">
                    <a:solidFill>
                      <a:schemeClr val="tx1"/>
                    </a:solidFill>
                    <a:effectLst/>
                    <a:latin typeface="+mn-lt"/>
                    <a:ea typeface="+mn-ea"/>
                    <a:cs typeface="+mn-cs"/>
                  </a:rPr>
                  <a:t>10^3</a:t>
                </a:r>
                <a:r>
                  <a:rPr lang="zh-CN" altLang="zh-CN" sz="1200" kern="1200" dirty="0">
                    <a:solidFill>
                      <a:schemeClr val="tx1"/>
                    </a:solidFill>
                    <a:effectLst/>
                    <a:latin typeface="+mn-lt"/>
                    <a:ea typeface="+mn-ea"/>
                    <a:cs typeface="+mn-cs"/>
                  </a:rPr>
                  <a:t>千克每立方米，由此算得，液滴得高度即两倍的毛细管长约为</a:t>
                </a:r>
                <a:r>
                  <a:rPr lang="en-US" altLang="zh-CN" sz="1200" kern="1200" dirty="0">
                    <a:solidFill>
                      <a:schemeClr val="tx1"/>
                    </a:solidFill>
                    <a:effectLst/>
                    <a:latin typeface="+mn-lt"/>
                    <a:ea typeface="+mn-ea"/>
                    <a:cs typeface="+mn-cs"/>
                  </a:rPr>
                  <a:t>5.2mm</a:t>
                </a:r>
                <a:r>
                  <a:rPr lang="zh-CN" altLang="zh-CN" sz="1200" kern="1200" dirty="0">
                    <a:solidFill>
                      <a:schemeClr val="tx1"/>
                    </a:solidFill>
                    <a:effectLst/>
                    <a:latin typeface="+mn-lt"/>
                    <a:ea typeface="+mn-ea"/>
                    <a:cs typeface="+mn-cs"/>
                  </a:rPr>
                  <a:t>。作为对理论的一个验证，我们自己也做实验测量了液滴的厚度：先在高温表面上用注射器滴一毫升的水，待水完全滴入后，立刻从正上方拍照，将得到的照片进行定标和灰度处理，最终算得其面积，由此其高度约为</a:t>
                </a:r>
                <a:r>
                  <a:rPr lang="en-US" altLang="zh-CN" sz="1200" kern="1200" dirty="0">
                    <a:solidFill>
                      <a:schemeClr val="tx1"/>
                    </a:solidFill>
                    <a:effectLst/>
                    <a:latin typeface="+mn-lt"/>
                    <a:ea typeface="+mn-ea"/>
                    <a:cs typeface="+mn-cs"/>
                  </a:rPr>
                  <a:t>6.5mm</a:t>
                </a:r>
                <a:r>
                  <a:rPr lang="zh-CN" altLang="zh-CN" sz="1200" kern="1200" dirty="0">
                    <a:solidFill>
                      <a:schemeClr val="tx1"/>
                    </a:solidFill>
                    <a:effectLst/>
                    <a:latin typeface="+mn-lt"/>
                    <a:ea typeface="+mn-ea"/>
                    <a:cs typeface="+mn-cs"/>
                  </a:rPr>
                  <a:t>，相对误差较大，考虑到液滴滴入时蒸发所产生的肉眼可见的雾气，液滴的体积必定小于</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毫升，而我们的计算式仍用一毫升计算，结果偏大，由此认为理论值是合理的。</a:t>
                </a:r>
              </a:p>
              <a:p>
                <a:endParaRPr lang="zh-CN" altLang="en-US" dirty="0"/>
              </a:p>
            </p:txBody>
          </p:sp>
        </mc:Fallback>
      </mc:AlternateContent>
      <p:sp>
        <p:nvSpPr>
          <p:cNvPr id="4" name="灯片编号占位符 3"/>
          <p:cNvSpPr>
            <a:spLocks noGrp="1"/>
          </p:cNvSpPr>
          <p:nvPr>
            <p:ph type="sldNum" sz="quarter" idx="10"/>
          </p:nvPr>
        </p:nvSpPr>
        <p:spPr/>
        <p:txBody>
          <a:bodyPr/>
          <a:lstStyle/>
          <a:p>
            <a:fld id="{9C2A6B95-0C77-438C-A101-4FF813816FE6}" type="slidenum">
              <a:rPr lang="zh-CN" altLang="en-US" smtClean="0"/>
              <a:t>4</a:t>
            </a:fld>
            <a:endParaRPr lang="zh-CN" altLang="en-US"/>
          </a:p>
        </p:txBody>
      </p:sp>
    </p:spTree>
    <p:extLst>
      <p:ext uri="{BB962C8B-B14F-4D97-AF65-F5344CB8AC3E}">
        <p14:creationId xmlns:p14="http://schemas.microsoft.com/office/powerpoint/2010/main" val="3922711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在该实验中，我们研究的主要参数为热表面的温度</a:t>
            </a:r>
            <a:r>
              <a:rPr lang="en-US" altLang="zh-CN" sz="1200" kern="1200" dirty="0" smtClean="0">
                <a:solidFill>
                  <a:schemeClr val="tx1"/>
                </a:solidFill>
                <a:effectLst/>
                <a:latin typeface="+mn-lt"/>
                <a:ea typeface="+mn-ea"/>
                <a:cs typeface="+mn-cs"/>
              </a:rPr>
              <a:t>T</a:t>
            </a:r>
            <a:r>
              <a:rPr lang="zh-CN" altLang="zh-CN" sz="1200" kern="1200" dirty="0" smtClean="0">
                <a:solidFill>
                  <a:schemeClr val="tx1"/>
                </a:solidFill>
                <a:effectLst/>
                <a:latin typeface="+mn-lt"/>
                <a:ea typeface="+mn-ea"/>
                <a:cs typeface="+mn-cs"/>
              </a:rPr>
              <a:t>，液滴蒸发半径</a:t>
            </a:r>
            <a:r>
              <a:rPr lang="en-US" altLang="zh-CN" sz="1200" kern="1200" dirty="0" smtClean="0">
                <a:solidFill>
                  <a:schemeClr val="tx1"/>
                </a:solidFill>
                <a:effectLst/>
                <a:latin typeface="+mn-lt"/>
                <a:ea typeface="+mn-ea"/>
                <a:cs typeface="+mn-cs"/>
              </a:rPr>
              <a:t>R</a:t>
            </a:r>
            <a:r>
              <a:rPr lang="zh-CN" altLang="zh-CN" sz="1200" kern="1200" dirty="0" smtClean="0">
                <a:solidFill>
                  <a:schemeClr val="tx1"/>
                </a:solidFill>
                <a:effectLst/>
                <a:latin typeface="+mn-lt"/>
                <a:ea typeface="+mn-ea"/>
                <a:cs typeface="+mn-cs"/>
              </a:rPr>
              <a:t>，和液滴振动频率</a:t>
            </a:r>
            <a:r>
              <a:rPr lang="en-US" altLang="zh-CN" sz="1200" kern="1200" dirty="0" smtClean="0">
                <a:solidFill>
                  <a:schemeClr val="tx1"/>
                </a:solidFill>
                <a:effectLst/>
                <a:latin typeface="+mn-lt"/>
                <a:ea typeface="+mn-ea"/>
                <a:cs typeface="+mn-cs"/>
              </a:rPr>
              <a:t>f</a:t>
            </a:r>
            <a:r>
              <a:rPr lang="zh-CN" altLang="zh-CN" sz="1200" kern="1200" dirty="0" smtClean="0">
                <a:solidFill>
                  <a:schemeClr val="tx1"/>
                </a:solidFill>
                <a:effectLst/>
                <a:latin typeface="+mn-lt"/>
                <a:ea typeface="+mn-ea"/>
                <a:cs typeface="+mn-cs"/>
              </a:rPr>
              <a:t>。</a:t>
            </a:r>
          </a:p>
          <a:p>
            <a:r>
              <a:rPr lang="zh-CN" altLang="zh-CN" sz="1200" kern="1200" dirty="0" smtClean="0">
                <a:solidFill>
                  <a:schemeClr val="tx1"/>
                </a:solidFill>
                <a:effectLst/>
                <a:latin typeface="+mn-lt"/>
                <a:ea typeface="+mn-ea"/>
                <a:cs typeface="+mn-cs"/>
              </a:rPr>
              <a:t>在进行正式实验之前，我们首先查阅了相关文献，通过理论计算得出了液滴振动的本征频率以及在某一温度下液滴半径随时间的变化关系，接下来将由李德昊同学介绍理论推导和实验部分。</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5</a:t>
            </a:fld>
            <a:endParaRPr lang="zh-CN" altLang="en-US"/>
          </a:p>
        </p:txBody>
      </p:sp>
    </p:spTree>
    <p:extLst>
      <p:ext uri="{BB962C8B-B14F-4D97-AF65-F5344CB8AC3E}">
        <p14:creationId xmlns:p14="http://schemas.microsoft.com/office/powerpoint/2010/main" val="3218253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接下来我们介绍理想状态下液滴振动的模型。之所以要研究这个模型，首先是为了从理论上找到液滴振动时，有哪些参数决定了液滴的振动，以及这些参数之间的关系，即他们如何影响液滴的振动。其次是通过这个模型从理想状态入手研究液滴的振动，可以忽略实际过程中会出现的液滴旋转和其它不规则运动等对模型参数的影响。</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6</a:t>
            </a:fld>
            <a:endParaRPr lang="zh-CN" altLang="en-US"/>
          </a:p>
        </p:txBody>
      </p:sp>
    </p:spTree>
    <p:extLst>
      <p:ext uri="{BB962C8B-B14F-4D97-AF65-F5344CB8AC3E}">
        <p14:creationId xmlns:p14="http://schemas.microsoft.com/office/powerpoint/2010/main" val="4219066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在这个模型中我们做了几个基本假设，首先我们假设液滴的几何形状基本符合刚刚在第一部分介绍的球状或者圆柱状模型，其次我们假设水是无粘性不可压缩流体，最后，我们认为液滴中的速度场是无旋场，即存在一个描述它的速度势。</a:t>
            </a:r>
          </a:p>
          <a:p>
            <a:r>
              <a:rPr lang="zh-CN" altLang="zh-CN" sz="1200" kern="1200" dirty="0" smtClean="0">
                <a:solidFill>
                  <a:schemeClr val="tx1"/>
                </a:solidFill>
                <a:effectLst/>
                <a:latin typeface="+mn-lt"/>
                <a:ea typeface="+mn-ea"/>
                <a:cs typeface="+mn-cs"/>
              </a:rPr>
              <a:t>接下来介绍球面模型本征频率推导的大致过程：总体的思路是找出液滴振动时表面能和内部液体流动动能的表达式，带入到拉格朗日方程中解出液滴的振动方程，从而求得本征频率。首先我们要知道液滴势能的表达式，我们假设液滴振动的时候，在竖直方向上的位移是可以忽略的，由此我们可以将振动投影到二维，着重研究一个截面的振动。</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7</a:t>
            </a:fld>
            <a:endParaRPr lang="zh-CN" altLang="en-US"/>
          </a:p>
        </p:txBody>
      </p:sp>
    </p:spTree>
    <p:extLst>
      <p:ext uri="{BB962C8B-B14F-4D97-AF65-F5344CB8AC3E}">
        <p14:creationId xmlns:p14="http://schemas.microsoft.com/office/powerpoint/2010/main" val="3232325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在球坐标系下，液滴的边界可以表示为傅里叶</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勒让德级数展开，由此可以计算出液滴表面面积</a:t>
            </a:r>
            <a:r>
              <a:rPr lang="en-US" altLang="zh-CN" sz="1200" kern="1200" dirty="0" smtClean="0">
                <a:solidFill>
                  <a:schemeClr val="tx1"/>
                </a:solidFill>
                <a:effectLst/>
                <a:latin typeface="+mn-lt"/>
                <a:ea typeface="+mn-ea"/>
                <a:cs typeface="+mn-cs"/>
              </a:rPr>
              <a:t>S</a:t>
            </a:r>
            <a:r>
              <a:rPr lang="zh-CN" altLang="zh-CN" sz="1200" kern="1200" dirty="0" smtClean="0">
                <a:solidFill>
                  <a:schemeClr val="tx1"/>
                </a:solidFill>
                <a:effectLst/>
                <a:latin typeface="+mn-lt"/>
                <a:ea typeface="+mn-ea"/>
                <a:cs typeface="+mn-cs"/>
              </a:rPr>
              <a:t>。在</a:t>
            </a:r>
            <a:r>
              <a:rPr lang="en-US" altLang="zh-CN" sz="1200" kern="1200" dirty="0" smtClean="0">
                <a:solidFill>
                  <a:schemeClr val="tx1"/>
                </a:solidFill>
                <a:effectLst/>
                <a:latin typeface="+mn-lt"/>
                <a:ea typeface="+mn-ea"/>
                <a:cs typeface="+mn-cs"/>
              </a:rPr>
              <a:t>S</a:t>
            </a:r>
            <a:r>
              <a:rPr lang="zh-CN" altLang="zh-CN" sz="1200" kern="1200" dirty="0" smtClean="0">
                <a:solidFill>
                  <a:schemeClr val="tx1"/>
                </a:solidFill>
                <a:effectLst/>
                <a:latin typeface="+mn-lt"/>
                <a:ea typeface="+mn-ea"/>
                <a:cs typeface="+mn-cs"/>
              </a:rPr>
              <a:t>的表达式中我们可以看出前面一项是常数，因此可以把面积恰好等于这一项时定为表面张力能的势能零点。根据表面能等于面积乘以表面张力系数，就可以把液体的表面能</a:t>
            </a:r>
            <a:r>
              <a:rPr lang="en-US" altLang="zh-CN" sz="1200" kern="1200" dirty="0" smtClean="0">
                <a:solidFill>
                  <a:schemeClr val="tx1"/>
                </a:solidFill>
                <a:effectLst/>
                <a:latin typeface="+mn-lt"/>
                <a:ea typeface="+mn-ea"/>
                <a:cs typeface="+mn-cs"/>
              </a:rPr>
              <a:t>P</a:t>
            </a:r>
            <a:r>
              <a:rPr lang="zh-CN" altLang="zh-CN" sz="1200" kern="1200" dirty="0" smtClean="0">
                <a:solidFill>
                  <a:schemeClr val="tx1"/>
                </a:solidFill>
                <a:effectLst/>
                <a:latin typeface="+mn-lt"/>
                <a:ea typeface="+mn-ea"/>
                <a:cs typeface="+mn-cs"/>
              </a:rPr>
              <a:t>写成如下的表达式。</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8</a:t>
            </a:fld>
            <a:endParaRPr lang="zh-CN" altLang="en-US"/>
          </a:p>
        </p:txBody>
      </p:sp>
    </p:spTree>
    <p:extLst>
      <p:ext uri="{BB962C8B-B14F-4D97-AF65-F5344CB8AC3E}">
        <p14:creationId xmlns:p14="http://schemas.microsoft.com/office/powerpoint/2010/main" val="350665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接下来我们还需要得到动能的表达式。对于产生振动的液滴，其内部流速场具有连续性，即速度的散度等于零，将速度表达为速度势的梯度，则得到拉普拉斯方程，在球坐标系下，可以表示为如下的形式。满足这个方程的速度势的解可以表示为勒让德函数。</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9</a:t>
            </a:fld>
            <a:endParaRPr lang="zh-CN" altLang="en-US"/>
          </a:p>
        </p:txBody>
      </p:sp>
    </p:spTree>
    <p:extLst>
      <p:ext uri="{BB962C8B-B14F-4D97-AF65-F5344CB8AC3E}">
        <p14:creationId xmlns:p14="http://schemas.microsoft.com/office/powerpoint/2010/main" val="2432436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我们通过用二分之一速度的平方乘以密度对空间的积分来计算液滴的总动能，将其中的速度用速度势的梯度替换掉，就得到了一个能够通过格林公式计算的表达式。</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我们将动能和上述得到的势能相减得到拉格朗日函数并带入到拉格朗日方程中，就可以得到如下所示得振动方程。在这个方程中，本征圆频率的表达式可以很容易的计算，从而也能够的到本征频率的表达式。可以看出，液滴振动的本征频率</a:t>
            </a:r>
            <a:r>
              <a:rPr lang="en-US" altLang="zh-CN" sz="1200" kern="1200" dirty="0" smtClean="0">
                <a:solidFill>
                  <a:schemeClr val="tx1"/>
                </a:solidFill>
                <a:effectLst/>
                <a:latin typeface="+mn-lt"/>
                <a:ea typeface="+mn-ea"/>
                <a:cs typeface="+mn-cs"/>
              </a:rPr>
              <a:t>f</a:t>
            </a:r>
            <a:r>
              <a:rPr lang="zh-CN" altLang="zh-CN" sz="1200" kern="1200" dirty="0" smtClean="0">
                <a:solidFill>
                  <a:schemeClr val="tx1"/>
                </a:solidFill>
                <a:effectLst/>
                <a:latin typeface="+mn-lt"/>
                <a:ea typeface="+mn-ea"/>
                <a:cs typeface="+mn-cs"/>
              </a:rPr>
              <a:t>的平方与半径</a:t>
            </a:r>
            <a:r>
              <a:rPr lang="en-US" altLang="zh-CN" sz="1200" kern="1200" dirty="0" smtClean="0">
                <a:solidFill>
                  <a:schemeClr val="tx1"/>
                </a:solidFill>
                <a:effectLst/>
                <a:latin typeface="+mn-lt"/>
                <a:ea typeface="+mn-ea"/>
                <a:cs typeface="+mn-cs"/>
              </a:rPr>
              <a:t>R</a:t>
            </a:r>
            <a:r>
              <a:rPr lang="zh-CN" altLang="zh-CN" sz="1200" kern="1200" dirty="0" smtClean="0">
                <a:solidFill>
                  <a:schemeClr val="tx1"/>
                </a:solidFill>
                <a:effectLst/>
                <a:latin typeface="+mn-lt"/>
                <a:ea typeface="+mn-ea"/>
                <a:cs typeface="+mn-cs"/>
              </a:rPr>
              <a:t>三次方的乘积是一个由</a:t>
            </a:r>
            <a:r>
              <a:rPr lang="en-US" altLang="zh-CN" sz="1200" kern="1200" dirty="0" smtClean="0">
                <a:solidFill>
                  <a:schemeClr val="tx1"/>
                </a:solidFill>
                <a:effectLst/>
                <a:latin typeface="+mn-lt"/>
                <a:ea typeface="+mn-ea"/>
                <a:cs typeface="+mn-cs"/>
              </a:rPr>
              <a:t>n</a:t>
            </a:r>
            <a:r>
              <a:rPr lang="zh-CN" altLang="zh-CN" sz="1200" kern="1200" dirty="0" smtClean="0">
                <a:solidFill>
                  <a:schemeClr val="tx1"/>
                </a:solidFill>
                <a:effectLst/>
                <a:latin typeface="+mn-lt"/>
                <a:ea typeface="+mn-ea"/>
                <a:cs typeface="+mn-cs"/>
              </a:rPr>
              <a:t>决定的三次多项式，</a:t>
            </a:r>
            <a:r>
              <a:rPr lang="en-US" altLang="zh-CN" sz="1200" kern="1200" dirty="0" smtClean="0">
                <a:solidFill>
                  <a:schemeClr val="tx1"/>
                </a:solidFill>
                <a:effectLst/>
                <a:latin typeface="+mn-lt"/>
                <a:ea typeface="+mn-ea"/>
                <a:cs typeface="+mn-cs"/>
              </a:rPr>
              <a:t>n, f, R</a:t>
            </a:r>
            <a:r>
              <a:rPr lang="zh-CN" altLang="zh-CN" sz="1200" kern="1200" dirty="0" smtClean="0">
                <a:solidFill>
                  <a:schemeClr val="tx1"/>
                </a:solidFill>
                <a:effectLst/>
                <a:latin typeface="+mn-lt"/>
                <a:ea typeface="+mn-ea"/>
                <a:cs typeface="+mn-cs"/>
              </a:rPr>
              <a:t>可以确定其中之一时，其他两个值也是一一对应的。值得注意的是，这个表达式中并没有温度，这说明液滴振动的本征频率并不是温度的函数，温度的改变不会影响以上三个参量的关系。</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10</a:t>
            </a:fld>
            <a:endParaRPr lang="zh-CN" altLang="en-US"/>
          </a:p>
        </p:txBody>
      </p:sp>
    </p:spTree>
    <p:extLst>
      <p:ext uri="{BB962C8B-B14F-4D97-AF65-F5344CB8AC3E}">
        <p14:creationId xmlns:p14="http://schemas.microsoft.com/office/powerpoint/2010/main" val="4069811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上述就是球面模型的推导过程，对于圆柱模型，推导的思路和过程也都相同的，只是在柱坐标下展开的液滴边界以及拉普拉斯方程的表达式有所不同，最终可以得到如下所示的振动方程，其中</a:t>
            </a:r>
            <a:r>
              <a:rPr lang="en-US" altLang="zh-CN" sz="1200" kern="1200" dirty="0" err="1" smtClean="0">
                <a:solidFill>
                  <a:schemeClr val="tx1"/>
                </a:solidFill>
                <a:effectLst/>
                <a:latin typeface="+mn-lt"/>
                <a:ea typeface="+mn-ea"/>
                <a:cs typeface="+mn-cs"/>
              </a:rPr>
              <a:t>Jn</a:t>
            </a:r>
            <a:r>
              <a:rPr lang="zh-CN" altLang="zh-CN" sz="1200" kern="1200" dirty="0" smtClean="0">
                <a:solidFill>
                  <a:schemeClr val="tx1"/>
                </a:solidFill>
                <a:effectLst/>
                <a:latin typeface="+mn-lt"/>
                <a:ea typeface="+mn-ea"/>
                <a:cs typeface="+mn-cs"/>
              </a:rPr>
              <a:t>是贝塞尔函数当</a:t>
            </a:r>
            <a:r>
              <a:rPr lang="en-US" altLang="zh-CN" sz="1200" kern="1200" dirty="0" smtClean="0">
                <a:solidFill>
                  <a:schemeClr val="tx1"/>
                </a:solidFill>
                <a:effectLst/>
                <a:latin typeface="+mn-lt"/>
                <a:ea typeface="+mn-ea"/>
                <a:cs typeface="+mn-cs"/>
              </a:rPr>
              <a:t>r</a:t>
            </a:r>
            <a:r>
              <a:rPr lang="zh-CN" altLang="zh-CN" sz="1200" kern="1200" dirty="0" smtClean="0">
                <a:solidFill>
                  <a:schemeClr val="tx1"/>
                </a:solidFill>
                <a:effectLst/>
                <a:latin typeface="+mn-lt"/>
                <a:ea typeface="+mn-ea"/>
                <a:cs typeface="+mn-cs"/>
              </a:rPr>
              <a:t>取平衡状态半径时的值。</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11</a:t>
            </a:fld>
            <a:endParaRPr lang="zh-CN" altLang="en-US"/>
          </a:p>
        </p:txBody>
      </p:sp>
    </p:spTree>
    <p:extLst>
      <p:ext uri="{BB962C8B-B14F-4D97-AF65-F5344CB8AC3E}">
        <p14:creationId xmlns:p14="http://schemas.microsoft.com/office/powerpoint/2010/main" val="1990494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由于实际问题中，</a:t>
            </a:r>
            <a:r>
              <a:rPr lang="en-US" altLang="zh-CN" sz="1200" kern="1200" dirty="0" err="1" smtClean="0">
                <a:solidFill>
                  <a:schemeClr val="tx1"/>
                </a:solidFill>
                <a:effectLst/>
                <a:latin typeface="+mn-lt"/>
                <a:ea typeface="+mn-ea"/>
                <a:cs typeface="+mn-cs"/>
              </a:rPr>
              <a:t>ka</a:t>
            </a:r>
            <a:r>
              <a:rPr lang="zh-CN" altLang="zh-CN" sz="1200" kern="1200" dirty="0" smtClean="0">
                <a:solidFill>
                  <a:schemeClr val="tx1"/>
                </a:solidFill>
                <a:effectLst/>
                <a:latin typeface="+mn-lt"/>
                <a:ea typeface="+mn-ea"/>
                <a:cs typeface="+mn-cs"/>
              </a:rPr>
              <a:t>是小量，可以忽略，因此方程简化为这样一个非常简单的表达式，我们可以由此得到本征频率的表达式，这与上述得到的表达式十分相似，只是将一个关于</a:t>
            </a:r>
            <a:r>
              <a:rPr lang="en-US" altLang="zh-CN" sz="1200" kern="1200" dirty="0" smtClean="0">
                <a:solidFill>
                  <a:schemeClr val="tx1"/>
                </a:solidFill>
                <a:effectLst/>
                <a:latin typeface="+mn-lt"/>
                <a:ea typeface="+mn-ea"/>
                <a:cs typeface="+mn-cs"/>
              </a:rPr>
              <a:t>n</a:t>
            </a:r>
            <a:r>
              <a:rPr lang="zh-CN" altLang="zh-CN" sz="1200" kern="1200" dirty="0" smtClean="0">
                <a:solidFill>
                  <a:schemeClr val="tx1"/>
                </a:solidFill>
                <a:effectLst/>
                <a:latin typeface="+mn-lt"/>
                <a:ea typeface="+mn-ea"/>
                <a:cs typeface="+mn-cs"/>
              </a:rPr>
              <a:t>的多项式由</a:t>
            </a:r>
            <a:r>
              <a:rPr lang="en-US" altLang="zh-CN" sz="1200" kern="1200" dirty="0" smtClean="0">
                <a:solidFill>
                  <a:schemeClr val="tx1"/>
                </a:solidFill>
                <a:effectLst/>
                <a:latin typeface="+mn-lt"/>
                <a:ea typeface="+mn-ea"/>
                <a:cs typeface="+mn-cs"/>
              </a:rPr>
              <a:t>n+1</a:t>
            </a:r>
            <a:r>
              <a:rPr lang="zh-CN" altLang="zh-CN" sz="1200" kern="1200" dirty="0" smtClean="0">
                <a:solidFill>
                  <a:schemeClr val="tx1"/>
                </a:solidFill>
                <a:effectLst/>
                <a:latin typeface="+mn-lt"/>
                <a:ea typeface="+mn-ea"/>
                <a:cs typeface="+mn-cs"/>
              </a:rPr>
              <a:t>换成了</a:t>
            </a:r>
            <a:r>
              <a:rPr lang="en-US" altLang="zh-CN" sz="1200" kern="1200" dirty="0" smtClean="0">
                <a:solidFill>
                  <a:schemeClr val="tx1"/>
                </a:solidFill>
                <a:effectLst/>
                <a:latin typeface="+mn-lt"/>
                <a:ea typeface="+mn-ea"/>
                <a:cs typeface="+mn-cs"/>
              </a:rPr>
              <a:t>n+2</a:t>
            </a:r>
            <a:r>
              <a:rPr lang="zh-CN" altLang="zh-CN" sz="1200" kern="1200" dirty="0" smtClean="0">
                <a:solidFill>
                  <a:schemeClr val="tx1"/>
                </a:solidFill>
                <a:effectLst/>
                <a:latin typeface="+mn-lt"/>
                <a:ea typeface="+mn-ea"/>
                <a:cs typeface="+mn-cs"/>
              </a:rPr>
              <a:t>。</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12</a:t>
            </a:fld>
            <a:endParaRPr lang="zh-CN" altLang="en-US"/>
          </a:p>
        </p:txBody>
      </p:sp>
    </p:spTree>
    <p:extLst>
      <p:ext uri="{BB962C8B-B14F-4D97-AF65-F5344CB8AC3E}">
        <p14:creationId xmlns:p14="http://schemas.microsoft.com/office/powerpoint/2010/main" val="1681372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通过上述的讨论，我们了解到液滴振动时的频率</a:t>
            </a:r>
            <a:r>
              <a:rPr lang="en-US" altLang="zh-CN" sz="1200" kern="1200" dirty="0" smtClean="0">
                <a:solidFill>
                  <a:schemeClr val="tx1"/>
                </a:solidFill>
                <a:effectLst/>
                <a:latin typeface="+mn-lt"/>
                <a:ea typeface="+mn-ea"/>
                <a:cs typeface="+mn-cs"/>
              </a:rPr>
              <a:t>f</a:t>
            </a:r>
            <a:r>
              <a:rPr lang="zh-CN" altLang="zh-CN" sz="1200" kern="1200" dirty="0" smtClean="0">
                <a:solidFill>
                  <a:schemeClr val="tx1"/>
                </a:solidFill>
                <a:effectLst/>
                <a:latin typeface="+mn-lt"/>
                <a:ea typeface="+mn-ea"/>
                <a:cs typeface="+mn-cs"/>
              </a:rPr>
              <a:t>是由角度数</a:t>
            </a:r>
            <a:r>
              <a:rPr lang="en-US" altLang="zh-CN" sz="1200" kern="1200" dirty="0" smtClean="0">
                <a:solidFill>
                  <a:schemeClr val="tx1"/>
                </a:solidFill>
                <a:effectLst/>
                <a:latin typeface="+mn-lt"/>
                <a:ea typeface="+mn-ea"/>
                <a:cs typeface="+mn-cs"/>
              </a:rPr>
              <a:t>n</a:t>
            </a:r>
            <a:r>
              <a:rPr lang="zh-CN" altLang="zh-CN" sz="1200" kern="1200" dirty="0" smtClean="0">
                <a:solidFill>
                  <a:schemeClr val="tx1"/>
                </a:solidFill>
                <a:effectLst/>
                <a:latin typeface="+mn-lt"/>
                <a:ea typeface="+mn-ea"/>
                <a:cs typeface="+mn-cs"/>
              </a:rPr>
              <a:t>和液滴半径</a:t>
            </a:r>
            <a:r>
              <a:rPr lang="en-US" altLang="zh-CN" sz="1200" kern="1200" dirty="0" smtClean="0">
                <a:solidFill>
                  <a:schemeClr val="tx1"/>
                </a:solidFill>
                <a:effectLst/>
                <a:latin typeface="+mn-lt"/>
                <a:ea typeface="+mn-ea"/>
                <a:cs typeface="+mn-cs"/>
              </a:rPr>
              <a:t>R</a:t>
            </a:r>
            <a:r>
              <a:rPr lang="zh-CN" altLang="zh-CN" sz="1200" kern="1200" dirty="0" smtClean="0">
                <a:solidFill>
                  <a:schemeClr val="tx1"/>
                </a:solidFill>
                <a:effectLst/>
                <a:latin typeface="+mn-lt"/>
                <a:ea typeface="+mn-ea"/>
                <a:cs typeface="+mn-cs"/>
              </a:rPr>
              <a:t>所共同决定的，因此，我们在实验中重点测量了液滴振动时的半径和频率，并用其与角度数的关系进行了数据拟合。</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13</a:t>
            </a:fld>
            <a:endParaRPr lang="zh-CN" altLang="en-US"/>
          </a:p>
        </p:txBody>
      </p:sp>
    </p:spTree>
    <p:extLst>
      <p:ext uri="{BB962C8B-B14F-4D97-AF65-F5344CB8AC3E}">
        <p14:creationId xmlns:p14="http://schemas.microsoft.com/office/powerpoint/2010/main" val="558030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接下来是液滴的导热模型，关于这个模型上一组同学已经介绍地很详细了，并且已经拟合出了较好的结果，而且由于我们在实验时没有系统地记录时间，因此也没有对这个理论进行数据拟合，而且之后的讨论中我们会说到关于加入液滴方式的一个变化，即直接通过加水制造一定半径的液滴，这将使得半径随温度变化的计算变得不必要。</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14</a:t>
            </a:fld>
            <a:endParaRPr lang="zh-CN" altLang="en-US"/>
          </a:p>
        </p:txBody>
      </p:sp>
    </p:spTree>
    <p:extLst>
      <p:ext uri="{BB962C8B-B14F-4D97-AF65-F5344CB8AC3E}">
        <p14:creationId xmlns:p14="http://schemas.microsoft.com/office/powerpoint/2010/main" val="3180804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。这里只对最终结果做一个介绍：半径是时间的二次函数，温度为其中二次项及一次项的系数，温度越高，半径下降越快，这与温度越液滴蒸发越快的现象是符合的。</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15</a:t>
            </a:fld>
            <a:endParaRPr lang="zh-CN" altLang="en-US"/>
          </a:p>
        </p:txBody>
      </p:sp>
    </p:spTree>
    <p:extLst>
      <p:ext uri="{BB962C8B-B14F-4D97-AF65-F5344CB8AC3E}">
        <p14:creationId xmlns:p14="http://schemas.microsoft.com/office/powerpoint/2010/main" val="1813514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接下来是我们的实验部分。我们实验的目的是在热表面上加入水滴并对其蒸发的全过程进行观察记录、着重性记录震动出现的过程，对每次振动的相关参量进行测量，结合上述理论进行分析，最终探讨通过控制相关参量</a:t>
            </a:r>
            <a:r>
              <a:rPr lang="en-US" altLang="zh-CN" sz="1200" kern="1200" dirty="0" smtClean="0">
                <a:solidFill>
                  <a:schemeClr val="tx1"/>
                </a:solidFill>
                <a:effectLst/>
                <a:latin typeface="+mn-lt"/>
                <a:ea typeface="+mn-ea"/>
                <a:cs typeface="+mn-cs"/>
              </a:rPr>
              <a:t>(f , R , T)</a:t>
            </a:r>
            <a:r>
              <a:rPr lang="zh-CN" altLang="zh-CN" sz="1200" kern="1200" dirty="0" smtClean="0">
                <a:solidFill>
                  <a:schemeClr val="tx1"/>
                </a:solidFill>
                <a:effectLst/>
                <a:latin typeface="+mn-lt"/>
                <a:ea typeface="+mn-ea"/>
                <a:cs typeface="+mn-cs"/>
              </a:rPr>
              <a:t>，达到人为地主动地引入某一定振动模式的方法。</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实验时，我们先打开电热板设置温度</a:t>
            </a:r>
            <a:r>
              <a:rPr lang="en-US" altLang="zh-CN" sz="1200" kern="1200" dirty="0" err="1" smtClean="0">
                <a:solidFill>
                  <a:schemeClr val="tx1"/>
                </a:solidFill>
                <a:effectLst/>
                <a:latin typeface="+mn-lt"/>
                <a:ea typeface="+mn-ea"/>
                <a:cs typeface="+mn-cs"/>
              </a:rPr>
              <a:t>Ts</a:t>
            </a:r>
            <a:r>
              <a:rPr lang="zh-CN" altLang="zh-CN" sz="1200" kern="1200" dirty="0" smtClean="0">
                <a:solidFill>
                  <a:schemeClr val="tx1"/>
                </a:solidFill>
                <a:effectLst/>
                <a:latin typeface="+mn-lt"/>
                <a:ea typeface="+mn-ea"/>
                <a:cs typeface="+mn-cs"/>
              </a:rPr>
              <a:t>进行加热，至自动断电时，将曲面圆盘放在电热板中央，待曲面圆盘温度稳定时（电热板自动断电），用热电偶测量其温度，记为</a:t>
            </a:r>
            <a:r>
              <a:rPr lang="en-US" altLang="zh-CN" sz="1200" kern="1200" dirty="0" smtClean="0">
                <a:solidFill>
                  <a:schemeClr val="tx1"/>
                </a:solidFill>
                <a:effectLst/>
                <a:latin typeface="+mn-lt"/>
                <a:ea typeface="+mn-ea"/>
                <a:cs typeface="+mn-cs"/>
              </a:rPr>
              <a:t>To</a:t>
            </a:r>
            <a:r>
              <a:rPr lang="zh-CN" altLang="zh-CN" sz="1200" kern="1200" dirty="0" smtClean="0">
                <a:solidFill>
                  <a:schemeClr val="tx1"/>
                </a:solidFill>
                <a:effectLst/>
                <a:latin typeface="+mn-lt"/>
                <a:ea typeface="+mn-ea"/>
                <a:cs typeface="+mn-cs"/>
              </a:rPr>
              <a:t>；用注射器针尖吸取一定体积的去离子水，读取此时针筒中液面所在刻度，将针尖正对曲面中心将水注入，通过观察液面在注射器中的下降控制注入液体体积</a:t>
            </a:r>
            <a:r>
              <a:rPr lang="en-US" altLang="zh-CN" sz="1200" kern="1200" dirty="0" smtClean="0">
                <a:solidFill>
                  <a:schemeClr val="tx1"/>
                </a:solidFill>
                <a:effectLst/>
                <a:latin typeface="+mn-lt"/>
                <a:ea typeface="+mn-ea"/>
                <a:cs typeface="+mn-cs"/>
              </a:rPr>
              <a:t>Vo</a:t>
            </a:r>
            <a:r>
              <a:rPr lang="zh-CN" altLang="zh-CN" sz="1200" kern="1200" dirty="0" smtClean="0">
                <a:solidFill>
                  <a:schemeClr val="tx1"/>
                </a:solidFill>
                <a:effectLst/>
                <a:latin typeface="+mn-lt"/>
                <a:ea typeface="+mn-ea"/>
                <a:cs typeface="+mn-cs"/>
              </a:rPr>
              <a:t>；手持摄像机在曲面正上方进行拍摄，将视频导入到计算机中进行分析。</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16</a:t>
            </a:fld>
            <a:endParaRPr lang="zh-CN" altLang="en-US"/>
          </a:p>
        </p:txBody>
      </p:sp>
    </p:spTree>
    <p:extLst>
      <p:ext uri="{BB962C8B-B14F-4D97-AF65-F5344CB8AC3E}">
        <p14:creationId xmlns:p14="http://schemas.microsoft.com/office/powerpoint/2010/main" val="1288788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我们的实验装置有最高温度为</a:t>
            </a:r>
            <a:r>
              <a:rPr lang="en-US" altLang="zh-CN" sz="1200" kern="1200" dirty="0" smtClean="0">
                <a:solidFill>
                  <a:schemeClr val="tx1"/>
                </a:solidFill>
                <a:effectLst/>
                <a:latin typeface="+mn-lt"/>
                <a:ea typeface="+mn-ea"/>
                <a:cs typeface="+mn-cs"/>
              </a:rPr>
              <a:t>400</a:t>
            </a:r>
            <a:r>
              <a:rPr lang="zh-CN" altLang="zh-CN" sz="1200" kern="1200" dirty="0" smtClean="0">
                <a:solidFill>
                  <a:schemeClr val="tx1"/>
                </a:solidFill>
                <a:effectLst/>
                <a:latin typeface="+mn-lt"/>
                <a:ea typeface="+mn-ea"/>
                <a:cs typeface="+mn-cs"/>
              </a:rPr>
              <a:t>℃的控温加热板，</a:t>
            </a:r>
            <a:r>
              <a:rPr lang="en-US" altLang="zh-CN" sz="1200" kern="1200" dirty="0" smtClean="0">
                <a:solidFill>
                  <a:schemeClr val="tx1"/>
                </a:solidFill>
                <a:effectLst/>
                <a:latin typeface="+mn-lt"/>
                <a:ea typeface="+mn-ea"/>
                <a:cs typeface="+mn-cs"/>
              </a:rPr>
              <a:t>K</a:t>
            </a:r>
            <a:r>
              <a:rPr lang="zh-CN" altLang="zh-CN" sz="1200" kern="1200" dirty="0" smtClean="0">
                <a:solidFill>
                  <a:schemeClr val="tx1"/>
                </a:solidFill>
                <a:effectLst/>
                <a:latin typeface="+mn-lt"/>
                <a:ea typeface="+mn-ea"/>
                <a:cs typeface="+mn-cs"/>
              </a:rPr>
              <a:t>型热电偶，注射器，铝合金平板和黄铜平板，这是曲面的几何尺寸图。</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17</a:t>
            </a:fld>
            <a:endParaRPr lang="zh-CN" altLang="en-US"/>
          </a:p>
        </p:txBody>
      </p:sp>
    </p:spTree>
    <p:extLst>
      <p:ext uri="{BB962C8B-B14F-4D97-AF65-F5344CB8AC3E}">
        <p14:creationId xmlns:p14="http://schemas.microsoft.com/office/powerpoint/2010/main" val="3233215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我们用</a:t>
            </a:r>
            <a:r>
              <a:rPr lang="en-US" altLang="zh-CN" sz="1200" kern="1200" dirty="0" smtClean="0">
                <a:solidFill>
                  <a:schemeClr val="tx1"/>
                </a:solidFill>
                <a:effectLst/>
                <a:latin typeface="+mn-lt"/>
                <a:ea typeface="+mn-ea"/>
                <a:cs typeface="+mn-cs"/>
              </a:rPr>
              <a:t>tracker</a:t>
            </a:r>
            <a:r>
              <a:rPr lang="zh-CN" altLang="zh-CN" sz="1200" kern="1200" dirty="0" smtClean="0">
                <a:solidFill>
                  <a:schemeClr val="tx1"/>
                </a:solidFill>
                <a:effectLst/>
                <a:latin typeface="+mn-lt"/>
                <a:ea typeface="+mn-ea"/>
                <a:cs typeface="+mn-cs"/>
              </a:rPr>
              <a:t>测量星形振动的频率和半径。测量半径时，以液滴恢复到圆形时为准；测量频率时，以液滴完全恢复到原来的位置为准。【放视频进行说明，两个周期】</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18</a:t>
            </a:fld>
            <a:endParaRPr lang="zh-CN" altLang="en-US"/>
          </a:p>
        </p:txBody>
      </p:sp>
    </p:spTree>
    <p:extLst>
      <p:ext uri="{BB962C8B-B14F-4D97-AF65-F5344CB8AC3E}">
        <p14:creationId xmlns:p14="http://schemas.microsoft.com/office/powerpoint/2010/main" val="3353940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这里是我们的实验结果，我们一共观察到了角度数</a:t>
            </a:r>
            <a:r>
              <a:rPr lang="en-US" altLang="zh-CN" sz="1200" kern="1200" dirty="0" smtClean="0">
                <a:solidFill>
                  <a:schemeClr val="tx1"/>
                </a:solidFill>
                <a:effectLst/>
                <a:latin typeface="+mn-lt"/>
                <a:ea typeface="+mn-ea"/>
                <a:cs typeface="+mn-cs"/>
              </a:rPr>
              <a:t>n=2~6</a:t>
            </a:r>
            <a:r>
              <a:rPr lang="zh-CN" altLang="zh-CN" sz="1200" kern="1200" dirty="0" smtClean="0">
                <a:solidFill>
                  <a:schemeClr val="tx1"/>
                </a:solidFill>
                <a:effectLst/>
                <a:latin typeface="+mn-lt"/>
                <a:ea typeface="+mn-ea"/>
                <a:cs typeface="+mn-cs"/>
              </a:rPr>
              <a:t>的五种振动模式。</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19</a:t>
            </a:fld>
            <a:endParaRPr lang="zh-CN" altLang="en-US"/>
          </a:p>
        </p:txBody>
      </p:sp>
    </p:spTree>
    <p:extLst>
      <p:ext uri="{BB962C8B-B14F-4D97-AF65-F5344CB8AC3E}">
        <p14:creationId xmlns:p14="http://schemas.microsoft.com/office/powerpoint/2010/main" val="2435352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我们根据液滴的本征频率模型，用频率的平方与</a:t>
            </a:r>
            <a:r>
              <a:rPr lang="en-US" altLang="zh-CN" sz="1200" kern="1200" dirty="0" smtClean="0">
                <a:solidFill>
                  <a:schemeClr val="tx1"/>
                </a:solidFill>
                <a:effectLst/>
                <a:latin typeface="+mn-lt"/>
                <a:ea typeface="+mn-ea"/>
                <a:cs typeface="+mn-cs"/>
              </a:rPr>
              <a:t>n</a:t>
            </a:r>
            <a:r>
              <a:rPr lang="zh-CN" altLang="zh-CN" sz="1200" kern="1200" dirty="0" smtClean="0">
                <a:solidFill>
                  <a:schemeClr val="tx1"/>
                </a:solidFill>
                <a:effectLst/>
                <a:latin typeface="+mn-lt"/>
                <a:ea typeface="+mn-ea"/>
                <a:cs typeface="+mn-cs"/>
              </a:rPr>
              <a:t>的多项式的比值对半径三次方的倒数作图，并对数据进行了拟合</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20</a:t>
            </a:fld>
            <a:endParaRPr lang="zh-CN" altLang="en-US"/>
          </a:p>
        </p:txBody>
      </p:sp>
    </p:spTree>
    <p:extLst>
      <p:ext uri="{BB962C8B-B14F-4D97-AF65-F5344CB8AC3E}">
        <p14:creationId xmlns:p14="http://schemas.microsoft.com/office/powerpoint/2010/main" val="1207914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，圆柱频率和球面频率的</a:t>
            </a:r>
            <a:r>
              <a:rPr lang="en-US" altLang="zh-CN" sz="1200" kern="1200" dirty="0" smtClean="0">
                <a:solidFill>
                  <a:schemeClr val="tx1"/>
                </a:solidFill>
                <a:effectLst/>
                <a:latin typeface="+mn-lt"/>
                <a:ea typeface="+mn-ea"/>
                <a:cs typeface="+mn-cs"/>
              </a:rPr>
              <a:t>R</a:t>
            </a:r>
            <a:r>
              <a:rPr lang="zh-CN" altLang="zh-CN" sz="1200" kern="1200" dirty="0" smtClean="0">
                <a:solidFill>
                  <a:schemeClr val="tx1"/>
                </a:solidFill>
                <a:effectLst/>
                <a:latin typeface="+mn-lt"/>
                <a:ea typeface="+mn-ea"/>
                <a:cs typeface="+mn-cs"/>
              </a:rPr>
              <a:t>²均为</a:t>
            </a:r>
            <a:r>
              <a:rPr lang="en-US" altLang="zh-CN" sz="1200" kern="1200" dirty="0" smtClean="0">
                <a:solidFill>
                  <a:schemeClr val="tx1"/>
                </a:solidFill>
                <a:effectLst/>
                <a:latin typeface="+mn-lt"/>
                <a:ea typeface="+mn-ea"/>
                <a:cs typeface="+mn-cs"/>
              </a:rPr>
              <a:t>0.98</a:t>
            </a:r>
            <a:r>
              <a:rPr lang="zh-CN" altLang="zh-CN" sz="1200" kern="1200" dirty="0" smtClean="0">
                <a:solidFill>
                  <a:schemeClr val="tx1"/>
                </a:solidFill>
                <a:effectLst/>
                <a:latin typeface="+mn-lt"/>
                <a:ea typeface="+mn-ea"/>
                <a:cs typeface="+mn-cs"/>
              </a:rPr>
              <a:t>，线性都较好。根据公式计算直线的斜率应该为</a:t>
            </a:r>
            <a:r>
              <a:rPr lang="en-US" altLang="zh-CN" sz="1200" kern="1200" dirty="0" smtClean="0">
                <a:solidFill>
                  <a:schemeClr val="tx1"/>
                </a:solidFill>
                <a:effectLst/>
                <a:latin typeface="+mn-lt"/>
                <a:ea typeface="+mn-ea"/>
                <a:cs typeface="+mn-cs"/>
              </a:rPr>
              <a:t>5.85</a:t>
            </a:r>
            <a:r>
              <a:rPr lang="zh-CN" altLang="zh-CN" sz="1200" kern="1200" dirty="0" smtClean="0">
                <a:solidFill>
                  <a:schemeClr val="tx1"/>
                </a:solidFill>
                <a:effectLst/>
                <a:latin typeface="+mn-lt"/>
                <a:ea typeface="+mn-ea"/>
                <a:cs typeface="+mn-cs"/>
              </a:rPr>
              <a:t>，而两条直线的斜率分别为</a:t>
            </a:r>
            <a:r>
              <a:rPr lang="en-US" altLang="zh-CN" sz="1200" kern="1200" dirty="0" smtClean="0">
                <a:solidFill>
                  <a:schemeClr val="tx1"/>
                </a:solidFill>
                <a:effectLst/>
                <a:latin typeface="+mn-lt"/>
                <a:ea typeface="+mn-ea"/>
                <a:cs typeface="+mn-cs"/>
              </a:rPr>
              <a:t>5.6</a:t>
            </a:r>
            <a:r>
              <a:rPr lang="zh-CN" altLang="zh-CN"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6.9</a:t>
            </a:r>
            <a:r>
              <a:rPr lang="zh-CN" altLang="zh-CN" sz="1200" kern="1200" dirty="0" smtClean="0">
                <a:solidFill>
                  <a:schemeClr val="tx1"/>
                </a:solidFill>
                <a:effectLst/>
                <a:latin typeface="+mn-lt"/>
                <a:ea typeface="+mn-ea"/>
                <a:cs typeface="+mn-cs"/>
              </a:rPr>
              <a:t>，由此可以知道，圆柱模型的拟合效果好于球面模型，这与实际过程中液滴半径远大于液滴厚度的情况是符合的。</a:t>
            </a:r>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21</a:t>
            </a:fld>
            <a:endParaRPr lang="zh-CN" altLang="en-US"/>
          </a:p>
        </p:txBody>
      </p:sp>
    </p:spTree>
    <p:extLst>
      <p:ext uri="{BB962C8B-B14F-4D97-AF65-F5344CB8AC3E}">
        <p14:creationId xmlns:p14="http://schemas.microsoft.com/office/powerpoint/2010/main" val="647180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我们还给出了</a:t>
            </a:r>
            <a:r>
              <a:rPr lang="en-US" altLang="zh-CN" sz="1200" kern="1200" dirty="0" smtClean="0">
                <a:solidFill>
                  <a:schemeClr val="tx1"/>
                </a:solidFill>
                <a:effectLst/>
                <a:latin typeface="+mn-lt"/>
                <a:ea typeface="+mn-ea"/>
                <a:cs typeface="+mn-cs"/>
              </a:rPr>
              <a:t>330</a:t>
            </a:r>
            <a:r>
              <a:rPr lang="zh-CN" altLang="zh-CN"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400</a:t>
            </a:r>
            <a:r>
              <a:rPr lang="zh-CN" altLang="zh-CN" sz="1200" kern="1200" dirty="0" smtClean="0">
                <a:solidFill>
                  <a:schemeClr val="tx1"/>
                </a:solidFill>
                <a:effectLst/>
                <a:latin typeface="+mn-lt"/>
                <a:ea typeface="+mn-ea"/>
                <a:cs typeface="+mn-cs"/>
              </a:rPr>
              <a:t>℃液滴的振动模式随半径变化的分布。从图中我们可以看出，两角的振动通常在半径很大和半径很小时出现，三角、四角和五角的振动出现的半径有依次增大的趋势。而对于六角来说它出现的半径范围分布很大，在半径较大和半径较小都有可能出现。</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22</a:t>
            </a:fld>
            <a:endParaRPr lang="zh-CN" altLang="en-US"/>
          </a:p>
        </p:txBody>
      </p:sp>
    </p:spTree>
    <p:extLst>
      <p:ext uri="{BB962C8B-B14F-4D97-AF65-F5344CB8AC3E}">
        <p14:creationId xmlns:p14="http://schemas.microsoft.com/office/powerpoint/2010/main" val="3255558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。我们把在铜曲面和铝曲面上得到的</a:t>
            </a:r>
            <a:r>
              <a:rPr lang="en-US" altLang="zh-CN" sz="1200" kern="1200" dirty="0" smtClean="0">
                <a:solidFill>
                  <a:schemeClr val="tx1"/>
                </a:solidFill>
                <a:effectLst/>
                <a:latin typeface="+mn-lt"/>
                <a:ea typeface="+mn-ea"/>
                <a:cs typeface="+mn-cs"/>
              </a:rPr>
              <a:t>400</a:t>
            </a:r>
            <a:r>
              <a:rPr lang="zh-CN" altLang="zh-CN" sz="1200" kern="1200" dirty="0" smtClean="0">
                <a:solidFill>
                  <a:schemeClr val="tx1"/>
                </a:solidFill>
                <a:effectLst/>
                <a:latin typeface="+mn-lt"/>
                <a:ea typeface="+mn-ea"/>
                <a:cs typeface="+mn-cs"/>
              </a:rPr>
              <a:t>℃的数据汇总到一张图上，给出了</a:t>
            </a:r>
            <a:r>
              <a:rPr lang="en-US" altLang="zh-CN" sz="1200" kern="1200" dirty="0" smtClean="0">
                <a:solidFill>
                  <a:schemeClr val="tx1"/>
                </a:solidFill>
                <a:effectLst/>
                <a:latin typeface="+mn-lt"/>
                <a:ea typeface="+mn-ea"/>
                <a:cs typeface="+mn-cs"/>
              </a:rPr>
              <a:t>400</a:t>
            </a:r>
            <a:r>
              <a:rPr lang="zh-CN" altLang="zh-CN" sz="1200" kern="1200" dirty="0" smtClean="0">
                <a:solidFill>
                  <a:schemeClr val="tx1"/>
                </a:solidFill>
                <a:effectLst/>
                <a:latin typeface="+mn-lt"/>
                <a:ea typeface="+mn-ea"/>
                <a:cs typeface="+mn-cs"/>
              </a:rPr>
              <a:t>℃下一定半径下振动模式出现的分布情况，通过这张图，我们可以人为控制加入液滴的半径来引入一定的振动模式。</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以上就是我们的理论和实验部分，接下来由胡子豪同学为我们介绍课题的讨论与反思。</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23</a:t>
            </a:fld>
            <a:endParaRPr lang="zh-CN" altLang="en-US"/>
          </a:p>
        </p:txBody>
      </p:sp>
    </p:spTree>
    <p:extLst>
      <p:ext uri="{BB962C8B-B14F-4D97-AF65-F5344CB8AC3E}">
        <p14:creationId xmlns:p14="http://schemas.microsoft.com/office/powerpoint/2010/main" val="2367393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那么接下来我来介绍对于这个课题的总结和反思。</a:t>
            </a:r>
          </a:p>
          <a:p>
            <a:r>
              <a:rPr lang="zh-CN" altLang="zh-CN" sz="1200" kern="1200" dirty="0" smtClean="0">
                <a:solidFill>
                  <a:schemeClr val="tx1"/>
                </a:solidFill>
                <a:effectLst/>
                <a:latin typeface="+mn-lt"/>
                <a:ea typeface="+mn-ea"/>
                <a:cs typeface="+mn-cs"/>
              </a:rPr>
              <a:t>首先是理论部分的讨论，通过阅读文献，我们了解到，当将液体置于一个非浸润的平板上，并对平板施加一定频率的振动的时，液滴在某些频率下会产生振动。我们自己尝试用蜂鸣片来做这个实验，但是由于蜂鸣片的表面不是非浸润性的材料，因此结果是不理想的。</a:t>
            </a:r>
          </a:p>
        </p:txBody>
      </p:sp>
      <p:sp>
        <p:nvSpPr>
          <p:cNvPr id="4" name="灯片编号占位符 3"/>
          <p:cNvSpPr>
            <a:spLocks noGrp="1"/>
          </p:cNvSpPr>
          <p:nvPr>
            <p:ph type="sldNum" sz="quarter" idx="10"/>
          </p:nvPr>
        </p:nvSpPr>
        <p:spPr/>
        <p:txBody>
          <a:bodyPr/>
          <a:lstStyle/>
          <a:p>
            <a:fld id="{9C2A6B95-0C77-438C-A101-4FF813816FE6}" type="slidenum">
              <a:rPr lang="zh-CN" altLang="en-US" smtClean="0"/>
              <a:t>24</a:t>
            </a:fld>
            <a:endParaRPr lang="zh-CN" altLang="en-US"/>
          </a:p>
        </p:txBody>
      </p:sp>
    </p:spTree>
    <p:extLst>
      <p:ext uri="{BB962C8B-B14F-4D97-AF65-F5344CB8AC3E}">
        <p14:creationId xmlns:p14="http://schemas.microsoft.com/office/powerpoint/2010/main" val="2463139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在这个模型中，液滴的振动可以用参变振动方程来描述，也就是在原振动方程中，把本征频率乘以一个随时间变化的周期性的因子，其频率等于平板震动的频率。通过数学上的分析可以发现，当且仅当平板振动频率约为液滴本征频率的两倍时，液滴能够产生稳定的振动。通过这个实验的类比我们可以知道，在莱氏效应中液滴之所以能够产生稳定的振动，很可能是因为下方的蒸汽层对其施加了一个频率为其本征频率两倍的激励，可以确定这种激励来源于蒸汽层对液滴的作用，但对于其本质我们尚不清楚，可以作为探讨振动产生原因的一个思路。</a:t>
            </a:r>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25</a:t>
            </a:fld>
            <a:endParaRPr lang="zh-CN" altLang="en-US"/>
          </a:p>
        </p:txBody>
      </p:sp>
    </p:spTree>
    <p:extLst>
      <p:ext uri="{BB962C8B-B14F-4D97-AF65-F5344CB8AC3E}">
        <p14:creationId xmlns:p14="http://schemas.microsoft.com/office/powerpoint/2010/main" val="934254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其次是振动产生原因的一些可能的原因。一种是蒸汽层流动速度所产生的压强差导致液体的振动；另一种是因为下方粘性气体逃逸拖曳液滴下表面产生“不稳定性”从而产生振动。作为实验的一个验证，我们用酒精喷灯加热钢勺到</a:t>
            </a:r>
            <a:r>
              <a:rPr lang="en-US" altLang="zh-CN" sz="1200" kern="1200" dirty="0" smtClean="0">
                <a:solidFill>
                  <a:schemeClr val="tx1"/>
                </a:solidFill>
                <a:effectLst/>
                <a:latin typeface="+mn-lt"/>
                <a:ea typeface="+mn-ea"/>
                <a:cs typeface="+mn-cs"/>
              </a:rPr>
              <a:t>900</a:t>
            </a:r>
            <a:r>
              <a:rPr lang="zh-CN" altLang="zh-CN" sz="1200" kern="1200" dirty="0" smtClean="0">
                <a:solidFill>
                  <a:schemeClr val="tx1"/>
                </a:solidFill>
                <a:effectLst/>
                <a:latin typeface="+mn-lt"/>
                <a:ea typeface="+mn-ea"/>
                <a:cs typeface="+mn-cs"/>
              </a:rPr>
              <a:t>℃度，在该温度下除了观察到上述半径范围内的振动模式，还观察到了半径很小的，仅为</a:t>
            </a:r>
            <a:r>
              <a:rPr lang="en-US" altLang="zh-CN" sz="1200" kern="1200" dirty="0" smtClean="0">
                <a:solidFill>
                  <a:schemeClr val="tx1"/>
                </a:solidFill>
                <a:effectLst/>
                <a:latin typeface="+mn-lt"/>
                <a:ea typeface="+mn-ea"/>
                <a:cs typeface="+mn-cs"/>
              </a:rPr>
              <a:t>3.3</a:t>
            </a:r>
            <a:r>
              <a:rPr lang="zh-CN" altLang="zh-CN" sz="1200" kern="1200" dirty="0" smtClean="0">
                <a:solidFill>
                  <a:schemeClr val="tx1"/>
                </a:solidFill>
                <a:effectLst/>
                <a:latin typeface="+mn-lt"/>
                <a:ea typeface="+mn-ea"/>
                <a:cs typeface="+mn-cs"/>
              </a:rPr>
              <a:t>毫米的六角振动，这比在</a:t>
            </a:r>
            <a:r>
              <a:rPr lang="en-US" altLang="zh-CN" sz="1200" kern="1200" dirty="0" smtClean="0">
                <a:solidFill>
                  <a:schemeClr val="tx1"/>
                </a:solidFill>
                <a:effectLst/>
                <a:latin typeface="+mn-lt"/>
                <a:ea typeface="+mn-ea"/>
                <a:cs typeface="+mn-cs"/>
              </a:rPr>
              <a:t>400</a:t>
            </a:r>
            <a:r>
              <a:rPr lang="zh-CN" altLang="zh-CN" sz="1200" kern="1200" dirty="0" smtClean="0">
                <a:solidFill>
                  <a:schemeClr val="tx1"/>
                </a:solidFill>
                <a:effectLst/>
                <a:latin typeface="+mn-lt"/>
                <a:ea typeface="+mn-ea"/>
                <a:cs typeface="+mn-cs"/>
              </a:rPr>
              <a:t>摄氏度下出现</a:t>
            </a:r>
            <a:r>
              <a:rPr lang="en-US" altLang="zh-CN" sz="1200" kern="1200" dirty="0" smtClean="0">
                <a:solidFill>
                  <a:schemeClr val="tx1"/>
                </a:solidFill>
                <a:effectLst/>
                <a:latin typeface="+mn-lt"/>
                <a:ea typeface="+mn-ea"/>
                <a:cs typeface="+mn-cs"/>
              </a:rPr>
              <a:t>6</a:t>
            </a:r>
            <a:r>
              <a:rPr lang="zh-CN" altLang="zh-CN" sz="1200" kern="1200" dirty="0" smtClean="0">
                <a:solidFill>
                  <a:schemeClr val="tx1"/>
                </a:solidFill>
                <a:effectLst/>
                <a:latin typeface="+mn-lt"/>
                <a:ea typeface="+mn-ea"/>
                <a:cs typeface="+mn-cs"/>
              </a:rPr>
              <a:t>角振动的最小半径</a:t>
            </a:r>
            <a:r>
              <a:rPr lang="en-US" altLang="zh-CN" sz="1200" kern="1200" dirty="0" smtClean="0">
                <a:solidFill>
                  <a:schemeClr val="tx1"/>
                </a:solidFill>
                <a:effectLst/>
                <a:latin typeface="+mn-lt"/>
                <a:ea typeface="+mn-ea"/>
                <a:cs typeface="+mn-cs"/>
              </a:rPr>
              <a:t>7.3</a:t>
            </a:r>
            <a:r>
              <a:rPr lang="zh-CN" altLang="zh-CN" sz="1200" kern="1200" dirty="0" smtClean="0">
                <a:solidFill>
                  <a:schemeClr val="tx1"/>
                </a:solidFill>
                <a:effectLst/>
                <a:latin typeface="+mn-lt"/>
                <a:ea typeface="+mn-ea"/>
                <a:cs typeface="+mn-cs"/>
              </a:rPr>
              <a:t>毫米少了一半。由此可以说明温度升高时，由于蒸发变快，蒸汽层流速增大，从而能够导致液滴在较小的半径产生在较低温度不会产生的振动模式。但是仅在</a:t>
            </a:r>
            <a:r>
              <a:rPr lang="en-US" altLang="zh-CN" sz="1200" kern="1200" dirty="0" smtClean="0">
                <a:solidFill>
                  <a:schemeClr val="tx1"/>
                </a:solidFill>
                <a:effectLst/>
                <a:latin typeface="+mn-lt"/>
                <a:ea typeface="+mn-ea"/>
                <a:cs typeface="+mn-cs"/>
              </a:rPr>
              <a:t>300</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-400</a:t>
            </a:r>
            <a:r>
              <a:rPr lang="zh-CN" altLang="zh-CN" sz="1200" kern="1200" dirty="0" smtClean="0">
                <a:solidFill>
                  <a:schemeClr val="tx1"/>
                </a:solidFill>
                <a:effectLst/>
                <a:latin typeface="+mn-lt"/>
                <a:ea typeface="+mn-ea"/>
                <a:cs typeface="+mn-cs"/>
              </a:rPr>
              <a:t>℃范围内改变温度时，该现象是不很明显的。</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26</a:t>
            </a:fld>
            <a:endParaRPr lang="zh-CN" altLang="en-US"/>
          </a:p>
        </p:txBody>
      </p:sp>
    </p:spTree>
    <p:extLst>
      <p:ext uri="{BB962C8B-B14F-4D97-AF65-F5344CB8AC3E}">
        <p14:creationId xmlns:p14="http://schemas.microsoft.com/office/powerpoint/2010/main" val="3687255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最为理论的最后部分，我们希望能够对液滴的几何模型做一定的修正。因为液滴在振动的时候并非真正的球形和圆柱形，而且虽然之前所展示的圆柱模型的斜率与实际更加符合，但是一定半径下通过球面模型计算出频率值却与实验值符合的更好，这使得我们认为液滴振动的几何模型还有进一步修正的必要。</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27</a:t>
            </a:fld>
            <a:endParaRPr lang="zh-CN" altLang="en-US"/>
          </a:p>
        </p:txBody>
      </p:sp>
    </p:spTree>
    <p:extLst>
      <p:ext uri="{BB962C8B-B14F-4D97-AF65-F5344CB8AC3E}">
        <p14:creationId xmlns:p14="http://schemas.microsoft.com/office/powerpoint/2010/main" val="1000921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接下来是关于实验部分的讨论内容。首先是关于实验可重复性差的问题。目前我们引入液滴的办法是将液滴直接注射在热表面上，但实际上这种实验方法有它的局限性。因为每次实验中液滴滴入的方式无法做到完全相同，从而导致了初值条件不同；考虑到系统几乎处于无摩擦的状态，对于初始条件可能有很敏感的依赖性，从而导致了初始条件有微小不同的液滴之后的振动状态完全不同。</a:t>
            </a:r>
          </a:p>
          <a:p>
            <a:r>
              <a:rPr lang="zh-CN" altLang="zh-CN" sz="1200" kern="1200" dirty="0" smtClean="0">
                <a:solidFill>
                  <a:schemeClr val="tx1"/>
                </a:solidFill>
                <a:effectLst/>
                <a:latin typeface="+mn-lt"/>
                <a:ea typeface="+mn-ea"/>
                <a:cs typeface="+mn-cs"/>
              </a:rPr>
              <a:t>我们观察到，当液滴处于圆形并且静止时，比处于不规则的平动或两角振动状态更加容易产生多角的振动。因此在后续的实验中，我们对实验的方法进行了改进：用针尖对准中心进行注入，并用针尖控制液滴的移动，尽量保证它以圆形处于曲面中心的位置，尝试在一定半径下实现对振动模式的引入</a:t>
            </a:r>
            <a:r>
              <a:rPr lang="zh-CN" altLang="en-US" sz="1200" kern="1200" dirty="0" smtClean="0">
                <a:solidFill>
                  <a:schemeClr val="tx1"/>
                </a:solidFill>
                <a:effectLst/>
                <a:latin typeface="+mn-lt"/>
                <a:ea typeface="+mn-ea"/>
                <a:cs typeface="+mn-cs"/>
              </a:rPr>
              <a:t>，在这种引入模式下，探究半径随温度变化的关系就成为了不必要的。</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当然，这种方法存在固有的缺陷，包括人手控制的不精确性等等。因此我们在后续的过程中还将用曲率更大的曲面来进行实验，一方面是尝试限制液滴半径范围的不稳定性，另一方面是可以将液滴限制在曲面的中心，防止液滴的不规则运动；由此，我们希望能够观察到</a:t>
            </a:r>
            <a:r>
              <a:rPr lang="en-US" altLang="zh-CN" sz="1200" kern="1200" dirty="0" smtClean="0">
                <a:solidFill>
                  <a:schemeClr val="tx1"/>
                </a:solidFill>
                <a:effectLst/>
                <a:latin typeface="+mn-lt"/>
                <a:ea typeface="+mn-ea"/>
                <a:cs typeface="+mn-cs"/>
              </a:rPr>
              <a:t>n=7</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8</a:t>
            </a:r>
            <a:r>
              <a:rPr lang="zh-CN" altLang="zh-CN" sz="1200" kern="1200" dirty="0" smtClean="0">
                <a:solidFill>
                  <a:schemeClr val="tx1"/>
                </a:solidFill>
                <a:effectLst/>
                <a:latin typeface="+mn-lt"/>
                <a:ea typeface="+mn-ea"/>
                <a:cs typeface="+mn-cs"/>
              </a:rPr>
              <a:t>及以上的振动模式。</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28</a:t>
            </a:fld>
            <a:endParaRPr lang="zh-CN" altLang="en-US"/>
          </a:p>
        </p:txBody>
      </p:sp>
    </p:spTree>
    <p:extLst>
      <p:ext uri="{BB962C8B-B14F-4D97-AF65-F5344CB8AC3E}">
        <p14:creationId xmlns:p14="http://schemas.microsoft.com/office/powerpoint/2010/main" val="3488408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曲面的作用已经说过了。这里再列举两个在我们的实验中经常出现的其他现象。首先是关于液滴振动变化与衰减，很多情况下液滴的振动都不会连续出现，但目前每当出现五角振动时，后面紧随的都是三角振动，而不会出现四角的振动，一方面可能是由于实验此处不够导致的结果，另一方面也可能是有理论作用的结果。</a:t>
            </a:r>
            <a:r>
              <a:rPr lang="en-US" altLang="zh-CN" dirty="0" smtClean="0"/>
              <a:t>||</a:t>
            </a:r>
            <a:r>
              <a:rPr lang="zh-CN" altLang="en-US" dirty="0" smtClean="0"/>
              <a:t>以及我们观察到，当液滴半径较大，约大于</a:t>
            </a:r>
            <a:r>
              <a:rPr lang="en-US" altLang="zh-CN" dirty="0" smtClean="0"/>
              <a:t>5</a:t>
            </a:r>
            <a:r>
              <a:rPr lang="zh-CN" altLang="en-US" dirty="0" smtClean="0"/>
              <a:t>毫米以后，几乎每次都会出现大半径两角振动，而当这种震动持续时间较长时，在整个过程中都不会出现多角的振动，因此我们猜测，这可能对震动的引入是不利的。最后一个很有趣的现象是，每次多角振动开始之前，液滴都会产生剧烈的旋转，这种旋转对于液滴产生振动的影响也是我们后续研究的内容之一。</a:t>
            </a:r>
            <a:endParaRPr lang="en-US" altLang="zh-CN" dirty="0" smtClean="0"/>
          </a:p>
        </p:txBody>
      </p:sp>
      <p:sp>
        <p:nvSpPr>
          <p:cNvPr id="4" name="灯片编号占位符 3"/>
          <p:cNvSpPr>
            <a:spLocks noGrp="1"/>
          </p:cNvSpPr>
          <p:nvPr>
            <p:ph type="sldNum" sz="quarter" idx="10"/>
          </p:nvPr>
        </p:nvSpPr>
        <p:spPr/>
        <p:txBody>
          <a:bodyPr/>
          <a:lstStyle/>
          <a:p>
            <a:fld id="{9C2A6B95-0C77-438C-A101-4FF813816FE6}" type="slidenum">
              <a:rPr lang="zh-CN" altLang="en-US" smtClean="0"/>
              <a:t>29</a:t>
            </a:fld>
            <a:endParaRPr lang="zh-CN" altLang="en-US"/>
          </a:p>
        </p:txBody>
      </p:sp>
    </p:spTree>
    <p:extLst>
      <p:ext uri="{BB962C8B-B14F-4D97-AF65-F5344CB8AC3E}">
        <p14:creationId xmlns:p14="http://schemas.microsoft.com/office/powerpoint/2010/main" val="3605365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综上所述，我们的后续计划是：一方面实验上增加实验的数量，继续统计一定温度下半径</a:t>
            </a:r>
            <a:r>
              <a:rPr lang="en-US" altLang="zh-CN" sz="1200" kern="1200" dirty="0" smtClean="0">
                <a:solidFill>
                  <a:schemeClr val="tx1"/>
                </a:solidFill>
                <a:effectLst/>
                <a:latin typeface="+mn-lt"/>
                <a:ea typeface="+mn-ea"/>
                <a:cs typeface="+mn-cs"/>
              </a:rPr>
              <a:t>R</a:t>
            </a:r>
            <a:r>
              <a:rPr lang="zh-CN" altLang="zh-CN" sz="1200" kern="1200" dirty="0" smtClean="0">
                <a:solidFill>
                  <a:schemeClr val="tx1"/>
                </a:solidFill>
                <a:effectLst/>
                <a:latin typeface="+mn-lt"/>
                <a:ea typeface="+mn-ea"/>
                <a:cs typeface="+mn-cs"/>
              </a:rPr>
              <a:t>和振动角度数</a:t>
            </a:r>
            <a:r>
              <a:rPr lang="en-US" altLang="zh-CN" sz="1200" kern="1200" dirty="0" smtClean="0">
                <a:solidFill>
                  <a:schemeClr val="tx1"/>
                </a:solidFill>
                <a:effectLst/>
                <a:latin typeface="+mn-lt"/>
                <a:ea typeface="+mn-ea"/>
                <a:cs typeface="+mn-cs"/>
              </a:rPr>
              <a:t>n</a:t>
            </a:r>
            <a:r>
              <a:rPr lang="zh-CN" altLang="zh-CN" sz="1200" kern="1200" dirty="0" smtClean="0">
                <a:solidFill>
                  <a:schemeClr val="tx1"/>
                </a:solidFill>
                <a:effectLst/>
                <a:latin typeface="+mn-lt"/>
                <a:ea typeface="+mn-ea"/>
                <a:cs typeface="+mn-cs"/>
              </a:rPr>
              <a:t>的关系；另一方面理论上，继续阅读文献，探究液滴振动产生的原因，尝试对液滴的几何模型进行修正；最后，我们希望用</a:t>
            </a:r>
            <a:r>
              <a:rPr lang="en-US" altLang="zh-CN" sz="1200" kern="1200" dirty="0" smtClean="0">
                <a:solidFill>
                  <a:schemeClr val="tx1"/>
                </a:solidFill>
                <a:effectLst/>
                <a:latin typeface="+mn-lt"/>
                <a:ea typeface="+mn-ea"/>
                <a:cs typeface="+mn-cs"/>
              </a:rPr>
              <a:t>Mathematica</a:t>
            </a:r>
            <a:r>
              <a:rPr lang="zh-CN" altLang="zh-CN" sz="1200" kern="1200" dirty="0" smtClean="0">
                <a:solidFill>
                  <a:schemeClr val="tx1"/>
                </a:solidFill>
                <a:effectLst/>
                <a:latin typeface="+mn-lt"/>
                <a:ea typeface="+mn-ea"/>
                <a:cs typeface="+mn-cs"/>
              </a:rPr>
              <a:t>对液滴的振动进行模拟。</a:t>
            </a:r>
          </a:p>
          <a:p>
            <a:r>
              <a:rPr lang="zh-CN" altLang="zh-CN" sz="1200" kern="1200" dirty="0" smtClean="0">
                <a:solidFill>
                  <a:schemeClr val="tx1"/>
                </a:solidFill>
                <a:effectLst/>
                <a:latin typeface="+mn-lt"/>
                <a:ea typeface="+mn-ea"/>
                <a:cs typeface="+mn-cs"/>
              </a:rPr>
              <a:t>以上就是我们汇报的全部内容，谢谢大家！</a:t>
            </a:r>
          </a:p>
          <a:p>
            <a:endParaRPr lang="zh-CN" altLang="en-US" dirty="0"/>
          </a:p>
        </p:txBody>
      </p:sp>
      <p:sp>
        <p:nvSpPr>
          <p:cNvPr id="4" name="灯片编号占位符 3"/>
          <p:cNvSpPr>
            <a:spLocks noGrp="1"/>
          </p:cNvSpPr>
          <p:nvPr>
            <p:ph type="sldNum" sz="quarter" idx="10"/>
          </p:nvPr>
        </p:nvSpPr>
        <p:spPr/>
        <p:txBody>
          <a:bodyPr/>
          <a:lstStyle/>
          <a:p>
            <a:fld id="{9C2A6B95-0C77-438C-A101-4FF813816FE6}" type="slidenum">
              <a:rPr lang="zh-CN" altLang="en-US" smtClean="0"/>
              <a:t>30</a:t>
            </a:fld>
            <a:endParaRPr lang="zh-CN" altLang="en-US"/>
          </a:p>
        </p:txBody>
      </p:sp>
    </p:spTree>
    <p:extLst>
      <p:ext uri="{BB962C8B-B14F-4D97-AF65-F5344CB8AC3E}">
        <p14:creationId xmlns:p14="http://schemas.microsoft.com/office/powerpoint/2010/main" val="546633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atin typeface="Comic Sans MS" panose="030F0702030302020204" pitchFamily="66" charset="0"/>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atin typeface="Comic Sans MS" panose="030F0702030302020204" pitchFamily="66"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单击以编辑母版副标题样式</a:t>
            </a:r>
            <a:endParaRPr lang="zh-CN" altLang="en-US" dirty="0"/>
          </a:p>
        </p:txBody>
      </p:sp>
      <p:sp>
        <p:nvSpPr>
          <p:cNvPr id="4" name="日期占位符 3"/>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2486549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Comic Sans MS" panose="030F0702030302020204" pitchFamily="66" charset="0"/>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a:latin typeface="Comic Sans MS" panose="030F0702030302020204" pitchFamily="66" charset="0"/>
              </a:defRPr>
            </a:lvl1pPr>
            <a:lvl2pPr>
              <a:defRPr>
                <a:latin typeface="Comic Sans MS" panose="030F0702030302020204" pitchFamily="66" charset="0"/>
              </a:defRPr>
            </a:lvl2pPr>
            <a:lvl3pPr>
              <a:defRPr>
                <a:latin typeface="Comic Sans MS" panose="030F0702030302020204" pitchFamily="66" charset="0"/>
              </a:defRPr>
            </a:lvl3pPr>
            <a:lvl4pPr>
              <a:defRPr>
                <a:latin typeface="Comic Sans MS" panose="030F0702030302020204" pitchFamily="66" charset="0"/>
              </a:defRPr>
            </a:lvl4pPr>
            <a:lvl5pPr>
              <a:defRPr>
                <a:latin typeface="Comic Sans MS" panose="030F0702030302020204" pitchFamily="66" charset="0"/>
              </a:defRPr>
            </a:lvl5p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3570244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99291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247025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939552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2333949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630104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321472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604906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1675259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C1D04F-F4B5-4069-A398-31FC90D89F9E}" type="datetimeFigureOut">
              <a:rPr lang="zh-CN" altLang="en-US" smtClean="0"/>
              <a:t>2017/6/16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3294590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C1D04F-F4B5-4069-A398-31FC90D89F9E}" type="datetimeFigureOut">
              <a:rPr lang="zh-CN" altLang="en-US" smtClean="0"/>
              <a:t>2017/6/16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4FE71-44B7-4752-9E07-321918EE349E}" type="slidenum">
              <a:rPr lang="zh-CN" altLang="en-US" smtClean="0"/>
              <a:t>‹#›</a:t>
            </a:fld>
            <a:endParaRPr lang="zh-CN" altLang="en-US"/>
          </a:p>
        </p:txBody>
      </p:sp>
    </p:spTree>
    <p:extLst>
      <p:ext uri="{BB962C8B-B14F-4D97-AF65-F5344CB8AC3E}">
        <p14:creationId xmlns:p14="http://schemas.microsoft.com/office/powerpoint/2010/main" val="2126042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7.emf"/><Relationship Id="rId5" Type="http://schemas.openxmlformats.org/officeDocument/2006/relationships/oleObject" Target="../embeddings/oleObject1.bin"/><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0.png"/><Relationship Id="rId5" Type="http://schemas.openxmlformats.org/officeDocument/2006/relationships/image" Target="../media/image28.e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9.e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0.emf"/><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83249"/>
            <a:ext cx="9144000" cy="2387600"/>
          </a:xfrm>
        </p:spPr>
        <p:txBody>
          <a:bodyPr/>
          <a:lstStyle/>
          <a:p>
            <a:r>
              <a:rPr lang="zh-CN" altLang="en-US" dirty="0" smtClean="0">
                <a:solidFill>
                  <a:srgbClr val="FF0000"/>
                </a:solidFill>
                <a:latin typeface="微软雅黑" panose="020B0503020204020204" pitchFamily="34" charset="-122"/>
                <a:ea typeface="微软雅黑" panose="020B0503020204020204" pitchFamily="34" charset="-122"/>
              </a:rPr>
              <a:t>莱氏星星</a:t>
            </a:r>
            <a:endParaRPr lang="zh-CN" altLang="en-US" dirty="0">
              <a:solidFill>
                <a:srgbClr val="FF0000"/>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1524000" y="3083054"/>
            <a:ext cx="9144000" cy="1655762"/>
          </a:xfrm>
        </p:spPr>
        <p:txBody>
          <a:bodyPr>
            <a:normAutofit lnSpcReduction="10000"/>
          </a:bodyPr>
          <a:lstStyle/>
          <a:p>
            <a:r>
              <a:rPr lang="zh-CN" altLang="en-US" dirty="0" smtClean="0">
                <a:solidFill>
                  <a:srgbClr val="0000FF"/>
                </a:solidFill>
                <a:latin typeface="微软雅黑" panose="020B0503020204020204" pitchFamily="34" charset="-122"/>
                <a:ea typeface="微软雅黑" panose="020B0503020204020204" pitchFamily="34" charset="-122"/>
              </a:rPr>
              <a:t>指导老师：俞熹</a:t>
            </a:r>
            <a:endParaRPr lang="en-US" altLang="zh-CN" dirty="0" smtClean="0">
              <a:solidFill>
                <a:srgbClr val="0000FF"/>
              </a:solidFill>
              <a:latin typeface="微软雅黑" panose="020B0503020204020204" pitchFamily="34" charset="-122"/>
              <a:ea typeface="微软雅黑" panose="020B0503020204020204" pitchFamily="34" charset="-122"/>
            </a:endParaRPr>
          </a:p>
          <a:p>
            <a:r>
              <a:rPr lang="zh-CN" altLang="en-US" dirty="0" smtClean="0">
                <a:solidFill>
                  <a:srgbClr val="0000FF"/>
                </a:solidFill>
                <a:latin typeface="微软雅黑" panose="020B0503020204020204" pitchFamily="34" charset="-122"/>
                <a:ea typeface="微软雅黑" panose="020B0503020204020204" pitchFamily="34" charset="-122"/>
              </a:rPr>
              <a:t>组员：胡子豪 李德昊 王伟光</a:t>
            </a:r>
            <a:endParaRPr lang="en-US" altLang="zh-CN" dirty="0" smtClean="0">
              <a:solidFill>
                <a:srgbClr val="0000FF"/>
              </a:solidFill>
              <a:latin typeface="微软雅黑" panose="020B0503020204020204" pitchFamily="34" charset="-122"/>
              <a:ea typeface="微软雅黑" panose="020B0503020204020204" pitchFamily="34" charset="-122"/>
            </a:endParaRPr>
          </a:p>
          <a:p>
            <a:r>
              <a:rPr lang="zh-CN" altLang="en-US" dirty="0" smtClean="0">
                <a:solidFill>
                  <a:srgbClr val="0000FF"/>
                </a:solidFill>
                <a:latin typeface="微软雅黑" panose="020B0503020204020204" pitchFamily="34" charset="-122"/>
                <a:ea typeface="微软雅黑" panose="020B0503020204020204" pitchFamily="34" charset="-122"/>
              </a:rPr>
              <a:t>汇报人：胡子豪 李德昊</a:t>
            </a:r>
            <a:endParaRPr lang="en-US" altLang="zh-CN" dirty="0" smtClean="0">
              <a:solidFill>
                <a:srgbClr val="0000FF"/>
              </a:solidFill>
              <a:latin typeface="微软雅黑" panose="020B0503020204020204" pitchFamily="34" charset="-122"/>
              <a:ea typeface="微软雅黑" panose="020B0503020204020204" pitchFamily="34" charset="-122"/>
            </a:endParaRPr>
          </a:p>
          <a:p>
            <a:r>
              <a:rPr lang="en-US" altLang="zh-CN" dirty="0" smtClean="0">
                <a:solidFill>
                  <a:srgbClr val="0000FF"/>
                </a:solidFill>
                <a:latin typeface="微软雅黑" panose="020B0503020204020204" pitchFamily="34" charset="-122"/>
                <a:ea typeface="微软雅黑" panose="020B0503020204020204" pitchFamily="34" charset="-122"/>
              </a:rPr>
              <a:t>2017.6.16</a:t>
            </a:r>
            <a:endParaRPr lang="zh-CN" altLang="en-US" dirty="0">
              <a:solidFill>
                <a:srgbClr val="0000FF"/>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t="15054" r="64462" b="16192"/>
          <a:stretch/>
        </p:blipFill>
        <p:spPr>
          <a:xfrm>
            <a:off x="5338530" y="5251021"/>
            <a:ext cx="1540063" cy="1489721"/>
          </a:xfrm>
          <a:prstGeom prst="rect">
            <a:avLst/>
          </a:prstGeom>
        </p:spPr>
      </p:pic>
    </p:spTree>
    <p:extLst>
      <p:ext uri="{BB962C8B-B14F-4D97-AF65-F5344CB8AC3E}">
        <p14:creationId xmlns:p14="http://schemas.microsoft.com/office/powerpoint/2010/main" val="3918617289"/>
      </p:ext>
    </p:extLst>
  </p:cSld>
  <p:clrMapOvr>
    <a:masterClrMapping/>
  </p:clrMapOvr>
  <mc:AlternateContent xmlns:mc="http://schemas.openxmlformats.org/markup-compatibility/2006" xmlns:p14="http://schemas.microsoft.com/office/powerpoint/2010/main">
    <mc:Choice Requires="p14">
      <p:transition spd="slow" p14:dur="2000" advTm="8203"/>
    </mc:Choice>
    <mc:Fallback xmlns="">
      <p:transition spd="slow" advTm="82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0540" y="830997"/>
            <a:ext cx="10515600" cy="453781"/>
          </a:xfrm>
        </p:spPr>
        <p:txBody>
          <a:bodyPr>
            <a:noAutofit/>
          </a:bodyPr>
          <a:lstStyle/>
          <a:p>
            <a:pPr algn="ctr"/>
            <a:r>
              <a:rPr lang="en-US" altLang="zh-CN" dirty="0"/>
              <a:t/>
            </a:r>
            <a:br>
              <a:rPr lang="en-US" altLang="zh-CN" dirty="0"/>
            </a:br>
            <a:r>
              <a:rPr lang="en-US" altLang="zh-CN" sz="3600" dirty="0"/>
              <a:t>Problem No. 5 “</a:t>
            </a:r>
            <a:r>
              <a:rPr lang="en-US" altLang="zh-CN" sz="3600" dirty="0" err="1"/>
              <a:t>Leidenfrost</a:t>
            </a:r>
            <a:r>
              <a:rPr lang="en-US" altLang="zh-CN" sz="3600" dirty="0"/>
              <a:t> stars”</a:t>
            </a:r>
            <a:endParaRPr lang="zh-CN" altLang="en-US" dirty="0"/>
          </a:p>
        </p:txBody>
      </p:sp>
      <p:pic>
        <p:nvPicPr>
          <p:cNvPr id="5" name="内容占位符 4"/>
          <p:cNvPicPr>
            <a:picLocks noGrp="1" noChangeAspect="1"/>
          </p:cNvPicPr>
          <p:nvPr>
            <p:ph idx="1"/>
          </p:nvPr>
        </p:nvPicPr>
        <p:blipFill>
          <a:blip r:embed="rId3"/>
          <a:stretch>
            <a:fillRect/>
          </a:stretch>
        </p:blipFill>
        <p:spPr>
          <a:xfrm>
            <a:off x="2446967" y="1724898"/>
            <a:ext cx="6642746" cy="2276355"/>
          </a:xfrm>
          <a:prstGeom prst="rect">
            <a:avLst/>
          </a:prstGeom>
        </p:spPr>
      </p:pic>
      <p:sp>
        <p:nvSpPr>
          <p:cNvPr id="6" name="文本框 5"/>
          <p:cNvSpPr txBox="1"/>
          <p:nvPr/>
        </p:nvSpPr>
        <p:spPr>
          <a:xfrm>
            <a:off x="510540" y="4286098"/>
            <a:ext cx="11312434" cy="2123658"/>
          </a:xfrm>
          <a:prstGeom prst="rect">
            <a:avLst/>
          </a:prstGeom>
          <a:noFill/>
        </p:spPr>
        <p:txBody>
          <a:bodyPr wrap="square" rtlCol="0">
            <a:spAutoFit/>
          </a:bodyPr>
          <a:lstStyle/>
          <a:p>
            <a:pPr algn="just">
              <a:lnSpc>
                <a:spcPct val="120000"/>
              </a:lnSpc>
              <a:spcAft>
                <a:spcPts val="0"/>
              </a:spcAft>
            </a:pPr>
            <a:r>
              <a:rPr lang="en-US" altLang="zh-CN" sz="2200" dirty="0">
                <a:latin typeface="Comic Sans MS" panose="030F0702030302020204" pitchFamily="66" charset="0"/>
                <a:ea typeface="+mj-ea"/>
                <a:cs typeface="+mj-cs"/>
              </a:rPr>
              <a:t>In the </a:t>
            </a:r>
            <a:r>
              <a:rPr lang="en-US" altLang="zh-CN" sz="2200" dirty="0" err="1">
                <a:solidFill>
                  <a:srgbClr val="FF0000"/>
                </a:solidFill>
                <a:latin typeface="Comic Sans MS" panose="030F0702030302020204" pitchFamily="66" charset="0"/>
                <a:ea typeface="+mj-ea"/>
                <a:cs typeface="+mj-cs"/>
              </a:rPr>
              <a:t>Leidenfrost</a:t>
            </a:r>
            <a:r>
              <a:rPr lang="en-US" altLang="zh-CN" sz="2200" dirty="0">
                <a:solidFill>
                  <a:srgbClr val="FF0000"/>
                </a:solidFill>
                <a:latin typeface="Comic Sans MS" panose="030F0702030302020204" pitchFamily="66" charset="0"/>
                <a:ea typeface="+mj-ea"/>
                <a:cs typeface="+mj-cs"/>
              </a:rPr>
              <a:t> effect</a:t>
            </a:r>
            <a:r>
              <a:rPr lang="en-US" altLang="zh-CN" sz="2200" dirty="0">
                <a:latin typeface="Comic Sans MS" panose="030F0702030302020204" pitchFamily="66" charset="0"/>
                <a:ea typeface="+mj-ea"/>
                <a:cs typeface="+mj-cs"/>
              </a:rPr>
              <a:t>, </a:t>
            </a:r>
            <a:r>
              <a:rPr lang="en-US" altLang="zh-CN" sz="2200" dirty="0" smtClean="0">
                <a:latin typeface="Comic Sans MS" panose="030F0702030302020204" pitchFamily="66" charset="0"/>
                <a:ea typeface="+mj-ea"/>
                <a:cs typeface="+mj-cs"/>
              </a:rPr>
              <a:t>a </a:t>
            </a:r>
            <a:r>
              <a:rPr lang="en-US" altLang="zh-CN" sz="2200" dirty="0" smtClean="0">
                <a:solidFill>
                  <a:srgbClr val="FF0000"/>
                </a:solidFill>
                <a:latin typeface="Comic Sans MS" panose="030F0702030302020204" pitchFamily="66" charset="0"/>
                <a:ea typeface="+mj-ea"/>
                <a:cs typeface="+mj-cs"/>
              </a:rPr>
              <a:t>water drop </a:t>
            </a:r>
            <a:r>
              <a:rPr lang="en-US" altLang="zh-CN" sz="2200" dirty="0" smtClean="0">
                <a:latin typeface="Comic Sans MS" panose="030F0702030302020204" pitchFamily="66" charset="0"/>
                <a:ea typeface="+mj-ea"/>
                <a:cs typeface="+mj-cs"/>
              </a:rPr>
              <a:t>placed on </a:t>
            </a:r>
            <a:r>
              <a:rPr lang="en-US" altLang="zh-CN" sz="2200" dirty="0" smtClean="0">
                <a:solidFill>
                  <a:srgbClr val="FF0000"/>
                </a:solidFill>
                <a:latin typeface="Comic Sans MS" panose="030F0702030302020204" pitchFamily="66" charset="0"/>
                <a:ea typeface="+mj-ea"/>
                <a:cs typeface="+mj-cs"/>
              </a:rPr>
              <a:t>a hot surface</a:t>
            </a:r>
            <a:r>
              <a:rPr lang="en-US" altLang="zh-CN" sz="2200" dirty="0" smtClean="0">
                <a:latin typeface="Comic Sans MS" panose="030F0702030302020204" pitchFamily="66" charset="0"/>
                <a:ea typeface="+mj-ea"/>
                <a:cs typeface="+mj-cs"/>
              </a:rPr>
              <a:t> can </a:t>
            </a:r>
            <a:r>
              <a:rPr lang="en-US" altLang="zh-CN" sz="2200" dirty="0">
                <a:latin typeface="Comic Sans MS" panose="030F0702030302020204" pitchFamily="66" charset="0"/>
                <a:ea typeface="+mj-ea"/>
                <a:cs typeface="+mj-cs"/>
              </a:rPr>
              <a:t>survive for minutes. </a:t>
            </a:r>
            <a:r>
              <a:rPr lang="en-US" altLang="zh-CN" sz="2200" dirty="0" smtClean="0">
                <a:latin typeface="Comic Sans MS" panose="030F0702030302020204" pitchFamily="66" charset="0"/>
                <a:ea typeface="+mj-ea"/>
                <a:cs typeface="+mj-cs"/>
              </a:rPr>
              <a:t>Under </a:t>
            </a:r>
            <a:r>
              <a:rPr lang="en-US" altLang="zh-CN" sz="2200" dirty="0">
                <a:latin typeface="Comic Sans MS" panose="030F0702030302020204" pitchFamily="66" charset="0"/>
                <a:ea typeface="+mj-ea"/>
                <a:cs typeface="+mj-cs"/>
              </a:rPr>
              <a:t>certain circumstances, such a drop develops </a:t>
            </a:r>
            <a:r>
              <a:rPr lang="en-US" altLang="zh-CN" sz="2200" dirty="0">
                <a:solidFill>
                  <a:srgbClr val="FF0000"/>
                </a:solidFill>
                <a:latin typeface="Comic Sans MS" panose="030F0702030302020204" pitchFamily="66" charset="0"/>
                <a:ea typeface="+mj-ea"/>
                <a:cs typeface="+mj-cs"/>
              </a:rPr>
              <a:t>oscillating star shapes</a:t>
            </a:r>
            <a:r>
              <a:rPr lang="en-US" altLang="zh-CN" sz="2200" dirty="0">
                <a:latin typeface="Comic Sans MS" panose="030F0702030302020204" pitchFamily="66" charset="0"/>
                <a:ea typeface="+mj-ea"/>
                <a:cs typeface="+mj-cs"/>
              </a:rPr>
              <a:t>. </a:t>
            </a:r>
            <a:r>
              <a:rPr lang="en-US" altLang="zh-CN" sz="2200" dirty="0">
                <a:solidFill>
                  <a:srgbClr val="FF0000"/>
                </a:solidFill>
                <a:latin typeface="Comic Sans MS" panose="030F0702030302020204" pitchFamily="66" charset="0"/>
                <a:ea typeface="+mj-ea"/>
                <a:cs typeface="+mj-cs"/>
              </a:rPr>
              <a:t>Induce </a:t>
            </a:r>
            <a:r>
              <a:rPr lang="en-US" altLang="zh-CN" sz="2200" dirty="0" smtClean="0">
                <a:latin typeface="Comic Sans MS" panose="030F0702030302020204" pitchFamily="66" charset="0"/>
                <a:ea typeface="+mj-ea"/>
                <a:cs typeface="+mj-cs"/>
              </a:rPr>
              <a:t>different </a:t>
            </a:r>
            <a:r>
              <a:rPr lang="en-US" altLang="zh-CN" sz="2200" dirty="0">
                <a:latin typeface="Comic Sans MS" panose="030F0702030302020204" pitchFamily="66" charset="0"/>
                <a:ea typeface="+mj-ea"/>
                <a:cs typeface="+mj-cs"/>
              </a:rPr>
              <a:t>oscillatory modes and </a:t>
            </a:r>
            <a:r>
              <a:rPr lang="en-US" altLang="zh-CN" sz="2200" dirty="0">
                <a:solidFill>
                  <a:srgbClr val="FF0000"/>
                </a:solidFill>
                <a:latin typeface="Comic Sans MS" panose="030F0702030302020204" pitchFamily="66" charset="0"/>
                <a:ea typeface="+mj-ea"/>
                <a:cs typeface="+mj-cs"/>
              </a:rPr>
              <a:t>investigate </a:t>
            </a:r>
            <a:r>
              <a:rPr lang="en-US" altLang="zh-CN" sz="2200" dirty="0" smtClean="0">
                <a:latin typeface="Comic Sans MS" panose="030F0702030302020204" pitchFamily="66" charset="0"/>
                <a:ea typeface="+mj-ea"/>
                <a:cs typeface="+mj-cs"/>
              </a:rPr>
              <a:t>them</a:t>
            </a:r>
            <a:r>
              <a:rPr lang="en-US" altLang="zh-CN" sz="2200" dirty="0">
                <a:latin typeface="Comic Sans MS" panose="030F0702030302020204" pitchFamily="66" charset="0"/>
                <a:ea typeface="+mj-ea"/>
                <a:cs typeface="+mj-cs"/>
              </a:rPr>
              <a:t>.</a:t>
            </a:r>
          </a:p>
          <a:p>
            <a:pPr algn="just">
              <a:lnSpc>
                <a:spcPct val="120000"/>
              </a:lnSpc>
              <a:spcAft>
                <a:spcPts val="0"/>
              </a:spcAft>
            </a:pPr>
            <a:r>
              <a:rPr lang="zh-CN" altLang="zh-CN" sz="2200"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莱</a:t>
            </a:r>
            <a:r>
              <a:rPr lang="zh-CN" altLang="zh-CN" sz="2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氏效应</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中，置于</a:t>
            </a:r>
            <a:r>
              <a:rPr lang="zh-CN" altLang="zh-CN" sz="2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热表面</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2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水滴</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可持续存在几分钟。在某些情况下，水滴会发展为</a:t>
            </a:r>
            <a:r>
              <a:rPr lang="zh-CN" altLang="zh-CN" sz="2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振荡的星形</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状态。</a:t>
            </a:r>
            <a:r>
              <a:rPr lang="zh-CN" altLang="zh-CN" sz="2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引入</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不同的振荡模式并</a:t>
            </a:r>
            <a:r>
              <a:rPr lang="zh-CN" altLang="zh-CN" sz="2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探讨</a:t>
            </a:r>
            <a:r>
              <a:rPr lang="zh-CN" altLang="zh-CN" sz="2200" kern="100" dirty="0">
                <a:latin typeface="微软雅黑" panose="020B0503020204020204" pitchFamily="34" charset="-122"/>
                <a:ea typeface="微软雅黑" panose="020B0503020204020204" pitchFamily="34" charset="-122"/>
                <a:cs typeface="Times New Roman" panose="02020603050405020304" pitchFamily="18" charset="0"/>
              </a:rPr>
              <a:t>它们。</a:t>
            </a:r>
          </a:p>
        </p:txBody>
      </p:sp>
      <p:sp>
        <p:nvSpPr>
          <p:cNvPr id="7" name="文本框 6"/>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课题介绍</a:t>
            </a:r>
          </a:p>
        </p:txBody>
      </p:sp>
    </p:spTree>
    <p:extLst>
      <p:ext uri="{BB962C8B-B14F-4D97-AF65-F5344CB8AC3E}">
        <p14:creationId xmlns:p14="http://schemas.microsoft.com/office/powerpoint/2010/main" val="620641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7365" y="1435382"/>
            <a:ext cx="4898890" cy="472754"/>
          </a:xfrm>
        </p:spPr>
        <p:txBody>
          <a:bodyPr>
            <a:normAutofit lnSpcReduction="10000"/>
          </a:bodyPr>
          <a:lstStyle/>
          <a:p>
            <a:pPr marL="0" indent="0">
              <a:buNone/>
            </a:pPr>
            <a:r>
              <a:rPr lang="en-US" altLang="zh-CN" dirty="0" smtClean="0"/>
              <a:t>A. </a:t>
            </a:r>
            <a:r>
              <a:rPr lang="zh-CN" altLang="zh-CN" dirty="0" smtClean="0">
                <a:latin typeface="微软雅黑" panose="020B0503020204020204" pitchFamily="34" charset="-122"/>
                <a:ea typeface="微软雅黑" panose="020B0503020204020204" pitchFamily="34" charset="-122"/>
              </a:rPr>
              <a:t>莱</a:t>
            </a:r>
            <a:r>
              <a:rPr lang="zh-CN" altLang="zh-CN" dirty="0">
                <a:latin typeface="微软雅黑" panose="020B0503020204020204" pitchFamily="34" charset="-122"/>
                <a:ea typeface="微软雅黑" panose="020B0503020204020204" pitchFamily="34" charset="-122"/>
              </a:rPr>
              <a:t>氏效应</a:t>
            </a:r>
            <a:r>
              <a:rPr lang="zh-CN" altLang="zh-CN" dirty="0" smtClean="0">
                <a:latin typeface="微软雅黑" panose="020B0503020204020204" pitchFamily="34" charset="-122"/>
                <a:ea typeface="微软雅黑" panose="020B0503020204020204" pitchFamily="34" charset="-122"/>
              </a:rPr>
              <a:t>形成示意图</a:t>
            </a:r>
            <a:endParaRPr lang="en-US" altLang="zh-CN" dirty="0" smtClean="0"/>
          </a:p>
          <a:p>
            <a:pPr marL="514350" indent="-514350">
              <a:buFont typeface="+mj-lt"/>
              <a:buAutoNum type="alphaUcPeriod"/>
            </a:pPr>
            <a:endParaRPr lang="en-US" altLang="zh-CN" dirty="0"/>
          </a:p>
          <a:p>
            <a:pPr marL="514350" indent="-514350">
              <a:buFont typeface="+mj-lt"/>
              <a:buAutoNum type="alphaUcPeriod"/>
            </a:pPr>
            <a:endParaRPr lang="en-US" altLang="zh-CN" dirty="0" smtClean="0"/>
          </a:p>
          <a:p>
            <a:pPr marL="514350" indent="-514350">
              <a:buFont typeface="+mj-lt"/>
              <a:buAutoNum type="alphaUcPeriod"/>
            </a:pPr>
            <a:endParaRPr lang="en-US" altLang="zh-CN" dirty="0"/>
          </a:p>
          <a:p>
            <a:pPr marL="0" indent="0">
              <a:buNone/>
            </a:pPr>
            <a:endParaRPr lang="en-US" altLang="zh-CN" sz="1100" b="1" dirty="0" smtClean="0"/>
          </a:p>
          <a:p>
            <a:pPr marL="0" indent="0">
              <a:buNone/>
            </a:pPr>
            <a:endParaRPr lang="en-US" altLang="zh-CN" sz="1100" b="1" dirty="0"/>
          </a:p>
        </p:txBody>
      </p:sp>
      <p:sp>
        <p:nvSpPr>
          <p:cNvPr id="7" name="文本框 6"/>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研究对象</a:t>
            </a:r>
          </a:p>
        </p:txBody>
      </p:sp>
      <p:sp>
        <p:nvSpPr>
          <p:cNvPr id="8" name="文本框 7"/>
          <p:cNvSpPr txBox="1"/>
          <p:nvPr/>
        </p:nvSpPr>
        <p:spPr>
          <a:xfrm>
            <a:off x="6184356" y="1419306"/>
            <a:ext cx="5107577" cy="3408112"/>
          </a:xfrm>
          <a:prstGeom prst="rect">
            <a:avLst/>
          </a:prstGeom>
          <a:noFill/>
        </p:spPr>
        <p:txBody>
          <a:bodyPr wrap="square" rtlCol="0">
            <a:spAutoFit/>
          </a:bodyPr>
          <a:lstStyle/>
          <a:p>
            <a:r>
              <a:rPr lang="en-US" altLang="zh-CN" sz="2800" dirty="0" smtClean="0">
                <a:latin typeface="Comic Sans MS" panose="030F0702030302020204" pitchFamily="66" charset="0"/>
              </a:rPr>
              <a:t>B. </a:t>
            </a:r>
            <a:r>
              <a:rPr lang="zh-CN" altLang="en-US" sz="2800" dirty="0" smtClean="0">
                <a:latin typeface="微软雅黑" panose="020B0503020204020204" pitchFamily="34" charset="-122"/>
                <a:ea typeface="微软雅黑" panose="020B0503020204020204" pitchFamily="34" charset="-122"/>
              </a:rPr>
              <a:t>真实液滴尺寸</a:t>
            </a:r>
            <a:endParaRPr lang="en-US" altLang="zh-CN" sz="2800" dirty="0" smtClean="0">
              <a:latin typeface="微软雅黑" panose="020B0503020204020204" pitchFamily="34" charset="-122"/>
              <a:ea typeface="微软雅黑" panose="020B0503020204020204" pitchFamily="34" charset="-122"/>
            </a:endParaRPr>
          </a:p>
          <a:p>
            <a:endParaRPr lang="en-US" altLang="zh-CN" sz="2800" dirty="0">
              <a:latin typeface="Comic Sans MS" panose="030F0702030302020204" pitchFamily="66" charset="0"/>
            </a:endParaRPr>
          </a:p>
          <a:p>
            <a:endParaRPr lang="en-US" altLang="zh-CN" sz="2800" dirty="0" smtClean="0">
              <a:latin typeface="Comic Sans MS" panose="030F0702030302020204" pitchFamily="66" charset="0"/>
            </a:endParaRPr>
          </a:p>
          <a:p>
            <a:endParaRPr lang="en-US" altLang="zh-CN" sz="2800" dirty="0">
              <a:latin typeface="Comic Sans MS" panose="030F0702030302020204" pitchFamily="66" charset="0"/>
            </a:endParaRPr>
          </a:p>
          <a:p>
            <a:endParaRPr lang="en-US" altLang="zh-CN" sz="2800" dirty="0" smtClean="0">
              <a:latin typeface="Comic Sans MS" panose="030F0702030302020204" pitchFamily="66" charset="0"/>
            </a:endParaRPr>
          </a:p>
          <a:p>
            <a:endParaRPr lang="en-US" altLang="zh-CN" sz="2800" dirty="0">
              <a:latin typeface="Comic Sans MS" panose="030F0702030302020204" pitchFamily="66" charset="0"/>
            </a:endParaRPr>
          </a:p>
          <a:p>
            <a:pPr>
              <a:lnSpc>
                <a:spcPct val="90000"/>
              </a:lnSpc>
              <a:spcBef>
                <a:spcPts val="1000"/>
              </a:spcBef>
            </a:pPr>
            <a:endParaRPr lang="en-US" altLang="zh-CN" sz="1100" b="1" dirty="0">
              <a:latin typeface="Comic Sans MS" panose="030F0702030302020204" pitchFamily="66" charset="0"/>
            </a:endParaRPr>
          </a:p>
          <a:p>
            <a:pPr>
              <a:lnSpc>
                <a:spcPct val="90000"/>
              </a:lnSpc>
              <a:spcBef>
                <a:spcPts val="1000"/>
              </a:spcBef>
            </a:pPr>
            <a:endParaRPr lang="en-US" altLang="zh-CN" sz="1100" b="1" dirty="0" smtClean="0">
              <a:latin typeface="Comic Sans MS" panose="030F0702030302020204" pitchFamily="66" charset="0"/>
            </a:endParaRPr>
          </a:p>
          <a:p>
            <a:endParaRPr lang="zh-CN" altLang="en-US" sz="1100" dirty="0">
              <a:latin typeface="Comic Sans MS" panose="030F0702030302020204" pitchFamily="66" charset="0"/>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14674"/>
          <a:stretch/>
        </p:blipFill>
        <p:spPr>
          <a:xfrm>
            <a:off x="5893995" y="2294140"/>
            <a:ext cx="6086039" cy="2262148"/>
          </a:xfrm>
          <a:prstGeom prst="rect">
            <a:avLst/>
          </a:prstGeom>
        </p:spPr>
      </p:pic>
      <p:sp>
        <p:nvSpPr>
          <p:cNvPr id="2" name="矩形 1"/>
          <p:cNvSpPr/>
          <p:nvPr/>
        </p:nvSpPr>
        <p:spPr>
          <a:xfrm>
            <a:off x="569475" y="6053937"/>
            <a:ext cx="10966917" cy="461665"/>
          </a:xfrm>
          <a:prstGeom prst="rect">
            <a:avLst/>
          </a:prstGeom>
        </p:spPr>
        <p:txBody>
          <a:bodyPr wrap="square">
            <a:spAutoFit/>
          </a:bodyPr>
          <a:lstStyle/>
          <a:p>
            <a:r>
              <a:rPr lang="en-US" altLang="zh-CN" sz="2400" b="1" dirty="0">
                <a:latin typeface="Comic Sans MS" panose="030F0702030302020204" pitchFamily="66" charset="0"/>
              </a:rPr>
              <a:t>Reference</a:t>
            </a:r>
            <a:r>
              <a:rPr lang="zh-CN" altLang="zh-CN" sz="2400" dirty="0">
                <a:latin typeface="Comic Sans MS" panose="030F0702030302020204" pitchFamily="66" charset="0"/>
              </a:rPr>
              <a:t>：</a:t>
            </a:r>
            <a:r>
              <a:rPr lang="en-US" altLang="zh-CN" sz="2400" dirty="0">
                <a:latin typeface="Comic Sans MS" panose="030F0702030302020204" pitchFamily="66" charset="0"/>
              </a:rPr>
              <a:t>Non-wetting drops : from impacts to self-propulsion, Dan Soto</a:t>
            </a: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475" y="2328646"/>
            <a:ext cx="5167614" cy="2262149"/>
          </a:xfrm>
          <a:prstGeom prst="rect">
            <a:avLst/>
          </a:prstGeom>
        </p:spPr>
      </p:pic>
      <p:sp>
        <p:nvSpPr>
          <p:cNvPr id="10" name="文本框 9"/>
          <p:cNvSpPr txBox="1"/>
          <p:nvPr/>
        </p:nvSpPr>
        <p:spPr>
          <a:xfrm>
            <a:off x="1985840" y="5002180"/>
            <a:ext cx="2334883"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蒸发</a:t>
            </a:r>
            <a:r>
              <a:rPr lang="zh-CN" altLang="en-US" sz="2400" dirty="0" smtClean="0">
                <a:latin typeface="微软雅黑" panose="020B0503020204020204" pitchFamily="34" charset="-122"/>
                <a:ea typeface="微软雅黑" panose="020B0503020204020204" pitchFamily="34" charset="-122"/>
              </a:rPr>
              <a:t>的四个阶段</a:t>
            </a:r>
            <a:endParaRPr lang="zh-CN" altLang="en-US" sz="24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6184356" y="4997499"/>
            <a:ext cx="2334883" cy="461665"/>
          </a:xfrm>
          <a:prstGeom prst="rect">
            <a:avLst/>
          </a:prstGeom>
          <a:noFill/>
        </p:spPr>
        <p:txBody>
          <a:bodyPr wrap="square" rtlCol="0">
            <a:spAutoFit/>
          </a:bodyPr>
          <a:lstStyle/>
          <a:p>
            <a:pPr algn="ctr"/>
            <a:r>
              <a:rPr lang="zh-CN" altLang="en-US" sz="2400" dirty="0" smtClean="0">
                <a:latin typeface="微软雅黑" panose="020B0503020204020204" pitchFamily="34" charset="-122"/>
                <a:ea typeface="微软雅黑" panose="020B0503020204020204" pitchFamily="34" charset="-122"/>
              </a:rPr>
              <a:t>球状模型</a:t>
            </a:r>
            <a:endParaRPr lang="zh-CN" altLang="en-US" sz="24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9215430" y="4999447"/>
            <a:ext cx="2334883"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rPr>
              <a:t>圆柱</a:t>
            </a:r>
            <a:r>
              <a:rPr lang="zh-CN" altLang="en-US" sz="2400" dirty="0" smtClean="0">
                <a:latin typeface="微软雅黑" panose="020B0503020204020204" pitchFamily="34" charset="-122"/>
                <a:ea typeface="微软雅黑" panose="020B0503020204020204" pitchFamily="34" charset="-122"/>
              </a:rPr>
              <a:t>模型</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32627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2449" y="1408287"/>
            <a:ext cx="5484223" cy="440247"/>
          </a:xfrm>
        </p:spPr>
        <p:txBody>
          <a:bodyPr>
            <a:normAutofit lnSpcReduction="10000"/>
          </a:bodyPr>
          <a:lstStyle/>
          <a:p>
            <a:pPr marL="0" indent="0">
              <a:buNone/>
            </a:pPr>
            <a:r>
              <a:rPr lang="en-US" altLang="zh-CN" dirty="0" smtClean="0"/>
              <a:t>C.</a:t>
            </a:r>
            <a:r>
              <a:rPr lang="zh-CN" altLang="zh-CN" dirty="0" smtClean="0">
                <a:latin typeface="微软雅黑" panose="020B0503020204020204" pitchFamily="34" charset="-122"/>
                <a:ea typeface="微软雅黑" panose="020B0503020204020204" pitchFamily="34" charset="-122"/>
              </a:rPr>
              <a:t>近似模型及几何参量</a:t>
            </a:r>
            <a:r>
              <a:rPr lang="en-US" altLang="zh-CN" dirty="0" smtClean="0"/>
              <a:t>                     </a:t>
            </a:r>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zh-CN" altLang="en-US" dirty="0"/>
          </a:p>
        </p:txBody>
      </p:sp>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研究对象</a:t>
            </a:r>
          </a:p>
        </p:txBody>
      </p:sp>
      <mc:AlternateContent xmlns:mc="http://schemas.openxmlformats.org/markup-compatibility/2006" xmlns:a14="http://schemas.microsoft.com/office/drawing/2010/main">
        <mc:Choice Requires="a14">
          <p:sp>
            <p:nvSpPr>
              <p:cNvPr id="7" name="文本框 6"/>
              <p:cNvSpPr txBox="1"/>
              <p:nvPr/>
            </p:nvSpPr>
            <p:spPr>
              <a:xfrm>
                <a:off x="7088202" y="1408287"/>
                <a:ext cx="5264332" cy="4115678"/>
              </a:xfrm>
              <a:prstGeom prst="rect">
                <a:avLst/>
              </a:prstGeom>
              <a:noFill/>
            </p:spPr>
            <p:txBody>
              <a:bodyPr wrap="square" rtlCol="0">
                <a:spAutoFit/>
              </a:bodyPr>
              <a:lstStyle/>
              <a:p>
                <a:pPr marL="285750" lvl="0" indent="-285750">
                  <a:buFont typeface="Arial" panose="020B0604020202020204" pitchFamily="34" charset="0"/>
                  <a:buChar char="•"/>
                </a:pPr>
                <a:r>
                  <a:rPr lang="zh-CN" altLang="zh-CN" dirty="0" smtClean="0">
                    <a:latin typeface="微软雅黑" panose="020B0503020204020204" pitchFamily="34" charset="-122"/>
                    <a:ea typeface="微软雅黑" panose="020B0503020204020204" pitchFamily="34" charset="-122"/>
                  </a:rPr>
                  <a:t>半径范围</a:t>
                </a:r>
                <a:r>
                  <a:rPr lang="en-US" altLang="zh-CN" dirty="0" smtClean="0">
                    <a:latin typeface="微软雅黑" panose="020B0503020204020204" pitchFamily="34" charset="-122"/>
                    <a:ea typeface="微软雅黑" panose="020B0503020204020204" pitchFamily="34" charset="-122"/>
                  </a:rPr>
                  <a:t>   </a:t>
                </a:r>
                <a:r>
                  <a:rPr lang="en-US" altLang="zh-CN" b="1" i="1" dirty="0" err="1" smtClean="0">
                    <a:latin typeface="微软雅黑" panose="020B0503020204020204" pitchFamily="34" charset="-122"/>
                    <a:ea typeface="微软雅黑" panose="020B0503020204020204" pitchFamily="34" charset="-122"/>
                  </a:rPr>
                  <a:t>l</a:t>
                </a:r>
                <a:r>
                  <a:rPr lang="en-US" altLang="zh-CN" b="1" i="1" baseline="-25000" dirty="0" err="1" smtClean="0">
                    <a:latin typeface="微软雅黑" panose="020B0503020204020204" pitchFamily="34" charset="-122"/>
                    <a:ea typeface="微软雅黑" panose="020B0503020204020204" pitchFamily="34" charset="-122"/>
                  </a:rPr>
                  <a:t>c</a:t>
                </a:r>
                <a:r>
                  <a:rPr lang="en-US" altLang="zh-CN" baseline="-25000" dirty="0" smtClean="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&lt; </a:t>
                </a:r>
                <a:r>
                  <a:rPr lang="en-US" altLang="zh-CN" b="1" i="1" dirty="0">
                    <a:latin typeface="微软雅黑" panose="020B0503020204020204" pitchFamily="34" charset="-122"/>
                    <a:ea typeface="微软雅黑" panose="020B0503020204020204" pitchFamily="34" charset="-122"/>
                  </a:rPr>
                  <a:t>R </a:t>
                </a:r>
                <a:r>
                  <a:rPr lang="en-US" altLang="zh-CN" dirty="0">
                    <a:latin typeface="微软雅黑" panose="020B0503020204020204" pitchFamily="34" charset="-122"/>
                    <a:ea typeface="微软雅黑" panose="020B0503020204020204" pitchFamily="34" charset="-122"/>
                  </a:rPr>
                  <a:t>&lt; </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4.35</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0.05</a:t>
                </a:r>
                <a:r>
                  <a:rPr lang="zh-CN" altLang="zh-CN" dirty="0">
                    <a:latin typeface="微软雅黑" panose="020B0503020204020204" pitchFamily="34" charset="-122"/>
                    <a:ea typeface="微软雅黑" panose="020B0503020204020204" pitchFamily="34" charset="-122"/>
                  </a:rPr>
                  <a:t>） </a:t>
                </a:r>
                <a:r>
                  <a:rPr lang="en-US" altLang="zh-CN" b="1" i="1" dirty="0" err="1" smtClean="0">
                    <a:latin typeface="微软雅黑" panose="020B0503020204020204" pitchFamily="34" charset="-122"/>
                    <a:ea typeface="微软雅黑" panose="020B0503020204020204" pitchFamily="34" charset="-122"/>
                  </a:rPr>
                  <a:t>l</a:t>
                </a:r>
                <a:r>
                  <a:rPr lang="en-US" altLang="zh-CN" b="1" i="1" baseline="-25000" dirty="0" err="1" smtClean="0">
                    <a:latin typeface="微软雅黑" panose="020B0503020204020204" pitchFamily="34" charset="-122"/>
                    <a:ea typeface="微软雅黑" panose="020B0503020204020204" pitchFamily="34" charset="-122"/>
                  </a:rPr>
                  <a:t>c</a:t>
                </a:r>
                <a:r>
                  <a:rPr lang="en-US" altLang="zh-CN" dirty="0" smtClean="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a:t>
                </a:r>
              </a:p>
              <a:p>
                <a:pPr lvl="1"/>
                <a:r>
                  <a:rPr lang="zh-CN" altLang="zh-CN" dirty="0" smtClean="0">
                    <a:latin typeface="微软雅黑" panose="020B0503020204020204" pitchFamily="34" charset="-122"/>
                    <a:ea typeface="微软雅黑" panose="020B0503020204020204" pitchFamily="34" charset="-122"/>
                  </a:rPr>
                  <a:t>大</a:t>
                </a:r>
                <a:r>
                  <a:rPr lang="en-US" altLang="zh-CN" dirty="0">
                    <a:latin typeface="微软雅黑" panose="020B0503020204020204" pitchFamily="34" charset="-122"/>
                    <a:ea typeface="微软雅黑" panose="020B0503020204020204" pitchFamily="34" charset="-122"/>
                    <a:sym typeface="Wingdings" panose="05000000000000000000" pitchFamily="2" charset="2"/>
                  </a:rPr>
                  <a:t></a:t>
                </a:r>
                <a:r>
                  <a:rPr lang="zh-CN" altLang="zh-CN" dirty="0" smtClean="0">
                    <a:latin typeface="微软雅黑" panose="020B0503020204020204" pitchFamily="34" charset="-122"/>
                    <a:ea typeface="微软雅黑" panose="020B0503020204020204" pitchFamily="34" charset="-122"/>
                  </a:rPr>
                  <a:t>瑞利</a:t>
                </a:r>
                <a:r>
                  <a:rPr lang="en-US" altLang="zh-CN" dirty="0" smtClean="0">
                    <a:latin typeface="微软雅黑" panose="020B0503020204020204" pitchFamily="34" charset="-122"/>
                    <a:ea typeface="微软雅黑" panose="020B0503020204020204" pitchFamily="34" charset="-122"/>
                  </a:rPr>
                  <a:t>-</a:t>
                </a:r>
                <a:r>
                  <a:rPr lang="zh-CN" altLang="zh-CN" dirty="0" smtClean="0">
                    <a:latin typeface="微软雅黑" panose="020B0503020204020204" pitchFamily="34" charset="-122"/>
                    <a:ea typeface="微软雅黑" panose="020B0503020204020204" pitchFamily="34" charset="-122"/>
                  </a:rPr>
                  <a:t>泰勒不稳定性</a:t>
                </a:r>
                <a:endParaRPr lang="en-US" altLang="zh-CN" dirty="0" smtClean="0">
                  <a:latin typeface="微软雅黑" panose="020B0503020204020204" pitchFamily="34" charset="-122"/>
                  <a:ea typeface="微软雅黑" panose="020B0503020204020204" pitchFamily="34" charset="-122"/>
                </a:endParaRPr>
              </a:p>
              <a:p>
                <a:pPr lvl="1"/>
                <a:r>
                  <a:rPr lang="zh-CN" altLang="zh-CN" dirty="0" smtClean="0">
                    <a:latin typeface="微软雅黑" panose="020B0503020204020204" pitchFamily="34" charset="-122"/>
                    <a:ea typeface="微软雅黑" panose="020B0503020204020204" pitchFamily="34" charset="-122"/>
                  </a:rPr>
                  <a:t>小</a:t>
                </a:r>
                <a:r>
                  <a:rPr lang="en-US" altLang="zh-CN" dirty="0">
                    <a:latin typeface="微软雅黑" panose="020B0503020204020204" pitchFamily="34" charset="-122"/>
                    <a:ea typeface="微软雅黑" panose="020B0503020204020204" pitchFamily="34" charset="-122"/>
                    <a:sym typeface="Wingdings" panose="05000000000000000000" pitchFamily="2" charset="2"/>
                  </a:rPr>
                  <a:t></a:t>
                </a:r>
                <a:r>
                  <a:rPr lang="zh-CN" altLang="zh-CN" dirty="0">
                    <a:latin typeface="微软雅黑" panose="020B0503020204020204" pitchFamily="34" charset="-122"/>
                    <a:ea typeface="微软雅黑" panose="020B0503020204020204" pitchFamily="34" charset="-122"/>
                  </a:rPr>
                  <a:t>不能产生</a:t>
                </a:r>
                <a:r>
                  <a:rPr lang="zh-CN" altLang="zh-CN" dirty="0" smtClean="0">
                    <a:latin typeface="微软雅黑" panose="020B0503020204020204" pitchFamily="34" charset="-122"/>
                    <a:ea typeface="微软雅黑" panose="020B0503020204020204" pitchFamily="34" charset="-122"/>
                  </a:rPr>
                  <a:t>振动</a:t>
                </a:r>
                <a:endParaRPr lang="zh-CN" altLang="zh-CN" dirty="0">
                  <a:latin typeface="微软雅黑" panose="020B0503020204020204" pitchFamily="34" charset="-122"/>
                  <a:ea typeface="微软雅黑" panose="020B0503020204020204" pitchFamily="34" charset="-122"/>
                </a:endParaRPr>
              </a:p>
              <a:p>
                <a:pPr marL="285750" lvl="0" indent="-285750">
                  <a:spcBef>
                    <a:spcPts val="1200"/>
                  </a:spcBef>
                  <a:buFont typeface="Arial" panose="020B0604020202020204" pitchFamily="34" charset="0"/>
                  <a:buChar char="•"/>
                </a:pPr>
                <a:r>
                  <a:rPr lang="zh-CN" altLang="zh-CN" dirty="0">
                    <a:latin typeface="微软雅黑" panose="020B0503020204020204" pitchFamily="34" charset="-122"/>
                    <a:ea typeface="微软雅黑" panose="020B0503020204020204" pitchFamily="34" charset="-122"/>
                  </a:rPr>
                  <a:t>液滴高度：重力与表面张力平衡</a:t>
                </a:r>
                <a14:m>
                  <m:oMath xmlns:m="http://schemas.openxmlformats.org/officeDocument/2006/math">
                    <m:r>
                      <a:rPr lang="zh-CN" altLang="zh-CN">
                        <a:latin typeface="Cambria Math" panose="02040503050406030204" pitchFamily="18" charset="0"/>
                        <a:ea typeface="微软雅黑" panose="020B0503020204020204" pitchFamily="34" charset="-122"/>
                      </a:rPr>
                      <m:t>，毛细管长</m:t>
                    </m:r>
                  </m:oMath>
                </a14:m>
                <a:r>
                  <a:rPr lang="zh-CN" altLang="zh-CN" dirty="0">
                    <a:latin typeface="微软雅黑" panose="020B0503020204020204" pitchFamily="34" charset="-122"/>
                    <a:ea typeface="微软雅黑" panose="020B0503020204020204" pitchFamily="34" charset="-122"/>
                  </a:rPr>
                  <a:t>：</a:t>
                </a:r>
              </a:p>
              <a:p>
                <a:pPr/>
                <a14:m>
                  <m:oMathPara xmlns:m="http://schemas.openxmlformats.org/officeDocument/2006/math">
                    <m:oMathParaPr>
                      <m:jc m:val="centerGroup"/>
                    </m:oMathParaPr>
                    <m:oMath xmlns:m="http://schemas.openxmlformats.org/officeDocument/2006/math">
                      <m:r>
                        <a:rPr lang="en-US" altLang="zh-CN" b="1" i="1">
                          <a:latin typeface="Cambria Math" panose="02040503050406030204" pitchFamily="18" charset="0"/>
                        </a:rPr>
                        <m:t>𝒍</m:t>
                      </m:r>
                      <m:r>
                        <a:rPr lang="en-US" altLang="zh-CN" b="1" i="1" baseline="-25000">
                          <a:latin typeface="Cambria Math" panose="02040503050406030204" pitchFamily="18" charset="0"/>
                        </a:rPr>
                        <m:t>𝒄</m:t>
                      </m:r>
                      <m:r>
                        <a:rPr lang="en-US" altLang="zh-CN" b="1" i="1" baseline="-25000">
                          <a:latin typeface="Cambria Math" panose="02040503050406030204" pitchFamily="18" charset="0"/>
                        </a:rPr>
                        <m:t>=</m:t>
                      </m:r>
                      <m:rad>
                        <m:radPr>
                          <m:degHide m:val="on"/>
                          <m:ctrlPr>
                            <a:rPr lang="zh-CN" altLang="zh-CN" b="1" i="1">
                              <a:latin typeface="Cambria Math" panose="02040503050406030204" pitchFamily="18" charset="0"/>
                            </a:rPr>
                          </m:ctrlPr>
                        </m:radPr>
                        <m:deg/>
                        <m:e>
                          <m:f>
                            <m:fPr>
                              <m:ctrlPr>
                                <a:rPr lang="zh-CN" altLang="zh-CN" b="1" i="1">
                                  <a:latin typeface="Cambria Math" panose="02040503050406030204" pitchFamily="18" charset="0"/>
                                </a:rPr>
                              </m:ctrlPr>
                            </m:fPr>
                            <m:num>
                              <m:r>
                                <a:rPr lang="en-US" altLang="zh-CN" b="1" i="1">
                                  <a:latin typeface="Cambria Math" panose="02040503050406030204" pitchFamily="18" charset="0"/>
                                </a:rPr>
                                <m:t>𝜸</m:t>
                              </m:r>
                            </m:num>
                            <m:den>
                              <m:sSub>
                                <m:sSubPr>
                                  <m:ctrlPr>
                                    <a:rPr lang="zh-CN" altLang="zh-CN" b="1" i="1">
                                      <a:latin typeface="Cambria Math" panose="02040503050406030204" pitchFamily="18" charset="0"/>
                                    </a:rPr>
                                  </m:ctrlPr>
                                </m:sSubPr>
                                <m:e>
                                  <m:r>
                                    <a:rPr lang="en-US" altLang="zh-CN" b="1" i="1">
                                      <a:latin typeface="Cambria Math" panose="02040503050406030204" pitchFamily="18" charset="0"/>
                                    </a:rPr>
                                    <m:t>𝝆</m:t>
                                  </m:r>
                                </m:e>
                                <m:sub>
                                  <m:r>
                                    <a:rPr lang="en-US" altLang="zh-CN" b="1" i="1">
                                      <a:latin typeface="Cambria Math" panose="02040503050406030204" pitchFamily="18" charset="0"/>
                                    </a:rPr>
                                    <m:t>𝒍</m:t>
                                  </m:r>
                                </m:sub>
                              </m:sSub>
                              <m:r>
                                <a:rPr lang="en-US" altLang="zh-CN" b="1" i="1">
                                  <a:latin typeface="Cambria Math" panose="02040503050406030204" pitchFamily="18" charset="0"/>
                                </a:rPr>
                                <m:t>𝒈</m:t>
                              </m:r>
                            </m:den>
                          </m:f>
                        </m:e>
                      </m:rad>
                    </m:oMath>
                  </m:oMathPara>
                </a14:m>
                <a:endParaRPr lang="zh-CN" altLang="zh-CN" dirty="0">
                  <a:latin typeface="微软雅黑" panose="020B0503020204020204" pitchFamily="34" charset="-122"/>
                  <a:ea typeface="微软雅黑" panose="020B0503020204020204" pitchFamily="34" charset="-122"/>
                </a:endParaRPr>
              </a:p>
              <a:p>
                <a:r>
                  <a:rPr lang="zh-CN" altLang="zh-CN" b="1" i="1" dirty="0">
                    <a:latin typeface="微软雅黑" panose="020B0503020204020204" pitchFamily="34" charset="-122"/>
                    <a:ea typeface="微软雅黑" panose="020B0503020204020204" pitchFamily="34" charset="-122"/>
                  </a:rPr>
                  <a:t>γ</a:t>
                </a:r>
                <a:r>
                  <a:rPr lang="zh-CN" altLang="zh-CN" dirty="0">
                    <a:latin typeface="微软雅黑" panose="020B0503020204020204" pitchFamily="34" charset="-122"/>
                    <a:ea typeface="微软雅黑" panose="020B0503020204020204" pitchFamily="34" charset="-122"/>
                  </a:rPr>
                  <a:t>为水表面张力系数，</a:t>
                </a:r>
                <a:r>
                  <a:rPr lang="en-US" altLang="zh-CN" dirty="0">
                    <a:latin typeface="微软雅黑" panose="020B0503020204020204" pitchFamily="34" charset="-122"/>
                    <a:ea typeface="微软雅黑" panose="020B0503020204020204" pitchFamily="34" charset="-122"/>
                  </a:rPr>
                  <a:t>100</a:t>
                </a:r>
                <a:r>
                  <a:rPr lang="zh-CN" altLang="zh-CN" dirty="0">
                    <a:latin typeface="微软雅黑" panose="020B0503020204020204" pitchFamily="34" charset="-122"/>
                    <a:ea typeface="微软雅黑" panose="020B0503020204020204" pitchFamily="34" charset="-122"/>
                  </a:rPr>
                  <a:t>℃时为</a:t>
                </a:r>
                <a:r>
                  <a:rPr lang="en-US" altLang="zh-CN" dirty="0">
                    <a:latin typeface="微软雅黑" panose="020B0503020204020204" pitchFamily="34" charset="-122"/>
                    <a:ea typeface="微软雅黑" panose="020B0503020204020204" pitchFamily="34" charset="-122"/>
                  </a:rPr>
                  <a:t>58.9*10</a:t>
                </a:r>
                <a:r>
                  <a:rPr lang="en-US" altLang="zh-CN" baseline="30000" dirty="0">
                    <a:latin typeface="微软雅黑" panose="020B0503020204020204" pitchFamily="34" charset="-122"/>
                    <a:ea typeface="微软雅黑" panose="020B0503020204020204" pitchFamily="34" charset="-122"/>
                  </a:rPr>
                  <a:t>-3</a:t>
                </a:r>
                <a14:m>
                  <m:oMath xmlns:m="http://schemas.openxmlformats.org/officeDocument/2006/math">
                    <m:r>
                      <m:rPr>
                        <m:sty m:val="p"/>
                      </m:rPr>
                      <a:rPr lang="en-US" altLang="zh-CN">
                        <a:latin typeface="Cambria Math" panose="02040503050406030204" pitchFamily="18" charset="0"/>
                        <a:ea typeface="微软雅黑" panose="020B0503020204020204" pitchFamily="34" charset="-122"/>
                      </a:rPr>
                      <m:t>N</m:t>
                    </m:r>
                    <m:r>
                      <a:rPr lang="en-US" altLang="zh-CN">
                        <a:latin typeface="Cambria Math" panose="02040503050406030204" pitchFamily="18" charset="0"/>
                        <a:ea typeface="微软雅黑" panose="020B0503020204020204" pitchFamily="34" charset="-122"/>
                      </a:rPr>
                      <m:t>/</m:t>
                    </m:r>
                    <m:r>
                      <m:rPr>
                        <m:sty m:val="p"/>
                      </m:rPr>
                      <a:rPr lang="en-US" altLang="zh-CN">
                        <a:latin typeface="Cambria Math" panose="02040503050406030204" pitchFamily="18" charset="0"/>
                        <a:ea typeface="微软雅黑" panose="020B0503020204020204" pitchFamily="34" charset="-122"/>
                      </a:rPr>
                      <m:t>m</m:t>
                    </m:r>
                    <m:r>
                      <a:rPr lang="zh-CN" altLang="zh-CN">
                        <a:latin typeface="Cambria Math" panose="02040503050406030204" pitchFamily="18" charset="0"/>
                        <a:ea typeface="微软雅黑" panose="020B0503020204020204" pitchFamily="34" charset="-122"/>
                      </a:rPr>
                      <m:t>，</m:t>
                    </m:r>
                    <m:sSub>
                      <m:sSubPr>
                        <m:ctrlPr>
                          <a:rPr lang="zh-CN" altLang="zh-CN" i="1">
                            <a:latin typeface="Cambria Math" panose="02040503050406030204" pitchFamily="18" charset="0"/>
                            <a:ea typeface="微软雅黑" panose="020B0503020204020204" pitchFamily="34" charset="-122"/>
                          </a:rPr>
                        </m:ctrlPr>
                      </m:sSubPr>
                      <m:e>
                        <m:r>
                          <a:rPr lang="en-US" altLang="zh-CN">
                            <a:latin typeface="Cambria Math" panose="02040503050406030204" pitchFamily="18" charset="0"/>
                            <a:ea typeface="微软雅黑" panose="020B0503020204020204" pitchFamily="34" charset="-122"/>
                          </a:rPr>
                          <m:t>𝝆</m:t>
                        </m:r>
                      </m:e>
                      <m:sub>
                        <m:r>
                          <a:rPr lang="en-US" altLang="zh-CN">
                            <a:latin typeface="Cambria Math" panose="02040503050406030204" pitchFamily="18" charset="0"/>
                            <a:ea typeface="微软雅黑" panose="020B0503020204020204" pitchFamily="34" charset="-122"/>
                          </a:rPr>
                          <m:t>𝒍</m:t>
                        </m:r>
                      </m:sub>
                    </m:sSub>
                    <m:r>
                      <a:rPr lang="zh-CN" altLang="zh-CN">
                        <a:latin typeface="Cambria Math" panose="02040503050406030204" pitchFamily="18" charset="0"/>
                        <a:ea typeface="微软雅黑" panose="020B0503020204020204" pitchFamily="34" charset="-122"/>
                      </a:rPr>
                      <m:t>为水的密度</m:t>
                    </m:r>
                    <m:r>
                      <a:rPr lang="zh-CN" altLang="en-US">
                        <a:latin typeface="Cambria Math" panose="02040503050406030204" pitchFamily="18" charset="0"/>
                        <a:ea typeface="微软雅黑" panose="020B0503020204020204" pitchFamily="34" charset="-122"/>
                      </a:rPr>
                      <m:t>；</m:t>
                    </m:r>
                  </m:oMath>
                </a14:m>
                <a:r>
                  <a:rPr lang="en-US" altLang="zh-CN" b="1" dirty="0"/>
                  <a:t> </a:t>
                </a:r>
                <a:endParaRPr lang="en-US" altLang="zh-CN" b="1" i="1" dirty="0" smtClean="0">
                  <a:latin typeface="Cambria Math" panose="02040503050406030204" pitchFamily="18" charset="0"/>
                </a:endParaRPr>
              </a:p>
              <a:p>
                <a14:m>
                  <m:oMath xmlns:m="http://schemas.openxmlformats.org/officeDocument/2006/math">
                    <m:r>
                      <a:rPr lang="en-US" altLang="zh-CN" b="1" i="1">
                        <a:latin typeface="Cambria Math" panose="02040503050406030204" pitchFamily="18" charset="0"/>
                      </a:rPr>
                      <m:t>𝒍</m:t>
                    </m:r>
                    <m:r>
                      <a:rPr lang="en-US" altLang="zh-CN" b="1" i="1" baseline="-25000">
                        <a:latin typeface="Cambria Math" panose="02040503050406030204" pitchFamily="18" charset="0"/>
                      </a:rPr>
                      <m:t>𝒄</m:t>
                    </m:r>
                  </m:oMath>
                </a14:m>
                <a:r>
                  <a:rPr lang="en-US" altLang="zh-CN" dirty="0" smtClean="0">
                    <a:latin typeface="微软雅黑" panose="020B0503020204020204" pitchFamily="34" charset="-122"/>
                    <a:ea typeface="微软雅黑" panose="020B0503020204020204" pitchFamily="34" charset="-122"/>
                  </a:rPr>
                  <a:t>=2.6mm</a:t>
                </a:r>
                <a:r>
                  <a:rPr lang="zh-CN" altLang="en-US" dirty="0" smtClean="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液滴高度</a:t>
                </a:r>
                <a:r>
                  <a:rPr lang="en-US" altLang="zh-CN" b="1" i="1" dirty="0">
                    <a:latin typeface="微软雅黑" panose="020B0503020204020204" pitchFamily="34" charset="-122"/>
                    <a:ea typeface="微软雅黑" panose="020B0503020204020204" pitchFamily="34" charset="-122"/>
                  </a:rPr>
                  <a:t>H</a:t>
                </a:r>
                <a14:m>
                  <m:oMath xmlns:m="http://schemas.openxmlformats.org/officeDocument/2006/math">
                    <m:r>
                      <a:rPr lang="en-US" altLang="zh-CN" b="1" i="1" dirty="0">
                        <a:latin typeface="Cambria Math" panose="02040503050406030204" pitchFamily="18" charset="0"/>
                        <a:ea typeface="微软雅黑" panose="020B0503020204020204" pitchFamily="34" charset="-122"/>
                      </a:rPr>
                      <m:t>=</m:t>
                    </m:r>
                  </m:oMath>
                </a14:m>
                <a:r>
                  <a:rPr lang="en-US" altLang="zh-CN" dirty="0">
                    <a:latin typeface="微软雅黑" panose="020B0503020204020204" pitchFamily="34" charset="-122"/>
                    <a:ea typeface="微软雅黑" panose="020B0503020204020204" pitchFamily="34" charset="-122"/>
                  </a:rPr>
                  <a:t>2</a:t>
                </a:r>
                <a14:m>
                  <m:oMath xmlns:m="http://schemas.openxmlformats.org/officeDocument/2006/math">
                    <m:r>
                      <a:rPr lang="en-US" altLang="zh-CN" b="1" i="1">
                        <a:latin typeface="Cambria Math" panose="02040503050406030204" pitchFamily="18" charset="0"/>
                      </a:rPr>
                      <m:t>𝒍</m:t>
                    </m:r>
                    <m:r>
                      <a:rPr lang="en-US" altLang="zh-CN" b="1" i="1" baseline="-25000">
                        <a:latin typeface="Cambria Math" panose="02040503050406030204" pitchFamily="18" charset="0"/>
                      </a:rPr>
                      <m:t>𝒄</m:t>
                    </m:r>
                  </m:oMath>
                </a14:m>
                <a:r>
                  <a:rPr lang="en-US" altLang="zh-CN" b="1" i="1" baseline="-25000"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=5.2mm</a:t>
                </a:r>
                <a:endParaRPr lang="zh-CN" altLang="zh-CN" dirty="0">
                  <a:latin typeface="微软雅黑" panose="020B0503020204020204" pitchFamily="34" charset="-122"/>
                  <a:ea typeface="微软雅黑" panose="020B0503020204020204" pitchFamily="34" charset="-122"/>
                </a:endParaRPr>
              </a:p>
              <a:p>
                <a:endParaRPr lang="zh-CN" altLang="zh-CN"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zh-CN" dirty="0" smtClean="0">
                    <a:latin typeface="微软雅黑" panose="020B0503020204020204" pitchFamily="34" charset="-122"/>
                    <a:ea typeface="微软雅黑" panose="020B0503020204020204" pitchFamily="34" charset="-122"/>
                  </a:rPr>
                  <a:t>实验</a:t>
                </a:r>
                <a:r>
                  <a:rPr lang="zh-CN" altLang="zh-CN" dirty="0">
                    <a:latin typeface="微软雅黑" panose="020B0503020204020204" pitchFamily="34" charset="-122"/>
                    <a:ea typeface="微软雅黑" panose="020B0503020204020204" pitchFamily="34" charset="-122"/>
                  </a:rPr>
                  <a:t>测量结果：</a:t>
                </a:r>
                <a:r>
                  <a:rPr lang="en-US" altLang="zh-CN" dirty="0">
                    <a:latin typeface="微软雅黑" panose="020B0503020204020204" pitchFamily="34" charset="-122"/>
                    <a:ea typeface="微软雅黑" panose="020B0503020204020204" pitchFamily="34" charset="-122"/>
                  </a:rPr>
                  <a:t> H=V/S</a:t>
                </a:r>
                <a:r>
                  <a:rPr lang="zh-CN" altLang="zh-CN" dirty="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6.5mm</a:t>
                </a:r>
                <a:endParaRPr lang="en-US" altLang="zh-CN" dirty="0">
                  <a:latin typeface="微软雅黑" panose="020B0503020204020204" pitchFamily="34" charset="-122"/>
                  <a:ea typeface="微软雅黑" panose="020B0503020204020204" pitchFamily="34" charset="-122"/>
                </a:endParaRPr>
              </a:p>
              <a:p>
                <a:pPr lvl="1"/>
                <a:r>
                  <a:rPr lang="zh-CN" altLang="zh-CN" dirty="0" smtClean="0">
                    <a:latin typeface="微软雅黑" panose="020B0503020204020204" pitchFamily="34" charset="-122"/>
                    <a:ea typeface="微软雅黑" panose="020B0503020204020204" pitchFamily="34" charset="-122"/>
                  </a:rPr>
                  <a:t>误差</a:t>
                </a:r>
                <a:r>
                  <a:rPr lang="zh-CN" altLang="zh-CN" dirty="0">
                    <a:latin typeface="微软雅黑" panose="020B0503020204020204" pitchFamily="34" charset="-122"/>
                    <a:ea typeface="微软雅黑" panose="020B0503020204020204" pitchFamily="34" charset="-122"/>
                  </a:rPr>
                  <a:t>来源：滴入时液滴蒸发。</a:t>
                </a:r>
              </a:p>
              <a:p>
                <a:endParaRPr lang="zh-CN" altLang="en-US" dirty="0"/>
              </a:p>
            </p:txBody>
          </p:sp>
        </mc:Choice>
        <mc:Fallback xmlns="">
          <p:sp>
            <p:nvSpPr>
              <p:cNvPr id="7" name="文本框 6"/>
              <p:cNvSpPr txBox="1">
                <a:spLocks noRot="1" noChangeAspect="1" noMove="1" noResize="1" noEditPoints="1" noAdjustHandles="1" noChangeArrowheads="1" noChangeShapeType="1" noTextEdit="1"/>
              </p:cNvSpPr>
              <p:nvPr/>
            </p:nvSpPr>
            <p:spPr>
              <a:xfrm>
                <a:off x="7088202" y="1408287"/>
                <a:ext cx="5264332" cy="4115678"/>
              </a:xfrm>
              <a:prstGeom prst="rect">
                <a:avLst/>
              </a:prstGeom>
              <a:blipFill>
                <a:blip r:embed="rId3"/>
                <a:stretch>
                  <a:fillRect l="-1043" t="-741"/>
                </a:stretch>
              </a:blipFill>
            </p:spPr>
            <p:txBody>
              <a:bodyPr/>
              <a:lstStyle/>
              <a:p>
                <a:r>
                  <a:rPr lang="zh-CN" altLang="en-US">
                    <a:noFill/>
                  </a:rPr>
                  <a:t> </a:t>
                </a:r>
              </a:p>
            </p:txBody>
          </p:sp>
        </mc:Fallback>
      </mc:AlternateContent>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l="19117" r="17402" b="24495"/>
          <a:stretch/>
        </p:blipFill>
        <p:spPr>
          <a:xfrm>
            <a:off x="2455653" y="3003114"/>
            <a:ext cx="4468483" cy="1715273"/>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27747" r="26812"/>
          <a:stretch/>
        </p:blipFill>
        <p:spPr>
          <a:xfrm>
            <a:off x="327802" y="2425824"/>
            <a:ext cx="2279511" cy="2292563"/>
          </a:xfrm>
          <a:prstGeom prst="rect">
            <a:avLst/>
          </a:prstGeom>
        </p:spPr>
      </p:pic>
      <p:sp>
        <p:nvSpPr>
          <p:cNvPr id="9" name="矩形 8"/>
          <p:cNvSpPr/>
          <p:nvPr/>
        </p:nvSpPr>
        <p:spPr>
          <a:xfrm>
            <a:off x="569475" y="6053937"/>
            <a:ext cx="10966917" cy="461665"/>
          </a:xfrm>
          <a:prstGeom prst="rect">
            <a:avLst/>
          </a:prstGeom>
        </p:spPr>
        <p:txBody>
          <a:bodyPr wrap="square">
            <a:spAutoFit/>
          </a:bodyPr>
          <a:lstStyle/>
          <a:p>
            <a:r>
              <a:rPr lang="en-US" altLang="zh-CN" sz="2400" b="1" dirty="0">
                <a:latin typeface="Comic Sans MS" panose="030F0702030302020204" pitchFamily="66" charset="0"/>
              </a:rPr>
              <a:t>Reference</a:t>
            </a:r>
            <a:r>
              <a:rPr lang="zh-CN" altLang="zh-CN" sz="2400" dirty="0">
                <a:latin typeface="Comic Sans MS" panose="030F0702030302020204" pitchFamily="66" charset="0"/>
              </a:rPr>
              <a:t>：</a:t>
            </a:r>
            <a:r>
              <a:rPr lang="en-US" altLang="zh-CN" sz="2400" dirty="0">
                <a:latin typeface="Comic Sans MS" panose="030F0702030302020204" pitchFamily="66" charset="0"/>
              </a:rPr>
              <a:t>Non-wetting drops : from impacts to self-propulsion, Dan Soto</a:t>
            </a:r>
          </a:p>
        </p:txBody>
      </p:sp>
    </p:spTree>
    <p:extLst>
      <p:ext uri="{BB962C8B-B14F-4D97-AF65-F5344CB8AC3E}">
        <p14:creationId xmlns:p14="http://schemas.microsoft.com/office/powerpoint/2010/main" val="695381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500"/>
                                        <p:tgtEl>
                                          <p:spTgt spid="7">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500"/>
                                        <p:tgtEl>
                                          <p:spTgt spid="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500"/>
                                        <p:tgtEl>
                                          <p:spTgt spid="7">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Effect transition="in" filter="fade">
                                      <p:cBhvr>
                                        <p:cTn id="29" dur="500"/>
                                        <p:tgtEl>
                                          <p:spTgt spid="7">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5" end="5"/>
                                            </p:txEl>
                                          </p:spTgt>
                                        </p:tgtEl>
                                        <p:attrNameLst>
                                          <p:attrName>style.visibility</p:attrName>
                                        </p:attrNameLst>
                                      </p:cBhvr>
                                      <p:to>
                                        <p:strVal val="visible"/>
                                      </p:to>
                                    </p:set>
                                    <p:animEffect transition="in" filter="fade">
                                      <p:cBhvr>
                                        <p:cTn id="34" dur="500"/>
                                        <p:tgtEl>
                                          <p:spTgt spid="7">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animEffect transition="in" filter="fade">
                                      <p:cBhvr>
                                        <p:cTn id="39" dur="500"/>
                                        <p:tgtEl>
                                          <p:spTgt spid="7">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
                                            <p:txEl>
                                              <p:pRg st="8" end="8"/>
                                            </p:txEl>
                                          </p:spTgt>
                                        </p:tgtEl>
                                        <p:attrNameLst>
                                          <p:attrName>style.visibility</p:attrName>
                                        </p:attrNameLst>
                                      </p:cBhvr>
                                      <p:to>
                                        <p:strVal val="visible"/>
                                      </p:to>
                                    </p:set>
                                    <p:animEffect transition="in" filter="fade">
                                      <p:cBhvr>
                                        <p:cTn id="44" dur="500"/>
                                        <p:tgtEl>
                                          <p:spTgt spid="7">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
                                            <p:txEl>
                                              <p:pRg st="9" end="9"/>
                                            </p:txEl>
                                          </p:spTgt>
                                        </p:tgtEl>
                                        <p:attrNameLst>
                                          <p:attrName>style.visibility</p:attrName>
                                        </p:attrNameLst>
                                      </p:cBhvr>
                                      <p:to>
                                        <p:strVal val="visible"/>
                                      </p:to>
                                    </p:set>
                                    <p:animEffect transition="in" filter="fade">
                                      <p:cBhvr>
                                        <p:cTn id="49"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94427" y="2415396"/>
            <a:ext cx="10515600" cy="2438400"/>
          </a:xfrm>
        </p:spPr>
        <p:txBody>
          <a:bodyPr>
            <a:normAutofit/>
          </a:bodyPr>
          <a:lstStyle/>
          <a:p>
            <a:pPr>
              <a:lnSpc>
                <a:spcPct val="120000"/>
              </a:lnSpc>
            </a:pPr>
            <a:r>
              <a:rPr lang="zh-CN" altLang="zh-CN" dirty="0" smtClean="0">
                <a:latin typeface="微软雅黑" panose="020B0503020204020204" pitchFamily="34" charset="-122"/>
                <a:ea typeface="微软雅黑" panose="020B0503020204020204" pitchFamily="34" charset="-122"/>
              </a:rPr>
              <a:t>表面温度</a:t>
            </a:r>
            <a:r>
              <a:rPr lang="en-US" altLang="zh-CN" i="1" dirty="0" smtClean="0">
                <a:latin typeface="微软雅黑" panose="020B0503020204020204" pitchFamily="34" charset="-122"/>
                <a:ea typeface="微软雅黑" panose="020B0503020204020204" pitchFamily="34" charset="-122"/>
              </a:rPr>
              <a:t>T</a:t>
            </a:r>
            <a:endParaRPr lang="en-US" altLang="zh-CN" dirty="0">
              <a:latin typeface="微软雅黑" panose="020B0503020204020204" pitchFamily="34" charset="-122"/>
              <a:ea typeface="微软雅黑" panose="020B0503020204020204" pitchFamily="34" charset="-122"/>
            </a:endParaRPr>
          </a:p>
          <a:p>
            <a:pPr>
              <a:lnSpc>
                <a:spcPct val="120000"/>
              </a:lnSpc>
            </a:pPr>
            <a:r>
              <a:rPr lang="zh-CN" altLang="en-US" dirty="0" smtClean="0">
                <a:latin typeface="微软雅黑" panose="020B0503020204020204" pitchFamily="34" charset="-122"/>
                <a:ea typeface="微软雅黑" panose="020B0503020204020204" pitchFamily="34" charset="-122"/>
              </a:rPr>
              <a:t>液滴</a:t>
            </a:r>
            <a:r>
              <a:rPr lang="zh-CN" altLang="zh-CN" dirty="0" smtClean="0">
                <a:latin typeface="微软雅黑" panose="020B0503020204020204" pitchFamily="34" charset="-122"/>
                <a:ea typeface="微软雅黑" panose="020B0503020204020204" pitchFamily="34" charset="-122"/>
              </a:rPr>
              <a:t>半径</a:t>
            </a:r>
            <a:r>
              <a:rPr lang="en-US" altLang="zh-CN" i="1" dirty="0" smtClean="0">
                <a:latin typeface="微软雅黑" panose="020B0503020204020204" pitchFamily="34" charset="-122"/>
                <a:ea typeface="微软雅黑" panose="020B0503020204020204" pitchFamily="34" charset="-122"/>
              </a:rPr>
              <a:t>R</a:t>
            </a:r>
            <a:endParaRPr lang="en-US" altLang="zh-CN" dirty="0" smtClean="0">
              <a:latin typeface="微软雅黑" panose="020B0503020204020204" pitchFamily="34" charset="-122"/>
              <a:ea typeface="微软雅黑" panose="020B0503020204020204" pitchFamily="34" charset="-122"/>
            </a:endParaRPr>
          </a:p>
          <a:p>
            <a:pPr>
              <a:lnSpc>
                <a:spcPct val="120000"/>
              </a:lnSpc>
            </a:pPr>
            <a:r>
              <a:rPr lang="zh-CN" altLang="zh-CN" dirty="0" smtClean="0">
                <a:latin typeface="微软雅黑" panose="020B0503020204020204" pitchFamily="34" charset="-122"/>
                <a:ea typeface="微软雅黑" panose="020B0503020204020204" pitchFamily="34" charset="-122"/>
              </a:rPr>
              <a:t>液滴</a:t>
            </a:r>
            <a:r>
              <a:rPr lang="zh-CN" altLang="zh-CN" dirty="0">
                <a:latin typeface="微软雅黑" panose="020B0503020204020204" pitchFamily="34" charset="-122"/>
                <a:ea typeface="微软雅黑" panose="020B0503020204020204" pitchFamily="34" charset="-122"/>
              </a:rPr>
              <a:t>振动频率</a:t>
            </a:r>
            <a:r>
              <a:rPr lang="en-US" altLang="zh-CN" i="1" dirty="0" smtClean="0">
                <a:latin typeface="微软雅黑" panose="020B0503020204020204" pitchFamily="34" charset="-122"/>
                <a:ea typeface="微软雅黑" panose="020B0503020204020204" pitchFamily="34" charset="-122"/>
              </a:rPr>
              <a:t>f</a:t>
            </a:r>
            <a:endParaRPr lang="en-US" altLang="zh-CN" i="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研究对象</a:t>
            </a:r>
          </a:p>
        </p:txBody>
      </p:sp>
      <p:sp>
        <p:nvSpPr>
          <p:cNvPr id="2" name="矩形 1"/>
          <p:cNvSpPr/>
          <p:nvPr/>
        </p:nvSpPr>
        <p:spPr>
          <a:xfrm>
            <a:off x="694427" y="1369527"/>
            <a:ext cx="7571303" cy="646331"/>
          </a:xfrm>
          <a:prstGeom prst="rect">
            <a:avLst/>
          </a:prstGeom>
        </p:spPr>
        <p:txBody>
          <a:bodyPr wrap="none">
            <a:spAutoFit/>
          </a:bodyPr>
          <a:lstStyle/>
          <a:p>
            <a:pPr lvl="0"/>
            <a:r>
              <a:rPr lang="zh-CN" altLang="zh-CN" sz="3600" b="1" dirty="0">
                <a:latin typeface="微软雅黑" panose="020B0503020204020204" pitchFamily="34" charset="-122"/>
                <a:ea typeface="微软雅黑" panose="020B0503020204020204" pitchFamily="34" charset="-122"/>
              </a:rPr>
              <a:t>实验研究的相关参数【直接测量的】</a:t>
            </a:r>
          </a:p>
        </p:txBody>
      </p:sp>
    </p:spTree>
    <p:extLst>
      <p:ext uri="{BB962C8B-B14F-4D97-AF65-F5344CB8AC3E}">
        <p14:creationId xmlns:p14="http://schemas.microsoft.com/office/powerpoint/2010/main" val="3788263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405807"/>
            <a:ext cx="10515600" cy="4351338"/>
          </a:xfrm>
        </p:spPr>
        <p:txBody>
          <a:bodyPr/>
          <a:lstStyle/>
          <a:p>
            <a:pPr marL="0" indent="0" algn="just">
              <a:spcAft>
                <a:spcPts val="0"/>
              </a:spcAft>
              <a:buNone/>
            </a:pPr>
            <a:r>
              <a:rPr lang="zh-CN" altLang="zh-CN" sz="4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液滴振动的本征频率</a:t>
            </a:r>
            <a:endParaRPr lang="zh-CN" altLang="zh-CN" sz="4000" kern="100" dirty="0">
              <a:latin typeface="微软雅黑" panose="020B0503020204020204" pitchFamily="34" charset="-122"/>
              <a:ea typeface="微软雅黑" panose="020B0503020204020204" pitchFamily="34" charset="-122"/>
              <a:cs typeface="Times New Roman" panose="02020603050405020304" pitchFamily="18" charset="0"/>
            </a:endParaRPr>
          </a:p>
          <a:p>
            <a:pPr>
              <a:buFont typeface="Wingdings" panose="05000000000000000000" pitchFamily="2" charset="2"/>
              <a:buChar char="n"/>
            </a:pPr>
            <a:endParaRPr lang="en-US" altLang="zh-CN" b="1" dirty="0" smtClean="0"/>
          </a:p>
          <a:p>
            <a:pPr marL="0" indent="0">
              <a:buNone/>
            </a:pPr>
            <a:r>
              <a:rPr lang="zh-CN" altLang="zh-CN" sz="3200" b="1" dirty="0" smtClean="0">
                <a:latin typeface="微软雅黑" panose="020B0503020204020204" pitchFamily="34" charset="-122"/>
                <a:ea typeface="微软雅黑" panose="020B0503020204020204" pitchFamily="34" charset="-122"/>
              </a:rPr>
              <a:t>研究</a:t>
            </a:r>
            <a:r>
              <a:rPr lang="zh-CN" altLang="zh-CN" sz="3200" b="1" dirty="0">
                <a:latin typeface="微软雅黑" panose="020B0503020204020204" pitchFamily="34" charset="-122"/>
                <a:ea typeface="微软雅黑" panose="020B0503020204020204" pitchFamily="34" charset="-122"/>
              </a:rPr>
              <a:t>目的</a:t>
            </a:r>
            <a:r>
              <a:rPr lang="zh-CN" altLang="zh-CN" sz="3200" dirty="0">
                <a:latin typeface="微软雅黑" panose="020B0503020204020204" pitchFamily="34" charset="-122"/>
                <a:ea typeface="微软雅黑" panose="020B0503020204020204" pitchFamily="34" charset="-122"/>
              </a:rPr>
              <a:t>：</a:t>
            </a:r>
          </a:p>
          <a:p>
            <a:pPr marL="514350" lvl="0" indent="-514350">
              <a:lnSpc>
                <a:spcPct val="120000"/>
              </a:lnSpc>
              <a:buFont typeface="+mj-lt"/>
              <a:buAutoNum type="arabicPeriod"/>
            </a:pPr>
            <a:r>
              <a:rPr lang="zh-CN" altLang="zh-CN" dirty="0" smtClean="0">
                <a:latin typeface="微软雅黑" panose="020B0503020204020204" pitchFamily="34" charset="-122"/>
                <a:ea typeface="微软雅黑" panose="020B0503020204020204" pitchFamily="34" charset="-122"/>
              </a:rPr>
              <a:t>了解</a:t>
            </a:r>
            <a:r>
              <a:rPr lang="zh-CN" altLang="zh-CN" dirty="0">
                <a:latin typeface="微软雅黑" panose="020B0503020204020204" pitchFamily="34" charset="-122"/>
                <a:ea typeface="微软雅黑" panose="020B0503020204020204" pitchFamily="34" charset="-122"/>
              </a:rPr>
              <a:t>液滴振动时各参数的内在关系，由此探讨影响或决定振动模式的</a:t>
            </a:r>
            <a:r>
              <a:rPr lang="zh-CN" altLang="zh-CN" b="1" dirty="0">
                <a:latin typeface="微软雅黑" panose="020B0503020204020204" pitchFamily="34" charset="-122"/>
                <a:ea typeface="微软雅黑" panose="020B0503020204020204" pitchFamily="34" charset="-122"/>
              </a:rPr>
              <a:t>相关参量</a:t>
            </a:r>
            <a:r>
              <a:rPr lang="zh-CN" altLang="zh-CN" dirty="0">
                <a:latin typeface="微软雅黑" panose="020B0503020204020204" pitchFamily="34" charset="-122"/>
                <a:ea typeface="微软雅黑" panose="020B0503020204020204" pitchFamily="34" charset="-122"/>
              </a:rPr>
              <a:t>；</a:t>
            </a:r>
          </a:p>
          <a:p>
            <a:pPr marL="514350" lvl="0" indent="-514350">
              <a:lnSpc>
                <a:spcPct val="120000"/>
              </a:lnSpc>
              <a:buFont typeface="+mj-lt"/>
              <a:buAutoNum type="arabicPeriod"/>
            </a:pPr>
            <a:r>
              <a:rPr lang="zh-CN" altLang="zh-CN" b="1" dirty="0">
                <a:latin typeface="微软雅黑" panose="020B0503020204020204" pitchFamily="34" charset="-122"/>
                <a:ea typeface="微软雅黑" panose="020B0503020204020204" pitchFamily="34" charset="-122"/>
              </a:rPr>
              <a:t>理想状态</a:t>
            </a:r>
            <a:r>
              <a:rPr lang="zh-CN" altLang="zh-CN" dirty="0">
                <a:latin typeface="微软雅黑" panose="020B0503020204020204" pitchFamily="34" charset="-122"/>
                <a:ea typeface="微软雅黑" panose="020B0503020204020204" pitchFamily="34" charset="-122"/>
              </a:rPr>
              <a:t>着手，简化研究模型，忽略实际过程中的转动、液体表面不规则运动等对模型参数的影响。</a:t>
            </a:r>
          </a:p>
          <a:p>
            <a:pPr marL="0" indent="0">
              <a:buNone/>
            </a:pP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85164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763438" y="1279285"/>
                <a:ext cx="10515600" cy="5052503"/>
              </a:xfrm>
            </p:spPr>
            <p:txBody>
              <a:bodyPr>
                <a:normAutofit fontScale="77500" lnSpcReduction="20000"/>
              </a:bodyPr>
              <a:lstStyle/>
              <a:p>
                <a:pPr marL="0" indent="0">
                  <a:lnSpc>
                    <a:spcPct val="120000"/>
                  </a:lnSpc>
                  <a:spcAft>
                    <a:spcPts val="1200"/>
                  </a:spcAft>
                  <a:buNone/>
                </a:pPr>
                <a:r>
                  <a:rPr lang="zh-CN" altLang="zh-CN" sz="3800" b="1" dirty="0">
                    <a:latin typeface="微软雅黑" panose="020B0503020204020204" pitchFamily="34" charset="-122"/>
                    <a:ea typeface="微软雅黑" panose="020B0503020204020204" pitchFamily="34" charset="-122"/>
                  </a:rPr>
                  <a:t>理论模型：</a:t>
                </a:r>
                <a:endParaRPr lang="en-US" altLang="zh-CN" sz="3800" b="1" dirty="0">
                  <a:latin typeface="微软雅黑" panose="020B0503020204020204" pitchFamily="34" charset="-122"/>
                  <a:ea typeface="微软雅黑" panose="020B0503020204020204" pitchFamily="34" charset="-122"/>
                </a:endParaRPr>
              </a:p>
              <a:p>
                <a:pPr marL="514350" indent="-514350">
                  <a:buFont typeface="+mj-lt"/>
                  <a:buAutoNum type="arabicPeriod"/>
                </a:pPr>
                <a:r>
                  <a:rPr lang="zh-CN" altLang="zh-CN" b="1" dirty="0">
                    <a:latin typeface="微软雅黑" panose="020B0503020204020204" pitchFamily="34" charset="-122"/>
                    <a:ea typeface="微软雅黑" panose="020B0503020204020204" pitchFamily="34" charset="-122"/>
                  </a:rPr>
                  <a:t>基本假设</a:t>
                </a:r>
                <a:r>
                  <a:rPr lang="zh-CN" altLang="zh-CN"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457200" lvl="1" indent="0">
                  <a:spcBef>
                    <a:spcPts val="1200"/>
                  </a:spcBef>
                  <a:spcAft>
                    <a:spcPts val="1200"/>
                  </a:spcAft>
                  <a:buNone/>
                </a:pPr>
                <a:r>
                  <a:rPr lang="zh-CN" altLang="zh-CN" sz="2800" dirty="0" smtClean="0">
                    <a:latin typeface="微软雅黑" panose="020B0503020204020204" pitchFamily="34" charset="-122"/>
                    <a:ea typeface="微软雅黑" panose="020B0503020204020204" pitchFamily="34" charset="-122"/>
                  </a:rPr>
                  <a:t>水</a:t>
                </a:r>
                <a:r>
                  <a:rPr lang="zh-CN" altLang="zh-CN" sz="2800" dirty="0">
                    <a:latin typeface="微软雅黑" panose="020B0503020204020204" pitchFamily="34" charset="-122"/>
                    <a:ea typeface="微软雅黑" panose="020B0503020204020204" pitchFamily="34" charset="-122"/>
                  </a:rPr>
                  <a:t>为无粘性不可压缩流体</a:t>
                </a:r>
                <a:r>
                  <a:rPr lang="zh-CN" altLang="zh-CN" sz="2800" dirty="0" smtClean="0">
                    <a:latin typeface="微软雅黑" panose="020B0503020204020204" pitchFamily="34" charset="-122"/>
                    <a:ea typeface="微软雅黑" panose="020B0503020204020204" pitchFamily="34" charset="-122"/>
                  </a:rPr>
                  <a:t>；几何</a:t>
                </a:r>
                <a:r>
                  <a:rPr lang="zh-CN" altLang="zh-CN" sz="2800" dirty="0">
                    <a:latin typeface="微软雅黑" panose="020B0503020204020204" pitchFamily="34" charset="-122"/>
                    <a:ea typeface="微软雅黑" panose="020B0503020204020204" pitchFamily="34" charset="-122"/>
                  </a:rPr>
                  <a:t>形状为球面</a:t>
                </a:r>
                <a:r>
                  <a:rPr lang="en-US" altLang="zh-CN" sz="2800" dirty="0">
                    <a:latin typeface="微软雅黑" panose="020B0503020204020204" pitchFamily="34" charset="-122"/>
                    <a:ea typeface="微软雅黑" panose="020B0503020204020204" pitchFamily="34" charset="-122"/>
                  </a:rPr>
                  <a:t>/</a:t>
                </a:r>
                <a:r>
                  <a:rPr lang="zh-CN" altLang="zh-CN" sz="2800" dirty="0" smtClean="0">
                    <a:latin typeface="微软雅黑" panose="020B0503020204020204" pitchFamily="34" charset="-122"/>
                    <a:ea typeface="微软雅黑" panose="020B0503020204020204" pitchFamily="34" charset="-122"/>
                  </a:rPr>
                  <a:t>圆柱</a:t>
                </a:r>
                <a:r>
                  <a:rPr lang="zh-CN" altLang="en-US" sz="2800" dirty="0" smtClean="0">
                    <a:latin typeface="微软雅黑" panose="020B0503020204020204" pitchFamily="34" charset="-122"/>
                    <a:ea typeface="微软雅黑" panose="020B0503020204020204" pitchFamily="34" charset="-122"/>
                  </a:rPr>
                  <a:t>；</a:t>
                </a:r>
                <a:r>
                  <a:rPr lang="zh-CN" altLang="zh-CN" sz="2800" dirty="0" smtClean="0">
                    <a:latin typeface="微软雅黑" panose="020B0503020204020204" pitchFamily="34" charset="-122"/>
                    <a:ea typeface="微软雅黑" panose="020B0503020204020204" pitchFamily="34" charset="-122"/>
                  </a:rPr>
                  <a:t>无</a:t>
                </a:r>
                <a:r>
                  <a:rPr lang="zh-CN" altLang="zh-CN" sz="2800" dirty="0">
                    <a:latin typeface="微软雅黑" panose="020B0503020204020204" pitchFamily="34" charset="-122"/>
                    <a:ea typeface="微软雅黑" panose="020B0503020204020204" pitchFamily="34" charset="-122"/>
                  </a:rPr>
                  <a:t>旋</a:t>
                </a:r>
                <a:r>
                  <a:rPr lang="en-US" altLang="zh-CN" sz="2800" dirty="0">
                    <a:latin typeface="微软雅黑" panose="020B0503020204020204" pitchFamily="34" charset="-122"/>
                    <a:ea typeface="微软雅黑" panose="020B0503020204020204" pitchFamily="34" charset="-122"/>
                    <a:sym typeface="Wingdings" panose="05000000000000000000" pitchFamily="2" charset="2"/>
                  </a:rPr>
                  <a:t></a:t>
                </a:r>
                <a:r>
                  <a:rPr lang="zh-CN" altLang="zh-CN" sz="2800" dirty="0" smtClean="0">
                    <a:latin typeface="微软雅黑" panose="020B0503020204020204" pitchFamily="34" charset="-122"/>
                    <a:ea typeface="微软雅黑" panose="020B0503020204020204" pitchFamily="34" charset="-122"/>
                  </a:rPr>
                  <a:t>速度势</a:t>
                </a:r>
                <a:endParaRPr lang="zh-CN" altLang="zh-CN" sz="2800" dirty="0">
                  <a:latin typeface="微软雅黑" panose="020B0503020204020204" pitchFamily="34" charset="-122"/>
                  <a:ea typeface="微软雅黑" panose="020B0503020204020204" pitchFamily="34" charset="-122"/>
                </a:endParaRPr>
              </a:p>
              <a:p>
                <a:pPr marL="514350" indent="-514350">
                  <a:lnSpc>
                    <a:spcPct val="120000"/>
                  </a:lnSpc>
                  <a:buFont typeface="+mj-lt"/>
                  <a:buAutoNum type="arabicPeriod"/>
                </a:pPr>
                <a:r>
                  <a:rPr lang="zh-CN" altLang="zh-CN" b="1" dirty="0">
                    <a:latin typeface="微软雅黑" panose="020B0503020204020204" pitchFamily="34" charset="-122"/>
                    <a:ea typeface="微软雅黑" panose="020B0503020204020204" pitchFamily="34" charset="-122"/>
                  </a:rPr>
                  <a:t>公式</a:t>
                </a:r>
                <a:r>
                  <a:rPr lang="zh-CN" altLang="zh-CN" b="1" dirty="0" smtClean="0">
                    <a:latin typeface="微软雅黑" panose="020B0503020204020204" pitchFamily="34" charset="-122"/>
                    <a:ea typeface="微软雅黑" panose="020B0503020204020204" pitchFamily="34" charset="-122"/>
                  </a:rPr>
                  <a:t>推导</a:t>
                </a:r>
                <a:endParaRPr lang="en-US" altLang="zh-CN" b="1" dirty="0" smtClean="0">
                  <a:latin typeface="微软雅黑" panose="020B0503020204020204" pitchFamily="34" charset="-122"/>
                  <a:ea typeface="微软雅黑" panose="020B0503020204020204" pitchFamily="34" charset="-122"/>
                </a:endParaRPr>
              </a:p>
              <a:p>
                <a:pPr marL="457200" lvl="2" indent="0" algn="just">
                  <a:lnSpc>
                    <a:spcPct val="120000"/>
                  </a:lnSpc>
                  <a:spcBef>
                    <a:spcPts val="1000"/>
                  </a:spcBef>
                  <a:buNone/>
                </a:pPr>
                <a:r>
                  <a:rPr lang="zh-CN" altLang="en-US" sz="3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球状</a:t>
                </a:r>
                <a:r>
                  <a:rPr lang="zh-CN" altLang="zh-CN" sz="3000" b="1" kern="100" cap="small" spc="25" dirty="0" smtClean="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模型</a:t>
                </a:r>
              </a:p>
              <a:p>
                <a:pPr marL="457200" lvl="1" indent="0">
                  <a:lnSpc>
                    <a:spcPct val="120000"/>
                  </a:lnSpc>
                  <a:buNone/>
                </a:pPr>
                <a:r>
                  <a:rPr lang="zh-CN" altLang="zh-CN" sz="2900" dirty="0" smtClean="0">
                    <a:latin typeface="微软雅黑" panose="020B0503020204020204" pitchFamily="34" charset="-122"/>
                    <a:ea typeface="微软雅黑" panose="020B0503020204020204" pitchFamily="34" charset="-122"/>
                  </a:rPr>
                  <a:t>拉格朗日函数</a:t>
                </a:r>
                <a:r>
                  <a:rPr lang="zh-CN" altLang="zh-CN" sz="2900" dirty="0">
                    <a:latin typeface="微软雅黑" panose="020B0503020204020204" pitchFamily="34" charset="-122"/>
                    <a:ea typeface="微软雅黑" panose="020B0503020204020204" pitchFamily="34" charset="-122"/>
                  </a:rPr>
                  <a:t>及方程：</a:t>
                </a:r>
                <a:endParaRPr lang="en-US" altLang="zh-CN" sz="2900" dirty="0" smtClean="0">
                  <a:latin typeface="微软雅黑" panose="020B0503020204020204" pitchFamily="34" charset="-122"/>
                  <a:ea typeface="微软雅黑" panose="020B0503020204020204" pitchFamily="34" charset="-122"/>
                </a:endParaRPr>
              </a:p>
              <a:p>
                <a:pPr marL="457200" lvl="1" indent="0">
                  <a:lnSpc>
                    <a:spcPct val="110000"/>
                  </a:lnSpc>
                  <a:buNone/>
                </a:pPr>
                <a14:m>
                  <m:oMathPara xmlns:m="http://schemas.openxmlformats.org/officeDocument/2006/math">
                    <m:oMathParaPr>
                      <m:jc m:val="center"/>
                    </m:oMathParaPr>
                    <m:oMath xmlns:m="http://schemas.openxmlformats.org/officeDocument/2006/math">
                      <m:r>
                        <a:rPr lang="en-US" altLang="zh-CN" sz="2900" i="1">
                          <a:latin typeface="Cambria Math" panose="02040503050406030204" pitchFamily="18" charset="0"/>
                        </a:rPr>
                        <m:t>𝐿</m:t>
                      </m:r>
                      <m:r>
                        <a:rPr lang="en-US" altLang="zh-CN" sz="2900" i="1">
                          <a:latin typeface="Cambria Math" panose="02040503050406030204" pitchFamily="18" charset="0"/>
                        </a:rPr>
                        <m:t>=</m:t>
                      </m:r>
                      <m:r>
                        <a:rPr lang="en-US" altLang="zh-CN" sz="2900" i="1">
                          <a:latin typeface="Cambria Math" panose="02040503050406030204" pitchFamily="18" charset="0"/>
                        </a:rPr>
                        <m:t>𝐾</m:t>
                      </m:r>
                      <m:r>
                        <a:rPr lang="en-US" altLang="zh-CN" sz="2900" i="1">
                          <a:latin typeface="Cambria Math" panose="02040503050406030204" pitchFamily="18" charset="0"/>
                        </a:rPr>
                        <m:t>(</m:t>
                      </m:r>
                      <m:r>
                        <a:rPr lang="en-US" altLang="zh-CN" sz="2900" i="1">
                          <a:latin typeface="Cambria Math" panose="02040503050406030204" pitchFamily="18" charset="0"/>
                        </a:rPr>
                        <m:t>𝑡</m:t>
                      </m:r>
                      <m:r>
                        <a:rPr lang="en-US" altLang="zh-CN" sz="2900" i="1">
                          <a:latin typeface="Cambria Math" panose="02040503050406030204" pitchFamily="18" charset="0"/>
                        </a:rPr>
                        <m:t>,</m:t>
                      </m:r>
                      <m:acc>
                        <m:accPr>
                          <m:chr m:val="̇"/>
                          <m:ctrlPr>
                            <a:rPr lang="zh-CN" altLang="zh-CN" sz="2900" i="1">
                              <a:latin typeface="Cambria Math" panose="02040503050406030204" pitchFamily="18" charset="0"/>
                            </a:rPr>
                          </m:ctrlPr>
                        </m:accPr>
                        <m:e>
                          <m:r>
                            <m:rPr>
                              <m:sty m:val="p"/>
                            </m:rPr>
                            <a:rPr lang="en-US" altLang="zh-CN" sz="2900">
                              <a:latin typeface="Cambria Math" panose="02040503050406030204" pitchFamily="18" charset="0"/>
                            </a:rPr>
                            <m:t>x</m:t>
                          </m:r>
                        </m:e>
                      </m:acc>
                      <m:r>
                        <a:rPr lang="en-US" altLang="zh-CN" sz="2900" i="1">
                          <a:latin typeface="Cambria Math" panose="02040503050406030204" pitchFamily="18" charset="0"/>
                        </a:rPr>
                        <m:t>)−</m:t>
                      </m:r>
                      <m:r>
                        <a:rPr lang="en-US" altLang="zh-CN" sz="2900" i="1">
                          <a:latin typeface="Cambria Math" panose="02040503050406030204" pitchFamily="18" charset="0"/>
                        </a:rPr>
                        <m:t>𝑃</m:t>
                      </m:r>
                      <m:r>
                        <a:rPr lang="en-US" altLang="zh-CN" sz="2900" i="1">
                          <a:latin typeface="Cambria Math" panose="02040503050406030204" pitchFamily="18" charset="0"/>
                        </a:rPr>
                        <m:t>(</m:t>
                      </m:r>
                      <m:r>
                        <a:rPr lang="en-US" altLang="zh-CN" sz="2900" i="1">
                          <a:latin typeface="Cambria Math" panose="02040503050406030204" pitchFamily="18" charset="0"/>
                        </a:rPr>
                        <m:t>𝑥</m:t>
                      </m:r>
                      <m:r>
                        <a:rPr lang="en-US" altLang="zh-CN" sz="2900" i="1">
                          <a:latin typeface="Cambria Math" panose="02040503050406030204" pitchFamily="18" charset="0"/>
                        </a:rPr>
                        <m:t>)</m:t>
                      </m:r>
                    </m:oMath>
                  </m:oMathPara>
                </a14:m>
                <a:endParaRPr lang="zh-CN" altLang="zh-CN" sz="2900" dirty="0"/>
              </a:p>
              <a:p>
                <a:pPr marL="457200" lvl="1" indent="0">
                  <a:lnSpc>
                    <a:spcPct val="110000"/>
                  </a:lnSpc>
                  <a:buNone/>
                </a:pPr>
                <a:r>
                  <a:rPr lang="zh-CN" altLang="zh-CN" sz="2900" dirty="0" smtClean="0">
                    <a:latin typeface="微软雅黑" panose="020B0503020204020204" pitchFamily="34" charset="-122"/>
                    <a:ea typeface="微软雅黑" panose="020B0503020204020204" pitchFamily="34" charset="-122"/>
                  </a:rPr>
                  <a:t>其中</a:t>
                </a:r>
                <a14:m>
                  <m:oMath xmlns:m="http://schemas.openxmlformats.org/officeDocument/2006/math">
                    <m:r>
                      <a:rPr lang="en-US" altLang="zh-CN" sz="2900" i="1">
                        <a:latin typeface="Cambria Math" panose="02040503050406030204" pitchFamily="18" charset="0"/>
                      </a:rPr>
                      <m:t>𝐾</m:t>
                    </m:r>
                    <m:r>
                      <a:rPr lang="en-US" altLang="zh-CN" sz="2900" i="1">
                        <a:latin typeface="Cambria Math" panose="02040503050406030204" pitchFamily="18" charset="0"/>
                      </a:rPr>
                      <m:t>(</m:t>
                    </m:r>
                    <m:r>
                      <a:rPr lang="en-US" altLang="zh-CN" sz="2900" i="1">
                        <a:latin typeface="Cambria Math" panose="02040503050406030204" pitchFamily="18" charset="0"/>
                      </a:rPr>
                      <m:t>𝑡</m:t>
                    </m:r>
                    <m:r>
                      <a:rPr lang="en-US" altLang="zh-CN" sz="2900" i="1">
                        <a:latin typeface="Cambria Math" panose="02040503050406030204" pitchFamily="18" charset="0"/>
                      </a:rPr>
                      <m:t>,</m:t>
                    </m:r>
                    <m:acc>
                      <m:accPr>
                        <m:chr m:val="̇"/>
                        <m:ctrlPr>
                          <a:rPr lang="zh-CN" altLang="zh-CN" sz="2900" i="1">
                            <a:latin typeface="Cambria Math" panose="02040503050406030204" pitchFamily="18" charset="0"/>
                          </a:rPr>
                        </m:ctrlPr>
                      </m:accPr>
                      <m:e>
                        <m:r>
                          <m:rPr>
                            <m:sty m:val="p"/>
                          </m:rPr>
                          <a:rPr lang="en-US" altLang="zh-CN" sz="2900">
                            <a:latin typeface="Cambria Math" panose="02040503050406030204" pitchFamily="18" charset="0"/>
                          </a:rPr>
                          <m:t>x</m:t>
                        </m:r>
                      </m:e>
                    </m:acc>
                    <m:r>
                      <a:rPr lang="en-US" altLang="zh-CN" sz="2900" i="1">
                        <a:latin typeface="Cambria Math" panose="02040503050406030204" pitchFamily="18" charset="0"/>
                      </a:rPr>
                      <m:t>)</m:t>
                    </m:r>
                  </m:oMath>
                </a14:m>
                <a:r>
                  <a:rPr lang="zh-CN" altLang="zh-CN" sz="2900" dirty="0">
                    <a:latin typeface="微软雅黑" panose="020B0503020204020204" pitchFamily="34" charset="-122"/>
                    <a:ea typeface="微软雅黑" panose="020B0503020204020204" pitchFamily="34" charset="-122"/>
                  </a:rPr>
                  <a:t>为液滴由于内部质元流动而具有的动能</a:t>
                </a:r>
                <a:r>
                  <a:rPr lang="zh-CN" altLang="zh-CN" sz="2900" dirty="0" smtClean="0">
                    <a:latin typeface="微软雅黑" panose="020B0503020204020204" pitchFamily="34" charset="-122"/>
                    <a:ea typeface="微软雅黑" panose="020B0503020204020204" pitchFamily="34" charset="-122"/>
                  </a:rPr>
                  <a:t>，</a:t>
                </a:r>
                <a14:m>
                  <m:oMath xmlns:m="http://schemas.openxmlformats.org/officeDocument/2006/math">
                    <m:r>
                      <a:rPr lang="en-US" altLang="zh-CN" sz="2900" i="1">
                        <a:latin typeface="Cambria Math" panose="02040503050406030204" pitchFamily="18" charset="0"/>
                      </a:rPr>
                      <m:t>𝑃</m:t>
                    </m:r>
                    <m:r>
                      <a:rPr lang="en-US" altLang="zh-CN" sz="2900" i="1">
                        <a:latin typeface="Cambria Math" panose="02040503050406030204" pitchFamily="18" charset="0"/>
                      </a:rPr>
                      <m:t>(</m:t>
                    </m:r>
                    <m:r>
                      <a:rPr lang="en-US" altLang="zh-CN" sz="2900" i="1">
                        <a:latin typeface="Cambria Math" panose="02040503050406030204" pitchFamily="18" charset="0"/>
                      </a:rPr>
                      <m:t>𝑥</m:t>
                    </m:r>
                    <m:r>
                      <a:rPr lang="en-US" altLang="zh-CN" sz="2900" i="1">
                        <a:latin typeface="Cambria Math" panose="02040503050406030204" pitchFamily="18" charset="0"/>
                      </a:rPr>
                      <m:t>)</m:t>
                    </m:r>
                  </m:oMath>
                </a14:m>
                <a:r>
                  <a:rPr lang="zh-CN" altLang="zh-CN" sz="2900" dirty="0" smtClean="0">
                    <a:latin typeface="微软雅黑" panose="020B0503020204020204" pitchFamily="34" charset="-122"/>
                    <a:ea typeface="微软雅黑" panose="020B0503020204020204" pitchFamily="34" charset="-122"/>
                  </a:rPr>
                  <a:t>为表面张力</a:t>
                </a:r>
                <a:r>
                  <a:rPr lang="zh-CN" altLang="zh-CN" sz="2900" dirty="0">
                    <a:latin typeface="微软雅黑" panose="020B0503020204020204" pitchFamily="34" charset="-122"/>
                    <a:ea typeface="微软雅黑" panose="020B0503020204020204" pitchFamily="34" charset="-122"/>
                  </a:rPr>
                  <a:t>势能</a:t>
                </a:r>
                <a:r>
                  <a:rPr lang="zh-CN" altLang="zh-CN" sz="2900" dirty="0"/>
                  <a:t>。</a:t>
                </a:r>
              </a:p>
              <a:p>
                <a:pPr marL="457200" lvl="1" indent="0">
                  <a:lnSpc>
                    <a:spcPct val="110000"/>
                  </a:lnSpc>
                  <a:buNone/>
                </a:pPr>
                <a14:m>
                  <m:oMathPara xmlns:m="http://schemas.openxmlformats.org/officeDocument/2006/math">
                    <m:oMathParaPr>
                      <m:jc m:val="centerGroup"/>
                    </m:oMathParaPr>
                    <m:oMath xmlns:m="http://schemas.openxmlformats.org/officeDocument/2006/math">
                      <m:f>
                        <m:fPr>
                          <m:ctrlPr>
                            <a:rPr lang="zh-CN" altLang="zh-CN" sz="2900" i="1">
                              <a:solidFill>
                                <a:prstClr val="black"/>
                              </a:solidFill>
                              <a:latin typeface="Cambria Math" panose="02040503050406030204" pitchFamily="18" charset="0"/>
                            </a:rPr>
                          </m:ctrlPr>
                        </m:fPr>
                        <m:num>
                          <m:r>
                            <a:rPr lang="en-US" altLang="zh-CN" sz="2900">
                              <a:solidFill>
                                <a:prstClr val="black"/>
                              </a:solidFill>
                              <a:latin typeface="Cambria Math" panose="02040503050406030204" pitchFamily="18" charset="0"/>
                            </a:rPr>
                            <m:t>𝜕</m:t>
                          </m:r>
                        </m:num>
                        <m:den>
                          <m:r>
                            <a:rPr lang="en-US" altLang="zh-CN" sz="2900">
                              <a:solidFill>
                                <a:prstClr val="black"/>
                              </a:solidFill>
                              <a:latin typeface="Cambria Math" panose="02040503050406030204" pitchFamily="18" charset="0"/>
                            </a:rPr>
                            <m:t>𝜕</m:t>
                          </m:r>
                          <m:r>
                            <m:rPr>
                              <m:sty m:val="p"/>
                            </m:rPr>
                            <a:rPr lang="en-US" altLang="zh-CN" sz="2900">
                              <a:solidFill>
                                <a:prstClr val="black"/>
                              </a:solidFill>
                              <a:latin typeface="Cambria Math" panose="02040503050406030204" pitchFamily="18" charset="0"/>
                            </a:rPr>
                            <m:t>t</m:t>
                          </m:r>
                        </m:den>
                      </m:f>
                      <m:d>
                        <m:dPr>
                          <m:ctrlPr>
                            <a:rPr lang="zh-CN" altLang="zh-CN" sz="2900" i="1">
                              <a:solidFill>
                                <a:prstClr val="black"/>
                              </a:solidFill>
                              <a:latin typeface="Cambria Math" panose="02040503050406030204" pitchFamily="18" charset="0"/>
                            </a:rPr>
                          </m:ctrlPr>
                        </m:dPr>
                        <m:e>
                          <m:f>
                            <m:fPr>
                              <m:ctrlPr>
                                <a:rPr lang="zh-CN" altLang="zh-CN" sz="2900" i="1">
                                  <a:solidFill>
                                    <a:prstClr val="black"/>
                                  </a:solidFill>
                                  <a:latin typeface="Cambria Math" panose="02040503050406030204" pitchFamily="18" charset="0"/>
                                </a:rPr>
                              </m:ctrlPr>
                            </m:fPr>
                            <m:num>
                              <m:r>
                                <a:rPr lang="en-US" altLang="zh-CN" sz="2900">
                                  <a:solidFill>
                                    <a:prstClr val="black"/>
                                  </a:solidFill>
                                  <a:latin typeface="Cambria Math" panose="02040503050406030204" pitchFamily="18" charset="0"/>
                                </a:rPr>
                                <m:t>𝜕</m:t>
                              </m:r>
                              <m:r>
                                <m:rPr>
                                  <m:sty m:val="p"/>
                                </m:rPr>
                                <a:rPr lang="en-US" altLang="zh-CN" sz="2900">
                                  <a:solidFill>
                                    <a:prstClr val="black"/>
                                  </a:solidFill>
                                  <a:latin typeface="Cambria Math" panose="02040503050406030204" pitchFamily="18" charset="0"/>
                                </a:rPr>
                                <m:t>L</m:t>
                              </m:r>
                            </m:num>
                            <m:den>
                              <m:r>
                                <a:rPr lang="en-US" altLang="zh-CN" sz="2900">
                                  <a:solidFill>
                                    <a:prstClr val="black"/>
                                  </a:solidFill>
                                  <a:latin typeface="Cambria Math" panose="02040503050406030204" pitchFamily="18" charset="0"/>
                                </a:rPr>
                                <m:t>𝜕</m:t>
                              </m:r>
                              <m:acc>
                                <m:accPr>
                                  <m:chr m:val="̇"/>
                                  <m:ctrlPr>
                                    <a:rPr lang="zh-CN" altLang="zh-CN" sz="2900" i="1">
                                      <a:solidFill>
                                        <a:prstClr val="black"/>
                                      </a:solidFill>
                                      <a:latin typeface="Cambria Math" panose="02040503050406030204" pitchFamily="18" charset="0"/>
                                    </a:rPr>
                                  </m:ctrlPr>
                                </m:accPr>
                                <m:e>
                                  <m:r>
                                    <m:rPr>
                                      <m:sty m:val="p"/>
                                    </m:rPr>
                                    <a:rPr lang="en-US" altLang="zh-CN" sz="2900">
                                      <a:solidFill>
                                        <a:prstClr val="black"/>
                                      </a:solidFill>
                                      <a:latin typeface="Cambria Math" panose="02040503050406030204" pitchFamily="18" charset="0"/>
                                    </a:rPr>
                                    <m:t>x</m:t>
                                  </m:r>
                                </m:e>
                              </m:acc>
                            </m:den>
                          </m:f>
                        </m:e>
                      </m:d>
                      <m:r>
                        <a:rPr lang="en-US" altLang="zh-CN" sz="2900" i="1">
                          <a:solidFill>
                            <a:prstClr val="black"/>
                          </a:solidFill>
                          <a:latin typeface="Cambria Math" panose="02040503050406030204" pitchFamily="18" charset="0"/>
                        </a:rPr>
                        <m:t>−</m:t>
                      </m:r>
                      <m:f>
                        <m:fPr>
                          <m:ctrlPr>
                            <a:rPr lang="zh-CN" altLang="zh-CN" sz="2900" i="1">
                              <a:solidFill>
                                <a:prstClr val="black"/>
                              </a:solidFill>
                              <a:latin typeface="Cambria Math" panose="02040503050406030204" pitchFamily="18" charset="0"/>
                            </a:rPr>
                          </m:ctrlPr>
                        </m:fPr>
                        <m:num>
                          <m:r>
                            <a:rPr lang="en-US" altLang="zh-CN" sz="2900">
                              <a:solidFill>
                                <a:prstClr val="black"/>
                              </a:solidFill>
                              <a:latin typeface="Cambria Math" panose="02040503050406030204" pitchFamily="18" charset="0"/>
                            </a:rPr>
                            <m:t>𝜕</m:t>
                          </m:r>
                          <m:r>
                            <m:rPr>
                              <m:sty m:val="p"/>
                            </m:rPr>
                            <a:rPr lang="en-US" altLang="zh-CN" sz="2900">
                              <a:solidFill>
                                <a:prstClr val="black"/>
                              </a:solidFill>
                              <a:latin typeface="Cambria Math" panose="02040503050406030204" pitchFamily="18" charset="0"/>
                            </a:rPr>
                            <m:t>L</m:t>
                          </m:r>
                        </m:num>
                        <m:den>
                          <m:r>
                            <a:rPr lang="en-US" altLang="zh-CN" sz="2900">
                              <a:solidFill>
                                <a:prstClr val="black"/>
                              </a:solidFill>
                              <a:latin typeface="Cambria Math" panose="02040503050406030204" pitchFamily="18" charset="0"/>
                            </a:rPr>
                            <m:t>𝜕</m:t>
                          </m:r>
                          <m:r>
                            <m:rPr>
                              <m:sty m:val="p"/>
                            </m:rPr>
                            <a:rPr lang="en-US" altLang="zh-CN" sz="2900">
                              <a:solidFill>
                                <a:prstClr val="black"/>
                              </a:solidFill>
                              <a:latin typeface="Cambria Math" panose="02040503050406030204" pitchFamily="18" charset="0"/>
                            </a:rPr>
                            <m:t>x</m:t>
                          </m:r>
                        </m:den>
                      </m:f>
                      <m:r>
                        <a:rPr lang="en-US" altLang="zh-CN" sz="2900">
                          <a:solidFill>
                            <a:prstClr val="black"/>
                          </a:solidFill>
                          <a:latin typeface="Cambria Math" panose="02040503050406030204" pitchFamily="18" charset="0"/>
                        </a:rPr>
                        <m:t>=0</m:t>
                      </m:r>
                    </m:oMath>
                  </m:oMathPara>
                </a14:m>
                <a:endParaRPr lang="zh-CN" altLang="zh-CN" sz="2900" dirty="0">
                  <a:solidFill>
                    <a:prstClr val="black"/>
                  </a:solidFill>
                </a:endParaRPr>
              </a:p>
              <a:p>
                <a:pPr marL="0" indent="0">
                  <a:buNone/>
                </a:pP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763438" y="1279285"/>
                <a:ext cx="10515600" cy="5052503"/>
              </a:xfrm>
              <a:blipFill>
                <a:blip r:embed="rId3"/>
                <a:stretch>
                  <a:fillRect l="-1217" t="-1206"/>
                </a:stretch>
              </a:blipFill>
            </p:spPr>
            <p:txBody>
              <a:bodyPr/>
              <a:lstStyle/>
              <a:p>
                <a:r>
                  <a:rPr lang="zh-CN" altLang="en-US">
                    <a:noFill/>
                  </a:rPr>
                  <a:t> </a:t>
                </a:r>
              </a:p>
            </p:txBody>
          </p:sp>
        </mc:Fallback>
      </mc:AlternateContent>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8902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838199" y="1825625"/>
                <a:ext cx="10945483" cy="4351338"/>
              </a:xfrm>
            </p:spPr>
            <p:txBody>
              <a:bodyPr>
                <a:normAutofit fontScale="62500" lnSpcReduction="20000"/>
              </a:bodyPr>
              <a:lstStyle/>
              <a:p>
                <a:pPr marL="0" indent="0">
                  <a:lnSpc>
                    <a:spcPct val="150000"/>
                  </a:lnSpc>
                  <a:buNone/>
                </a:pPr>
                <a:r>
                  <a:rPr lang="zh-CN" altLang="zh-CN" sz="4000" dirty="0" smtClean="0">
                    <a:latin typeface="微软雅黑" panose="020B0503020204020204" pitchFamily="34" charset="-122"/>
                    <a:ea typeface="微软雅黑" panose="020B0503020204020204" pitchFamily="34" charset="-122"/>
                  </a:rPr>
                  <a:t>球</a:t>
                </a:r>
                <a:r>
                  <a:rPr lang="zh-CN" altLang="zh-CN" sz="4000" dirty="0">
                    <a:latin typeface="微软雅黑" panose="020B0503020204020204" pitchFamily="34" charset="-122"/>
                    <a:ea typeface="微软雅黑" panose="020B0503020204020204" pitchFamily="34" charset="-122"/>
                  </a:rPr>
                  <a:t>坐标下液滴表面可以表示为</a:t>
                </a:r>
                <a:r>
                  <a:rPr lang="en-US" altLang="zh-CN" sz="4000" dirty="0">
                    <a:latin typeface="微软雅黑" panose="020B0503020204020204" pitchFamily="34" charset="-122"/>
                    <a:ea typeface="微软雅黑" panose="020B0503020204020204" pitchFamily="34" charset="-122"/>
                  </a:rPr>
                  <a:t>:</a:t>
                </a:r>
                <a:endParaRPr lang="zh-CN" altLang="zh-CN" sz="4000" dirty="0">
                  <a:latin typeface="微软雅黑" panose="020B0503020204020204" pitchFamily="34" charset="-122"/>
                  <a:ea typeface="微软雅黑" panose="020B0503020204020204" pitchFamily="34" charset="-122"/>
                </a:endParaRPr>
              </a:p>
              <a:p>
                <a:pPr marL="0" indent="0">
                  <a:lnSpc>
                    <a:spcPct val="150000"/>
                  </a:lnSpc>
                  <a:buNone/>
                </a:pPr>
                <a14:m>
                  <m:oMathPara xmlns:m="http://schemas.openxmlformats.org/officeDocument/2006/math">
                    <m:oMathParaPr>
                      <m:jc m:val="centerGroup"/>
                    </m:oMathParaPr>
                    <m:oMath xmlns:m="http://schemas.openxmlformats.org/officeDocument/2006/math">
                      <m:r>
                        <m:rPr>
                          <m:sty m:val="p"/>
                        </m:rPr>
                        <a:rPr lang="en-US" altLang="zh-CN" sz="4000">
                          <a:latin typeface="Cambria Math" panose="02040503050406030204" pitchFamily="18" charset="0"/>
                        </a:rPr>
                        <m:t>r</m:t>
                      </m:r>
                      <m:r>
                        <a:rPr lang="en-US" altLang="zh-CN" sz="4000">
                          <a:latin typeface="Cambria Math" panose="02040503050406030204" pitchFamily="18" charset="0"/>
                        </a:rPr>
                        <m:t>=</m:t>
                      </m:r>
                      <m:sSub>
                        <m:sSubPr>
                          <m:ctrlPr>
                            <a:rPr lang="zh-CN" altLang="zh-CN" sz="4000" i="1">
                              <a:latin typeface="Cambria Math" panose="02040503050406030204" pitchFamily="18" charset="0"/>
                            </a:rPr>
                          </m:ctrlPr>
                        </m:sSubPr>
                        <m:e>
                          <m:r>
                            <m:rPr>
                              <m:sty m:val="p"/>
                            </m:rPr>
                            <a:rPr lang="en-US" altLang="zh-CN" sz="4000" i="1">
                              <a:latin typeface="Cambria Math" panose="02040503050406030204" pitchFamily="18" charset="0"/>
                            </a:rPr>
                            <m:t>α</m:t>
                          </m:r>
                        </m:e>
                        <m:sub>
                          <m:r>
                            <a:rPr lang="en-US" altLang="zh-CN" sz="4000">
                              <a:latin typeface="Cambria Math" panose="02040503050406030204" pitchFamily="18" charset="0"/>
                            </a:rPr>
                            <m:t>0</m:t>
                          </m:r>
                        </m:sub>
                      </m:sSub>
                      <m:r>
                        <a:rPr lang="en-US" altLang="zh-CN" sz="4000">
                          <a:latin typeface="Cambria Math" panose="02040503050406030204" pitchFamily="18" charset="0"/>
                        </a:rPr>
                        <m:t>+∑</m:t>
                      </m:r>
                      <m:sSub>
                        <m:sSubPr>
                          <m:ctrlPr>
                            <a:rPr lang="zh-CN" altLang="zh-CN" sz="4000" i="1">
                              <a:latin typeface="Cambria Math" panose="02040503050406030204" pitchFamily="18" charset="0"/>
                            </a:rPr>
                          </m:ctrlPr>
                        </m:sSubPr>
                        <m:e>
                          <m:r>
                            <m:rPr>
                              <m:sty m:val="p"/>
                            </m:rPr>
                            <a:rPr lang="en-US" altLang="zh-CN" sz="4000" i="1">
                              <a:latin typeface="Cambria Math" panose="02040503050406030204" pitchFamily="18" charset="0"/>
                            </a:rPr>
                            <m:t>α</m:t>
                          </m:r>
                        </m:e>
                        <m:sub>
                          <m:r>
                            <m:rPr>
                              <m:sty m:val="p"/>
                            </m:rPr>
                            <a:rPr lang="en-US" altLang="zh-CN" sz="4000">
                              <a:latin typeface="Cambria Math" panose="02040503050406030204" pitchFamily="18" charset="0"/>
                            </a:rPr>
                            <m:t>i</m:t>
                          </m:r>
                        </m:sub>
                      </m:sSub>
                      <m:sSub>
                        <m:sSubPr>
                          <m:ctrlPr>
                            <a:rPr lang="zh-CN" altLang="zh-CN" sz="4000" i="1">
                              <a:latin typeface="Cambria Math" panose="02040503050406030204" pitchFamily="18" charset="0"/>
                            </a:rPr>
                          </m:ctrlPr>
                        </m:sSubPr>
                        <m:e>
                          <m:r>
                            <m:rPr>
                              <m:sty m:val="p"/>
                            </m:rPr>
                            <a:rPr lang="en-US" altLang="zh-CN" sz="4000">
                              <a:latin typeface="Cambria Math" panose="02040503050406030204" pitchFamily="18" charset="0"/>
                            </a:rPr>
                            <m:t>P</m:t>
                          </m:r>
                        </m:e>
                        <m:sub>
                          <m:r>
                            <a:rPr lang="en-US" altLang="zh-CN" sz="4000" i="1">
                              <a:latin typeface="Cambria Math" panose="02040503050406030204" pitchFamily="18" charset="0"/>
                            </a:rPr>
                            <m:t>𝑖</m:t>
                          </m:r>
                          <m:d>
                            <m:dPr>
                              <m:ctrlPr>
                                <a:rPr lang="zh-CN" altLang="zh-CN" sz="4000" i="1">
                                  <a:latin typeface="Cambria Math" panose="02040503050406030204" pitchFamily="18" charset="0"/>
                                </a:rPr>
                              </m:ctrlPr>
                            </m:dPr>
                            <m:e>
                              <m:r>
                                <m:rPr>
                                  <m:sty m:val="p"/>
                                </m:rPr>
                                <a:rPr lang="en-US" altLang="zh-CN" sz="4000">
                                  <a:latin typeface="Cambria Math" panose="02040503050406030204" pitchFamily="18" charset="0"/>
                                </a:rPr>
                                <m:t>μ</m:t>
                              </m:r>
                            </m:e>
                          </m:d>
                        </m:sub>
                      </m:sSub>
                    </m:oMath>
                  </m:oMathPara>
                </a14:m>
                <a:endParaRPr lang="zh-CN" altLang="zh-CN" sz="4000" dirty="0"/>
              </a:p>
              <a:p>
                <a:pPr marL="0" indent="0">
                  <a:lnSpc>
                    <a:spcPct val="150000"/>
                  </a:lnSpc>
                  <a:buNone/>
                </a:pPr>
                <a:r>
                  <a:rPr lang="zh-CN" altLang="zh-CN" sz="4000" dirty="0">
                    <a:latin typeface="微软雅黑" panose="020B0503020204020204" pitchFamily="34" charset="-122"/>
                    <a:ea typeface="微软雅黑" panose="020B0503020204020204" pitchFamily="34" charset="-122"/>
                  </a:rPr>
                  <a:t>即展开为傅里叶</a:t>
                </a:r>
                <a:r>
                  <a:rPr lang="en-US" altLang="zh-CN" sz="4000" dirty="0">
                    <a:latin typeface="微软雅黑" panose="020B0503020204020204" pitchFamily="34" charset="-122"/>
                    <a:ea typeface="微软雅黑" panose="020B0503020204020204" pitchFamily="34" charset="-122"/>
                  </a:rPr>
                  <a:t>-</a:t>
                </a:r>
                <a:r>
                  <a:rPr lang="zh-CN" altLang="zh-CN" sz="4000" dirty="0">
                    <a:latin typeface="微软雅黑" panose="020B0503020204020204" pitchFamily="34" charset="-122"/>
                    <a:ea typeface="微软雅黑" panose="020B0503020204020204" pitchFamily="34" charset="-122"/>
                  </a:rPr>
                  <a:t>勒让德级数，由此可计算液体的表面面积：</a:t>
                </a:r>
              </a:p>
              <a:p>
                <a:pPr marL="0" indent="0">
                  <a:lnSpc>
                    <a:spcPct val="150000"/>
                  </a:lnSpc>
                  <a:buNone/>
                </a:pPr>
                <a14:m>
                  <m:oMathPara xmlns:m="http://schemas.openxmlformats.org/officeDocument/2006/math">
                    <m:oMathParaPr>
                      <m:jc m:val="centerGroup"/>
                    </m:oMathParaPr>
                    <m:oMath xmlns:m="http://schemas.openxmlformats.org/officeDocument/2006/math">
                      <m:r>
                        <m:rPr>
                          <m:sty m:val="p"/>
                        </m:rPr>
                        <a:rPr lang="en-US" altLang="zh-CN" sz="4000">
                          <a:latin typeface="Cambria Math" panose="02040503050406030204" pitchFamily="18" charset="0"/>
                        </a:rPr>
                        <m:t>S</m:t>
                      </m:r>
                      <m:r>
                        <a:rPr lang="en-US" altLang="zh-CN" sz="4000">
                          <a:latin typeface="Cambria Math" panose="02040503050406030204" pitchFamily="18" charset="0"/>
                        </a:rPr>
                        <m:t>=4</m:t>
                      </m:r>
                      <m:r>
                        <m:rPr>
                          <m:sty m:val="p"/>
                        </m:rPr>
                        <a:rPr lang="en-US" altLang="zh-CN" sz="4000">
                          <a:latin typeface="Cambria Math" panose="02040503050406030204" pitchFamily="18" charset="0"/>
                        </a:rPr>
                        <m:t>π</m:t>
                      </m:r>
                      <m:sSup>
                        <m:sSupPr>
                          <m:ctrlPr>
                            <a:rPr lang="zh-CN" altLang="zh-CN" sz="4000" i="1">
                              <a:latin typeface="Cambria Math" panose="02040503050406030204" pitchFamily="18" charset="0"/>
                            </a:rPr>
                          </m:ctrlPr>
                        </m:sSupPr>
                        <m:e>
                          <m:r>
                            <m:rPr>
                              <m:sty m:val="p"/>
                            </m:rPr>
                            <a:rPr lang="en-US" altLang="zh-CN" sz="4000" i="1">
                              <a:latin typeface="Cambria Math" panose="02040503050406030204" pitchFamily="18" charset="0"/>
                            </a:rPr>
                            <m:t>α</m:t>
                          </m:r>
                        </m:e>
                        <m:sup>
                          <m:r>
                            <a:rPr lang="en-US" altLang="zh-CN" sz="4000">
                              <a:latin typeface="Cambria Math" panose="02040503050406030204" pitchFamily="18" charset="0"/>
                            </a:rPr>
                            <m:t>2</m:t>
                          </m:r>
                        </m:sup>
                      </m:sSup>
                      <m:r>
                        <a:rPr lang="en-US" altLang="zh-CN" sz="4000">
                          <a:latin typeface="Cambria Math" panose="02040503050406030204" pitchFamily="18" charset="0"/>
                        </a:rPr>
                        <m:t>+2</m:t>
                      </m:r>
                      <m:r>
                        <m:rPr>
                          <m:sty m:val="p"/>
                        </m:rPr>
                        <a:rPr lang="en-US" altLang="zh-CN" sz="4000">
                          <a:latin typeface="Cambria Math" panose="02040503050406030204" pitchFamily="18" charset="0"/>
                        </a:rPr>
                        <m:t>πΣ</m:t>
                      </m:r>
                      <m:d>
                        <m:dPr>
                          <m:ctrlPr>
                            <a:rPr lang="zh-CN" altLang="zh-CN" sz="4000" i="1">
                              <a:latin typeface="Cambria Math" panose="02040503050406030204" pitchFamily="18" charset="0"/>
                            </a:rPr>
                          </m:ctrlPr>
                        </m:dPr>
                        <m:e>
                          <m:r>
                            <m:rPr>
                              <m:sty m:val="p"/>
                            </m:rPr>
                            <a:rPr lang="en-US" altLang="zh-CN" sz="4000">
                              <a:latin typeface="Cambria Math" panose="02040503050406030204" pitchFamily="18" charset="0"/>
                            </a:rPr>
                            <m:t>n</m:t>
                          </m:r>
                          <m:r>
                            <a:rPr lang="en-US" altLang="zh-CN" sz="4000" i="1">
                              <a:latin typeface="Cambria Math" panose="02040503050406030204" pitchFamily="18" charset="0"/>
                            </a:rPr>
                            <m:t>−</m:t>
                          </m:r>
                          <m:r>
                            <a:rPr lang="en-US" altLang="zh-CN" sz="4000">
                              <a:latin typeface="Cambria Math" panose="02040503050406030204" pitchFamily="18" charset="0"/>
                            </a:rPr>
                            <m:t>1</m:t>
                          </m:r>
                        </m:e>
                      </m:d>
                      <m:d>
                        <m:dPr>
                          <m:ctrlPr>
                            <a:rPr lang="zh-CN" altLang="zh-CN" sz="4000" i="1">
                              <a:latin typeface="Cambria Math" panose="02040503050406030204" pitchFamily="18" charset="0"/>
                            </a:rPr>
                          </m:ctrlPr>
                        </m:dPr>
                        <m:e>
                          <m:r>
                            <m:rPr>
                              <m:sty m:val="p"/>
                            </m:rPr>
                            <a:rPr lang="en-US" altLang="zh-CN" sz="4000">
                              <a:latin typeface="Cambria Math" panose="02040503050406030204" pitchFamily="18" charset="0"/>
                            </a:rPr>
                            <m:t>n</m:t>
                          </m:r>
                          <m:r>
                            <a:rPr lang="en-US" altLang="zh-CN" sz="4000">
                              <a:latin typeface="Cambria Math" panose="02040503050406030204" pitchFamily="18" charset="0"/>
                            </a:rPr>
                            <m:t>+2</m:t>
                          </m:r>
                        </m:e>
                      </m:d>
                      <m:sSup>
                        <m:sSupPr>
                          <m:ctrlPr>
                            <a:rPr lang="zh-CN" altLang="zh-CN" sz="4000" i="1">
                              <a:latin typeface="Cambria Math" panose="02040503050406030204" pitchFamily="18" charset="0"/>
                            </a:rPr>
                          </m:ctrlPr>
                        </m:sSupPr>
                        <m:e>
                          <m:d>
                            <m:dPr>
                              <m:ctrlPr>
                                <a:rPr lang="zh-CN" altLang="zh-CN" sz="4000" i="1">
                                  <a:latin typeface="Cambria Math" panose="02040503050406030204" pitchFamily="18" charset="0"/>
                                </a:rPr>
                              </m:ctrlPr>
                            </m:dPr>
                            <m:e>
                              <m:r>
                                <a:rPr lang="en-US" altLang="zh-CN" sz="4000">
                                  <a:latin typeface="Cambria Math" panose="02040503050406030204" pitchFamily="18" charset="0"/>
                                </a:rPr>
                                <m:t>2</m:t>
                              </m:r>
                              <m:r>
                                <m:rPr>
                                  <m:sty m:val="p"/>
                                </m:rPr>
                                <a:rPr lang="en-US" altLang="zh-CN" sz="4000">
                                  <a:latin typeface="Cambria Math" panose="02040503050406030204" pitchFamily="18" charset="0"/>
                                </a:rPr>
                                <m:t>n</m:t>
                              </m:r>
                              <m:r>
                                <a:rPr lang="en-US" altLang="zh-CN" sz="4000">
                                  <a:latin typeface="Cambria Math" panose="02040503050406030204" pitchFamily="18" charset="0"/>
                                </a:rPr>
                                <m:t>+1</m:t>
                              </m:r>
                            </m:e>
                          </m:d>
                        </m:e>
                        <m:sup>
                          <m:r>
                            <a:rPr lang="en-US" altLang="zh-CN" sz="4000" i="1">
                              <a:latin typeface="Cambria Math" panose="02040503050406030204" pitchFamily="18" charset="0"/>
                            </a:rPr>
                            <m:t>−</m:t>
                          </m:r>
                          <m:r>
                            <a:rPr lang="en-US" altLang="zh-CN" sz="4000">
                              <a:latin typeface="Cambria Math" panose="02040503050406030204" pitchFamily="18" charset="0"/>
                            </a:rPr>
                            <m:t>1</m:t>
                          </m:r>
                        </m:sup>
                      </m:sSup>
                      <m:sSubSup>
                        <m:sSubSupPr>
                          <m:ctrlPr>
                            <a:rPr lang="zh-CN" altLang="zh-CN" sz="4000" i="1">
                              <a:latin typeface="Cambria Math" panose="02040503050406030204" pitchFamily="18" charset="0"/>
                            </a:rPr>
                          </m:ctrlPr>
                        </m:sSubSupPr>
                        <m:e>
                          <m:r>
                            <m:rPr>
                              <m:sty m:val="p"/>
                            </m:rPr>
                            <a:rPr lang="en-US" altLang="zh-CN" sz="4000" i="1">
                              <a:latin typeface="Cambria Math" panose="02040503050406030204" pitchFamily="18" charset="0"/>
                            </a:rPr>
                            <m:t>α</m:t>
                          </m:r>
                        </m:e>
                        <m:sub>
                          <m:r>
                            <m:rPr>
                              <m:sty m:val="p"/>
                            </m:rPr>
                            <a:rPr lang="en-US" altLang="zh-CN" sz="4000">
                              <a:latin typeface="Cambria Math" panose="02040503050406030204" pitchFamily="18" charset="0"/>
                            </a:rPr>
                            <m:t>n</m:t>
                          </m:r>
                        </m:sub>
                        <m:sup>
                          <m:r>
                            <a:rPr lang="en-US" altLang="zh-CN" sz="4000">
                              <a:latin typeface="Cambria Math" panose="02040503050406030204" pitchFamily="18" charset="0"/>
                            </a:rPr>
                            <m:t>2</m:t>
                          </m:r>
                        </m:sup>
                      </m:sSubSup>
                    </m:oMath>
                  </m:oMathPara>
                </a14:m>
                <a:endParaRPr lang="zh-CN" altLang="zh-CN" sz="4000" dirty="0"/>
              </a:p>
              <a:p>
                <a:pPr marL="0" indent="0">
                  <a:lnSpc>
                    <a:spcPct val="150000"/>
                  </a:lnSpc>
                  <a:buNone/>
                </a:pPr>
                <a:r>
                  <a:rPr lang="zh-CN" altLang="zh-CN" sz="4000" dirty="0">
                    <a:latin typeface="微软雅黑" panose="020B0503020204020204" pitchFamily="34" charset="-122"/>
                    <a:ea typeface="微软雅黑" panose="020B0503020204020204" pitchFamily="34" charset="-122"/>
                  </a:rPr>
                  <a:t>以</a:t>
                </a:r>
                <a14:m>
                  <m:oMath xmlns:m="http://schemas.openxmlformats.org/officeDocument/2006/math">
                    <m:r>
                      <a:rPr lang="en-US" altLang="zh-CN" sz="4000">
                        <a:latin typeface="Cambria Math" panose="02040503050406030204" pitchFamily="18" charset="0"/>
                        <a:ea typeface="微软雅黑" panose="020B0503020204020204" pitchFamily="34" charset="-122"/>
                      </a:rPr>
                      <m:t> </m:t>
                    </m:r>
                    <m:r>
                      <m:rPr>
                        <m:sty m:val="p"/>
                      </m:rPr>
                      <a:rPr lang="en-US" altLang="zh-CN" sz="4000">
                        <a:latin typeface="Cambria Math" panose="02040503050406030204" pitchFamily="18" charset="0"/>
                        <a:ea typeface="微软雅黑" panose="020B0503020204020204" pitchFamily="34" charset="-122"/>
                      </a:rPr>
                      <m:t>S</m:t>
                    </m:r>
                    <m:r>
                      <a:rPr lang="en-US" altLang="zh-CN" sz="4000">
                        <a:latin typeface="Cambria Math" panose="02040503050406030204" pitchFamily="18" charset="0"/>
                        <a:ea typeface="微软雅黑" panose="020B0503020204020204" pitchFamily="34" charset="-122"/>
                      </a:rPr>
                      <m:t>=4</m:t>
                    </m:r>
                    <m:r>
                      <m:rPr>
                        <m:sty m:val="p"/>
                      </m:rPr>
                      <a:rPr lang="en-US" altLang="zh-CN" sz="4000">
                        <a:latin typeface="Cambria Math" panose="02040503050406030204" pitchFamily="18" charset="0"/>
                        <a:ea typeface="微软雅黑" panose="020B0503020204020204" pitchFamily="34" charset="-122"/>
                      </a:rPr>
                      <m:t>π</m:t>
                    </m:r>
                    <m:sSup>
                      <m:sSupPr>
                        <m:ctrlPr>
                          <a:rPr lang="zh-CN" altLang="zh-CN" sz="4000" i="1">
                            <a:latin typeface="Cambria Math" panose="02040503050406030204" pitchFamily="18" charset="0"/>
                            <a:ea typeface="微软雅黑" panose="020B0503020204020204" pitchFamily="34" charset="-122"/>
                          </a:rPr>
                        </m:ctrlPr>
                      </m:sSupPr>
                      <m:e>
                        <m:r>
                          <m:rPr>
                            <m:sty m:val="p"/>
                          </m:rPr>
                          <a:rPr lang="en-US" altLang="zh-CN" sz="4000" i="1">
                            <a:latin typeface="Cambria Math" panose="02040503050406030204" pitchFamily="18" charset="0"/>
                            <a:ea typeface="微软雅黑" panose="020B0503020204020204" pitchFamily="34" charset="-122"/>
                          </a:rPr>
                          <m:t>α</m:t>
                        </m:r>
                      </m:e>
                      <m:sup>
                        <m:r>
                          <a:rPr lang="en-US" altLang="zh-CN" sz="4000">
                            <a:latin typeface="Cambria Math" panose="02040503050406030204" pitchFamily="18" charset="0"/>
                            <a:ea typeface="微软雅黑" panose="020B0503020204020204" pitchFamily="34" charset="-122"/>
                          </a:rPr>
                          <m:t>2</m:t>
                        </m:r>
                      </m:sup>
                    </m:sSup>
                    <m:r>
                      <a:rPr lang="zh-CN" altLang="zh-CN" sz="4000">
                        <a:latin typeface="Cambria Math" panose="02040503050406030204" pitchFamily="18" charset="0"/>
                        <a:ea typeface="微软雅黑" panose="020B0503020204020204" pitchFamily="34" charset="-122"/>
                      </a:rPr>
                      <m:t>为势能零点，则由于边缘形变而带来的表面能为</m:t>
                    </m:r>
                    <m:r>
                      <m:rPr>
                        <m:sty m:val="p"/>
                      </m:rPr>
                      <a:rPr lang="en-US" altLang="zh-CN" sz="4000">
                        <a:latin typeface="Cambria Math" panose="02040503050406030204" pitchFamily="18" charset="0"/>
                        <a:ea typeface="微软雅黑" panose="020B0503020204020204" pitchFamily="34" charset="-122"/>
                      </a:rPr>
                      <m:t>P</m:t>
                    </m:r>
                    <m:r>
                      <a:rPr lang="en-US" altLang="zh-CN" sz="4000">
                        <a:latin typeface="Cambria Math" panose="02040503050406030204" pitchFamily="18" charset="0"/>
                        <a:ea typeface="微软雅黑" panose="020B0503020204020204" pitchFamily="34" charset="-122"/>
                      </a:rPr>
                      <m:t>=</m:t>
                    </m:r>
                    <m:r>
                      <a:rPr lang="en-US" altLang="zh-CN" sz="4000" b="0" i="1">
                        <a:latin typeface="Cambria Math" panose="02040503050406030204" pitchFamily="18" charset="0"/>
                        <a:ea typeface="微软雅黑" panose="020B0503020204020204" pitchFamily="34" charset="-122"/>
                      </a:rPr>
                      <m:t>𝛾</m:t>
                    </m:r>
                    <m:r>
                      <m:rPr>
                        <m:sty m:val="p"/>
                      </m:rPr>
                      <a:rPr lang="en-US" altLang="zh-CN" sz="4000" i="1">
                        <a:latin typeface="Cambria Math" panose="02040503050406030204" pitchFamily="18" charset="0"/>
                        <a:ea typeface="微软雅黑" panose="020B0503020204020204" pitchFamily="34" charset="-122"/>
                      </a:rPr>
                      <m:t>Δ</m:t>
                    </m:r>
                    <m:r>
                      <m:rPr>
                        <m:sty m:val="p"/>
                      </m:rPr>
                      <a:rPr lang="en-US" altLang="zh-CN" sz="4000">
                        <a:latin typeface="Cambria Math" panose="02040503050406030204" pitchFamily="18" charset="0"/>
                        <a:ea typeface="微软雅黑" panose="020B0503020204020204" pitchFamily="34" charset="-122"/>
                      </a:rPr>
                      <m:t>S</m:t>
                    </m:r>
                    <m:r>
                      <a:rPr lang="zh-CN" altLang="zh-CN" sz="4000">
                        <a:latin typeface="Cambria Math" panose="02040503050406030204" pitchFamily="18" charset="0"/>
                        <a:ea typeface="微软雅黑" panose="020B0503020204020204" pitchFamily="34" charset="-122"/>
                      </a:rPr>
                      <m:t>，即</m:t>
                    </m:r>
                  </m:oMath>
                </a14:m>
                <a:r>
                  <a:rPr lang="zh-CN" altLang="zh-CN" sz="4000" dirty="0">
                    <a:latin typeface="微软雅黑" panose="020B0503020204020204" pitchFamily="34" charset="-122"/>
                    <a:ea typeface="微软雅黑" panose="020B0503020204020204" pitchFamily="34" charset="-122"/>
                  </a:rPr>
                  <a:t>：</a:t>
                </a:r>
              </a:p>
              <a:p>
                <a:pPr marL="0" indent="0">
                  <a:lnSpc>
                    <a:spcPct val="150000"/>
                  </a:lnSpc>
                  <a:buNone/>
                </a:pPr>
                <a14:m>
                  <m:oMathPara xmlns:m="http://schemas.openxmlformats.org/officeDocument/2006/math">
                    <m:oMathParaPr>
                      <m:jc m:val="centerGroup"/>
                    </m:oMathParaPr>
                    <m:oMath xmlns:m="http://schemas.openxmlformats.org/officeDocument/2006/math">
                      <m:r>
                        <m:rPr>
                          <m:sty m:val="p"/>
                        </m:rPr>
                        <a:rPr lang="en-US" altLang="zh-CN" sz="4000">
                          <a:latin typeface="Cambria Math" panose="02040503050406030204" pitchFamily="18" charset="0"/>
                        </a:rPr>
                        <m:t>P</m:t>
                      </m:r>
                      <m:r>
                        <a:rPr lang="en-US" altLang="zh-CN" sz="4000">
                          <a:latin typeface="Cambria Math" panose="02040503050406030204" pitchFamily="18" charset="0"/>
                        </a:rPr>
                        <m:t>=2</m:t>
                      </m:r>
                      <m:r>
                        <m:rPr>
                          <m:sty m:val="p"/>
                        </m:rPr>
                        <a:rPr lang="en-US" altLang="zh-CN" sz="4000">
                          <a:latin typeface="Cambria Math" panose="02040503050406030204" pitchFamily="18" charset="0"/>
                        </a:rPr>
                        <m:t>TπΣ</m:t>
                      </m:r>
                      <m:d>
                        <m:dPr>
                          <m:ctrlPr>
                            <a:rPr lang="zh-CN" altLang="zh-CN" sz="4000" i="1">
                              <a:latin typeface="Cambria Math" panose="02040503050406030204" pitchFamily="18" charset="0"/>
                            </a:rPr>
                          </m:ctrlPr>
                        </m:dPr>
                        <m:e>
                          <m:r>
                            <m:rPr>
                              <m:sty m:val="p"/>
                            </m:rPr>
                            <a:rPr lang="en-US" altLang="zh-CN" sz="4000">
                              <a:latin typeface="Cambria Math" panose="02040503050406030204" pitchFamily="18" charset="0"/>
                            </a:rPr>
                            <m:t>n</m:t>
                          </m:r>
                          <m:r>
                            <a:rPr lang="en-US" altLang="zh-CN" sz="4000" i="1">
                              <a:latin typeface="Cambria Math" panose="02040503050406030204" pitchFamily="18" charset="0"/>
                            </a:rPr>
                            <m:t>−</m:t>
                          </m:r>
                          <m:r>
                            <a:rPr lang="en-US" altLang="zh-CN" sz="4000">
                              <a:latin typeface="Cambria Math" panose="02040503050406030204" pitchFamily="18" charset="0"/>
                            </a:rPr>
                            <m:t>1</m:t>
                          </m:r>
                        </m:e>
                      </m:d>
                      <m:d>
                        <m:dPr>
                          <m:ctrlPr>
                            <a:rPr lang="zh-CN" altLang="zh-CN" sz="4000" i="1">
                              <a:latin typeface="Cambria Math" panose="02040503050406030204" pitchFamily="18" charset="0"/>
                            </a:rPr>
                          </m:ctrlPr>
                        </m:dPr>
                        <m:e>
                          <m:r>
                            <m:rPr>
                              <m:sty m:val="p"/>
                            </m:rPr>
                            <a:rPr lang="en-US" altLang="zh-CN" sz="4000">
                              <a:latin typeface="Cambria Math" panose="02040503050406030204" pitchFamily="18" charset="0"/>
                            </a:rPr>
                            <m:t>n</m:t>
                          </m:r>
                          <m:r>
                            <a:rPr lang="en-US" altLang="zh-CN" sz="4000">
                              <a:latin typeface="Cambria Math" panose="02040503050406030204" pitchFamily="18" charset="0"/>
                            </a:rPr>
                            <m:t>+2</m:t>
                          </m:r>
                        </m:e>
                      </m:d>
                      <m:sSup>
                        <m:sSupPr>
                          <m:ctrlPr>
                            <a:rPr lang="zh-CN" altLang="zh-CN" sz="4000" i="1">
                              <a:latin typeface="Cambria Math" panose="02040503050406030204" pitchFamily="18" charset="0"/>
                            </a:rPr>
                          </m:ctrlPr>
                        </m:sSupPr>
                        <m:e>
                          <m:d>
                            <m:dPr>
                              <m:ctrlPr>
                                <a:rPr lang="zh-CN" altLang="zh-CN" sz="4000" i="1">
                                  <a:latin typeface="Cambria Math" panose="02040503050406030204" pitchFamily="18" charset="0"/>
                                </a:rPr>
                              </m:ctrlPr>
                            </m:dPr>
                            <m:e>
                              <m:r>
                                <a:rPr lang="en-US" altLang="zh-CN" sz="4000">
                                  <a:latin typeface="Cambria Math" panose="02040503050406030204" pitchFamily="18" charset="0"/>
                                </a:rPr>
                                <m:t>2</m:t>
                              </m:r>
                              <m:r>
                                <m:rPr>
                                  <m:sty m:val="p"/>
                                </m:rPr>
                                <a:rPr lang="en-US" altLang="zh-CN" sz="4000">
                                  <a:latin typeface="Cambria Math" panose="02040503050406030204" pitchFamily="18" charset="0"/>
                                </a:rPr>
                                <m:t>n</m:t>
                              </m:r>
                              <m:r>
                                <a:rPr lang="en-US" altLang="zh-CN" sz="4000">
                                  <a:latin typeface="Cambria Math" panose="02040503050406030204" pitchFamily="18" charset="0"/>
                                </a:rPr>
                                <m:t>+1</m:t>
                              </m:r>
                            </m:e>
                          </m:d>
                        </m:e>
                        <m:sup>
                          <m:r>
                            <a:rPr lang="en-US" altLang="zh-CN" sz="4000" i="1">
                              <a:latin typeface="Cambria Math" panose="02040503050406030204" pitchFamily="18" charset="0"/>
                            </a:rPr>
                            <m:t>−</m:t>
                          </m:r>
                          <m:r>
                            <a:rPr lang="en-US" altLang="zh-CN" sz="4000">
                              <a:latin typeface="Cambria Math" panose="02040503050406030204" pitchFamily="18" charset="0"/>
                            </a:rPr>
                            <m:t>1</m:t>
                          </m:r>
                        </m:sup>
                      </m:sSup>
                      <m:sSubSup>
                        <m:sSubSupPr>
                          <m:ctrlPr>
                            <a:rPr lang="zh-CN" altLang="zh-CN" sz="4000" i="1">
                              <a:latin typeface="Cambria Math" panose="02040503050406030204" pitchFamily="18" charset="0"/>
                            </a:rPr>
                          </m:ctrlPr>
                        </m:sSubSupPr>
                        <m:e>
                          <m:r>
                            <m:rPr>
                              <m:sty m:val="p"/>
                            </m:rPr>
                            <a:rPr lang="en-US" altLang="zh-CN" sz="4000">
                              <a:latin typeface="Cambria Math" panose="02040503050406030204" pitchFamily="18" charset="0"/>
                            </a:rPr>
                            <m:t>α</m:t>
                          </m:r>
                        </m:e>
                        <m:sub>
                          <m:r>
                            <m:rPr>
                              <m:sty m:val="p"/>
                            </m:rPr>
                            <a:rPr lang="en-US" altLang="zh-CN" sz="4000">
                              <a:latin typeface="Cambria Math" panose="02040503050406030204" pitchFamily="18" charset="0"/>
                            </a:rPr>
                            <m:t>n</m:t>
                          </m:r>
                        </m:sub>
                        <m:sup>
                          <m:r>
                            <a:rPr lang="en-US" altLang="zh-CN" sz="4000">
                              <a:latin typeface="Cambria Math" panose="02040503050406030204" pitchFamily="18" charset="0"/>
                            </a:rPr>
                            <m:t>2</m:t>
                          </m:r>
                        </m:sup>
                      </m:sSubSup>
                    </m:oMath>
                  </m:oMathPara>
                </a14:m>
                <a:endParaRPr lang="zh-CN" altLang="zh-CN" sz="4000" dirty="0"/>
              </a:p>
              <a:p>
                <a:pPr>
                  <a:buFont typeface="Wingdings" panose="05000000000000000000" pitchFamily="2" charset="2"/>
                  <a:buChar char="Ø"/>
                </a:pP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838199" y="1825625"/>
                <a:ext cx="10945483" cy="4351338"/>
              </a:xfrm>
              <a:blipFill>
                <a:blip r:embed="rId3"/>
                <a:stretch>
                  <a:fillRect l="-891"/>
                </a:stretch>
              </a:blipFill>
            </p:spPr>
            <p:txBody>
              <a:bodyPr/>
              <a:lstStyle/>
              <a:p>
                <a:r>
                  <a:rPr lang="zh-CN" altLang="en-US">
                    <a:noFill/>
                  </a:rPr>
                  <a:t> </a:t>
                </a:r>
              </a:p>
            </p:txBody>
          </p:sp>
        </mc:Fallback>
      </mc:AlternateContent>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2" name="矩形 1"/>
              <p:cNvSpPr/>
              <p:nvPr/>
            </p:nvSpPr>
            <p:spPr>
              <a:xfrm>
                <a:off x="838200" y="1035923"/>
                <a:ext cx="3728049" cy="584775"/>
              </a:xfrm>
              <a:prstGeom prst="rect">
                <a:avLst/>
              </a:prstGeom>
            </p:spPr>
            <p:txBody>
              <a:bodyPr wrap="square">
                <a:spAutoFit/>
              </a:bodyPr>
              <a:lstStyle/>
              <a:p>
                <a:pPr lvl="0"/>
                <a:r>
                  <a:rPr lang="zh-CN" altLang="zh-CN" sz="3200" b="1" dirty="0">
                    <a:latin typeface="微软雅黑" panose="020B0503020204020204" pitchFamily="34" charset="-122"/>
                    <a:ea typeface="微软雅黑" panose="020B0503020204020204" pitchFamily="34" charset="-122"/>
                  </a:rPr>
                  <a:t>液滴的</a:t>
                </a:r>
                <a:r>
                  <a:rPr lang="zh-CN" altLang="zh-CN" sz="3200" b="1" dirty="0" smtClean="0">
                    <a:latin typeface="微软雅黑" panose="020B0503020204020204" pitchFamily="34" charset="-122"/>
                    <a:ea typeface="微软雅黑" panose="020B0503020204020204" pitchFamily="34" charset="-122"/>
                  </a:rPr>
                  <a:t>表面能</a:t>
                </a:r>
                <a:r>
                  <a:rPr lang="en-US" altLang="zh-CN" sz="3200" b="1" dirty="0" smtClean="0">
                    <a:latin typeface="微软雅黑" panose="020B0503020204020204" pitchFamily="34" charset="-122"/>
                    <a:ea typeface="微软雅黑" panose="020B0503020204020204" pitchFamily="34" charset="-122"/>
                  </a:rPr>
                  <a:t> </a:t>
                </a:r>
                <a14:m>
                  <m:oMath xmlns:m="http://schemas.openxmlformats.org/officeDocument/2006/math">
                    <m:r>
                      <a:rPr lang="en-US" altLang="zh-CN" sz="3200" b="1" i="1">
                        <a:latin typeface="Cambria Math" panose="02040503050406030204" pitchFamily="18" charset="0"/>
                      </a:rPr>
                      <m:t>𝑷</m:t>
                    </m:r>
                  </m:oMath>
                </a14:m>
                <a:endParaRPr lang="zh-CN" altLang="zh-CN" sz="3200" b="1" dirty="0">
                  <a:latin typeface="微软雅黑" panose="020B0503020204020204" pitchFamily="34" charset="-122"/>
                  <a:ea typeface="微软雅黑" panose="020B0503020204020204" pitchFamily="34" charset="-122"/>
                </a:endParaRPr>
              </a:p>
            </p:txBody>
          </p:sp>
        </mc:Choice>
        <mc:Fallback xmlns="">
          <p:sp>
            <p:nvSpPr>
              <p:cNvPr id="2" name="矩形 1"/>
              <p:cNvSpPr>
                <a:spLocks noRot="1" noChangeAspect="1" noMove="1" noResize="1" noEditPoints="1" noAdjustHandles="1" noChangeArrowheads="1" noChangeShapeType="1" noTextEdit="1"/>
              </p:cNvSpPr>
              <p:nvPr/>
            </p:nvSpPr>
            <p:spPr>
              <a:xfrm>
                <a:off x="838200" y="1035923"/>
                <a:ext cx="3728049" cy="584775"/>
              </a:xfrm>
              <a:prstGeom prst="rect">
                <a:avLst/>
              </a:prstGeom>
              <a:blipFill>
                <a:blip r:embed="rId4"/>
                <a:stretch>
                  <a:fillRect l="-4255" t="-13542" b="-333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58107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838200" y="1887180"/>
                <a:ext cx="10942858" cy="5564777"/>
              </a:xfrm>
            </p:spPr>
            <p:txBody>
              <a:bodyPr>
                <a:normAutofit/>
              </a:bodyPr>
              <a:lstStyle/>
              <a:p>
                <a:pPr marL="0" indent="0">
                  <a:lnSpc>
                    <a:spcPct val="100000"/>
                  </a:lnSpc>
                  <a:spcAft>
                    <a:spcPts val="2400"/>
                  </a:spcAft>
                  <a:buNone/>
                </a:pPr>
                <a:r>
                  <a:rPr lang="zh-CN" altLang="en-US" sz="2400" dirty="0">
                    <a:latin typeface="微软雅黑" panose="020B0503020204020204" pitchFamily="34" charset="-122"/>
                    <a:ea typeface="微软雅黑" panose="020B0503020204020204" pitchFamily="34" charset="-122"/>
                  </a:rPr>
                  <a:t>液滴</a:t>
                </a:r>
                <a:r>
                  <a:rPr lang="zh-CN" altLang="zh-CN" sz="2400" dirty="0" smtClean="0">
                    <a:latin typeface="微软雅黑" panose="020B0503020204020204" pitchFamily="34" charset="-122"/>
                    <a:ea typeface="微软雅黑" panose="020B0503020204020204" pitchFamily="34" charset="-122"/>
                  </a:rPr>
                  <a:t>内部</a:t>
                </a:r>
                <a:r>
                  <a:rPr lang="zh-CN" altLang="zh-CN" sz="2400" dirty="0">
                    <a:latin typeface="微软雅黑" panose="020B0503020204020204" pitchFamily="34" charset="-122"/>
                    <a:ea typeface="微软雅黑" panose="020B0503020204020204" pitchFamily="34" charset="-122"/>
                  </a:rPr>
                  <a:t>流体具有连续性，</a:t>
                </a:r>
                <a:r>
                  <a:rPr lang="zh-CN" altLang="en-US" sz="2400" dirty="0" smtClean="0">
                    <a:latin typeface="微软雅黑" panose="020B0503020204020204" pitchFamily="34" charset="-122"/>
                    <a:ea typeface="微软雅黑" panose="020B0503020204020204" pitchFamily="34" charset="-122"/>
                  </a:rPr>
                  <a:t>故</a:t>
                </a:r>
                <a14:m>
                  <m:oMath xmlns:m="http://schemas.openxmlformats.org/officeDocument/2006/math">
                    <m:func>
                      <m:funcPr>
                        <m:ctrlPr>
                          <a:rPr lang="zh-CN" altLang="zh-CN" sz="2400" i="1">
                            <a:latin typeface="Cambria Math" panose="02040503050406030204" pitchFamily="18" charset="0"/>
                          </a:rPr>
                        </m:ctrlPr>
                      </m:funcPr>
                      <m:fName>
                        <m:r>
                          <m:rPr>
                            <m:sty m:val="p"/>
                          </m:rPr>
                          <a:rPr lang="en-US" altLang="zh-CN" sz="2400">
                            <a:latin typeface="Cambria Math" panose="02040503050406030204" pitchFamily="18" charset="0"/>
                          </a:rPr>
                          <m:t>div</m:t>
                        </m:r>
                      </m:fName>
                      <m:e>
                        <m:r>
                          <a:rPr lang="en-US" altLang="zh-CN" sz="2400" i="1">
                            <a:latin typeface="Cambria Math" panose="02040503050406030204" pitchFamily="18" charset="0"/>
                          </a:rPr>
                          <m:t>𝑣</m:t>
                        </m:r>
                      </m:e>
                    </m:func>
                    <m:r>
                      <a:rPr lang="en-US" altLang="zh-CN" sz="2400">
                        <a:latin typeface="Cambria Math" panose="02040503050406030204" pitchFamily="18" charset="0"/>
                      </a:rPr>
                      <m:t>=0</m:t>
                    </m:r>
                  </m:oMath>
                </a14:m>
                <a:r>
                  <a:rPr lang="zh-CN" altLang="zh-CN" sz="2400" dirty="0"/>
                  <a:t>，</a:t>
                </a:r>
                <a:r>
                  <a:rPr lang="zh-CN" altLang="zh-CN" sz="2400" dirty="0">
                    <a:latin typeface="微软雅黑" panose="020B0503020204020204" pitchFamily="34" charset="-122"/>
                    <a:ea typeface="微软雅黑" panose="020B0503020204020204" pitchFamily="34" charset="-122"/>
                  </a:rPr>
                  <a:t>在球坐标下，可以表示为：</a:t>
                </a:r>
              </a:p>
              <a:p>
                <a:pPr marL="0" indent="0">
                  <a:lnSpc>
                    <a:spcPct val="100000"/>
                  </a:lnSpc>
                  <a:spcBef>
                    <a:spcPts val="1800"/>
                  </a:spcBef>
                  <a:spcAft>
                    <a:spcPts val="1800"/>
                  </a:spcAft>
                  <a:buNone/>
                </a:pPr>
                <a14:m>
                  <m:oMathPara xmlns:m="http://schemas.openxmlformats.org/officeDocument/2006/math">
                    <m:oMathParaPr>
                      <m:jc m:val="centerGroup"/>
                    </m:oMathParaPr>
                    <m:oMath xmlns:m="http://schemas.openxmlformats.org/officeDocument/2006/math">
                      <m:sSup>
                        <m:sSupPr>
                          <m:ctrlPr>
                            <a:rPr lang="zh-CN" altLang="zh-CN" sz="2400" i="1">
                              <a:latin typeface="Cambria Math" panose="02040503050406030204" pitchFamily="18" charset="0"/>
                              <a:ea typeface="微软雅黑" panose="020B0503020204020204" pitchFamily="34" charset="-122"/>
                            </a:rPr>
                          </m:ctrlPr>
                        </m:sSupPr>
                        <m:e>
                          <m:r>
                            <a:rPr lang="en-US" altLang="zh-CN" sz="2400" i="1">
                              <a:latin typeface="Cambria Math" panose="02040503050406030204" pitchFamily="18" charset="0"/>
                              <a:ea typeface="微软雅黑" panose="020B0503020204020204" pitchFamily="34" charset="-122"/>
                            </a:rPr>
                            <m:t>𝛻</m:t>
                          </m:r>
                        </m:e>
                        <m:sup>
                          <m:r>
                            <a:rPr lang="en-US" altLang="zh-CN" sz="2400" i="1">
                              <a:latin typeface="Cambria Math" panose="02040503050406030204" pitchFamily="18" charset="0"/>
                              <a:ea typeface="微软雅黑" panose="020B0503020204020204" pitchFamily="34" charset="-122"/>
                            </a:rPr>
                            <m:t>2</m:t>
                          </m:r>
                        </m:sup>
                      </m:sSup>
                      <m:r>
                        <a:rPr lang="en-US" altLang="zh-CN" sz="2400" i="1">
                          <a:latin typeface="Cambria Math" panose="02040503050406030204" pitchFamily="18" charset="0"/>
                          <a:ea typeface="微软雅黑" panose="020B0503020204020204" pitchFamily="34" charset="-122"/>
                        </a:rPr>
                        <m:t>𝜑</m:t>
                      </m:r>
                      <m:r>
                        <a:rPr lang="en-US" altLang="zh-CN" sz="2400" i="1">
                          <a:latin typeface="Cambria Math" panose="02040503050406030204" pitchFamily="18" charset="0"/>
                          <a:ea typeface="微软雅黑" panose="020B0503020204020204" pitchFamily="34" charset="-122"/>
                        </a:rPr>
                        <m:t>=0 </m:t>
                      </m:r>
                      <m:r>
                        <a:rPr lang="zh-CN" altLang="zh-CN" sz="2400" i="1">
                          <a:latin typeface="Cambria Math" panose="02040503050406030204" pitchFamily="18" charset="0"/>
                          <a:ea typeface="微软雅黑" panose="020B0503020204020204" pitchFamily="34" charset="-122"/>
                        </a:rPr>
                        <m:t>或</m:t>
                      </m:r>
                      <m:r>
                        <a:rPr lang="zh-CN" altLang="zh-CN" sz="2400" i="1">
                          <a:latin typeface="Cambria Math" panose="02040503050406030204" pitchFamily="18" charset="0"/>
                          <a:ea typeface="微软雅黑" panose="020B0503020204020204" pitchFamily="34" charset="-122"/>
                        </a:rPr>
                        <m:t> </m:t>
                      </m:r>
                      <m:f>
                        <m:fPr>
                          <m:ctrlPr>
                            <a:rPr lang="zh-CN" altLang="zh-CN" sz="2400" i="1">
                              <a:latin typeface="Cambria Math" panose="02040503050406030204" pitchFamily="18" charset="0"/>
                              <a:ea typeface="微软雅黑" panose="020B0503020204020204" pitchFamily="34" charset="-122"/>
                            </a:rPr>
                          </m:ctrlPr>
                        </m:fPr>
                        <m:num>
                          <m:r>
                            <a:rPr lang="en-US" altLang="zh-CN" sz="2400" i="1">
                              <a:latin typeface="Cambria Math" panose="02040503050406030204" pitchFamily="18" charset="0"/>
                              <a:ea typeface="微软雅黑" panose="020B0503020204020204" pitchFamily="34" charset="-122"/>
                            </a:rPr>
                            <m:t>1</m:t>
                          </m:r>
                        </m:num>
                        <m:den>
                          <m:sSup>
                            <m:sSupPr>
                              <m:ctrlPr>
                                <a:rPr lang="zh-CN" altLang="zh-CN" sz="2400" i="1">
                                  <a:latin typeface="Cambria Math" panose="02040503050406030204" pitchFamily="18" charset="0"/>
                                  <a:ea typeface="微软雅黑" panose="020B0503020204020204" pitchFamily="34" charset="-122"/>
                                </a:rPr>
                              </m:ctrlPr>
                            </m:sSupPr>
                            <m:e>
                              <m:r>
                                <a:rPr lang="en-US" altLang="zh-CN" sz="2400" i="1">
                                  <a:latin typeface="Cambria Math" panose="02040503050406030204" pitchFamily="18" charset="0"/>
                                  <a:ea typeface="微软雅黑" panose="020B0503020204020204" pitchFamily="34" charset="-122"/>
                                </a:rPr>
                                <m:t>𝑟</m:t>
                              </m:r>
                            </m:e>
                            <m:sup>
                              <m:r>
                                <a:rPr lang="en-US" altLang="zh-CN" sz="2400" i="1">
                                  <a:latin typeface="Cambria Math" panose="02040503050406030204" pitchFamily="18" charset="0"/>
                                  <a:ea typeface="微软雅黑" panose="020B0503020204020204" pitchFamily="34" charset="-122"/>
                                </a:rPr>
                                <m:t>2</m:t>
                              </m:r>
                            </m:sup>
                          </m:sSup>
                        </m:den>
                      </m:f>
                      <m:f>
                        <m:fPr>
                          <m:ctrlPr>
                            <a:rPr lang="zh-CN" altLang="zh-CN" sz="2400" i="1">
                              <a:latin typeface="Cambria Math" panose="02040503050406030204" pitchFamily="18" charset="0"/>
                              <a:ea typeface="微软雅黑" panose="020B0503020204020204" pitchFamily="34" charset="-122"/>
                            </a:rPr>
                          </m:ctrlPr>
                        </m:fPr>
                        <m:num>
                          <m:r>
                            <a:rPr lang="en-US" altLang="zh-CN" sz="2400" i="1">
                              <a:latin typeface="Cambria Math" panose="02040503050406030204" pitchFamily="18" charset="0"/>
                              <a:ea typeface="微软雅黑" panose="020B0503020204020204" pitchFamily="34" charset="-122"/>
                            </a:rPr>
                            <m:t>𝜕</m:t>
                          </m:r>
                        </m:num>
                        <m:den>
                          <m:r>
                            <a:rPr lang="en-US" altLang="zh-CN" sz="2400" i="1">
                              <a:latin typeface="Cambria Math" panose="02040503050406030204" pitchFamily="18" charset="0"/>
                              <a:ea typeface="微软雅黑" panose="020B0503020204020204" pitchFamily="34" charset="-122"/>
                            </a:rPr>
                            <m:t>𝜕</m:t>
                          </m:r>
                          <m:r>
                            <a:rPr lang="en-US" altLang="zh-CN" sz="2400" i="1">
                              <a:latin typeface="Cambria Math" panose="02040503050406030204" pitchFamily="18" charset="0"/>
                              <a:ea typeface="微软雅黑" panose="020B0503020204020204" pitchFamily="34" charset="-122"/>
                            </a:rPr>
                            <m:t>𝑟</m:t>
                          </m:r>
                        </m:den>
                      </m:f>
                      <m:d>
                        <m:dPr>
                          <m:ctrlPr>
                            <a:rPr lang="zh-CN" altLang="zh-CN" sz="2400" i="1">
                              <a:latin typeface="Cambria Math" panose="02040503050406030204" pitchFamily="18" charset="0"/>
                              <a:ea typeface="微软雅黑" panose="020B0503020204020204" pitchFamily="34" charset="-122"/>
                            </a:rPr>
                          </m:ctrlPr>
                        </m:dPr>
                        <m:e>
                          <m:sSup>
                            <m:sSupPr>
                              <m:ctrlPr>
                                <a:rPr lang="zh-CN" altLang="zh-CN" sz="2400" i="1">
                                  <a:latin typeface="Cambria Math" panose="02040503050406030204" pitchFamily="18" charset="0"/>
                                  <a:ea typeface="微软雅黑" panose="020B0503020204020204" pitchFamily="34" charset="-122"/>
                                </a:rPr>
                              </m:ctrlPr>
                            </m:sSupPr>
                            <m:e>
                              <m:r>
                                <a:rPr lang="en-US" altLang="zh-CN" sz="2400" i="1">
                                  <a:latin typeface="Cambria Math" panose="02040503050406030204" pitchFamily="18" charset="0"/>
                                  <a:ea typeface="微软雅黑" panose="020B0503020204020204" pitchFamily="34" charset="-122"/>
                                </a:rPr>
                                <m:t>𝑟</m:t>
                              </m:r>
                            </m:e>
                            <m:sup>
                              <m:r>
                                <a:rPr lang="en-US" altLang="zh-CN" sz="2400" i="1">
                                  <a:latin typeface="Cambria Math" panose="02040503050406030204" pitchFamily="18" charset="0"/>
                                  <a:ea typeface="微软雅黑" panose="020B0503020204020204" pitchFamily="34" charset="-122"/>
                                </a:rPr>
                                <m:t>2</m:t>
                              </m:r>
                            </m:sup>
                          </m:sSup>
                          <m:f>
                            <m:fPr>
                              <m:ctrlPr>
                                <a:rPr lang="zh-CN" altLang="zh-CN" sz="2400" i="1">
                                  <a:latin typeface="Cambria Math" panose="02040503050406030204" pitchFamily="18" charset="0"/>
                                  <a:ea typeface="微软雅黑" panose="020B0503020204020204" pitchFamily="34" charset="-122"/>
                                </a:rPr>
                              </m:ctrlPr>
                            </m:fPr>
                            <m:num>
                              <m:r>
                                <a:rPr lang="en-US" altLang="zh-CN" sz="2400" i="1">
                                  <a:latin typeface="Cambria Math" panose="02040503050406030204" pitchFamily="18" charset="0"/>
                                  <a:ea typeface="微软雅黑" panose="020B0503020204020204" pitchFamily="34" charset="-122"/>
                                </a:rPr>
                                <m:t>𝜕</m:t>
                              </m:r>
                              <m:r>
                                <a:rPr lang="en-US" altLang="zh-CN" sz="2400" i="1">
                                  <a:latin typeface="Cambria Math" panose="02040503050406030204" pitchFamily="18" charset="0"/>
                                  <a:ea typeface="微软雅黑" panose="020B0503020204020204" pitchFamily="34" charset="-122"/>
                                </a:rPr>
                                <m:t>𝑢</m:t>
                              </m:r>
                            </m:num>
                            <m:den>
                              <m:r>
                                <a:rPr lang="en-US" altLang="zh-CN" sz="2400" i="1">
                                  <a:latin typeface="Cambria Math" panose="02040503050406030204" pitchFamily="18" charset="0"/>
                                  <a:ea typeface="微软雅黑" panose="020B0503020204020204" pitchFamily="34" charset="-122"/>
                                </a:rPr>
                                <m:t>𝜕</m:t>
                              </m:r>
                              <m:r>
                                <a:rPr lang="en-US" altLang="zh-CN" sz="2400" i="1">
                                  <a:latin typeface="Cambria Math" panose="02040503050406030204" pitchFamily="18" charset="0"/>
                                  <a:ea typeface="微软雅黑" panose="020B0503020204020204" pitchFamily="34" charset="-122"/>
                                </a:rPr>
                                <m:t>𝑟</m:t>
                              </m:r>
                            </m:den>
                          </m:f>
                        </m:e>
                      </m:d>
                      <m:r>
                        <a:rPr lang="en-US" altLang="zh-CN" sz="2400" i="1">
                          <a:latin typeface="Cambria Math" panose="02040503050406030204" pitchFamily="18" charset="0"/>
                          <a:ea typeface="微软雅黑" panose="020B0503020204020204" pitchFamily="34" charset="-122"/>
                        </a:rPr>
                        <m:t>+</m:t>
                      </m:r>
                      <m:f>
                        <m:fPr>
                          <m:ctrlPr>
                            <a:rPr lang="zh-CN" altLang="zh-CN" sz="2400" i="1">
                              <a:latin typeface="Cambria Math" panose="02040503050406030204" pitchFamily="18" charset="0"/>
                              <a:ea typeface="微软雅黑" panose="020B0503020204020204" pitchFamily="34" charset="-122"/>
                            </a:rPr>
                          </m:ctrlPr>
                        </m:fPr>
                        <m:num>
                          <m:r>
                            <a:rPr lang="en-US" altLang="zh-CN" sz="2400" i="1">
                              <a:latin typeface="Cambria Math" panose="02040503050406030204" pitchFamily="18" charset="0"/>
                              <a:ea typeface="微软雅黑" panose="020B0503020204020204" pitchFamily="34" charset="-122"/>
                            </a:rPr>
                            <m:t>1</m:t>
                          </m:r>
                        </m:num>
                        <m:den>
                          <m:sSup>
                            <m:sSupPr>
                              <m:ctrlPr>
                                <a:rPr lang="zh-CN" altLang="zh-CN" sz="2400" i="1">
                                  <a:latin typeface="Cambria Math" panose="02040503050406030204" pitchFamily="18" charset="0"/>
                                  <a:ea typeface="微软雅黑" panose="020B0503020204020204" pitchFamily="34" charset="-122"/>
                                </a:rPr>
                              </m:ctrlPr>
                            </m:sSupPr>
                            <m:e>
                              <m:r>
                                <a:rPr lang="en-US" altLang="zh-CN" sz="2400" i="1">
                                  <a:latin typeface="Cambria Math" panose="02040503050406030204" pitchFamily="18" charset="0"/>
                                  <a:ea typeface="微软雅黑" panose="020B0503020204020204" pitchFamily="34" charset="-122"/>
                                </a:rPr>
                                <m:t>𝑟</m:t>
                              </m:r>
                            </m:e>
                            <m:sup>
                              <m:r>
                                <a:rPr lang="en-US" altLang="zh-CN" sz="2400" i="1">
                                  <a:latin typeface="Cambria Math" panose="02040503050406030204" pitchFamily="18" charset="0"/>
                                  <a:ea typeface="微软雅黑" panose="020B0503020204020204" pitchFamily="34" charset="-122"/>
                                </a:rPr>
                                <m:t>2</m:t>
                              </m:r>
                            </m:sup>
                          </m:sSup>
                          <m:func>
                            <m:funcPr>
                              <m:ctrlPr>
                                <a:rPr lang="zh-CN" altLang="zh-CN" sz="2400" i="1">
                                  <a:latin typeface="Cambria Math" panose="02040503050406030204" pitchFamily="18" charset="0"/>
                                  <a:ea typeface="微软雅黑" panose="020B0503020204020204" pitchFamily="34" charset="-122"/>
                                </a:rPr>
                              </m:ctrlPr>
                            </m:funcPr>
                            <m:fName>
                              <m:r>
                                <a:rPr lang="en-US" altLang="zh-CN" sz="2400" i="1">
                                  <a:latin typeface="Cambria Math" panose="02040503050406030204" pitchFamily="18" charset="0"/>
                                  <a:ea typeface="微软雅黑" panose="020B0503020204020204" pitchFamily="34" charset="-122"/>
                                </a:rPr>
                                <m:t>𝑠𝑖𝑛</m:t>
                              </m:r>
                            </m:fName>
                            <m:e>
                              <m:r>
                                <a:rPr lang="en-US" altLang="zh-CN" sz="2400" i="1">
                                  <a:latin typeface="Cambria Math" panose="02040503050406030204" pitchFamily="18" charset="0"/>
                                  <a:ea typeface="微软雅黑" panose="020B0503020204020204" pitchFamily="34" charset="-122"/>
                                </a:rPr>
                                <m:t>𝜃</m:t>
                              </m:r>
                            </m:e>
                          </m:func>
                        </m:den>
                      </m:f>
                      <m:f>
                        <m:fPr>
                          <m:ctrlPr>
                            <a:rPr lang="zh-CN" altLang="zh-CN" sz="2400" i="1">
                              <a:latin typeface="Cambria Math" panose="02040503050406030204" pitchFamily="18" charset="0"/>
                              <a:ea typeface="微软雅黑" panose="020B0503020204020204" pitchFamily="34" charset="-122"/>
                            </a:rPr>
                          </m:ctrlPr>
                        </m:fPr>
                        <m:num>
                          <m:r>
                            <a:rPr lang="en-US" altLang="zh-CN" sz="2400" i="1">
                              <a:latin typeface="Cambria Math" panose="02040503050406030204" pitchFamily="18" charset="0"/>
                              <a:ea typeface="微软雅黑" panose="020B0503020204020204" pitchFamily="34" charset="-122"/>
                            </a:rPr>
                            <m:t>𝜕</m:t>
                          </m:r>
                        </m:num>
                        <m:den>
                          <m:r>
                            <a:rPr lang="en-US" altLang="zh-CN" sz="2400" i="1">
                              <a:latin typeface="Cambria Math" panose="02040503050406030204" pitchFamily="18" charset="0"/>
                              <a:ea typeface="微软雅黑" panose="020B0503020204020204" pitchFamily="34" charset="-122"/>
                            </a:rPr>
                            <m:t>𝜕𝜃</m:t>
                          </m:r>
                        </m:den>
                      </m:f>
                      <m:d>
                        <m:dPr>
                          <m:ctrlPr>
                            <a:rPr lang="zh-CN" altLang="zh-CN" sz="2400" i="1">
                              <a:latin typeface="Cambria Math" panose="02040503050406030204" pitchFamily="18" charset="0"/>
                              <a:ea typeface="微软雅黑" panose="020B0503020204020204" pitchFamily="34" charset="-122"/>
                            </a:rPr>
                          </m:ctrlPr>
                        </m:dPr>
                        <m:e>
                          <m:func>
                            <m:funcPr>
                              <m:ctrlPr>
                                <a:rPr lang="zh-CN" altLang="zh-CN" sz="2400" i="1">
                                  <a:latin typeface="Cambria Math" panose="02040503050406030204" pitchFamily="18" charset="0"/>
                                  <a:ea typeface="微软雅黑" panose="020B0503020204020204" pitchFamily="34" charset="-122"/>
                                </a:rPr>
                              </m:ctrlPr>
                            </m:funcPr>
                            <m:fName>
                              <m:r>
                                <a:rPr lang="en-US" altLang="zh-CN" sz="2400" i="1">
                                  <a:latin typeface="Cambria Math" panose="02040503050406030204" pitchFamily="18" charset="0"/>
                                  <a:ea typeface="微软雅黑" panose="020B0503020204020204" pitchFamily="34" charset="-122"/>
                                </a:rPr>
                                <m:t>𝑠𝑖𝑛</m:t>
                              </m:r>
                            </m:fName>
                            <m:e>
                              <m:r>
                                <a:rPr lang="en-US" altLang="zh-CN" sz="2400" i="1">
                                  <a:latin typeface="Cambria Math" panose="02040503050406030204" pitchFamily="18" charset="0"/>
                                  <a:ea typeface="微软雅黑" panose="020B0503020204020204" pitchFamily="34" charset="-122"/>
                                </a:rPr>
                                <m:t>𝜃</m:t>
                              </m:r>
                              <m:f>
                                <m:fPr>
                                  <m:ctrlPr>
                                    <a:rPr lang="zh-CN" altLang="zh-CN" sz="2400" i="1">
                                      <a:latin typeface="Cambria Math" panose="02040503050406030204" pitchFamily="18" charset="0"/>
                                      <a:ea typeface="微软雅黑" panose="020B0503020204020204" pitchFamily="34" charset="-122"/>
                                    </a:rPr>
                                  </m:ctrlPr>
                                </m:fPr>
                                <m:num>
                                  <m:r>
                                    <a:rPr lang="en-US" altLang="zh-CN" sz="2400" i="1">
                                      <a:latin typeface="Cambria Math" panose="02040503050406030204" pitchFamily="18" charset="0"/>
                                      <a:ea typeface="微软雅黑" panose="020B0503020204020204" pitchFamily="34" charset="-122"/>
                                    </a:rPr>
                                    <m:t>𝜕</m:t>
                                  </m:r>
                                  <m:r>
                                    <a:rPr lang="en-US" altLang="zh-CN" sz="2400" i="1">
                                      <a:latin typeface="Cambria Math" panose="02040503050406030204" pitchFamily="18" charset="0"/>
                                      <a:ea typeface="微软雅黑" panose="020B0503020204020204" pitchFamily="34" charset="-122"/>
                                    </a:rPr>
                                    <m:t>𝑢</m:t>
                                  </m:r>
                                </m:num>
                                <m:den>
                                  <m:r>
                                    <a:rPr lang="en-US" altLang="zh-CN" sz="2400" i="1">
                                      <a:latin typeface="Cambria Math" panose="02040503050406030204" pitchFamily="18" charset="0"/>
                                      <a:ea typeface="微软雅黑" panose="020B0503020204020204" pitchFamily="34" charset="-122"/>
                                    </a:rPr>
                                    <m:t>𝜕𝜃</m:t>
                                  </m:r>
                                </m:den>
                              </m:f>
                            </m:e>
                          </m:func>
                        </m:e>
                      </m:d>
                      <m:r>
                        <a:rPr lang="en-US" altLang="zh-CN" sz="2400" i="1">
                          <a:latin typeface="Cambria Math" panose="02040503050406030204" pitchFamily="18" charset="0"/>
                          <a:ea typeface="微软雅黑" panose="020B0503020204020204" pitchFamily="34" charset="-122"/>
                        </a:rPr>
                        <m:t>+</m:t>
                      </m:r>
                      <m:f>
                        <m:fPr>
                          <m:ctrlPr>
                            <a:rPr lang="zh-CN" altLang="zh-CN" sz="2400" i="1">
                              <a:latin typeface="Cambria Math" panose="02040503050406030204" pitchFamily="18" charset="0"/>
                              <a:ea typeface="微软雅黑" panose="020B0503020204020204" pitchFamily="34" charset="-122"/>
                            </a:rPr>
                          </m:ctrlPr>
                        </m:fPr>
                        <m:num>
                          <m:r>
                            <a:rPr lang="en-US" altLang="zh-CN" sz="2400" i="1">
                              <a:latin typeface="Cambria Math" panose="02040503050406030204" pitchFamily="18" charset="0"/>
                              <a:ea typeface="微软雅黑" panose="020B0503020204020204" pitchFamily="34" charset="-122"/>
                            </a:rPr>
                            <m:t>1</m:t>
                          </m:r>
                        </m:num>
                        <m:den>
                          <m:sSup>
                            <m:sSupPr>
                              <m:ctrlPr>
                                <a:rPr lang="zh-CN" altLang="zh-CN" sz="2400" i="1">
                                  <a:latin typeface="Cambria Math" panose="02040503050406030204" pitchFamily="18" charset="0"/>
                                  <a:ea typeface="微软雅黑" panose="020B0503020204020204" pitchFamily="34" charset="-122"/>
                                </a:rPr>
                              </m:ctrlPr>
                            </m:sSupPr>
                            <m:e>
                              <m:r>
                                <a:rPr lang="en-US" altLang="zh-CN" sz="2400" i="1">
                                  <a:latin typeface="Cambria Math" panose="02040503050406030204" pitchFamily="18" charset="0"/>
                                  <a:ea typeface="微软雅黑" panose="020B0503020204020204" pitchFamily="34" charset="-122"/>
                                </a:rPr>
                                <m:t>𝑟</m:t>
                              </m:r>
                            </m:e>
                            <m:sup>
                              <m:r>
                                <a:rPr lang="en-US" altLang="zh-CN" sz="2400" i="1">
                                  <a:latin typeface="Cambria Math" panose="02040503050406030204" pitchFamily="18" charset="0"/>
                                  <a:ea typeface="微软雅黑" panose="020B0503020204020204" pitchFamily="34" charset="-122"/>
                                </a:rPr>
                                <m:t>2</m:t>
                              </m:r>
                            </m:sup>
                          </m:sSup>
                          <m:func>
                            <m:funcPr>
                              <m:ctrlPr>
                                <a:rPr lang="zh-CN" altLang="zh-CN" sz="2400" i="1">
                                  <a:latin typeface="Cambria Math" panose="02040503050406030204" pitchFamily="18" charset="0"/>
                                  <a:ea typeface="微软雅黑" panose="020B0503020204020204" pitchFamily="34" charset="-122"/>
                                </a:rPr>
                              </m:ctrlPr>
                            </m:funcPr>
                            <m:fName>
                              <m:sSup>
                                <m:sSupPr>
                                  <m:ctrlPr>
                                    <a:rPr lang="zh-CN" altLang="zh-CN" sz="2400" i="1">
                                      <a:latin typeface="Cambria Math" panose="02040503050406030204" pitchFamily="18" charset="0"/>
                                      <a:ea typeface="微软雅黑" panose="020B0503020204020204" pitchFamily="34" charset="-122"/>
                                    </a:rPr>
                                  </m:ctrlPr>
                                </m:sSupPr>
                                <m:e>
                                  <m:r>
                                    <a:rPr lang="en-US" altLang="zh-CN" sz="2400" i="1">
                                      <a:latin typeface="Cambria Math" panose="02040503050406030204" pitchFamily="18" charset="0"/>
                                      <a:ea typeface="微软雅黑" panose="020B0503020204020204" pitchFamily="34" charset="-122"/>
                                    </a:rPr>
                                    <m:t>𝑠𝑖𝑛</m:t>
                                  </m:r>
                                </m:e>
                                <m:sup>
                                  <m:r>
                                    <a:rPr lang="en-US" altLang="zh-CN" sz="2400" i="1">
                                      <a:latin typeface="Cambria Math" panose="02040503050406030204" pitchFamily="18" charset="0"/>
                                      <a:ea typeface="微软雅黑" panose="020B0503020204020204" pitchFamily="34" charset="-122"/>
                                    </a:rPr>
                                    <m:t>2</m:t>
                                  </m:r>
                                </m:sup>
                              </m:sSup>
                            </m:fName>
                            <m:e>
                              <m:r>
                                <a:rPr lang="en-US" altLang="zh-CN" sz="2400" i="1">
                                  <a:latin typeface="Cambria Math" panose="02040503050406030204" pitchFamily="18" charset="0"/>
                                  <a:ea typeface="微软雅黑" panose="020B0503020204020204" pitchFamily="34" charset="-122"/>
                                </a:rPr>
                                <m:t>𝜃</m:t>
                              </m:r>
                            </m:e>
                          </m:func>
                        </m:den>
                      </m:f>
                      <m:f>
                        <m:fPr>
                          <m:ctrlPr>
                            <a:rPr lang="zh-CN" altLang="zh-CN" sz="2400" i="1">
                              <a:latin typeface="Cambria Math" panose="02040503050406030204" pitchFamily="18" charset="0"/>
                              <a:ea typeface="微软雅黑" panose="020B0503020204020204" pitchFamily="34" charset="-122"/>
                            </a:rPr>
                          </m:ctrlPr>
                        </m:fPr>
                        <m:num>
                          <m:sSup>
                            <m:sSupPr>
                              <m:ctrlPr>
                                <a:rPr lang="zh-CN" altLang="zh-CN" sz="2400" i="1">
                                  <a:latin typeface="Cambria Math" panose="02040503050406030204" pitchFamily="18" charset="0"/>
                                  <a:ea typeface="微软雅黑" panose="020B0503020204020204" pitchFamily="34" charset="-122"/>
                                </a:rPr>
                              </m:ctrlPr>
                            </m:sSupPr>
                            <m:e>
                              <m:r>
                                <a:rPr lang="en-US" altLang="zh-CN" sz="2400" i="1">
                                  <a:latin typeface="Cambria Math" panose="02040503050406030204" pitchFamily="18" charset="0"/>
                                  <a:ea typeface="微软雅黑" panose="020B0503020204020204" pitchFamily="34" charset="-122"/>
                                </a:rPr>
                                <m:t>𝜕</m:t>
                              </m:r>
                            </m:e>
                            <m:sup>
                              <m:r>
                                <a:rPr lang="en-US" altLang="zh-CN" sz="2400" i="1">
                                  <a:latin typeface="Cambria Math" panose="02040503050406030204" pitchFamily="18" charset="0"/>
                                  <a:ea typeface="微软雅黑" panose="020B0503020204020204" pitchFamily="34" charset="-122"/>
                                </a:rPr>
                                <m:t>2</m:t>
                              </m:r>
                            </m:sup>
                          </m:sSup>
                          <m:r>
                            <a:rPr lang="en-US" altLang="zh-CN" sz="2400" i="1">
                              <a:latin typeface="Cambria Math" panose="02040503050406030204" pitchFamily="18" charset="0"/>
                              <a:ea typeface="微软雅黑" panose="020B0503020204020204" pitchFamily="34" charset="-122"/>
                            </a:rPr>
                            <m:t>𝑢</m:t>
                          </m:r>
                        </m:num>
                        <m:den>
                          <m:r>
                            <a:rPr lang="en-US" altLang="zh-CN" sz="2400" i="1">
                              <a:latin typeface="Cambria Math" panose="02040503050406030204" pitchFamily="18" charset="0"/>
                              <a:ea typeface="微软雅黑" panose="020B0503020204020204" pitchFamily="34" charset="-122"/>
                            </a:rPr>
                            <m:t>𝜕𝜑</m:t>
                          </m:r>
                        </m:den>
                      </m:f>
                      <m:r>
                        <a:rPr lang="en-US" altLang="zh-CN" sz="2400" i="1">
                          <a:latin typeface="Cambria Math" panose="02040503050406030204" pitchFamily="18" charset="0"/>
                          <a:ea typeface="微软雅黑" panose="020B0503020204020204" pitchFamily="34" charset="-122"/>
                        </a:rPr>
                        <m:t>=0</m:t>
                      </m:r>
                    </m:oMath>
                  </m:oMathPara>
                </a14:m>
                <a:endParaRPr lang="zh-CN" altLang="zh-CN" sz="2400" i="1" dirty="0">
                  <a:latin typeface="微软雅黑" panose="020B0503020204020204" pitchFamily="34" charset="-122"/>
                  <a:ea typeface="微软雅黑" panose="020B0503020204020204" pitchFamily="34" charset="-122"/>
                </a:endParaRPr>
              </a:p>
              <a:p>
                <a:pPr marL="0" indent="0">
                  <a:lnSpc>
                    <a:spcPct val="100000"/>
                  </a:lnSpc>
                  <a:spcBef>
                    <a:spcPts val="1800"/>
                  </a:spcBef>
                  <a:spcAft>
                    <a:spcPts val="1800"/>
                  </a:spcAft>
                  <a:buNone/>
                </a:pPr>
                <a14:m>
                  <m:oMathPara xmlns:m="http://schemas.openxmlformats.org/officeDocument/2006/math">
                    <m:oMathParaPr>
                      <m:jc m:val="centerGroup"/>
                    </m:oMathParaPr>
                    <m:oMath xmlns:m="http://schemas.openxmlformats.org/officeDocument/2006/math">
                      <m:r>
                        <a:rPr lang="en-US" altLang="zh-CN" sz="1800">
                          <a:latin typeface="Cambria Math" panose="02040503050406030204" pitchFamily="18" charset="0"/>
                          <a:ea typeface="微软雅黑" panose="020B0503020204020204" pitchFamily="34" charset="-122"/>
                        </a:rPr>
                        <m:t>(</m:t>
                      </m:r>
                      <m:r>
                        <a:rPr lang="zh-CN" altLang="zh-CN" sz="1800">
                          <a:latin typeface="Cambria Math" panose="02040503050406030204" pitchFamily="18" charset="0"/>
                          <a:ea typeface="微软雅黑" panose="020B0503020204020204" pitchFamily="34" charset="-122"/>
                        </a:rPr>
                        <m:t>右侧方程中为不与方位角</m:t>
                      </m:r>
                      <m:r>
                        <m:rPr>
                          <m:sty m:val="p"/>
                        </m:rPr>
                        <a:rPr lang="en-US" altLang="zh-CN" sz="1800">
                          <a:latin typeface="Cambria Math" panose="02040503050406030204" pitchFamily="18" charset="0"/>
                          <a:ea typeface="微软雅黑" panose="020B0503020204020204" pitchFamily="34" charset="-122"/>
                        </a:rPr>
                        <m:t>φ</m:t>
                      </m:r>
                      <m:r>
                        <a:rPr lang="zh-CN" altLang="zh-CN" sz="1800">
                          <a:latin typeface="Cambria Math" panose="02040503050406030204" pitchFamily="18" charset="0"/>
                          <a:ea typeface="微软雅黑" panose="020B0503020204020204" pitchFamily="34" charset="-122"/>
                        </a:rPr>
                        <m:t>冲突，用</m:t>
                      </m:r>
                      <m:r>
                        <m:rPr>
                          <m:sty m:val="p"/>
                        </m:rPr>
                        <a:rPr lang="en-US" altLang="zh-CN" sz="1800">
                          <a:latin typeface="Cambria Math" panose="02040503050406030204" pitchFamily="18" charset="0"/>
                          <a:ea typeface="微软雅黑" panose="020B0503020204020204" pitchFamily="34" charset="-122"/>
                        </a:rPr>
                        <m:t>u</m:t>
                      </m:r>
                      <m:r>
                        <a:rPr lang="zh-CN" altLang="zh-CN" sz="1800">
                          <a:latin typeface="Cambria Math" panose="02040503050406030204" pitchFamily="18" charset="0"/>
                          <a:ea typeface="微软雅黑" panose="020B0503020204020204" pitchFamily="34" charset="-122"/>
                        </a:rPr>
                        <m:t>代表速度势</m:t>
                      </m:r>
                      <m:r>
                        <a:rPr lang="en-US" altLang="zh-CN" sz="1800">
                          <a:latin typeface="Cambria Math" panose="02040503050406030204" pitchFamily="18" charset="0"/>
                          <a:ea typeface="微软雅黑" panose="020B0503020204020204" pitchFamily="34" charset="-122"/>
                        </a:rPr>
                        <m:t>)</m:t>
                      </m:r>
                    </m:oMath>
                  </m:oMathPara>
                </a14:m>
                <a:endParaRPr lang="zh-CN" altLang="zh-CN" sz="1800" dirty="0">
                  <a:latin typeface="微软雅黑" panose="020B0503020204020204" pitchFamily="34" charset="-122"/>
                  <a:ea typeface="微软雅黑" panose="020B0503020204020204" pitchFamily="34" charset="-122"/>
                </a:endParaRPr>
              </a:p>
              <a:p>
                <a:pPr marL="0" indent="0">
                  <a:lnSpc>
                    <a:spcPct val="100000"/>
                  </a:lnSpc>
                  <a:buNone/>
                </a:pPr>
                <a:r>
                  <a:rPr lang="zh-CN" altLang="zh-CN" sz="2400" dirty="0">
                    <a:latin typeface="微软雅黑" panose="020B0503020204020204" pitchFamily="34" charset="-122"/>
                    <a:ea typeface="微软雅黑" panose="020B0503020204020204" pitchFamily="34" charset="-122"/>
                  </a:rPr>
                  <a:t>球坐标下，该方程的解可以表示为：</a:t>
                </a:r>
                <a:endParaRPr lang="en-US" altLang="zh-CN" sz="2400" dirty="0" smtClean="0">
                  <a:latin typeface="微软雅黑" panose="020B0503020204020204" pitchFamily="34" charset="-122"/>
                  <a:ea typeface="微软雅黑" panose="020B0503020204020204" pitchFamily="34" charset="-122"/>
                </a:endParaRPr>
              </a:p>
              <a:p>
                <a:pPr marL="0" indent="0">
                  <a:lnSpc>
                    <a:spcPct val="150000"/>
                  </a:lnSpc>
                  <a:spcBef>
                    <a:spcPts val="2400"/>
                  </a:spcBef>
                  <a:spcAft>
                    <a:spcPts val="2400"/>
                  </a:spcAft>
                  <a:buNone/>
                </a:pPr>
                <a14:m>
                  <m:oMathPara xmlns:m="http://schemas.openxmlformats.org/officeDocument/2006/math">
                    <m:oMathParaPr>
                      <m:jc m:val="centerGroup"/>
                    </m:oMathParaPr>
                    <m:oMath xmlns:m="http://schemas.openxmlformats.org/officeDocument/2006/math">
                      <m:r>
                        <a:rPr lang="en-US" altLang="zh-CN" sz="2400" i="1">
                          <a:latin typeface="Cambria Math" panose="02040503050406030204" pitchFamily="18" charset="0"/>
                        </a:rPr>
                        <m:t>𝜑</m:t>
                      </m:r>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𝛽</m:t>
                          </m:r>
                        </m:e>
                        <m:sub>
                          <m:r>
                            <a:rPr lang="en-US" altLang="zh-CN" sz="2400" i="1">
                              <a:latin typeface="Cambria Math" panose="02040503050406030204" pitchFamily="18" charset="0"/>
                            </a:rPr>
                            <m:t>0</m:t>
                          </m:r>
                        </m:sub>
                      </m:sSub>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𝛽</m:t>
                          </m:r>
                        </m:e>
                        <m:sub>
                          <m:r>
                            <a:rPr lang="en-US" altLang="zh-CN" sz="2400" i="1">
                              <a:latin typeface="Cambria Math" panose="02040503050406030204" pitchFamily="18" charset="0"/>
                            </a:rPr>
                            <m:t>𝑖</m:t>
                          </m:r>
                        </m:sub>
                      </m:sSub>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𝑟</m:t>
                          </m:r>
                        </m:e>
                        <m:sup>
                          <m:r>
                            <a:rPr lang="en-US" altLang="zh-CN" sz="2400" i="1">
                              <a:latin typeface="Cambria Math" panose="02040503050406030204" pitchFamily="18" charset="0"/>
                            </a:rPr>
                            <m:t>𝑖</m:t>
                          </m:r>
                        </m:sup>
                      </m:sSup>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𝑃</m:t>
                          </m:r>
                        </m:e>
                        <m:sub>
                          <m:r>
                            <a:rPr lang="en-US" altLang="zh-CN" sz="2400" i="1">
                              <a:latin typeface="Cambria Math" panose="02040503050406030204" pitchFamily="18" charset="0"/>
                            </a:rPr>
                            <m:t>𝑛</m:t>
                          </m:r>
                        </m:sub>
                      </m:sSub>
                      <m:d>
                        <m:dPr>
                          <m:ctrlPr>
                            <a:rPr lang="zh-CN" altLang="zh-CN" sz="2400" i="1">
                              <a:latin typeface="Cambria Math" panose="02040503050406030204" pitchFamily="18" charset="0"/>
                            </a:rPr>
                          </m:ctrlPr>
                        </m:dPr>
                        <m:e>
                          <m:r>
                            <a:rPr lang="en-US" altLang="zh-CN" sz="2400" i="1">
                              <a:latin typeface="Cambria Math" panose="02040503050406030204" pitchFamily="18" charset="0"/>
                            </a:rPr>
                            <m:t>𝜇</m:t>
                          </m:r>
                        </m:e>
                      </m:d>
                    </m:oMath>
                  </m:oMathPara>
                </a14:m>
                <a:endParaRPr lang="zh-CN" altLang="zh-CN" sz="2400" i="1" dirty="0"/>
              </a:p>
              <a:p>
                <a:pPr marL="0" indent="0">
                  <a:lnSpc>
                    <a:spcPct val="100000"/>
                  </a:lnSpc>
                  <a:buNone/>
                </a:pPr>
                <a:r>
                  <a:rPr lang="zh-CN" altLang="zh-CN" sz="2400" dirty="0">
                    <a:latin typeface="微软雅黑" panose="020B0503020204020204" pitchFamily="34" charset="-122"/>
                    <a:ea typeface="微软雅黑" panose="020B0503020204020204" pitchFamily="34" charset="-122"/>
                  </a:rPr>
                  <a:t>即勒让德函数，其中，</a:t>
                </a:r>
                <a14:m>
                  <m:oMath xmlns:m="http://schemas.openxmlformats.org/officeDocument/2006/math">
                    <m:sSub>
                      <m:sSubPr>
                        <m:ctrlPr>
                          <a:rPr lang="zh-CN" altLang="zh-CN" sz="2400" i="1">
                            <a:latin typeface="Cambria Math" panose="02040503050406030204" pitchFamily="18" charset="0"/>
                            <a:ea typeface="微软雅黑" panose="020B0503020204020204" pitchFamily="34" charset="-122"/>
                          </a:rPr>
                        </m:ctrlPr>
                      </m:sSubPr>
                      <m:e>
                        <m:r>
                          <m:rPr>
                            <m:sty m:val="p"/>
                          </m:rPr>
                          <a:rPr lang="en-US" altLang="zh-CN" sz="2400" i="0">
                            <a:latin typeface="Cambria Math" panose="02040503050406030204" pitchFamily="18" charset="0"/>
                            <a:ea typeface="微软雅黑" panose="020B0503020204020204" pitchFamily="34" charset="-122"/>
                          </a:rPr>
                          <m:t>β</m:t>
                        </m:r>
                      </m:e>
                      <m:sub>
                        <m:r>
                          <m:rPr>
                            <m:sty m:val="p"/>
                          </m:rPr>
                          <a:rPr lang="en-US" altLang="zh-CN" sz="2400" i="0">
                            <a:latin typeface="Cambria Math" panose="02040503050406030204" pitchFamily="18" charset="0"/>
                            <a:ea typeface="微软雅黑" panose="020B0503020204020204" pitchFamily="34" charset="-122"/>
                          </a:rPr>
                          <m:t>i</m:t>
                        </m:r>
                      </m:sub>
                    </m:sSub>
                    <m:r>
                      <a:rPr lang="zh-CN" altLang="zh-CN" sz="2400">
                        <a:latin typeface="Cambria Math" panose="02040503050406030204" pitchFamily="18" charset="0"/>
                        <a:ea typeface="微软雅黑" panose="020B0503020204020204" pitchFamily="34" charset="-122"/>
                      </a:rPr>
                      <m:t>为常系数</m:t>
                    </m:r>
                  </m:oMath>
                </a14:m>
                <a:endParaRPr lang="zh-CN" altLang="zh-CN" sz="2400"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838200" y="1887180"/>
                <a:ext cx="10942858" cy="5564777"/>
              </a:xfrm>
              <a:blipFill>
                <a:blip r:embed="rId3"/>
                <a:stretch>
                  <a:fillRect l="-891" t="-987"/>
                </a:stretch>
              </a:blipFill>
            </p:spPr>
            <p:txBody>
              <a:bodyPr/>
              <a:lstStyle/>
              <a:p>
                <a:r>
                  <a:rPr lang="zh-CN" altLang="en-US">
                    <a:noFill/>
                  </a:rPr>
                  <a:t> </a:t>
                </a:r>
              </a:p>
            </p:txBody>
          </p:sp>
        </mc:Fallback>
      </mc:AlternateContent>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5" name="矩形 4"/>
              <p:cNvSpPr/>
              <p:nvPr/>
            </p:nvSpPr>
            <p:spPr>
              <a:xfrm>
                <a:off x="838200" y="1066701"/>
                <a:ext cx="3728049" cy="584775"/>
              </a:xfrm>
              <a:prstGeom prst="rect">
                <a:avLst/>
              </a:prstGeom>
            </p:spPr>
            <p:txBody>
              <a:bodyPr wrap="square">
                <a:spAutoFit/>
              </a:bodyPr>
              <a:lstStyle/>
              <a:p>
                <a:pPr lvl="0"/>
                <a:r>
                  <a:rPr lang="zh-CN" altLang="zh-CN" sz="3200" b="1" dirty="0" smtClean="0">
                    <a:latin typeface="微软雅黑" panose="020B0503020204020204" pitchFamily="34" charset="-122"/>
                    <a:ea typeface="微软雅黑" panose="020B0503020204020204" pitchFamily="34" charset="-122"/>
                  </a:rPr>
                  <a:t>液滴的</a:t>
                </a:r>
                <a:r>
                  <a:rPr lang="zh-CN" altLang="en-US" sz="3200" b="1" dirty="0" smtClean="0">
                    <a:latin typeface="微软雅黑" panose="020B0503020204020204" pitchFamily="34" charset="-122"/>
                    <a:ea typeface="微软雅黑" panose="020B0503020204020204" pitchFamily="34" charset="-122"/>
                  </a:rPr>
                  <a:t>动能</a:t>
                </a:r>
                <a14:m>
                  <m:oMath xmlns:m="http://schemas.openxmlformats.org/officeDocument/2006/math">
                    <m:r>
                      <a:rPr lang="en-US" altLang="zh-CN" sz="3200" b="1" i="0" smtClean="0">
                        <a:latin typeface="Cambria Math" panose="02040503050406030204" pitchFamily="18" charset="0"/>
                      </a:rPr>
                      <m:t> </m:t>
                    </m:r>
                    <m:r>
                      <a:rPr lang="en-US" altLang="zh-CN" sz="3200" b="1" i="1">
                        <a:latin typeface="Cambria Math" panose="02040503050406030204" pitchFamily="18" charset="0"/>
                      </a:rPr>
                      <m:t>𝑲</m:t>
                    </m:r>
                  </m:oMath>
                </a14:m>
                <a:endParaRPr lang="zh-CN" altLang="zh-CN" sz="3200" b="1" dirty="0">
                  <a:latin typeface="微软雅黑" panose="020B0503020204020204" pitchFamily="34" charset="-122"/>
                  <a:ea typeface="微软雅黑" panose="020B0503020204020204" pitchFamily="34" charset="-122"/>
                </a:endParaRPr>
              </a:p>
            </p:txBody>
          </p:sp>
        </mc:Choice>
        <mc:Fallback xmlns="">
          <p:sp>
            <p:nvSpPr>
              <p:cNvPr id="5" name="矩形 4"/>
              <p:cNvSpPr>
                <a:spLocks noRot="1" noChangeAspect="1" noMove="1" noResize="1" noEditPoints="1" noAdjustHandles="1" noChangeArrowheads="1" noChangeShapeType="1" noTextEdit="1"/>
              </p:cNvSpPr>
              <p:nvPr/>
            </p:nvSpPr>
            <p:spPr>
              <a:xfrm>
                <a:off x="838200" y="1066701"/>
                <a:ext cx="3728049" cy="584775"/>
              </a:xfrm>
              <a:prstGeom prst="rect">
                <a:avLst/>
              </a:prstGeom>
              <a:blipFill>
                <a:blip r:embed="rId4"/>
                <a:stretch>
                  <a:fillRect l="-4255" t="-13542" b="-333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34091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lnSpcReduction="10000"/>
              </a:bodyPr>
              <a:lstStyle/>
              <a:p>
                <a:pPr marL="0" indent="0">
                  <a:buNone/>
                </a:pPr>
                <a:r>
                  <a:rPr lang="zh-CN" altLang="zh-CN" sz="2400" dirty="0" smtClean="0">
                    <a:latin typeface="微软雅黑" panose="020B0503020204020204" pitchFamily="34" charset="-122"/>
                    <a:ea typeface="微软雅黑" panose="020B0503020204020204" pitchFamily="34" charset="-122"/>
                  </a:rPr>
                  <a:t>液体动能</a:t>
                </a:r>
                <a:r>
                  <a:rPr lang="zh-CN" altLang="zh-CN" sz="2400" dirty="0">
                    <a:latin typeface="微软雅黑" panose="020B0503020204020204" pitchFamily="34" charset="-122"/>
                    <a:ea typeface="微软雅黑" panose="020B0503020204020204" pitchFamily="34" charset="-122"/>
                  </a:rPr>
                  <a:t>可以通过</a:t>
                </a:r>
                <a:r>
                  <a:rPr lang="zh-CN" altLang="zh-CN" sz="2400" dirty="0" smtClean="0">
                    <a:latin typeface="微软雅黑" panose="020B0503020204020204" pitchFamily="34" charset="-122"/>
                    <a:ea typeface="微软雅黑" panose="020B0503020204020204" pitchFamily="34" charset="-122"/>
                  </a:rPr>
                  <a:t>速度势表示</a:t>
                </a:r>
                <a:r>
                  <a:rPr lang="zh-CN" altLang="zh-CN" sz="2400" dirty="0"/>
                  <a:t>（</a:t>
                </a:r>
                <a14:m>
                  <m:oMath xmlns:m="http://schemas.openxmlformats.org/officeDocument/2006/math">
                    <m:r>
                      <a:rPr lang="en-US" altLang="zh-CN" sz="2400">
                        <a:latin typeface="Cambria Math" panose="02040503050406030204" pitchFamily="18" charset="0"/>
                      </a:rPr>
                      <m:t>𝛻</m:t>
                    </m:r>
                    <m:r>
                      <m:rPr>
                        <m:sty m:val="p"/>
                      </m:rPr>
                      <a:rPr lang="en-US" altLang="zh-CN" sz="2400">
                        <a:latin typeface="Cambria Math" panose="02040503050406030204" pitchFamily="18" charset="0"/>
                      </a:rPr>
                      <m:t>φ</m:t>
                    </m:r>
                    <m:r>
                      <a:rPr lang="en-US" altLang="zh-CN" sz="2400">
                        <a:latin typeface="Cambria Math" panose="02040503050406030204" pitchFamily="18" charset="0"/>
                      </a:rPr>
                      <m:t>=</m:t>
                    </m:r>
                    <m:r>
                      <a:rPr lang="en-US" altLang="zh-CN" sz="2400" i="1">
                        <a:latin typeface="Cambria Math" panose="02040503050406030204" pitchFamily="18" charset="0"/>
                      </a:rPr>
                      <m:t>𝑣</m:t>
                    </m:r>
                  </m:oMath>
                </a14:m>
                <a:r>
                  <a:rPr lang="zh-CN" altLang="zh-CN" sz="2400" dirty="0"/>
                  <a:t>）</a:t>
                </a:r>
                <a:r>
                  <a:rPr lang="zh-CN" altLang="zh-CN" sz="2400" dirty="0">
                    <a:latin typeface="微软雅黑" panose="020B0503020204020204" pitchFamily="34" charset="-122"/>
                    <a:ea typeface="微软雅黑" panose="020B0503020204020204" pitchFamily="34" charset="-122"/>
                  </a:rPr>
                  <a:t>并由</a:t>
                </a:r>
                <a:r>
                  <a:rPr lang="en-US" altLang="zh-CN" sz="2400" dirty="0"/>
                  <a:t>Green’s theorem</a:t>
                </a:r>
                <a:r>
                  <a:rPr lang="zh-CN" altLang="zh-CN" sz="2400" dirty="0">
                    <a:latin typeface="微软雅黑" panose="020B0503020204020204" pitchFamily="34" charset="-122"/>
                    <a:ea typeface="微软雅黑" panose="020B0503020204020204" pitchFamily="34" charset="-122"/>
                  </a:rPr>
                  <a:t>计算：</a:t>
                </a:r>
                <a:endParaRPr lang="en-US" altLang="zh-CN" sz="2400" dirty="0">
                  <a:latin typeface="微软雅黑" panose="020B0503020204020204" pitchFamily="34" charset="-122"/>
                  <a:ea typeface="微软雅黑" panose="020B0503020204020204" pitchFamily="34" charset="-122"/>
                </a:endParaRPr>
              </a:p>
              <a:p>
                <a:pPr marL="0" indent="0">
                  <a:buNone/>
                </a:pPr>
                <a14:m>
                  <m:oMathPara xmlns:m="http://schemas.openxmlformats.org/officeDocument/2006/math">
                    <m:oMathParaPr>
                      <m:jc m:val="centerGroup"/>
                    </m:oMathParaPr>
                    <m:oMath xmlns:m="http://schemas.openxmlformats.org/officeDocument/2006/math">
                      <m:r>
                        <a:rPr lang="en-US" altLang="zh-CN" sz="2400" i="1">
                          <a:latin typeface="Cambria Math" panose="02040503050406030204" pitchFamily="18" charset="0"/>
                        </a:rPr>
                        <m:t>𝐾</m:t>
                      </m:r>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i="1">
                              <a:latin typeface="Cambria Math" panose="02040503050406030204" pitchFamily="18" charset="0"/>
                            </a:rPr>
                            <m:t>1</m:t>
                          </m:r>
                        </m:num>
                        <m:den>
                          <m:r>
                            <a:rPr lang="en-US" altLang="zh-CN" sz="2400" i="1">
                              <a:latin typeface="Cambria Math" panose="02040503050406030204" pitchFamily="18" charset="0"/>
                            </a:rPr>
                            <m:t>2</m:t>
                          </m:r>
                        </m:den>
                      </m:f>
                      <m:r>
                        <a:rPr lang="en-US" altLang="zh-CN" sz="2400" i="1">
                          <a:latin typeface="Cambria Math" panose="02040503050406030204" pitchFamily="18" charset="0"/>
                        </a:rPr>
                        <m:t>𝜌</m:t>
                      </m:r>
                      <m:nary>
                        <m:naryPr>
                          <m:chr m:val="∭"/>
                          <m:limLoc m:val="subSup"/>
                          <m:supHide m:val="on"/>
                          <m:ctrlPr>
                            <a:rPr lang="zh-CN" altLang="zh-CN" sz="2400" i="1">
                              <a:latin typeface="Cambria Math" panose="02040503050406030204" pitchFamily="18" charset="0"/>
                            </a:rPr>
                          </m:ctrlPr>
                        </m:naryPr>
                        <m:sub>
                          <m:r>
                            <a:rPr lang="en-US" altLang="zh-CN" sz="2400" i="1">
                              <a:latin typeface="Cambria Math" panose="02040503050406030204" pitchFamily="18" charset="0"/>
                            </a:rPr>
                            <m:t>𝑉</m:t>
                          </m:r>
                        </m:sub>
                        <m:sup/>
                        <m:e>
                          <m:sSup>
                            <m:sSupPr>
                              <m:ctrlPr>
                                <a:rPr lang="zh-CN" altLang="zh-CN" sz="2400" i="1">
                                  <a:latin typeface="Cambria Math" panose="02040503050406030204" pitchFamily="18" charset="0"/>
                                </a:rPr>
                              </m:ctrlPr>
                            </m:sSupPr>
                            <m:e>
                              <m:d>
                                <m:dPr>
                                  <m:ctrlPr>
                                    <a:rPr lang="zh-CN" altLang="zh-CN" sz="2400" i="1">
                                      <a:latin typeface="Cambria Math" panose="02040503050406030204" pitchFamily="18" charset="0"/>
                                    </a:rPr>
                                  </m:ctrlPr>
                                </m:dPr>
                                <m:e>
                                  <m:r>
                                    <a:rPr lang="en-US" altLang="zh-CN" sz="2400" i="1">
                                      <a:latin typeface="Cambria Math" panose="02040503050406030204" pitchFamily="18" charset="0"/>
                                    </a:rPr>
                                    <m:t>𝛻𝜑</m:t>
                                  </m:r>
                                </m:e>
                              </m:d>
                            </m:e>
                            <m:sup>
                              <m:r>
                                <a:rPr lang="en-US" altLang="zh-CN" sz="2400" i="1">
                                  <a:latin typeface="Cambria Math" panose="02040503050406030204" pitchFamily="18" charset="0"/>
                                </a:rPr>
                                <m:t>2</m:t>
                              </m:r>
                            </m:sup>
                          </m:sSup>
                          <m:r>
                            <a:rPr lang="en-US" altLang="zh-CN" sz="2400" i="1">
                              <a:latin typeface="Cambria Math" panose="02040503050406030204" pitchFamily="18" charset="0"/>
                            </a:rPr>
                            <m:t>𝑑𝑉</m:t>
                          </m:r>
                        </m:e>
                      </m:nary>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i="1">
                              <a:latin typeface="Cambria Math" panose="02040503050406030204" pitchFamily="18" charset="0"/>
                            </a:rPr>
                            <m:t>1</m:t>
                          </m:r>
                        </m:num>
                        <m:den>
                          <m:r>
                            <a:rPr lang="en-US" altLang="zh-CN" sz="2400" i="1">
                              <a:latin typeface="Cambria Math" panose="02040503050406030204" pitchFamily="18" charset="0"/>
                            </a:rPr>
                            <m:t>2</m:t>
                          </m:r>
                        </m:den>
                      </m:f>
                      <m:r>
                        <a:rPr lang="en-US" altLang="zh-CN" sz="2400" i="1">
                          <a:latin typeface="Cambria Math" panose="02040503050406030204" pitchFamily="18" charset="0"/>
                        </a:rPr>
                        <m:t>𝜌</m:t>
                      </m:r>
                      <m:nary>
                        <m:naryPr>
                          <m:chr m:val="∯"/>
                          <m:limLoc m:val="subSup"/>
                          <m:grow m:val="on"/>
                          <m:supHide m:val="on"/>
                          <m:ctrlPr>
                            <a:rPr lang="zh-CN" altLang="zh-CN" sz="2400" i="1">
                              <a:latin typeface="Cambria Math" panose="02040503050406030204" pitchFamily="18" charset="0"/>
                            </a:rPr>
                          </m:ctrlPr>
                        </m:naryPr>
                        <m:sub>
                          <m:r>
                            <a:rPr lang="en-US" altLang="zh-CN" sz="2400" i="1">
                              <a:latin typeface="Cambria Math" panose="02040503050406030204" pitchFamily="18" charset="0"/>
                            </a:rPr>
                            <m:t>𝑆</m:t>
                          </m:r>
                        </m:sub>
                        <m:sup/>
                        <m:e>
                          <m:r>
                            <a:rPr lang="en-US" altLang="zh-CN" sz="2400" i="1">
                              <a:latin typeface="Cambria Math" panose="02040503050406030204" pitchFamily="18" charset="0"/>
                            </a:rPr>
                            <m:t>𝜑</m:t>
                          </m:r>
                          <m:f>
                            <m:fPr>
                              <m:ctrlPr>
                                <a:rPr lang="zh-CN" altLang="zh-CN" sz="2400" i="1">
                                  <a:latin typeface="Cambria Math" panose="02040503050406030204" pitchFamily="18" charset="0"/>
                                </a:rPr>
                              </m:ctrlPr>
                            </m:fPr>
                            <m:num>
                              <m:r>
                                <a:rPr lang="en-US" altLang="zh-CN" sz="2400" i="1">
                                  <a:latin typeface="Cambria Math" panose="02040503050406030204" pitchFamily="18" charset="0"/>
                                </a:rPr>
                                <m:t>𝑑</m:t>
                              </m:r>
                              <m:r>
                                <a:rPr lang="en-US" altLang="zh-CN" sz="2400" i="1">
                                  <a:latin typeface="Cambria Math" panose="02040503050406030204" pitchFamily="18" charset="0"/>
                                </a:rPr>
                                <m:t>𝜑</m:t>
                              </m:r>
                            </m:num>
                            <m:den>
                              <m:r>
                                <a:rPr lang="en-US" altLang="zh-CN" sz="2400" i="1">
                                  <a:latin typeface="Cambria Math" panose="02040503050406030204" pitchFamily="18" charset="0"/>
                                </a:rPr>
                                <m:t>𝑑𝑟</m:t>
                              </m:r>
                            </m:den>
                          </m:f>
                          <m:r>
                            <a:rPr lang="en-US" altLang="zh-CN" sz="2400" i="1">
                              <a:latin typeface="Cambria Math" panose="02040503050406030204" pitchFamily="18" charset="0"/>
                            </a:rPr>
                            <m:t>𝑑𝑆</m:t>
                          </m:r>
                        </m:e>
                      </m:nary>
                    </m:oMath>
                  </m:oMathPara>
                </a14:m>
                <a:endParaRPr lang="zh-CN" altLang="zh-CN" sz="2400" i="1" dirty="0"/>
              </a:p>
              <a:p>
                <a:pPr marL="0" indent="0">
                  <a:spcAft>
                    <a:spcPts val="1800"/>
                  </a:spcAft>
                  <a:buNone/>
                </a:pPr>
                <a:r>
                  <a:rPr lang="zh-CN" altLang="zh-CN" sz="2400" dirty="0">
                    <a:latin typeface="微软雅黑" panose="020B0503020204020204" pitchFamily="34" charset="-122"/>
                    <a:ea typeface="微软雅黑" panose="020B0503020204020204" pitchFamily="34" charset="-122"/>
                  </a:rPr>
                  <a:t>将上式得到的动能</a:t>
                </a:r>
                <a:r>
                  <a:rPr lang="en-US" altLang="zh-CN" sz="2400" dirty="0">
                    <a:latin typeface="微软雅黑" panose="020B0503020204020204" pitchFamily="34" charset="-122"/>
                    <a:ea typeface="微软雅黑" panose="020B0503020204020204" pitchFamily="34" charset="-122"/>
                  </a:rPr>
                  <a:t>K</a:t>
                </a:r>
                <a:r>
                  <a:rPr lang="zh-CN" altLang="zh-CN" sz="2400" dirty="0">
                    <a:latin typeface="微软雅黑" panose="020B0503020204020204" pitchFamily="34" charset="-122"/>
                    <a:ea typeface="微软雅黑" panose="020B0503020204020204" pitchFamily="34" charset="-122"/>
                  </a:rPr>
                  <a:t>和势能</a:t>
                </a:r>
                <a:r>
                  <a:rPr lang="en-US" altLang="zh-CN" sz="2400" dirty="0">
                    <a:latin typeface="微软雅黑" panose="020B0503020204020204" pitchFamily="34" charset="-122"/>
                    <a:ea typeface="微软雅黑" panose="020B0503020204020204" pitchFamily="34" charset="-122"/>
                  </a:rPr>
                  <a:t>P</a:t>
                </a:r>
                <a:r>
                  <a:rPr lang="zh-CN" altLang="zh-CN" sz="2400" dirty="0">
                    <a:latin typeface="微软雅黑" panose="020B0503020204020204" pitchFamily="34" charset="-122"/>
                    <a:ea typeface="微软雅黑" panose="020B0503020204020204" pitchFamily="34" charset="-122"/>
                  </a:rPr>
                  <a:t>带入拉格朗日方程，可解得液滴的振动方程：</a:t>
                </a:r>
                <a:endParaRPr lang="en-US" altLang="zh-CN" sz="2400" dirty="0">
                  <a:latin typeface="微软雅黑" panose="020B0503020204020204" pitchFamily="34" charset="-122"/>
                  <a:ea typeface="微软雅黑" panose="020B0503020204020204" pitchFamily="34" charset="-122"/>
                </a:endParaRPr>
              </a:p>
              <a:p>
                <a:pPr marL="0" indent="0">
                  <a:spcBef>
                    <a:spcPts val="2400"/>
                  </a:spcBef>
                  <a:spcAft>
                    <a:spcPts val="1200"/>
                  </a:spcAft>
                  <a:buNone/>
                </a:pPr>
                <a14:m>
                  <m:oMathPara xmlns:m="http://schemas.openxmlformats.org/officeDocument/2006/math">
                    <m:oMathParaPr>
                      <m:jc m:val="centerGroup"/>
                    </m:oMathParaPr>
                    <m:oMath xmlns:m="http://schemas.openxmlformats.org/officeDocument/2006/math">
                      <m:f>
                        <m:fPr>
                          <m:ctrlPr>
                            <a:rPr lang="zh-CN" altLang="zh-CN" sz="2400" i="1">
                              <a:latin typeface="Cambria Math" panose="02040503050406030204" pitchFamily="18" charset="0"/>
                            </a:rPr>
                          </m:ctrlPr>
                        </m:fPr>
                        <m:num>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𝑑</m:t>
                              </m:r>
                            </m:e>
                            <m:sup>
                              <m:r>
                                <a:rPr lang="en-US" altLang="zh-CN" sz="2400" i="1">
                                  <a:latin typeface="Cambria Math" panose="02040503050406030204" pitchFamily="18" charset="0"/>
                                </a:rPr>
                                <m:t>2</m:t>
                              </m:r>
                            </m:sup>
                          </m:sSup>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𝛼</m:t>
                              </m:r>
                            </m:e>
                            <m:sub>
                              <m:r>
                                <a:rPr lang="en-US" altLang="zh-CN" sz="2400" i="1">
                                  <a:latin typeface="Cambria Math" panose="02040503050406030204" pitchFamily="18" charset="0"/>
                                </a:rPr>
                                <m:t>𝑛</m:t>
                              </m:r>
                            </m:sub>
                          </m:sSub>
                        </m:num>
                        <m:den>
                          <m:r>
                            <a:rPr lang="en-US" altLang="zh-CN" sz="2400" i="1">
                              <a:latin typeface="Cambria Math" panose="02040503050406030204" pitchFamily="18" charset="0"/>
                            </a:rPr>
                            <m:t>𝑑</m:t>
                          </m:r>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𝑡</m:t>
                              </m:r>
                            </m:e>
                            <m:sup>
                              <m:r>
                                <a:rPr lang="en-US" altLang="zh-CN" sz="2400" i="1">
                                  <a:latin typeface="Cambria Math" panose="02040503050406030204" pitchFamily="18" charset="0"/>
                                </a:rPr>
                                <m:t>2</m:t>
                              </m:r>
                            </m:sup>
                          </m:sSup>
                        </m:den>
                      </m:f>
                      <m:r>
                        <a:rPr lang="en-US" altLang="zh-CN" sz="2400" i="1">
                          <a:latin typeface="Cambria Math" panose="02040503050406030204" pitchFamily="18" charset="0"/>
                        </a:rPr>
                        <m:t>+</m:t>
                      </m:r>
                      <m:r>
                        <a:rPr lang="en-US" altLang="zh-CN" sz="2400" i="1">
                          <a:latin typeface="Cambria Math" panose="02040503050406030204" pitchFamily="18" charset="0"/>
                        </a:rPr>
                        <m:t>𝑛</m:t>
                      </m:r>
                      <m:d>
                        <m:dPr>
                          <m:ctrlPr>
                            <a:rPr lang="zh-CN" altLang="zh-CN" sz="2400" i="1">
                              <a:latin typeface="Cambria Math" panose="02040503050406030204" pitchFamily="18" charset="0"/>
                            </a:rPr>
                          </m:ctrlPr>
                        </m:dPr>
                        <m:e>
                          <m:r>
                            <a:rPr lang="en-US" altLang="zh-CN" sz="2400" i="1">
                              <a:latin typeface="Cambria Math" panose="02040503050406030204" pitchFamily="18" charset="0"/>
                            </a:rPr>
                            <m:t>𝑛</m:t>
                          </m:r>
                          <m:r>
                            <a:rPr lang="en-US" altLang="zh-CN" sz="2400" i="1">
                              <a:latin typeface="Cambria Math" panose="02040503050406030204" pitchFamily="18" charset="0"/>
                            </a:rPr>
                            <m:t>−1</m:t>
                          </m:r>
                        </m:e>
                      </m:d>
                      <m:d>
                        <m:dPr>
                          <m:ctrlPr>
                            <a:rPr lang="zh-CN" altLang="zh-CN" sz="2400" i="1">
                              <a:latin typeface="Cambria Math" panose="02040503050406030204" pitchFamily="18" charset="0"/>
                            </a:rPr>
                          </m:ctrlPr>
                        </m:dPr>
                        <m:e>
                          <m:r>
                            <a:rPr lang="en-US" altLang="zh-CN" sz="2400" i="1">
                              <a:latin typeface="Cambria Math" panose="02040503050406030204" pitchFamily="18" charset="0"/>
                            </a:rPr>
                            <m:t>𝑛</m:t>
                          </m:r>
                          <m:r>
                            <a:rPr lang="en-US" altLang="zh-CN" sz="2400" i="1">
                              <a:latin typeface="Cambria Math" panose="02040503050406030204" pitchFamily="18" charset="0"/>
                            </a:rPr>
                            <m:t>+2</m:t>
                          </m:r>
                        </m:e>
                      </m:d>
                      <m:f>
                        <m:fPr>
                          <m:ctrlPr>
                            <a:rPr lang="zh-CN" altLang="zh-CN" sz="2400" i="1">
                              <a:latin typeface="Cambria Math" panose="02040503050406030204" pitchFamily="18" charset="0"/>
                            </a:rPr>
                          </m:ctrlPr>
                        </m:fPr>
                        <m:num>
                          <m:r>
                            <m:rPr>
                              <m:sty m:val="p"/>
                            </m:rPr>
                            <a:rPr lang="en-US" altLang="zh-CN" sz="2400" i="1">
                              <a:latin typeface="Cambria Math" panose="02040503050406030204" pitchFamily="18" charset="0"/>
                            </a:rPr>
                            <m:t>γ</m:t>
                          </m:r>
                        </m:num>
                        <m:den>
                          <m:r>
                            <a:rPr lang="en-US" altLang="zh-CN" sz="2400" i="1">
                              <a:latin typeface="Cambria Math" panose="02040503050406030204" pitchFamily="18" charset="0"/>
                            </a:rPr>
                            <m:t>𝜌</m:t>
                          </m:r>
                          <m:sSup>
                            <m:sSupPr>
                              <m:ctrlPr>
                                <a:rPr lang="zh-CN" altLang="zh-CN" sz="2400" i="1">
                                  <a:latin typeface="Cambria Math" panose="02040503050406030204" pitchFamily="18" charset="0"/>
                                </a:rPr>
                              </m:ctrlPr>
                            </m:sSupPr>
                            <m:e>
                              <m:r>
                                <m:rPr>
                                  <m:sty m:val="p"/>
                                </m:rPr>
                                <a:rPr lang="en-US" altLang="zh-CN" sz="2400" i="1">
                                  <a:latin typeface="Cambria Math" panose="02040503050406030204" pitchFamily="18" charset="0"/>
                                </a:rPr>
                                <m:t>α</m:t>
                              </m:r>
                            </m:e>
                            <m:sup>
                              <m:r>
                                <a:rPr lang="en-US" altLang="zh-CN" sz="2400" i="1">
                                  <a:latin typeface="Cambria Math" panose="02040503050406030204" pitchFamily="18" charset="0"/>
                                </a:rPr>
                                <m:t>3</m:t>
                              </m:r>
                            </m:sup>
                          </m:sSup>
                        </m:den>
                      </m:f>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𝛼</m:t>
                          </m:r>
                        </m:e>
                        <m:sub>
                          <m:r>
                            <a:rPr lang="en-US" altLang="zh-CN" sz="2400" i="1">
                              <a:latin typeface="Cambria Math" panose="02040503050406030204" pitchFamily="18" charset="0"/>
                            </a:rPr>
                            <m:t>𝑛</m:t>
                          </m:r>
                        </m:sub>
                      </m:sSub>
                      <m:r>
                        <a:rPr lang="en-US" altLang="zh-CN" sz="2400" i="1">
                          <a:latin typeface="Cambria Math" panose="02040503050406030204" pitchFamily="18" charset="0"/>
                        </a:rPr>
                        <m:t>=0</m:t>
                      </m:r>
                    </m:oMath>
                  </m:oMathPara>
                </a14:m>
                <a:endParaRPr lang="zh-CN" altLang="zh-CN" sz="2400" i="1" dirty="0"/>
              </a:p>
              <a:p>
                <a:pPr marL="0" indent="0">
                  <a:buNone/>
                </a:pPr>
                <a:r>
                  <a:rPr lang="zh-CN" altLang="zh-CN" sz="2400" dirty="0">
                    <a:latin typeface="微软雅黑" panose="020B0503020204020204" pitchFamily="34" charset="-122"/>
                    <a:ea typeface="微软雅黑" panose="020B0503020204020204" pitchFamily="34" charset="-122"/>
                  </a:rPr>
                  <a:t>由此可解得液滴振动的本征频率为：</a:t>
                </a:r>
              </a:p>
              <a:p>
                <a:pPr marL="0" indent="0">
                  <a:lnSpc>
                    <a:spcPct val="100000"/>
                  </a:lnSpc>
                  <a:buNone/>
                </a:pPr>
                <a14:m>
                  <m:oMathPara xmlns:m="http://schemas.openxmlformats.org/officeDocument/2006/math">
                    <m:oMathParaPr>
                      <m:jc m:val="centerGroup"/>
                    </m:oMathParaPr>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𝑓</m:t>
                          </m:r>
                        </m:e>
                        <m:sub>
                          <m:r>
                            <a:rPr lang="en-US" altLang="zh-CN" sz="2400" i="1">
                              <a:latin typeface="Cambria Math" panose="02040503050406030204" pitchFamily="18" charset="0"/>
                            </a:rPr>
                            <m:t>𝑛</m:t>
                          </m:r>
                        </m:sub>
                      </m:sSub>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i="1">
                              <a:latin typeface="Cambria Math" panose="02040503050406030204" pitchFamily="18" charset="0"/>
                            </a:rPr>
                            <m:t>1</m:t>
                          </m:r>
                        </m:num>
                        <m:den>
                          <m:r>
                            <a:rPr lang="en-US" altLang="zh-CN" sz="2400" i="1">
                              <a:latin typeface="Cambria Math" panose="02040503050406030204" pitchFamily="18" charset="0"/>
                            </a:rPr>
                            <m:t>2</m:t>
                          </m:r>
                          <m:r>
                            <a:rPr lang="en-US" altLang="zh-CN" sz="2400" i="1">
                              <a:latin typeface="Cambria Math" panose="02040503050406030204" pitchFamily="18" charset="0"/>
                            </a:rPr>
                            <m:t>𝜋</m:t>
                          </m:r>
                        </m:den>
                      </m:f>
                      <m:sSup>
                        <m:sSupPr>
                          <m:ctrlPr>
                            <a:rPr lang="zh-CN" altLang="zh-CN" sz="2400" i="1">
                              <a:latin typeface="Cambria Math" panose="02040503050406030204" pitchFamily="18" charset="0"/>
                            </a:rPr>
                          </m:ctrlPr>
                        </m:sSupPr>
                        <m:e>
                          <m:d>
                            <m:dPr>
                              <m:begChr m:val="["/>
                              <m:endChr m:val="]"/>
                              <m:ctrlPr>
                                <a:rPr lang="zh-CN" altLang="zh-CN" sz="2400" i="1">
                                  <a:latin typeface="Cambria Math" panose="02040503050406030204" pitchFamily="18" charset="0"/>
                                </a:rPr>
                              </m:ctrlPr>
                            </m:dPr>
                            <m:e>
                              <m:f>
                                <m:fPr>
                                  <m:ctrlPr>
                                    <a:rPr lang="zh-CN" altLang="zh-CN" sz="2400" i="1">
                                      <a:latin typeface="Cambria Math" panose="02040503050406030204" pitchFamily="18" charset="0"/>
                                    </a:rPr>
                                  </m:ctrlPr>
                                </m:fPr>
                                <m:num>
                                  <m:r>
                                    <a:rPr lang="en-US" altLang="zh-CN" sz="2400" i="1">
                                      <a:latin typeface="Cambria Math" panose="02040503050406030204" pitchFamily="18" charset="0"/>
                                    </a:rPr>
                                    <m:t>𝑛</m:t>
                                  </m:r>
                                  <m:r>
                                    <a:rPr lang="en-US" altLang="zh-CN" sz="2400" i="1">
                                      <a:latin typeface="Cambria Math" panose="02040503050406030204" pitchFamily="18" charset="0"/>
                                    </a:rPr>
                                    <m:t>(</m:t>
                                  </m:r>
                                  <m:r>
                                    <a:rPr lang="en-US" altLang="zh-CN" sz="2400" i="1">
                                      <a:latin typeface="Cambria Math" panose="02040503050406030204" pitchFamily="18" charset="0"/>
                                    </a:rPr>
                                    <m:t>𝑛</m:t>
                                  </m:r>
                                  <m:r>
                                    <a:rPr lang="en-US" altLang="zh-CN" sz="2400" i="1">
                                      <a:latin typeface="Cambria Math" panose="02040503050406030204" pitchFamily="18" charset="0"/>
                                    </a:rPr>
                                    <m:t>−1)(</m:t>
                                  </m:r>
                                  <m:r>
                                    <a:rPr lang="en-US" altLang="zh-CN" sz="2400" i="1">
                                      <a:latin typeface="Cambria Math" panose="02040503050406030204" pitchFamily="18" charset="0"/>
                                    </a:rPr>
                                    <m:t>𝑛</m:t>
                                  </m:r>
                                  <m:r>
                                    <a:rPr lang="en-US" altLang="zh-CN" sz="2400" i="1">
                                      <a:latin typeface="Cambria Math" panose="02040503050406030204" pitchFamily="18" charset="0"/>
                                    </a:rPr>
                                    <m:t>+2)</m:t>
                                  </m:r>
                                  <m:r>
                                    <m:rPr>
                                      <m:sty m:val="p"/>
                                    </m:rPr>
                                    <a:rPr lang="en-US" altLang="zh-CN" sz="2400" i="1">
                                      <a:latin typeface="Cambria Math" panose="02040503050406030204" pitchFamily="18" charset="0"/>
                                    </a:rPr>
                                    <m:t>γ</m:t>
                                  </m:r>
                                </m:num>
                                <m:den>
                                  <m:r>
                                    <m:rPr>
                                      <m:sty m:val="p"/>
                                    </m:rPr>
                                    <a:rPr lang="en-US" altLang="zh-CN" sz="2400">
                                      <a:latin typeface="Cambria Math" panose="02040503050406030204" pitchFamily="18" charset="0"/>
                                    </a:rPr>
                                    <m:t>ρ</m:t>
                                  </m:r>
                                  <m:sSup>
                                    <m:sSupPr>
                                      <m:ctrlPr>
                                        <a:rPr lang="zh-CN" altLang="zh-CN" sz="2400" i="1">
                                          <a:latin typeface="Cambria Math" panose="02040503050406030204" pitchFamily="18" charset="0"/>
                                        </a:rPr>
                                      </m:ctrlPr>
                                    </m:sSupPr>
                                    <m:e>
                                      <m:r>
                                        <m:rPr>
                                          <m:sty m:val="p"/>
                                        </m:rPr>
                                        <a:rPr lang="en-US" altLang="zh-CN" sz="2400" i="1">
                                          <a:latin typeface="Cambria Math" panose="02040503050406030204" pitchFamily="18" charset="0"/>
                                        </a:rPr>
                                        <m:t>α</m:t>
                                      </m:r>
                                    </m:e>
                                    <m:sup>
                                      <m:r>
                                        <a:rPr lang="en-US" altLang="zh-CN" sz="2400">
                                          <a:latin typeface="Cambria Math" panose="02040503050406030204" pitchFamily="18" charset="0"/>
                                        </a:rPr>
                                        <m:t>3</m:t>
                                      </m:r>
                                    </m:sup>
                                  </m:sSup>
                                </m:den>
                              </m:f>
                            </m:e>
                          </m:d>
                        </m:e>
                        <m:sup>
                          <m:f>
                            <m:fPr>
                              <m:ctrlPr>
                                <a:rPr lang="zh-CN" altLang="zh-CN" sz="2400" i="1">
                                  <a:latin typeface="Cambria Math" panose="02040503050406030204" pitchFamily="18" charset="0"/>
                                </a:rPr>
                              </m:ctrlPr>
                            </m:fPr>
                            <m:num>
                              <m:r>
                                <a:rPr lang="en-US" altLang="zh-CN" sz="2400" i="1">
                                  <a:latin typeface="Cambria Math" panose="02040503050406030204" pitchFamily="18" charset="0"/>
                                </a:rPr>
                                <m:t>1</m:t>
                              </m:r>
                            </m:num>
                            <m:den>
                              <m:r>
                                <a:rPr lang="en-US" altLang="zh-CN" sz="2400" i="1">
                                  <a:latin typeface="Cambria Math" panose="02040503050406030204" pitchFamily="18" charset="0"/>
                                </a:rPr>
                                <m:t>2</m:t>
                              </m:r>
                            </m:den>
                          </m:f>
                        </m:sup>
                      </m:sSup>
                    </m:oMath>
                  </m:oMathPara>
                </a14:m>
                <a:endParaRPr lang="zh-CN" altLang="en-US" sz="24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3"/>
                <a:stretch>
                  <a:fillRect l="-928" t="-2801"/>
                </a:stretch>
              </a:blipFill>
            </p:spPr>
            <p:txBody>
              <a:bodyPr/>
              <a:lstStyle/>
              <a:p>
                <a:r>
                  <a:rPr lang="zh-CN" altLang="en-US">
                    <a:noFill/>
                  </a:rPr>
                  <a:t> </a:t>
                </a:r>
              </a:p>
            </p:txBody>
          </p:sp>
        </mc:Fallback>
      </mc:AlternateContent>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5" name="矩形 4"/>
              <p:cNvSpPr/>
              <p:nvPr/>
            </p:nvSpPr>
            <p:spPr>
              <a:xfrm>
                <a:off x="838200" y="1066701"/>
                <a:ext cx="3728049" cy="584775"/>
              </a:xfrm>
              <a:prstGeom prst="rect">
                <a:avLst/>
              </a:prstGeom>
            </p:spPr>
            <p:txBody>
              <a:bodyPr wrap="square">
                <a:spAutoFit/>
              </a:bodyPr>
              <a:lstStyle/>
              <a:p>
                <a:pPr lvl="0"/>
                <a:r>
                  <a:rPr lang="zh-CN" altLang="zh-CN" sz="3200" b="1" dirty="0" smtClean="0">
                    <a:latin typeface="微软雅黑" panose="020B0503020204020204" pitchFamily="34" charset="-122"/>
                    <a:ea typeface="微软雅黑" panose="020B0503020204020204" pitchFamily="34" charset="-122"/>
                  </a:rPr>
                  <a:t>液滴的</a:t>
                </a:r>
                <a:r>
                  <a:rPr lang="zh-CN" altLang="en-US" sz="3200" b="1" dirty="0" smtClean="0">
                    <a:latin typeface="微软雅黑" panose="020B0503020204020204" pitchFamily="34" charset="-122"/>
                    <a:ea typeface="微软雅黑" panose="020B0503020204020204" pitchFamily="34" charset="-122"/>
                  </a:rPr>
                  <a:t>动能</a:t>
                </a:r>
                <a14:m>
                  <m:oMath xmlns:m="http://schemas.openxmlformats.org/officeDocument/2006/math">
                    <m:r>
                      <a:rPr lang="en-US" altLang="zh-CN" sz="3200" b="1" i="0" smtClean="0">
                        <a:latin typeface="Cambria Math" panose="02040503050406030204" pitchFamily="18" charset="0"/>
                      </a:rPr>
                      <m:t> </m:t>
                    </m:r>
                    <m:r>
                      <a:rPr lang="en-US" altLang="zh-CN" sz="3200" b="1" i="1">
                        <a:latin typeface="Cambria Math" panose="02040503050406030204" pitchFamily="18" charset="0"/>
                      </a:rPr>
                      <m:t>𝑲</m:t>
                    </m:r>
                  </m:oMath>
                </a14:m>
                <a:endParaRPr lang="zh-CN" altLang="zh-CN" sz="3200" b="1" dirty="0">
                  <a:latin typeface="微软雅黑" panose="020B0503020204020204" pitchFamily="34" charset="-122"/>
                  <a:ea typeface="微软雅黑" panose="020B0503020204020204" pitchFamily="34" charset="-122"/>
                </a:endParaRPr>
              </a:p>
            </p:txBody>
          </p:sp>
        </mc:Choice>
        <mc:Fallback xmlns="">
          <p:sp>
            <p:nvSpPr>
              <p:cNvPr id="5" name="矩形 4"/>
              <p:cNvSpPr>
                <a:spLocks noRot="1" noChangeAspect="1" noMove="1" noResize="1" noEditPoints="1" noAdjustHandles="1" noChangeArrowheads="1" noChangeShapeType="1" noTextEdit="1"/>
              </p:cNvSpPr>
              <p:nvPr/>
            </p:nvSpPr>
            <p:spPr>
              <a:xfrm>
                <a:off x="838200" y="1066701"/>
                <a:ext cx="3728049" cy="584775"/>
              </a:xfrm>
              <a:prstGeom prst="rect">
                <a:avLst/>
              </a:prstGeom>
              <a:blipFill>
                <a:blip r:embed="rId4"/>
                <a:stretch>
                  <a:fillRect l="-4255" t="-13542" b="-333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22254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895710" y="1801802"/>
                <a:ext cx="10515600" cy="5024024"/>
              </a:xfrm>
            </p:spPr>
            <p:txBody>
              <a:bodyPr>
                <a:normAutofit/>
              </a:bodyPr>
              <a:lstStyle/>
              <a:p>
                <a:pPr marL="0" indent="0">
                  <a:lnSpc>
                    <a:spcPct val="100000"/>
                  </a:lnSpc>
                  <a:spcAft>
                    <a:spcPts val="1800"/>
                  </a:spcAft>
                  <a:buNone/>
                </a:pPr>
                <a:r>
                  <a:rPr lang="zh-CN" altLang="zh-CN" sz="2400" dirty="0" smtClean="0">
                    <a:latin typeface="微软雅黑" panose="020B0503020204020204" pitchFamily="34" charset="-122"/>
                    <a:ea typeface="微软雅黑" panose="020B0503020204020204" pitchFamily="34" charset="-122"/>
                  </a:rPr>
                  <a:t>柱</a:t>
                </a:r>
                <a:r>
                  <a:rPr lang="zh-CN" altLang="zh-CN" sz="2400" dirty="0">
                    <a:latin typeface="微软雅黑" panose="020B0503020204020204" pitchFamily="34" charset="-122"/>
                    <a:ea typeface="微软雅黑" panose="020B0503020204020204" pitchFamily="34" charset="-122"/>
                  </a:rPr>
                  <a:t>坐标系下曲面边界可以表示为：</a:t>
                </a:r>
              </a:p>
              <a:p>
                <a:pPr marL="0" indent="0">
                  <a:buNone/>
                </a:pPr>
                <a14:m>
                  <m:oMathPara xmlns:m="http://schemas.openxmlformats.org/officeDocument/2006/math">
                    <m:oMathParaPr>
                      <m:jc m:val="centerGroup"/>
                    </m:oMathParaPr>
                    <m:oMath xmlns:m="http://schemas.openxmlformats.org/officeDocument/2006/math">
                      <m:sSub>
                        <m:sSubPr>
                          <m:ctrlPr>
                            <a:rPr lang="zh-CN" altLang="zh-CN" sz="2400" i="1">
                              <a:latin typeface="Cambria Math" panose="02040503050406030204" pitchFamily="18" charset="0"/>
                              <a:ea typeface="微软雅黑" panose="020B0503020204020204" pitchFamily="34" charset="-122"/>
                            </a:rPr>
                          </m:ctrlPr>
                        </m:sSubPr>
                        <m:e>
                          <m:r>
                            <m:rPr>
                              <m:sty m:val="p"/>
                            </m:rPr>
                            <a:rPr lang="en-US" altLang="zh-CN" sz="2400">
                              <a:latin typeface="Cambria Math" panose="02040503050406030204" pitchFamily="18" charset="0"/>
                              <a:ea typeface="微软雅黑" panose="020B0503020204020204" pitchFamily="34" charset="-122"/>
                            </a:rPr>
                            <m:t>r</m:t>
                          </m:r>
                        </m:e>
                        <m:sub>
                          <m:r>
                            <m:rPr>
                              <m:sty m:val="p"/>
                            </m:rPr>
                            <a:rPr lang="en-US" altLang="zh-CN" sz="2400">
                              <a:latin typeface="Cambria Math" panose="02040503050406030204" pitchFamily="18" charset="0"/>
                              <a:ea typeface="微软雅黑" panose="020B0503020204020204" pitchFamily="34" charset="-122"/>
                            </a:rPr>
                            <m:t>n</m:t>
                          </m:r>
                        </m:sub>
                      </m:sSub>
                      <m:r>
                        <a:rPr lang="en-US" altLang="zh-CN" sz="2400">
                          <a:latin typeface="Cambria Math" panose="02040503050406030204" pitchFamily="18" charset="0"/>
                          <a:ea typeface="微软雅黑" panose="020B0503020204020204" pitchFamily="34" charset="-122"/>
                        </a:rPr>
                        <m:t>=</m:t>
                      </m:r>
                      <m:r>
                        <m:rPr>
                          <m:sty m:val="p"/>
                        </m:rPr>
                        <a:rPr lang="en-US" altLang="zh-CN" sz="2400" i="1">
                          <a:latin typeface="Cambria Math" panose="02040503050406030204" pitchFamily="18" charset="0"/>
                          <a:ea typeface="微软雅黑" panose="020B0503020204020204" pitchFamily="34" charset="-122"/>
                        </a:rPr>
                        <m:t>α</m:t>
                      </m:r>
                      <m:r>
                        <a:rPr lang="en-US" altLang="zh-CN" sz="2400">
                          <a:latin typeface="Cambria Math" panose="02040503050406030204" pitchFamily="18" charset="0"/>
                          <a:ea typeface="微软雅黑" panose="020B0503020204020204" pitchFamily="34" charset="-122"/>
                        </a:rPr>
                        <m:t>+∑</m:t>
                      </m:r>
                      <m:sSub>
                        <m:sSubPr>
                          <m:ctrlPr>
                            <a:rPr lang="zh-CN" altLang="zh-CN" sz="2400" i="1">
                              <a:latin typeface="Cambria Math" panose="02040503050406030204" pitchFamily="18" charset="0"/>
                              <a:ea typeface="微软雅黑" panose="020B0503020204020204" pitchFamily="34" charset="-122"/>
                            </a:rPr>
                          </m:ctrlPr>
                        </m:sSubPr>
                        <m:e>
                          <m:r>
                            <m:rPr>
                              <m:sty m:val="p"/>
                            </m:rPr>
                            <a:rPr lang="en-US" altLang="zh-CN" sz="2400">
                              <a:latin typeface="Cambria Math" panose="02040503050406030204" pitchFamily="18" charset="0"/>
                              <a:ea typeface="微软雅黑" panose="020B0503020204020204" pitchFamily="34" charset="-122"/>
                            </a:rPr>
                            <m:t>α</m:t>
                          </m:r>
                        </m:e>
                        <m:sub>
                          <m:r>
                            <m:rPr>
                              <m:sty m:val="p"/>
                            </m:rPr>
                            <a:rPr lang="en-US" altLang="zh-CN" sz="2400">
                              <a:latin typeface="Cambria Math" panose="02040503050406030204" pitchFamily="18" charset="0"/>
                              <a:ea typeface="微软雅黑" panose="020B0503020204020204" pitchFamily="34" charset="-122"/>
                            </a:rPr>
                            <m:t>n</m:t>
                          </m:r>
                        </m:sub>
                      </m:sSub>
                      <m:func>
                        <m:funcPr>
                          <m:ctrlPr>
                            <a:rPr lang="zh-CN" altLang="zh-CN" sz="2400" i="1">
                              <a:latin typeface="Cambria Math" panose="02040503050406030204" pitchFamily="18" charset="0"/>
                              <a:ea typeface="微软雅黑" panose="020B0503020204020204" pitchFamily="34" charset="-122"/>
                            </a:rPr>
                          </m:ctrlPr>
                        </m:funcPr>
                        <m:fName>
                          <m:r>
                            <m:rPr>
                              <m:sty m:val="p"/>
                            </m:rPr>
                            <a:rPr lang="en-US" altLang="zh-CN" sz="2400">
                              <a:latin typeface="Cambria Math" panose="02040503050406030204" pitchFamily="18" charset="0"/>
                              <a:ea typeface="微软雅黑" panose="020B0503020204020204" pitchFamily="34" charset="-122"/>
                            </a:rPr>
                            <m:t>cos</m:t>
                          </m:r>
                        </m:fName>
                        <m:e>
                          <m:r>
                            <m:rPr>
                              <m:sty m:val="p"/>
                            </m:rPr>
                            <a:rPr lang="en-US" altLang="zh-CN" sz="2400">
                              <a:latin typeface="Cambria Math" panose="02040503050406030204" pitchFamily="18" charset="0"/>
                              <a:ea typeface="微软雅黑" panose="020B0503020204020204" pitchFamily="34" charset="-122"/>
                            </a:rPr>
                            <m:t>nθ</m:t>
                          </m:r>
                          <m:func>
                            <m:funcPr>
                              <m:ctrlPr>
                                <a:rPr lang="zh-CN" altLang="zh-CN" sz="2400" i="1">
                                  <a:latin typeface="Cambria Math" panose="02040503050406030204" pitchFamily="18" charset="0"/>
                                  <a:ea typeface="微软雅黑" panose="020B0503020204020204" pitchFamily="34" charset="-122"/>
                                </a:rPr>
                              </m:ctrlPr>
                            </m:funcPr>
                            <m:fName>
                              <m:r>
                                <m:rPr>
                                  <m:sty m:val="p"/>
                                </m:rPr>
                                <a:rPr lang="en-US" altLang="zh-CN" sz="2400">
                                  <a:latin typeface="Cambria Math" panose="02040503050406030204" pitchFamily="18" charset="0"/>
                                  <a:ea typeface="微软雅黑" panose="020B0503020204020204" pitchFamily="34" charset="-122"/>
                                </a:rPr>
                                <m:t>cos</m:t>
                              </m:r>
                            </m:fName>
                            <m:e>
                              <m:r>
                                <m:rPr>
                                  <m:sty m:val="p"/>
                                </m:rPr>
                                <a:rPr lang="en-US" altLang="zh-CN" sz="2400">
                                  <a:latin typeface="Cambria Math" panose="02040503050406030204" pitchFamily="18" charset="0"/>
                                  <a:ea typeface="微软雅黑" panose="020B0503020204020204" pitchFamily="34" charset="-122"/>
                                </a:rPr>
                                <m:t>kz</m:t>
                              </m:r>
                            </m:e>
                          </m:func>
                        </m:e>
                      </m:func>
                    </m:oMath>
                  </m:oMathPara>
                </a14:m>
                <a:endParaRPr lang="zh-CN" altLang="zh-CN" sz="2400" dirty="0">
                  <a:latin typeface="微软雅黑" panose="020B0503020204020204" pitchFamily="34" charset="-122"/>
                  <a:ea typeface="微软雅黑" panose="020B0503020204020204" pitchFamily="34" charset="-122"/>
                </a:endParaRPr>
              </a:p>
              <a:p>
                <a:pPr marL="0" indent="0">
                  <a:spcAft>
                    <a:spcPts val="1800"/>
                  </a:spcAft>
                  <a:buNone/>
                </a:pPr>
                <a:r>
                  <a:rPr lang="zh-CN" altLang="zh-CN" sz="2400" dirty="0">
                    <a:latin typeface="微软雅黑" panose="020B0503020204020204" pitchFamily="34" charset="-122"/>
                    <a:ea typeface="微软雅黑" panose="020B0503020204020204" pitchFamily="34" charset="-122"/>
                  </a:rPr>
                  <a:t>柱坐标系下拉普拉斯方程：</a:t>
                </a:r>
                <a:endParaRPr lang="en-US" altLang="zh-CN" sz="2400" dirty="0">
                  <a:latin typeface="微软雅黑" panose="020B0503020204020204" pitchFamily="34" charset="-122"/>
                  <a:ea typeface="微软雅黑" panose="020B0503020204020204" pitchFamily="34" charset="-122"/>
                </a:endParaRPr>
              </a:p>
              <a:p>
                <a:pPr marL="0" indent="0">
                  <a:spcAft>
                    <a:spcPts val="1200"/>
                  </a:spcAft>
                  <a:buNone/>
                </a:pPr>
                <a14:m>
                  <m:oMathPara xmlns:m="http://schemas.openxmlformats.org/officeDocument/2006/math">
                    <m:oMathParaPr>
                      <m:jc m:val="centerGroup"/>
                    </m:oMathParaPr>
                    <m:oMath xmlns:m="http://schemas.openxmlformats.org/officeDocument/2006/math">
                      <m:f>
                        <m:fPr>
                          <m:ctrlPr>
                            <a:rPr lang="zh-CN" altLang="zh-CN" sz="2400" i="1">
                              <a:latin typeface="Cambria Math" panose="02040503050406030204" pitchFamily="18" charset="0"/>
                              <a:ea typeface="微软雅黑" panose="020B0503020204020204" pitchFamily="34" charset="-122"/>
                            </a:rPr>
                          </m:ctrlPr>
                        </m:fPr>
                        <m:num>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d</m:t>
                              </m:r>
                            </m:e>
                            <m:sup>
                              <m:r>
                                <a:rPr lang="en-US" altLang="zh-CN" sz="2400">
                                  <a:latin typeface="Cambria Math" panose="02040503050406030204" pitchFamily="18" charset="0"/>
                                  <a:ea typeface="微软雅黑" panose="020B0503020204020204" pitchFamily="34" charset="-122"/>
                                </a:rPr>
                                <m:t>2</m:t>
                              </m:r>
                            </m:sup>
                          </m:sSup>
                          <m:r>
                            <m:rPr>
                              <m:sty m:val="p"/>
                            </m:rPr>
                            <a:rPr lang="en-US" altLang="zh-CN" sz="2400">
                              <a:latin typeface="Cambria Math" panose="02040503050406030204" pitchFamily="18" charset="0"/>
                              <a:ea typeface="微软雅黑" panose="020B0503020204020204" pitchFamily="34" charset="-122"/>
                            </a:rPr>
                            <m:t>φ</m:t>
                          </m:r>
                        </m:num>
                        <m:den>
                          <m:r>
                            <m:rPr>
                              <m:sty m:val="p"/>
                            </m:rPr>
                            <a:rPr lang="en-US" altLang="zh-CN" sz="2400">
                              <a:latin typeface="Cambria Math" panose="02040503050406030204" pitchFamily="18" charset="0"/>
                              <a:ea typeface="微软雅黑" panose="020B0503020204020204" pitchFamily="34" charset="-122"/>
                            </a:rPr>
                            <m:t>d</m:t>
                          </m:r>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r</m:t>
                              </m:r>
                            </m:e>
                            <m:sup>
                              <m:r>
                                <a:rPr lang="en-US" altLang="zh-CN" sz="2400">
                                  <a:latin typeface="Cambria Math" panose="02040503050406030204" pitchFamily="18" charset="0"/>
                                  <a:ea typeface="微软雅黑" panose="020B0503020204020204" pitchFamily="34" charset="-122"/>
                                </a:rPr>
                                <m:t>2</m:t>
                              </m:r>
                            </m:sup>
                          </m:sSup>
                        </m:den>
                      </m:f>
                      <m:r>
                        <a:rPr lang="en-US" altLang="zh-CN" sz="2400">
                          <a:latin typeface="Cambria Math" panose="02040503050406030204" pitchFamily="18" charset="0"/>
                          <a:ea typeface="微软雅黑" panose="020B0503020204020204" pitchFamily="34" charset="-122"/>
                        </a:rPr>
                        <m:t>+</m:t>
                      </m:r>
                      <m:f>
                        <m:fPr>
                          <m:ctrlPr>
                            <a:rPr lang="zh-CN" altLang="zh-CN" sz="2400" i="1">
                              <a:latin typeface="Cambria Math" panose="02040503050406030204" pitchFamily="18" charset="0"/>
                              <a:ea typeface="微软雅黑" panose="020B0503020204020204" pitchFamily="34" charset="-122"/>
                            </a:rPr>
                          </m:ctrlPr>
                        </m:fPr>
                        <m:num>
                          <m:r>
                            <a:rPr lang="en-US" altLang="zh-CN" sz="2400">
                              <a:latin typeface="Cambria Math" panose="02040503050406030204" pitchFamily="18" charset="0"/>
                              <a:ea typeface="微软雅黑" panose="020B0503020204020204" pitchFamily="34" charset="-122"/>
                            </a:rPr>
                            <m:t>1</m:t>
                          </m:r>
                        </m:num>
                        <m:den>
                          <m:r>
                            <m:rPr>
                              <m:sty m:val="p"/>
                            </m:rPr>
                            <a:rPr lang="en-US" altLang="zh-CN" sz="2400">
                              <a:latin typeface="Cambria Math" panose="02040503050406030204" pitchFamily="18" charset="0"/>
                              <a:ea typeface="微软雅黑" panose="020B0503020204020204" pitchFamily="34" charset="-122"/>
                            </a:rPr>
                            <m:t>r</m:t>
                          </m:r>
                        </m:den>
                      </m:f>
                      <m:r>
                        <a:rPr lang="en-US" altLang="zh-CN" sz="2400">
                          <a:latin typeface="Cambria Math" panose="02040503050406030204" pitchFamily="18" charset="0"/>
                          <a:ea typeface="微软雅黑" panose="020B0503020204020204" pitchFamily="34" charset="-122"/>
                        </a:rPr>
                        <m:t>⋅</m:t>
                      </m:r>
                      <m:f>
                        <m:fPr>
                          <m:ctrlPr>
                            <a:rPr lang="zh-CN" altLang="zh-CN" sz="2400" i="1">
                              <a:latin typeface="Cambria Math" panose="02040503050406030204" pitchFamily="18" charset="0"/>
                              <a:ea typeface="微软雅黑" panose="020B0503020204020204" pitchFamily="34" charset="-122"/>
                            </a:rPr>
                          </m:ctrlPr>
                        </m:fPr>
                        <m:num>
                          <m:r>
                            <m:rPr>
                              <m:sty m:val="p"/>
                            </m:rPr>
                            <a:rPr lang="en-US" altLang="zh-CN" sz="2400">
                              <a:latin typeface="Cambria Math" panose="02040503050406030204" pitchFamily="18" charset="0"/>
                              <a:ea typeface="微软雅黑" panose="020B0503020204020204" pitchFamily="34" charset="-122"/>
                            </a:rPr>
                            <m:t>dφ</m:t>
                          </m:r>
                        </m:num>
                        <m:den>
                          <m:r>
                            <m:rPr>
                              <m:sty m:val="p"/>
                            </m:rPr>
                            <a:rPr lang="en-US" altLang="zh-CN" sz="2400">
                              <a:latin typeface="Cambria Math" panose="02040503050406030204" pitchFamily="18" charset="0"/>
                              <a:ea typeface="微软雅黑" panose="020B0503020204020204" pitchFamily="34" charset="-122"/>
                            </a:rPr>
                            <m:t>dr</m:t>
                          </m:r>
                        </m:den>
                      </m:f>
                      <m:r>
                        <a:rPr lang="en-US" altLang="zh-CN" sz="2400">
                          <a:latin typeface="Cambria Math" panose="02040503050406030204" pitchFamily="18" charset="0"/>
                          <a:ea typeface="微软雅黑" panose="020B0503020204020204" pitchFamily="34" charset="-122"/>
                        </a:rPr>
                        <m:t>+</m:t>
                      </m:r>
                      <m:f>
                        <m:fPr>
                          <m:ctrlPr>
                            <a:rPr lang="zh-CN" altLang="zh-CN" sz="2400" i="1">
                              <a:latin typeface="Cambria Math" panose="02040503050406030204" pitchFamily="18" charset="0"/>
                              <a:ea typeface="微软雅黑" panose="020B0503020204020204" pitchFamily="34" charset="-122"/>
                            </a:rPr>
                          </m:ctrlPr>
                        </m:fPr>
                        <m:num>
                          <m:r>
                            <a:rPr lang="en-US" altLang="zh-CN" sz="2400">
                              <a:latin typeface="Cambria Math" panose="02040503050406030204" pitchFamily="18" charset="0"/>
                              <a:ea typeface="微软雅黑" panose="020B0503020204020204" pitchFamily="34" charset="-122"/>
                            </a:rPr>
                            <m:t>1</m:t>
                          </m:r>
                        </m:num>
                        <m:den>
                          <m:r>
                            <m:rPr>
                              <m:sty m:val="p"/>
                            </m:rPr>
                            <a:rPr lang="en-US" altLang="zh-CN" sz="2400">
                              <a:latin typeface="Cambria Math" panose="02040503050406030204" pitchFamily="18" charset="0"/>
                              <a:ea typeface="微软雅黑" panose="020B0503020204020204" pitchFamily="34" charset="-122"/>
                            </a:rPr>
                            <m:t>r</m:t>
                          </m:r>
                        </m:den>
                      </m:f>
                      <m:f>
                        <m:fPr>
                          <m:ctrlPr>
                            <a:rPr lang="zh-CN" altLang="zh-CN" sz="2400" i="1">
                              <a:latin typeface="Cambria Math" panose="02040503050406030204" pitchFamily="18" charset="0"/>
                              <a:ea typeface="微软雅黑" panose="020B0503020204020204" pitchFamily="34" charset="-122"/>
                            </a:rPr>
                          </m:ctrlPr>
                        </m:fPr>
                        <m:num>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d</m:t>
                              </m:r>
                            </m:e>
                            <m:sup>
                              <m:r>
                                <a:rPr lang="en-US" altLang="zh-CN" sz="2400">
                                  <a:latin typeface="Cambria Math" panose="02040503050406030204" pitchFamily="18" charset="0"/>
                                  <a:ea typeface="微软雅黑" panose="020B0503020204020204" pitchFamily="34" charset="-122"/>
                                </a:rPr>
                                <m:t>2</m:t>
                              </m:r>
                            </m:sup>
                          </m:sSup>
                          <m:r>
                            <m:rPr>
                              <m:sty m:val="p"/>
                            </m:rPr>
                            <a:rPr lang="en-US" altLang="zh-CN" sz="2400">
                              <a:latin typeface="Cambria Math" panose="02040503050406030204" pitchFamily="18" charset="0"/>
                              <a:ea typeface="微软雅黑" panose="020B0503020204020204" pitchFamily="34" charset="-122"/>
                            </a:rPr>
                            <m:t>φ</m:t>
                          </m:r>
                        </m:num>
                        <m:den>
                          <m:r>
                            <m:rPr>
                              <m:sty m:val="p"/>
                            </m:rPr>
                            <a:rPr lang="en-US" altLang="zh-CN" sz="2400">
                              <a:latin typeface="Cambria Math" panose="02040503050406030204" pitchFamily="18" charset="0"/>
                              <a:ea typeface="微软雅黑" panose="020B0503020204020204" pitchFamily="34" charset="-122"/>
                            </a:rPr>
                            <m:t>d</m:t>
                          </m:r>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θ</m:t>
                              </m:r>
                            </m:e>
                            <m:sup>
                              <m:r>
                                <a:rPr lang="en-US" altLang="zh-CN" sz="2400">
                                  <a:latin typeface="Cambria Math" panose="02040503050406030204" pitchFamily="18" charset="0"/>
                                  <a:ea typeface="微软雅黑" panose="020B0503020204020204" pitchFamily="34" charset="-122"/>
                                </a:rPr>
                                <m:t>2</m:t>
                              </m:r>
                            </m:sup>
                          </m:sSup>
                        </m:den>
                      </m:f>
                      <m:r>
                        <a:rPr lang="en-US" altLang="zh-CN" sz="2400">
                          <a:latin typeface="Cambria Math" panose="02040503050406030204" pitchFamily="18" charset="0"/>
                          <a:ea typeface="微软雅黑" panose="020B0503020204020204" pitchFamily="34" charset="-122"/>
                        </a:rPr>
                        <m:t>+</m:t>
                      </m:r>
                      <m:f>
                        <m:fPr>
                          <m:ctrlPr>
                            <a:rPr lang="zh-CN" altLang="zh-CN" sz="2400" i="1">
                              <a:latin typeface="Cambria Math" panose="02040503050406030204" pitchFamily="18" charset="0"/>
                              <a:ea typeface="微软雅黑" panose="020B0503020204020204" pitchFamily="34" charset="-122"/>
                            </a:rPr>
                          </m:ctrlPr>
                        </m:fPr>
                        <m:num>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d</m:t>
                              </m:r>
                            </m:e>
                            <m:sup>
                              <m:r>
                                <a:rPr lang="en-US" altLang="zh-CN" sz="2400">
                                  <a:latin typeface="Cambria Math" panose="02040503050406030204" pitchFamily="18" charset="0"/>
                                  <a:ea typeface="微软雅黑" panose="020B0503020204020204" pitchFamily="34" charset="-122"/>
                                </a:rPr>
                                <m:t>2</m:t>
                              </m:r>
                            </m:sup>
                          </m:sSup>
                          <m:r>
                            <m:rPr>
                              <m:sty m:val="p"/>
                            </m:rPr>
                            <a:rPr lang="en-US" altLang="zh-CN" sz="2400">
                              <a:latin typeface="Cambria Math" panose="02040503050406030204" pitchFamily="18" charset="0"/>
                              <a:ea typeface="微软雅黑" panose="020B0503020204020204" pitchFamily="34" charset="-122"/>
                            </a:rPr>
                            <m:t>φ</m:t>
                          </m:r>
                        </m:num>
                        <m:den>
                          <m:r>
                            <m:rPr>
                              <m:sty m:val="p"/>
                            </m:rPr>
                            <a:rPr lang="en-US" altLang="zh-CN" sz="2400">
                              <a:latin typeface="Cambria Math" panose="02040503050406030204" pitchFamily="18" charset="0"/>
                              <a:ea typeface="微软雅黑" panose="020B0503020204020204" pitchFamily="34" charset="-122"/>
                            </a:rPr>
                            <m:t>d</m:t>
                          </m:r>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z</m:t>
                              </m:r>
                            </m:e>
                            <m:sup>
                              <m:r>
                                <a:rPr lang="en-US" altLang="zh-CN" sz="2400">
                                  <a:latin typeface="Cambria Math" panose="02040503050406030204" pitchFamily="18" charset="0"/>
                                  <a:ea typeface="微软雅黑" panose="020B0503020204020204" pitchFamily="34" charset="-122"/>
                                </a:rPr>
                                <m:t>2</m:t>
                              </m:r>
                            </m:sup>
                          </m:sSup>
                        </m:den>
                      </m:f>
                      <m:r>
                        <a:rPr lang="en-US" altLang="zh-CN" sz="2400">
                          <a:latin typeface="Cambria Math" panose="02040503050406030204" pitchFamily="18" charset="0"/>
                          <a:ea typeface="微软雅黑" panose="020B0503020204020204" pitchFamily="34" charset="-122"/>
                        </a:rPr>
                        <m:t>=0</m:t>
                      </m:r>
                    </m:oMath>
                  </m:oMathPara>
                </a14:m>
                <a:endParaRPr lang="zh-CN" altLang="zh-CN" sz="2400" dirty="0">
                  <a:latin typeface="微软雅黑" panose="020B0503020204020204" pitchFamily="34" charset="-122"/>
                  <a:ea typeface="微软雅黑" panose="020B0503020204020204" pitchFamily="34" charset="-122"/>
                </a:endParaRPr>
              </a:p>
              <a:p>
                <a:pPr marL="0" indent="0">
                  <a:spcBef>
                    <a:spcPts val="1800"/>
                  </a:spcBef>
                  <a:spcAft>
                    <a:spcPts val="2400"/>
                  </a:spcAft>
                  <a:buNone/>
                </a:pPr>
                <a:r>
                  <a:rPr lang="zh-CN" altLang="zh-CN" sz="2400" dirty="0">
                    <a:latin typeface="微软雅黑" panose="020B0503020204020204" pitchFamily="34" charset="-122"/>
                    <a:ea typeface="微软雅黑" panose="020B0503020204020204" pitchFamily="34" charset="-122"/>
                  </a:rPr>
                  <a:t>解得</a:t>
                </a:r>
                <a:r>
                  <a:rPr lang="en-US" altLang="zh-CN" sz="2400" dirty="0">
                    <a:latin typeface="微软雅黑" panose="020B0503020204020204" pitchFamily="34" charset="-122"/>
                    <a:ea typeface="微软雅黑" panose="020B0503020204020204" pitchFamily="34" charset="-122"/>
                  </a:rPr>
                  <a:t>K</a:t>
                </a: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P</a:t>
                </a:r>
                <a:r>
                  <a:rPr lang="zh-CN" altLang="zh-CN" sz="2400" dirty="0">
                    <a:latin typeface="微软雅黑" panose="020B0503020204020204" pitchFamily="34" charset="-122"/>
                    <a:ea typeface="微软雅黑" panose="020B0503020204020204" pitchFamily="34" charset="-122"/>
                  </a:rPr>
                  <a:t>，带入拉格朗日方程可解的振动方程：</a:t>
                </a:r>
                <a:endParaRPr lang="en-US" altLang="zh-CN" sz="2400" dirty="0">
                  <a:latin typeface="微软雅黑" panose="020B0503020204020204" pitchFamily="34" charset="-122"/>
                  <a:ea typeface="微软雅黑" panose="020B0503020204020204" pitchFamily="34" charset="-122"/>
                </a:endParaRPr>
              </a:p>
              <a:p>
                <a:pPr marL="0" indent="0">
                  <a:buNone/>
                </a:pPr>
                <a14:m>
                  <m:oMathPara xmlns:m="http://schemas.openxmlformats.org/officeDocument/2006/math">
                    <m:oMathParaPr>
                      <m:jc m:val="centerGroup"/>
                    </m:oMathParaPr>
                    <m:oMath xmlns:m="http://schemas.openxmlformats.org/officeDocument/2006/math">
                      <m:f>
                        <m:fPr>
                          <m:ctrlPr>
                            <a:rPr lang="zh-CN" altLang="zh-CN" sz="2400" i="1">
                              <a:latin typeface="Cambria Math" panose="02040503050406030204" pitchFamily="18" charset="0"/>
                              <a:ea typeface="微软雅黑" panose="020B0503020204020204" pitchFamily="34" charset="-122"/>
                            </a:rPr>
                          </m:ctrlPr>
                        </m:fPr>
                        <m:num>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d</m:t>
                              </m:r>
                            </m:e>
                            <m:sup>
                              <m:r>
                                <a:rPr lang="en-US" altLang="zh-CN" sz="2400">
                                  <a:latin typeface="Cambria Math" panose="02040503050406030204" pitchFamily="18" charset="0"/>
                                  <a:ea typeface="微软雅黑" panose="020B0503020204020204" pitchFamily="34" charset="-122"/>
                                </a:rPr>
                                <m:t>2</m:t>
                              </m:r>
                            </m:sup>
                          </m:sSup>
                          <m:sSub>
                            <m:sSubPr>
                              <m:ctrlPr>
                                <a:rPr lang="zh-CN" altLang="zh-CN" sz="2400" i="1">
                                  <a:latin typeface="Cambria Math" panose="02040503050406030204" pitchFamily="18" charset="0"/>
                                  <a:ea typeface="微软雅黑" panose="020B0503020204020204" pitchFamily="34" charset="-122"/>
                                </a:rPr>
                              </m:ctrlPr>
                            </m:sSubPr>
                            <m:e>
                              <m:r>
                                <m:rPr>
                                  <m:sty m:val="p"/>
                                </m:rPr>
                                <a:rPr lang="en-US" altLang="zh-CN" sz="2400">
                                  <a:latin typeface="Cambria Math" panose="02040503050406030204" pitchFamily="18" charset="0"/>
                                  <a:ea typeface="微软雅黑" panose="020B0503020204020204" pitchFamily="34" charset="-122"/>
                                </a:rPr>
                                <m:t>α</m:t>
                              </m:r>
                            </m:e>
                            <m:sub>
                              <m:r>
                                <m:rPr>
                                  <m:sty m:val="p"/>
                                </m:rPr>
                                <a:rPr lang="en-US" altLang="zh-CN" sz="2400">
                                  <a:latin typeface="Cambria Math" panose="02040503050406030204" pitchFamily="18" charset="0"/>
                                  <a:ea typeface="微软雅黑" panose="020B0503020204020204" pitchFamily="34" charset="-122"/>
                                </a:rPr>
                                <m:t>n</m:t>
                              </m:r>
                            </m:sub>
                          </m:sSub>
                        </m:num>
                        <m:den>
                          <m:r>
                            <m:rPr>
                              <m:sty m:val="p"/>
                            </m:rPr>
                            <a:rPr lang="en-US" altLang="zh-CN" sz="2400">
                              <a:latin typeface="Cambria Math" panose="02040503050406030204" pitchFamily="18" charset="0"/>
                              <a:ea typeface="微软雅黑" panose="020B0503020204020204" pitchFamily="34" charset="-122"/>
                            </a:rPr>
                            <m:t>d</m:t>
                          </m:r>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t</m:t>
                              </m:r>
                            </m:e>
                            <m:sup>
                              <m:r>
                                <a:rPr lang="en-US" altLang="zh-CN" sz="2400">
                                  <a:latin typeface="Cambria Math" panose="02040503050406030204" pitchFamily="18" charset="0"/>
                                  <a:ea typeface="微软雅黑" panose="020B0503020204020204" pitchFamily="34" charset="-122"/>
                                </a:rPr>
                                <m:t>2</m:t>
                              </m:r>
                            </m:sup>
                          </m:sSup>
                        </m:den>
                      </m:f>
                      <m:r>
                        <a:rPr lang="en-US" altLang="zh-CN" sz="2400">
                          <a:latin typeface="Cambria Math" panose="02040503050406030204" pitchFamily="18" charset="0"/>
                          <a:ea typeface="微软雅黑" panose="020B0503020204020204" pitchFamily="34" charset="-122"/>
                        </a:rPr>
                        <m:t>+</m:t>
                      </m:r>
                      <m:f>
                        <m:fPr>
                          <m:ctrlPr>
                            <a:rPr lang="zh-CN" altLang="zh-CN" sz="2400" i="1">
                              <a:latin typeface="Cambria Math" panose="02040503050406030204" pitchFamily="18" charset="0"/>
                              <a:ea typeface="微软雅黑" panose="020B0503020204020204" pitchFamily="34" charset="-122"/>
                            </a:rPr>
                          </m:ctrlPr>
                        </m:fPr>
                        <m:num>
                          <m:r>
                            <m:rPr>
                              <m:sty m:val="p"/>
                            </m:rPr>
                            <a:rPr lang="en-US" altLang="zh-CN" sz="2400" i="1">
                              <a:latin typeface="Cambria Math" panose="02040503050406030204" pitchFamily="18" charset="0"/>
                              <a:ea typeface="微软雅黑" panose="020B0503020204020204" pitchFamily="34" charset="-122"/>
                            </a:rPr>
                            <m:t>γ</m:t>
                          </m:r>
                        </m:num>
                        <m:den>
                          <m:r>
                            <m:rPr>
                              <m:sty m:val="p"/>
                            </m:rPr>
                            <a:rPr lang="en-US" altLang="zh-CN" sz="2400">
                              <a:latin typeface="Cambria Math" panose="02040503050406030204" pitchFamily="18" charset="0"/>
                              <a:ea typeface="微软雅黑" panose="020B0503020204020204" pitchFamily="34" charset="-122"/>
                            </a:rPr>
                            <m:t>p</m:t>
                          </m:r>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a</m:t>
                              </m:r>
                            </m:e>
                            <m:sup>
                              <m:r>
                                <a:rPr lang="en-US" altLang="zh-CN" sz="2400">
                                  <a:latin typeface="Cambria Math" panose="02040503050406030204" pitchFamily="18" charset="0"/>
                                  <a:ea typeface="微软雅黑" panose="020B0503020204020204" pitchFamily="34" charset="-122"/>
                                </a:rPr>
                                <m:t>3</m:t>
                              </m:r>
                            </m:sup>
                          </m:sSup>
                        </m:den>
                      </m:f>
                      <m:f>
                        <m:fPr>
                          <m:ctrlPr>
                            <a:rPr lang="zh-CN" altLang="zh-CN" sz="2400" i="1">
                              <a:latin typeface="Cambria Math" panose="02040503050406030204" pitchFamily="18" charset="0"/>
                              <a:ea typeface="微软雅黑" panose="020B0503020204020204" pitchFamily="34" charset="-122"/>
                            </a:rPr>
                          </m:ctrlPr>
                        </m:fPr>
                        <m:num>
                          <m:r>
                            <m:rPr>
                              <m:sty m:val="p"/>
                            </m:rPr>
                            <a:rPr lang="en-US" altLang="zh-CN" sz="2400">
                              <a:latin typeface="Cambria Math" panose="02040503050406030204" pitchFamily="18" charset="0"/>
                              <a:ea typeface="微软雅黑" panose="020B0503020204020204" pitchFamily="34" charset="-122"/>
                            </a:rPr>
                            <m:t>ika</m:t>
                          </m:r>
                          <m:r>
                            <a:rPr lang="en-US" altLang="zh-CN" sz="2400">
                              <a:latin typeface="Cambria Math" panose="02040503050406030204" pitchFamily="18" charset="0"/>
                              <a:ea typeface="微软雅黑" panose="020B0503020204020204" pitchFamily="34" charset="-122"/>
                            </a:rPr>
                            <m:t>⋅</m:t>
                          </m:r>
                          <m:sSubSup>
                            <m:sSubSupPr>
                              <m:ctrlPr>
                                <a:rPr lang="zh-CN" altLang="zh-CN" sz="2400" i="1">
                                  <a:latin typeface="Cambria Math" panose="02040503050406030204" pitchFamily="18" charset="0"/>
                                  <a:ea typeface="微软雅黑" panose="020B0503020204020204" pitchFamily="34" charset="-122"/>
                                </a:rPr>
                              </m:ctrlPr>
                            </m:sSubSupPr>
                            <m:e>
                              <m:r>
                                <m:rPr>
                                  <m:sty m:val="p"/>
                                </m:rPr>
                                <a:rPr lang="en-US" altLang="zh-CN" sz="2400">
                                  <a:latin typeface="Cambria Math" panose="02040503050406030204" pitchFamily="18" charset="0"/>
                                  <a:ea typeface="微软雅黑" panose="020B0503020204020204" pitchFamily="34" charset="-122"/>
                                </a:rPr>
                                <m:t>J</m:t>
                              </m:r>
                            </m:e>
                            <m:sub>
                              <m:r>
                                <m:rPr>
                                  <m:sty m:val="p"/>
                                </m:rPr>
                                <a:rPr lang="en-US" altLang="zh-CN" sz="2400">
                                  <a:latin typeface="Cambria Math" panose="02040503050406030204" pitchFamily="18" charset="0"/>
                                  <a:ea typeface="微软雅黑" panose="020B0503020204020204" pitchFamily="34" charset="-122"/>
                                </a:rPr>
                                <m:t>n</m:t>
                              </m:r>
                            </m:sub>
                            <m:sup>
                              <m:r>
                                <a:rPr lang="en-US" altLang="zh-CN" sz="2400">
                                  <a:latin typeface="Cambria Math" panose="02040503050406030204" pitchFamily="18" charset="0"/>
                                  <a:ea typeface="微软雅黑" panose="020B0503020204020204" pitchFamily="34" charset="-122"/>
                                </a:rPr>
                                <m:t>′</m:t>
                              </m:r>
                            </m:sup>
                          </m:sSubSup>
                          <m:d>
                            <m:dPr>
                              <m:ctrlPr>
                                <a:rPr lang="zh-CN" altLang="zh-CN" sz="2400" i="1">
                                  <a:latin typeface="Cambria Math" panose="02040503050406030204" pitchFamily="18" charset="0"/>
                                  <a:ea typeface="微软雅黑" panose="020B0503020204020204" pitchFamily="34" charset="-122"/>
                                </a:rPr>
                              </m:ctrlPr>
                            </m:dPr>
                            <m:e>
                              <m:r>
                                <m:rPr>
                                  <m:sty m:val="p"/>
                                </m:rPr>
                                <a:rPr lang="en-US" altLang="zh-CN" sz="2400">
                                  <a:latin typeface="Cambria Math" panose="02040503050406030204" pitchFamily="18" charset="0"/>
                                  <a:ea typeface="微软雅黑" panose="020B0503020204020204" pitchFamily="34" charset="-122"/>
                                </a:rPr>
                                <m:t>ika</m:t>
                              </m:r>
                            </m:e>
                          </m:d>
                        </m:num>
                        <m:den>
                          <m:sSub>
                            <m:sSubPr>
                              <m:ctrlPr>
                                <a:rPr lang="zh-CN" altLang="zh-CN" sz="2400" i="1">
                                  <a:latin typeface="Cambria Math" panose="02040503050406030204" pitchFamily="18" charset="0"/>
                                  <a:ea typeface="微软雅黑" panose="020B0503020204020204" pitchFamily="34" charset="-122"/>
                                </a:rPr>
                              </m:ctrlPr>
                            </m:sSubPr>
                            <m:e>
                              <m:r>
                                <m:rPr>
                                  <m:sty m:val="p"/>
                                </m:rPr>
                                <a:rPr lang="en-US" altLang="zh-CN" sz="2400">
                                  <a:latin typeface="Cambria Math" panose="02040503050406030204" pitchFamily="18" charset="0"/>
                                  <a:ea typeface="微软雅黑" panose="020B0503020204020204" pitchFamily="34" charset="-122"/>
                                </a:rPr>
                                <m:t>J</m:t>
                              </m:r>
                            </m:e>
                            <m:sub>
                              <m:r>
                                <m:rPr>
                                  <m:sty m:val="p"/>
                                </m:rPr>
                                <a:rPr lang="en-US" altLang="zh-CN" sz="2400">
                                  <a:latin typeface="Cambria Math" panose="02040503050406030204" pitchFamily="18" charset="0"/>
                                  <a:ea typeface="微软雅黑" panose="020B0503020204020204" pitchFamily="34" charset="-122"/>
                                </a:rPr>
                                <m:t>n</m:t>
                              </m:r>
                            </m:sub>
                          </m:sSub>
                          <m:d>
                            <m:dPr>
                              <m:ctrlPr>
                                <a:rPr lang="zh-CN" altLang="zh-CN" sz="2400" i="1">
                                  <a:latin typeface="Cambria Math" panose="02040503050406030204" pitchFamily="18" charset="0"/>
                                  <a:ea typeface="微软雅黑" panose="020B0503020204020204" pitchFamily="34" charset="-122"/>
                                </a:rPr>
                              </m:ctrlPr>
                            </m:dPr>
                            <m:e>
                              <m:r>
                                <m:rPr>
                                  <m:sty m:val="p"/>
                                </m:rPr>
                                <a:rPr lang="en-US" altLang="zh-CN" sz="2400">
                                  <a:latin typeface="Cambria Math" panose="02040503050406030204" pitchFamily="18" charset="0"/>
                                  <a:ea typeface="微软雅黑" panose="020B0503020204020204" pitchFamily="34" charset="-122"/>
                                </a:rPr>
                                <m:t>ika</m:t>
                              </m:r>
                            </m:e>
                          </m:d>
                        </m:den>
                      </m:f>
                      <m:d>
                        <m:dPr>
                          <m:ctrlPr>
                            <a:rPr lang="zh-CN" altLang="zh-CN" sz="2400" i="1">
                              <a:latin typeface="Cambria Math" panose="02040503050406030204" pitchFamily="18" charset="0"/>
                              <a:ea typeface="微软雅黑" panose="020B0503020204020204" pitchFamily="34" charset="-122"/>
                            </a:rPr>
                          </m:ctrlPr>
                        </m:dPr>
                        <m:e>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n</m:t>
                              </m:r>
                            </m:e>
                            <m:sup>
                              <m:r>
                                <a:rPr lang="en-US" altLang="zh-CN" sz="2400">
                                  <a:latin typeface="Cambria Math" panose="02040503050406030204" pitchFamily="18" charset="0"/>
                                  <a:ea typeface="微软雅黑" panose="020B0503020204020204" pitchFamily="34" charset="-122"/>
                                </a:rPr>
                                <m:t>2</m:t>
                              </m:r>
                            </m:sup>
                          </m:sSup>
                          <m:r>
                            <a:rPr lang="en-US" altLang="zh-CN" sz="2400">
                              <a:latin typeface="Cambria Math" panose="02040503050406030204" pitchFamily="18" charset="0"/>
                              <a:ea typeface="微软雅黑" panose="020B0503020204020204" pitchFamily="34" charset="-122"/>
                            </a:rPr>
                            <m:t>+</m:t>
                          </m:r>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k</m:t>
                              </m:r>
                            </m:e>
                            <m:sup>
                              <m:r>
                                <a:rPr lang="en-US" altLang="zh-CN" sz="2400">
                                  <a:latin typeface="Cambria Math" panose="02040503050406030204" pitchFamily="18" charset="0"/>
                                  <a:ea typeface="微软雅黑" panose="020B0503020204020204" pitchFamily="34" charset="-122"/>
                                </a:rPr>
                                <m:t>2</m:t>
                              </m:r>
                            </m:sup>
                          </m:sSup>
                          <m:sSup>
                            <m:sSupPr>
                              <m:ctrlPr>
                                <a:rPr lang="zh-CN" altLang="zh-CN" sz="2400" i="1">
                                  <a:latin typeface="Cambria Math" panose="02040503050406030204" pitchFamily="18" charset="0"/>
                                  <a:ea typeface="微软雅黑" panose="020B0503020204020204" pitchFamily="34" charset="-122"/>
                                </a:rPr>
                              </m:ctrlPr>
                            </m:sSupPr>
                            <m:e>
                              <m:r>
                                <m:rPr>
                                  <m:sty m:val="p"/>
                                </m:rPr>
                                <a:rPr lang="en-US" altLang="zh-CN" sz="2400">
                                  <a:latin typeface="Cambria Math" panose="02040503050406030204" pitchFamily="18" charset="0"/>
                                  <a:ea typeface="微软雅黑" panose="020B0503020204020204" pitchFamily="34" charset="-122"/>
                                </a:rPr>
                                <m:t>a</m:t>
                              </m:r>
                            </m:e>
                            <m:sup>
                              <m:r>
                                <a:rPr lang="en-US" altLang="zh-CN" sz="2400">
                                  <a:latin typeface="Cambria Math" panose="02040503050406030204" pitchFamily="18" charset="0"/>
                                  <a:ea typeface="微软雅黑" panose="020B0503020204020204" pitchFamily="34" charset="-122"/>
                                </a:rPr>
                                <m:t>2</m:t>
                              </m:r>
                            </m:sup>
                          </m:sSup>
                          <m:r>
                            <a:rPr lang="en-US" altLang="zh-CN" sz="2400">
                              <a:latin typeface="Cambria Math" panose="02040503050406030204" pitchFamily="18" charset="0"/>
                              <a:ea typeface="微软雅黑" panose="020B0503020204020204" pitchFamily="34" charset="-122"/>
                            </a:rPr>
                            <m:t>−1</m:t>
                          </m:r>
                        </m:e>
                      </m:d>
                      <m:sSub>
                        <m:sSubPr>
                          <m:ctrlPr>
                            <a:rPr lang="zh-CN" altLang="zh-CN" sz="2400" i="1">
                              <a:latin typeface="Cambria Math" panose="02040503050406030204" pitchFamily="18" charset="0"/>
                              <a:ea typeface="微软雅黑" panose="020B0503020204020204" pitchFamily="34" charset="-122"/>
                            </a:rPr>
                          </m:ctrlPr>
                        </m:sSubPr>
                        <m:e>
                          <m:r>
                            <m:rPr>
                              <m:sty m:val="p"/>
                            </m:rPr>
                            <a:rPr lang="en-US" altLang="zh-CN" sz="2400">
                              <a:latin typeface="Cambria Math" panose="02040503050406030204" pitchFamily="18" charset="0"/>
                              <a:ea typeface="微软雅黑" panose="020B0503020204020204" pitchFamily="34" charset="-122"/>
                            </a:rPr>
                            <m:t>α</m:t>
                          </m:r>
                        </m:e>
                        <m:sub>
                          <m:r>
                            <m:rPr>
                              <m:sty m:val="p"/>
                            </m:rPr>
                            <a:rPr lang="en-US" altLang="zh-CN" sz="2400">
                              <a:latin typeface="Cambria Math" panose="02040503050406030204" pitchFamily="18" charset="0"/>
                              <a:ea typeface="微软雅黑" panose="020B0503020204020204" pitchFamily="34" charset="-122"/>
                            </a:rPr>
                            <m:t>n</m:t>
                          </m:r>
                        </m:sub>
                      </m:sSub>
                      <m:r>
                        <a:rPr lang="en-US" altLang="zh-CN" sz="2400">
                          <a:latin typeface="Cambria Math" panose="02040503050406030204" pitchFamily="18" charset="0"/>
                          <a:ea typeface="微软雅黑" panose="020B0503020204020204" pitchFamily="34" charset="-122"/>
                        </a:rPr>
                        <m:t>=0</m:t>
                      </m:r>
                    </m:oMath>
                  </m:oMathPara>
                </a14:m>
                <a:endParaRPr lang="zh-CN" altLang="zh-CN" sz="2400" dirty="0">
                  <a:latin typeface="微软雅黑" panose="020B0503020204020204" pitchFamily="34" charset="-122"/>
                  <a:ea typeface="微软雅黑" panose="020B0503020204020204" pitchFamily="34" charset="-122"/>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895710" y="1801802"/>
                <a:ext cx="10515600" cy="5024024"/>
              </a:xfrm>
              <a:blipFill>
                <a:blip r:embed="rId3"/>
                <a:stretch>
                  <a:fillRect l="-928" t="-971"/>
                </a:stretch>
              </a:blipFill>
            </p:spPr>
            <p:txBody>
              <a:bodyPr/>
              <a:lstStyle/>
              <a:p>
                <a:r>
                  <a:rPr lang="zh-CN" altLang="en-US">
                    <a:noFill/>
                  </a:rPr>
                  <a:t> </a:t>
                </a:r>
              </a:p>
            </p:txBody>
          </p:sp>
        </mc:Fallback>
      </mc:AlternateContent>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389626" y="1016734"/>
            <a:ext cx="2198038" cy="599331"/>
          </a:xfrm>
          <a:prstGeom prst="rect">
            <a:avLst/>
          </a:prstGeom>
        </p:spPr>
        <p:txBody>
          <a:bodyPr wrap="none">
            <a:spAutoFit/>
          </a:bodyPr>
          <a:lstStyle/>
          <a:p>
            <a:pPr marL="457200" lvl="2" indent="0" algn="just">
              <a:lnSpc>
                <a:spcPct val="120000"/>
              </a:lnSpc>
              <a:spcBef>
                <a:spcPts val="1000"/>
              </a:spcBef>
              <a:buNone/>
            </a:pPr>
            <a:r>
              <a:rPr lang="zh-CN" altLang="zh-CN" sz="3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圆柱模型</a:t>
            </a:r>
            <a:endParaRPr lang="en-US" altLang="zh-CN" sz="3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0569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838200" y="1644770"/>
                <a:ext cx="10515600" cy="4899804"/>
              </a:xfrm>
            </p:spPr>
            <p:txBody>
              <a:bodyPr>
                <a:normAutofit fontScale="77500" lnSpcReduction="20000"/>
              </a:bodyPr>
              <a:lstStyle/>
              <a:p>
                <a:pPr marL="0" indent="0">
                  <a:lnSpc>
                    <a:spcPct val="120000"/>
                  </a:lnSpc>
                  <a:buNone/>
                </a:pPr>
                <a:r>
                  <a:rPr lang="zh-CN" altLang="zh-CN" sz="3400" dirty="0" smtClean="0">
                    <a:latin typeface="微软雅黑" panose="020B0503020204020204" pitchFamily="34" charset="-122"/>
                    <a:ea typeface="微软雅黑" panose="020B0503020204020204" pitchFamily="34" charset="-122"/>
                  </a:rPr>
                  <a:t>振动</a:t>
                </a:r>
                <a:r>
                  <a:rPr lang="zh-CN" altLang="zh-CN" sz="3400" dirty="0">
                    <a:latin typeface="微软雅黑" panose="020B0503020204020204" pitchFamily="34" charset="-122"/>
                    <a:ea typeface="微软雅黑" panose="020B0503020204020204" pitchFamily="34" charset="-122"/>
                  </a:rPr>
                  <a:t>方程：</a:t>
                </a:r>
                <a:endParaRPr lang="en-US" altLang="zh-CN" sz="3400" dirty="0" smtClean="0">
                  <a:latin typeface="微软雅黑" panose="020B0503020204020204" pitchFamily="34" charset="-122"/>
                  <a:ea typeface="微软雅黑" panose="020B0503020204020204" pitchFamily="34" charset="-122"/>
                </a:endParaRPr>
              </a:p>
              <a:p>
                <a:pPr marL="0" indent="0">
                  <a:lnSpc>
                    <a:spcPct val="120000"/>
                  </a:lnSpc>
                  <a:buNone/>
                </a:pPr>
                <a14:m>
                  <m:oMathPara xmlns:m="http://schemas.openxmlformats.org/officeDocument/2006/math">
                    <m:oMathParaPr>
                      <m:jc m:val="centerGroup"/>
                    </m:oMathParaPr>
                    <m:oMath xmlns:m="http://schemas.openxmlformats.org/officeDocument/2006/math">
                      <m:f>
                        <m:fPr>
                          <m:ctrlPr>
                            <a:rPr lang="zh-CN" altLang="zh-CN" i="1">
                              <a:latin typeface="Cambria Math" panose="02040503050406030204" pitchFamily="18" charset="0"/>
                            </a:rPr>
                          </m:ctrlPr>
                        </m:fPr>
                        <m:num>
                          <m:sSup>
                            <m:sSupPr>
                              <m:ctrlPr>
                                <a:rPr lang="zh-CN" altLang="zh-CN" i="1">
                                  <a:latin typeface="Cambria Math" panose="02040503050406030204" pitchFamily="18" charset="0"/>
                                </a:rPr>
                              </m:ctrlPr>
                            </m:sSupPr>
                            <m:e>
                              <m:r>
                                <m:rPr>
                                  <m:sty m:val="p"/>
                                </m:rPr>
                                <a:rPr lang="en-US" altLang="zh-CN" b="0" i="0" smtClean="0">
                                  <a:latin typeface="Cambria Math" panose="02040503050406030204" pitchFamily="18" charset="0"/>
                                </a:rPr>
                                <m:t>d</m:t>
                              </m:r>
                            </m:e>
                            <m:sup>
                              <m:r>
                                <a:rPr lang="en-US" altLang="zh-CN">
                                  <a:latin typeface="Cambria Math" panose="02040503050406030204" pitchFamily="18" charset="0"/>
                                </a:rPr>
                                <m:t>2</m:t>
                              </m:r>
                            </m:sup>
                          </m:sSup>
                          <m:sSub>
                            <m:sSubPr>
                              <m:ctrlPr>
                                <a:rPr lang="zh-CN" altLang="zh-CN" i="1">
                                  <a:latin typeface="Cambria Math" panose="02040503050406030204" pitchFamily="18" charset="0"/>
                                </a:rPr>
                              </m:ctrlPr>
                            </m:sSubPr>
                            <m:e>
                              <m:r>
                                <m:rPr>
                                  <m:sty m:val="p"/>
                                </m:rPr>
                                <a:rPr lang="en-US" altLang="zh-CN">
                                  <a:latin typeface="Cambria Math" panose="02040503050406030204" pitchFamily="18" charset="0"/>
                                </a:rPr>
                                <m:t>α</m:t>
                              </m:r>
                            </m:e>
                            <m:sub>
                              <m:r>
                                <m:rPr>
                                  <m:sty m:val="p"/>
                                </m:rPr>
                                <a:rPr lang="en-US" altLang="zh-CN">
                                  <a:latin typeface="Cambria Math" panose="02040503050406030204" pitchFamily="18" charset="0"/>
                                </a:rPr>
                                <m:t>n</m:t>
                              </m:r>
                            </m:sub>
                          </m:sSub>
                        </m:num>
                        <m:den>
                          <m:r>
                            <m:rPr>
                              <m:sty m:val="p"/>
                            </m:rPr>
                            <a:rPr lang="en-US" altLang="zh-CN" b="0" i="0" smtClean="0">
                              <a:latin typeface="Cambria Math" panose="02040503050406030204" pitchFamily="18" charset="0"/>
                            </a:rPr>
                            <m:t>d</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t</m:t>
                              </m:r>
                            </m:e>
                            <m:sup>
                              <m:r>
                                <a:rPr lang="en-US" altLang="zh-CN">
                                  <a:latin typeface="Cambria Math" panose="02040503050406030204" pitchFamily="18" charset="0"/>
                                </a:rPr>
                                <m:t>2</m:t>
                              </m:r>
                            </m:sup>
                          </m:sSup>
                        </m:den>
                      </m:f>
                      <m:r>
                        <a:rPr lang="en-US" altLang="zh-CN">
                          <a:latin typeface="Cambria Math" panose="02040503050406030204" pitchFamily="18" charset="0"/>
                        </a:rPr>
                        <m:t>+</m:t>
                      </m:r>
                      <m:f>
                        <m:fPr>
                          <m:ctrlPr>
                            <a:rPr lang="zh-CN" altLang="zh-CN" i="1">
                              <a:latin typeface="Cambria Math" panose="02040503050406030204" pitchFamily="18" charset="0"/>
                            </a:rPr>
                          </m:ctrlPr>
                        </m:fPr>
                        <m:num>
                          <m:r>
                            <m:rPr>
                              <m:sty m:val="p"/>
                            </m:rPr>
                            <a:rPr lang="en-US" altLang="zh-CN" i="1">
                              <a:latin typeface="Cambria Math" panose="02040503050406030204" pitchFamily="18" charset="0"/>
                            </a:rPr>
                            <m:t>γ</m:t>
                          </m:r>
                        </m:num>
                        <m:den>
                          <m:r>
                            <m:rPr>
                              <m:sty m:val="p"/>
                            </m:rPr>
                            <a:rPr lang="en-US" altLang="zh-CN">
                              <a:latin typeface="Cambria Math" panose="02040503050406030204" pitchFamily="18" charset="0"/>
                            </a:rPr>
                            <m:t>p</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a</m:t>
                              </m:r>
                            </m:e>
                            <m:sup>
                              <m:r>
                                <a:rPr lang="en-US" altLang="zh-CN">
                                  <a:latin typeface="Cambria Math" panose="02040503050406030204" pitchFamily="18" charset="0"/>
                                </a:rPr>
                                <m:t>3</m:t>
                              </m:r>
                            </m:sup>
                          </m:sSup>
                        </m:den>
                      </m:f>
                      <m:f>
                        <m:fPr>
                          <m:ctrlPr>
                            <a:rPr lang="zh-CN" altLang="zh-CN" i="1">
                              <a:latin typeface="Cambria Math" panose="02040503050406030204" pitchFamily="18" charset="0"/>
                            </a:rPr>
                          </m:ctrlPr>
                        </m:fPr>
                        <m:num>
                          <m:r>
                            <m:rPr>
                              <m:sty m:val="p"/>
                            </m:rPr>
                            <a:rPr lang="en-US" altLang="zh-CN" b="0" i="0" smtClean="0">
                              <a:latin typeface="Cambria Math" panose="02040503050406030204" pitchFamily="18" charset="0"/>
                            </a:rPr>
                            <m:t>i</m:t>
                          </m:r>
                          <m:r>
                            <m:rPr>
                              <m:sty m:val="p"/>
                            </m:rPr>
                            <a:rPr lang="en-US" altLang="zh-CN">
                              <a:latin typeface="Cambria Math" panose="02040503050406030204" pitchFamily="18" charset="0"/>
                            </a:rPr>
                            <m:t>ka</m:t>
                          </m:r>
                          <m:r>
                            <a:rPr lang="en-US" altLang="zh-CN">
                              <a:latin typeface="Cambria Math" panose="02040503050406030204" pitchFamily="18" charset="0"/>
                            </a:rPr>
                            <m:t>⋅</m:t>
                          </m:r>
                          <m:sSubSup>
                            <m:sSubSupPr>
                              <m:ctrlPr>
                                <a:rPr lang="zh-CN" altLang="zh-CN" i="1">
                                  <a:latin typeface="Cambria Math" panose="02040503050406030204" pitchFamily="18" charset="0"/>
                                </a:rPr>
                              </m:ctrlPr>
                            </m:sSubSupPr>
                            <m:e>
                              <m:r>
                                <m:rPr>
                                  <m:sty m:val="p"/>
                                </m:rPr>
                                <a:rPr lang="en-US" altLang="zh-CN">
                                  <a:latin typeface="Cambria Math" panose="02040503050406030204" pitchFamily="18" charset="0"/>
                                </a:rPr>
                                <m:t>J</m:t>
                              </m:r>
                            </m:e>
                            <m:sub>
                              <m:r>
                                <m:rPr>
                                  <m:sty m:val="p"/>
                                </m:rPr>
                                <a:rPr lang="en-US" altLang="zh-CN">
                                  <a:latin typeface="Cambria Math" panose="02040503050406030204" pitchFamily="18" charset="0"/>
                                </a:rPr>
                                <m:t>n</m:t>
                              </m:r>
                            </m:sub>
                            <m:sup>
                              <m:r>
                                <a:rPr lang="en-US" altLang="zh-CN" i="1">
                                  <a:latin typeface="Cambria Math" panose="02040503050406030204" pitchFamily="18" charset="0"/>
                                </a:rPr>
                                <m:t>′</m:t>
                              </m:r>
                            </m:sup>
                          </m:sSubSup>
                          <m:d>
                            <m:dPr>
                              <m:ctrlPr>
                                <a:rPr lang="zh-CN" altLang="zh-CN" i="1">
                                  <a:latin typeface="Cambria Math" panose="02040503050406030204" pitchFamily="18" charset="0"/>
                                </a:rPr>
                              </m:ctrlPr>
                            </m:dPr>
                            <m:e>
                              <m:r>
                                <m:rPr>
                                  <m:sty m:val="p"/>
                                </m:rPr>
                                <a:rPr lang="en-US" altLang="zh-CN" b="0" i="0" smtClean="0">
                                  <a:latin typeface="Cambria Math" panose="02040503050406030204" pitchFamily="18" charset="0"/>
                                </a:rPr>
                                <m:t>i</m:t>
                              </m:r>
                              <m:r>
                                <m:rPr>
                                  <m:sty m:val="p"/>
                                </m:rPr>
                                <a:rPr lang="en-US" altLang="zh-CN">
                                  <a:latin typeface="Cambria Math" panose="02040503050406030204" pitchFamily="18" charset="0"/>
                                </a:rPr>
                                <m:t>ka</m:t>
                              </m:r>
                            </m:e>
                          </m:d>
                        </m:num>
                        <m:den>
                          <m:sSub>
                            <m:sSubPr>
                              <m:ctrlPr>
                                <a:rPr lang="zh-CN" altLang="zh-CN" i="1">
                                  <a:latin typeface="Cambria Math" panose="02040503050406030204" pitchFamily="18" charset="0"/>
                                </a:rPr>
                              </m:ctrlPr>
                            </m:sSubPr>
                            <m:e>
                              <m:r>
                                <m:rPr>
                                  <m:sty m:val="p"/>
                                </m:rPr>
                                <a:rPr lang="en-US" altLang="zh-CN">
                                  <a:latin typeface="Cambria Math" panose="02040503050406030204" pitchFamily="18" charset="0"/>
                                </a:rPr>
                                <m:t>J</m:t>
                              </m:r>
                            </m:e>
                            <m:sub>
                              <m:r>
                                <m:rPr>
                                  <m:sty m:val="p"/>
                                </m:rPr>
                                <a:rPr lang="en-US" altLang="zh-CN">
                                  <a:latin typeface="Cambria Math" panose="02040503050406030204" pitchFamily="18" charset="0"/>
                                </a:rPr>
                                <m:t>n</m:t>
                              </m:r>
                            </m:sub>
                          </m:sSub>
                          <m:d>
                            <m:dPr>
                              <m:ctrlPr>
                                <a:rPr lang="zh-CN" altLang="zh-CN" i="1">
                                  <a:latin typeface="Cambria Math" panose="02040503050406030204" pitchFamily="18" charset="0"/>
                                </a:rPr>
                              </m:ctrlPr>
                            </m:dPr>
                            <m:e>
                              <m:r>
                                <m:rPr>
                                  <m:sty m:val="p"/>
                                </m:rPr>
                                <a:rPr lang="en-US" altLang="zh-CN" b="0" i="0" smtClean="0">
                                  <a:latin typeface="Cambria Math" panose="02040503050406030204" pitchFamily="18" charset="0"/>
                                </a:rPr>
                                <m:t>i</m:t>
                              </m:r>
                              <m:r>
                                <m:rPr>
                                  <m:sty m:val="p"/>
                                </m:rPr>
                                <a:rPr lang="en-US" altLang="zh-CN">
                                  <a:latin typeface="Cambria Math" panose="02040503050406030204" pitchFamily="18" charset="0"/>
                                </a:rPr>
                                <m:t>ka</m:t>
                              </m:r>
                            </m:e>
                          </m:d>
                        </m:den>
                      </m:f>
                      <m:d>
                        <m:dPr>
                          <m:ctrlPr>
                            <a:rPr lang="zh-CN" altLang="zh-CN" i="1">
                              <a:latin typeface="Cambria Math" panose="02040503050406030204" pitchFamily="18" charset="0"/>
                            </a:rPr>
                          </m:ctrlPr>
                        </m:dPr>
                        <m:e>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n</m:t>
                              </m:r>
                            </m:e>
                            <m:sup>
                              <m:r>
                                <a:rPr lang="en-US" altLang="zh-CN">
                                  <a:latin typeface="Cambria Math" panose="02040503050406030204" pitchFamily="18" charset="0"/>
                                </a:rPr>
                                <m:t>2</m:t>
                              </m:r>
                            </m:sup>
                          </m:sSup>
                          <m:r>
                            <a:rPr lang="en-US" altLang="zh-CN">
                              <a:latin typeface="Cambria Math" panose="02040503050406030204" pitchFamily="18" charset="0"/>
                            </a:rPr>
                            <m:t>+</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k</m:t>
                              </m:r>
                            </m:e>
                            <m:sup>
                              <m:r>
                                <a:rPr lang="en-US" altLang="zh-CN">
                                  <a:latin typeface="Cambria Math" panose="02040503050406030204" pitchFamily="18" charset="0"/>
                                </a:rPr>
                                <m:t>2</m:t>
                              </m:r>
                            </m:sup>
                          </m:sSup>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a</m:t>
                              </m:r>
                            </m:e>
                            <m:sup>
                              <m:r>
                                <a:rPr lang="en-US" altLang="zh-CN">
                                  <a:latin typeface="Cambria Math" panose="02040503050406030204" pitchFamily="18" charset="0"/>
                                </a:rPr>
                                <m:t>2</m:t>
                              </m:r>
                            </m:sup>
                          </m:sSup>
                          <m:r>
                            <a:rPr lang="en-US" altLang="zh-CN" i="1">
                              <a:latin typeface="Cambria Math" panose="02040503050406030204" pitchFamily="18" charset="0"/>
                            </a:rPr>
                            <m:t>−</m:t>
                          </m:r>
                          <m:r>
                            <a:rPr lang="en-US" altLang="zh-CN">
                              <a:latin typeface="Cambria Math" panose="02040503050406030204" pitchFamily="18" charset="0"/>
                            </a:rPr>
                            <m:t>1</m:t>
                          </m:r>
                        </m:e>
                      </m:d>
                      <m:sSub>
                        <m:sSubPr>
                          <m:ctrlPr>
                            <a:rPr lang="zh-CN" altLang="zh-CN" i="1">
                              <a:latin typeface="Cambria Math" panose="02040503050406030204" pitchFamily="18" charset="0"/>
                            </a:rPr>
                          </m:ctrlPr>
                        </m:sSubPr>
                        <m:e>
                          <m:r>
                            <m:rPr>
                              <m:sty m:val="p"/>
                            </m:rPr>
                            <a:rPr lang="en-US" altLang="zh-CN">
                              <a:latin typeface="Cambria Math" panose="02040503050406030204" pitchFamily="18" charset="0"/>
                            </a:rPr>
                            <m:t>α</m:t>
                          </m:r>
                        </m:e>
                        <m:sub>
                          <m:r>
                            <m:rPr>
                              <m:sty m:val="p"/>
                            </m:rPr>
                            <a:rPr lang="en-US" altLang="zh-CN">
                              <a:latin typeface="Cambria Math" panose="02040503050406030204" pitchFamily="18" charset="0"/>
                            </a:rPr>
                            <m:t>n</m:t>
                          </m:r>
                        </m:sub>
                      </m:sSub>
                      <m:r>
                        <a:rPr lang="en-US" altLang="zh-CN">
                          <a:latin typeface="Cambria Math" panose="02040503050406030204" pitchFamily="18" charset="0"/>
                        </a:rPr>
                        <m:t>=0</m:t>
                      </m:r>
                    </m:oMath>
                  </m:oMathPara>
                </a14:m>
                <a:endParaRPr lang="zh-CN" altLang="zh-CN" dirty="0"/>
              </a:p>
              <a:p>
                <a:pPr marL="0" indent="0">
                  <a:lnSpc>
                    <a:spcPct val="120000"/>
                  </a:lnSpc>
                  <a:buNone/>
                </a:pPr>
                <a:r>
                  <a:rPr lang="zh-CN" altLang="zh-CN" dirty="0" smtClean="0">
                    <a:latin typeface="微软雅黑" panose="020B0503020204020204" pitchFamily="34" charset="-122"/>
                    <a:ea typeface="微软雅黑" panose="020B0503020204020204" pitchFamily="34" charset="-122"/>
                  </a:rPr>
                  <a:t>其中</a:t>
                </a:r>
                <a14:m>
                  <m:oMath xmlns:m="http://schemas.openxmlformats.org/officeDocument/2006/math">
                    <m:sSub>
                      <m:sSubPr>
                        <m:ctrlPr>
                          <a:rPr lang="zh-CN" altLang="zh-CN" i="1">
                            <a:latin typeface="Cambria Math" panose="02040503050406030204" pitchFamily="18" charset="0"/>
                            <a:ea typeface="微软雅黑" panose="020B0503020204020204" pitchFamily="34" charset="-122"/>
                          </a:rPr>
                        </m:ctrlPr>
                      </m:sSubPr>
                      <m:e>
                        <m:r>
                          <m:rPr>
                            <m:sty m:val="p"/>
                          </m:rPr>
                          <a:rPr lang="en-US" altLang="zh-CN">
                            <a:latin typeface="Cambria Math" panose="02040503050406030204" pitchFamily="18" charset="0"/>
                            <a:ea typeface="微软雅黑" panose="020B0503020204020204" pitchFamily="34" charset="-122"/>
                          </a:rPr>
                          <m:t>J</m:t>
                        </m:r>
                      </m:e>
                      <m:sub>
                        <m:r>
                          <m:rPr>
                            <m:sty m:val="p"/>
                          </m:rPr>
                          <a:rPr lang="en-US" altLang="zh-CN">
                            <a:latin typeface="Cambria Math" panose="02040503050406030204" pitchFamily="18" charset="0"/>
                            <a:ea typeface="微软雅黑" panose="020B0503020204020204" pitchFamily="34" charset="-122"/>
                          </a:rPr>
                          <m:t>n</m:t>
                        </m:r>
                      </m:sub>
                    </m:sSub>
                    <m:d>
                      <m:dPr>
                        <m:ctrlPr>
                          <a:rPr lang="zh-CN" altLang="zh-CN" i="1">
                            <a:latin typeface="Cambria Math" panose="02040503050406030204" pitchFamily="18" charset="0"/>
                            <a:ea typeface="微软雅黑" panose="020B0503020204020204" pitchFamily="34" charset="-122"/>
                          </a:rPr>
                        </m:ctrlPr>
                      </m:dPr>
                      <m:e>
                        <m:r>
                          <m:rPr>
                            <m:sty m:val="p"/>
                          </m:rPr>
                          <a:rPr lang="en-US" altLang="zh-CN">
                            <a:latin typeface="Cambria Math" panose="02040503050406030204" pitchFamily="18" charset="0"/>
                            <a:ea typeface="微软雅黑" panose="020B0503020204020204" pitchFamily="34" charset="-122"/>
                          </a:rPr>
                          <m:t>ika</m:t>
                        </m:r>
                      </m:e>
                    </m:d>
                    <m:r>
                      <a:rPr lang="zh-CN" altLang="zh-CN">
                        <a:latin typeface="Cambria Math" panose="02040503050406030204" pitchFamily="18" charset="0"/>
                        <a:ea typeface="微软雅黑" panose="020B0503020204020204" pitchFamily="34" charset="-122"/>
                      </a:rPr>
                      <m:t>为贝塞尔函数自变量取</m:t>
                    </m:r>
                    <m:r>
                      <m:rPr>
                        <m:sty m:val="p"/>
                      </m:rPr>
                      <a:rPr lang="en-US" altLang="zh-CN">
                        <a:latin typeface="Cambria Math" panose="02040503050406030204" pitchFamily="18" charset="0"/>
                        <a:ea typeface="微软雅黑" panose="020B0503020204020204" pitchFamily="34" charset="-122"/>
                      </a:rPr>
                      <m:t>a</m:t>
                    </m:r>
                    <m:r>
                      <a:rPr lang="zh-CN" altLang="zh-CN">
                        <a:latin typeface="Cambria Math" panose="02040503050406030204" pitchFamily="18" charset="0"/>
                        <a:ea typeface="微软雅黑" panose="020B0503020204020204" pitchFamily="34" charset="-122"/>
                      </a:rPr>
                      <m:t>时的值</m:t>
                    </m:r>
                  </m:oMath>
                </a14:m>
                <a:endParaRPr lang="en-US" altLang="zh-CN" dirty="0" smtClean="0">
                  <a:latin typeface="微软雅黑" panose="020B0503020204020204" pitchFamily="34" charset="-122"/>
                  <a:ea typeface="微软雅黑" panose="020B0503020204020204" pitchFamily="34" charset="-122"/>
                </a:endParaRPr>
              </a:p>
              <a:p>
                <a:pPr marL="0" indent="0">
                  <a:lnSpc>
                    <a:spcPct val="120000"/>
                  </a:lnSpc>
                  <a:buNone/>
                </a:pPr>
                <a14:m>
                  <m:oMath xmlns:m="http://schemas.openxmlformats.org/officeDocument/2006/math">
                    <m:r>
                      <a:rPr lang="zh-CN" altLang="zh-CN">
                        <a:latin typeface="Cambria Math" panose="02040503050406030204" pitchFamily="18" charset="0"/>
                        <a:ea typeface="微软雅黑" panose="020B0503020204020204" pitchFamily="34" charset="-122"/>
                      </a:rPr>
                      <m:t>又由于实际问题中</m:t>
                    </m:r>
                  </m:oMath>
                </a14:m>
                <a:r>
                  <a:rPr lang="en-US" altLang="zh-CN" dirty="0" err="1">
                    <a:latin typeface="微软雅黑" panose="020B0503020204020204" pitchFamily="34" charset="-122"/>
                    <a:ea typeface="微软雅黑" panose="020B0503020204020204" pitchFamily="34" charset="-122"/>
                  </a:rPr>
                  <a:t>ka</a:t>
                </a:r>
                <a:r>
                  <a:rPr lang="zh-CN" altLang="zh-CN" dirty="0">
                    <a:latin typeface="微软雅黑" panose="020B0503020204020204" pitchFamily="34" charset="-122"/>
                    <a:ea typeface="微软雅黑" panose="020B0503020204020204" pitchFamily="34" charset="-122"/>
                  </a:rPr>
                  <a:t>为小量，可以忽略，则方程整理后可以得到频率表达式：</a:t>
                </a:r>
                <a:endParaRPr lang="en-US" altLang="zh-CN" dirty="0">
                  <a:latin typeface="微软雅黑" panose="020B0503020204020204" pitchFamily="34" charset="-122"/>
                  <a:ea typeface="微软雅黑" panose="020B0503020204020204" pitchFamily="34" charset="-122"/>
                </a:endParaRPr>
              </a:p>
              <a:p>
                <a:pPr marL="0" indent="0">
                  <a:lnSpc>
                    <a:spcPct val="120000"/>
                  </a:lnSpc>
                  <a:buNone/>
                </a:pPr>
                <a14:m>
                  <m:oMathPara xmlns:m="http://schemas.openxmlformats.org/officeDocument/2006/math">
                    <m:oMathParaPr>
                      <m:jc m:val="centerGroup"/>
                    </m:oMathParaPr>
                    <m:oMath xmlns:m="http://schemas.openxmlformats.org/officeDocument/2006/math">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p</m:t>
                          </m:r>
                        </m:e>
                        <m:sup>
                          <m:r>
                            <a:rPr lang="en-US" altLang="zh-CN">
                              <a:latin typeface="Cambria Math" panose="02040503050406030204" pitchFamily="18" charset="0"/>
                            </a:rPr>
                            <m:t>2</m:t>
                          </m:r>
                        </m:sup>
                      </m:sSup>
                      <m:r>
                        <a:rPr lang="en-US" altLang="zh-CN">
                          <a:latin typeface="Cambria Math" panose="02040503050406030204" pitchFamily="18" charset="0"/>
                        </a:rPr>
                        <m:t>=</m:t>
                      </m:r>
                      <m:d>
                        <m:dPr>
                          <m:ctrlPr>
                            <a:rPr lang="zh-CN" altLang="zh-CN" i="1">
                              <a:latin typeface="Cambria Math" panose="02040503050406030204" pitchFamily="18" charset="0"/>
                            </a:rPr>
                          </m:ctrlPr>
                        </m:dPr>
                        <m:e>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n</m:t>
                              </m:r>
                            </m:e>
                            <m:sup>
                              <m:r>
                                <a:rPr lang="en-US" altLang="zh-CN">
                                  <a:latin typeface="Cambria Math" panose="02040503050406030204" pitchFamily="18" charset="0"/>
                                </a:rPr>
                                <m:t>3</m:t>
                              </m:r>
                            </m:sup>
                          </m:sSup>
                          <m:r>
                            <a:rPr lang="en-US" altLang="zh-CN" i="1">
                              <a:latin typeface="Cambria Math" panose="02040503050406030204" pitchFamily="18" charset="0"/>
                            </a:rPr>
                            <m:t>−</m:t>
                          </m:r>
                          <m:r>
                            <m:rPr>
                              <m:sty m:val="p"/>
                            </m:rPr>
                            <a:rPr lang="en-US" altLang="zh-CN">
                              <a:latin typeface="Cambria Math" panose="02040503050406030204" pitchFamily="18" charset="0"/>
                            </a:rPr>
                            <m:t>n</m:t>
                          </m:r>
                        </m:e>
                      </m:d>
                      <m:f>
                        <m:fPr>
                          <m:ctrlPr>
                            <a:rPr lang="zh-CN" altLang="zh-CN" i="1">
                              <a:latin typeface="Cambria Math" panose="02040503050406030204" pitchFamily="18" charset="0"/>
                            </a:rPr>
                          </m:ctrlPr>
                        </m:fPr>
                        <m:num>
                          <m:r>
                            <m:rPr>
                              <m:sty m:val="p"/>
                            </m:rPr>
                            <a:rPr lang="en-US" altLang="zh-CN" i="1">
                              <a:latin typeface="Cambria Math" panose="02040503050406030204" pitchFamily="18" charset="0"/>
                            </a:rPr>
                            <m:t>γ</m:t>
                          </m:r>
                        </m:num>
                        <m:den>
                          <m:r>
                            <m:rPr>
                              <m:sty m:val="p"/>
                            </m:rPr>
                            <a:rPr lang="en-US" altLang="zh-CN">
                              <a:latin typeface="Cambria Math" panose="02040503050406030204" pitchFamily="18" charset="0"/>
                            </a:rPr>
                            <m:t>ρ</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a</m:t>
                              </m:r>
                            </m:e>
                            <m:sup>
                              <m:r>
                                <a:rPr lang="en-US" altLang="zh-CN">
                                  <a:latin typeface="Cambria Math" panose="02040503050406030204" pitchFamily="18" charset="0"/>
                                </a:rPr>
                                <m:t>3</m:t>
                              </m:r>
                            </m:sup>
                          </m:sSup>
                        </m:den>
                      </m:f>
                    </m:oMath>
                  </m:oMathPara>
                </a14:m>
                <a:endParaRPr lang="zh-CN" altLang="zh-CN" dirty="0"/>
              </a:p>
              <a:p>
                <a:pPr marL="0" indent="0">
                  <a:lnSpc>
                    <a:spcPct val="120000"/>
                  </a:lnSpc>
                  <a:buNone/>
                </a:pPr>
                <a:r>
                  <a:rPr lang="zh-CN" altLang="zh-CN" dirty="0">
                    <a:latin typeface="微软雅黑" panose="020B0503020204020204" pitchFamily="34" charset="-122"/>
                    <a:ea typeface="微软雅黑" panose="020B0503020204020204" pitchFamily="34" charset="-122"/>
                  </a:rPr>
                  <a:t>则柱坐标系下的本征频率为：</a:t>
                </a:r>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i="1">
                              <a:latin typeface="Cambria Math" panose="02040503050406030204" pitchFamily="18" charset="0"/>
                            </a:rPr>
                            <m:t>𝑛</m:t>
                          </m:r>
                        </m:sub>
                      </m:sSub>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r>
                            <a:rPr lang="en-US" altLang="zh-CN" i="1">
                              <a:latin typeface="Cambria Math" panose="02040503050406030204" pitchFamily="18" charset="0"/>
                            </a:rPr>
                            <m:t>𝜋</m:t>
                          </m:r>
                        </m:den>
                      </m:f>
                      <m:sSup>
                        <m:sSupPr>
                          <m:ctrlPr>
                            <a:rPr lang="zh-CN" altLang="zh-CN" i="1">
                              <a:latin typeface="Cambria Math" panose="02040503050406030204" pitchFamily="18" charset="0"/>
                            </a:rPr>
                          </m:ctrlPr>
                        </m:sSupPr>
                        <m:e>
                          <m:d>
                            <m:dPr>
                              <m:begChr m:val="["/>
                              <m:endChr m:val="]"/>
                              <m:ctrlPr>
                                <a:rPr lang="zh-CN" altLang="zh-CN" i="1">
                                  <a:latin typeface="Cambria Math" panose="02040503050406030204" pitchFamily="18" charset="0"/>
                                </a:rPr>
                              </m:ctrlPr>
                            </m:dPr>
                            <m:e>
                              <m:f>
                                <m:fPr>
                                  <m:ctrlPr>
                                    <a:rPr lang="zh-CN" altLang="zh-CN" i="1">
                                      <a:latin typeface="Cambria Math" panose="02040503050406030204" pitchFamily="18" charset="0"/>
                                    </a:rPr>
                                  </m:ctrlPr>
                                </m:fPr>
                                <m:num>
                                  <m:r>
                                    <a:rPr lang="en-US" altLang="zh-CN" i="1">
                                      <a:latin typeface="Cambria Math" panose="02040503050406030204" pitchFamily="18" charset="0"/>
                                    </a:rPr>
                                    <m:t>𝑛</m:t>
                                  </m:r>
                                  <m:d>
                                    <m:dPr>
                                      <m:ctrlPr>
                                        <a:rPr lang="zh-CN" altLang="zh-CN" i="1">
                                          <a:latin typeface="Cambria Math" panose="02040503050406030204" pitchFamily="18" charset="0"/>
                                        </a:rPr>
                                      </m:ctrlPr>
                                    </m:dPr>
                                    <m:e>
                                      <m:sSup>
                                        <m:sSupPr>
                                          <m:ctrlPr>
                                            <a:rPr lang="zh-CN" altLang="zh-CN" i="1">
                                              <a:latin typeface="Cambria Math" panose="02040503050406030204" pitchFamily="18" charset="0"/>
                                            </a:rPr>
                                          </m:ctrlPr>
                                        </m:sSupPr>
                                        <m:e>
                                          <m:r>
                                            <a:rPr lang="en-US" altLang="zh-CN" i="1">
                                              <a:latin typeface="Cambria Math" panose="02040503050406030204" pitchFamily="18" charset="0"/>
                                            </a:rPr>
                                            <m:t>𝑛</m:t>
                                          </m:r>
                                        </m:e>
                                        <m:sup>
                                          <m:r>
                                            <a:rPr lang="en-US" altLang="zh-CN" i="1">
                                              <a:latin typeface="Cambria Math" panose="02040503050406030204" pitchFamily="18" charset="0"/>
                                            </a:rPr>
                                            <m:t>2</m:t>
                                          </m:r>
                                        </m:sup>
                                      </m:sSup>
                                      <m:r>
                                        <a:rPr lang="zh-CN" altLang="en-US" i="1">
                                          <a:latin typeface="Cambria Math" panose="02040503050406030204" pitchFamily="18" charset="0"/>
                                        </a:rPr>
                                        <m:t>−</m:t>
                                      </m:r>
                                      <m:r>
                                        <a:rPr lang="en-US" altLang="zh-CN" i="1">
                                          <a:latin typeface="Cambria Math" panose="02040503050406030204" pitchFamily="18" charset="0"/>
                                        </a:rPr>
                                        <m:t>1</m:t>
                                      </m:r>
                                    </m:e>
                                  </m:d>
                                  <m:r>
                                    <m:rPr>
                                      <m:sty m:val="p"/>
                                    </m:rPr>
                                    <a:rPr lang="en-US" altLang="zh-CN" i="1">
                                      <a:latin typeface="Cambria Math" panose="02040503050406030204" pitchFamily="18" charset="0"/>
                                    </a:rPr>
                                    <m:t>γ</m:t>
                                  </m:r>
                                </m:num>
                                <m:den>
                                  <m:sSub>
                                    <m:sSubPr>
                                      <m:ctrlPr>
                                        <a:rPr lang="zh-CN" altLang="zh-CN" i="1">
                                          <a:latin typeface="Cambria Math" panose="02040503050406030204" pitchFamily="18" charset="0"/>
                                        </a:rPr>
                                      </m:ctrlPr>
                                    </m:sSubPr>
                                    <m:e>
                                      <m:r>
                                        <a:rPr lang="en-US" altLang="zh-CN" i="1">
                                          <a:latin typeface="Cambria Math" panose="02040503050406030204" pitchFamily="18" charset="0"/>
                                        </a:rPr>
                                        <m:t>𝜌</m:t>
                                      </m:r>
                                    </m:e>
                                    <m:sub>
                                      <m:r>
                                        <a:rPr lang="en-US" altLang="zh-CN" i="1">
                                          <a:latin typeface="Cambria Math" panose="02040503050406030204" pitchFamily="18" charset="0"/>
                                        </a:rPr>
                                        <m:t>𝑙</m:t>
                                      </m:r>
                                    </m:sub>
                                  </m:sSub>
                                  <m:sSup>
                                    <m:sSupPr>
                                      <m:ctrlPr>
                                        <a:rPr lang="zh-CN" altLang="zh-CN" i="1">
                                          <a:latin typeface="Cambria Math" panose="02040503050406030204" pitchFamily="18" charset="0"/>
                                        </a:rPr>
                                      </m:ctrlPr>
                                    </m:sSupPr>
                                    <m:e>
                                      <m:r>
                                        <a:rPr lang="en-US" altLang="zh-CN" i="1">
                                          <a:latin typeface="Cambria Math" panose="02040503050406030204" pitchFamily="18" charset="0"/>
                                        </a:rPr>
                                        <m:t>𝑅</m:t>
                                      </m:r>
                                    </m:e>
                                    <m:sup>
                                      <m:r>
                                        <a:rPr lang="en-US" altLang="zh-CN" i="1">
                                          <a:latin typeface="Cambria Math" panose="02040503050406030204" pitchFamily="18" charset="0"/>
                                        </a:rPr>
                                        <m:t>3</m:t>
                                      </m:r>
                                    </m:sup>
                                  </m:sSup>
                                </m:den>
                              </m:f>
                            </m:e>
                          </m:d>
                        </m:e>
                        <m:sup>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den>
                          </m:f>
                        </m:sup>
                      </m:sSup>
                    </m:oMath>
                  </m:oMathPara>
                </a14:m>
                <a:endParaRPr lang="zh-CN" altLang="zh-CN" dirty="0" smtClean="0"/>
              </a:p>
              <a:p>
                <a:pPr>
                  <a:lnSpc>
                    <a:spcPct val="120000"/>
                  </a:lnSpc>
                  <a:buFont typeface="Wingdings" panose="05000000000000000000" pitchFamily="2" charset="2"/>
                  <a:buChar char="u"/>
                </a:pP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838200" y="1644770"/>
                <a:ext cx="10515600" cy="4899804"/>
              </a:xfrm>
              <a:blipFill>
                <a:blip r:embed="rId3"/>
                <a:stretch>
                  <a:fillRect l="-1043" t="-1119"/>
                </a:stretch>
              </a:blipFill>
            </p:spPr>
            <p:txBody>
              <a:bodyPr/>
              <a:lstStyle/>
              <a:p>
                <a:r>
                  <a:rPr lang="zh-CN" altLang="en-US">
                    <a:noFill/>
                  </a:rPr>
                  <a:t> </a:t>
                </a:r>
              </a:p>
            </p:txBody>
          </p:sp>
        </mc:Fallback>
      </mc:AlternateContent>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389626" y="970726"/>
            <a:ext cx="2198038" cy="599331"/>
          </a:xfrm>
          <a:prstGeom prst="rect">
            <a:avLst/>
          </a:prstGeom>
        </p:spPr>
        <p:txBody>
          <a:bodyPr wrap="none">
            <a:spAutoFit/>
          </a:bodyPr>
          <a:lstStyle/>
          <a:p>
            <a:pPr marL="457200" lvl="2" indent="0" algn="just">
              <a:lnSpc>
                <a:spcPct val="120000"/>
              </a:lnSpc>
              <a:spcBef>
                <a:spcPts val="1000"/>
              </a:spcBef>
              <a:buNone/>
            </a:pPr>
            <a:r>
              <a:rPr lang="zh-CN" altLang="zh-CN" sz="3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圆柱模型</a:t>
            </a:r>
            <a:endParaRPr lang="en-US" altLang="zh-CN" sz="3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576000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918713" y="1969399"/>
                <a:ext cx="10515600" cy="4351338"/>
              </a:xfrm>
            </p:spPr>
            <p:txBody>
              <a:bodyPr>
                <a:normAutofit/>
              </a:bodyPr>
              <a:lstStyle/>
              <a:p>
                <a:pPr marL="0" lvl="0" indent="0">
                  <a:buNone/>
                </a:pPr>
                <a:r>
                  <a:rPr lang="zh-CN" altLang="zh-CN" dirty="0" smtClean="0">
                    <a:latin typeface="微软雅黑" panose="020B0503020204020204" pitchFamily="34" charset="-122"/>
                    <a:ea typeface="微软雅黑" panose="020B0503020204020204" pitchFamily="34" charset="-122"/>
                  </a:rPr>
                  <a:t>球面</a:t>
                </a:r>
                <a:r>
                  <a:rPr lang="zh-CN" altLang="zh-CN" dirty="0">
                    <a:latin typeface="微软雅黑" panose="020B0503020204020204" pitchFamily="34" charset="-122"/>
                    <a:ea typeface="微软雅黑" panose="020B0503020204020204" pitchFamily="34" charset="-122"/>
                  </a:rPr>
                  <a:t>模型振动的本征频率：</a:t>
                </a:r>
                <a:endParaRPr lang="en-US" altLang="zh-CN" dirty="0" smtClean="0">
                  <a:latin typeface="微软雅黑" panose="020B0503020204020204" pitchFamily="34" charset="-122"/>
                  <a:ea typeface="微软雅黑" panose="020B0503020204020204" pitchFamily="34" charset="-122"/>
                </a:endParaRPr>
              </a:p>
              <a:p>
                <a:pPr marL="0" lvl="0" indent="0">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i="1">
                              <a:latin typeface="Cambria Math" panose="02040503050406030204" pitchFamily="18" charset="0"/>
                            </a:rPr>
                            <m:t>𝑛</m:t>
                          </m:r>
                        </m:sub>
                      </m:sSub>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r>
                            <a:rPr lang="en-US" altLang="zh-CN" i="1">
                              <a:latin typeface="Cambria Math" panose="02040503050406030204" pitchFamily="18" charset="0"/>
                            </a:rPr>
                            <m:t>𝜋</m:t>
                          </m:r>
                        </m:den>
                      </m:f>
                      <m:sSup>
                        <m:sSupPr>
                          <m:ctrlPr>
                            <a:rPr lang="zh-CN" altLang="zh-CN" i="1">
                              <a:latin typeface="Cambria Math" panose="02040503050406030204" pitchFamily="18" charset="0"/>
                            </a:rPr>
                          </m:ctrlPr>
                        </m:sSupPr>
                        <m:e>
                          <m:d>
                            <m:dPr>
                              <m:begChr m:val="["/>
                              <m:endChr m:val="]"/>
                              <m:ctrlPr>
                                <a:rPr lang="zh-CN" altLang="zh-CN" i="1">
                                  <a:latin typeface="Cambria Math" panose="02040503050406030204" pitchFamily="18" charset="0"/>
                                </a:rPr>
                              </m:ctrlPr>
                            </m:dPr>
                            <m:e>
                              <m:f>
                                <m:fPr>
                                  <m:ctrlPr>
                                    <a:rPr lang="zh-CN" altLang="zh-CN" i="1">
                                      <a:latin typeface="Cambria Math" panose="02040503050406030204" pitchFamily="18" charset="0"/>
                                    </a:rPr>
                                  </m:ctrlPr>
                                </m:fPr>
                                <m:num>
                                  <m:r>
                                    <a:rPr lang="en-US" altLang="zh-CN" i="1">
                                      <a:latin typeface="Cambria Math" panose="02040503050406030204" pitchFamily="18" charset="0"/>
                                    </a:rPr>
                                    <m:t>𝑛</m:t>
                                  </m:r>
                                  <m:r>
                                    <a:rPr lang="en-US" altLang="zh-CN" i="1">
                                      <a:latin typeface="Cambria Math" panose="02040503050406030204" pitchFamily="18" charset="0"/>
                                    </a:rPr>
                                    <m:t>(</m:t>
                                  </m:r>
                                  <m:r>
                                    <a:rPr lang="en-US" altLang="zh-CN" i="1">
                                      <a:latin typeface="Cambria Math" panose="02040503050406030204" pitchFamily="18" charset="0"/>
                                    </a:rPr>
                                    <m:t>𝑛</m:t>
                                  </m:r>
                                  <m:r>
                                    <a:rPr lang="en-US" altLang="zh-CN" i="1">
                                      <a:latin typeface="Cambria Math" panose="02040503050406030204" pitchFamily="18" charset="0"/>
                                    </a:rPr>
                                    <m:t>−1)(</m:t>
                                  </m:r>
                                  <m:r>
                                    <a:rPr lang="en-US" altLang="zh-CN" i="1">
                                      <a:latin typeface="Cambria Math" panose="02040503050406030204" pitchFamily="18" charset="0"/>
                                    </a:rPr>
                                    <m:t>𝑛</m:t>
                                  </m:r>
                                  <m:r>
                                    <a:rPr lang="en-US" altLang="zh-CN" i="1">
                                      <a:latin typeface="Cambria Math" panose="02040503050406030204" pitchFamily="18" charset="0"/>
                                    </a:rPr>
                                    <m:t>+2)</m:t>
                                  </m:r>
                                  <m:r>
                                    <m:rPr>
                                      <m:sty m:val="p"/>
                                    </m:rPr>
                                    <a:rPr lang="en-US" altLang="zh-CN" i="1">
                                      <a:latin typeface="Cambria Math" panose="02040503050406030204" pitchFamily="18" charset="0"/>
                                    </a:rPr>
                                    <m:t>γ</m:t>
                                  </m:r>
                                </m:num>
                                <m:den>
                                  <m:sSub>
                                    <m:sSubPr>
                                      <m:ctrlPr>
                                        <a:rPr lang="zh-CN" altLang="zh-CN" i="1">
                                          <a:latin typeface="Cambria Math" panose="02040503050406030204" pitchFamily="18" charset="0"/>
                                        </a:rPr>
                                      </m:ctrlPr>
                                    </m:sSubPr>
                                    <m:e>
                                      <m:r>
                                        <a:rPr lang="en-US" altLang="zh-CN" i="1">
                                          <a:latin typeface="Cambria Math" panose="02040503050406030204" pitchFamily="18" charset="0"/>
                                        </a:rPr>
                                        <m:t>𝜌</m:t>
                                      </m:r>
                                    </m:e>
                                    <m:sub>
                                      <m:r>
                                        <a:rPr lang="en-US" altLang="zh-CN" i="1">
                                          <a:latin typeface="Cambria Math" panose="02040503050406030204" pitchFamily="18" charset="0"/>
                                        </a:rPr>
                                        <m:t>𝑙</m:t>
                                      </m:r>
                                    </m:sub>
                                  </m:sSub>
                                  <m:sSup>
                                    <m:sSupPr>
                                      <m:ctrlPr>
                                        <a:rPr lang="zh-CN" altLang="zh-CN" i="1">
                                          <a:latin typeface="Cambria Math" panose="02040503050406030204" pitchFamily="18" charset="0"/>
                                        </a:rPr>
                                      </m:ctrlPr>
                                    </m:sSupPr>
                                    <m:e>
                                      <m:r>
                                        <a:rPr lang="en-US" altLang="zh-CN" i="1">
                                          <a:latin typeface="Cambria Math" panose="02040503050406030204" pitchFamily="18" charset="0"/>
                                        </a:rPr>
                                        <m:t>𝑅</m:t>
                                      </m:r>
                                    </m:e>
                                    <m:sup>
                                      <m:r>
                                        <a:rPr lang="en-US" altLang="zh-CN" i="1">
                                          <a:latin typeface="Cambria Math" panose="02040503050406030204" pitchFamily="18" charset="0"/>
                                        </a:rPr>
                                        <m:t>3</m:t>
                                      </m:r>
                                    </m:sup>
                                  </m:sSup>
                                </m:den>
                              </m:f>
                            </m:e>
                          </m:d>
                        </m:e>
                        <m:sup>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den>
                          </m:f>
                        </m:sup>
                      </m:sSup>
                    </m:oMath>
                  </m:oMathPara>
                </a14:m>
                <a:endParaRPr lang="en-US" altLang="zh-CN" dirty="0" smtClean="0">
                  <a:latin typeface="微软雅黑" panose="020B0503020204020204" pitchFamily="34" charset="-122"/>
                </a:endParaRPr>
              </a:p>
              <a:p>
                <a:pPr marL="0" lvl="0" indent="0">
                  <a:buNone/>
                </a:pPr>
                <a:r>
                  <a:rPr lang="zh-CN" altLang="zh-CN" dirty="0" smtClean="0">
                    <a:latin typeface="微软雅黑" panose="020B0503020204020204" pitchFamily="34" charset="-122"/>
                    <a:ea typeface="微软雅黑" panose="020B0503020204020204" pitchFamily="34" charset="-122"/>
                  </a:rPr>
                  <a:t>圆柱</a:t>
                </a:r>
                <a:r>
                  <a:rPr lang="zh-CN" altLang="en-US" dirty="0">
                    <a:latin typeface="微软雅黑" panose="020B0503020204020204" pitchFamily="34" charset="-122"/>
                    <a:ea typeface="微软雅黑" panose="020B0503020204020204" pitchFamily="34" charset="-122"/>
                  </a:rPr>
                  <a:t>模型</a:t>
                </a:r>
                <a:r>
                  <a:rPr lang="zh-CN" altLang="zh-CN"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0" lvl="0" indent="0">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i="1">
                              <a:latin typeface="Cambria Math" panose="02040503050406030204" pitchFamily="18" charset="0"/>
                            </a:rPr>
                            <m:t>𝑛</m:t>
                          </m:r>
                        </m:sub>
                      </m:sSub>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r>
                            <a:rPr lang="en-US" altLang="zh-CN" i="1">
                              <a:latin typeface="Cambria Math" panose="02040503050406030204" pitchFamily="18" charset="0"/>
                            </a:rPr>
                            <m:t>𝜋</m:t>
                          </m:r>
                        </m:den>
                      </m:f>
                      <m:sSup>
                        <m:sSupPr>
                          <m:ctrlPr>
                            <a:rPr lang="zh-CN" altLang="zh-CN" i="1">
                              <a:latin typeface="Cambria Math" panose="02040503050406030204" pitchFamily="18" charset="0"/>
                            </a:rPr>
                          </m:ctrlPr>
                        </m:sSupPr>
                        <m:e>
                          <m:d>
                            <m:dPr>
                              <m:begChr m:val="["/>
                              <m:endChr m:val="]"/>
                              <m:ctrlPr>
                                <a:rPr lang="zh-CN" altLang="zh-CN" i="1">
                                  <a:latin typeface="Cambria Math" panose="02040503050406030204" pitchFamily="18" charset="0"/>
                                </a:rPr>
                              </m:ctrlPr>
                            </m:dPr>
                            <m:e>
                              <m:f>
                                <m:fPr>
                                  <m:ctrlPr>
                                    <a:rPr lang="zh-CN" altLang="zh-CN" i="1">
                                      <a:latin typeface="Cambria Math" panose="02040503050406030204" pitchFamily="18" charset="0"/>
                                    </a:rPr>
                                  </m:ctrlPr>
                                </m:fPr>
                                <m:num>
                                  <m:r>
                                    <a:rPr lang="en-US" altLang="zh-CN" i="1">
                                      <a:latin typeface="Cambria Math" panose="02040503050406030204" pitchFamily="18" charset="0"/>
                                    </a:rPr>
                                    <m:t>𝑛</m:t>
                                  </m:r>
                                  <m:d>
                                    <m:dPr>
                                      <m:ctrlPr>
                                        <a:rPr lang="zh-CN" altLang="zh-CN" i="1">
                                          <a:latin typeface="Cambria Math" panose="02040503050406030204" pitchFamily="18" charset="0"/>
                                        </a:rPr>
                                      </m:ctrlPr>
                                    </m:dPr>
                                    <m:e>
                                      <m:sSup>
                                        <m:sSupPr>
                                          <m:ctrlPr>
                                            <a:rPr lang="zh-CN" altLang="zh-CN" i="1">
                                              <a:latin typeface="Cambria Math" panose="02040503050406030204" pitchFamily="18" charset="0"/>
                                            </a:rPr>
                                          </m:ctrlPr>
                                        </m:sSupPr>
                                        <m:e>
                                          <m:r>
                                            <a:rPr lang="en-US" altLang="zh-CN" i="1">
                                              <a:latin typeface="Cambria Math" panose="02040503050406030204" pitchFamily="18" charset="0"/>
                                            </a:rPr>
                                            <m:t>𝑛</m:t>
                                          </m:r>
                                        </m:e>
                                        <m:sup>
                                          <m:r>
                                            <a:rPr lang="en-US" altLang="zh-CN" i="1">
                                              <a:latin typeface="Cambria Math" panose="02040503050406030204" pitchFamily="18" charset="0"/>
                                            </a:rPr>
                                            <m:t>2</m:t>
                                          </m:r>
                                        </m:sup>
                                      </m:sSup>
                                      <m:r>
                                        <a:rPr lang="zh-CN" altLang="en-US" i="1">
                                          <a:latin typeface="Cambria Math" panose="02040503050406030204" pitchFamily="18" charset="0"/>
                                        </a:rPr>
                                        <m:t>−</m:t>
                                      </m:r>
                                      <m:r>
                                        <a:rPr lang="en-US" altLang="zh-CN" i="1">
                                          <a:latin typeface="Cambria Math" panose="02040503050406030204" pitchFamily="18" charset="0"/>
                                        </a:rPr>
                                        <m:t>1</m:t>
                                      </m:r>
                                    </m:e>
                                  </m:d>
                                  <m:r>
                                    <m:rPr>
                                      <m:sty m:val="p"/>
                                    </m:rPr>
                                    <a:rPr lang="en-US" altLang="zh-CN" i="1">
                                      <a:latin typeface="Cambria Math" panose="02040503050406030204" pitchFamily="18" charset="0"/>
                                    </a:rPr>
                                    <m:t>γ</m:t>
                                  </m:r>
                                </m:num>
                                <m:den>
                                  <m:sSub>
                                    <m:sSubPr>
                                      <m:ctrlPr>
                                        <a:rPr lang="zh-CN" altLang="zh-CN" i="1">
                                          <a:latin typeface="Cambria Math" panose="02040503050406030204" pitchFamily="18" charset="0"/>
                                        </a:rPr>
                                      </m:ctrlPr>
                                    </m:sSubPr>
                                    <m:e>
                                      <m:r>
                                        <a:rPr lang="en-US" altLang="zh-CN" i="1">
                                          <a:latin typeface="Cambria Math" panose="02040503050406030204" pitchFamily="18" charset="0"/>
                                        </a:rPr>
                                        <m:t>𝜌</m:t>
                                      </m:r>
                                    </m:e>
                                    <m:sub>
                                      <m:r>
                                        <a:rPr lang="en-US" altLang="zh-CN" i="1">
                                          <a:latin typeface="Cambria Math" panose="02040503050406030204" pitchFamily="18" charset="0"/>
                                        </a:rPr>
                                        <m:t>𝑙</m:t>
                                      </m:r>
                                    </m:sub>
                                  </m:sSub>
                                  <m:sSup>
                                    <m:sSupPr>
                                      <m:ctrlPr>
                                        <a:rPr lang="zh-CN" altLang="zh-CN" i="1">
                                          <a:latin typeface="Cambria Math" panose="02040503050406030204" pitchFamily="18" charset="0"/>
                                        </a:rPr>
                                      </m:ctrlPr>
                                    </m:sSupPr>
                                    <m:e>
                                      <m:r>
                                        <a:rPr lang="en-US" altLang="zh-CN" i="1">
                                          <a:latin typeface="Cambria Math" panose="02040503050406030204" pitchFamily="18" charset="0"/>
                                        </a:rPr>
                                        <m:t>𝑅</m:t>
                                      </m:r>
                                    </m:e>
                                    <m:sup>
                                      <m:r>
                                        <a:rPr lang="en-US" altLang="zh-CN" i="1">
                                          <a:latin typeface="Cambria Math" panose="02040503050406030204" pitchFamily="18" charset="0"/>
                                        </a:rPr>
                                        <m:t>3</m:t>
                                      </m:r>
                                    </m:sup>
                                  </m:sSup>
                                </m:den>
                              </m:f>
                            </m:e>
                          </m:d>
                        </m:e>
                        <m:sup>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den>
                          </m:f>
                        </m:sup>
                      </m:sSup>
                    </m:oMath>
                  </m:oMathPara>
                </a14:m>
                <a:endParaRPr lang="zh-CN" altLang="zh-CN" dirty="0"/>
              </a:p>
              <a:p>
                <a:pPr marL="0" lvl="0" indent="0">
                  <a:buNone/>
                </a:pPr>
                <a:r>
                  <a:rPr lang="zh-CN" altLang="zh-CN" dirty="0" smtClean="0">
                    <a:latin typeface="微软雅黑" panose="020B0503020204020204" pitchFamily="34" charset="-122"/>
                    <a:ea typeface="微软雅黑" panose="020B0503020204020204" pitchFamily="34" charset="-122"/>
                  </a:rPr>
                  <a:t>相关</a:t>
                </a:r>
                <a:r>
                  <a:rPr lang="zh-CN" altLang="zh-CN" dirty="0">
                    <a:latin typeface="微软雅黑" panose="020B0503020204020204" pitchFamily="34" charset="-122"/>
                    <a:ea typeface="微软雅黑" panose="020B0503020204020204" pitchFamily="34" charset="-122"/>
                  </a:rPr>
                  <a:t>参量：频率</a:t>
                </a:r>
                <a:r>
                  <a:rPr lang="en-US" altLang="zh-CN" dirty="0">
                    <a:latin typeface="微软雅黑" panose="020B0503020204020204" pitchFamily="34" charset="-122"/>
                    <a:ea typeface="微软雅黑" panose="020B0503020204020204" pitchFamily="34" charset="-122"/>
                  </a:rPr>
                  <a:t>f , </a:t>
                </a:r>
                <a:r>
                  <a:rPr lang="zh-CN" altLang="zh-CN" dirty="0">
                    <a:latin typeface="微软雅黑" panose="020B0503020204020204" pitchFamily="34" charset="-122"/>
                    <a:ea typeface="微软雅黑" panose="020B0503020204020204" pitchFamily="34" charset="-122"/>
                  </a:rPr>
                  <a:t>半径</a:t>
                </a:r>
                <a:r>
                  <a:rPr lang="en-US" altLang="zh-CN" dirty="0">
                    <a:latin typeface="微软雅黑" panose="020B0503020204020204" pitchFamily="34" charset="-122"/>
                    <a:ea typeface="微软雅黑" panose="020B0503020204020204" pitchFamily="34" charset="-122"/>
                  </a:rPr>
                  <a:t>R , </a:t>
                </a:r>
                <a:r>
                  <a:rPr lang="zh-CN" altLang="zh-CN" dirty="0">
                    <a:latin typeface="微软雅黑" panose="020B0503020204020204" pitchFamily="34" charset="-122"/>
                    <a:ea typeface="微软雅黑" panose="020B0503020204020204" pitchFamily="34" charset="-122"/>
                  </a:rPr>
                  <a:t>角度数</a:t>
                </a:r>
                <a:r>
                  <a:rPr lang="en-US" altLang="zh-CN" dirty="0" smtClean="0">
                    <a:latin typeface="微软雅黑" panose="020B0503020204020204" pitchFamily="34" charset="-122"/>
                    <a:ea typeface="微软雅黑" panose="020B0503020204020204" pitchFamily="34" charset="-122"/>
                  </a:rPr>
                  <a:t>n</a:t>
                </a: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918713" y="1969399"/>
                <a:ext cx="10515600" cy="4351338"/>
              </a:xfrm>
              <a:blipFill>
                <a:blip r:embed="rId3"/>
                <a:stretch>
                  <a:fillRect l="-1217" t="-2381"/>
                </a:stretch>
              </a:blipFill>
            </p:spPr>
            <p:txBody>
              <a:bodyPr/>
              <a:lstStyle/>
              <a:p>
                <a:r>
                  <a:rPr lang="zh-CN" altLang="en-US">
                    <a:noFill/>
                  </a:rPr>
                  <a:t> </a:t>
                </a:r>
              </a:p>
            </p:txBody>
          </p:sp>
        </mc:Fallback>
      </mc:AlternateContent>
      <p:sp>
        <p:nvSpPr>
          <p:cNvPr id="5" name="文本框 4"/>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918713" y="1077032"/>
            <a:ext cx="1569660" cy="646331"/>
          </a:xfrm>
          <a:prstGeom prst="rect">
            <a:avLst/>
          </a:prstGeom>
        </p:spPr>
        <p:txBody>
          <a:bodyPr wrap="none">
            <a:spAutoFit/>
          </a:bodyPr>
          <a:lstStyle/>
          <a:p>
            <a:r>
              <a:rPr lang="zh-CN" altLang="zh-CN" sz="3600" b="1" dirty="0">
                <a:latin typeface="微软雅黑" panose="020B0503020204020204" pitchFamily="34" charset="-122"/>
                <a:ea typeface="微软雅黑" panose="020B0503020204020204" pitchFamily="34" charset="-122"/>
              </a:rPr>
              <a:t>结论</a:t>
            </a:r>
            <a:r>
              <a:rPr lang="zh-CN" altLang="zh-CN" sz="3600" dirty="0">
                <a:latin typeface="微软雅黑" panose="020B0503020204020204" pitchFamily="34" charset="-122"/>
                <a:ea typeface="微软雅黑" panose="020B0503020204020204" pitchFamily="34" charset="-122"/>
              </a:rPr>
              <a:t>：</a:t>
            </a:r>
            <a:endParaRPr lang="en-US" altLang="zh-CN"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6883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838200" y="1110057"/>
                <a:ext cx="10515600" cy="5043902"/>
              </a:xfrm>
            </p:spPr>
            <p:txBody>
              <a:bodyPr>
                <a:normAutofit fontScale="62500" lnSpcReduction="20000"/>
              </a:bodyPr>
              <a:lstStyle/>
              <a:p>
                <a:pPr marL="0" indent="0" algn="just">
                  <a:lnSpc>
                    <a:spcPct val="120000"/>
                  </a:lnSpc>
                  <a:buNone/>
                </a:pPr>
                <a:r>
                  <a:rPr lang="zh-CN" altLang="zh-CN" sz="4100" b="1" kern="100" dirty="0" smtClean="0">
                    <a:latin typeface="微软雅黑" panose="020B0503020204020204" pitchFamily="34" charset="-122"/>
                    <a:ea typeface="微软雅黑" panose="020B0503020204020204" pitchFamily="34" charset="-122"/>
                    <a:cs typeface="Times New Roman" panose="02020603050405020304" pitchFamily="18" charset="0"/>
                  </a:rPr>
                  <a:t>研究</a:t>
                </a:r>
                <a:r>
                  <a:rPr lang="zh-CN" altLang="zh-CN" sz="4100" b="1" kern="100" dirty="0">
                    <a:latin typeface="微软雅黑" panose="020B0503020204020204" pitchFamily="34" charset="-122"/>
                    <a:ea typeface="微软雅黑" panose="020B0503020204020204" pitchFamily="34" charset="-122"/>
                    <a:cs typeface="Times New Roman" panose="02020603050405020304" pitchFamily="18" charset="0"/>
                  </a:rPr>
                  <a:t>目的</a:t>
                </a:r>
                <a:r>
                  <a:rPr lang="zh-CN" altLang="zh-CN" sz="4100" b="1" kern="100" dirty="0">
                    <a:latin typeface="Calibri" panose="020F0502020204030204" pitchFamily="34" charset="0"/>
                    <a:ea typeface="黑体" panose="02010609060101010101" pitchFamily="49" charset="-122"/>
                    <a:cs typeface="Times New Roman" panose="02020603050405020304" pitchFamily="18" charset="0"/>
                  </a:rPr>
                  <a:t>：</a:t>
                </a:r>
                <a:endParaRPr lang="zh-CN" altLang="zh-CN" sz="4100" kern="100" dirty="0">
                  <a:latin typeface="Calibri" panose="020F0502020204030204" pitchFamily="34" charset="0"/>
                  <a:ea typeface="宋体" panose="02010600030101010101" pitchFamily="2" charset="-122"/>
                  <a:cs typeface="Times New Roman" panose="02020603050405020304" pitchFamily="18" charset="0"/>
                </a:endParaRPr>
              </a:p>
              <a:p>
                <a:pPr marL="38100" indent="0" algn="just">
                  <a:lnSpc>
                    <a:spcPct val="120000"/>
                  </a:lnSpc>
                  <a:buNone/>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从热力学的角度分析该模型，探究一定温度下液滴半径随时间的变化</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关系</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gn="just">
                  <a:lnSpc>
                    <a:spcPct val="120000"/>
                  </a:lnSpc>
                  <a:buNone/>
                </a:pPr>
                <a:r>
                  <a:rPr lang="zh-CN" altLang="zh-CN" sz="4100" b="1" kern="100" dirty="0">
                    <a:latin typeface="微软雅黑" panose="020B0503020204020204" pitchFamily="34" charset="-122"/>
                    <a:ea typeface="微软雅黑" panose="020B0503020204020204" pitchFamily="34" charset="-122"/>
                    <a:cs typeface="Times New Roman" panose="02020603050405020304" pitchFamily="18" charset="0"/>
                  </a:rPr>
                  <a:t>理论模型：</a:t>
                </a:r>
                <a:endParaRPr lang="zh-CN" altLang="zh-CN" sz="4100" kern="100" dirty="0">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gn="just">
                  <a:lnSpc>
                    <a:spcPct val="120000"/>
                  </a:lnSpc>
                  <a:spcAft>
                    <a:spcPts val="0"/>
                  </a:spcAft>
                  <a:buFont typeface="+mj-lt"/>
                  <a:buAutoNum type="arabicPeriod"/>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基本假设：</a:t>
                </a:r>
              </a:p>
              <a:p>
                <a:pPr lvl="2" algn="just">
                  <a:lnSpc>
                    <a:spcPct val="120000"/>
                  </a:lnSpc>
                  <a:buFont typeface="Wingdings" panose="05000000000000000000" pitchFamily="2" charset="2"/>
                  <a:buChar char=""/>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300~400</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摄氏度时，传热方式主要为热传导，忽略对流和辐射传热</a:t>
                </a:r>
              </a:p>
              <a:p>
                <a:pPr lvl="2" algn="just">
                  <a:lnSpc>
                    <a:spcPct val="120000"/>
                  </a:lnSpc>
                  <a:buFont typeface="Wingdings" panose="05000000000000000000" pitchFamily="2" charset="2"/>
                  <a:buChar char=""/>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气体为粘性、不可压缩流体</a:t>
                </a:r>
              </a:p>
              <a:p>
                <a:pPr marL="342900" lvl="0" indent="-342900" algn="just">
                  <a:lnSpc>
                    <a:spcPct val="120000"/>
                  </a:lnSpc>
                  <a:spcAft>
                    <a:spcPts val="0"/>
                  </a:spcAft>
                  <a:buFont typeface="+mj-lt"/>
                  <a:buAutoNum type="arabicPeriod"/>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公式推导</a:t>
                </a:r>
                <a:r>
                  <a:rPr lang="zh-CN" altLang="zh-CN" sz="3100" kern="100" dirty="0">
                    <a:latin typeface="微软雅黑" panose="020B0503020204020204" pitchFamily="34" charset="-122"/>
                    <a:ea typeface="微软雅黑" panose="020B0503020204020204" pitchFamily="34" charset="-122"/>
                    <a:cs typeface="Times New Roman" panose="02020603050405020304" pitchFamily="18" charset="0"/>
                  </a:rPr>
                  <a:t>：</a:t>
                </a:r>
              </a:p>
              <a:p>
                <a:pPr marL="533400" indent="0" algn="just">
                  <a:lnSpc>
                    <a:spcPct val="120000"/>
                  </a:lnSpc>
                  <a:spcAft>
                    <a:spcPts val="0"/>
                  </a:spcAft>
                  <a:buNone/>
                </a:pPr>
                <a:r>
                  <a:rPr lang="en-US" altLang="zh-CN" kern="100" dirty="0">
                    <a:latin typeface="Calibri" panose="020F0502020204030204" pitchFamily="34" charset="0"/>
                    <a:ea typeface="宋体" panose="02010600030101010101" pitchFamily="2" charset="-122"/>
                    <a:cs typeface="Times New Roman" panose="02020603050405020304" pitchFamily="18" charset="0"/>
                  </a:rPr>
                  <a:t>1. </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热传导</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Fourier</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定律：</a:t>
                </a:r>
                <a14:m>
                  <m:oMath xmlns:m="http://schemas.openxmlformats.org/officeDocument/2006/math">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宋体" panose="02010600030101010101" pitchFamily="2" charset="-122"/>
                            <a:cs typeface="Times New Roman" panose="02020603050405020304" pitchFamily="18" charset="0"/>
                          </a:rPr>
                          <m:t>𝐽</m:t>
                        </m:r>
                      </m:e>
                      <m:sub>
                        <m:r>
                          <a:rPr lang="en-US" altLang="zh-CN" i="1" kern="100">
                            <a:latin typeface="Cambria Math" panose="02040503050406030204" pitchFamily="18" charset="0"/>
                            <a:ea typeface="宋体" panose="02010600030101010101" pitchFamily="2" charset="-122"/>
                            <a:cs typeface="Times New Roman" panose="02020603050405020304" pitchFamily="18" charset="0"/>
                          </a:rPr>
                          <m:t>𝑇</m:t>
                        </m:r>
                      </m:sub>
                    </m:sSub>
                    <m:r>
                      <a:rPr lang="en-US" altLang="zh-CN" i="1" kern="100">
                        <a:latin typeface="Cambria Math" panose="02040503050406030204" pitchFamily="18" charset="0"/>
                        <a:ea typeface="宋体" panose="02010600030101010101" pitchFamily="2" charset="-122"/>
                        <a:cs typeface="Times New Roman" panose="02020603050405020304" pitchFamily="18" charset="0"/>
                      </a:rPr>
                      <m:t>=−</m:t>
                    </m:r>
                    <m:r>
                      <a:rPr lang="en-US" altLang="zh-CN" i="1" kern="100">
                        <a:latin typeface="Cambria Math" panose="02040503050406030204" pitchFamily="18" charset="0"/>
                        <a:ea typeface="宋体" panose="02010600030101010101" pitchFamily="2" charset="-122"/>
                        <a:cs typeface="Times New Roman" panose="02020603050405020304" pitchFamily="18" charset="0"/>
                      </a:rPr>
                      <m:t>𝜅</m:t>
                    </m:r>
                    <m:f>
                      <m:f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lang="en-US" altLang="zh-CN" kern="100">
                            <a:latin typeface="Cambria Math" panose="02040503050406030204" pitchFamily="18" charset="0"/>
                            <a:ea typeface="宋体" panose="02010600030101010101" pitchFamily="2" charset="-122"/>
                            <a:cs typeface="Times New Roman" panose="02020603050405020304" pitchFamily="18" charset="0"/>
                          </a:rPr>
                          <m:t>Δ</m:t>
                        </m:r>
                        <m:r>
                          <a:rPr lang="en-US" altLang="zh-CN" i="1" kern="100">
                            <a:latin typeface="Cambria Math" panose="02040503050406030204" pitchFamily="18" charset="0"/>
                            <a:ea typeface="宋体" panose="02010600030101010101" pitchFamily="2" charset="-122"/>
                            <a:cs typeface="Times New Roman" panose="02020603050405020304" pitchFamily="18" charset="0"/>
                          </a:rPr>
                          <m:t>𝑇</m:t>
                        </m:r>
                      </m:num>
                      <m:den>
                        <m:r>
                          <a:rPr lang="en-US" altLang="zh-CN" i="1" kern="100">
                            <a:latin typeface="Cambria Math" panose="02040503050406030204" pitchFamily="18" charset="0"/>
                            <a:ea typeface="宋体" panose="02010600030101010101" pitchFamily="2" charset="-122"/>
                            <a:cs typeface="Times New Roman" panose="02020603050405020304" pitchFamily="18" charset="0"/>
                          </a:rPr>
                          <m:t>h</m:t>
                        </m:r>
                      </m:den>
                    </m:f>
                  </m:oMath>
                </a14:m>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marL="533400" indent="0" algn="just">
                  <a:lnSpc>
                    <a:spcPct val="120000"/>
                  </a:lnSpc>
                  <a:spcAft>
                    <a:spcPts val="0"/>
                  </a:spcAft>
                  <a:buNone/>
                </a:pP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2. </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液体蒸发吸热</a:t>
                </a:r>
                <a:r>
                  <a:rPr lang="zh-CN" altLang="zh-CN" sz="3100" kern="100" dirty="0">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r>
                      <a:rPr lang="en-US" altLang="zh-CN" i="1" kern="100">
                        <a:latin typeface="Cambria Math" panose="02040503050406030204" pitchFamily="18" charset="0"/>
                        <a:ea typeface="宋体" panose="02010600030101010101" pitchFamily="2" charset="-122"/>
                        <a:cs typeface="Times New Roman" panose="02020603050405020304" pitchFamily="18" charset="0"/>
                      </a:rPr>
                      <m:t>ℒ</m:t>
                    </m:r>
                    <m:acc>
                      <m:accPr>
                        <m:chr m:val="̇"/>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accPr>
                      <m:e>
                        <m:r>
                          <a:rPr lang="en-US" altLang="zh-CN" i="1" kern="100">
                            <a:latin typeface="Cambria Math" panose="02040503050406030204" pitchFamily="18" charset="0"/>
                            <a:ea typeface="宋体" panose="02010600030101010101" pitchFamily="2" charset="-122"/>
                            <a:cs typeface="Times New Roman" panose="02020603050405020304" pitchFamily="18" charset="0"/>
                          </a:rPr>
                          <m:t>𝑚</m:t>
                        </m:r>
                      </m:e>
                    </m:acc>
                    <m:r>
                      <a:rPr lang="en-US" altLang="zh-CN" kern="100">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宋体" panose="02010600030101010101" pitchFamily="2" charset="-122"/>
                            <a:cs typeface="Times New Roman" panose="02020603050405020304" pitchFamily="18" charset="0"/>
                          </a:rPr>
                          <m:t>𝐽</m:t>
                        </m:r>
                      </m:e>
                      <m:sub>
                        <m:r>
                          <a:rPr lang="en-US" altLang="zh-CN" i="1" kern="100">
                            <a:latin typeface="Cambria Math" panose="02040503050406030204" pitchFamily="18" charset="0"/>
                            <a:ea typeface="宋体" panose="02010600030101010101" pitchFamily="2" charset="-122"/>
                            <a:cs typeface="Times New Roman" panose="02020603050405020304" pitchFamily="18" charset="0"/>
                          </a:rPr>
                          <m:t>𝑇</m:t>
                        </m:r>
                      </m:sub>
                    </m:sSub>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acc>
                      <m:accPr>
                        <m:chr m:val="̇"/>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accPr>
                      <m:e>
                        <m:r>
                          <a:rPr lang="en-US" altLang="zh-CN" i="1" kern="100">
                            <a:latin typeface="Cambria Math" panose="02040503050406030204" pitchFamily="18" charset="0"/>
                            <a:ea typeface="宋体" panose="02010600030101010101" pitchFamily="2" charset="-122"/>
                            <a:cs typeface="Times New Roman" panose="02020603050405020304" pitchFamily="18" charset="0"/>
                          </a:rPr>
                          <m:t>𝑚</m:t>
                        </m:r>
                      </m:e>
                    </m:acc>
                    <m:r>
                      <a:rPr lang="en-US" altLang="zh-CN" kern="100">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宋体" panose="02010600030101010101" pitchFamily="2" charset="-122"/>
                            <a:cs typeface="Times New Roman" panose="02020603050405020304" pitchFamily="18" charset="0"/>
                          </a:rPr>
                          <m:t>𝜌</m:t>
                        </m:r>
                      </m:e>
                      <m:sub>
                        <m:r>
                          <a:rPr lang="en-US" altLang="zh-CN" i="1" kern="100">
                            <a:latin typeface="Cambria Math" panose="02040503050406030204" pitchFamily="18" charset="0"/>
                            <a:ea typeface="宋体" panose="02010600030101010101" pitchFamily="2" charset="-122"/>
                            <a:cs typeface="Times New Roman" panose="02020603050405020304" pitchFamily="18" charset="0"/>
                          </a:rPr>
                          <m:t>𝑣</m:t>
                        </m:r>
                      </m:sub>
                    </m:sSub>
                    <m:r>
                      <a:rPr lang="en-US" altLang="zh-CN" i="1" kern="100">
                        <a:latin typeface="Cambria Math" panose="02040503050406030204" pitchFamily="18" charset="0"/>
                        <a:ea typeface="宋体" panose="02010600030101010101" pitchFamily="2" charset="-122"/>
                        <a:cs typeface="Times New Roman" panose="02020603050405020304" pitchFamily="18" charset="0"/>
                      </a:rPr>
                      <m:t>𝑐</m:t>
                    </m:r>
                  </m:oMath>
                </a14:m>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  </a:t>
                </a:r>
                <a14:m>
                  <m:oMath xmlns:m="http://schemas.openxmlformats.org/officeDocument/2006/math">
                    <m:r>
                      <a:rPr lang="en-US" altLang="zh-CN" i="1" kern="100">
                        <a:latin typeface="Cambria Math" panose="02040503050406030204" pitchFamily="18" charset="0"/>
                        <a:ea typeface="宋体" panose="02010600030101010101" pitchFamily="2" charset="-122"/>
                        <a:cs typeface="Times New Roman" panose="02020603050405020304" pitchFamily="18" charset="0"/>
                      </a:rPr>
                      <m:t>𝑐</m:t>
                    </m:r>
                    <m:r>
                      <a:rPr lang="en-US" altLang="zh-CN" kern="100">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i="1" kern="100">
                            <a:latin typeface="Cambria Math" panose="02040503050406030204" pitchFamily="18" charset="0"/>
                            <a:ea typeface="宋体" panose="02010600030101010101" pitchFamily="2" charset="-122"/>
                            <a:cs typeface="Times New Roman" panose="02020603050405020304" pitchFamily="18" charset="0"/>
                          </a:rPr>
                          <m:t>𝑘</m:t>
                        </m:r>
                        <m:r>
                          <a:rPr lang="en-US" altLang="zh-CN" i="1" kern="100">
                            <a:latin typeface="Cambria Math" panose="02040503050406030204" pitchFamily="18" charset="0"/>
                            <a:ea typeface="宋体" panose="02010600030101010101" pitchFamily="2" charset="-122"/>
                            <a:cs typeface="Times New Roman" panose="02020603050405020304" pitchFamily="18" charset="0"/>
                          </a:rPr>
                          <m:t>𝛥</m:t>
                        </m:r>
                        <m:r>
                          <a:rPr lang="en-US" altLang="zh-CN" i="1" kern="100">
                            <a:latin typeface="Cambria Math" panose="02040503050406030204" pitchFamily="18" charset="0"/>
                            <a:ea typeface="宋体" panose="02010600030101010101" pitchFamily="2" charset="-122"/>
                            <a:cs typeface="Times New Roman" panose="02020603050405020304" pitchFamily="18" charset="0"/>
                          </a:rPr>
                          <m:t>𝑇</m:t>
                        </m:r>
                      </m:num>
                      <m:den>
                        <m:r>
                          <a:rPr lang="en-US" altLang="zh-CN" i="1" kern="100">
                            <a:latin typeface="Cambria Math" panose="02040503050406030204" pitchFamily="18" charset="0"/>
                            <a:ea typeface="宋体" panose="02010600030101010101" pitchFamily="2" charset="-122"/>
                            <a:cs typeface="Times New Roman" panose="02020603050405020304" pitchFamily="18" charset="0"/>
                          </a:rPr>
                          <m:t>h</m:t>
                        </m:r>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宋体" panose="02010600030101010101" pitchFamily="2" charset="-122"/>
                                <a:cs typeface="Times New Roman" panose="02020603050405020304" pitchFamily="18" charset="0"/>
                              </a:rPr>
                              <m:t>ℒ</m:t>
                            </m:r>
                            <m:r>
                              <a:rPr lang="en-US" altLang="zh-CN" i="1" kern="100">
                                <a:latin typeface="Cambria Math" panose="02040503050406030204" pitchFamily="18" charset="0"/>
                                <a:ea typeface="宋体" panose="02010600030101010101" pitchFamily="2" charset="-122"/>
                                <a:cs typeface="Times New Roman" panose="02020603050405020304" pitchFamily="18" charset="0"/>
                              </a:rPr>
                              <m:t>𝜌</m:t>
                            </m:r>
                          </m:e>
                          <m:sub>
                            <m:r>
                              <a:rPr lang="en-US" altLang="zh-CN" i="1" kern="100">
                                <a:latin typeface="Cambria Math" panose="02040503050406030204" pitchFamily="18" charset="0"/>
                                <a:ea typeface="宋体" panose="02010600030101010101" pitchFamily="2" charset="-122"/>
                                <a:cs typeface="Times New Roman" panose="02020603050405020304" pitchFamily="18" charset="0"/>
                              </a:rPr>
                              <m:t>𝑣</m:t>
                            </m:r>
                          </m:sub>
                        </m:sSub>
                      </m:den>
                    </m:f>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r>
                      <a:rPr lang="en-US" altLang="zh-CN" kern="100">
                        <a:latin typeface="Cambria Math" panose="02040503050406030204" pitchFamily="18" charset="0"/>
                        <a:ea typeface="微软雅黑" panose="020B0503020204020204" pitchFamily="34" charset="-122"/>
                        <a:cs typeface="Times New Roman" panose="02020603050405020304" pitchFamily="18" charset="0"/>
                      </a:rPr>
                      <m:t>ℒ</m:t>
                    </m:r>
                    <m:r>
                      <a:rPr lang="zh-CN" altLang="zh-CN" kern="100">
                        <a:latin typeface="Cambria Math" panose="02040503050406030204" pitchFamily="18" charset="0"/>
                        <a:ea typeface="微软雅黑" panose="020B0503020204020204" pitchFamily="34" charset="-122"/>
                        <a:cs typeface="Times New Roman" panose="02020603050405020304" pitchFamily="18" charset="0"/>
                      </a:rPr>
                      <m:t>气体蒸发热；</m:t>
                    </m:r>
                    <m:sSub>
                      <m:sSubPr>
                        <m:ctrlPr>
                          <a:rPr lang="zh-CN" altLang="zh-CN" i="1" kern="100">
                            <a:latin typeface="Cambria Math" panose="02040503050406030204" pitchFamily="18" charset="0"/>
                            <a:ea typeface="微软雅黑" panose="020B0503020204020204" pitchFamily="34" charset="-122"/>
                            <a:cs typeface="Times New Roman" panose="02020603050405020304" pitchFamily="18" charset="0"/>
                          </a:rPr>
                        </m:ctrlPr>
                      </m:sSubPr>
                      <m:e>
                        <m:r>
                          <a:rPr lang="en-US" altLang="zh-CN" kern="100">
                            <a:latin typeface="Cambria Math" panose="02040503050406030204" pitchFamily="18" charset="0"/>
                            <a:ea typeface="微软雅黑" panose="020B0503020204020204" pitchFamily="34" charset="-122"/>
                            <a:cs typeface="Times New Roman" panose="02020603050405020304" pitchFamily="18" charset="0"/>
                          </a:rPr>
                          <m:t>𝜌</m:t>
                        </m:r>
                      </m:e>
                      <m:sub>
                        <m:r>
                          <a:rPr lang="en-US" altLang="zh-CN" kern="100">
                            <a:latin typeface="Cambria Math" panose="02040503050406030204" pitchFamily="18" charset="0"/>
                            <a:ea typeface="微软雅黑" panose="020B0503020204020204" pitchFamily="34" charset="-122"/>
                            <a:cs typeface="Times New Roman" panose="02020603050405020304" pitchFamily="18" charset="0"/>
                          </a:rPr>
                          <m:t>𝑣</m:t>
                        </m:r>
                      </m:sub>
                    </m:sSub>
                    <m:r>
                      <a:rPr lang="zh-CN" altLang="zh-CN" kern="100">
                        <a:latin typeface="Cambria Math" panose="02040503050406030204" pitchFamily="18" charset="0"/>
                        <a:ea typeface="微软雅黑" panose="020B0503020204020204" pitchFamily="34" charset="-122"/>
                        <a:cs typeface="Times New Roman" panose="02020603050405020304" pitchFamily="18" charset="0"/>
                      </a:rPr>
                      <m:t>蒸汽密度）</m:t>
                    </m:r>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p>
              <a:p>
                <a:pPr marL="533400" indent="0" algn="just">
                  <a:lnSpc>
                    <a:spcPct val="120000"/>
                  </a:lnSpc>
                  <a:spcAft>
                    <a:spcPts val="0"/>
                  </a:spcAft>
                  <a:buNone/>
                </a:pP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3. </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气体蒸发质量与逃逸质量守恒【几何关系】</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r>
                      <a:rPr lang="en-US" altLang="zh-CN" i="1" kern="100">
                        <a:latin typeface="Cambria Math" panose="02040503050406030204" pitchFamily="18" charset="0"/>
                        <a:ea typeface="宋体" panose="02010600030101010101" pitchFamily="2" charset="-122"/>
                        <a:cs typeface="Times New Roman" panose="02020603050405020304" pitchFamily="18" charset="0"/>
                      </a:rPr>
                      <m:t>𝑈</m:t>
                    </m:r>
                    <m:r>
                      <a:rPr lang="en-US" altLang="zh-CN" i="1" kern="100">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i="1" kern="1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i="1" kern="100">
                            <a:latin typeface="Cambria Math" panose="02040503050406030204" pitchFamily="18" charset="0"/>
                            <a:ea typeface="宋体" panose="02010600030101010101" pitchFamily="2" charset="-122"/>
                            <a:cs typeface="Times New Roman" panose="02020603050405020304" pitchFamily="18" charset="0"/>
                          </a:rPr>
                          <m:t>2</m:t>
                        </m:r>
                      </m:den>
                    </m:f>
                    <m:r>
                      <a:rPr lang="en-US" altLang="zh-CN" i="1" kern="100">
                        <a:latin typeface="Cambria Math" panose="02040503050406030204" pitchFamily="18" charset="0"/>
                        <a:ea typeface="宋体" panose="02010600030101010101" pitchFamily="2" charset="-122"/>
                        <a:cs typeface="Times New Roman" panose="02020603050405020304" pitchFamily="18" charset="0"/>
                      </a:rPr>
                      <m:t>𝑐</m:t>
                    </m:r>
                    <m:f>
                      <m:f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i="1" kern="100">
                            <a:latin typeface="Cambria Math" panose="02040503050406030204" pitchFamily="18" charset="0"/>
                            <a:ea typeface="宋体" panose="02010600030101010101" pitchFamily="2" charset="-122"/>
                            <a:cs typeface="Times New Roman" panose="02020603050405020304" pitchFamily="18" charset="0"/>
                          </a:rPr>
                          <m:t>𝑅</m:t>
                        </m:r>
                      </m:num>
                      <m:den>
                        <m:r>
                          <a:rPr lang="en-US" altLang="zh-CN" i="1" kern="100">
                            <a:latin typeface="Cambria Math" panose="02040503050406030204" pitchFamily="18" charset="0"/>
                            <a:ea typeface="宋体" panose="02010600030101010101" pitchFamily="2" charset="-122"/>
                            <a:cs typeface="Times New Roman" panose="02020603050405020304" pitchFamily="18" charset="0"/>
                          </a:rPr>
                          <m:t>h</m:t>
                        </m:r>
                      </m:den>
                    </m:f>
                  </m:oMath>
                </a14:m>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marL="533400" indent="0" algn="just">
                  <a:lnSpc>
                    <a:spcPct val="120000"/>
                  </a:lnSpc>
                  <a:spcAft>
                    <a:spcPts val="0"/>
                  </a:spcAft>
                  <a:buNone/>
                </a:pP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粘性不可压缩</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r>
                  <a:rPr lang="en-US" altLang="zh-CN" kern="100" dirty="0" err="1">
                    <a:latin typeface="微软雅黑" panose="020B0503020204020204" pitchFamily="34" charset="-122"/>
                    <a:ea typeface="微软雅黑" panose="020B0503020204020204" pitchFamily="34" charset="-122"/>
                    <a:cs typeface="Times New Roman" panose="02020603050405020304" pitchFamily="18" charset="0"/>
                  </a:rPr>
                  <a:t>Navier</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-Stokes </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方程：</a:t>
                </a:r>
                <a14:m>
                  <m:oMath xmlns:m="http://schemas.openxmlformats.org/officeDocument/2006/math">
                    <m:r>
                      <a:rPr lang="en-US" altLang="zh-CN" i="1" kern="100">
                        <a:latin typeface="Cambria Math" panose="02040503050406030204" pitchFamily="18" charset="0"/>
                        <a:ea typeface="宋体" panose="02010600030101010101" pitchFamily="2" charset="-122"/>
                        <a:cs typeface="Times New Roman" panose="02020603050405020304" pitchFamily="18" charset="0"/>
                      </a:rPr>
                      <m:t>12</m:t>
                    </m:r>
                    <m:f>
                      <m:f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kern="100">
                                <a:latin typeface="Cambria Math" panose="02040503050406030204" pitchFamily="18" charset="0"/>
                                <a:ea typeface="宋体" panose="02010600030101010101" pitchFamily="2" charset="-122"/>
                                <a:cs typeface="Times New Roman" panose="02020603050405020304" pitchFamily="18" charset="0"/>
                              </a:rPr>
                              <m:t>𝜂</m:t>
                            </m:r>
                          </m:e>
                          <m:sub>
                            <m:r>
                              <a:rPr lang="en-US" altLang="zh-CN" i="1" kern="100">
                                <a:latin typeface="Cambria Math" panose="02040503050406030204" pitchFamily="18" charset="0"/>
                                <a:ea typeface="宋体" panose="02010600030101010101" pitchFamily="2" charset="-122"/>
                                <a:cs typeface="Times New Roman" panose="02020603050405020304" pitchFamily="18" charset="0"/>
                              </a:rPr>
                              <m:t>𝑣</m:t>
                            </m:r>
                          </m:sub>
                        </m:sSub>
                        <m:r>
                          <a:rPr lang="en-US" altLang="zh-CN" i="1" kern="100">
                            <a:latin typeface="Cambria Math" panose="02040503050406030204" pitchFamily="18" charset="0"/>
                            <a:ea typeface="宋体" panose="02010600030101010101" pitchFamily="2" charset="-122"/>
                            <a:cs typeface="Times New Roman" panose="02020603050405020304" pitchFamily="18" charset="0"/>
                          </a:rPr>
                          <m:t>𝑈</m:t>
                        </m:r>
                      </m:num>
                      <m:den>
                        <m:sSup>
                          <m:sSupPr>
                            <m:ctrlPr>
                              <a:rPr lang="zh-CN" altLang="zh-CN"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i="1" kern="100">
                                <a:latin typeface="Cambria Math" panose="02040503050406030204" pitchFamily="18" charset="0"/>
                                <a:ea typeface="宋体" panose="02010600030101010101" pitchFamily="2" charset="-122"/>
                                <a:cs typeface="Times New Roman" panose="02020603050405020304" pitchFamily="18" charset="0"/>
                              </a:rPr>
                              <m:t>h</m:t>
                            </m:r>
                          </m:e>
                          <m:sup>
                            <m:r>
                              <a:rPr lang="en-US" altLang="zh-CN" i="1" kern="100">
                                <a:latin typeface="Cambria Math" panose="02040503050406030204" pitchFamily="18" charset="0"/>
                                <a:ea typeface="宋体" panose="02010600030101010101" pitchFamily="2" charset="-122"/>
                                <a:cs typeface="Times New Roman" panose="02020603050405020304" pitchFamily="18" charset="0"/>
                              </a:rPr>
                              <m:t>2</m:t>
                            </m:r>
                          </m:sup>
                        </m:sSup>
                      </m:den>
                    </m:f>
                    <m:r>
                      <a:rPr lang="en-US" altLang="zh-CN" i="1" kern="100">
                        <a:latin typeface="Cambria Math" panose="02040503050406030204" pitchFamily="18" charset="0"/>
                        <a:ea typeface="宋体" panose="02010600030101010101" pitchFamily="2" charset="-122"/>
                        <a:cs typeface="Times New Roman" panose="02020603050405020304" pitchFamily="18" charset="0"/>
                      </a:rPr>
                      <m:t>=</m:t>
                    </m:r>
                    <m:r>
                      <a:rPr lang="en-US" altLang="zh-CN" i="1" kern="100">
                        <a:latin typeface="Cambria Math" panose="02040503050406030204" pitchFamily="18" charset="0"/>
                        <a:ea typeface="宋体" panose="02010600030101010101" pitchFamily="2" charset="-122"/>
                        <a:cs typeface="Times New Roman" panose="02020603050405020304" pitchFamily="18" charset="0"/>
                      </a:rPr>
                      <m:t>𝛻</m:t>
                    </m:r>
                    <m:r>
                      <a:rPr lang="en-US" altLang="zh-CN" i="1" kern="100">
                        <a:latin typeface="Cambria Math" panose="02040503050406030204" pitchFamily="18" charset="0"/>
                        <a:ea typeface="宋体" panose="02010600030101010101" pitchFamily="2" charset="-122"/>
                        <a:cs typeface="Times New Roman" panose="02020603050405020304" pitchFamily="18" charset="0"/>
                      </a:rPr>
                      <m:t>𝑃</m:t>
                    </m:r>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sSub>
                      <m:sSubPr>
                        <m:ctrlPr>
                          <a:rPr lang="zh-CN" altLang="zh-CN" i="1" kern="100">
                            <a:latin typeface="Cambria Math" panose="02040503050406030204" pitchFamily="18" charset="0"/>
                            <a:ea typeface="微软雅黑" panose="020B0503020204020204" pitchFamily="34" charset="-122"/>
                            <a:cs typeface="Times New Roman" panose="02020603050405020304" pitchFamily="18" charset="0"/>
                          </a:rPr>
                        </m:ctrlPr>
                      </m:sSubPr>
                      <m:e>
                        <m:r>
                          <a:rPr lang="en-US" altLang="zh-CN" kern="100">
                            <a:latin typeface="Cambria Math" panose="02040503050406030204" pitchFamily="18" charset="0"/>
                            <a:ea typeface="微软雅黑" panose="020B0503020204020204" pitchFamily="34" charset="-122"/>
                            <a:cs typeface="Times New Roman" panose="02020603050405020304" pitchFamily="18" charset="0"/>
                          </a:rPr>
                          <m:t>𝜂</m:t>
                        </m:r>
                      </m:e>
                      <m:sub>
                        <m:r>
                          <a:rPr lang="en-US" altLang="zh-CN" kern="100">
                            <a:latin typeface="Cambria Math" panose="02040503050406030204" pitchFamily="18" charset="0"/>
                            <a:ea typeface="微软雅黑" panose="020B0503020204020204" pitchFamily="34" charset="-122"/>
                            <a:cs typeface="Times New Roman" panose="02020603050405020304" pitchFamily="18" charset="0"/>
                          </a:rPr>
                          <m:t>𝑣</m:t>
                        </m:r>
                      </m:sub>
                    </m:sSub>
                    <m:r>
                      <a:rPr lang="zh-CN" altLang="zh-CN" kern="100">
                        <a:latin typeface="Cambria Math" panose="02040503050406030204" pitchFamily="18" charset="0"/>
                        <a:ea typeface="微软雅黑" panose="020B0503020204020204" pitchFamily="34" charset="-122"/>
                        <a:cs typeface="Times New Roman" panose="02020603050405020304" pitchFamily="18" charset="0"/>
                      </a:rPr>
                      <m:t>气体粘性系数</m:t>
                    </m:r>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14:m>
                  <m:oMath xmlns:m="http://schemas.openxmlformats.org/officeDocument/2006/math">
                    <m:r>
                      <a:rPr lang="en-US" altLang="zh-CN" kern="100">
                        <a:latin typeface="Cambria Math" panose="02040503050406030204" pitchFamily="18" charset="0"/>
                        <a:ea typeface="微软雅黑" panose="020B0503020204020204" pitchFamily="34" charset="-122"/>
                        <a:cs typeface="Times New Roman" panose="02020603050405020304" pitchFamily="18" charset="0"/>
                      </a:rPr>
                      <m:t>𝛻</m:t>
                    </m:r>
                    <m:r>
                      <a:rPr lang="en-US" altLang="zh-CN" kern="100">
                        <a:latin typeface="Cambria Math" panose="02040503050406030204" pitchFamily="18" charset="0"/>
                        <a:ea typeface="微软雅黑" panose="020B0503020204020204" pitchFamily="34" charset="-122"/>
                        <a:cs typeface="Times New Roman" panose="02020603050405020304" pitchFamily="18" charset="0"/>
                      </a:rPr>
                      <m:t>𝑃</m:t>
                    </m:r>
                    <m:r>
                      <a:rPr lang="zh-CN" altLang="zh-CN" kern="100">
                        <a:latin typeface="Cambria Math" panose="02040503050406030204" pitchFamily="18" charset="0"/>
                        <a:ea typeface="微软雅黑" panose="020B0503020204020204" pitchFamily="34" charset="-122"/>
                        <a:cs typeface="Times New Roman" panose="02020603050405020304" pitchFamily="18" charset="0"/>
                      </a:rPr>
                      <m:t>压强梯度</m:t>
                    </m:r>
                  </m:oMath>
                </a14:m>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a:t>
                </a:r>
              </a:p>
              <a:p>
                <a:pPr marL="0" indent="0">
                  <a:buNone/>
                </a:pP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838200" y="1110057"/>
                <a:ext cx="10515600" cy="5043902"/>
              </a:xfrm>
              <a:blipFill>
                <a:blip r:embed="rId3"/>
                <a:stretch>
                  <a:fillRect l="-1043" t="-1449" b="-121"/>
                </a:stretch>
              </a:blipFill>
            </p:spPr>
            <p:txBody>
              <a:bodyPr/>
              <a:lstStyle/>
              <a:p>
                <a:r>
                  <a:rPr lang="zh-CN" altLang="en-US">
                    <a:noFill/>
                  </a:rPr>
                  <a:t> </a:t>
                </a:r>
              </a:p>
            </p:txBody>
          </p:sp>
        </mc:Fallback>
      </mc:AlternateContent>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57687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838200" y="1906138"/>
                <a:ext cx="10515600" cy="4351338"/>
              </a:xfrm>
            </p:spPr>
            <p:txBody>
              <a:bodyPr>
                <a:normAutofit fontScale="55000" lnSpcReduction="20000"/>
              </a:bodyPr>
              <a:lstStyle/>
              <a:p>
                <a:pPr marL="0" indent="0">
                  <a:lnSpc>
                    <a:spcPct val="110000"/>
                  </a:lnSpc>
                  <a:spcAft>
                    <a:spcPts val="1200"/>
                  </a:spcAft>
                  <a:buNone/>
                </a:pPr>
                <a:r>
                  <a:rPr lang="en-US" altLang="zh-CN" sz="3600" dirty="0" smtClean="0">
                    <a:latin typeface="微软雅黑" panose="020B0503020204020204" pitchFamily="34" charset="-122"/>
                    <a:ea typeface="微软雅黑" panose="020B0503020204020204" pitchFamily="34" charset="-122"/>
                  </a:rPr>
                  <a:t>1. </a:t>
                </a:r>
                <a:r>
                  <a:rPr lang="zh-CN" altLang="zh-CN" sz="3600" dirty="0" smtClean="0">
                    <a:latin typeface="微软雅黑" panose="020B0503020204020204" pitchFamily="34" charset="-122"/>
                    <a:ea typeface="微软雅黑" panose="020B0503020204020204" pitchFamily="34" charset="-122"/>
                  </a:rPr>
                  <a:t>气体</a:t>
                </a:r>
                <a:r>
                  <a:rPr lang="zh-CN" altLang="zh-CN" sz="3600" dirty="0">
                    <a:latin typeface="微软雅黑" panose="020B0503020204020204" pitchFamily="34" charset="-122"/>
                    <a:ea typeface="微软雅黑" panose="020B0503020204020204" pitchFamily="34" charset="-122"/>
                  </a:rPr>
                  <a:t>流出</a:t>
                </a:r>
                <a:r>
                  <a:rPr lang="zh-CN" altLang="zh-CN" sz="3600" dirty="0" smtClean="0">
                    <a:latin typeface="微软雅黑" panose="020B0503020204020204" pitchFamily="34" charset="-122"/>
                    <a:ea typeface="微软雅黑" panose="020B0503020204020204" pitchFamily="34" charset="-122"/>
                  </a:rPr>
                  <a:t>速率</a:t>
                </a:r>
                <a:r>
                  <a:rPr lang="en-US" altLang="zh-CN" sz="3600" dirty="0" smtClean="0">
                    <a:latin typeface="微软雅黑" panose="020B0503020204020204" pitchFamily="34" charset="-122"/>
                    <a:ea typeface="微软雅黑" panose="020B0503020204020204" pitchFamily="34" charset="-122"/>
                  </a:rPr>
                  <a:t>【</a:t>
                </a:r>
                <a:r>
                  <a:rPr lang="zh-CN" altLang="zh-CN" sz="3600" dirty="0" smtClean="0">
                    <a:latin typeface="微软雅黑" panose="020B0503020204020204" pitchFamily="34" charset="-122"/>
                    <a:ea typeface="微软雅黑" panose="020B0503020204020204" pitchFamily="34" charset="-122"/>
                  </a:rPr>
                  <a:t>单位</a:t>
                </a:r>
                <a:r>
                  <a:rPr lang="zh-CN" altLang="zh-CN" sz="3600" dirty="0">
                    <a:latin typeface="微软雅黑" panose="020B0503020204020204" pitchFamily="34" charset="-122"/>
                    <a:ea typeface="微软雅黑" panose="020B0503020204020204" pitchFamily="34" charset="-122"/>
                  </a:rPr>
                  <a:t>时间内溢出气体</a:t>
                </a:r>
                <a:r>
                  <a:rPr lang="zh-CN" altLang="zh-CN" sz="3600" dirty="0" smtClean="0">
                    <a:latin typeface="微软雅黑" panose="020B0503020204020204" pitchFamily="34" charset="-122"/>
                    <a:ea typeface="微软雅黑" panose="020B0503020204020204" pitchFamily="34" charset="-122"/>
                  </a:rPr>
                  <a:t>体积</a:t>
                </a:r>
                <a:r>
                  <a:rPr lang="en-US" altLang="zh-CN" sz="3600" dirty="0" smtClean="0">
                    <a:latin typeface="微软雅黑" panose="020B0503020204020204" pitchFamily="34" charset="-122"/>
                    <a:ea typeface="微软雅黑" panose="020B0503020204020204" pitchFamily="34" charset="-122"/>
                  </a:rPr>
                  <a:t>】</a:t>
                </a:r>
                <a:r>
                  <a:rPr lang="zh-CN" altLang="zh-CN" sz="3600" dirty="0" smtClean="0">
                    <a:latin typeface="微软雅黑" panose="020B0503020204020204" pitchFamily="34" charset="-122"/>
                    <a:ea typeface="微软雅黑" panose="020B0503020204020204" pitchFamily="34" charset="-122"/>
                  </a:rPr>
                  <a:t>：</a:t>
                </a:r>
                <a:endParaRPr lang="en-US" altLang="zh-CN" sz="3600" dirty="0">
                  <a:latin typeface="微软雅黑" panose="020B0503020204020204" pitchFamily="34" charset="-122"/>
                  <a:ea typeface="微软雅黑" panose="020B0503020204020204" pitchFamily="34" charset="-122"/>
                </a:endParaRPr>
              </a:p>
              <a:p>
                <a:pPr marL="0" indent="0" algn="ctr">
                  <a:lnSpc>
                    <a:spcPct val="110000"/>
                  </a:lnSpc>
                  <a:spcAft>
                    <a:spcPts val="1200"/>
                  </a:spcAft>
                  <a:buNone/>
                </a:pPr>
                <a14:m>
                  <m:oMath xmlns:m="http://schemas.openxmlformats.org/officeDocument/2006/math">
                    <m:r>
                      <a:rPr lang="en-US" altLang="zh-CN" sz="3600">
                        <a:latin typeface="Cambria Math" panose="02040503050406030204" pitchFamily="18" charset="0"/>
                        <a:ea typeface="微软雅黑" panose="020B0503020204020204" pitchFamily="34" charset="-122"/>
                      </a:rPr>
                      <m:t>𝑐</m:t>
                    </m:r>
                    <m:r>
                      <a:rPr lang="en-US" altLang="zh-CN" sz="3600">
                        <a:latin typeface="Cambria Math" panose="02040503050406030204" pitchFamily="18" charset="0"/>
                        <a:ea typeface="微软雅黑" panose="020B0503020204020204" pitchFamily="34" charset="-122"/>
                      </a:rPr>
                      <m:t>=</m:t>
                    </m:r>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1</m:t>
                        </m:r>
                      </m:num>
                      <m:den>
                        <m:sSup>
                          <m:sSupPr>
                            <m:ctrlPr>
                              <a:rPr lang="zh-CN" altLang="zh-CN" sz="3600" i="1">
                                <a:latin typeface="Cambria Math" panose="02040503050406030204" pitchFamily="18" charset="0"/>
                                <a:ea typeface="微软雅黑" panose="020B0503020204020204" pitchFamily="34" charset="-122"/>
                              </a:rPr>
                            </m:ctrlPr>
                          </m:sSupPr>
                          <m:e>
                            <m:r>
                              <a:rPr lang="en-US" altLang="zh-CN" sz="3600">
                                <a:latin typeface="Cambria Math" panose="02040503050406030204" pitchFamily="18" charset="0"/>
                                <a:ea typeface="微软雅黑" panose="020B0503020204020204" pitchFamily="34" charset="-122"/>
                              </a:rPr>
                              <m:t>𝑅</m:t>
                            </m:r>
                          </m:e>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1</m:t>
                                </m:r>
                              </m:num>
                              <m:den>
                                <m:r>
                                  <a:rPr lang="en-US" altLang="zh-CN" sz="3600">
                                    <a:latin typeface="Cambria Math" panose="02040503050406030204" pitchFamily="18" charset="0"/>
                                    <a:ea typeface="微软雅黑" panose="020B0503020204020204" pitchFamily="34" charset="-122"/>
                                  </a:rPr>
                                  <m:t>2</m:t>
                                </m:r>
                              </m:den>
                            </m:f>
                          </m:sup>
                        </m:sSup>
                      </m:den>
                    </m:f>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𝜅𝛥</m:t>
                                </m:r>
                                <m:r>
                                  <a:rPr lang="en-US" altLang="zh-CN" sz="3600">
                                    <a:latin typeface="Cambria Math" panose="02040503050406030204" pitchFamily="18" charset="0"/>
                                    <a:ea typeface="微软雅黑" panose="020B0503020204020204" pitchFamily="34" charset="-122"/>
                                  </a:rPr>
                                  <m:t>𝑇</m:t>
                                </m:r>
                              </m:num>
                              <m:den>
                                <m:r>
                                  <a:rPr lang="en-US" altLang="zh-CN" sz="3600">
                                    <a:latin typeface="Cambria Math" panose="02040503050406030204" pitchFamily="18" charset="0"/>
                                    <a:ea typeface="微软雅黑" panose="020B0503020204020204" pitchFamily="34" charset="-122"/>
                                  </a:rPr>
                                  <m:t>𝐿</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𝜌</m:t>
                                    </m:r>
                                  </m:e>
                                  <m:sub>
                                    <m:r>
                                      <a:rPr lang="en-US" altLang="zh-CN" sz="3600">
                                        <a:latin typeface="Cambria Math" panose="02040503050406030204" pitchFamily="18" charset="0"/>
                                        <a:ea typeface="微软雅黑" panose="020B0503020204020204" pitchFamily="34" charset="-122"/>
                                      </a:rPr>
                                      <m:t>𝑣</m:t>
                                    </m:r>
                                  </m:sub>
                                </m:sSub>
                              </m:den>
                            </m:f>
                          </m:e>
                        </m:d>
                      </m:e>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3</m:t>
                            </m:r>
                          </m:num>
                          <m:den>
                            <m:r>
                              <a:rPr lang="en-US" altLang="zh-CN" sz="3600">
                                <a:latin typeface="Cambria Math" panose="02040503050406030204" pitchFamily="18" charset="0"/>
                                <a:ea typeface="微软雅黑" panose="020B0503020204020204" pitchFamily="34" charset="-122"/>
                              </a:rPr>
                              <m:t>4</m:t>
                            </m:r>
                          </m:den>
                        </m:f>
                      </m:sup>
                    </m:sSup>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4</m:t>
                                </m:r>
                                <m:r>
                                  <a:rPr lang="en-US" altLang="zh-CN" sz="3600">
                                    <a:latin typeface="Cambria Math" panose="02040503050406030204" pitchFamily="18" charset="0"/>
                                    <a:ea typeface="微软雅黑" panose="020B0503020204020204" pitchFamily="34" charset="-122"/>
                                  </a:rPr>
                                  <m:t>𝑔</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𝜌</m:t>
                                    </m:r>
                                  </m:e>
                                  <m:sub>
                                    <m:r>
                                      <a:rPr lang="en-US" altLang="zh-CN" sz="3600">
                                        <a:latin typeface="Cambria Math" panose="02040503050406030204" pitchFamily="18" charset="0"/>
                                        <a:ea typeface="微软雅黑" panose="020B0503020204020204" pitchFamily="34" charset="-122"/>
                                      </a:rPr>
                                      <m:t>𝑙</m:t>
                                    </m:r>
                                  </m:sub>
                                </m:sSub>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𝑙</m:t>
                                    </m:r>
                                  </m:e>
                                  <m:sub>
                                    <m:r>
                                      <a:rPr lang="en-US" altLang="zh-CN" sz="3600">
                                        <a:latin typeface="Cambria Math" panose="02040503050406030204" pitchFamily="18" charset="0"/>
                                        <a:ea typeface="微软雅黑" panose="020B0503020204020204" pitchFamily="34" charset="-122"/>
                                      </a:rPr>
                                      <m:t>𝑐</m:t>
                                    </m:r>
                                  </m:sub>
                                </m:sSub>
                              </m:num>
                              <m:den>
                                <m:r>
                                  <a:rPr lang="en-US" altLang="zh-CN" sz="3600">
                                    <a:latin typeface="Cambria Math" panose="02040503050406030204" pitchFamily="18" charset="0"/>
                                    <a:ea typeface="微软雅黑" panose="020B0503020204020204" pitchFamily="34" charset="-122"/>
                                  </a:rPr>
                                  <m:t>3</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𝜂</m:t>
                                    </m:r>
                                  </m:e>
                                  <m:sub>
                                    <m:r>
                                      <a:rPr lang="en-US" altLang="zh-CN" sz="3600">
                                        <a:latin typeface="Cambria Math" panose="02040503050406030204" pitchFamily="18" charset="0"/>
                                        <a:ea typeface="微软雅黑" panose="020B0503020204020204" pitchFamily="34" charset="-122"/>
                                      </a:rPr>
                                      <m:t>𝑣</m:t>
                                    </m:r>
                                  </m:sub>
                                </m:sSub>
                              </m:den>
                            </m:f>
                          </m:e>
                        </m:d>
                      </m:e>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1</m:t>
                            </m:r>
                          </m:num>
                          <m:den>
                            <m:r>
                              <a:rPr lang="en-US" altLang="zh-CN" sz="3600">
                                <a:latin typeface="Cambria Math" panose="02040503050406030204" pitchFamily="18" charset="0"/>
                                <a:ea typeface="微软雅黑" panose="020B0503020204020204" pitchFamily="34" charset="-122"/>
                              </a:rPr>
                              <m:t>4</m:t>
                            </m:r>
                          </m:den>
                        </m:f>
                      </m:sup>
                    </m:sSup>
                  </m:oMath>
                </a14:m>
                <a:r>
                  <a:rPr lang="en-US" altLang="zh-CN" sz="3600" dirty="0">
                    <a:latin typeface="微软雅黑" panose="020B0503020204020204" pitchFamily="34" charset="-122"/>
                    <a:ea typeface="微软雅黑" panose="020B0503020204020204" pitchFamily="34" charset="-122"/>
                  </a:rPr>
                  <a:t> </a:t>
                </a:r>
              </a:p>
              <a:p>
                <a:pPr marL="0" indent="0">
                  <a:lnSpc>
                    <a:spcPct val="110000"/>
                  </a:lnSpc>
                  <a:spcAft>
                    <a:spcPts val="1200"/>
                  </a:spcAft>
                  <a:buNone/>
                </a:pPr>
                <a:r>
                  <a:rPr lang="en-US" altLang="zh-CN" sz="3600" dirty="0">
                    <a:latin typeface="微软雅黑" panose="020B0503020204020204" pitchFamily="34" charset="-122"/>
                    <a:ea typeface="微软雅黑" panose="020B0503020204020204" pitchFamily="34" charset="-122"/>
                  </a:rPr>
                  <a:t>2. </a:t>
                </a:r>
                <a14:m>
                  <m:oMath xmlns:m="http://schemas.openxmlformats.org/officeDocument/2006/math">
                    <m:r>
                      <a:rPr lang="zh-CN" altLang="zh-CN" sz="3600">
                        <a:latin typeface="Cambria Math" panose="02040503050406030204" pitchFamily="18" charset="0"/>
                        <a:ea typeface="微软雅黑" panose="020B0503020204020204" pitchFamily="34" charset="-122"/>
                      </a:rPr>
                      <m:t>一定温度差下气体半径随时间变化关系：</m:t>
                    </m:r>
                  </m:oMath>
                </a14:m>
                <a:endParaRPr lang="zh-CN" altLang="zh-CN" sz="3600" dirty="0">
                  <a:latin typeface="微软雅黑" panose="020B0503020204020204" pitchFamily="34" charset="-122"/>
                  <a:ea typeface="微软雅黑" panose="020B0503020204020204" pitchFamily="34" charset="-122"/>
                </a:endParaRPr>
              </a:p>
              <a:p>
                <a:pPr marL="0" indent="0">
                  <a:lnSpc>
                    <a:spcPct val="110000"/>
                  </a:lnSpc>
                  <a:spcAft>
                    <a:spcPts val="1200"/>
                  </a:spcAft>
                  <a:buNone/>
                </a:pPr>
                <a14:m>
                  <m:oMathPara xmlns:m="http://schemas.openxmlformats.org/officeDocument/2006/math">
                    <m:oMathParaPr>
                      <m:jc m:val="centerGroup"/>
                    </m:oMathParaPr>
                    <m:oMath xmlns:m="http://schemas.openxmlformats.org/officeDocument/2006/math">
                      <m:r>
                        <a:rPr lang="en-US" altLang="zh-CN" sz="3600">
                          <a:latin typeface="Cambria Math" panose="02040503050406030204" pitchFamily="18" charset="0"/>
                          <a:ea typeface="微软雅黑" panose="020B0503020204020204" pitchFamily="34" charset="-122"/>
                        </a:rPr>
                        <m:t>𝑅</m:t>
                      </m:r>
                      <m:r>
                        <a:rPr lang="en-US" altLang="zh-CN" sz="3600">
                          <a:latin typeface="Cambria Math" panose="02040503050406030204" pitchFamily="18" charset="0"/>
                          <a:ea typeface="微软雅黑" panose="020B0503020204020204" pitchFamily="34" charset="-122"/>
                        </a:rPr>
                        <m:t>=</m:t>
                      </m:r>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sSubSup>
                                <m:sSubSupPr>
                                  <m:ctrlPr>
                                    <a:rPr lang="zh-CN" altLang="zh-CN" sz="3600" i="1">
                                      <a:latin typeface="Cambria Math" panose="02040503050406030204" pitchFamily="18" charset="0"/>
                                      <a:ea typeface="微软雅黑" panose="020B0503020204020204" pitchFamily="34" charset="-122"/>
                                    </a:rPr>
                                  </m:ctrlPr>
                                </m:sSubSupPr>
                                <m:e>
                                  <m:r>
                                    <a:rPr lang="en-US" altLang="zh-CN" sz="3600">
                                      <a:latin typeface="Cambria Math" panose="02040503050406030204" pitchFamily="18" charset="0"/>
                                      <a:ea typeface="微软雅黑" panose="020B0503020204020204" pitchFamily="34" charset="-122"/>
                                    </a:rPr>
                                    <m:t>𝑅</m:t>
                                  </m:r>
                                </m:e>
                                <m:sub>
                                  <m:r>
                                    <a:rPr lang="en-US" altLang="zh-CN" sz="3600">
                                      <a:latin typeface="Cambria Math" panose="02040503050406030204" pitchFamily="18" charset="0"/>
                                      <a:ea typeface="微软雅黑" panose="020B0503020204020204" pitchFamily="34" charset="-122"/>
                                    </a:rPr>
                                    <m:t>0</m:t>
                                  </m:r>
                                </m:sub>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1</m:t>
                                      </m:r>
                                    </m:num>
                                    <m:den>
                                      <m:r>
                                        <a:rPr lang="en-US" altLang="zh-CN" sz="3600">
                                          <a:latin typeface="Cambria Math" panose="02040503050406030204" pitchFamily="18" charset="0"/>
                                          <a:ea typeface="微软雅黑" panose="020B0503020204020204" pitchFamily="34" charset="-122"/>
                                        </a:rPr>
                                        <m:t>2</m:t>
                                      </m:r>
                                    </m:den>
                                  </m:f>
                                </m:sup>
                              </m:sSubSup>
                              <m:r>
                                <a:rPr lang="en-US" altLang="zh-CN" sz="3600">
                                  <a:latin typeface="Cambria Math" panose="02040503050406030204" pitchFamily="18" charset="0"/>
                                  <a:ea typeface="微软雅黑" panose="020B0503020204020204" pitchFamily="34" charset="-122"/>
                                </a:rPr>
                                <m:t>−</m:t>
                              </m:r>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𝑡</m:t>
                                  </m:r>
                                </m:num>
                                <m:den>
                                  <m:r>
                                    <a:rPr lang="en-US" altLang="zh-CN" sz="3600">
                                      <a:latin typeface="Cambria Math" panose="02040503050406030204" pitchFamily="18" charset="0"/>
                                      <a:ea typeface="微软雅黑" panose="020B0503020204020204" pitchFamily="34" charset="-122"/>
                                    </a:rPr>
                                    <m:t>4</m:t>
                                  </m:r>
                                </m:den>
                              </m:f>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𝜅𝛥</m:t>
                                          </m:r>
                                          <m:r>
                                            <a:rPr lang="en-US" altLang="zh-CN" sz="3600">
                                              <a:latin typeface="Cambria Math" panose="02040503050406030204" pitchFamily="18" charset="0"/>
                                              <a:ea typeface="微软雅黑" panose="020B0503020204020204" pitchFamily="34" charset="-122"/>
                                            </a:rPr>
                                            <m:t>𝑇</m:t>
                                          </m:r>
                                        </m:num>
                                        <m:den>
                                          <m:r>
                                            <a:rPr lang="en-US" altLang="zh-CN" sz="3600">
                                              <a:latin typeface="Cambria Math" panose="02040503050406030204" pitchFamily="18" charset="0"/>
                                              <a:ea typeface="微软雅黑" panose="020B0503020204020204" pitchFamily="34" charset="-122"/>
                                            </a:rPr>
                                            <m:t>ℒ</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𝜌</m:t>
                                              </m:r>
                                            </m:e>
                                            <m:sub>
                                              <m:r>
                                                <a:rPr lang="en-US" altLang="zh-CN" sz="3600">
                                                  <a:latin typeface="Cambria Math" panose="02040503050406030204" pitchFamily="18" charset="0"/>
                                                  <a:ea typeface="微软雅黑" panose="020B0503020204020204" pitchFamily="34" charset="-122"/>
                                                </a:rPr>
                                                <m:t>𝑙</m:t>
                                              </m:r>
                                            </m:sub>
                                          </m:sSub>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𝑙</m:t>
                                              </m:r>
                                            </m:e>
                                            <m:sub>
                                              <m:r>
                                                <a:rPr lang="en-US" altLang="zh-CN" sz="3600">
                                                  <a:latin typeface="Cambria Math" panose="02040503050406030204" pitchFamily="18" charset="0"/>
                                                  <a:ea typeface="微软雅黑" panose="020B0503020204020204" pitchFamily="34" charset="-122"/>
                                                </a:rPr>
                                                <m:t>𝑐</m:t>
                                              </m:r>
                                            </m:sub>
                                          </m:sSub>
                                        </m:den>
                                      </m:f>
                                    </m:e>
                                  </m:d>
                                </m:e>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3</m:t>
                                      </m:r>
                                    </m:num>
                                    <m:den>
                                      <m:r>
                                        <a:rPr lang="en-US" altLang="zh-CN" sz="3600">
                                          <a:latin typeface="Cambria Math" panose="02040503050406030204" pitchFamily="18" charset="0"/>
                                          <a:ea typeface="微软雅黑" panose="020B0503020204020204" pitchFamily="34" charset="-122"/>
                                        </a:rPr>
                                        <m:t>4</m:t>
                                      </m:r>
                                    </m:den>
                                  </m:f>
                                </m:sup>
                              </m:sSup>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𝑔</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𝜌</m:t>
                                              </m:r>
                                            </m:e>
                                            <m:sub>
                                              <m:r>
                                                <a:rPr lang="en-US" altLang="zh-CN" sz="3600">
                                                  <a:latin typeface="Cambria Math" panose="02040503050406030204" pitchFamily="18" charset="0"/>
                                                  <a:ea typeface="微软雅黑" panose="020B0503020204020204" pitchFamily="34" charset="-122"/>
                                                </a:rPr>
                                                <m:t>𝑣</m:t>
                                              </m:r>
                                            </m:sub>
                                          </m:sSub>
                                        </m:num>
                                        <m:den>
                                          <m:r>
                                            <a:rPr lang="en-US" altLang="zh-CN" sz="3600">
                                              <a:latin typeface="Cambria Math" panose="02040503050406030204" pitchFamily="18" charset="0"/>
                                              <a:ea typeface="微软雅黑" panose="020B0503020204020204" pitchFamily="34" charset="-122"/>
                                            </a:rPr>
                                            <m:t>12</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𝜂</m:t>
                                              </m:r>
                                            </m:e>
                                            <m:sub>
                                              <m:r>
                                                <a:rPr lang="en-US" altLang="zh-CN" sz="3600">
                                                  <a:latin typeface="Cambria Math" panose="02040503050406030204" pitchFamily="18" charset="0"/>
                                                  <a:ea typeface="微软雅黑" panose="020B0503020204020204" pitchFamily="34" charset="-122"/>
                                                </a:rPr>
                                                <m:t>𝑣</m:t>
                                              </m:r>
                                            </m:sub>
                                          </m:sSub>
                                        </m:den>
                                      </m:f>
                                    </m:e>
                                  </m:d>
                                </m:e>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1</m:t>
                                      </m:r>
                                    </m:num>
                                    <m:den>
                                      <m:r>
                                        <a:rPr lang="en-US" altLang="zh-CN" sz="3600">
                                          <a:latin typeface="Cambria Math" panose="02040503050406030204" pitchFamily="18" charset="0"/>
                                          <a:ea typeface="微软雅黑" panose="020B0503020204020204" pitchFamily="34" charset="-122"/>
                                        </a:rPr>
                                        <m:t>4</m:t>
                                      </m:r>
                                    </m:den>
                                  </m:f>
                                </m:sup>
                              </m:sSup>
                            </m:e>
                          </m:d>
                        </m:e>
                        <m:sup>
                          <m:r>
                            <a:rPr lang="en-US" altLang="zh-CN" sz="3600">
                              <a:latin typeface="Cambria Math" panose="02040503050406030204" pitchFamily="18" charset="0"/>
                              <a:ea typeface="微软雅黑" panose="020B0503020204020204" pitchFamily="34" charset="-122"/>
                            </a:rPr>
                            <m:t>2</m:t>
                          </m:r>
                        </m:sup>
                      </m:sSup>
                      <m:r>
                        <a:rPr lang="en-US" altLang="zh-CN" sz="3600">
                          <a:latin typeface="Cambria Math" panose="02040503050406030204" pitchFamily="18" charset="0"/>
                          <a:ea typeface="微软雅黑" panose="020B0503020204020204" pitchFamily="34" charset="-122"/>
                        </a:rPr>
                        <m:t>=</m:t>
                      </m:r>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f>
                                        <m:fPr>
                                          <m:ctrlPr>
                                            <a:rPr lang="zh-CN" altLang="zh-CN" sz="3600" i="1">
                                              <a:latin typeface="Cambria Math" panose="02040503050406030204" pitchFamily="18" charset="0"/>
                                              <a:ea typeface="微软雅黑" panose="020B0503020204020204" pitchFamily="34" charset="-122"/>
                                            </a:rPr>
                                          </m:ctrlPr>
                                        </m:fPr>
                                        <m:num>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𝑉</m:t>
                                              </m:r>
                                            </m:e>
                                            <m:sub>
                                              <m:r>
                                                <a:rPr lang="en-US" altLang="zh-CN" sz="3600">
                                                  <a:latin typeface="Cambria Math" panose="02040503050406030204" pitchFamily="18" charset="0"/>
                                                  <a:ea typeface="微软雅黑" panose="020B0503020204020204" pitchFamily="34" charset="-122"/>
                                                </a:rPr>
                                                <m:t>0</m:t>
                                              </m:r>
                                            </m:sub>
                                          </m:sSub>
                                        </m:num>
                                        <m:den>
                                          <m:r>
                                            <a:rPr lang="en-US" altLang="zh-CN" sz="3600">
                                              <a:latin typeface="Cambria Math" panose="02040503050406030204" pitchFamily="18" charset="0"/>
                                              <a:ea typeface="微软雅黑" panose="020B0503020204020204" pitchFamily="34" charset="-122"/>
                                            </a:rPr>
                                            <m:t>2</m:t>
                                          </m:r>
                                          <m:r>
                                            <a:rPr lang="en-US" altLang="zh-CN" sz="3600">
                                              <a:latin typeface="Cambria Math" panose="02040503050406030204" pitchFamily="18" charset="0"/>
                                              <a:ea typeface="微软雅黑" panose="020B0503020204020204" pitchFamily="34" charset="-122"/>
                                            </a:rPr>
                                            <m:t>𝜋</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𝑙</m:t>
                                              </m:r>
                                            </m:e>
                                            <m:sub>
                                              <m:r>
                                                <a:rPr lang="en-US" altLang="zh-CN" sz="3600">
                                                  <a:latin typeface="Cambria Math" panose="02040503050406030204" pitchFamily="18" charset="0"/>
                                                  <a:ea typeface="微软雅黑" panose="020B0503020204020204" pitchFamily="34" charset="-122"/>
                                                </a:rPr>
                                                <m:t>𝑐</m:t>
                                              </m:r>
                                            </m:sub>
                                          </m:sSub>
                                        </m:den>
                                      </m:f>
                                    </m:e>
                                  </m:d>
                                </m:e>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1</m:t>
                                      </m:r>
                                    </m:num>
                                    <m:den>
                                      <m:r>
                                        <a:rPr lang="en-US" altLang="zh-CN" sz="3600">
                                          <a:latin typeface="Cambria Math" panose="02040503050406030204" pitchFamily="18" charset="0"/>
                                          <a:ea typeface="微软雅黑" panose="020B0503020204020204" pitchFamily="34" charset="-122"/>
                                        </a:rPr>
                                        <m:t>4</m:t>
                                      </m:r>
                                    </m:den>
                                  </m:f>
                                </m:sup>
                              </m:sSup>
                              <m:r>
                                <a:rPr lang="en-US" altLang="zh-CN" sz="3600">
                                  <a:latin typeface="Cambria Math" panose="02040503050406030204" pitchFamily="18" charset="0"/>
                                  <a:ea typeface="微软雅黑" panose="020B0503020204020204" pitchFamily="34" charset="-122"/>
                                </a:rPr>
                                <m:t>−</m:t>
                              </m:r>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𝑡</m:t>
                                  </m:r>
                                </m:num>
                                <m:den>
                                  <m:r>
                                    <a:rPr lang="en-US" altLang="zh-CN" sz="3600">
                                      <a:latin typeface="Cambria Math" panose="02040503050406030204" pitchFamily="18" charset="0"/>
                                      <a:ea typeface="微软雅黑" panose="020B0503020204020204" pitchFamily="34" charset="-122"/>
                                    </a:rPr>
                                    <m:t>4</m:t>
                                  </m:r>
                                </m:den>
                              </m:f>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𝜅𝛥</m:t>
                                          </m:r>
                                          <m:r>
                                            <a:rPr lang="en-US" altLang="zh-CN" sz="3600">
                                              <a:latin typeface="Cambria Math" panose="02040503050406030204" pitchFamily="18" charset="0"/>
                                              <a:ea typeface="微软雅黑" panose="020B0503020204020204" pitchFamily="34" charset="-122"/>
                                            </a:rPr>
                                            <m:t>𝑇</m:t>
                                          </m:r>
                                        </m:num>
                                        <m:den>
                                          <m:r>
                                            <a:rPr lang="en-US" altLang="zh-CN" sz="3600">
                                              <a:latin typeface="Cambria Math" panose="02040503050406030204" pitchFamily="18" charset="0"/>
                                              <a:ea typeface="微软雅黑" panose="020B0503020204020204" pitchFamily="34" charset="-122"/>
                                            </a:rPr>
                                            <m:t>𝐿</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𝜌</m:t>
                                              </m:r>
                                            </m:e>
                                            <m:sub>
                                              <m:r>
                                                <a:rPr lang="en-US" altLang="zh-CN" sz="3600">
                                                  <a:latin typeface="Cambria Math" panose="02040503050406030204" pitchFamily="18" charset="0"/>
                                                  <a:ea typeface="微软雅黑" panose="020B0503020204020204" pitchFamily="34" charset="-122"/>
                                                </a:rPr>
                                                <m:t>𝑙</m:t>
                                              </m:r>
                                            </m:sub>
                                          </m:sSub>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𝑙</m:t>
                                              </m:r>
                                            </m:e>
                                            <m:sub>
                                              <m:r>
                                                <a:rPr lang="en-US" altLang="zh-CN" sz="3600">
                                                  <a:latin typeface="Cambria Math" panose="02040503050406030204" pitchFamily="18" charset="0"/>
                                                  <a:ea typeface="微软雅黑" panose="020B0503020204020204" pitchFamily="34" charset="-122"/>
                                                </a:rPr>
                                                <m:t>𝑐</m:t>
                                              </m:r>
                                            </m:sub>
                                          </m:sSub>
                                        </m:den>
                                      </m:f>
                                    </m:e>
                                  </m:d>
                                </m:e>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3</m:t>
                                      </m:r>
                                    </m:num>
                                    <m:den>
                                      <m:r>
                                        <a:rPr lang="en-US" altLang="zh-CN" sz="3600">
                                          <a:latin typeface="Cambria Math" panose="02040503050406030204" pitchFamily="18" charset="0"/>
                                          <a:ea typeface="微软雅黑" panose="020B0503020204020204" pitchFamily="34" charset="-122"/>
                                        </a:rPr>
                                        <m:t>4</m:t>
                                      </m:r>
                                    </m:den>
                                  </m:f>
                                </m:sup>
                              </m:sSup>
                              <m:sSup>
                                <m:sSupPr>
                                  <m:ctrlPr>
                                    <a:rPr lang="zh-CN" altLang="zh-CN" sz="3600" i="1">
                                      <a:latin typeface="Cambria Math" panose="02040503050406030204" pitchFamily="18" charset="0"/>
                                      <a:ea typeface="微软雅黑" panose="020B0503020204020204" pitchFamily="34" charset="-122"/>
                                    </a:rPr>
                                  </m:ctrlPr>
                                </m:sSupPr>
                                <m:e>
                                  <m:d>
                                    <m:dPr>
                                      <m:ctrlPr>
                                        <a:rPr lang="zh-CN" altLang="zh-CN" sz="3600" i="1">
                                          <a:latin typeface="Cambria Math" panose="02040503050406030204" pitchFamily="18" charset="0"/>
                                          <a:ea typeface="微软雅黑" panose="020B0503020204020204" pitchFamily="34" charset="-122"/>
                                        </a:rPr>
                                      </m:ctrlPr>
                                    </m:dPr>
                                    <m:e>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𝑔</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𝜌</m:t>
                                              </m:r>
                                            </m:e>
                                            <m:sub>
                                              <m:r>
                                                <a:rPr lang="en-US" altLang="zh-CN" sz="3600">
                                                  <a:latin typeface="Cambria Math" panose="02040503050406030204" pitchFamily="18" charset="0"/>
                                                  <a:ea typeface="微软雅黑" panose="020B0503020204020204" pitchFamily="34" charset="-122"/>
                                                </a:rPr>
                                                <m:t>𝑣</m:t>
                                              </m:r>
                                            </m:sub>
                                          </m:sSub>
                                        </m:num>
                                        <m:den>
                                          <m:r>
                                            <a:rPr lang="en-US" altLang="zh-CN" sz="3600">
                                              <a:latin typeface="Cambria Math" panose="02040503050406030204" pitchFamily="18" charset="0"/>
                                              <a:ea typeface="微软雅黑" panose="020B0503020204020204" pitchFamily="34" charset="-122"/>
                                            </a:rPr>
                                            <m:t>12</m:t>
                                          </m:r>
                                          <m:sSub>
                                            <m:sSubPr>
                                              <m:ctrlPr>
                                                <a:rPr lang="zh-CN" altLang="zh-CN" sz="3600" i="1">
                                                  <a:latin typeface="Cambria Math" panose="02040503050406030204" pitchFamily="18" charset="0"/>
                                                  <a:ea typeface="微软雅黑" panose="020B0503020204020204" pitchFamily="34" charset="-122"/>
                                                </a:rPr>
                                              </m:ctrlPr>
                                            </m:sSubPr>
                                            <m:e>
                                              <m:r>
                                                <a:rPr lang="en-US" altLang="zh-CN" sz="3600">
                                                  <a:latin typeface="Cambria Math" panose="02040503050406030204" pitchFamily="18" charset="0"/>
                                                  <a:ea typeface="微软雅黑" panose="020B0503020204020204" pitchFamily="34" charset="-122"/>
                                                </a:rPr>
                                                <m:t>𝜂</m:t>
                                              </m:r>
                                            </m:e>
                                            <m:sub>
                                              <m:r>
                                                <a:rPr lang="en-US" altLang="zh-CN" sz="3600">
                                                  <a:latin typeface="Cambria Math" panose="02040503050406030204" pitchFamily="18" charset="0"/>
                                                  <a:ea typeface="微软雅黑" panose="020B0503020204020204" pitchFamily="34" charset="-122"/>
                                                </a:rPr>
                                                <m:t>𝑣</m:t>
                                              </m:r>
                                            </m:sub>
                                          </m:sSub>
                                        </m:den>
                                      </m:f>
                                    </m:e>
                                  </m:d>
                                </m:e>
                                <m:sup>
                                  <m:f>
                                    <m:fPr>
                                      <m:ctrlPr>
                                        <a:rPr lang="zh-CN" altLang="zh-CN" sz="3600" i="1">
                                          <a:latin typeface="Cambria Math" panose="02040503050406030204" pitchFamily="18" charset="0"/>
                                          <a:ea typeface="微软雅黑" panose="020B0503020204020204" pitchFamily="34" charset="-122"/>
                                        </a:rPr>
                                      </m:ctrlPr>
                                    </m:fPr>
                                    <m:num>
                                      <m:r>
                                        <a:rPr lang="en-US" altLang="zh-CN" sz="3600">
                                          <a:latin typeface="Cambria Math" panose="02040503050406030204" pitchFamily="18" charset="0"/>
                                          <a:ea typeface="微软雅黑" panose="020B0503020204020204" pitchFamily="34" charset="-122"/>
                                        </a:rPr>
                                        <m:t>1</m:t>
                                      </m:r>
                                    </m:num>
                                    <m:den>
                                      <m:r>
                                        <a:rPr lang="en-US" altLang="zh-CN" sz="3600">
                                          <a:latin typeface="Cambria Math" panose="02040503050406030204" pitchFamily="18" charset="0"/>
                                          <a:ea typeface="微软雅黑" panose="020B0503020204020204" pitchFamily="34" charset="-122"/>
                                        </a:rPr>
                                        <m:t>4</m:t>
                                      </m:r>
                                    </m:den>
                                  </m:f>
                                </m:sup>
                              </m:sSup>
                            </m:e>
                          </m:d>
                        </m:e>
                        <m:sup>
                          <m:r>
                            <a:rPr lang="en-US" altLang="zh-CN" sz="3600">
                              <a:latin typeface="Cambria Math" panose="02040503050406030204" pitchFamily="18" charset="0"/>
                              <a:ea typeface="微软雅黑" panose="020B0503020204020204" pitchFamily="34" charset="-122"/>
                            </a:rPr>
                            <m:t>2</m:t>
                          </m:r>
                        </m:sup>
                      </m:sSup>
                    </m:oMath>
                  </m:oMathPara>
                </a14:m>
                <a:endParaRPr lang="zh-CN" altLang="zh-CN" sz="3600" dirty="0">
                  <a:latin typeface="微软雅黑" panose="020B0503020204020204" pitchFamily="34" charset="-122"/>
                  <a:ea typeface="微软雅黑" panose="020B0503020204020204" pitchFamily="34" charset="-122"/>
                </a:endParaRPr>
              </a:p>
              <a:p>
                <a:pPr marL="0" indent="0">
                  <a:lnSpc>
                    <a:spcPct val="120000"/>
                  </a:lnSpc>
                  <a:spcAft>
                    <a:spcPts val="1200"/>
                  </a:spcAft>
                  <a:buNone/>
                </a:pPr>
                <a:r>
                  <a:rPr lang="zh-CN" altLang="zh-CN" sz="3600" dirty="0" smtClean="0">
                    <a:latin typeface="微软雅黑" panose="020B0503020204020204" pitchFamily="34" charset="-122"/>
                    <a:ea typeface="微软雅黑" panose="020B0503020204020204" pitchFamily="34" charset="-122"/>
                  </a:rPr>
                  <a:t>半径</a:t>
                </a:r>
                <a:r>
                  <a:rPr lang="zh-CN" altLang="en-US" sz="3600" dirty="0" smtClean="0">
                    <a:latin typeface="微软雅黑" panose="020B0503020204020204" pitchFamily="34" charset="-122"/>
                    <a:ea typeface="微软雅黑" panose="020B0503020204020204" pitchFamily="34" charset="-122"/>
                  </a:rPr>
                  <a:t>为</a:t>
                </a:r>
                <a:r>
                  <a:rPr lang="zh-CN" altLang="zh-CN" sz="3600" dirty="0" smtClean="0">
                    <a:latin typeface="微软雅黑" panose="020B0503020204020204" pitchFamily="34" charset="-122"/>
                    <a:ea typeface="微软雅黑" panose="020B0503020204020204" pitchFamily="34" charset="-122"/>
                  </a:rPr>
                  <a:t>时间</a:t>
                </a:r>
                <a:r>
                  <a:rPr lang="zh-CN" altLang="zh-CN" sz="3600" dirty="0">
                    <a:latin typeface="微软雅黑" panose="020B0503020204020204" pitchFamily="34" charset="-122"/>
                    <a:ea typeface="微软雅黑" panose="020B0503020204020204" pitchFamily="34" charset="-122"/>
                  </a:rPr>
                  <a:t>的二次函数，温度为其中二次项及一次项的系数，温度越高，半径下降越快，这与温度越液滴蒸发越快的现象是符合的</a:t>
                </a:r>
                <a:r>
                  <a:rPr lang="zh-CN" altLang="zh-CN" sz="3600" kern="100" dirty="0">
                    <a:latin typeface="微软雅黑" panose="020B0503020204020204" pitchFamily="34" charset="-122"/>
                    <a:ea typeface="微软雅黑" panose="020B0503020204020204" pitchFamily="34" charset="-122"/>
                    <a:cs typeface="Times New Roman" panose="02020603050405020304" pitchFamily="18" charset="0"/>
                  </a:rPr>
                  <a:t>。</a:t>
                </a:r>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838200" y="1906138"/>
                <a:ext cx="10515600" cy="4351338"/>
              </a:xfrm>
              <a:blipFill>
                <a:blip r:embed="rId3"/>
                <a:stretch>
                  <a:fillRect l="-638" t="-1543"/>
                </a:stretch>
              </a:blipFill>
            </p:spPr>
            <p:txBody>
              <a:bodyPr/>
              <a:lstStyle/>
              <a:p>
                <a:r>
                  <a:rPr lang="zh-CN" altLang="en-US">
                    <a:noFill/>
                  </a:rPr>
                  <a:t> </a:t>
                </a:r>
              </a:p>
            </p:txBody>
          </p:sp>
        </mc:Fallback>
      </mc:AlternateContent>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理论部分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918713" y="1045402"/>
            <a:ext cx="1569660" cy="646331"/>
          </a:xfrm>
          <a:prstGeom prst="rect">
            <a:avLst/>
          </a:prstGeom>
        </p:spPr>
        <p:txBody>
          <a:bodyPr wrap="none">
            <a:spAutoFit/>
          </a:bodyPr>
          <a:lstStyle/>
          <a:p>
            <a:r>
              <a:rPr lang="zh-CN" altLang="zh-CN" sz="3600" b="1" dirty="0">
                <a:latin typeface="微软雅黑" panose="020B0503020204020204" pitchFamily="34" charset="-122"/>
                <a:ea typeface="微软雅黑" panose="020B0503020204020204" pitchFamily="34" charset="-122"/>
              </a:rPr>
              <a:t>结论</a:t>
            </a:r>
            <a:r>
              <a:rPr lang="zh-CN" altLang="zh-CN" sz="3600" dirty="0">
                <a:latin typeface="微软雅黑" panose="020B0503020204020204" pitchFamily="34" charset="-122"/>
                <a:ea typeface="微软雅黑" panose="020B0503020204020204" pitchFamily="34" charset="-122"/>
              </a:rPr>
              <a:t>：</a:t>
            </a:r>
            <a:endParaRPr lang="en-US" altLang="zh-CN"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8874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72315" y="1606316"/>
            <a:ext cx="10515600" cy="1103320"/>
          </a:xfrm>
        </p:spPr>
        <p:txBody>
          <a:bodyPr>
            <a:normAutofit/>
          </a:bodyPr>
          <a:lstStyle/>
          <a:p>
            <a:pPr marL="0" indent="457200">
              <a:lnSpc>
                <a:spcPct val="150000"/>
              </a:lnSpc>
              <a:spcAft>
                <a:spcPts val="1800"/>
              </a:spcAft>
              <a:buNone/>
            </a:pPr>
            <a:r>
              <a:rPr lang="zh-CN" altLang="zh-CN" sz="2000" dirty="0" smtClean="0">
                <a:latin typeface="微软雅黑" panose="020B0503020204020204" pitchFamily="34" charset="-122"/>
                <a:ea typeface="微软雅黑" panose="020B0503020204020204" pitchFamily="34" charset="-122"/>
              </a:rPr>
              <a:t>在</a:t>
            </a:r>
            <a:r>
              <a:rPr lang="zh-CN" altLang="zh-CN" sz="2000" dirty="0">
                <a:latin typeface="微软雅黑" panose="020B0503020204020204" pitchFamily="34" charset="-122"/>
                <a:ea typeface="微软雅黑" panose="020B0503020204020204" pitchFamily="34" charset="-122"/>
              </a:rPr>
              <a:t>热表面上加入水滴并对其</a:t>
            </a:r>
            <a:r>
              <a:rPr lang="zh-CN" altLang="zh-CN" sz="2000" dirty="0">
                <a:solidFill>
                  <a:srgbClr val="FF0000"/>
                </a:solidFill>
                <a:latin typeface="微软雅黑" panose="020B0503020204020204" pitchFamily="34" charset="-122"/>
                <a:ea typeface="微软雅黑" panose="020B0503020204020204" pitchFamily="34" charset="-122"/>
              </a:rPr>
              <a:t>蒸发的全过程</a:t>
            </a:r>
            <a:r>
              <a:rPr lang="zh-CN" altLang="zh-CN" sz="2000" dirty="0">
                <a:latin typeface="微软雅黑" panose="020B0503020204020204" pitchFamily="34" charset="-122"/>
                <a:ea typeface="微软雅黑" panose="020B0503020204020204" pitchFamily="34" charset="-122"/>
              </a:rPr>
              <a:t>进行</a:t>
            </a:r>
            <a:r>
              <a:rPr lang="zh-CN" altLang="zh-CN" sz="2000" dirty="0">
                <a:solidFill>
                  <a:srgbClr val="FF0000"/>
                </a:solidFill>
                <a:latin typeface="微软雅黑" panose="020B0503020204020204" pitchFamily="34" charset="-122"/>
                <a:ea typeface="微软雅黑" panose="020B0503020204020204" pitchFamily="34" charset="-122"/>
              </a:rPr>
              <a:t>观察记录</a:t>
            </a:r>
            <a:r>
              <a:rPr lang="zh-CN" altLang="zh-CN" sz="2000" dirty="0">
                <a:latin typeface="微软雅黑" panose="020B0503020204020204" pitchFamily="34" charset="-122"/>
                <a:ea typeface="微软雅黑" panose="020B0503020204020204" pitchFamily="34" charset="-122"/>
              </a:rPr>
              <a:t>或选择性</a:t>
            </a:r>
            <a:r>
              <a:rPr lang="zh-CN" altLang="zh-CN" sz="2000" dirty="0" smtClean="0">
                <a:latin typeface="微软雅黑" panose="020B0503020204020204" pitchFamily="34" charset="-122"/>
                <a:ea typeface="微软雅黑" panose="020B0503020204020204" pitchFamily="34" charset="-122"/>
              </a:rPr>
              <a:t>记录</a:t>
            </a:r>
            <a:r>
              <a:rPr lang="zh-CN" altLang="en-US" sz="2000" dirty="0">
                <a:latin typeface="微软雅黑" panose="020B0503020204020204" pitchFamily="34" charset="-122"/>
                <a:ea typeface="微软雅黑" panose="020B0503020204020204" pitchFamily="34" charset="-122"/>
              </a:rPr>
              <a:t>振</a:t>
            </a:r>
            <a:r>
              <a:rPr lang="zh-CN" altLang="zh-CN" sz="2000" dirty="0" smtClean="0">
                <a:latin typeface="微软雅黑" panose="020B0503020204020204" pitchFamily="34" charset="-122"/>
                <a:ea typeface="微软雅黑" panose="020B0503020204020204" pitchFamily="34" charset="-122"/>
              </a:rPr>
              <a:t>动</a:t>
            </a:r>
            <a:r>
              <a:rPr lang="zh-CN" altLang="zh-CN" sz="2000" dirty="0">
                <a:latin typeface="微软雅黑" panose="020B0503020204020204" pitchFamily="34" charset="-122"/>
                <a:ea typeface="微软雅黑" panose="020B0503020204020204" pitchFamily="34" charset="-122"/>
              </a:rPr>
              <a:t>出现的过程，对每次振动的</a:t>
            </a:r>
            <a:r>
              <a:rPr lang="zh-CN" altLang="zh-CN" sz="2000" dirty="0">
                <a:solidFill>
                  <a:srgbClr val="FF0000"/>
                </a:solidFill>
                <a:latin typeface="微软雅黑" panose="020B0503020204020204" pitchFamily="34" charset="-122"/>
                <a:ea typeface="微软雅黑" panose="020B0503020204020204" pitchFamily="34" charset="-122"/>
              </a:rPr>
              <a:t>相关参量</a:t>
            </a:r>
            <a:r>
              <a:rPr lang="zh-CN" altLang="zh-CN" sz="2000" dirty="0">
                <a:latin typeface="微软雅黑" panose="020B0503020204020204" pitchFamily="34" charset="-122"/>
                <a:ea typeface="微软雅黑" panose="020B0503020204020204" pitchFamily="34" charset="-122"/>
              </a:rPr>
              <a:t>进行</a:t>
            </a:r>
            <a:r>
              <a:rPr lang="zh-CN" altLang="zh-CN" sz="2000" dirty="0" smtClean="0">
                <a:latin typeface="微软雅黑" panose="020B0503020204020204" pitchFamily="34" charset="-122"/>
                <a:ea typeface="微软雅黑" panose="020B0503020204020204" pitchFamily="34" charset="-122"/>
              </a:rPr>
              <a:t>测量</a:t>
            </a:r>
            <a:endParaRPr lang="zh-CN" altLang="zh-CN" sz="20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实验部分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918713" y="1021541"/>
            <a:ext cx="2236510" cy="584775"/>
          </a:xfrm>
          <a:prstGeom prst="rect">
            <a:avLst/>
          </a:prstGeom>
        </p:spPr>
        <p:txBody>
          <a:bodyPr wrap="none">
            <a:spAutoFit/>
          </a:bodyPr>
          <a:lstStyle/>
          <a:p>
            <a:r>
              <a:rPr lang="zh-CN" altLang="en-US" sz="3200" b="1" dirty="0">
                <a:latin typeface="微软雅黑" panose="020B0503020204020204" pitchFamily="34" charset="-122"/>
                <a:ea typeface="微软雅黑" panose="020B0503020204020204" pitchFamily="34" charset="-122"/>
              </a:rPr>
              <a:t>实验目的</a:t>
            </a:r>
            <a:r>
              <a:rPr lang="zh-CN" altLang="zh-CN" sz="3200" dirty="0" smtClean="0">
                <a:latin typeface="微软雅黑" panose="020B0503020204020204" pitchFamily="34" charset="-122"/>
                <a:ea typeface="微软雅黑" panose="020B0503020204020204" pitchFamily="34" charset="-122"/>
              </a:rPr>
              <a:t>：</a:t>
            </a:r>
            <a:endParaRPr lang="en-US" altLang="zh-CN" sz="3200" dirty="0">
              <a:latin typeface="微软雅黑" panose="020B0503020204020204" pitchFamily="34" charset="-122"/>
              <a:ea typeface="微软雅黑" panose="020B0503020204020204" pitchFamily="34" charset="-122"/>
            </a:endParaRPr>
          </a:p>
        </p:txBody>
      </p:sp>
      <p:sp>
        <p:nvSpPr>
          <p:cNvPr id="2" name="矩形 1"/>
          <p:cNvSpPr/>
          <p:nvPr/>
        </p:nvSpPr>
        <p:spPr>
          <a:xfrm>
            <a:off x="918713" y="2900180"/>
            <a:ext cx="2236510" cy="584775"/>
          </a:xfrm>
          <a:prstGeom prst="rect">
            <a:avLst/>
          </a:prstGeom>
        </p:spPr>
        <p:txBody>
          <a:bodyPr wrap="none">
            <a:spAutoFit/>
          </a:bodyPr>
          <a:lstStyle/>
          <a:p>
            <a:r>
              <a:rPr lang="zh-CN" altLang="zh-CN" sz="3200" b="1" dirty="0">
                <a:latin typeface="微软雅黑" panose="020B0503020204020204" pitchFamily="34" charset="-122"/>
                <a:ea typeface="微软雅黑" panose="020B0503020204020204" pitchFamily="34" charset="-122"/>
              </a:rPr>
              <a:t>实验</a:t>
            </a:r>
            <a:r>
              <a:rPr lang="zh-CN" altLang="zh-CN" sz="3200" b="1" dirty="0" smtClean="0">
                <a:latin typeface="微软雅黑" panose="020B0503020204020204" pitchFamily="34" charset="-122"/>
                <a:ea typeface="微软雅黑" panose="020B0503020204020204" pitchFamily="34" charset="-122"/>
              </a:rPr>
              <a:t>步骤</a:t>
            </a:r>
            <a:r>
              <a:rPr lang="zh-CN" altLang="zh-CN" sz="3200" dirty="0">
                <a:latin typeface="微软雅黑" panose="020B0503020204020204" pitchFamily="34" charset="-122"/>
                <a:ea typeface="微软雅黑" panose="020B0503020204020204" pitchFamily="34" charset="-122"/>
              </a:rPr>
              <a:t>：</a:t>
            </a:r>
            <a:endParaRPr lang="zh-CN" altLang="zh-CN" sz="3200" b="1" dirty="0">
              <a:latin typeface="微软雅黑" panose="020B0503020204020204" pitchFamily="34" charset="-122"/>
              <a:ea typeface="微软雅黑" panose="020B0503020204020204" pitchFamily="34" charset="-122"/>
            </a:endParaRPr>
          </a:p>
        </p:txBody>
      </p:sp>
      <p:sp>
        <p:nvSpPr>
          <p:cNvPr id="6" name="矩形 5"/>
          <p:cNvSpPr/>
          <p:nvPr/>
        </p:nvSpPr>
        <p:spPr>
          <a:xfrm>
            <a:off x="772315" y="3675499"/>
            <a:ext cx="10515600" cy="2349361"/>
          </a:xfrm>
          <a:prstGeom prst="rect">
            <a:avLst/>
          </a:prstGeom>
        </p:spPr>
        <p:txBody>
          <a:bodyPr wrap="square">
            <a:spAutoFit/>
          </a:bodyPr>
          <a:lstStyle/>
          <a:p>
            <a:pPr marL="457200" indent="-457200">
              <a:lnSpc>
                <a:spcPts val="2400"/>
              </a:lnSpc>
              <a:spcBef>
                <a:spcPts val="1000"/>
              </a:spcBef>
              <a:spcAft>
                <a:spcPts val="1800"/>
              </a:spcAft>
              <a:buFont typeface="+mj-lt"/>
              <a:buAutoNum type="arabicPeriod"/>
            </a:pPr>
            <a:r>
              <a:rPr lang="zh-CN" altLang="zh-CN" sz="2000" dirty="0">
                <a:latin typeface="微软雅黑" panose="020B0503020204020204" pitchFamily="34" charset="-122"/>
                <a:ea typeface="微软雅黑" panose="020B0503020204020204" pitchFamily="34" charset="-122"/>
              </a:rPr>
              <a:t>打开电热板设置温度</a:t>
            </a:r>
            <a:r>
              <a:rPr lang="en-US" altLang="zh-CN" sz="2000" dirty="0" err="1">
                <a:latin typeface="微软雅黑" panose="020B0503020204020204" pitchFamily="34" charset="-122"/>
                <a:ea typeface="微软雅黑" panose="020B0503020204020204" pitchFamily="34" charset="-122"/>
              </a:rPr>
              <a:t>Ts</a:t>
            </a:r>
            <a:r>
              <a:rPr lang="zh-CN" altLang="zh-CN" sz="2000" dirty="0">
                <a:latin typeface="微软雅黑" panose="020B0503020204020204" pitchFamily="34" charset="-122"/>
                <a:ea typeface="微软雅黑" panose="020B0503020204020204" pitchFamily="34" charset="-122"/>
              </a:rPr>
              <a:t>进行加热，至自动断电时，将曲面圆盘放在电热板中央，待曲面圆盘温度稳定时（电热板自动断电），用热电偶测量其温度，记为</a:t>
            </a:r>
            <a:r>
              <a:rPr lang="en-US" altLang="zh-CN" sz="2000" dirty="0">
                <a:latin typeface="微软雅黑" panose="020B0503020204020204" pitchFamily="34" charset="-122"/>
                <a:ea typeface="微软雅黑" panose="020B0503020204020204" pitchFamily="34" charset="-122"/>
              </a:rPr>
              <a:t>To</a:t>
            </a:r>
            <a:r>
              <a:rPr lang="zh-CN" altLang="zh-CN" sz="2000" dirty="0">
                <a:latin typeface="微软雅黑" panose="020B0503020204020204" pitchFamily="34" charset="-122"/>
                <a:ea typeface="微软雅黑" panose="020B0503020204020204" pitchFamily="34" charset="-122"/>
              </a:rPr>
              <a:t>；</a:t>
            </a:r>
          </a:p>
          <a:p>
            <a:pPr marL="457200" indent="-457200">
              <a:lnSpc>
                <a:spcPts val="2400"/>
              </a:lnSpc>
              <a:spcBef>
                <a:spcPts val="1000"/>
              </a:spcBef>
              <a:spcAft>
                <a:spcPts val="1800"/>
              </a:spcAft>
              <a:buFont typeface="+mj-lt"/>
              <a:buAutoNum type="arabicPeriod"/>
            </a:pPr>
            <a:r>
              <a:rPr lang="zh-CN" altLang="zh-CN" sz="2000" dirty="0">
                <a:latin typeface="微软雅黑" panose="020B0503020204020204" pitchFamily="34" charset="-122"/>
                <a:ea typeface="微软雅黑" panose="020B0503020204020204" pitchFamily="34" charset="-122"/>
              </a:rPr>
              <a:t>用注射器针尖吸取一定体积的去离子水，读取此时针筒中液面所在刻度，将针尖正对曲面中心将水注入，通过观察液面在注射器中的下降控制注入液体体积</a:t>
            </a:r>
            <a:r>
              <a:rPr lang="en-US" altLang="zh-CN" sz="2000" dirty="0">
                <a:latin typeface="微软雅黑" panose="020B0503020204020204" pitchFamily="34" charset="-122"/>
                <a:ea typeface="微软雅黑" panose="020B0503020204020204" pitchFamily="34" charset="-122"/>
              </a:rPr>
              <a:t>Vo</a:t>
            </a:r>
            <a:r>
              <a:rPr lang="zh-CN" altLang="zh-CN" sz="2000" dirty="0">
                <a:latin typeface="微软雅黑" panose="020B0503020204020204" pitchFamily="34" charset="-122"/>
                <a:ea typeface="微软雅黑" panose="020B0503020204020204" pitchFamily="34" charset="-122"/>
              </a:rPr>
              <a:t>；</a:t>
            </a:r>
          </a:p>
          <a:p>
            <a:pPr marL="457200" indent="-457200">
              <a:lnSpc>
                <a:spcPts val="2400"/>
              </a:lnSpc>
              <a:spcBef>
                <a:spcPts val="1000"/>
              </a:spcBef>
              <a:spcAft>
                <a:spcPts val="1800"/>
              </a:spcAft>
              <a:buFont typeface="+mj-lt"/>
              <a:buAutoNum type="arabicPeriod"/>
            </a:pPr>
            <a:r>
              <a:rPr lang="zh-CN" altLang="zh-CN" sz="2000" dirty="0">
                <a:latin typeface="微软雅黑" panose="020B0503020204020204" pitchFamily="34" charset="-122"/>
                <a:ea typeface="微软雅黑" panose="020B0503020204020204" pitchFamily="34" charset="-122"/>
              </a:rPr>
              <a:t>手持摄像机在曲面正上方进行拍摄，将视频导入到计算机中进行分析</a:t>
            </a:r>
            <a:r>
              <a:rPr lang="zh-CN" altLang="zh-CN"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921837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2"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3"/>
          <a:stretch>
            <a:fillRect/>
          </a:stretch>
        </p:blipFill>
        <p:spPr>
          <a:xfrm>
            <a:off x="218536" y="2275693"/>
            <a:ext cx="1397293" cy="2866568"/>
          </a:xfrm>
          <a:prstGeom prst="rect">
            <a:avLst/>
          </a:prstGeom>
        </p:spPr>
      </p:pic>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实验部分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292572" y="5310248"/>
            <a:ext cx="1426960"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去离子水</a:t>
            </a:r>
          </a:p>
        </p:txBody>
      </p:sp>
      <p:pic>
        <p:nvPicPr>
          <p:cNvPr id="7" name="图片 6"/>
          <p:cNvPicPr>
            <a:picLocks noChangeAspect="1"/>
          </p:cNvPicPr>
          <p:nvPr/>
        </p:nvPicPr>
        <p:blipFill>
          <a:blip r:embed="rId4"/>
          <a:stretch>
            <a:fillRect/>
          </a:stretch>
        </p:blipFill>
        <p:spPr>
          <a:xfrm>
            <a:off x="1661616" y="2275693"/>
            <a:ext cx="3817972" cy="2866568"/>
          </a:xfrm>
          <a:prstGeom prst="rect">
            <a:avLst/>
          </a:prstGeom>
        </p:spPr>
      </p:pic>
      <p:sp>
        <p:nvSpPr>
          <p:cNvPr id="8" name="文本框 7"/>
          <p:cNvSpPr txBox="1"/>
          <p:nvPr/>
        </p:nvSpPr>
        <p:spPr>
          <a:xfrm>
            <a:off x="1918441" y="5225797"/>
            <a:ext cx="3533454" cy="58477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控温加热板（</a:t>
            </a:r>
            <a:r>
              <a:rPr lang="en-US" altLang="zh-CN" sz="2400" dirty="0">
                <a:latin typeface="微软雅黑" panose="020B0503020204020204" pitchFamily="34" charset="-122"/>
                <a:ea typeface="微软雅黑" panose="020B0503020204020204" pitchFamily="34" charset="-122"/>
              </a:rPr>
              <a:t>&lt;=400℃</a:t>
            </a:r>
            <a:r>
              <a:rPr lang="zh-CN" altLang="en-US" sz="3200" dirty="0">
                <a:latin typeface="微软雅黑" panose="020B0503020204020204" pitchFamily="34" charset="-122"/>
                <a:ea typeface="微软雅黑" panose="020B0503020204020204" pitchFamily="34" charset="-122"/>
              </a:rPr>
              <a:t>）</a:t>
            </a:r>
          </a:p>
        </p:txBody>
      </p:sp>
      <p:pic>
        <p:nvPicPr>
          <p:cNvPr id="9" name="图片 8"/>
          <p:cNvPicPr>
            <a:picLocks noChangeAspect="1"/>
          </p:cNvPicPr>
          <p:nvPr/>
        </p:nvPicPr>
        <p:blipFill>
          <a:blip r:embed="rId5"/>
          <a:stretch>
            <a:fillRect/>
          </a:stretch>
        </p:blipFill>
        <p:spPr>
          <a:xfrm>
            <a:off x="5525375" y="2275693"/>
            <a:ext cx="3024473" cy="2866568"/>
          </a:xfrm>
          <a:prstGeom prst="rect">
            <a:avLst/>
          </a:prstGeom>
        </p:spPr>
      </p:pic>
      <p:sp>
        <p:nvSpPr>
          <p:cNvPr id="10" name="文本框 9"/>
          <p:cNvSpPr txBox="1"/>
          <p:nvPr/>
        </p:nvSpPr>
        <p:spPr>
          <a:xfrm>
            <a:off x="6446433" y="5310247"/>
            <a:ext cx="1418569"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黄铜平板</a:t>
            </a:r>
          </a:p>
        </p:txBody>
      </p:sp>
      <p:pic>
        <p:nvPicPr>
          <p:cNvPr id="11" name="图片 10"/>
          <p:cNvPicPr>
            <a:picLocks noChangeAspect="1"/>
          </p:cNvPicPr>
          <p:nvPr/>
        </p:nvPicPr>
        <p:blipFill>
          <a:blip r:embed="rId6"/>
          <a:stretch>
            <a:fillRect/>
          </a:stretch>
        </p:blipFill>
        <p:spPr>
          <a:xfrm>
            <a:off x="8595635" y="2275693"/>
            <a:ext cx="3132538" cy="2866568"/>
          </a:xfrm>
          <a:prstGeom prst="rect">
            <a:avLst/>
          </a:prstGeom>
        </p:spPr>
      </p:pic>
      <p:sp>
        <p:nvSpPr>
          <p:cNvPr id="12" name="文本框 11"/>
          <p:cNvSpPr txBox="1"/>
          <p:nvPr/>
        </p:nvSpPr>
        <p:spPr>
          <a:xfrm>
            <a:off x="8859541" y="5310247"/>
            <a:ext cx="2377804"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注射器   热电偶</a:t>
            </a:r>
            <a:endParaRPr lang="zh-CN" altLang="en-US" sz="2400" dirty="0">
              <a:latin typeface="微软雅黑" panose="020B0503020204020204" pitchFamily="34" charset="-122"/>
              <a:ea typeface="微软雅黑" panose="020B0503020204020204" pitchFamily="34" charset="-122"/>
            </a:endParaRPr>
          </a:p>
        </p:txBody>
      </p:sp>
      <p:sp>
        <p:nvSpPr>
          <p:cNvPr id="16" name="矩形 15"/>
          <p:cNvSpPr/>
          <p:nvPr/>
        </p:nvSpPr>
        <p:spPr>
          <a:xfrm>
            <a:off x="429883" y="1190445"/>
            <a:ext cx="2468592" cy="584775"/>
          </a:xfrm>
          <a:prstGeom prst="rect">
            <a:avLst/>
          </a:prstGeom>
        </p:spPr>
        <p:txBody>
          <a:bodyPr wrap="square">
            <a:spAutoFit/>
          </a:bodyPr>
          <a:lstStyle/>
          <a:p>
            <a:r>
              <a:rPr lang="zh-CN" altLang="en-US" sz="3200" b="1" dirty="0">
                <a:latin typeface="微软雅黑" panose="020B0503020204020204" pitchFamily="34" charset="-122"/>
                <a:ea typeface="微软雅黑" panose="020B0503020204020204" pitchFamily="34" charset="-122"/>
              </a:rPr>
              <a:t>实</a:t>
            </a:r>
            <a:r>
              <a:rPr lang="zh-CN" altLang="en-US" sz="3200" b="1" dirty="0" smtClean="0">
                <a:latin typeface="微软雅黑" panose="020B0503020204020204" pitchFamily="34" charset="-122"/>
                <a:ea typeface="微软雅黑" panose="020B0503020204020204" pitchFamily="34" charset="-122"/>
              </a:rPr>
              <a:t>验装置</a:t>
            </a:r>
            <a:r>
              <a:rPr lang="zh-CN" altLang="zh-CN" sz="3200" dirty="0" smtClean="0">
                <a:latin typeface="微软雅黑" panose="020B0503020204020204" pitchFamily="34" charset="-122"/>
                <a:ea typeface="微软雅黑" panose="020B0503020204020204" pitchFamily="34" charset="-122"/>
              </a:rPr>
              <a:t>：</a:t>
            </a:r>
            <a:endParaRPr lang="en-US" altLang="zh-CN" sz="3200" dirty="0">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7"/>
          <a:stretch>
            <a:fillRect/>
          </a:stretch>
        </p:blipFill>
        <p:spPr>
          <a:xfrm>
            <a:off x="1404257" y="1055757"/>
            <a:ext cx="8732810" cy="5214426"/>
          </a:xfrm>
          <a:prstGeom prst="rect">
            <a:avLst/>
          </a:prstGeom>
        </p:spPr>
      </p:pic>
    </p:spTree>
    <p:extLst>
      <p:ext uri="{BB962C8B-B14F-4D97-AF65-F5344CB8AC3E}">
        <p14:creationId xmlns:p14="http://schemas.microsoft.com/office/powerpoint/2010/main" val="321359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88159" y="2072790"/>
            <a:ext cx="11353800" cy="5251036"/>
          </a:xfrm>
        </p:spPr>
        <p:txBody>
          <a:bodyPr>
            <a:normAutofit/>
          </a:bodyPr>
          <a:lstStyle/>
          <a:p>
            <a:pPr marL="0" indent="0">
              <a:lnSpc>
                <a:spcPct val="150000"/>
              </a:lnSpc>
              <a:buNone/>
            </a:pPr>
            <a:r>
              <a:rPr lang="en-US" altLang="zh-CN" dirty="0" smtClean="0"/>
              <a:t>Tracker</a:t>
            </a:r>
            <a:r>
              <a:rPr lang="zh-CN" altLang="zh-CN" dirty="0">
                <a:latin typeface="微软雅黑" panose="020B0503020204020204" pitchFamily="34" charset="-122"/>
                <a:ea typeface="微软雅黑" panose="020B0503020204020204" pitchFamily="34" charset="-122"/>
              </a:rPr>
              <a:t>测量相关</a:t>
            </a:r>
            <a:r>
              <a:rPr lang="zh-CN" altLang="zh-CN" dirty="0" smtClean="0">
                <a:latin typeface="微软雅黑" panose="020B0503020204020204" pitchFamily="34" charset="-122"/>
                <a:ea typeface="微软雅黑" panose="020B0503020204020204" pitchFamily="34" charset="-122"/>
              </a:rPr>
              <a:t>参数</a:t>
            </a:r>
            <a:endParaRPr lang="en-US" altLang="zh-CN" dirty="0">
              <a:latin typeface="微软雅黑" panose="020B0503020204020204" pitchFamily="34" charset="-122"/>
              <a:ea typeface="微软雅黑" panose="020B0503020204020204" pitchFamily="34" charset="-122"/>
            </a:endParaRPr>
          </a:p>
          <a:p>
            <a:pPr marL="0" indent="0">
              <a:lnSpc>
                <a:spcPct val="150000"/>
              </a:lnSpc>
              <a:buNone/>
            </a:pPr>
            <a:r>
              <a:rPr lang="zh-CN" altLang="en-US" dirty="0">
                <a:latin typeface="微软雅黑" panose="020B0503020204020204" pitchFamily="34" charset="-122"/>
                <a:ea typeface="微软雅黑" panose="020B0503020204020204" pitchFamily="34" charset="-122"/>
              </a:rPr>
              <a:t>半径</a:t>
            </a:r>
            <a:r>
              <a:rPr lang="zh-CN" altLang="zh-CN" dirty="0" smtClean="0"/>
              <a:t>：</a:t>
            </a:r>
            <a:r>
              <a:rPr lang="zh-CN" altLang="zh-CN" dirty="0">
                <a:latin typeface="微软雅黑" panose="020B0503020204020204" pitchFamily="34" charset="-122"/>
                <a:ea typeface="微软雅黑" panose="020B0503020204020204" pitchFamily="34" charset="-122"/>
              </a:rPr>
              <a:t>恢复到近圆形时</a:t>
            </a:r>
            <a:r>
              <a:rPr lang="zh-CN" altLang="zh-CN" dirty="0" smtClean="0">
                <a:latin typeface="微软雅黑" panose="020B0503020204020204" pitchFamily="34" charset="-122"/>
                <a:ea typeface="微软雅黑" panose="020B0503020204020204" pitchFamily="34" charset="-122"/>
              </a:rPr>
              <a:t>测量</a:t>
            </a:r>
            <a:r>
              <a:rPr lang="en-US" altLang="zh-CN" dirty="0" smtClean="0">
                <a:latin typeface="微软雅黑" panose="020B0503020204020204" pitchFamily="34" charset="-122"/>
                <a:ea typeface="微软雅黑" panose="020B0503020204020204" pitchFamily="34" charset="-122"/>
              </a:rPr>
              <a:t>   </a:t>
            </a:r>
          </a:p>
          <a:p>
            <a:pPr marL="0" indent="0">
              <a:lnSpc>
                <a:spcPct val="150000"/>
              </a:lnSpc>
              <a:buNone/>
            </a:pPr>
            <a:endParaRPr lang="en-US" altLang="zh-CN" dirty="0"/>
          </a:p>
          <a:p>
            <a:pPr marL="0" indent="0">
              <a:lnSpc>
                <a:spcPct val="150000"/>
              </a:lnSpc>
              <a:buNone/>
            </a:pPr>
            <a:endParaRPr lang="en-US" altLang="zh-CN" dirty="0"/>
          </a:p>
          <a:p>
            <a:pPr marL="0" indent="0">
              <a:lnSpc>
                <a:spcPct val="150000"/>
              </a:lnSpc>
              <a:buNone/>
            </a:pPr>
            <a:r>
              <a:rPr lang="zh-CN" altLang="en-US" dirty="0">
                <a:latin typeface="微软雅黑" panose="020B0503020204020204" pitchFamily="34" charset="-122"/>
                <a:ea typeface="微软雅黑" panose="020B0503020204020204" pitchFamily="34" charset="-122"/>
              </a:rPr>
              <a:t>频率</a:t>
            </a: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完全恢复到原位置时测量（两次“振动”）</a:t>
            </a:r>
          </a:p>
          <a:p>
            <a:pPr marL="0" indent="0">
              <a:buNone/>
            </a:pP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实验部分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a:stretch>
            <a:fillRect/>
          </a:stretch>
        </p:blipFill>
        <p:spPr>
          <a:xfrm>
            <a:off x="7622282" y="1159506"/>
            <a:ext cx="3868103" cy="3972648"/>
          </a:xfrm>
          <a:prstGeom prst="rect">
            <a:avLst/>
          </a:prstGeom>
        </p:spPr>
      </p:pic>
      <p:sp>
        <p:nvSpPr>
          <p:cNvPr id="2" name="矩形 1"/>
          <p:cNvSpPr/>
          <p:nvPr/>
        </p:nvSpPr>
        <p:spPr>
          <a:xfrm>
            <a:off x="588159" y="1159506"/>
            <a:ext cx="2646878" cy="584775"/>
          </a:xfrm>
          <a:prstGeom prst="rect">
            <a:avLst/>
          </a:prstGeom>
        </p:spPr>
        <p:txBody>
          <a:bodyPr wrap="none">
            <a:spAutoFit/>
          </a:bodyPr>
          <a:lstStyle/>
          <a:p>
            <a:r>
              <a:rPr lang="zh-CN" altLang="zh-CN" sz="3200" b="1" cap="small" dirty="0">
                <a:latin typeface="微软雅黑" panose="020B0503020204020204" pitchFamily="34" charset="-122"/>
                <a:ea typeface="微软雅黑" panose="020B0503020204020204" pitchFamily="34" charset="-122"/>
              </a:rPr>
              <a:t>数据测量方法</a:t>
            </a:r>
            <a:endParaRPr lang="zh-CN" altLang="zh-CN" sz="3200" dirty="0">
              <a:latin typeface="微软雅黑" panose="020B0503020204020204" pitchFamily="34" charset="-122"/>
              <a:ea typeface="微软雅黑" panose="020B0503020204020204" pitchFamily="34" charset="-122"/>
            </a:endParaRPr>
          </a:p>
        </p:txBody>
      </p:sp>
      <p:pic>
        <p:nvPicPr>
          <p:cNvPr id="6" name="2个周期">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65200" y="771866"/>
            <a:ext cx="10240596" cy="5760334"/>
          </a:xfrm>
          <a:prstGeom prst="rect">
            <a:avLst/>
          </a:prstGeom>
        </p:spPr>
      </p:pic>
    </p:spTree>
    <p:extLst>
      <p:ext uri="{BB962C8B-B14F-4D97-AF65-F5344CB8AC3E}">
        <p14:creationId xmlns:p14="http://schemas.microsoft.com/office/powerpoint/2010/main" val="2316654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6"/>
                                        </p:tgtEl>
                                        <p:attrNameLst>
                                          <p:attrName>ppt_x</p:attrName>
                                        </p:attrNameLst>
                                      </p:cBhvr>
                                      <p:tavLst>
                                        <p:tav tm="0">
                                          <p:val>
                                            <p:strVal val="ppt_x"/>
                                          </p:val>
                                        </p:tav>
                                        <p:tav tm="100000">
                                          <p:val>
                                            <p:strVal val="ppt_x"/>
                                          </p:val>
                                        </p:tav>
                                      </p:tavLst>
                                    </p:anim>
                                    <p:anim calcmode="lin" valueType="num">
                                      <p:cBhvr additive="base">
                                        <p:cTn id="31" dur="500"/>
                                        <p:tgtEl>
                                          <p:spTgt spid="6"/>
                                        </p:tgtEl>
                                        <p:attrNameLst>
                                          <p:attrName>ppt_y</p:attrName>
                                        </p:attrNameLst>
                                      </p:cBhvr>
                                      <p:tavLst>
                                        <p:tav tm="0">
                                          <p:val>
                                            <p:strVal val="ppt_y"/>
                                          </p:val>
                                        </p:tav>
                                        <p:tav tm="100000">
                                          <p:val>
                                            <p:strVal val="1+ppt_h/2"/>
                                          </p:val>
                                        </p:tav>
                                      </p:tavLst>
                                    </p:anim>
                                    <p:set>
                                      <p:cBhvr>
                                        <p:cTn id="32" dur="1" fill="hold">
                                          <p:stCondLst>
                                            <p:cond delay="499"/>
                                          </p:stCondLst>
                                        </p:cTn>
                                        <p:tgtEl>
                                          <p:spTgt spid="6"/>
                                        </p:tgtEl>
                                        <p:attrNameLst>
                                          <p:attrName>style.visibility</p:attrName>
                                        </p:attrNameLst>
                                      </p:cBhvr>
                                      <p:to>
                                        <p:strVal val="hidden"/>
                                      </p:to>
                                    </p:set>
                                    <p:cmd type="call" cmd="stop">
                                      <p:cBhvr>
                                        <p:cTn id="33" dur="1">
                                          <p:stCondLst>
                                            <p:cond delay="499"/>
                                          </p:stCondLst>
                                        </p:cTn>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6"/>
                                        </p:tgtEl>
                                      </p:cBhvr>
                                    </p:cmd>
                                  </p:childTnLst>
                                </p:cTn>
                              </p:par>
                            </p:childTnLst>
                          </p:cTn>
                        </p:par>
                      </p:childTnLst>
                    </p:cTn>
                  </p:par>
                </p:childTnLst>
              </p:cTn>
              <p:nextCondLst>
                <p:cond evt="onClick" delay="0">
                  <p:tgtEl>
                    <p:spTgt spid="6"/>
                  </p:tgtEl>
                </p:cond>
              </p:nextCondLst>
            </p:seq>
            <p:video>
              <p:cMediaNode vol="80000">
                <p:cTn id="39" fill="hold" display="0">
                  <p:stCondLst>
                    <p:cond delay="indefinite"/>
                  </p:stCondLst>
                </p:cTn>
                <p:tgtEl>
                  <p:spTgt spid="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139638"/>
            <a:ext cx="10515600" cy="1091728"/>
          </a:xfrm>
        </p:spPr>
        <p:txBody>
          <a:bodyPr/>
          <a:lstStyle/>
          <a:p>
            <a:pPr marL="0" indent="0">
              <a:buNone/>
            </a:pPr>
            <a:r>
              <a:rPr lang="zh-CN" altLang="en-US" b="1" cap="small" dirty="0">
                <a:latin typeface="微软雅黑" panose="020B0503020204020204" pitchFamily="34" charset="-122"/>
                <a:ea typeface="微软雅黑" panose="020B0503020204020204" pitchFamily="34" charset="-122"/>
              </a:rPr>
              <a:t>实验结果</a:t>
            </a:r>
            <a:endParaRPr lang="zh-CN" altLang="zh-CN" dirty="0">
              <a:latin typeface="微软雅黑" panose="020B0503020204020204" pitchFamily="34" charset="-122"/>
              <a:ea typeface="微软雅黑" panose="020B0503020204020204" pitchFamily="34" charset="-122"/>
            </a:endParaRPr>
          </a:p>
          <a:p>
            <a:pPr marL="0" indent="0">
              <a:buNone/>
            </a:pPr>
            <a:r>
              <a:rPr lang="zh-CN" altLang="zh-CN" dirty="0">
                <a:latin typeface="微软雅黑" panose="020B0503020204020204" pitchFamily="34" charset="-122"/>
                <a:ea typeface="微软雅黑" panose="020B0503020204020204" pitchFamily="34" charset="-122"/>
              </a:rPr>
              <a:t>观察结果：</a:t>
            </a:r>
            <a:r>
              <a:rPr lang="en-US" altLang="zh-CN" dirty="0">
                <a:latin typeface="微软雅黑" panose="020B0503020204020204" pitchFamily="34" charset="-122"/>
                <a:ea typeface="微软雅黑" panose="020B0503020204020204" pitchFamily="34" charset="-122"/>
              </a:rPr>
              <a:t>n=2 , 3 , 4 , 5 , 6</a:t>
            </a:r>
            <a:endParaRPr lang="zh-CN" altLang="zh-CN" dirty="0">
              <a:latin typeface="微软雅黑" panose="020B0503020204020204" pitchFamily="34" charset="-122"/>
              <a:ea typeface="微软雅黑" panose="020B0503020204020204" pitchFamily="34" charset="-122"/>
            </a:endParaRPr>
          </a:p>
          <a:p>
            <a:pPr marL="0" indent="0">
              <a:buNone/>
            </a:pPr>
            <a:endParaRPr lang="zh-CN" altLang="en-US" dirty="0"/>
          </a:p>
        </p:txBody>
      </p:sp>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实验部分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a:stretch>
            <a:fillRect/>
          </a:stretch>
        </p:blipFill>
        <p:spPr>
          <a:xfrm>
            <a:off x="838200" y="2540007"/>
            <a:ext cx="5901906" cy="3748659"/>
          </a:xfrm>
          <a:prstGeom prst="rect">
            <a:avLst/>
          </a:prstGeom>
        </p:spPr>
      </p:pic>
    </p:spTree>
    <p:extLst>
      <p:ext uri="{BB962C8B-B14F-4D97-AF65-F5344CB8AC3E}">
        <p14:creationId xmlns:p14="http://schemas.microsoft.com/office/powerpoint/2010/main" val="3510342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59296" y="830997"/>
            <a:ext cx="2647496" cy="929338"/>
          </a:xfrm>
        </p:spPr>
        <p:txBody>
          <a:bodyPr>
            <a:normAutofit/>
          </a:bodyPr>
          <a:lstStyle/>
          <a:p>
            <a:pPr>
              <a:lnSpc>
                <a:spcPct val="100000"/>
              </a:lnSpc>
              <a:spcBef>
                <a:spcPts val="0"/>
              </a:spcBef>
              <a:spcAft>
                <a:spcPts val="0"/>
              </a:spcAft>
            </a:pPr>
            <a:r>
              <a:rPr lang="zh-CN" altLang="zh-CN" sz="2800" b="1" cap="small" dirty="0">
                <a:latin typeface="微软雅黑" panose="020B0503020204020204" pitchFamily="34" charset="-122"/>
                <a:ea typeface="微软雅黑" panose="020B0503020204020204" pitchFamily="34" charset="-122"/>
                <a:cs typeface="+mn-cs"/>
              </a:rPr>
              <a:t>本征频率拟合</a:t>
            </a:r>
            <a:r>
              <a:rPr lang="zh-CN" altLang="zh-CN" sz="2800" b="1" cap="small" dirty="0" smtClean="0">
                <a:latin typeface="微软雅黑" panose="020B0503020204020204" pitchFamily="34" charset="-122"/>
                <a:ea typeface="微软雅黑" panose="020B0503020204020204" pitchFamily="34" charset="-122"/>
                <a:cs typeface="+mn-cs"/>
              </a:rPr>
              <a:t>：</a:t>
            </a:r>
            <a:endParaRPr lang="zh-CN" altLang="en-US" sz="2800" b="1" cap="small" dirty="0">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实验部分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3" name="矩形 2"/>
              <p:cNvSpPr/>
              <p:nvPr/>
            </p:nvSpPr>
            <p:spPr>
              <a:xfrm>
                <a:off x="7729316" y="1760335"/>
                <a:ext cx="4234755" cy="3877087"/>
              </a:xfrm>
              <a:prstGeom prst="rect">
                <a:avLst/>
              </a:prstGeom>
            </p:spPr>
            <p:txBody>
              <a:bodyPr wrap="square">
                <a:spAutoFit/>
              </a:bodyPr>
              <a:lstStyle/>
              <a:p>
                <a:pPr indent="-457200" algn="just">
                  <a:lnSpc>
                    <a:spcPct val="120000"/>
                  </a:lnSpc>
                  <a:spcBef>
                    <a:spcPts val="1000"/>
                  </a:spcBef>
                </a:pPr>
                <a:r>
                  <a:rPr lang="zh-CN" altLang="en-US" sz="3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球状</a:t>
                </a:r>
                <a:r>
                  <a:rPr lang="zh-CN" altLang="zh-CN" sz="3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模型</a:t>
                </a:r>
              </a:p>
              <a:p>
                <a:pPr>
                  <a:lnSpc>
                    <a:spcPct val="150000"/>
                  </a:lnSpc>
                </a:pPr>
                <a:r>
                  <a:rPr lang="zh-CN" altLang="en-US" dirty="0" smtClean="0">
                    <a:latin typeface="微软雅黑" panose="020B0503020204020204" pitchFamily="34" charset="-122"/>
                    <a:ea typeface="微软雅黑" panose="020B0503020204020204" pitchFamily="34" charset="-122"/>
                  </a:rPr>
                  <a:t>由本征频率表达式</a:t>
                </a:r>
                <a14:m>
                  <m:oMath xmlns:m="http://schemas.openxmlformats.org/officeDocument/2006/math">
                    <m:sSubSup>
                      <m:sSubSupPr>
                        <m:ctrlPr>
                          <a:rPr lang="zh-CN" altLang="en-US" i="1">
                            <a:latin typeface="Cambria Math" panose="02040503050406030204" pitchFamily="18" charset="0"/>
                          </a:rPr>
                        </m:ctrlPr>
                      </m:sSubSupPr>
                      <m:e>
                        <m:r>
                          <m:rPr>
                            <m:sty m:val="p"/>
                          </m:rPr>
                          <a:rPr lang="zh-CN" altLang="en-US">
                            <a:latin typeface="Cambria Math" panose="02040503050406030204" pitchFamily="18" charset="0"/>
                          </a:rPr>
                          <m:t>f</m:t>
                        </m:r>
                      </m:e>
                      <m:sub>
                        <m:r>
                          <m:rPr>
                            <m:sty m:val="p"/>
                          </m:rPr>
                          <a:rPr lang="zh-CN" altLang="en-US" i="0">
                            <a:latin typeface="Cambria Math" panose="02040503050406030204" pitchFamily="18" charset="0"/>
                          </a:rPr>
                          <m:t>n</m:t>
                        </m:r>
                      </m:sub>
                      <m:sup>
                        <m:r>
                          <a:rPr lang="zh-CN" altLang="en-US" i="0">
                            <a:latin typeface="Cambria Math" panose="02040503050406030204" pitchFamily="18" charset="0"/>
                          </a:rPr>
                          <m:t>2</m:t>
                        </m:r>
                      </m:sup>
                    </m:sSubSup>
                    <m:r>
                      <a:rPr lang="zh-CN" altLang="en-US" i="0">
                        <a:latin typeface="Cambria Math" panose="02040503050406030204" pitchFamily="18" charset="0"/>
                      </a:rPr>
                      <m:t>=</m:t>
                    </m:r>
                    <m:sSup>
                      <m:sSupPr>
                        <m:ctrlPr>
                          <a:rPr lang="zh-CN" altLang="en-US" i="1">
                            <a:latin typeface="Cambria Math" panose="02040503050406030204" pitchFamily="18" charset="0"/>
                          </a:rPr>
                        </m:ctrlPr>
                      </m:sSupPr>
                      <m:e>
                        <m:d>
                          <m:dPr>
                            <m:ctrlPr>
                              <a:rPr lang="zh-CN" altLang="en-US" i="1">
                                <a:latin typeface="Cambria Math" panose="02040503050406030204" pitchFamily="18" charset="0"/>
                              </a:rPr>
                            </m:ctrlPr>
                          </m:dPr>
                          <m:e>
                            <m:f>
                              <m:fPr>
                                <m:ctrlPr>
                                  <a:rPr lang="zh-CN" altLang="en-US" i="1">
                                    <a:latin typeface="Cambria Math" panose="02040503050406030204" pitchFamily="18" charset="0"/>
                                  </a:rPr>
                                </m:ctrlPr>
                              </m:fPr>
                              <m:num>
                                <m:r>
                                  <a:rPr lang="zh-CN" altLang="en-US" i="0">
                                    <a:latin typeface="Cambria Math" panose="02040503050406030204" pitchFamily="18" charset="0"/>
                                  </a:rPr>
                                  <m:t>1</m:t>
                                </m:r>
                              </m:num>
                              <m:den>
                                <m:r>
                                  <a:rPr lang="zh-CN" altLang="en-US" i="0">
                                    <a:latin typeface="Cambria Math" panose="02040503050406030204" pitchFamily="18" charset="0"/>
                                  </a:rPr>
                                  <m:t>2</m:t>
                                </m:r>
                                <m:r>
                                  <m:rPr>
                                    <m:sty m:val="p"/>
                                  </m:rPr>
                                  <a:rPr lang="zh-CN" altLang="en-US" i="0">
                                    <a:latin typeface="Cambria Math" panose="02040503050406030204" pitchFamily="18" charset="0"/>
                                  </a:rPr>
                                  <m:t>π</m:t>
                                </m:r>
                              </m:den>
                            </m:f>
                          </m:e>
                        </m:d>
                      </m:e>
                      <m:sup>
                        <m:r>
                          <a:rPr lang="zh-CN" altLang="en-US" i="0">
                            <a:latin typeface="Cambria Math" panose="02040503050406030204" pitchFamily="18" charset="0"/>
                          </a:rPr>
                          <m:t>2</m:t>
                        </m:r>
                      </m:sup>
                    </m:sSup>
                    <m:f>
                      <m:fPr>
                        <m:ctrlPr>
                          <a:rPr lang="zh-CN" altLang="en-US" i="1">
                            <a:latin typeface="Cambria Math" panose="02040503050406030204" pitchFamily="18" charset="0"/>
                          </a:rPr>
                        </m:ctrlPr>
                      </m:fPr>
                      <m:num>
                        <m:r>
                          <m:rPr>
                            <m:sty m:val="p"/>
                          </m:rPr>
                          <a:rPr lang="zh-CN" altLang="en-US" i="0">
                            <a:latin typeface="Cambria Math" panose="02040503050406030204" pitchFamily="18" charset="0"/>
                          </a:rPr>
                          <m:t>n</m:t>
                        </m:r>
                        <m:d>
                          <m:dPr>
                            <m:ctrlPr>
                              <a:rPr lang="zh-CN" altLang="en-US" i="1">
                                <a:latin typeface="Cambria Math" panose="02040503050406030204" pitchFamily="18" charset="0"/>
                              </a:rPr>
                            </m:ctrlPr>
                          </m:dPr>
                          <m:e>
                            <m:sSup>
                              <m:sSupPr>
                                <m:ctrlPr>
                                  <a:rPr lang="zh-CN" altLang="en-US" i="1">
                                    <a:latin typeface="Cambria Math" panose="02040503050406030204" pitchFamily="18" charset="0"/>
                                  </a:rPr>
                                </m:ctrlPr>
                              </m:sSupPr>
                              <m:e>
                                <m:r>
                                  <m:rPr>
                                    <m:sty m:val="p"/>
                                  </m:rPr>
                                  <a:rPr lang="zh-CN" altLang="en-US" i="0">
                                    <a:latin typeface="Cambria Math" panose="02040503050406030204" pitchFamily="18" charset="0"/>
                                  </a:rPr>
                                  <m:t>n</m:t>
                                </m:r>
                              </m:e>
                              <m:sup>
                                <m:r>
                                  <a:rPr lang="zh-CN" altLang="en-US" i="0">
                                    <a:latin typeface="Cambria Math" panose="02040503050406030204" pitchFamily="18" charset="0"/>
                                  </a:rPr>
                                  <m:t>2</m:t>
                                </m:r>
                              </m:sup>
                            </m:sSup>
                            <m:r>
                              <a:rPr lang="zh-CN" altLang="en-US" i="0">
                                <a:latin typeface="Cambria Math" panose="02040503050406030204" pitchFamily="18" charset="0"/>
                              </a:rPr>
                              <m:t>−1</m:t>
                            </m:r>
                          </m:e>
                        </m:d>
                        <m:r>
                          <a:rPr lang="zh-CN" altLang="en-US" i="1">
                            <a:latin typeface="Cambria Math" panose="02040503050406030204" pitchFamily="18" charset="0"/>
                          </a:rPr>
                          <m:t>𝛾</m:t>
                        </m:r>
                      </m:num>
                      <m:den>
                        <m:r>
                          <m:rPr>
                            <m:sty m:val="p"/>
                          </m:rPr>
                          <a:rPr lang="zh-CN" altLang="en-US" i="0">
                            <a:latin typeface="Cambria Math" panose="02040503050406030204" pitchFamily="18" charset="0"/>
                          </a:rPr>
                          <m:t>ρ</m:t>
                        </m:r>
                        <m:sSup>
                          <m:sSupPr>
                            <m:ctrlPr>
                              <a:rPr lang="zh-CN" altLang="en-US" i="1">
                                <a:latin typeface="Cambria Math" panose="02040503050406030204" pitchFamily="18" charset="0"/>
                              </a:rPr>
                            </m:ctrlPr>
                          </m:sSupPr>
                          <m:e>
                            <m:r>
                              <m:rPr>
                                <m:sty m:val="p"/>
                              </m:rPr>
                              <a:rPr lang="zh-CN" altLang="en-US" i="0">
                                <a:latin typeface="Cambria Math" panose="02040503050406030204" pitchFamily="18" charset="0"/>
                              </a:rPr>
                              <m:t>R</m:t>
                            </m:r>
                          </m:e>
                          <m:sup>
                            <m:r>
                              <a:rPr lang="zh-CN" altLang="en-US" i="0">
                                <a:latin typeface="Cambria Math" panose="02040503050406030204" pitchFamily="18" charset="0"/>
                              </a:rPr>
                              <m:t>3</m:t>
                            </m:r>
                          </m:sup>
                        </m:sSup>
                      </m:den>
                    </m:f>
                  </m:oMath>
                </a14:m>
                <a:r>
                  <a:rPr lang="zh-CN" altLang="en-US" dirty="0" smtClean="0">
                    <a:latin typeface="微软雅黑" panose="020B0503020204020204" pitchFamily="34" charset="-122"/>
                    <a:ea typeface="微软雅黑" panose="020B0503020204020204" pitchFamily="34" charset="-122"/>
                  </a:rPr>
                  <a:t>，可以得到数据拟合的方程：</a:t>
                </a:r>
                <a:endParaRPr lang="en-US" altLang="zh-CN" dirty="0" smtClean="0">
                  <a:latin typeface="微软雅黑" panose="020B0503020204020204" pitchFamily="34" charset="-122"/>
                  <a:ea typeface="微软雅黑" panose="020B0503020204020204" pitchFamily="34" charset="-122"/>
                </a:endParaRPr>
              </a:p>
              <a:p>
                <a:pPr>
                  <a:lnSpc>
                    <a:spcPct val="150000"/>
                  </a:lnSpc>
                </a:pPr>
                <a14:m>
                  <m:oMathPara xmlns:m="http://schemas.openxmlformats.org/officeDocument/2006/math">
                    <m:oMathParaPr>
                      <m:jc m:val="centerGroup"/>
                    </m:oMathParaPr>
                    <m:oMath xmlns:m="http://schemas.openxmlformats.org/officeDocument/2006/math">
                      <m:f>
                        <m:fPr>
                          <m:ctrlPr>
                            <a:rPr lang="zh-CN" altLang="zh-CN" i="1">
                              <a:latin typeface="Cambria Math" panose="02040503050406030204" pitchFamily="18" charset="0"/>
                            </a:rPr>
                          </m:ctrlPr>
                        </m:fPr>
                        <m:num>
                          <m:sSubSup>
                            <m:sSubSupPr>
                              <m:ctrlPr>
                                <a:rPr lang="zh-CN" altLang="zh-CN" i="1">
                                  <a:latin typeface="Cambria Math" panose="02040503050406030204" pitchFamily="18" charset="0"/>
                                </a:rPr>
                              </m:ctrlPr>
                            </m:sSubSupPr>
                            <m:e>
                              <m:r>
                                <m:rPr>
                                  <m:sty m:val="p"/>
                                </m:rPr>
                                <a:rPr lang="en-US" altLang="zh-CN">
                                  <a:latin typeface="Cambria Math" panose="02040503050406030204" pitchFamily="18" charset="0"/>
                                </a:rPr>
                                <m:t>f</m:t>
                              </m:r>
                            </m:e>
                            <m:sub>
                              <m:r>
                                <m:rPr>
                                  <m:sty m:val="p"/>
                                </m:rPr>
                                <a:rPr lang="en-US" altLang="zh-CN">
                                  <a:latin typeface="Cambria Math" panose="02040503050406030204" pitchFamily="18" charset="0"/>
                                </a:rPr>
                                <m:t>n</m:t>
                              </m:r>
                            </m:sub>
                            <m:sup>
                              <m:r>
                                <a:rPr lang="en-US" altLang="zh-CN">
                                  <a:latin typeface="Cambria Math" panose="02040503050406030204" pitchFamily="18" charset="0"/>
                                </a:rPr>
                                <m:t>2</m:t>
                              </m:r>
                            </m:sup>
                          </m:sSubSup>
                        </m:num>
                        <m:den>
                          <m:r>
                            <m:rPr>
                              <m:sty m:val="p"/>
                            </m:rPr>
                            <a:rPr lang="en-US" altLang="zh-CN">
                              <a:latin typeface="Cambria Math" panose="02040503050406030204" pitchFamily="18" charset="0"/>
                            </a:rPr>
                            <m:t>n</m:t>
                          </m:r>
                          <m:d>
                            <m:dPr>
                              <m:ctrlPr>
                                <a:rPr lang="zh-CN" altLang="zh-CN" i="1">
                                  <a:latin typeface="Cambria Math" panose="02040503050406030204" pitchFamily="18" charset="0"/>
                                </a:rPr>
                              </m:ctrlPr>
                            </m:dPr>
                            <m:e>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n</m:t>
                                  </m:r>
                                </m:e>
                                <m:sup>
                                  <m:r>
                                    <a:rPr lang="en-US" altLang="zh-CN">
                                      <a:latin typeface="Cambria Math" panose="02040503050406030204" pitchFamily="18" charset="0"/>
                                    </a:rPr>
                                    <m:t>2</m:t>
                                  </m:r>
                                </m:sup>
                              </m:sSup>
                              <m:r>
                                <a:rPr lang="en-US" altLang="zh-CN" i="1">
                                  <a:latin typeface="Cambria Math" panose="02040503050406030204" pitchFamily="18" charset="0"/>
                                </a:rPr>
                                <m:t>−</m:t>
                              </m:r>
                              <m:r>
                                <a:rPr lang="en-US" altLang="zh-CN">
                                  <a:latin typeface="Cambria Math" panose="02040503050406030204" pitchFamily="18" charset="0"/>
                                </a:rPr>
                                <m:t>1</m:t>
                              </m:r>
                            </m:e>
                          </m:d>
                        </m:den>
                      </m:f>
                      <m:r>
                        <a:rPr lang="en-US" altLang="zh-CN">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𝛾</m:t>
                          </m:r>
                        </m:num>
                        <m:den>
                          <m:r>
                            <a:rPr lang="en-US" altLang="zh-CN">
                              <a:latin typeface="Cambria Math" panose="02040503050406030204" pitchFamily="18" charset="0"/>
                            </a:rPr>
                            <m:t>4</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π</m:t>
                              </m:r>
                            </m:e>
                            <m:sup>
                              <m:r>
                                <a:rPr lang="en-US" altLang="zh-CN">
                                  <a:latin typeface="Cambria Math" panose="02040503050406030204" pitchFamily="18" charset="0"/>
                                </a:rPr>
                                <m:t>2</m:t>
                              </m:r>
                            </m:sup>
                          </m:sSup>
                          <m:r>
                            <m:rPr>
                              <m:sty m:val="p"/>
                            </m:rPr>
                            <a:rPr lang="en-US" altLang="zh-CN">
                              <a:latin typeface="Cambria Math" panose="02040503050406030204" pitchFamily="18" charset="0"/>
                            </a:rPr>
                            <m:t>ρ</m:t>
                          </m:r>
                        </m:den>
                      </m:f>
                      <m:r>
                        <a:rPr lang="en-US" altLang="zh-CN">
                          <a:latin typeface="Cambria Math" panose="02040503050406030204" pitchFamily="18" charset="0"/>
                        </a:rPr>
                        <m:t>⋅</m:t>
                      </m:r>
                      <m:f>
                        <m:fPr>
                          <m:ctrlPr>
                            <a:rPr lang="zh-CN" altLang="zh-CN" i="1">
                              <a:latin typeface="Cambria Math" panose="02040503050406030204" pitchFamily="18" charset="0"/>
                            </a:rPr>
                          </m:ctrlPr>
                        </m:fPr>
                        <m:num>
                          <m:r>
                            <a:rPr lang="en-US" altLang="zh-CN">
                              <a:latin typeface="Cambria Math" panose="02040503050406030204" pitchFamily="18" charset="0"/>
                            </a:rPr>
                            <m:t>1</m:t>
                          </m:r>
                        </m:num>
                        <m:den>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R</m:t>
                              </m:r>
                            </m:e>
                            <m:sup>
                              <m:r>
                                <a:rPr lang="en-US" altLang="zh-CN">
                                  <a:latin typeface="Cambria Math" panose="02040503050406030204" pitchFamily="18" charset="0"/>
                                </a:rPr>
                                <m:t>3</m:t>
                              </m:r>
                            </m:sup>
                          </m:sSup>
                        </m:den>
                      </m:f>
                    </m:oMath>
                  </m:oMathPara>
                </a14:m>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令</a:t>
                </a:r>
                <a14:m>
                  <m:oMath xmlns:m="http://schemas.openxmlformats.org/officeDocument/2006/math">
                    <m:f>
                      <m:fPr>
                        <m:ctrlPr>
                          <a:rPr lang="zh-CN" altLang="zh-CN" i="1">
                            <a:latin typeface="Cambria Math" panose="02040503050406030204" pitchFamily="18" charset="0"/>
                          </a:rPr>
                        </m:ctrlPr>
                      </m:fPr>
                      <m:num>
                        <m:sSubSup>
                          <m:sSubSupPr>
                            <m:ctrlPr>
                              <a:rPr lang="zh-CN" altLang="zh-CN" i="1">
                                <a:latin typeface="Cambria Math" panose="02040503050406030204" pitchFamily="18" charset="0"/>
                              </a:rPr>
                            </m:ctrlPr>
                          </m:sSubSupPr>
                          <m:e>
                            <m:r>
                              <m:rPr>
                                <m:sty m:val="p"/>
                              </m:rPr>
                              <a:rPr lang="en-US" altLang="zh-CN">
                                <a:latin typeface="Cambria Math" panose="02040503050406030204" pitchFamily="18" charset="0"/>
                              </a:rPr>
                              <m:t>f</m:t>
                            </m:r>
                          </m:e>
                          <m:sub>
                            <m:r>
                              <m:rPr>
                                <m:sty m:val="p"/>
                              </m:rPr>
                              <a:rPr lang="en-US" altLang="zh-CN">
                                <a:latin typeface="Cambria Math" panose="02040503050406030204" pitchFamily="18" charset="0"/>
                              </a:rPr>
                              <m:t>n</m:t>
                            </m:r>
                          </m:sub>
                          <m:sup>
                            <m:r>
                              <a:rPr lang="en-US" altLang="zh-CN">
                                <a:latin typeface="Cambria Math" panose="02040503050406030204" pitchFamily="18" charset="0"/>
                              </a:rPr>
                              <m:t>2</m:t>
                            </m:r>
                          </m:sup>
                        </m:sSubSup>
                      </m:num>
                      <m:den>
                        <m:r>
                          <m:rPr>
                            <m:sty m:val="p"/>
                          </m:rPr>
                          <a:rPr lang="en-US" altLang="zh-CN">
                            <a:latin typeface="Cambria Math" panose="02040503050406030204" pitchFamily="18" charset="0"/>
                          </a:rPr>
                          <m:t>n</m:t>
                        </m:r>
                        <m:d>
                          <m:dPr>
                            <m:ctrlPr>
                              <a:rPr lang="zh-CN" altLang="zh-CN" i="1">
                                <a:latin typeface="Cambria Math" panose="02040503050406030204" pitchFamily="18" charset="0"/>
                              </a:rPr>
                            </m:ctrlPr>
                          </m:dPr>
                          <m:e>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n</m:t>
                                </m:r>
                              </m:e>
                              <m:sup>
                                <m:r>
                                  <a:rPr lang="en-US" altLang="zh-CN">
                                    <a:latin typeface="Cambria Math" panose="02040503050406030204" pitchFamily="18" charset="0"/>
                                  </a:rPr>
                                  <m:t>2</m:t>
                                </m:r>
                              </m:sup>
                            </m:sSup>
                            <m:r>
                              <a:rPr lang="en-US" altLang="zh-CN" i="1">
                                <a:latin typeface="Cambria Math" panose="02040503050406030204" pitchFamily="18" charset="0"/>
                              </a:rPr>
                              <m:t>−</m:t>
                            </m:r>
                            <m:r>
                              <a:rPr lang="en-US" altLang="zh-CN">
                                <a:latin typeface="Cambria Math" panose="02040503050406030204" pitchFamily="18" charset="0"/>
                              </a:rPr>
                              <m:t>1</m:t>
                            </m:r>
                          </m:e>
                        </m:d>
                      </m:den>
                    </m:f>
                    <m:r>
                      <a:rPr lang="en-US" altLang="zh-CN" i="1">
                        <a:latin typeface="Cambria Math" panose="02040503050406030204" pitchFamily="18" charset="0"/>
                      </a:rPr>
                      <m:t>=</m:t>
                    </m:r>
                    <m:r>
                      <m:rPr>
                        <m:sty m:val="p"/>
                      </m:rPr>
                      <a:rPr lang="en-US" altLang="zh-CN" i="1">
                        <a:latin typeface="Cambria Math" panose="02040503050406030204" pitchFamily="18" charset="0"/>
                      </a:rPr>
                      <m:t>y</m:t>
                    </m:r>
                    <m:r>
                      <a:rPr lang="zh-CN" altLang="en-US" i="1">
                        <a:latin typeface="Cambria Math" panose="02040503050406030204" pitchFamily="18" charset="0"/>
                      </a:rPr>
                      <m:t>，</m:t>
                    </m:r>
                    <m:f>
                      <m:fPr>
                        <m:ctrlPr>
                          <a:rPr lang="zh-CN" altLang="zh-CN" i="1">
                            <a:latin typeface="Cambria Math" panose="02040503050406030204" pitchFamily="18" charset="0"/>
                          </a:rPr>
                        </m:ctrlPr>
                      </m:fPr>
                      <m:num>
                        <m:r>
                          <a:rPr lang="en-US" altLang="zh-CN">
                            <a:latin typeface="Cambria Math" panose="02040503050406030204" pitchFamily="18" charset="0"/>
                          </a:rPr>
                          <m:t>1</m:t>
                        </m:r>
                      </m:num>
                      <m:den>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R</m:t>
                            </m:r>
                          </m:e>
                          <m:sup>
                            <m:r>
                              <a:rPr lang="en-US" altLang="zh-CN">
                                <a:latin typeface="Cambria Math" panose="02040503050406030204" pitchFamily="18" charset="0"/>
                              </a:rPr>
                              <m:t>3</m:t>
                            </m:r>
                          </m:sup>
                        </m:sSup>
                      </m:den>
                    </m:f>
                    <m:r>
                      <a:rPr lang="en-US" altLang="zh-CN" i="1">
                        <a:latin typeface="Cambria Math" panose="02040503050406030204" pitchFamily="18" charset="0"/>
                      </a:rPr>
                      <m:t>=</m:t>
                    </m:r>
                    <m:r>
                      <a:rPr lang="en-US" altLang="zh-CN" i="1">
                        <a:latin typeface="Cambria Math" panose="02040503050406030204" pitchFamily="18" charset="0"/>
                      </a:rPr>
                      <m:t>𝑥</m:t>
                    </m:r>
                  </m:oMath>
                </a14:m>
                <a:r>
                  <a:rPr lang="zh-CN" altLang="en-US" dirty="0" smtClean="0">
                    <a:latin typeface="微软雅黑" panose="020B0503020204020204" pitchFamily="34" charset="-122"/>
                    <a:ea typeface="微软雅黑" panose="020B0503020204020204" pitchFamily="34" charset="-122"/>
                  </a:rPr>
                  <a:t>，则</a:t>
                </a:r>
                <a:r>
                  <a:rPr lang="en-US" altLang="zh-CN" dirty="0" smtClean="0">
                    <a:latin typeface="微软雅黑" panose="020B0503020204020204" pitchFamily="34" charset="-122"/>
                    <a:ea typeface="微软雅黑" panose="020B0503020204020204" pitchFamily="34" charset="-122"/>
                  </a:rPr>
                  <a:t>k=</a:t>
                </a:r>
                <a14:m>
                  <m:oMath xmlns:m="http://schemas.openxmlformats.org/officeDocument/2006/math">
                    <m:f>
                      <m:fPr>
                        <m:ctrlPr>
                          <a:rPr lang="zh-CN" altLang="zh-CN" i="1">
                            <a:latin typeface="Cambria Math" panose="02040503050406030204" pitchFamily="18" charset="0"/>
                          </a:rPr>
                        </m:ctrlPr>
                      </m:fPr>
                      <m:num>
                        <m:r>
                          <a:rPr lang="en-US" altLang="zh-CN" i="1">
                            <a:latin typeface="Cambria Math" panose="02040503050406030204" pitchFamily="18" charset="0"/>
                          </a:rPr>
                          <m:t>𝛾</m:t>
                        </m:r>
                      </m:num>
                      <m:den>
                        <m:r>
                          <a:rPr lang="en-US" altLang="zh-CN">
                            <a:latin typeface="Cambria Math" panose="02040503050406030204" pitchFamily="18" charset="0"/>
                          </a:rPr>
                          <m:t>4</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π</m:t>
                            </m:r>
                          </m:e>
                          <m:sup>
                            <m:r>
                              <a:rPr lang="en-US" altLang="zh-CN">
                                <a:latin typeface="Cambria Math" panose="02040503050406030204" pitchFamily="18" charset="0"/>
                              </a:rPr>
                              <m:t>2</m:t>
                            </m:r>
                          </m:sup>
                        </m:sSup>
                        <m:r>
                          <m:rPr>
                            <m:sty m:val="p"/>
                          </m:rPr>
                          <a:rPr lang="en-US" altLang="zh-CN">
                            <a:latin typeface="Cambria Math" panose="02040503050406030204" pitchFamily="18" charset="0"/>
                          </a:rPr>
                          <m:t>ρ</m:t>
                        </m:r>
                      </m:den>
                    </m:f>
                    <m:r>
                      <a:rPr lang="zh-CN" altLang="en-US" i="1">
                        <a:latin typeface="Cambria Math" panose="02040503050406030204" pitchFamily="18" charset="0"/>
                      </a:rPr>
                      <m:t>≈</m:t>
                    </m:r>
                  </m:oMath>
                </a14:m>
                <a:r>
                  <a:rPr lang="en-US" altLang="zh-CN" dirty="0" smtClean="0">
                    <a:latin typeface="微软雅黑" panose="020B0503020204020204" pitchFamily="34" charset="-122"/>
                    <a:ea typeface="微软雅黑" panose="020B0503020204020204" pitchFamily="34" charset="-122"/>
                  </a:rPr>
                  <a:t>5.85</a:t>
                </a:r>
                <a:r>
                  <a:rPr lang="zh-CN" altLang="en-US" dirty="0" smtClean="0">
                    <a:latin typeface="微软雅黑" panose="020B0503020204020204" pitchFamily="34" charset="-122"/>
                    <a:ea typeface="微软雅黑" panose="020B0503020204020204" pitchFamily="34" charset="-122"/>
                  </a:rPr>
                  <a:t>用直线</a:t>
                </a:r>
                <a:r>
                  <a:rPr lang="en-US" altLang="zh-CN" dirty="0" smtClean="0">
                    <a:latin typeface="微软雅黑" panose="020B0503020204020204" pitchFamily="34" charset="-122"/>
                    <a:ea typeface="微软雅黑" panose="020B0503020204020204" pitchFamily="34" charset="-122"/>
                  </a:rPr>
                  <a:t>y=</a:t>
                </a:r>
                <a:r>
                  <a:rPr lang="en-US" altLang="zh-CN" dirty="0" err="1" smtClean="0">
                    <a:latin typeface="微软雅黑" panose="020B0503020204020204" pitchFamily="34" charset="-122"/>
                    <a:ea typeface="微软雅黑" panose="020B0503020204020204" pitchFamily="34" charset="-122"/>
                  </a:rPr>
                  <a:t>kx+b</a:t>
                </a:r>
                <a:r>
                  <a:rPr lang="zh-CN" altLang="en-US" dirty="0" smtClean="0">
                    <a:latin typeface="微软雅黑" panose="020B0503020204020204" pitchFamily="34" charset="-122"/>
                    <a:ea typeface="微软雅黑" panose="020B0503020204020204" pitchFamily="34" charset="-122"/>
                  </a:rPr>
                  <a:t>进行拟合</a:t>
                </a:r>
                <a:endParaRPr lang="zh-CN" altLang="zh-CN" dirty="0">
                  <a:latin typeface="微软雅黑" panose="020B0503020204020204" pitchFamily="34" charset="-122"/>
                  <a:ea typeface="微软雅黑" panose="020B0503020204020204" pitchFamily="34" charset="-122"/>
                </a:endParaRPr>
              </a:p>
            </p:txBody>
          </p:sp>
        </mc:Choice>
        <mc:Fallback xmlns="">
          <p:sp>
            <p:nvSpPr>
              <p:cNvPr id="3" name="矩形 2"/>
              <p:cNvSpPr>
                <a:spLocks noRot="1" noChangeAspect="1" noMove="1" noResize="1" noEditPoints="1" noAdjustHandles="1" noChangeArrowheads="1" noChangeShapeType="1" noTextEdit="1"/>
              </p:cNvSpPr>
              <p:nvPr/>
            </p:nvSpPr>
            <p:spPr>
              <a:xfrm>
                <a:off x="7729316" y="1760335"/>
                <a:ext cx="4234755" cy="3877087"/>
              </a:xfrm>
              <a:prstGeom prst="rect">
                <a:avLst/>
              </a:prstGeom>
              <a:blipFill>
                <a:blip r:embed="rId4"/>
                <a:stretch>
                  <a:fillRect l="-3453" t="-786" r="-144" b="-314"/>
                </a:stretch>
              </a:blipFill>
            </p:spPr>
            <p:txBody>
              <a:bodyPr/>
              <a:lstStyle/>
              <a:p>
                <a:r>
                  <a:rPr lang="zh-CN" altLang="en-US">
                    <a:noFill/>
                  </a:rPr>
                  <a:t> </a:t>
                </a:r>
              </a:p>
            </p:txBody>
          </p:sp>
        </mc:Fallback>
      </mc:AlternateContent>
      <p:graphicFrame>
        <p:nvGraphicFramePr>
          <p:cNvPr id="6" name="对象 5"/>
          <p:cNvGraphicFramePr>
            <a:graphicFrameLocks noChangeAspect="1"/>
          </p:cNvGraphicFramePr>
          <p:nvPr>
            <p:extLst>
              <p:ext uri="{D42A27DB-BD31-4B8C-83A1-F6EECF244321}">
                <p14:modId xmlns:p14="http://schemas.microsoft.com/office/powerpoint/2010/main" val="2746416576"/>
              </p:ext>
            </p:extLst>
          </p:nvPr>
        </p:nvGraphicFramePr>
        <p:xfrm>
          <a:off x="659296" y="1507263"/>
          <a:ext cx="6263027" cy="4985551"/>
        </p:xfrm>
        <a:graphic>
          <a:graphicData uri="http://schemas.openxmlformats.org/presentationml/2006/ole">
            <mc:AlternateContent xmlns:mc="http://schemas.openxmlformats.org/markup-compatibility/2006">
              <mc:Choice xmlns:v="urn:schemas-microsoft-com:vml" Requires="v">
                <p:oleObj spid="_x0000_s2085" name="Graph" r:id="rId5" imgW="5793427" imgH="4081290" progId="Origin50.Graph">
                  <p:embed/>
                </p:oleObj>
              </mc:Choice>
              <mc:Fallback>
                <p:oleObj name="Graph" r:id="rId5" imgW="5793427" imgH="4081290" progId="Origin50.Graph">
                  <p:embed/>
                  <p:pic>
                    <p:nvPicPr>
                      <p:cNvPr id="13" name="对象 12"/>
                      <p:cNvPicPr>
                        <a:picLocks noChangeAspect="1" noChangeArrowheads="1"/>
                      </p:cNvPicPr>
                      <p:nvPr/>
                    </p:nvPicPr>
                    <p:blipFill>
                      <a:blip r:embed="rId6">
                        <a:extLst>
                          <a:ext uri="{28A0092B-C50C-407E-A947-70E740481C1C}">
                            <a14:useLocalDpi xmlns:a14="http://schemas.microsoft.com/office/drawing/2010/main" val="0"/>
                          </a:ext>
                        </a:extLst>
                      </a:blip>
                      <a:srcRect l="9200" t="3967" r="9282" b="3728"/>
                      <a:stretch>
                        <a:fillRect/>
                      </a:stretch>
                    </p:blipFill>
                    <p:spPr bwMode="auto">
                      <a:xfrm>
                        <a:off x="659296" y="1507263"/>
                        <a:ext cx="6263027" cy="4985551"/>
                      </a:xfrm>
                      <a:prstGeom prst="rect">
                        <a:avLst/>
                      </a:prstGeom>
                      <a:noFill/>
                    </p:spPr>
                  </p:pic>
                </p:oleObj>
              </mc:Fallback>
            </mc:AlternateContent>
          </a:graphicData>
        </a:graphic>
      </p:graphicFrame>
    </p:spTree>
    <p:extLst>
      <p:ext uri="{BB962C8B-B14F-4D97-AF65-F5344CB8AC3E}">
        <p14:creationId xmlns:p14="http://schemas.microsoft.com/office/powerpoint/2010/main" val="3643449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对象 6"/>
          <p:cNvGraphicFramePr>
            <a:graphicFrameLocks noChangeAspect="1"/>
          </p:cNvGraphicFramePr>
          <p:nvPr>
            <p:extLst>
              <p:ext uri="{D42A27DB-BD31-4B8C-83A1-F6EECF244321}">
                <p14:modId xmlns:p14="http://schemas.microsoft.com/office/powerpoint/2010/main" val="3188721729"/>
              </p:ext>
            </p:extLst>
          </p:nvPr>
        </p:nvGraphicFramePr>
        <p:xfrm>
          <a:off x="598098" y="1478538"/>
          <a:ext cx="6471922" cy="5097665"/>
        </p:xfrm>
        <a:graphic>
          <a:graphicData uri="http://schemas.openxmlformats.org/presentationml/2006/ole">
            <mc:AlternateContent xmlns:mc="http://schemas.openxmlformats.org/markup-compatibility/2006">
              <mc:Choice xmlns:v="urn:schemas-microsoft-com:vml" Requires="v">
                <p:oleObj spid="_x0000_s1070" name="Graph" r:id="rId4" imgW="5793427" imgH="4081290" progId="Origin50.Graph">
                  <p:embed/>
                </p:oleObj>
              </mc:Choice>
              <mc:Fallback>
                <p:oleObj name="Graph" r:id="rId4" imgW="5793427" imgH="4081290" progId="Origin50.Graph">
                  <p:embed/>
                  <p:pic>
                    <p:nvPicPr>
                      <p:cNvPr id="7" name="对象 6"/>
                      <p:cNvPicPr>
                        <a:picLocks noChangeAspect="1" noChangeArrowheads="1"/>
                      </p:cNvPicPr>
                      <p:nvPr/>
                    </p:nvPicPr>
                    <p:blipFill>
                      <a:blip r:embed="rId5">
                        <a:extLst>
                          <a:ext uri="{28A0092B-C50C-407E-A947-70E740481C1C}">
                            <a14:useLocalDpi xmlns:a14="http://schemas.microsoft.com/office/drawing/2010/main" val="0"/>
                          </a:ext>
                        </a:extLst>
                      </a:blip>
                      <a:srcRect l="8873" t="3265" r="8121" b="4326"/>
                      <a:stretch>
                        <a:fillRect/>
                      </a:stretch>
                    </p:blipFill>
                    <p:spPr bwMode="auto">
                      <a:xfrm>
                        <a:off x="598098" y="1478538"/>
                        <a:ext cx="6471922" cy="5097665"/>
                      </a:xfrm>
                      <a:prstGeom prst="rect">
                        <a:avLst/>
                      </a:prstGeom>
                      <a:noFill/>
                    </p:spPr>
                  </p:pic>
                </p:oleObj>
              </mc:Fallback>
            </mc:AlternateContent>
          </a:graphicData>
        </a:graphic>
      </p:graphicFrame>
      <p:sp>
        <p:nvSpPr>
          <p:cNvPr id="2" name="标题 1"/>
          <p:cNvSpPr>
            <a:spLocks noGrp="1"/>
          </p:cNvSpPr>
          <p:nvPr>
            <p:ph type="title"/>
          </p:nvPr>
        </p:nvSpPr>
        <p:spPr>
          <a:xfrm>
            <a:off x="659296" y="830997"/>
            <a:ext cx="2647496" cy="929338"/>
          </a:xfrm>
        </p:spPr>
        <p:txBody>
          <a:bodyPr>
            <a:normAutofit/>
          </a:bodyPr>
          <a:lstStyle/>
          <a:p>
            <a:pPr>
              <a:lnSpc>
                <a:spcPct val="100000"/>
              </a:lnSpc>
              <a:spcBef>
                <a:spcPts val="0"/>
              </a:spcBef>
              <a:spcAft>
                <a:spcPts val="0"/>
              </a:spcAft>
            </a:pPr>
            <a:r>
              <a:rPr lang="zh-CN" altLang="zh-CN" sz="2800" b="1" cap="small" dirty="0">
                <a:latin typeface="微软雅黑" panose="020B0503020204020204" pitchFamily="34" charset="-122"/>
                <a:ea typeface="微软雅黑" panose="020B0503020204020204" pitchFamily="34" charset="-122"/>
                <a:cs typeface="+mn-cs"/>
              </a:rPr>
              <a:t>本征频率拟合</a:t>
            </a:r>
            <a:r>
              <a:rPr lang="zh-CN" altLang="zh-CN" sz="2800" b="1" cap="small" dirty="0" smtClean="0">
                <a:latin typeface="微软雅黑" panose="020B0503020204020204" pitchFamily="34" charset="-122"/>
                <a:ea typeface="微软雅黑" panose="020B0503020204020204" pitchFamily="34" charset="-122"/>
                <a:cs typeface="+mn-cs"/>
              </a:rPr>
              <a:t>：</a:t>
            </a:r>
            <a:endParaRPr lang="zh-CN" altLang="en-US" sz="2800" b="1" cap="small" dirty="0">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实验部分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3" name="矩形 2"/>
              <p:cNvSpPr/>
              <p:nvPr/>
            </p:nvSpPr>
            <p:spPr>
              <a:xfrm>
                <a:off x="7692701" y="1760335"/>
                <a:ext cx="4361275" cy="4087529"/>
              </a:xfrm>
              <a:prstGeom prst="rect">
                <a:avLst/>
              </a:prstGeom>
            </p:spPr>
            <p:txBody>
              <a:bodyPr wrap="square">
                <a:spAutoFit/>
              </a:bodyPr>
              <a:lstStyle/>
              <a:p>
                <a:pPr indent="-457200" algn="just">
                  <a:lnSpc>
                    <a:spcPct val="120000"/>
                  </a:lnSpc>
                  <a:spcBef>
                    <a:spcPts val="1000"/>
                  </a:spcBef>
                </a:pPr>
                <a:r>
                  <a:rPr lang="zh-CN" altLang="en-US" sz="3000" b="1" kern="100" cap="small" spc="25" dirty="0" smtClean="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圆柱</a:t>
                </a:r>
                <a:r>
                  <a:rPr lang="zh-CN" altLang="zh-CN" sz="3000" b="1" kern="100" cap="small" spc="25" dirty="0" smtClean="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模型</a:t>
                </a:r>
                <a:endParaRPr lang="zh-CN" altLang="zh-CN" sz="3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dirty="0" smtClean="0">
                    <a:latin typeface="微软雅黑" panose="020B0503020204020204" pitchFamily="34" charset="-122"/>
                    <a:ea typeface="微软雅黑" panose="020B0503020204020204" pitchFamily="34" charset="-122"/>
                  </a:rPr>
                  <a:t>由本征频率表达式</a:t>
                </a:r>
                <a14:m>
                  <m:oMath xmlns:m="http://schemas.openxmlformats.org/officeDocument/2006/math">
                    <m:sSubSup>
                      <m:sSubSupPr>
                        <m:ctrlPr>
                          <a:rPr lang="zh-CN" altLang="en-US" i="1">
                            <a:latin typeface="Cambria Math" panose="02040503050406030204" pitchFamily="18" charset="0"/>
                          </a:rPr>
                        </m:ctrlPr>
                      </m:sSubSupPr>
                      <m:e>
                        <m:r>
                          <m:rPr>
                            <m:sty m:val="p"/>
                          </m:rPr>
                          <a:rPr lang="zh-CN" altLang="en-US">
                            <a:latin typeface="Cambria Math" panose="02040503050406030204" pitchFamily="18" charset="0"/>
                          </a:rPr>
                          <m:t>f</m:t>
                        </m:r>
                      </m:e>
                      <m:sub>
                        <m:r>
                          <m:rPr>
                            <m:sty m:val="p"/>
                          </m:rPr>
                          <a:rPr lang="zh-CN" altLang="en-US" i="0">
                            <a:latin typeface="Cambria Math" panose="02040503050406030204" pitchFamily="18" charset="0"/>
                          </a:rPr>
                          <m:t>n</m:t>
                        </m:r>
                      </m:sub>
                      <m:sup>
                        <m:r>
                          <a:rPr lang="zh-CN" altLang="en-US" i="0">
                            <a:latin typeface="Cambria Math" panose="02040503050406030204" pitchFamily="18" charset="0"/>
                          </a:rPr>
                          <m:t>2</m:t>
                        </m:r>
                      </m:sup>
                    </m:sSubSup>
                    <m:r>
                      <a:rPr lang="zh-CN" altLang="en-US" i="0">
                        <a:latin typeface="Cambria Math" panose="02040503050406030204" pitchFamily="18" charset="0"/>
                      </a:rPr>
                      <m:t>=</m:t>
                    </m:r>
                    <m:sSup>
                      <m:sSupPr>
                        <m:ctrlPr>
                          <a:rPr lang="zh-CN" altLang="en-US" i="1">
                            <a:latin typeface="Cambria Math" panose="02040503050406030204" pitchFamily="18" charset="0"/>
                          </a:rPr>
                        </m:ctrlPr>
                      </m:sSupPr>
                      <m:e>
                        <m:d>
                          <m:dPr>
                            <m:ctrlPr>
                              <a:rPr lang="zh-CN" altLang="en-US" i="1">
                                <a:latin typeface="Cambria Math" panose="02040503050406030204" pitchFamily="18" charset="0"/>
                              </a:rPr>
                            </m:ctrlPr>
                          </m:dPr>
                          <m:e>
                            <m:f>
                              <m:fPr>
                                <m:ctrlPr>
                                  <a:rPr lang="zh-CN" altLang="en-US" i="1">
                                    <a:latin typeface="Cambria Math" panose="02040503050406030204" pitchFamily="18" charset="0"/>
                                  </a:rPr>
                                </m:ctrlPr>
                              </m:fPr>
                              <m:num>
                                <m:r>
                                  <a:rPr lang="zh-CN" altLang="en-US" i="0">
                                    <a:latin typeface="Cambria Math" panose="02040503050406030204" pitchFamily="18" charset="0"/>
                                  </a:rPr>
                                  <m:t>1</m:t>
                                </m:r>
                              </m:num>
                              <m:den>
                                <m:r>
                                  <a:rPr lang="zh-CN" altLang="en-US" i="0">
                                    <a:latin typeface="Cambria Math" panose="02040503050406030204" pitchFamily="18" charset="0"/>
                                  </a:rPr>
                                  <m:t>2</m:t>
                                </m:r>
                                <m:r>
                                  <m:rPr>
                                    <m:sty m:val="p"/>
                                  </m:rPr>
                                  <a:rPr lang="zh-CN" altLang="en-US" i="0">
                                    <a:latin typeface="Cambria Math" panose="02040503050406030204" pitchFamily="18" charset="0"/>
                                  </a:rPr>
                                  <m:t>π</m:t>
                                </m:r>
                              </m:den>
                            </m:f>
                          </m:e>
                        </m:d>
                      </m:e>
                      <m:sup>
                        <m:r>
                          <a:rPr lang="zh-CN" altLang="en-US" i="0">
                            <a:latin typeface="Cambria Math" panose="02040503050406030204" pitchFamily="18" charset="0"/>
                          </a:rPr>
                          <m:t>2</m:t>
                        </m:r>
                      </m:sup>
                    </m:sSup>
                    <m:f>
                      <m:fPr>
                        <m:ctrlPr>
                          <a:rPr lang="zh-CN" altLang="en-US" i="1">
                            <a:latin typeface="Cambria Math" panose="02040503050406030204" pitchFamily="18" charset="0"/>
                          </a:rPr>
                        </m:ctrlPr>
                      </m:fPr>
                      <m:num>
                        <m:r>
                          <m:rPr>
                            <m:sty m:val="p"/>
                          </m:rPr>
                          <a:rPr lang="zh-CN" altLang="en-US" i="0">
                            <a:latin typeface="Cambria Math" panose="02040503050406030204" pitchFamily="18" charset="0"/>
                          </a:rPr>
                          <m:t>n</m:t>
                        </m:r>
                        <m:d>
                          <m:dPr>
                            <m:ctrlPr>
                              <a:rPr lang="zh-CN" altLang="en-US" i="1">
                                <a:latin typeface="Cambria Math" panose="02040503050406030204" pitchFamily="18" charset="0"/>
                              </a:rPr>
                            </m:ctrlPr>
                          </m:dPr>
                          <m:e>
                            <m:r>
                              <m:rPr>
                                <m:sty m:val="p"/>
                              </m:rPr>
                              <a:rPr lang="en-US" altLang="zh-CN" i="1" smtClean="0">
                                <a:latin typeface="Cambria Math" panose="02040503050406030204" pitchFamily="18" charset="0"/>
                              </a:rPr>
                              <m:t>n</m:t>
                            </m:r>
                            <m:r>
                              <a:rPr lang="zh-CN" altLang="en-US" i="0">
                                <a:latin typeface="Cambria Math" panose="02040503050406030204" pitchFamily="18" charset="0"/>
                              </a:rPr>
                              <m:t>−1</m:t>
                            </m:r>
                            <m:r>
                              <a:rPr lang="en-US" altLang="zh-CN" b="0" i="0" smtClean="0">
                                <a:latin typeface="Cambria Math" panose="02040503050406030204" pitchFamily="18" charset="0"/>
                              </a:rPr>
                              <m:t>(</m:t>
                            </m:r>
                            <m:r>
                              <m:rPr>
                                <m:sty m:val="p"/>
                              </m:rPr>
                              <a:rPr lang="en-US" altLang="zh-CN" b="0" i="0" smtClean="0">
                                <a:latin typeface="Cambria Math" panose="02040503050406030204" pitchFamily="18" charset="0"/>
                              </a:rPr>
                              <m:t>n</m:t>
                            </m:r>
                            <m:r>
                              <a:rPr lang="en-US" altLang="zh-CN" b="0" i="0" smtClean="0">
                                <a:latin typeface="Cambria Math" panose="02040503050406030204" pitchFamily="18" charset="0"/>
                              </a:rPr>
                              <m:t>−2)</m:t>
                            </m:r>
                          </m:e>
                        </m:d>
                        <m:r>
                          <a:rPr lang="zh-CN" altLang="en-US" i="1">
                            <a:latin typeface="Cambria Math" panose="02040503050406030204" pitchFamily="18" charset="0"/>
                          </a:rPr>
                          <m:t>𝛾</m:t>
                        </m:r>
                      </m:num>
                      <m:den>
                        <m:r>
                          <m:rPr>
                            <m:sty m:val="p"/>
                          </m:rPr>
                          <a:rPr lang="zh-CN" altLang="en-US" i="0">
                            <a:latin typeface="Cambria Math" panose="02040503050406030204" pitchFamily="18" charset="0"/>
                          </a:rPr>
                          <m:t>ρ</m:t>
                        </m:r>
                        <m:sSup>
                          <m:sSupPr>
                            <m:ctrlPr>
                              <a:rPr lang="zh-CN" altLang="en-US" i="1">
                                <a:latin typeface="Cambria Math" panose="02040503050406030204" pitchFamily="18" charset="0"/>
                              </a:rPr>
                            </m:ctrlPr>
                          </m:sSupPr>
                          <m:e>
                            <m:r>
                              <m:rPr>
                                <m:sty m:val="p"/>
                              </m:rPr>
                              <a:rPr lang="zh-CN" altLang="en-US" i="0">
                                <a:latin typeface="Cambria Math" panose="02040503050406030204" pitchFamily="18" charset="0"/>
                              </a:rPr>
                              <m:t>R</m:t>
                            </m:r>
                          </m:e>
                          <m:sup>
                            <m:r>
                              <a:rPr lang="zh-CN" altLang="en-US" i="0">
                                <a:latin typeface="Cambria Math" panose="02040503050406030204" pitchFamily="18" charset="0"/>
                              </a:rPr>
                              <m:t>3</m:t>
                            </m:r>
                          </m:sup>
                        </m:sSup>
                      </m:den>
                    </m:f>
                  </m:oMath>
                </a14:m>
                <a:r>
                  <a:rPr lang="zh-CN" altLang="en-US" dirty="0" smtClean="0">
                    <a:latin typeface="微软雅黑" panose="020B0503020204020204" pitchFamily="34" charset="-122"/>
                    <a:ea typeface="微软雅黑" panose="020B0503020204020204" pitchFamily="34" charset="-122"/>
                  </a:rPr>
                  <a:t>可以得到数据拟合的方程：</a:t>
                </a:r>
                <a:endParaRPr lang="en-US" altLang="zh-CN" dirty="0" smtClean="0">
                  <a:latin typeface="微软雅黑" panose="020B0503020204020204" pitchFamily="34" charset="-122"/>
                  <a:ea typeface="微软雅黑" panose="020B0503020204020204" pitchFamily="34" charset="-122"/>
                </a:endParaRPr>
              </a:p>
              <a:p>
                <a:pPr>
                  <a:lnSpc>
                    <a:spcPct val="150000"/>
                  </a:lnSpc>
                </a:pPr>
                <a14:m>
                  <m:oMathPara xmlns:m="http://schemas.openxmlformats.org/officeDocument/2006/math">
                    <m:oMathParaPr>
                      <m:jc m:val="centerGroup"/>
                    </m:oMathParaPr>
                    <m:oMath xmlns:m="http://schemas.openxmlformats.org/officeDocument/2006/math">
                      <m:f>
                        <m:fPr>
                          <m:ctrlPr>
                            <a:rPr lang="zh-CN" altLang="zh-CN" i="1">
                              <a:latin typeface="Cambria Math" panose="02040503050406030204" pitchFamily="18" charset="0"/>
                            </a:rPr>
                          </m:ctrlPr>
                        </m:fPr>
                        <m:num>
                          <m:sSubSup>
                            <m:sSubSupPr>
                              <m:ctrlPr>
                                <a:rPr lang="zh-CN" altLang="zh-CN" i="1">
                                  <a:latin typeface="Cambria Math" panose="02040503050406030204" pitchFamily="18" charset="0"/>
                                </a:rPr>
                              </m:ctrlPr>
                            </m:sSubSupPr>
                            <m:e>
                              <m:r>
                                <m:rPr>
                                  <m:sty m:val="p"/>
                                </m:rPr>
                                <a:rPr lang="en-US" altLang="zh-CN">
                                  <a:latin typeface="Cambria Math" panose="02040503050406030204" pitchFamily="18" charset="0"/>
                                </a:rPr>
                                <m:t>f</m:t>
                              </m:r>
                            </m:e>
                            <m:sub>
                              <m:r>
                                <m:rPr>
                                  <m:sty m:val="p"/>
                                </m:rPr>
                                <a:rPr lang="en-US" altLang="zh-CN">
                                  <a:latin typeface="Cambria Math" panose="02040503050406030204" pitchFamily="18" charset="0"/>
                                </a:rPr>
                                <m:t>n</m:t>
                              </m:r>
                            </m:sub>
                            <m:sup>
                              <m:r>
                                <a:rPr lang="en-US" altLang="zh-CN">
                                  <a:latin typeface="Cambria Math" panose="02040503050406030204" pitchFamily="18" charset="0"/>
                                </a:rPr>
                                <m:t>2</m:t>
                              </m:r>
                            </m:sup>
                          </m:sSubSup>
                        </m:num>
                        <m:den>
                          <m:r>
                            <m:rPr>
                              <m:sty m:val="p"/>
                            </m:rPr>
                            <a:rPr lang="en-US" altLang="zh-CN">
                              <a:latin typeface="Cambria Math" panose="02040503050406030204" pitchFamily="18" charset="0"/>
                            </a:rPr>
                            <m:t>n</m:t>
                          </m:r>
                          <m:d>
                            <m:dPr>
                              <m:ctrlPr>
                                <a:rPr lang="zh-CN" altLang="en-US" i="1">
                                  <a:latin typeface="Cambria Math" panose="02040503050406030204" pitchFamily="18" charset="0"/>
                                </a:rPr>
                              </m:ctrlPr>
                            </m:dPr>
                            <m:e>
                              <m:r>
                                <m:rPr>
                                  <m:sty m:val="p"/>
                                </m:rPr>
                                <a:rPr lang="en-US" altLang="zh-CN" i="1">
                                  <a:latin typeface="Cambria Math" panose="02040503050406030204" pitchFamily="18" charset="0"/>
                                </a:rPr>
                                <m:t>n</m:t>
                              </m:r>
                              <m:r>
                                <a:rPr lang="zh-CN" altLang="en-US">
                                  <a:latin typeface="Cambria Math" panose="02040503050406030204" pitchFamily="18" charset="0"/>
                                </a:rPr>
                                <m:t>−1</m:t>
                              </m:r>
                              <m:r>
                                <a:rPr lang="en-US" altLang="zh-CN" b="0" i="0" smtClean="0">
                                  <a:latin typeface="Cambria Math" panose="02040503050406030204" pitchFamily="18" charset="0"/>
                                </a:rPr>
                                <m:t>)</m:t>
                              </m:r>
                              <m:r>
                                <a:rPr lang="en-US" altLang="zh-CN">
                                  <a:latin typeface="Cambria Math" panose="02040503050406030204" pitchFamily="18" charset="0"/>
                                </a:rPr>
                                <m:t>(</m:t>
                              </m:r>
                              <m:r>
                                <m:rPr>
                                  <m:sty m:val="p"/>
                                </m:rPr>
                                <a:rPr lang="en-US" altLang="zh-CN">
                                  <a:latin typeface="Cambria Math" panose="02040503050406030204" pitchFamily="18" charset="0"/>
                                </a:rPr>
                                <m:t>n</m:t>
                              </m:r>
                              <m:r>
                                <a:rPr lang="en-US" altLang="zh-CN">
                                  <a:latin typeface="Cambria Math" panose="02040503050406030204" pitchFamily="18" charset="0"/>
                                </a:rPr>
                                <m:t>−2</m:t>
                              </m:r>
                            </m:e>
                          </m:d>
                        </m:den>
                      </m:f>
                      <m:r>
                        <a:rPr lang="en-US" altLang="zh-CN">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𝛾</m:t>
                          </m:r>
                        </m:num>
                        <m:den>
                          <m:r>
                            <a:rPr lang="en-US" altLang="zh-CN">
                              <a:latin typeface="Cambria Math" panose="02040503050406030204" pitchFamily="18" charset="0"/>
                            </a:rPr>
                            <m:t>4</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π</m:t>
                              </m:r>
                            </m:e>
                            <m:sup>
                              <m:r>
                                <a:rPr lang="en-US" altLang="zh-CN">
                                  <a:latin typeface="Cambria Math" panose="02040503050406030204" pitchFamily="18" charset="0"/>
                                </a:rPr>
                                <m:t>2</m:t>
                              </m:r>
                            </m:sup>
                          </m:sSup>
                          <m:r>
                            <m:rPr>
                              <m:sty m:val="p"/>
                            </m:rPr>
                            <a:rPr lang="en-US" altLang="zh-CN">
                              <a:latin typeface="Cambria Math" panose="02040503050406030204" pitchFamily="18" charset="0"/>
                            </a:rPr>
                            <m:t>ρ</m:t>
                          </m:r>
                        </m:den>
                      </m:f>
                      <m:r>
                        <a:rPr lang="en-US" altLang="zh-CN">
                          <a:latin typeface="Cambria Math" panose="02040503050406030204" pitchFamily="18" charset="0"/>
                        </a:rPr>
                        <m:t>⋅</m:t>
                      </m:r>
                      <m:f>
                        <m:fPr>
                          <m:ctrlPr>
                            <a:rPr lang="zh-CN" altLang="zh-CN" i="1">
                              <a:latin typeface="Cambria Math" panose="02040503050406030204" pitchFamily="18" charset="0"/>
                            </a:rPr>
                          </m:ctrlPr>
                        </m:fPr>
                        <m:num>
                          <m:r>
                            <a:rPr lang="en-US" altLang="zh-CN">
                              <a:latin typeface="Cambria Math" panose="02040503050406030204" pitchFamily="18" charset="0"/>
                            </a:rPr>
                            <m:t>1</m:t>
                          </m:r>
                        </m:num>
                        <m:den>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R</m:t>
                              </m:r>
                            </m:e>
                            <m:sup>
                              <m:r>
                                <a:rPr lang="en-US" altLang="zh-CN">
                                  <a:latin typeface="Cambria Math" panose="02040503050406030204" pitchFamily="18" charset="0"/>
                                </a:rPr>
                                <m:t>3</m:t>
                              </m:r>
                            </m:sup>
                          </m:sSup>
                        </m:den>
                      </m:f>
                    </m:oMath>
                  </m:oMathPara>
                </a14:m>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令</a:t>
                </a:r>
                <a14:m>
                  <m:oMath xmlns:m="http://schemas.openxmlformats.org/officeDocument/2006/math">
                    <m:f>
                      <m:fPr>
                        <m:ctrlPr>
                          <a:rPr lang="zh-CN" altLang="zh-CN" i="1">
                            <a:latin typeface="Cambria Math" panose="02040503050406030204" pitchFamily="18" charset="0"/>
                          </a:rPr>
                        </m:ctrlPr>
                      </m:fPr>
                      <m:num>
                        <m:sSubSup>
                          <m:sSubSupPr>
                            <m:ctrlPr>
                              <a:rPr lang="zh-CN" altLang="zh-CN" i="1">
                                <a:latin typeface="Cambria Math" panose="02040503050406030204" pitchFamily="18" charset="0"/>
                              </a:rPr>
                            </m:ctrlPr>
                          </m:sSubSupPr>
                          <m:e>
                            <m:r>
                              <m:rPr>
                                <m:sty m:val="p"/>
                              </m:rPr>
                              <a:rPr lang="en-US" altLang="zh-CN">
                                <a:latin typeface="Cambria Math" panose="02040503050406030204" pitchFamily="18" charset="0"/>
                              </a:rPr>
                              <m:t>f</m:t>
                            </m:r>
                          </m:e>
                          <m:sub>
                            <m:r>
                              <m:rPr>
                                <m:sty m:val="p"/>
                              </m:rPr>
                              <a:rPr lang="en-US" altLang="zh-CN">
                                <a:latin typeface="Cambria Math" panose="02040503050406030204" pitchFamily="18" charset="0"/>
                              </a:rPr>
                              <m:t>n</m:t>
                            </m:r>
                          </m:sub>
                          <m:sup>
                            <m:r>
                              <a:rPr lang="en-US" altLang="zh-CN">
                                <a:latin typeface="Cambria Math" panose="02040503050406030204" pitchFamily="18" charset="0"/>
                              </a:rPr>
                              <m:t>2</m:t>
                            </m:r>
                          </m:sup>
                        </m:sSubSup>
                      </m:num>
                      <m:den>
                        <m:r>
                          <m:rPr>
                            <m:sty m:val="p"/>
                          </m:rPr>
                          <a:rPr lang="en-US" altLang="zh-CN">
                            <a:latin typeface="Cambria Math" panose="02040503050406030204" pitchFamily="18" charset="0"/>
                          </a:rPr>
                          <m:t>n</m:t>
                        </m:r>
                        <m:d>
                          <m:dPr>
                            <m:ctrlPr>
                              <a:rPr lang="zh-CN" altLang="en-US" i="1">
                                <a:latin typeface="Cambria Math" panose="02040503050406030204" pitchFamily="18" charset="0"/>
                              </a:rPr>
                            </m:ctrlPr>
                          </m:dPr>
                          <m:e>
                            <m:r>
                              <m:rPr>
                                <m:sty m:val="p"/>
                              </m:rPr>
                              <a:rPr lang="en-US" altLang="zh-CN" i="1">
                                <a:latin typeface="Cambria Math" panose="02040503050406030204" pitchFamily="18" charset="0"/>
                              </a:rPr>
                              <m:t>n</m:t>
                            </m:r>
                            <m:r>
                              <a:rPr lang="zh-CN" altLang="en-US">
                                <a:latin typeface="Cambria Math" panose="02040503050406030204" pitchFamily="18" charset="0"/>
                              </a:rPr>
                              <m:t>−1</m:t>
                            </m:r>
                            <m:r>
                              <a:rPr lang="en-US" altLang="zh-CN">
                                <a:latin typeface="Cambria Math" panose="02040503050406030204" pitchFamily="18" charset="0"/>
                              </a:rPr>
                              <m:t>(</m:t>
                            </m:r>
                            <m:r>
                              <m:rPr>
                                <m:sty m:val="p"/>
                              </m:rPr>
                              <a:rPr lang="en-US" altLang="zh-CN">
                                <a:latin typeface="Cambria Math" panose="02040503050406030204" pitchFamily="18" charset="0"/>
                              </a:rPr>
                              <m:t>n</m:t>
                            </m:r>
                            <m:r>
                              <a:rPr lang="en-US" altLang="zh-CN">
                                <a:latin typeface="Cambria Math" panose="02040503050406030204" pitchFamily="18" charset="0"/>
                              </a:rPr>
                              <m:t>−2)</m:t>
                            </m:r>
                          </m:e>
                        </m:d>
                      </m:den>
                    </m:f>
                    <m:r>
                      <a:rPr lang="en-US" altLang="zh-CN" i="1">
                        <a:latin typeface="Cambria Math" panose="02040503050406030204" pitchFamily="18" charset="0"/>
                      </a:rPr>
                      <m:t>=</m:t>
                    </m:r>
                    <m:r>
                      <m:rPr>
                        <m:sty m:val="p"/>
                      </m:rPr>
                      <a:rPr lang="en-US" altLang="zh-CN" i="1">
                        <a:latin typeface="Cambria Math" panose="02040503050406030204" pitchFamily="18" charset="0"/>
                      </a:rPr>
                      <m:t>y</m:t>
                    </m:r>
                    <m:r>
                      <a:rPr lang="zh-CN" altLang="en-US" i="1">
                        <a:latin typeface="Cambria Math" panose="02040503050406030204" pitchFamily="18" charset="0"/>
                      </a:rPr>
                      <m:t>，</m:t>
                    </m:r>
                    <m:f>
                      <m:fPr>
                        <m:ctrlPr>
                          <a:rPr lang="zh-CN" altLang="zh-CN" i="1">
                            <a:latin typeface="Cambria Math" panose="02040503050406030204" pitchFamily="18" charset="0"/>
                          </a:rPr>
                        </m:ctrlPr>
                      </m:fPr>
                      <m:num>
                        <m:r>
                          <a:rPr lang="en-US" altLang="zh-CN">
                            <a:latin typeface="Cambria Math" panose="02040503050406030204" pitchFamily="18" charset="0"/>
                          </a:rPr>
                          <m:t>1</m:t>
                        </m:r>
                      </m:num>
                      <m:den>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R</m:t>
                            </m:r>
                          </m:e>
                          <m:sup>
                            <m:r>
                              <a:rPr lang="en-US" altLang="zh-CN">
                                <a:latin typeface="Cambria Math" panose="02040503050406030204" pitchFamily="18" charset="0"/>
                              </a:rPr>
                              <m:t>3</m:t>
                            </m:r>
                          </m:sup>
                        </m:sSup>
                      </m:den>
                    </m:f>
                    <m:r>
                      <a:rPr lang="en-US" altLang="zh-CN" i="1">
                        <a:latin typeface="Cambria Math" panose="02040503050406030204" pitchFamily="18" charset="0"/>
                      </a:rPr>
                      <m:t>=</m:t>
                    </m:r>
                    <m:r>
                      <a:rPr lang="en-US" altLang="zh-CN" i="1">
                        <a:latin typeface="Cambria Math" panose="02040503050406030204" pitchFamily="18" charset="0"/>
                      </a:rPr>
                      <m:t>𝑥</m:t>
                    </m:r>
                  </m:oMath>
                </a14:m>
                <a:r>
                  <a:rPr lang="zh-CN" altLang="en-US" dirty="0" smtClean="0">
                    <a:latin typeface="微软雅黑" panose="020B0503020204020204" pitchFamily="34" charset="-122"/>
                    <a:ea typeface="微软雅黑" panose="020B0503020204020204" pitchFamily="34" charset="-122"/>
                  </a:rPr>
                  <a:t>，则</a:t>
                </a:r>
                <a:r>
                  <a:rPr lang="en-US" altLang="zh-CN" dirty="0" smtClean="0">
                    <a:latin typeface="微软雅黑" panose="020B0503020204020204" pitchFamily="34" charset="-122"/>
                    <a:ea typeface="微软雅黑" panose="020B0503020204020204" pitchFamily="34" charset="-122"/>
                  </a:rPr>
                  <a:t>k=</a:t>
                </a:r>
                <a14:m>
                  <m:oMath xmlns:m="http://schemas.openxmlformats.org/officeDocument/2006/math">
                    <m:f>
                      <m:fPr>
                        <m:ctrlPr>
                          <a:rPr lang="zh-CN" altLang="zh-CN" i="1">
                            <a:latin typeface="Cambria Math" panose="02040503050406030204" pitchFamily="18" charset="0"/>
                          </a:rPr>
                        </m:ctrlPr>
                      </m:fPr>
                      <m:num>
                        <m:r>
                          <a:rPr lang="en-US" altLang="zh-CN" i="1">
                            <a:latin typeface="Cambria Math" panose="02040503050406030204" pitchFamily="18" charset="0"/>
                          </a:rPr>
                          <m:t>𝛾</m:t>
                        </m:r>
                      </m:num>
                      <m:den>
                        <m:r>
                          <a:rPr lang="en-US" altLang="zh-CN">
                            <a:latin typeface="Cambria Math" panose="02040503050406030204" pitchFamily="18" charset="0"/>
                          </a:rPr>
                          <m:t>4</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π</m:t>
                            </m:r>
                          </m:e>
                          <m:sup>
                            <m:r>
                              <a:rPr lang="en-US" altLang="zh-CN">
                                <a:latin typeface="Cambria Math" panose="02040503050406030204" pitchFamily="18" charset="0"/>
                              </a:rPr>
                              <m:t>2</m:t>
                            </m:r>
                          </m:sup>
                        </m:sSup>
                        <m:r>
                          <m:rPr>
                            <m:sty m:val="p"/>
                          </m:rPr>
                          <a:rPr lang="en-US" altLang="zh-CN">
                            <a:latin typeface="Cambria Math" panose="02040503050406030204" pitchFamily="18" charset="0"/>
                          </a:rPr>
                          <m:t>ρ</m:t>
                        </m:r>
                      </m:den>
                    </m:f>
                    <m:r>
                      <a:rPr lang="zh-CN" altLang="en-US" i="1">
                        <a:latin typeface="Cambria Math" panose="02040503050406030204" pitchFamily="18" charset="0"/>
                      </a:rPr>
                      <m:t>≈</m:t>
                    </m:r>
                  </m:oMath>
                </a14:m>
                <a:r>
                  <a:rPr lang="en-US" altLang="zh-CN" dirty="0" smtClean="0">
                    <a:latin typeface="微软雅黑" panose="020B0503020204020204" pitchFamily="34" charset="-122"/>
                    <a:ea typeface="微软雅黑" panose="020B0503020204020204" pitchFamily="34" charset="-122"/>
                  </a:rPr>
                  <a:t>5.85</a:t>
                </a:r>
                <a:r>
                  <a:rPr lang="zh-CN" altLang="en-US" dirty="0" smtClean="0">
                    <a:latin typeface="微软雅黑" panose="020B0503020204020204" pitchFamily="34" charset="-122"/>
                    <a:ea typeface="微软雅黑" panose="020B0503020204020204" pitchFamily="34" charset="-122"/>
                  </a:rPr>
                  <a:t>，用直线</a:t>
                </a:r>
                <a:r>
                  <a:rPr lang="en-US" altLang="zh-CN" dirty="0" smtClean="0">
                    <a:latin typeface="微软雅黑" panose="020B0503020204020204" pitchFamily="34" charset="-122"/>
                    <a:ea typeface="微软雅黑" panose="020B0503020204020204" pitchFamily="34" charset="-122"/>
                  </a:rPr>
                  <a:t>y=</a:t>
                </a:r>
                <a:r>
                  <a:rPr lang="en-US" altLang="zh-CN" dirty="0" err="1" smtClean="0">
                    <a:latin typeface="微软雅黑" panose="020B0503020204020204" pitchFamily="34" charset="-122"/>
                    <a:ea typeface="微软雅黑" panose="020B0503020204020204" pitchFamily="34" charset="-122"/>
                  </a:rPr>
                  <a:t>kx+b</a:t>
                </a:r>
                <a:r>
                  <a:rPr lang="zh-CN" altLang="en-US" dirty="0" smtClean="0">
                    <a:latin typeface="微软雅黑" panose="020B0503020204020204" pitchFamily="34" charset="-122"/>
                    <a:ea typeface="微软雅黑" panose="020B0503020204020204" pitchFamily="34" charset="-122"/>
                  </a:rPr>
                  <a:t>进行拟合</a:t>
                </a:r>
                <a:endParaRPr lang="zh-CN" altLang="zh-CN" dirty="0">
                  <a:latin typeface="微软雅黑" panose="020B0503020204020204" pitchFamily="34" charset="-122"/>
                  <a:ea typeface="微软雅黑" panose="020B0503020204020204" pitchFamily="34" charset="-122"/>
                </a:endParaRPr>
              </a:p>
            </p:txBody>
          </p:sp>
        </mc:Choice>
        <mc:Fallback xmlns="">
          <p:sp>
            <p:nvSpPr>
              <p:cNvPr id="3" name="矩形 2"/>
              <p:cNvSpPr>
                <a:spLocks noRot="1" noChangeAspect="1" noMove="1" noResize="1" noEditPoints="1" noAdjustHandles="1" noChangeArrowheads="1" noChangeShapeType="1" noTextEdit="1"/>
              </p:cNvSpPr>
              <p:nvPr/>
            </p:nvSpPr>
            <p:spPr>
              <a:xfrm>
                <a:off x="7692701" y="1760335"/>
                <a:ext cx="4361275" cy="4087529"/>
              </a:xfrm>
              <a:prstGeom prst="rect">
                <a:avLst/>
              </a:prstGeom>
              <a:blipFill>
                <a:blip r:embed="rId6"/>
                <a:stretch>
                  <a:fillRect l="-3357" t="-746"/>
                </a:stretch>
              </a:blipFill>
            </p:spPr>
            <p:txBody>
              <a:bodyPr/>
              <a:lstStyle/>
              <a:p>
                <a:r>
                  <a:rPr lang="zh-CN" altLang="en-US">
                    <a:noFill/>
                  </a:rPr>
                  <a:t> </a:t>
                </a:r>
              </a:p>
            </p:txBody>
          </p:sp>
        </mc:Fallback>
      </mc:AlternateContent>
      <p:sp>
        <p:nvSpPr>
          <p:cNvPr id="12" name="Rectangle 9"/>
          <p:cNvSpPr>
            <a:spLocks noChangeArrowheads="1"/>
          </p:cNvSpPr>
          <p:nvPr/>
        </p:nvSpPr>
        <p:spPr bwMode="auto">
          <a:xfrm flipV="1">
            <a:off x="659296" y="4292661"/>
            <a:ext cx="26764688" cy="48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Tree>
    <p:extLst>
      <p:ext uri="{BB962C8B-B14F-4D97-AF65-F5344CB8AC3E}">
        <p14:creationId xmlns:p14="http://schemas.microsoft.com/office/powerpoint/2010/main" val="1779621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实验部分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746235" y="1122235"/>
            <a:ext cx="3775393" cy="523220"/>
          </a:xfrm>
          <a:prstGeom prst="rect">
            <a:avLst/>
          </a:prstGeom>
        </p:spPr>
        <p:txBody>
          <a:bodyPr wrap="none">
            <a:spAutoFit/>
          </a:bodyPr>
          <a:lstStyle/>
          <a:p>
            <a:pPr algn="just">
              <a:spcAft>
                <a:spcPts val="0"/>
              </a:spcAft>
            </a:pPr>
            <a:r>
              <a:rPr lang="zh-CN" altLang="zh-CN" sz="2800" b="1" cap="small" dirty="0">
                <a:latin typeface="微软雅黑" panose="020B0503020204020204" pitchFamily="34" charset="-122"/>
                <a:ea typeface="微软雅黑" panose="020B0503020204020204" pitchFamily="34" charset="-122"/>
              </a:rPr>
              <a:t>振动模式随半径分布：</a:t>
            </a: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221732844"/>
              </p:ext>
            </p:extLst>
          </p:nvPr>
        </p:nvGraphicFramePr>
        <p:xfrm>
          <a:off x="2808514" y="1645455"/>
          <a:ext cx="6203214" cy="4987117"/>
        </p:xfrm>
        <a:graphic>
          <a:graphicData uri="http://schemas.openxmlformats.org/presentationml/2006/ole">
            <mc:AlternateContent xmlns:mc="http://schemas.openxmlformats.org/markup-compatibility/2006">
              <mc:Choice xmlns:v="urn:schemas-microsoft-com:vml" Requires="v">
                <p:oleObj spid="_x0000_s3107" name="Graph" r:id="rId4" imgW="5954801" imgH="4218872" progId="Origin50.Graph">
                  <p:embed/>
                </p:oleObj>
              </mc:Choice>
              <mc:Fallback>
                <p:oleObj name="Graph" r:id="rId4" imgW="5954801" imgH="4218872" progId="Origin50.Graph">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l="11508" t="4521" r="9784" b="5916"/>
                      <a:stretch>
                        <a:fillRect/>
                      </a:stretch>
                    </p:blipFill>
                    <p:spPr bwMode="auto">
                      <a:xfrm>
                        <a:off x="2808514" y="1645455"/>
                        <a:ext cx="6203214" cy="4987117"/>
                      </a:xfrm>
                      <a:prstGeom prst="rect">
                        <a:avLst/>
                      </a:prstGeom>
                      <a:noFill/>
                    </p:spPr>
                  </p:pic>
                </p:oleObj>
              </mc:Fallback>
            </mc:AlternateContent>
          </a:graphicData>
        </a:graphic>
      </p:graphicFrame>
      <p:sp>
        <p:nvSpPr>
          <p:cNvPr id="6" name="文本框 5"/>
          <p:cNvSpPr txBox="1"/>
          <p:nvPr/>
        </p:nvSpPr>
        <p:spPr>
          <a:xfrm>
            <a:off x="4422476" y="1153012"/>
            <a:ext cx="2576422" cy="461665"/>
          </a:xfrm>
          <a:prstGeom prst="rect">
            <a:avLst/>
          </a:prstGeom>
          <a:noFill/>
        </p:spPr>
        <p:txBody>
          <a:bodyPr wrap="square" rtlCol="0">
            <a:spAutoFit/>
          </a:bodyPr>
          <a:lstStyle/>
          <a:p>
            <a:r>
              <a:rPr lang="en-US" altLang="zh-CN" sz="2400" b="1" dirty="0" smtClean="0">
                <a:latin typeface="微软雅黑" panose="020B0503020204020204" pitchFamily="34" charset="-122"/>
                <a:ea typeface="微软雅黑" panose="020B0503020204020204" pitchFamily="34" charset="-122"/>
              </a:rPr>
              <a:t>330</a:t>
            </a:r>
            <a:r>
              <a:rPr lang="zh-CN" altLang="en-US" sz="2400" b="1" dirty="0" smtClean="0">
                <a:latin typeface="微软雅黑" panose="020B0503020204020204" pitchFamily="34" charset="-122"/>
                <a:ea typeface="微软雅黑" panose="020B0503020204020204" pitchFamily="34" charset="-122"/>
              </a:rPr>
              <a:t>℃铝合金曲面</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5770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0"/>
            <a:ext cx="280851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实验部分</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746235" y="1122235"/>
            <a:ext cx="3775393" cy="523220"/>
          </a:xfrm>
          <a:prstGeom prst="rect">
            <a:avLst/>
          </a:prstGeom>
        </p:spPr>
        <p:txBody>
          <a:bodyPr wrap="none">
            <a:spAutoFit/>
          </a:bodyPr>
          <a:lstStyle/>
          <a:p>
            <a:pPr algn="just">
              <a:spcAft>
                <a:spcPts val="0"/>
              </a:spcAft>
            </a:pPr>
            <a:r>
              <a:rPr lang="zh-CN" altLang="zh-CN" sz="2800" b="1" cap="small" dirty="0">
                <a:latin typeface="微软雅黑" panose="020B0503020204020204" pitchFamily="34" charset="-122"/>
                <a:ea typeface="微软雅黑" panose="020B0503020204020204" pitchFamily="34" charset="-122"/>
              </a:rPr>
              <a:t>振动模式随半径分布：</a:t>
            </a:r>
          </a:p>
        </p:txBody>
      </p:sp>
      <p:sp>
        <p:nvSpPr>
          <p:cNvPr id="6" name="文本框 5"/>
          <p:cNvSpPr txBox="1"/>
          <p:nvPr/>
        </p:nvSpPr>
        <p:spPr>
          <a:xfrm>
            <a:off x="4422476" y="1153012"/>
            <a:ext cx="2576422" cy="461665"/>
          </a:xfrm>
          <a:prstGeom prst="rect">
            <a:avLst/>
          </a:prstGeom>
          <a:noFill/>
        </p:spPr>
        <p:txBody>
          <a:bodyPr wrap="square" rtlCol="0">
            <a:spAutoFit/>
          </a:bodyPr>
          <a:lstStyle/>
          <a:p>
            <a:r>
              <a:rPr lang="en-US" altLang="zh-CN" sz="2400" b="1" dirty="0" smtClean="0">
                <a:latin typeface="微软雅黑" panose="020B0503020204020204" pitchFamily="34" charset="-122"/>
                <a:ea typeface="微软雅黑" panose="020B0503020204020204" pitchFamily="34" charset="-122"/>
              </a:rPr>
              <a:t>400</a:t>
            </a:r>
            <a:r>
              <a:rPr lang="zh-CN" altLang="en-US" sz="2400" b="1" dirty="0" smtClean="0">
                <a:latin typeface="微软雅黑" panose="020B0503020204020204" pitchFamily="34" charset="-122"/>
                <a:ea typeface="微软雅黑" panose="020B0503020204020204" pitchFamily="34" charset="-122"/>
              </a:rPr>
              <a:t>℃曲面</a:t>
            </a:r>
            <a:endParaRPr lang="zh-CN" altLang="en-US" sz="2400" b="1" dirty="0">
              <a:latin typeface="微软雅黑" panose="020B0503020204020204" pitchFamily="34" charset="-122"/>
              <a:ea typeface="微软雅黑" panose="020B0503020204020204" pitchFamily="34" charset="-122"/>
            </a:endParaRPr>
          </a:p>
        </p:txBody>
      </p:sp>
      <p:sp>
        <p:nvSpPr>
          <p:cNvPr id="2" name="Rectangle 2"/>
          <p:cNvSpPr>
            <a:spLocks noChangeArrowheads="1"/>
          </p:cNvSpPr>
          <p:nvPr/>
        </p:nvSpPr>
        <p:spPr bwMode="auto">
          <a:xfrm>
            <a:off x="3439064" y="410617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2005489366"/>
              </p:ext>
            </p:extLst>
          </p:nvPr>
        </p:nvGraphicFramePr>
        <p:xfrm>
          <a:off x="2714444" y="1565439"/>
          <a:ext cx="6441057" cy="5292561"/>
        </p:xfrm>
        <a:graphic>
          <a:graphicData uri="http://schemas.openxmlformats.org/presentationml/2006/ole">
            <mc:AlternateContent xmlns:mc="http://schemas.openxmlformats.org/markup-compatibility/2006">
              <mc:Choice xmlns:v="urn:schemas-microsoft-com:vml" Requires="v">
                <p:oleObj spid="_x0000_s4123" name="Graph" r:id="rId4" imgW="5793427" imgH="4081290" progId="Origin50.Graph">
                  <p:embed/>
                </p:oleObj>
              </mc:Choice>
              <mc:Fallback>
                <p:oleObj name="Graph" r:id="rId4" imgW="5793427" imgH="4081290" progId="Origin50.Graph">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l="12462" t="3911" r="9177" b="4555"/>
                      <a:stretch>
                        <a:fillRect/>
                      </a:stretch>
                    </p:blipFill>
                    <p:spPr bwMode="auto">
                      <a:xfrm>
                        <a:off x="2714444" y="1565439"/>
                        <a:ext cx="6441057" cy="5292561"/>
                      </a:xfrm>
                      <a:prstGeom prst="rect">
                        <a:avLst/>
                      </a:prstGeom>
                      <a:noFill/>
                    </p:spPr>
                  </p:pic>
                </p:oleObj>
              </mc:Fallback>
            </mc:AlternateContent>
          </a:graphicData>
        </a:graphic>
      </p:graphicFrame>
    </p:spTree>
    <p:extLst>
      <p:ext uri="{BB962C8B-B14F-4D97-AF65-F5344CB8AC3E}">
        <p14:creationId xmlns:p14="http://schemas.microsoft.com/office/powerpoint/2010/main" val="2542402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199" y="665530"/>
            <a:ext cx="2738887" cy="1325563"/>
          </a:xfrm>
        </p:spPr>
        <p:txBody>
          <a:bodyPr/>
          <a:lstStyle/>
          <a:p>
            <a:pPr algn="just">
              <a:spcBef>
                <a:spcPts val="1000"/>
              </a:spcBef>
            </a:pPr>
            <a:r>
              <a:rPr lang="en-US" altLang="zh-CN" dirty="0" smtClean="0"/>
              <a:t> </a:t>
            </a:r>
            <a:r>
              <a:rPr lang="zh-CN" altLang="en-US" sz="4000" b="1" kern="100" cap="small" spc="25" dirty="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理论部分</a:t>
            </a:r>
          </a:p>
        </p:txBody>
      </p:sp>
      <p:sp>
        <p:nvSpPr>
          <p:cNvPr id="3" name="内容占位符 2"/>
          <p:cNvSpPr>
            <a:spLocks noGrp="1"/>
          </p:cNvSpPr>
          <p:nvPr>
            <p:ph idx="1"/>
          </p:nvPr>
        </p:nvSpPr>
        <p:spPr>
          <a:xfrm>
            <a:off x="838200" y="1991093"/>
            <a:ext cx="10515600" cy="4351338"/>
          </a:xfrm>
        </p:spPr>
        <p:txBody>
          <a:bodyPr/>
          <a:lstStyle/>
          <a:p>
            <a:pPr marL="0" lvl="0" indent="0" algn="just">
              <a:spcAft>
                <a:spcPts val="0"/>
              </a:spcAft>
              <a:buNone/>
            </a:pPr>
            <a:r>
              <a:rPr lang="zh-CN" altLang="zh-CN" b="1" kern="100" cap="small" spc="25" dirty="0">
                <a:latin typeface="微软雅黑" panose="020B0503020204020204" pitchFamily="34" charset="-122"/>
                <a:ea typeface="微软雅黑" panose="020B0503020204020204" pitchFamily="34" charset="-122"/>
                <a:cs typeface="Times New Roman" panose="02020603050405020304" pitchFamily="18" charset="0"/>
              </a:rPr>
              <a:t>类比：振动产生的参变振动</a:t>
            </a:r>
            <a:r>
              <a:rPr lang="zh-CN" altLang="zh-CN" b="1" kern="100" cap="small" spc="25" dirty="0" smtClean="0">
                <a:latin typeface="微软雅黑" panose="020B0503020204020204" pitchFamily="34" charset="-122"/>
                <a:ea typeface="微软雅黑" panose="020B0503020204020204" pitchFamily="34" charset="-122"/>
                <a:cs typeface="Times New Roman" panose="02020603050405020304" pitchFamily="18" charset="0"/>
              </a:rPr>
              <a:t>模型</a:t>
            </a:r>
            <a:endParaRPr lang="en-US" altLang="zh-CN" b="1" kern="100" cap="small" spc="25"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gn="just">
              <a:spcAft>
                <a:spcPts val="0"/>
              </a:spcAft>
              <a:buFont typeface="Wingdings" panose="05000000000000000000" pitchFamily="2" charset="2"/>
              <a:buChar char=""/>
            </a:pPr>
            <a:endParaRPr lang="en-US" altLang="zh-CN" sz="2000" b="1" kern="100" cap="small" spc="25" dirty="0">
              <a:latin typeface="Calibri" panose="020F0502020204030204" pitchFamily="34" charset="0"/>
              <a:ea typeface="黑体" panose="02010609060101010101" pitchFamily="49" charset="-122"/>
              <a:cs typeface="Times New Roman" panose="02020603050405020304" pitchFamily="18" charset="0"/>
            </a:endParaRPr>
          </a:p>
          <a:p>
            <a:pPr marL="342900" lvl="0" indent="-342900" algn="just">
              <a:spcAft>
                <a:spcPts val="0"/>
              </a:spcAft>
              <a:buFont typeface="Wingdings" panose="05000000000000000000" pitchFamily="2" charset="2"/>
              <a:buChar char=""/>
            </a:pPr>
            <a:endParaRPr lang="en-US" altLang="zh-CN" sz="2000" b="1" kern="100" cap="small" spc="25" dirty="0" smtClean="0">
              <a:latin typeface="Calibri" panose="020F0502020204030204" pitchFamily="34" charset="0"/>
              <a:ea typeface="黑体" panose="02010609060101010101" pitchFamily="49" charset="-122"/>
              <a:cs typeface="Times New Roman" panose="02020603050405020304" pitchFamily="18" charset="0"/>
            </a:endParaRPr>
          </a:p>
          <a:p>
            <a:pPr marL="342900" lvl="0" indent="-342900" algn="just">
              <a:spcAft>
                <a:spcPts val="0"/>
              </a:spcAft>
              <a:buFont typeface="Wingdings" panose="05000000000000000000" pitchFamily="2" charset="2"/>
              <a:buChar char=""/>
            </a:pPr>
            <a:endParaRPr lang="en-US" altLang="zh-CN" sz="2000" b="1" kern="100" cap="small" spc="25" dirty="0">
              <a:latin typeface="Calibri" panose="020F0502020204030204" pitchFamily="34" charset="0"/>
              <a:ea typeface="黑体" panose="02010609060101010101" pitchFamily="49" charset="-122"/>
              <a:cs typeface="Times New Roman" panose="02020603050405020304" pitchFamily="18" charset="0"/>
            </a:endParaRPr>
          </a:p>
          <a:p>
            <a:pPr marL="342900" lvl="0" indent="-342900" algn="just">
              <a:spcAft>
                <a:spcPts val="0"/>
              </a:spcAft>
              <a:buFont typeface="Wingdings" panose="05000000000000000000" pitchFamily="2" charset="2"/>
              <a:buChar char=""/>
            </a:pPr>
            <a:endParaRPr lang="en-US" altLang="zh-CN" sz="2000" b="1" kern="100" cap="small" spc="25" dirty="0" smtClean="0">
              <a:latin typeface="Calibri" panose="020F0502020204030204" pitchFamily="34" charset="0"/>
              <a:ea typeface="黑体" panose="02010609060101010101" pitchFamily="49" charset="-122"/>
              <a:cs typeface="Times New Roman" panose="02020603050405020304" pitchFamily="18" charset="0"/>
            </a:endParaRPr>
          </a:p>
          <a:p>
            <a:pPr marL="342900" lvl="0" indent="-342900" algn="just">
              <a:spcAft>
                <a:spcPts val="0"/>
              </a:spcAft>
              <a:buFont typeface="Wingdings" panose="05000000000000000000" pitchFamily="2" charset="2"/>
              <a:buChar char=""/>
            </a:pPr>
            <a:endParaRPr lang="en-US" altLang="zh-CN" sz="2000" b="1" kern="100" cap="small" spc="25" dirty="0">
              <a:latin typeface="Calibri" panose="020F0502020204030204" pitchFamily="34" charset="0"/>
              <a:ea typeface="黑体" panose="02010609060101010101" pitchFamily="49" charset="-122"/>
              <a:cs typeface="Times New Roman" panose="02020603050405020304" pitchFamily="18" charset="0"/>
            </a:endParaRPr>
          </a:p>
          <a:p>
            <a:pPr marL="342900" lvl="0" indent="-342900" algn="just">
              <a:spcAft>
                <a:spcPts val="0"/>
              </a:spcAft>
              <a:buFont typeface="Wingdings" panose="05000000000000000000" pitchFamily="2" charset="2"/>
              <a:buChar char=""/>
            </a:pPr>
            <a:endParaRPr lang="en-US" altLang="zh-CN" sz="2000" b="1" kern="100" cap="small" spc="25" dirty="0" smtClean="0">
              <a:latin typeface="Calibri" panose="020F0502020204030204" pitchFamily="34" charset="0"/>
              <a:ea typeface="黑体" panose="02010609060101010101" pitchFamily="49" charset="-122"/>
              <a:cs typeface="Times New Roman" panose="02020603050405020304" pitchFamily="18" charset="0"/>
            </a:endParaRPr>
          </a:p>
          <a:p>
            <a:pPr marL="342900" lvl="0" indent="-342900" algn="just">
              <a:spcAft>
                <a:spcPts val="0"/>
              </a:spcAft>
              <a:buFont typeface="Wingdings" panose="05000000000000000000" pitchFamily="2" charset="2"/>
              <a:buChar char=""/>
            </a:pPr>
            <a:endParaRPr lang="en-US" altLang="zh-CN" sz="1600" b="1" kern="100" cap="small" spc="25" dirty="0">
              <a:latin typeface="Calibri" panose="020F0502020204030204" pitchFamily="34" charset="0"/>
              <a:ea typeface="黑体" panose="02010609060101010101" pitchFamily="49" charset="-122"/>
              <a:cs typeface="Times New Roman" panose="02020603050405020304" pitchFamily="18" charset="0"/>
            </a:endParaRPr>
          </a:p>
          <a:p>
            <a:pPr marL="0" indent="0" algn="just">
              <a:buNone/>
            </a:pPr>
            <a:r>
              <a:rPr lang="en-US" altLang="zh-CN" sz="2000" dirty="0"/>
              <a:t>Ref</a:t>
            </a:r>
            <a:r>
              <a:rPr lang="zh-CN" altLang="zh-CN" sz="2000" dirty="0"/>
              <a:t>：</a:t>
            </a:r>
            <a:r>
              <a:rPr lang="en-US" altLang="zh-CN" sz="2000" dirty="0"/>
              <a:t>Star-drops formed by periodical excitation on an air cushion- a short review, Philippe Brunet </a:t>
            </a:r>
            <a:endParaRPr lang="zh-CN" altLang="zh-CN" sz="2000" dirty="0"/>
          </a:p>
          <a:p>
            <a:pPr marL="0" lvl="0" indent="0" algn="just">
              <a:spcAft>
                <a:spcPts val="0"/>
              </a:spcAft>
              <a:buNone/>
            </a:pPr>
            <a:endParaRPr lang="zh-CN" altLang="zh-CN" sz="2000" kern="100" dirty="0">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文本框 3"/>
          <p:cNvSpPr txBox="1"/>
          <p:nvPr/>
        </p:nvSpPr>
        <p:spPr>
          <a:xfrm>
            <a:off x="0" y="0"/>
            <a:ext cx="337930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讨论与反思</a:t>
            </a:r>
          </a:p>
        </p:txBody>
      </p:sp>
      <p:pic>
        <p:nvPicPr>
          <p:cNvPr id="5" name="图片 4"/>
          <p:cNvPicPr>
            <a:picLocks noChangeAspect="1"/>
          </p:cNvPicPr>
          <p:nvPr/>
        </p:nvPicPr>
        <p:blipFill>
          <a:blip r:embed="rId3"/>
          <a:stretch>
            <a:fillRect/>
          </a:stretch>
        </p:blipFill>
        <p:spPr>
          <a:xfrm>
            <a:off x="838199" y="2656623"/>
            <a:ext cx="5120989" cy="2591238"/>
          </a:xfrm>
          <a:prstGeom prst="rect">
            <a:avLst/>
          </a:prstGeom>
        </p:spPr>
      </p:pic>
      <p:sp>
        <p:nvSpPr>
          <p:cNvPr id="6" name="矩形 5"/>
          <p:cNvSpPr/>
          <p:nvPr/>
        </p:nvSpPr>
        <p:spPr>
          <a:xfrm>
            <a:off x="6585435" y="1991093"/>
            <a:ext cx="5319018" cy="2462213"/>
          </a:xfrm>
          <a:prstGeom prst="rect">
            <a:avLst/>
          </a:prstGeom>
        </p:spPr>
        <p:txBody>
          <a:bodyPr wrap="square">
            <a:spAutoFit/>
          </a:bodyPr>
          <a:lstStyle/>
          <a:p>
            <a:r>
              <a:rPr lang="zh-CN" altLang="zh-CN" sz="2800" b="1" dirty="0">
                <a:latin typeface="微软雅黑" panose="020B0503020204020204" pitchFamily="34" charset="-122"/>
                <a:ea typeface="微软雅黑" panose="020B0503020204020204" pitchFamily="34" charset="-122"/>
              </a:rPr>
              <a:t>非浸润平板受迫振动实验</a:t>
            </a:r>
            <a:r>
              <a:rPr lang="zh-CN" altLang="zh-CN" sz="2800" b="1" dirty="0" smtClean="0">
                <a:latin typeface="微软雅黑" panose="020B0503020204020204" pitchFamily="34" charset="-122"/>
                <a:ea typeface="微软雅黑" panose="020B0503020204020204" pitchFamily="34" charset="-122"/>
              </a:rPr>
              <a:t>：</a:t>
            </a:r>
            <a:endParaRPr lang="en-US" altLang="zh-CN" sz="2800" b="1" dirty="0" smtClean="0">
              <a:latin typeface="微软雅黑" panose="020B0503020204020204" pitchFamily="34" charset="-122"/>
              <a:ea typeface="微软雅黑" panose="020B0503020204020204" pitchFamily="34" charset="-122"/>
            </a:endParaRPr>
          </a:p>
          <a:p>
            <a:pPr>
              <a:lnSpc>
                <a:spcPct val="150000"/>
              </a:lnSpc>
            </a:pPr>
            <a:r>
              <a:rPr lang="zh-CN" altLang="zh-CN" sz="2800" dirty="0" smtClean="0">
                <a:latin typeface="微软雅黑" panose="020B0503020204020204" pitchFamily="34" charset="-122"/>
                <a:ea typeface="微软雅黑" panose="020B0503020204020204" pitchFamily="34" charset="-122"/>
              </a:rPr>
              <a:t>将</a:t>
            </a:r>
            <a:r>
              <a:rPr lang="zh-CN" altLang="zh-CN" sz="2800" dirty="0">
                <a:latin typeface="微软雅黑" panose="020B0503020204020204" pitchFamily="34" charset="-122"/>
                <a:ea typeface="微软雅黑" panose="020B0503020204020204" pitchFamily="34" charset="-122"/>
              </a:rPr>
              <a:t>液滴置于非</a:t>
            </a:r>
            <a:r>
              <a:rPr lang="zh-CN" altLang="zh-CN" sz="2800" dirty="0" smtClean="0">
                <a:latin typeface="微软雅黑" panose="020B0503020204020204" pitchFamily="34" charset="-122"/>
                <a:ea typeface="微软雅黑" panose="020B0503020204020204" pitchFamily="34" charset="-122"/>
              </a:rPr>
              <a:t>浸润平板</a:t>
            </a:r>
            <a:r>
              <a:rPr lang="zh-CN" altLang="zh-CN" sz="2800" dirty="0">
                <a:latin typeface="微软雅黑" panose="020B0503020204020204" pitchFamily="34" charset="-122"/>
                <a:ea typeface="微软雅黑" panose="020B0503020204020204" pitchFamily="34" charset="-122"/>
              </a:rPr>
              <a:t>上，通过调节平板的</a:t>
            </a:r>
            <a:r>
              <a:rPr lang="zh-CN" altLang="zh-CN" sz="2800" dirty="0" smtClean="0">
                <a:latin typeface="微软雅黑" panose="020B0503020204020204" pitchFamily="34" charset="-122"/>
                <a:ea typeface="微软雅黑" panose="020B0503020204020204" pitchFamily="34" charset="-122"/>
              </a:rPr>
              <a:t>振动</a:t>
            </a:r>
            <a:r>
              <a:rPr lang="zh-CN" altLang="en-US" sz="2800" dirty="0" smtClean="0">
                <a:latin typeface="微软雅黑" panose="020B0503020204020204" pitchFamily="34" charset="-122"/>
                <a:ea typeface="微软雅黑" panose="020B0503020204020204" pitchFamily="34" charset="-122"/>
              </a:rPr>
              <a:t>频率</a:t>
            </a:r>
            <a:r>
              <a:rPr lang="zh-CN" altLang="zh-CN" sz="2800" dirty="0" smtClean="0">
                <a:latin typeface="微软雅黑" panose="020B0503020204020204" pitchFamily="34" charset="-122"/>
                <a:ea typeface="微软雅黑" panose="020B0503020204020204" pitchFamily="34" charset="-122"/>
              </a:rPr>
              <a:t>使</a:t>
            </a:r>
            <a:r>
              <a:rPr lang="zh-CN" altLang="zh-CN" sz="2800" dirty="0">
                <a:latin typeface="微软雅黑" panose="020B0503020204020204" pitchFamily="34" charset="-122"/>
                <a:ea typeface="微软雅黑" panose="020B0503020204020204" pitchFamily="34" charset="-122"/>
              </a:rPr>
              <a:t>液滴</a:t>
            </a:r>
            <a:r>
              <a:rPr lang="zh-CN" altLang="zh-CN" sz="2800" dirty="0" smtClean="0">
                <a:latin typeface="微软雅黑" panose="020B0503020204020204" pitchFamily="34" charset="-122"/>
                <a:ea typeface="微软雅黑" panose="020B0503020204020204" pitchFamily="34" charset="-122"/>
              </a:rPr>
              <a:t>产生</a:t>
            </a:r>
            <a:r>
              <a:rPr lang="zh-CN" altLang="en-US" sz="2800" dirty="0" smtClean="0">
                <a:latin typeface="微软雅黑" panose="020B0503020204020204" pitchFamily="34" charset="-122"/>
                <a:ea typeface="微软雅黑" panose="020B0503020204020204" pitchFamily="34" charset="-122"/>
              </a:rPr>
              <a:t>振动</a:t>
            </a:r>
            <a:r>
              <a:rPr lang="zh-CN" altLang="zh-CN" sz="2800" dirty="0" smtClean="0">
                <a:latin typeface="微软雅黑" panose="020B0503020204020204" pitchFamily="34" charset="-122"/>
                <a:ea typeface="微软雅黑" panose="020B0503020204020204" pitchFamily="34" charset="-122"/>
              </a:rPr>
              <a:t>，观察</a:t>
            </a:r>
            <a:r>
              <a:rPr lang="zh-CN" altLang="en-US" sz="2800" dirty="0">
                <a:latin typeface="微软雅黑" panose="020B0503020204020204" pitchFamily="34" charset="-122"/>
                <a:ea typeface="微软雅黑" panose="020B0503020204020204" pitchFamily="34" charset="-122"/>
              </a:rPr>
              <a:t>其</a:t>
            </a:r>
            <a:r>
              <a:rPr lang="zh-CN" altLang="zh-CN" sz="2800" dirty="0" smtClean="0">
                <a:latin typeface="微软雅黑" panose="020B0503020204020204" pitchFamily="34" charset="-122"/>
                <a:ea typeface="微软雅黑" panose="020B0503020204020204" pitchFamily="34" charset="-122"/>
              </a:rPr>
              <a:t>与</a:t>
            </a:r>
            <a:r>
              <a:rPr lang="zh-CN" altLang="zh-CN" sz="2800" dirty="0">
                <a:latin typeface="微软雅黑" panose="020B0503020204020204" pitchFamily="34" charset="-122"/>
                <a:ea typeface="微软雅黑" panose="020B0503020204020204" pitchFamily="34" charset="-122"/>
              </a:rPr>
              <a:t>施加频率的</a:t>
            </a:r>
            <a:r>
              <a:rPr lang="zh-CN" altLang="zh-CN" sz="2800" dirty="0" smtClean="0">
                <a:latin typeface="微软雅黑" panose="020B0503020204020204" pitchFamily="34" charset="-122"/>
                <a:ea typeface="微软雅黑" panose="020B0503020204020204" pitchFamily="34" charset="-122"/>
              </a:rPr>
              <a:t>关系</a:t>
            </a:r>
            <a:r>
              <a:rPr lang="zh-CN" altLang="en-US" sz="2800" dirty="0" smtClean="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36343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699053" y="1269034"/>
                <a:ext cx="10515600" cy="4654688"/>
              </a:xfrm>
            </p:spPr>
            <p:txBody>
              <a:bodyPr>
                <a:normAutofit fontScale="92500"/>
              </a:bodyPr>
              <a:lstStyle/>
              <a:p>
                <a:pPr marL="0" indent="0">
                  <a:lnSpc>
                    <a:spcPct val="100000"/>
                  </a:lnSpc>
                  <a:spcAft>
                    <a:spcPts val="1200"/>
                  </a:spcAft>
                  <a:buNone/>
                </a:pPr>
                <a:r>
                  <a:rPr lang="zh-CN" altLang="zh-CN" dirty="0" smtClean="0">
                    <a:latin typeface="微软雅黑" panose="020B0503020204020204" pitchFamily="34" charset="-122"/>
                    <a:ea typeface="微软雅黑" panose="020B0503020204020204" pitchFamily="34" charset="-122"/>
                  </a:rPr>
                  <a:t>参变振动方程可以表示为：</a:t>
                </a:r>
              </a:p>
              <a:p>
                <a:pPr marL="0" indent="0">
                  <a:lnSpc>
                    <a:spcPct val="100000"/>
                  </a:lnSpc>
                  <a:spcAft>
                    <a:spcPts val="1200"/>
                  </a:spcAft>
                  <a:buNone/>
                </a:pPr>
                <a14:m>
                  <m:oMathPara xmlns:m="http://schemas.openxmlformats.org/officeDocument/2006/math">
                    <m:oMathParaPr>
                      <m:jc m:val="centerGroup"/>
                    </m:oMathParaPr>
                    <m:oMath xmlns:m="http://schemas.openxmlformats.org/officeDocument/2006/math">
                      <m:f>
                        <m:fPr>
                          <m:ctrlPr>
                            <a:rPr lang="zh-CN" altLang="zh-CN" i="1">
                              <a:latin typeface="Cambria Math" panose="02040503050406030204" pitchFamily="18" charset="0"/>
                            </a:rPr>
                          </m:ctrlPr>
                        </m:fPr>
                        <m:num>
                          <m:sSup>
                            <m:sSupPr>
                              <m:ctrlPr>
                                <a:rPr lang="zh-CN" altLang="zh-CN" i="1">
                                  <a:latin typeface="Cambria Math" panose="02040503050406030204" pitchFamily="18" charset="0"/>
                                </a:rPr>
                              </m:ctrlPr>
                            </m:sSupPr>
                            <m:e>
                              <m:r>
                                <a:rPr lang="en-US" altLang="zh-CN" b="0" i="1" smtClean="0">
                                  <a:latin typeface="Cambria Math" panose="02040503050406030204" pitchFamily="18" charset="0"/>
                                </a:rPr>
                                <m:t>𝑑</m:t>
                              </m:r>
                            </m:e>
                            <m:sup>
                              <m:r>
                                <a:rPr lang="en-US" altLang="zh-CN" b="0" i="1">
                                  <a:latin typeface="Cambria Math" panose="02040503050406030204" pitchFamily="18" charset="0"/>
                                </a:rPr>
                                <m:t>2</m:t>
                              </m:r>
                            </m:sup>
                          </m:sSup>
                          <m:r>
                            <a:rPr lang="en-US" altLang="zh-CN" b="0" i="1">
                              <a:latin typeface="Cambria Math" panose="02040503050406030204" pitchFamily="18" charset="0"/>
                            </a:rPr>
                            <m:t>𝑢</m:t>
                          </m:r>
                        </m:num>
                        <m:den>
                          <m:sSup>
                            <m:sSupPr>
                              <m:ctrlPr>
                                <a:rPr lang="zh-CN" altLang="zh-CN" i="1" smtClean="0">
                                  <a:latin typeface="Cambria Math" panose="02040503050406030204" pitchFamily="18" charset="0"/>
                                </a:rPr>
                              </m:ctrlPr>
                            </m:sSupPr>
                            <m:e>
                              <m:r>
                                <a:rPr lang="en-US" altLang="zh-CN" b="0" i="1" smtClean="0">
                                  <a:latin typeface="Cambria Math" panose="02040503050406030204" pitchFamily="18" charset="0"/>
                                </a:rPr>
                                <m:t>𝑑</m:t>
                              </m:r>
                            </m:e>
                            <m:sup>
                              <m:r>
                                <a:rPr lang="en-US" altLang="zh-CN" b="0" i="1">
                                  <a:latin typeface="Cambria Math" panose="02040503050406030204" pitchFamily="18" charset="0"/>
                                </a:rPr>
                                <m:t>2</m:t>
                              </m:r>
                            </m:sup>
                          </m:sSup>
                          <m:r>
                            <a:rPr lang="en-US" altLang="zh-CN" b="0" i="1">
                              <a:latin typeface="Cambria Math" panose="02040503050406030204" pitchFamily="18" charset="0"/>
                            </a:rPr>
                            <m:t>𝑡</m:t>
                          </m:r>
                        </m:den>
                      </m:f>
                      <m:r>
                        <a:rPr lang="en-US" altLang="zh-CN" b="0" i="1">
                          <a:latin typeface="Cambria Math" panose="02040503050406030204" pitchFamily="18" charset="0"/>
                        </a:rPr>
                        <m:t>+</m:t>
                      </m:r>
                      <m:sSubSup>
                        <m:sSubSupPr>
                          <m:ctrlPr>
                            <a:rPr lang="zh-CN" altLang="zh-CN" i="1">
                              <a:latin typeface="Cambria Math" panose="02040503050406030204" pitchFamily="18" charset="0"/>
                            </a:rPr>
                          </m:ctrlPr>
                        </m:sSubSupPr>
                        <m:e>
                          <m:r>
                            <a:rPr lang="en-US" altLang="zh-CN" b="0" i="1">
                              <a:latin typeface="Cambria Math" panose="02040503050406030204" pitchFamily="18" charset="0"/>
                            </a:rPr>
                            <m:t>𝑤</m:t>
                          </m:r>
                        </m:e>
                        <m:sub>
                          <m:r>
                            <a:rPr lang="en-US" altLang="zh-CN" b="0" i="1">
                              <a:latin typeface="Cambria Math" panose="02040503050406030204" pitchFamily="18" charset="0"/>
                            </a:rPr>
                            <m:t>𝑛</m:t>
                          </m:r>
                        </m:sub>
                        <m:sup>
                          <m:r>
                            <a:rPr lang="en-US" altLang="zh-CN" b="0" i="1">
                              <a:latin typeface="Cambria Math" panose="02040503050406030204" pitchFamily="18" charset="0"/>
                            </a:rPr>
                            <m:t>2</m:t>
                          </m:r>
                        </m:sup>
                      </m:sSubSup>
                      <m:d>
                        <m:dPr>
                          <m:begChr m:val="（"/>
                          <m:endChr m:val="）"/>
                          <m:ctrlPr>
                            <a:rPr lang="zh-CN" altLang="zh-CN" i="1">
                              <a:latin typeface="Cambria Math" panose="02040503050406030204" pitchFamily="18" charset="0"/>
                            </a:rPr>
                          </m:ctrlPr>
                        </m:dPr>
                        <m:e>
                          <m:r>
                            <a:rPr lang="en-US" altLang="zh-CN" b="0" i="1">
                              <a:latin typeface="Cambria Math" panose="02040503050406030204" pitchFamily="18" charset="0"/>
                            </a:rPr>
                            <m:t>1+</m:t>
                          </m:r>
                          <m:r>
                            <a:rPr lang="en-US" altLang="zh-CN" b="0" i="1" smtClean="0">
                              <a:solidFill>
                                <a:srgbClr val="FF0000"/>
                              </a:solidFill>
                              <a:latin typeface="Cambria Math" panose="02040503050406030204" pitchFamily="18" charset="0"/>
                            </a:rPr>
                            <m:t>𝜀</m:t>
                          </m:r>
                          <m:r>
                            <a:rPr lang="en-US" altLang="zh-CN" b="0" i="1" smtClean="0">
                              <a:solidFill>
                                <a:srgbClr val="FF0000"/>
                              </a:solidFill>
                              <a:latin typeface="Cambria Math" panose="02040503050406030204" pitchFamily="18" charset="0"/>
                            </a:rPr>
                            <m:t>𝑐𝑜𝑠</m:t>
                          </m:r>
                          <m:d>
                            <m:dPr>
                              <m:begChr m:val="（"/>
                              <m:endChr m:val="）"/>
                              <m:ctrlPr>
                                <a:rPr lang="zh-CN" altLang="zh-CN" i="1">
                                  <a:solidFill>
                                    <a:srgbClr val="FF0000"/>
                                  </a:solidFill>
                                  <a:latin typeface="Cambria Math" panose="02040503050406030204" pitchFamily="18" charset="0"/>
                                </a:rPr>
                              </m:ctrlPr>
                            </m:dPr>
                            <m:e>
                              <m:r>
                                <a:rPr lang="en-US" altLang="zh-CN" b="0" i="1">
                                  <a:solidFill>
                                    <a:srgbClr val="FF0000"/>
                                  </a:solidFill>
                                  <a:latin typeface="Cambria Math" panose="02040503050406030204" pitchFamily="18" charset="0"/>
                                </a:rPr>
                                <m:t>2</m:t>
                              </m:r>
                              <m:r>
                                <a:rPr lang="en-US" altLang="zh-CN" b="0" i="1">
                                  <a:solidFill>
                                    <a:srgbClr val="FF0000"/>
                                  </a:solidFill>
                                  <a:latin typeface="Cambria Math" panose="02040503050406030204" pitchFamily="18" charset="0"/>
                                </a:rPr>
                                <m:t>𝜋</m:t>
                              </m:r>
                              <m:sSub>
                                <m:sSubPr>
                                  <m:ctrlPr>
                                    <a:rPr lang="zh-CN" altLang="zh-CN" i="1">
                                      <a:solidFill>
                                        <a:srgbClr val="FF0000"/>
                                      </a:solidFill>
                                      <a:latin typeface="Cambria Math" panose="02040503050406030204" pitchFamily="18" charset="0"/>
                                    </a:rPr>
                                  </m:ctrlPr>
                                </m:sSubPr>
                                <m:e>
                                  <m:r>
                                    <a:rPr lang="en-US" altLang="zh-CN" b="0" i="1">
                                      <a:solidFill>
                                        <a:srgbClr val="FF0000"/>
                                      </a:solidFill>
                                      <a:latin typeface="Cambria Math" panose="02040503050406030204" pitchFamily="18" charset="0"/>
                                    </a:rPr>
                                    <m:t>𝑓</m:t>
                                  </m:r>
                                </m:e>
                                <m:sub>
                                  <m:r>
                                    <a:rPr lang="en-US" altLang="zh-CN" b="0" i="1">
                                      <a:solidFill>
                                        <a:srgbClr val="FF0000"/>
                                      </a:solidFill>
                                      <a:latin typeface="Cambria Math" panose="02040503050406030204" pitchFamily="18" charset="0"/>
                                    </a:rPr>
                                    <m:t>𝑒</m:t>
                                  </m:r>
                                </m:sub>
                              </m:sSub>
                              <m:r>
                                <a:rPr lang="en-US" altLang="zh-CN" b="0" i="1">
                                  <a:solidFill>
                                    <a:srgbClr val="FF0000"/>
                                  </a:solidFill>
                                  <a:latin typeface="Cambria Math" panose="02040503050406030204" pitchFamily="18" charset="0"/>
                                </a:rPr>
                                <m:t>𝑡</m:t>
                              </m:r>
                            </m:e>
                          </m:d>
                        </m:e>
                      </m:d>
                      <m:r>
                        <a:rPr lang="en-US" altLang="zh-CN" b="0" i="1">
                          <a:latin typeface="Cambria Math" panose="02040503050406030204" pitchFamily="18" charset="0"/>
                        </a:rPr>
                        <m:t>𝑢</m:t>
                      </m:r>
                      <m:r>
                        <a:rPr lang="en-US" altLang="zh-CN" b="0" i="1">
                          <a:latin typeface="Cambria Math" panose="02040503050406030204" pitchFamily="18" charset="0"/>
                        </a:rPr>
                        <m:t>=0</m:t>
                      </m:r>
                    </m:oMath>
                  </m:oMathPara>
                </a14:m>
                <a:endParaRPr lang="zh-CN" altLang="zh-CN" i="1" dirty="0"/>
              </a:p>
              <a:p>
                <a:pPr marL="0" indent="0">
                  <a:lnSpc>
                    <a:spcPct val="100000"/>
                  </a:lnSpc>
                  <a:spcAft>
                    <a:spcPts val="1200"/>
                  </a:spcAft>
                  <a:buNone/>
                </a:pPr>
                <a:r>
                  <a:rPr lang="zh-CN" altLang="zh-CN" dirty="0">
                    <a:latin typeface="微软雅黑" panose="020B0503020204020204" pitchFamily="34" charset="-122"/>
                    <a:ea typeface="微软雅黑" panose="020B0503020204020204" pitchFamily="34" charset="-122"/>
                  </a:rPr>
                  <a:t>即在原来振动方程的基础上，加上一个随时间变化的参变因子，经过数学上的分析，当且仅当</a:t>
                </a:r>
                <a14:m>
                  <m:oMath xmlns:m="http://schemas.openxmlformats.org/officeDocument/2006/math">
                    <m:sSub>
                      <m:sSubPr>
                        <m:ctrlPr>
                          <a:rPr lang="zh-CN" altLang="zh-CN" i="1">
                            <a:latin typeface="Cambria Math" panose="02040503050406030204" pitchFamily="18" charset="0"/>
                            <a:ea typeface="微软雅黑" panose="020B0503020204020204" pitchFamily="34" charset="-122"/>
                          </a:rPr>
                        </m:ctrlPr>
                      </m:sSubPr>
                      <m:e>
                        <m:r>
                          <a:rPr lang="en-US" altLang="zh-CN">
                            <a:latin typeface="Cambria Math" panose="02040503050406030204" pitchFamily="18" charset="0"/>
                            <a:ea typeface="微软雅黑" panose="020B0503020204020204" pitchFamily="34" charset="-122"/>
                          </a:rPr>
                          <m:t>𝒇</m:t>
                        </m:r>
                      </m:e>
                      <m:sub>
                        <m:r>
                          <a:rPr lang="en-US" altLang="zh-CN">
                            <a:latin typeface="Cambria Math" panose="02040503050406030204" pitchFamily="18" charset="0"/>
                            <a:ea typeface="微软雅黑" panose="020B0503020204020204" pitchFamily="34" charset="-122"/>
                          </a:rPr>
                          <m:t>𝒆</m:t>
                        </m:r>
                      </m:sub>
                    </m:sSub>
                    <m:r>
                      <a:rPr lang="en-US" altLang="zh-CN">
                        <a:latin typeface="Cambria Math" panose="02040503050406030204" pitchFamily="18" charset="0"/>
                        <a:ea typeface="微软雅黑" panose="020B0503020204020204" pitchFamily="34" charset="-122"/>
                      </a:rPr>
                      <m:t>=2</m:t>
                    </m:r>
                    <m:sSub>
                      <m:sSubPr>
                        <m:ctrlPr>
                          <a:rPr lang="zh-CN" altLang="zh-CN" i="1">
                            <a:latin typeface="Cambria Math" panose="02040503050406030204" pitchFamily="18" charset="0"/>
                            <a:ea typeface="微软雅黑" panose="020B0503020204020204" pitchFamily="34" charset="-122"/>
                          </a:rPr>
                        </m:ctrlPr>
                      </m:sSubPr>
                      <m:e>
                        <m:r>
                          <a:rPr lang="en-US" altLang="zh-CN">
                            <a:latin typeface="Cambria Math" panose="02040503050406030204" pitchFamily="18" charset="0"/>
                            <a:ea typeface="微软雅黑" panose="020B0503020204020204" pitchFamily="34" charset="-122"/>
                          </a:rPr>
                          <m:t>𝒇</m:t>
                        </m:r>
                      </m:e>
                      <m:sub>
                        <m:r>
                          <a:rPr lang="en-US" altLang="zh-CN">
                            <a:latin typeface="Cambria Math" panose="02040503050406030204" pitchFamily="18" charset="0"/>
                            <a:ea typeface="微软雅黑" panose="020B0503020204020204" pitchFamily="34" charset="-122"/>
                          </a:rPr>
                          <m:t>𝒏</m:t>
                        </m:r>
                      </m:sub>
                    </m:sSub>
                    <m:r>
                      <a:rPr lang="zh-CN" altLang="zh-CN" smtClean="0">
                        <a:latin typeface="Cambria Math" panose="02040503050406030204" pitchFamily="18" charset="0"/>
                        <a:ea typeface="微软雅黑" panose="020B0503020204020204" pitchFamily="34" charset="-122"/>
                      </a:rPr>
                      <m:t>时能够产生稳定的振动模式</m:t>
                    </m:r>
                  </m:oMath>
                </a14:m>
                <a:r>
                  <a:rPr lang="zh-CN" altLang="zh-CN" dirty="0">
                    <a:latin typeface="微软雅黑" panose="020B0503020204020204" pitchFamily="34" charset="-122"/>
                    <a:ea typeface="微软雅黑" panose="020B0503020204020204" pitchFamily="34" charset="-122"/>
                  </a:rPr>
                  <a:t>。</a:t>
                </a:r>
              </a:p>
              <a:p>
                <a:pPr marL="0" indent="0">
                  <a:lnSpc>
                    <a:spcPct val="100000"/>
                  </a:lnSpc>
                  <a:buNone/>
                </a:pPr>
                <a:r>
                  <a:rPr lang="zh-CN" altLang="zh-CN" dirty="0" smtClean="0">
                    <a:latin typeface="微软雅黑" panose="020B0503020204020204" pitchFamily="34" charset="-122"/>
                    <a:ea typeface="微软雅黑" panose="020B0503020204020204" pitchFamily="34" charset="-122"/>
                  </a:rPr>
                  <a:t>推论：有某种为</a:t>
                </a:r>
                <a:r>
                  <a:rPr lang="zh-CN" altLang="zh-CN" dirty="0" smtClean="0">
                    <a:solidFill>
                      <a:srgbClr val="FF0000"/>
                    </a:solidFill>
                    <a:latin typeface="微软雅黑" panose="020B0503020204020204" pitchFamily="34" charset="-122"/>
                    <a:ea typeface="微软雅黑" panose="020B0503020204020204" pitchFamily="34" charset="-122"/>
                  </a:rPr>
                  <a:t>本征频率两倍左右的激励</a:t>
                </a:r>
                <a:r>
                  <a:rPr lang="zh-CN" altLang="zh-CN" dirty="0" smtClean="0">
                    <a:latin typeface="微软雅黑" panose="020B0503020204020204" pitchFamily="34" charset="-122"/>
                    <a:ea typeface="微软雅黑" panose="020B0503020204020204" pitchFamily="34" charset="-122"/>
                  </a:rPr>
                  <a:t>作用于液滴上的时候，液滴就发生了振动，而当这种激励的频率改变而破坏这种关系的时候，振动就会停止。对于这种激励的本质，现在还不</a:t>
                </a:r>
                <a:r>
                  <a:rPr lang="zh-CN" altLang="en-US" dirty="0" smtClean="0">
                    <a:latin typeface="微软雅黑" panose="020B0503020204020204" pitchFamily="34" charset="-122"/>
                    <a:ea typeface="微软雅黑" panose="020B0503020204020204" pitchFamily="34" charset="-122"/>
                  </a:rPr>
                  <a:t>清楚</a:t>
                </a:r>
                <a:r>
                  <a:rPr lang="zh-CN" altLang="zh-CN" dirty="0" smtClean="0">
                    <a:latin typeface="微软雅黑" panose="020B0503020204020204" pitchFamily="34" charset="-122"/>
                    <a:ea typeface="微软雅黑" panose="020B0503020204020204" pitchFamily="34" charset="-122"/>
                  </a:rPr>
                  <a:t>，可以作为探讨振动产生原因的一个思路。</a:t>
                </a:r>
              </a:p>
              <a:p>
                <a:pPr marL="0" indent="0">
                  <a:buNone/>
                </a:pP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699053" y="1269034"/>
                <a:ext cx="10515600" cy="4654688"/>
              </a:xfrm>
              <a:blipFill>
                <a:blip r:embed="rId3"/>
                <a:stretch>
                  <a:fillRect l="-1043" t="-1178"/>
                </a:stretch>
              </a:blipFill>
            </p:spPr>
            <p:txBody>
              <a:bodyPr/>
              <a:lstStyle/>
              <a:p>
                <a:r>
                  <a:rPr lang="zh-CN" altLang="en-US">
                    <a:noFill/>
                  </a:rPr>
                  <a:t> </a:t>
                </a:r>
              </a:p>
            </p:txBody>
          </p:sp>
        </mc:Fallback>
      </mc:AlternateContent>
      <p:sp>
        <p:nvSpPr>
          <p:cNvPr id="4" name="文本框 3"/>
          <p:cNvSpPr txBox="1"/>
          <p:nvPr/>
        </p:nvSpPr>
        <p:spPr>
          <a:xfrm>
            <a:off x="0" y="0"/>
            <a:ext cx="337930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讨论与反思</a:t>
            </a:r>
          </a:p>
        </p:txBody>
      </p:sp>
    </p:spTree>
    <p:extLst>
      <p:ext uri="{BB962C8B-B14F-4D97-AF65-F5344CB8AC3E}">
        <p14:creationId xmlns:p14="http://schemas.microsoft.com/office/powerpoint/2010/main" val="1436117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767063" y="1238903"/>
                <a:ext cx="10515600" cy="4880099"/>
              </a:xfrm>
            </p:spPr>
            <p:txBody>
              <a:bodyPr>
                <a:normAutofit fontScale="85000" lnSpcReduction="20000"/>
              </a:bodyPr>
              <a:lstStyle/>
              <a:p>
                <a:pPr marL="0" lvl="0" indent="0">
                  <a:lnSpc>
                    <a:spcPct val="140000"/>
                  </a:lnSpc>
                  <a:buNone/>
                </a:pPr>
                <a:r>
                  <a:rPr lang="zh-CN" altLang="zh-CN" sz="4000" b="1" cap="small" dirty="0">
                    <a:latin typeface="微软雅黑" panose="020B0503020204020204" pitchFamily="34" charset="-122"/>
                    <a:ea typeface="微软雅黑" panose="020B0503020204020204" pitchFamily="34" charset="-122"/>
                  </a:rPr>
                  <a:t>振动产生的原因</a:t>
                </a:r>
                <a:r>
                  <a:rPr lang="en-US" altLang="zh-CN" sz="4000" b="1" dirty="0">
                    <a:latin typeface="微软雅黑" panose="020B0503020204020204" pitchFamily="34" charset="-122"/>
                    <a:ea typeface="微软雅黑" panose="020B0503020204020204" pitchFamily="34" charset="-122"/>
                    <a:sym typeface="Wingdings" panose="05000000000000000000" pitchFamily="2" charset="2"/>
                  </a:rPr>
                  <a:t></a:t>
                </a:r>
                <a:r>
                  <a:rPr lang="zh-CN" altLang="zh-CN" sz="4000" b="1" cap="small" dirty="0">
                    <a:latin typeface="微软雅黑" panose="020B0503020204020204" pitchFamily="34" charset="-122"/>
                    <a:ea typeface="微软雅黑" panose="020B0503020204020204" pitchFamily="34" charset="-122"/>
                  </a:rPr>
                  <a:t>蒸汽层与液滴的相互作用</a:t>
                </a:r>
                <a:endParaRPr lang="zh-CN" altLang="zh-CN" sz="4000" b="1" dirty="0">
                  <a:latin typeface="微软雅黑" panose="020B0503020204020204" pitchFamily="34" charset="-122"/>
                  <a:ea typeface="微软雅黑" panose="020B0503020204020204" pitchFamily="34" charset="-122"/>
                </a:endParaRPr>
              </a:p>
              <a:p>
                <a:pPr>
                  <a:lnSpc>
                    <a:spcPct val="140000"/>
                  </a:lnSpc>
                </a:pPr>
                <a:r>
                  <a:rPr lang="zh-CN" altLang="zh-CN" dirty="0">
                    <a:latin typeface="微软雅黑" panose="020B0503020204020204" pitchFamily="34" charset="-122"/>
                    <a:ea typeface="微软雅黑" panose="020B0503020204020204" pitchFamily="34" charset="-122"/>
                  </a:rPr>
                  <a:t>蒸汽层流动</a:t>
                </a:r>
                <a:r>
                  <a:rPr lang="zh-CN" altLang="zh-CN" dirty="0" smtClean="0">
                    <a:solidFill>
                      <a:srgbClr val="FF0000"/>
                    </a:solidFill>
                    <a:latin typeface="微软雅黑" panose="020B0503020204020204" pitchFamily="34" charset="-122"/>
                    <a:ea typeface="微软雅黑" panose="020B0503020204020204" pitchFamily="34" charset="-122"/>
                  </a:rPr>
                  <a:t>速度产生</a:t>
                </a:r>
                <a:r>
                  <a:rPr lang="zh-CN" altLang="zh-CN" dirty="0">
                    <a:solidFill>
                      <a:srgbClr val="FF0000"/>
                    </a:solidFill>
                    <a:latin typeface="微软雅黑" panose="020B0503020204020204" pitchFamily="34" charset="-122"/>
                    <a:ea typeface="微软雅黑" panose="020B0503020204020204" pitchFamily="34" charset="-122"/>
                  </a:rPr>
                  <a:t>的压强</a:t>
                </a:r>
                <a:r>
                  <a:rPr lang="zh-CN" altLang="zh-CN" dirty="0" smtClean="0">
                    <a:solidFill>
                      <a:srgbClr val="FF0000"/>
                    </a:solidFill>
                    <a:latin typeface="微软雅黑" panose="020B0503020204020204" pitchFamily="34" charset="-122"/>
                    <a:ea typeface="微软雅黑" panose="020B0503020204020204" pitchFamily="34" charset="-122"/>
                  </a:rPr>
                  <a:t>差</a:t>
                </a:r>
                <a:r>
                  <a:rPr lang="zh-CN" altLang="en-US" dirty="0">
                    <a:solidFill>
                      <a:srgbClr val="FF0000"/>
                    </a:solidFill>
                    <a:latin typeface="微软雅黑" panose="020B0503020204020204" pitchFamily="34" charset="-122"/>
                    <a:ea typeface="微软雅黑" panose="020B0503020204020204" pitchFamily="34" charset="-122"/>
                  </a:rPr>
                  <a:t>分布</a:t>
                </a:r>
                <a:r>
                  <a:rPr lang="zh-CN" altLang="zh-CN" dirty="0" smtClean="0">
                    <a:latin typeface="微软雅黑" panose="020B0503020204020204" pitchFamily="34" charset="-122"/>
                    <a:ea typeface="微软雅黑" panose="020B0503020204020204" pitchFamily="34" charset="-122"/>
                  </a:rPr>
                  <a:t>导致</a:t>
                </a:r>
                <a:r>
                  <a:rPr lang="zh-CN" altLang="zh-CN" dirty="0">
                    <a:latin typeface="微软雅黑" panose="020B0503020204020204" pitchFamily="34" charset="-122"/>
                    <a:ea typeface="微软雅黑" panose="020B0503020204020204" pitchFamily="34" charset="-122"/>
                  </a:rPr>
                  <a:t>液体的振动</a:t>
                </a:r>
              </a:p>
              <a:p>
                <a:pPr marL="457200" lvl="1" indent="0">
                  <a:lnSpc>
                    <a:spcPct val="140000"/>
                  </a:lnSpc>
                  <a:buNone/>
                </a:pPr>
                <a:r>
                  <a:rPr lang="zh-CN" altLang="zh-CN" dirty="0">
                    <a:latin typeface="微软雅黑" panose="020B0503020204020204" pitchFamily="34" charset="-122"/>
                    <a:ea typeface="微软雅黑" panose="020B0503020204020204" pitchFamily="34" charset="-122"/>
                  </a:rPr>
                  <a:t>把液滴的振动看成是四周界面上的一种驻波，瑞利由此计算出蒸汽层流速所产生的压强被液体内外表面张力所产生的压强差恰好完全平衡。</a:t>
                </a:r>
              </a:p>
              <a:p>
                <a:pPr>
                  <a:lnSpc>
                    <a:spcPct val="140000"/>
                  </a:lnSpc>
                </a:pPr>
                <a:r>
                  <a:rPr lang="zh-CN" altLang="zh-CN" dirty="0">
                    <a:latin typeface="微软雅黑" panose="020B0503020204020204" pitchFamily="34" charset="-122"/>
                    <a:ea typeface="微软雅黑" panose="020B0503020204020204" pitchFamily="34" charset="-122"/>
                  </a:rPr>
                  <a:t>蒸汽层的</a:t>
                </a:r>
                <a:r>
                  <a:rPr lang="zh-CN" altLang="zh-CN" dirty="0">
                    <a:solidFill>
                      <a:srgbClr val="FF0000"/>
                    </a:solidFill>
                    <a:latin typeface="微软雅黑" panose="020B0503020204020204" pitchFamily="34" charset="-122"/>
                    <a:ea typeface="微软雅黑" panose="020B0503020204020204" pitchFamily="34" charset="-122"/>
                  </a:rPr>
                  <a:t>粘性流体溢出拖曳</a:t>
                </a:r>
                <a:r>
                  <a:rPr lang="zh-CN" altLang="zh-CN" dirty="0">
                    <a:latin typeface="微软雅黑" panose="020B0503020204020204" pitchFamily="34" charset="-122"/>
                    <a:ea typeface="微软雅黑" panose="020B0503020204020204" pitchFamily="34" charset="-122"/>
                  </a:rPr>
                  <a:t>液滴下表面产生“不稳定性”</a:t>
                </a:r>
              </a:p>
              <a:p>
                <a:pPr marL="457200" lvl="1" indent="0">
                  <a:lnSpc>
                    <a:spcPct val="140000"/>
                  </a:lnSpc>
                  <a:buNone/>
                </a:pPr>
                <a:r>
                  <a:rPr lang="zh-CN" altLang="zh-CN" dirty="0">
                    <a:latin typeface="微软雅黑" panose="020B0503020204020204" pitchFamily="34" charset="-122"/>
                    <a:ea typeface="微软雅黑" panose="020B0503020204020204" pitchFamily="34" charset="-122"/>
                  </a:rPr>
                  <a:t>液滴振动是因为下方粘性气体逃逸拖曳液滴下表面产生“不稳定性”，当这种“不稳定性”的激励达到上述</a:t>
                </a:r>
                <a14:m>
                  <m:oMath xmlns:m="http://schemas.openxmlformats.org/officeDocument/2006/math">
                    <m:sSub>
                      <m:sSubPr>
                        <m:ctrlPr>
                          <a:rPr lang="zh-CN" altLang="zh-CN" i="1">
                            <a:latin typeface="Cambria Math" panose="02040503050406030204" pitchFamily="18" charset="0"/>
                            <a:ea typeface="微软雅黑" panose="020B0503020204020204" pitchFamily="34" charset="-122"/>
                          </a:rPr>
                        </m:ctrlPr>
                      </m:sSubPr>
                      <m:e>
                        <m:r>
                          <a:rPr lang="en-US" altLang="zh-CN">
                            <a:latin typeface="Cambria Math" panose="02040503050406030204" pitchFamily="18" charset="0"/>
                            <a:ea typeface="微软雅黑" panose="020B0503020204020204" pitchFamily="34" charset="-122"/>
                          </a:rPr>
                          <m:t>𝒇</m:t>
                        </m:r>
                      </m:e>
                      <m:sub>
                        <m:r>
                          <a:rPr lang="en-US" altLang="zh-CN">
                            <a:latin typeface="Cambria Math" panose="02040503050406030204" pitchFamily="18" charset="0"/>
                            <a:ea typeface="微软雅黑" panose="020B0503020204020204" pitchFamily="34" charset="-122"/>
                          </a:rPr>
                          <m:t>𝒆</m:t>
                        </m:r>
                      </m:sub>
                    </m:sSub>
                    <m:r>
                      <a:rPr lang="en-US" altLang="zh-CN">
                        <a:latin typeface="Cambria Math" panose="02040503050406030204" pitchFamily="18" charset="0"/>
                        <a:ea typeface="微软雅黑" panose="020B0503020204020204" pitchFamily="34" charset="-122"/>
                      </a:rPr>
                      <m:t>=2</m:t>
                    </m:r>
                    <m:sSub>
                      <m:sSubPr>
                        <m:ctrlPr>
                          <a:rPr lang="zh-CN" altLang="zh-CN" i="1">
                            <a:latin typeface="Cambria Math" panose="02040503050406030204" pitchFamily="18" charset="0"/>
                            <a:ea typeface="微软雅黑" panose="020B0503020204020204" pitchFamily="34" charset="-122"/>
                          </a:rPr>
                        </m:ctrlPr>
                      </m:sSubPr>
                      <m:e>
                        <m:r>
                          <a:rPr lang="en-US" altLang="zh-CN">
                            <a:latin typeface="Cambria Math" panose="02040503050406030204" pitchFamily="18" charset="0"/>
                            <a:ea typeface="微软雅黑" panose="020B0503020204020204" pitchFamily="34" charset="-122"/>
                          </a:rPr>
                          <m:t>𝒇</m:t>
                        </m:r>
                      </m:e>
                      <m:sub>
                        <m:r>
                          <a:rPr lang="en-US" altLang="zh-CN">
                            <a:latin typeface="Cambria Math" panose="02040503050406030204" pitchFamily="18" charset="0"/>
                            <a:ea typeface="微软雅黑" panose="020B0503020204020204" pitchFamily="34" charset="-122"/>
                          </a:rPr>
                          <m:t>𝒏</m:t>
                        </m:r>
                      </m:sub>
                    </m:sSub>
                    <m:r>
                      <a:rPr lang="zh-CN" altLang="zh-CN">
                        <a:latin typeface="Cambria Math" panose="02040503050406030204" pitchFamily="18" charset="0"/>
                        <a:ea typeface="微软雅黑" panose="020B0503020204020204" pitchFamily="34" charset="-122"/>
                      </a:rPr>
                      <m:t>条件时液滴就产生振动。</m:t>
                    </m:r>
                  </m:oMath>
                </a14:m>
                <a:endParaRPr lang="zh-CN" altLang="zh-CN" dirty="0">
                  <a:latin typeface="微软雅黑" panose="020B0503020204020204" pitchFamily="34" charset="-122"/>
                  <a:ea typeface="微软雅黑" panose="020B0503020204020204" pitchFamily="34" charset="-122"/>
                </a:endParaRPr>
              </a:p>
              <a:p>
                <a:pPr>
                  <a:lnSpc>
                    <a:spcPct val="140000"/>
                  </a:lnSpc>
                </a:pPr>
                <a:r>
                  <a:rPr lang="zh-CN" altLang="zh-CN" dirty="0">
                    <a:latin typeface="微软雅黑" panose="020B0503020204020204" pitchFamily="34" charset="-122"/>
                    <a:ea typeface="微软雅黑" panose="020B0503020204020204" pitchFamily="34" charset="-122"/>
                  </a:rPr>
                  <a:t>实验例证：</a:t>
                </a:r>
                <a:r>
                  <a:rPr lang="zh-CN" altLang="zh-CN" dirty="0">
                    <a:solidFill>
                      <a:srgbClr val="FF0000"/>
                    </a:solidFill>
                    <a:latin typeface="微软雅黑" panose="020B0503020204020204" pitchFamily="34" charset="-122"/>
                    <a:ea typeface="微软雅黑" panose="020B0503020204020204" pitchFamily="34" charset="-122"/>
                  </a:rPr>
                  <a:t>气体逃逸速度</a:t>
                </a:r>
                <a:r>
                  <a:rPr lang="zh-CN" altLang="zh-CN" dirty="0">
                    <a:latin typeface="微软雅黑" panose="020B0503020204020204" pitchFamily="34" charset="-122"/>
                    <a:ea typeface="微软雅黑" panose="020B0503020204020204" pitchFamily="34" charset="-122"/>
                  </a:rPr>
                  <a:t>对振动出现的影响【温度对振动产生的影响】</a:t>
                </a:r>
              </a:p>
              <a:p>
                <a:pPr marL="457200" lvl="1" indent="0">
                  <a:lnSpc>
                    <a:spcPct val="140000"/>
                  </a:lnSpc>
                  <a:buNone/>
                </a:pPr>
                <a:r>
                  <a:rPr lang="zh-CN" altLang="zh-CN" dirty="0">
                    <a:latin typeface="微软雅黑" panose="020B0503020204020204" pitchFamily="34" charset="-122"/>
                    <a:ea typeface="微软雅黑" panose="020B0503020204020204" pitchFamily="34" charset="-122"/>
                  </a:rPr>
                  <a:t>酒精喷灯加热的钢勺中，在半径很小（</a:t>
                </a:r>
                <a:r>
                  <a:rPr lang="en-US" altLang="zh-CN" dirty="0">
                    <a:solidFill>
                      <a:srgbClr val="FF0000"/>
                    </a:solidFill>
                    <a:latin typeface="微软雅黑" panose="020B0503020204020204" pitchFamily="34" charset="-122"/>
                    <a:ea typeface="微软雅黑" panose="020B0503020204020204" pitchFamily="34" charset="-122"/>
                  </a:rPr>
                  <a:t>R=3.3mm</a:t>
                </a:r>
                <a:r>
                  <a:rPr lang="zh-CN" altLang="zh-CN" dirty="0">
                    <a:solidFill>
                      <a:srgbClr val="FF0000"/>
                    </a:solidFill>
                    <a:latin typeface="微软雅黑" panose="020B0503020204020204" pitchFamily="34" charset="-122"/>
                    <a:ea typeface="微软雅黑" panose="020B0503020204020204" pitchFamily="34" charset="-122"/>
                  </a:rPr>
                  <a:t>，</a:t>
                </a:r>
                <a:r>
                  <a:rPr lang="en-US" altLang="zh-CN" dirty="0" smtClean="0">
                    <a:solidFill>
                      <a:srgbClr val="FF0000"/>
                    </a:solidFill>
                    <a:latin typeface="微软雅黑" panose="020B0503020204020204" pitchFamily="34" charset="-122"/>
                    <a:ea typeface="微软雅黑" panose="020B0503020204020204" pitchFamily="34" charset="-122"/>
                  </a:rPr>
                  <a:t>n=6</a:t>
                </a:r>
                <a:r>
                  <a:rPr lang="zh-CN" altLang="zh-CN" dirty="0" smtClean="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时能够出现的振动，且出现频次明显增高。</a:t>
                </a:r>
              </a:p>
              <a:p>
                <a:pPr marL="0" indent="0">
                  <a:buNone/>
                </a:pP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767063" y="1238903"/>
                <a:ext cx="10515600" cy="4880099"/>
              </a:xfrm>
              <a:blipFill>
                <a:blip r:embed="rId3"/>
                <a:stretch>
                  <a:fillRect l="-1623" t="-749" r="-174"/>
                </a:stretch>
              </a:blipFill>
            </p:spPr>
            <p:txBody>
              <a:bodyPr/>
              <a:lstStyle/>
              <a:p>
                <a:r>
                  <a:rPr lang="zh-CN" altLang="en-US">
                    <a:noFill/>
                  </a:rPr>
                  <a:t> </a:t>
                </a:r>
              </a:p>
            </p:txBody>
          </p:sp>
        </mc:Fallback>
      </mc:AlternateContent>
      <p:sp>
        <p:nvSpPr>
          <p:cNvPr id="4" name="文本框 3"/>
          <p:cNvSpPr txBox="1"/>
          <p:nvPr/>
        </p:nvSpPr>
        <p:spPr>
          <a:xfrm>
            <a:off x="0" y="0"/>
            <a:ext cx="337930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讨论与反思</a:t>
            </a:r>
          </a:p>
        </p:txBody>
      </p:sp>
    </p:spTree>
    <p:extLst>
      <p:ext uri="{BB962C8B-B14F-4D97-AF65-F5344CB8AC3E}">
        <p14:creationId xmlns:p14="http://schemas.microsoft.com/office/powerpoint/2010/main" val="732451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lnSpc>
                <a:spcPct val="120000"/>
              </a:lnSpc>
              <a:buNone/>
            </a:pPr>
            <a:r>
              <a:rPr lang="zh-CN" altLang="zh-CN" sz="3400" b="1" cap="small" dirty="0">
                <a:latin typeface="微软雅黑" panose="020B0503020204020204" pitchFamily="34" charset="-122"/>
                <a:ea typeface="微软雅黑" panose="020B0503020204020204" pitchFamily="34" charset="-122"/>
              </a:rPr>
              <a:t>关于对液滴几何模型的修正</a:t>
            </a:r>
          </a:p>
          <a:p>
            <a:pPr marL="0" lvl="0" indent="0">
              <a:lnSpc>
                <a:spcPct val="150000"/>
              </a:lnSpc>
              <a:buNone/>
            </a:pPr>
            <a:r>
              <a:rPr lang="en-US" altLang="zh-CN" sz="2000" dirty="0" smtClean="0">
                <a:latin typeface="微软雅黑" panose="020B0503020204020204" pitchFamily="34" charset="-122"/>
                <a:ea typeface="微软雅黑" panose="020B0503020204020204" pitchFamily="34" charset="-122"/>
              </a:rPr>
              <a:t>1. </a:t>
            </a:r>
            <a:r>
              <a:rPr lang="zh-CN" altLang="zh-CN" sz="2000" dirty="0" smtClean="0">
                <a:latin typeface="微软雅黑" panose="020B0503020204020204" pitchFamily="34" charset="-122"/>
                <a:ea typeface="微软雅黑" panose="020B0503020204020204" pitchFamily="34" charset="-122"/>
              </a:rPr>
              <a:t>并非</a:t>
            </a:r>
            <a:r>
              <a:rPr lang="zh-CN" altLang="zh-CN" sz="2000" dirty="0">
                <a:latin typeface="微软雅黑" panose="020B0503020204020204" pitchFamily="34" charset="-122"/>
                <a:ea typeface="微软雅黑" panose="020B0503020204020204" pitchFamily="34" charset="-122"/>
              </a:rPr>
              <a:t>真正的球形和圆柱形</a:t>
            </a:r>
            <a:r>
              <a:rPr lang="zh-CN" altLang="en-US" sz="2000" dirty="0">
                <a:latin typeface="微软雅黑" panose="020B0503020204020204" pitchFamily="34" charset="-122"/>
                <a:ea typeface="微软雅黑" panose="020B0503020204020204" pitchFamily="34" charset="-122"/>
              </a:rPr>
              <a:t>；</a:t>
            </a:r>
            <a:endParaRPr lang="zh-CN" altLang="zh-CN" sz="2000" dirty="0">
              <a:latin typeface="微软雅黑" panose="020B0503020204020204" pitchFamily="34" charset="-122"/>
              <a:ea typeface="微软雅黑" panose="020B0503020204020204" pitchFamily="34" charset="-122"/>
            </a:endParaRPr>
          </a:p>
          <a:p>
            <a:pPr marL="0" lvl="0" indent="0">
              <a:lnSpc>
                <a:spcPct val="150000"/>
              </a:lnSpc>
              <a:buNone/>
            </a:pPr>
            <a:r>
              <a:rPr lang="en-US" altLang="zh-CN" sz="2000" dirty="0" smtClean="0">
                <a:latin typeface="微软雅黑" panose="020B0503020204020204" pitchFamily="34" charset="-122"/>
                <a:ea typeface="微软雅黑" panose="020B0503020204020204" pitchFamily="34" charset="-122"/>
              </a:rPr>
              <a:t>2. </a:t>
            </a:r>
            <a:r>
              <a:rPr lang="zh-CN" altLang="zh-CN" sz="2000" dirty="0" smtClean="0">
                <a:latin typeface="微软雅黑" panose="020B0503020204020204" pitchFamily="34" charset="-122"/>
                <a:ea typeface="微软雅黑" panose="020B0503020204020204" pitchFamily="34" charset="-122"/>
              </a:rPr>
              <a:t>在</a:t>
            </a:r>
            <a:r>
              <a:rPr lang="zh-CN" altLang="zh-CN" sz="2000" dirty="0">
                <a:latin typeface="微软雅黑" panose="020B0503020204020204" pitchFamily="34" charset="-122"/>
                <a:ea typeface="微软雅黑" panose="020B0503020204020204" pitchFamily="34" charset="-122"/>
              </a:rPr>
              <a:t>半径大的时候对球面模型的符合程度反而好，这与直观不符</a:t>
            </a:r>
            <a:r>
              <a:rPr lang="zh-CN" altLang="zh-CN"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marL="0" indent="0">
              <a:buNone/>
            </a:pPr>
            <a:endParaRPr lang="zh-CN" altLang="en-US" dirty="0"/>
          </a:p>
        </p:txBody>
      </p:sp>
      <p:sp>
        <p:nvSpPr>
          <p:cNvPr id="4" name="文本框 3"/>
          <p:cNvSpPr txBox="1"/>
          <p:nvPr/>
        </p:nvSpPr>
        <p:spPr>
          <a:xfrm>
            <a:off x="0" y="0"/>
            <a:ext cx="337930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讨论与反思</a:t>
            </a:r>
          </a:p>
        </p:txBody>
      </p:sp>
    </p:spTree>
    <p:extLst>
      <p:ext uri="{BB962C8B-B14F-4D97-AF65-F5344CB8AC3E}">
        <p14:creationId xmlns:p14="http://schemas.microsoft.com/office/powerpoint/2010/main" val="3259396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927055"/>
            <a:ext cx="10515600" cy="619949"/>
          </a:xfrm>
        </p:spPr>
        <p:txBody>
          <a:bodyPr>
            <a:normAutofit fontScale="90000"/>
          </a:bodyPr>
          <a:lstStyle/>
          <a:p>
            <a:r>
              <a:rPr lang="zh-CN" altLang="zh-CN" sz="4000" b="1" kern="100" cap="small" spc="25" dirty="0" smtClean="0">
                <a:solidFill>
                  <a:srgbClr val="4F81BD"/>
                </a:solidFill>
                <a:latin typeface="微软雅黑" panose="020B0503020204020204" pitchFamily="34" charset="-122"/>
                <a:ea typeface="微软雅黑" panose="020B0503020204020204" pitchFamily="34" charset="-122"/>
                <a:cs typeface="Times New Roman" panose="02020603050405020304" pitchFamily="18" charset="0"/>
              </a:rPr>
              <a:t>实验部分</a:t>
            </a:r>
            <a:endParaRPr lang="zh-CN" altLang="en-US" dirty="0"/>
          </a:p>
        </p:txBody>
      </p:sp>
      <p:sp>
        <p:nvSpPr>
          <p:cNvPr id="3" name="内容占位符 2"/>
          <p:cNvSpPr>
            <a:spLocks noGrp="1"/>
          </p:cNvSpPr>
          <p:nvPr>
            <p:ph idx="1"/>
          </p:nvPr>
        </p:nvSpPr>
        <p:spPr>
          <a:xfrm>
            <a:off x="838199" y="1547004"/>
            <a:ext cx="11054751" cy="4761282"/>
          </a:xfrm>
        </p:spPr>
        <p:txBody>
          <a:bodyPr>
            <a:normAutofit/>
          </a:bodyPr>
          <a:lstStyle/>
          <a:p>
            <a:pPr marL="0" lvl="0" indent="0">
              <a:lnSpc>
                <a:spcPct val="130000"/>
              </a:lnSpc>
              <a:buNone/>
            </a:pPr>
            <a:r>
              <a:rPr lang="zh-CN" altLang="zh-CN" sz="3400" b="1" cap="small" dirty="0">
                <a:latin typeface="微软雅黑" panose="020B0503020204020204" pitchFamily="34" charset="-122"/>
                <a:ea typeface="微软雅黑" panose="020B0503020204020204" pitchFamily="34" charset="-122"/>
              </a:rPr>
              <a:t>可重复性</a:t>
            </a:r>
          </a:p>
          <a:p>
            <a:pPr marL="0" indent="0">
              <a:lnSpc>
                <a:spcPct val="100000"/>
              </a:lnSpc>
              <a:buNone/>
            </a:pPr>
            <a:r>
              <a:rPr lang="zh-CN" altLang="zh-CN" sz="2400" b="1" dirty="0" smtClean="0">
                <a:latin typeface="微软雅黑" panose="020B0503020204020204" pitchFamily="34" charset="-122"/>
                <a:ea typeface="微软雅黑" panose="020B0503020204020204" pitchFamily="34" charset="-122"/>
              </a:rPr>
              <a:t>目前</a:t>
            </a:r>
            <a:r>
              <a:rPr lang="zh-CN" altLang="zh-CN" sz="2400" b="1" dirty="0">
                <a:latin typeface="微软雅黑" panose="020B0503020204020204" pitchFamily="34" charset="-122"/>
                <a:ea typeface="微软雅黑" panose="020B0503020204020204" pitchFamily="34" charset="-122"/>
              </a:rPr>
              <a:t>液滴引入</a:t>
            </a:r>
            <a:r>
              <a:rPr lang="zh-CN" altLang="zh-CN" sz="2400" b="1" dirty="0" smtClean="0">
                <a:latin typeface="微软雅黑" panose="020B0503020204020204" pitchFamily="34" charset="-122"/>
                <a:ea typeface="微软雅黑" panose="020B0503020204020204" pitchFamily="34" charset="-122"/>
              </a:rPr>
              <a:t>方法</a:t>
            </a:r>
            <a:r>
              <a:rPr lang="zh-CN" altLang="zh-CN" dirty="0" smtClean="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rPr>
              <a:t>在平板上加一定量体积的水，观察其到蒸发完为止的全过程。</a:t>
            </a:r>
            <a:endParaRPr lang="en-US" altLang="zh-CN" sz="2400" dirty="0" smtClean="0">
              <a:latin typeface="微软雅黑" panose="020B0503020204020204" pitchFamily="34" charset="-122"/>
              <a:ea typeface="微软雅黑" panose="020B0503020204020204" pitchFamily="34" charset="-122"/>
            </a:endParaRPr>
          </a:p>
          <a:p>
            <a:pPr lvl="1">
              <a:lnSpc>
                <a:spcPct val="110000"/>
              </a:lnSpc>
            </a:pPr>
            <a:r>
              <a:rPr lang="zh-CN" altLang="en-US" dirty="0">
                <a:latin typeface="微软雅黑" panose="020B0503020204020204" pitchFamily="34" charset="-122"/>
                <a:ea typeface="微软雅黑" panose="020B0503020204020204" pitchFamily="34" charset="-122"/>
              </a:rPr>
              <a:t>缺陷：</a:t>
            </a:r>
            <a:r>
              <a:rPr lang="zh-CN" altLang="zh-CN" dirty="0">
                <a:latin typeface="微软雅黑" panose="020B0503020204020204" pitchFamily="34" charset="-122"/>
                <a:ea typeface="微软雅黑" panose="020B0503020204020204" pitchFamily="34" charset="-122"/>
              </a:rPr>
              <a:t>可重复性差。</a:t>
            </a:r>
          </a:p>
          <a:p>
            <a:pPr lvl="1">
              <a:lnSpc>
                <a:spcPct val="100000"/>
              </a:lnSpc>
            </a:pPr>
            <a:r>
              <a:rPr lang="zh-CN" altLang="zh-CN" dirty="0">
                <a:latin typeface="微软雅黑" panose="020B0503020204020204" pitchFamily="34" charset="-122"/>
                <a:ea typeface="微软雅黑" panose="020B0503020204020204" pitchFamily="34" charset="-122"/>
              </a:rPr>
              <a:t>实验的</a:t>
            </a:r>
            <a:r>
              <a:rPr lang="zh-CN" altLang="zh-CN" dirty="0" smtClean="0">
                <a:latin typeface="微软雅黑" panose="020B0503020204020204" pitchFamily="34" charset="-122"/>
                <a:ea typeface="微软雅黑" panose="020B0503020204020204" pitchFamily="34" charset="-122"/>
              </a:rPr>
              <a:t>随机性：</a:t>
            </a:r>
            <a:r>
              <a:rPr lang="zh-CN" altLang="zh-CN" dirty="0">
                <a:latin typeface="微软雅黑" panose="020B0503020204020204" pitchFamily="34" charset="-122"/>
                <a:ea typeface="微软雅黑" panose="020B0503020204020204" pitchFamily="34" charset="-122"/>
              </a:rPr>
              <a:t>每次实验中液滴滴入的方式无法做到完全相同，从而导致了</a:t>
            </a:r>
            <a:r>
              <a:rPr lang="zh-CN" altLang="zh-CN" dirty="0">
                <a:solidFill>
                  <a:srgbClr val="FF0000"/>
                </a:solidFill>
                <a:latin typeface="微软雅黑" panose="020B0503020204020204" pitchFamily="34" charset="-122"/>
                <a:ea typeface="微软雅黑" panose="020B0503020204020204" pitchFamily="34" charset="-122"/>
              </a:rPr>
              <a:t>初值条件不同</a:t>
            </a:r>
            <a:r>
              <a:rPr lang="zh-CN" altLang="zh-CN" dirty="0">
                <a:latin typeface="微软雅黑" panose="020B0503020204020204" pitchFamily="34" charset="-122"/>
                <a:ea typeface="微软雅黑" panose="020B0503020204020204" pitchFamily="34" charset="-122"/>
              </a:rPr>
              <a:t>；考虑到系统几乎处于</a:t>
            </a:r>
            <a:r>
              <a:rPr lang="zh-CN" altLang="zh-CN" dirty="0">
                <a:solidFill>
                  <a:srgbClr val="FF0000"/>
                </a:solidFill>
                <a:latin typeface="微软雅黑" panose="020B0503020204020204" pitchFamily="34" charset="-122"/>
                <a:ea typeface="微软雅黑" panose="020B0503020204020204" pitchFamily="34" charset="-122"/>
              </a:rPr>
              <a:t>无摩擦</a:t>
            </a:r>
            <a:r>
              <a:rPr lang="zh-CN" altLang="zh-CN" dirty="0">
                <a:latin typeface="微软雅黑" panose="020B0503020204020204" pitchFamily="34" charset="-122"/>
                <a:ea typeface="微软雅黑" panose="020B0503020204020204" pitchFamily="34" charset="-122"/>
              </a:rPr>
              <a:t>的状态，对于初始条件可能有很</a:t>
            </a:r>
            <a:r>
              <a:rPr lang="zh-CN" altLang="zh-CN" dirty="0">
                <a:solidFill>
                  <a:srgbClr val="FF0000"/>
                </a:solidFill>
                <a:latin typeface="微软雅黑" panose="020B0503020204020204" pitchFamily="34" charset="-122"/>
                <a:ea typeface="微软雅黑" panose="020B0503020204020204" pitchFamily="34" charset="-122"/>
              </a:rPr>
              <a:t>敏感的依赖性</a:t>
            </a:r>
            <a:r>
              <a:rPr lang="zh-CN" altLang="zh-CN" dirty="0" smtClean="0">
                <a:solidFill>
                  <a:srgbClr val="FF0000"/>
                </a:solidFill>
                <a:latin typeface="微软雅黑" panose="020B0503020204020204" pitchFamily="34" charset="-122"/>
                <a:ea typeface="微软雅黑" panose="020B0503020204020204" pitchFamily="34" charset="-122"/>
              </a:rPr>
              <a:t>。</a:t>
            </a:r>
            <a:endParaRPr lang="en-US" altLang="zh-CN" dirty="0" smtClean="0">
              <a:solidFill>
                <a:srgbClr val="FF0000"/>
              </a:solidFill>
              <a:latin typeface="微软雅黑" panose="020B0503020204020204" pitchFamily="34" charset="-122"/>
              <a:ea typeface="微软雅黑" panose="020B0503020204020204" pitchFamily="34" charset="-122"/>
            </a:endParaRPr>
          </a:p>
          <a:p>
            <a:pPr marL="0" indent="0">
              <a:lnSpc>
                <a:spcPct val="100000"/>
              </a:lnSpc>
              <a:spcBef>
                <a:spcPts val="2400"/>
              </a:spcBef>
              <a:spcAft>
                <a:spcPts val="1800"/>
              </a:spcAft>
              <a:buNone/>
            </a:pPr>
            <a:r>
              <a:rPr lang="en-US" altLang="zh-CN" sz="2400" b="1" dirty="0" smtClean="0">
                <a:latin typeface="微软雅黑" panose="020B0503020204020204" pitchFamily="34" charset="-122"/>
                <a:ea typeface="微软雅黑" panose="020B0503020204020204" pitchFamily="34" charset="-122"/>
              </a:rPr>
              <a:t>2. </a:t>
            </a:r>
            <a:r>
              <a:rPr lang="zh-CN" altLang="en-US" sz="2400" b="1" dirty="0" smtClean="0">
                <a:latin typeface="微软雅黑" panose="020B0503020204020204" pitchFamily="34" charset="-122"/>
                <a:ea typeface="微软雅黑" panose="020B0503020204020204" pitchFamily="34" charset="-122"/>
              </a:rPr>
              <a:t>后期</a:t>
            </a:r>
            <a:r>
              <a:rPr lang="zh-CN" altLang="zh-CN" sz="2400" b="1" dirty="0" smtClean="0">
                <a:latin typeface="微软雅黑" panose="020B0503020204020204" pitchFamily="34" charset="-122"/>
                <a:ea typeface="微软雅黑" panose="020B0503020204020204" pitchFamily="34" charset="-122"/>
              </a:rPr>
              <a:t>改进</a:t>
            </a:r>
            <a:r>
              <a:rPr lang="zh-CN" altLang="zh-CN" sz="2400" dirty="0" smtClean="0">
                <a:latin typeface="微软雅黑" panose="020B0503020204020204" pitchFamily="34" charset="-122"/>
                <a:ea typeface="微软雅黑" panose="020B0503020204020204" pitchFamily="34" charset="-122"/>
              </a:rPr>
              <a:t>：针尖</a:t>
            </a:r>
            <a:r>
              <a:rPr lang="zh-CN" altLang="zh-CN" sz="2400" dirty="0" smtClean="0">
                <a:solidFill>
                  <a:srgbClr val="FF0000"/>
                </a:solidFill>
                <a:latin typeface="微软雅黑" panose="020B0503020204020204" pitchFamily="34" charset="-122"/>
                <a:ea typeface="微软雅黑" panose="020B0503020204020204" pitchFamily="34" charset="-122"/>
              </a:rPr>
              <a:t>对准中心</a:t>
            </a:r>
            <a:r>
              <a:rPr lang="zh-CN" altLang="zh-CN" sz="2400" dirty="0" smtClean="0">
                <a:latin typeface="微软雅黑" panose="020B0503020204020204" pitchFamily="34" charset="-122"/>
                <a:ea typeface="微软雅黑" panose="020B0503020204020204" pitchFamily="34" charset="-122"/>
              </a:rPr>
              <a:t>注入，并用针尖</a:t>
            </a:r>
            <a:r>
              <a:rPr lang="zh-CN" altLang="zh-CN" sz="2400" dirty="0" smtClean="0">
                <a:solidFill>
                  <a:srgbClr val="FF0000"/>
                </a:solidFill>
                <a:latin typeface="微软雅黑" panose="020B0503020204020204" pitchFamily="34" charset="-122"/>
                <a:ea typeface="微软雅黑" panose="020B0503020204020204" pitchFamily="34" charset="-122"/>
              </a:rPr>
              <a:t>阻止液滴的移动</a:t>
            </a:r>
            <a:r>
              <a:rPr lang="zh-CN" altLang="zh-CN" sz="2400" dirty="0" smtClean="0">
                <a:latin typeface="微软雅黑" panose="020B0503020204020204" pitchFamily="34" charset="-122"/>
                <a:ea typeface="微软雅黑" panose="020B0503020204020204" pitchFamily="34" charset="-122"/>
              </a:rPr>
              <a:t>，保证其在曲面中心的位置</a:t>
            </a:r>
            <a:r>
              <a:rPr lang="zh-CN" altLang="en-US" sz="2400" dirty="0" smtClean="0">
                <a:latin typeface="微软雅黑" panose="020B0503020204020204" pitchFamily="34" charset="-122"/>
                <a:ea typeface="微软雅黑" panose="020B0503020204020204" pitchFamily="34" charset="-122"/>
              </a:rPr>
              <a:t>且为圆形。</a:t>
            </a:r>
            <a:endParaRPr lang="zh-CN" altLang="zh-CN" sz="2400" dirty="0" smtClean="0">
              <a:latin typeface="微软雅黑" panose="020B0503020204020204" pitchFamily="34" charset="-122"/>
              <a:ea typeface="微软雅黑" panose="020B0503020204020204" pitchFamily="34" charset="-122"/>
            </a:endParaRPr>
          </a:p>
          <a:p>
            <a:pPr lvl="1">
              <a:lnSpc>
                <a:spcPct val="100000"/>
              </a:lnSpc>
            </a:pPr>
            <a:r>
              <a:rPr lang="zh-CN" altLang="zh-CN" dirty="0" smtClean="0">
                <a:latin typeface="微软雅黑" panose="020B0503020204020204" pitchFamily="34" charset="-122"/>
                <a:ea typeface="微软雅黑" panose="020B0503020204020204" pitchFamily="34" charset="-122"/>
              </a:rPr>
              <a:t>现象</a:t>
            </a:r>
            <a:r>
              <a:rPr lang="zh-CN" altLang="zh-CN" dirty="0">
                <a:latin typeface="微软雅黑" panose="020B0503020204020204" pitchFamily="34" charset="-122"/>
                <a:ea typeface="微软雅黑" panose="020B0503020204020204" pitchFamily="34" charset="-122"/>
              </a:rPr>
              <a:t>基础：当液滴处于</a:t>
            </a:r>
            <a:r>
              <a:rPr lang="zh-CN" altLang="zh-CN" dirty="0">
                <a:solidFill>
                  <a:srgbClr val="FF0000"/>
                </a:solidFill>
                <a:latin typeface="微软雅黑" panose="020B0503020204020204" pitchFamily="34" charset="-122"/>
                <a:ea typeface="微软雅黑" panose="020B0503020204020204" pitchFamily="34" charset="-122"/>
              </a:rPr>
              <a:t>圆形</a:t>
            </a:r>
            <a:r>
              <a:rPr lang="zh-CN" altLang="zh-CN" dirty="0">
                <a:latin typeface="微软雅黑" panose="020B0503020204020204" pitchFamily="34" charset="-122"/>
                <a:ea typeface="微软雅黑" panose="020B0503020204020204" pitchFamily="34" charset="-122"/>
              </a:rPr>
              <a:t>时，更容易产生振动。 </a:t>
            </a:r>
          </a:p>
          <a:p>
            <a:pPr marL="0" indent="0">
              <a:lnSpc>
                <a:spcPct val="100000"/>
              </a:lnSpc>
              <a:buNone/>
            </a:pPr>
            <a:endParaRPr lang="zh-CN" altLang="en-US" dirty="0"/>
          </a:p>
        </p:txBody>
      </p:sp>
      <p:sp>
        <p:nvSpPr>
          <p:cNvPr id="4" name="文本框 3"/>
          <p:cNvSpPr txBox="1"/>
          <p:nvPr/>
        </p:nvSpPr>
        <p:spPr>
          <a:xfrm>
            <a:off x="0" y="0"/>
            <a:ext cx="337930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讨论与反思</a:t>
            </a:r>
          </a:p>
        </p:txBody>
      </p:sp>
    </p:spTree>
    <p:extLst>
      <p:ext uri="{BB962C8B-B14F-4D97-AF65-F5344CB8AC3E}">
        <p14:creationId xmlns:p14="http://schemas.microsoft.com/office/powerpoint/2010/main" val="3843383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24463" y="1244779"/>
            <a:ext cx="10761453" cy="5017997"/>
          </a:xfrm>
        </p:spPr>
        <p:txBody>
          <a:bodyPr>
            <a:normAutofit/>
          </a:bodyPr>
          <a:lstStyle/>
          <a:p>
            <a:pPr marL="0" indent="0">
              <a:lnSpc>
                <a:spcPct val="130000"/>
              </a:lnSpc>
              <a:buNone/>
            </a:pPr>
            <a:r>
              <a:rPr lang="zh-CN" altLang="zh-CN" b="1" cap="small" dirty="0">
                <a:latin typeface="微软雅黑" panose="020B0503020204020204" pitchFamily="34" charset="-122"/>
                <a:ea typeface="微软雅黑" panose="020B0503020204020204" pitchFamily="34" charset="-122"/>
              </a:rPr>
              <a:t>曲面实验克服不稳定性</a:t>
            </a:r>
          </a:p>
          <a:p>
            <a:pPr marL="0" indent="0">
              <a:lnSpc>
                <a:spcPct val="120000"/>
              </a:lnSpc>
              <a:buNone/>
            </a:pPr>
            <a:r>
              <a:rPr lang="zh-CN" altLang="zh-CN" sz="2000" dirty="0" smtClean="0">
                <a:latin typeface="微软雅黑" panose="020B0503020204020204" pitchFamily="34" charset="-122"/>
                <a:ea typeface="微软雅黑" panose="020B0503020204020204" pitchFamily="34" charset="-122"/>
              </a:rPr>
              <a:t>用曲面做实验，</a:t>
            </a:r>
            <a:r>
              <a:rPr lang="zh-CN" altLang="en-US" sz="2000" dirty="0" smtClean="0">
                <a:latin typeface="微软雅黑" panose="020B0503020204020204" pitchFamily="34" charset="-122"/>
                <a:ea typeface="微软雅黑" panose="020B0503020204020204" pitchFamily="34" charset="-122"/>
              </a:rPr>
              <a:t>尝试</a:t>
            </a:r>
            <a:r>
              <a:rPr lang="zh-CN" altLang="zh-CN" sz="2000" dirty="0" smtClean="0">
                <a:latin typeface="微软雅黑" panose="020B0503020204020204" pitchFamily="34" charset="-122"/>
                <a:ea typeface="微软雅黑" panose="020B0503020204020204" pitchFamily="34" charset="-122"/>
              </a:rPr>
              <a:t>克服液滴的</a:t>
            </a:r>
            <a:r>
              <a:rPr lang="zh-CN" altLang="zh-CN" sz="2000" dirty="0" smtClean="0">
                <a:solidFill>
                  <a:srgbClr val="FF0000"/>
                </a:solidFill>
                <a:latin typeface="微软雅黑" panose="020B0503020204020204" pitchFamily="34" charset="-122"/>
                <a:ea typeface="微软雅黑" panose="020B0503020204020204" pitchFamily="34" charset="-122"/>
              </a:rPr>
              <a:t>不稳定性，</a:t>
            </a:r>
            <a:r>
              <a:rPr lang="zh-CN" altLang="zh-CN" sz="2000" dirty="0" smtClean="0">
                <a:latin typeface="微软雅黑" panose="020B0503020204020204" pitchFamily="34" charset="-122"/>
                <a:ea typeface="微软雅黑" panose="020B0503020204020204" pitchFamily="34" charset="-122"/>
              </a:rPr>
              <a:t>得到半径</a:t>
            </a:r>
            <a:r>
              <a:rPr lang="en-US" altLang="zh-CN" sz="2000" dirty="0" smtClean="0">
                <a:latin typeface="微软雅黑" panose="020B0503020204020204" pitchFamily="34" charset="-122"/>
                <a:ea typeface="微软雅黑" panose="020B0503020204020204" pitchFamily="34" charset="-122"/>
              </a:rPr>
              <a:t>/</a:t>
            </a:r>
            <a:r>
              <a:rPr lang="zh-CN" altLang="zh-CN" sz="2000" dirty="0" smtClean="0">
                <a:latin typeface="微软雅黑" panose="020B0503020204020204" pitchFamily="34" charset="-122"/>
                <a:ea typeface="微软雅黑" panose="020B0503020204020204" pitchFamily="34" charset="-122"/>
              </a:rPr>
              <a:t>角度数更大的振动模式</a:t>
            </a:r>
            <a:r>
              <a:rPr lang="zh-CN" altLang="en-US" sz="2000" dirty="0" smtClean="0">
                <a:latin typeface="微软雅黑" panose="020B0503020204020204" pitchFamily="34" charset="-122"/>
                <a:ea typeface="微软雅黑" panose="020B0503020204020204" pitchFamily="34" charset="-122"/>
              </a:rPr>
              <a:t>，同时能够将液滴局限在</a:t>
            </a:r>
            <a:r>
              <a:rPr lang="zh-CN" altLang="en-US" sz="2000" dirty="0" smtClean="0">
                <a:solidFill>
                  <a:srgbClr val="FF0000"/>
                </a:solidFill>
                <a:latin typeface="微软雅黑" panose="020B0503020204020204" pitchFamily="34" charset="-122"/>
                <a:ea typeface="微软雅黑" panose="020B0503020204020204" pitchFamily="34" charset="-122"/>
              </a:rPr>
              <a:t>中心</a:t>
            </a:r>
            <a:r>
              <a:rPr lang="zh-CN" altLang="en-US" sz="2000" dirty="0" smtClean="0">
                <a:latin typeface="微软雅黑" panose="020B0503020204020204" pitchFamily="34" charset="-122"/>
                <a:ea typeface="微软雅黑" panose="020B0503020204020204" pitchFamily="34" charset="-122"/>
              </a:rPr>
              <a:t>，保证其为</a:t>
            </a:r>
            <a:r>
              <a:rPr lang="zh-CN" altLang="en-US" sz="2000" dirty="0" smtClean="0">
                <a:solidFill>
                  <a:srgbClr val="FF0000"/>
                </a:solidFill>
                <a:latin typeface="微软雅黑" panose="020B0503020204020204" pitchFamily="34" charset="-122"/>
                <a:ea typeface="微软雅黑" panose="020B0503020204020204" pitchFamily="34" charset="-122"/>
              </a:rPr>
              <a:t>圆形</a:t>
            </a:r>
            <a:r>
              <a:rPr lang="zh-CN" altLang="zh-CN" sz="2000" dirty="0" smtClean="0">
                <a:solidFill>
                  <a:srgbClr val="FF0000"/>
                </a:solidFill>
                <a:latin typeface="微软雅黑" panose="020B0503020204020204" pitchFamily="34" charset="-122"/>
                <a:ea typeface="微软雅黑" panose="020B0503020204020204" pitchFamily="34" charset="-122"/>
              </a:rPr>
              <a:t>。</a:t>
            </a:r>
          </a:p>
          <a:p>
            <a:pPr marL="0" lvl="0" indent="0">
              <a:lnSpc>
                <a:spcPct val="130000"/>
              </a:lnSpc>
              <a:buNone/>
            </a:pPr>
            <a:r>
              <a:rPr lang="zh-CN" altLang="zh-CN" b="1" cap="small" dirty="0" smtClean="0">
                <a:latin typeface="微软雅黑" panose="020B0503020204020204" pitchFamily="34" charset="-122"/>
                <a:ea typeface="微软雅黑" panose="020B0503020204020204" pitchFamily="34" charset="-122"/>
              </a:rPr>
              <a:t>液滴振动的变化与衰减</a:t>
            </a:r>
          </a:p>
          <a:p>
            <a:pPr marL="0" indent="0">
              <a:lnSpc>
                <a:spcPct val="120000"/>
              </a:lnSpc>
              <a:buNone/>
            </a:pPr>
            <a:r>
              <a:rPr lang="zh-CN" altLang="zh-CN" sz="2000" dirty="0">
                <a:latin typeface="微软雅黑" panose="020B0503020204020204" pitchFamily="34" charset="-122"/>
                <a:ea typeface="微软雅黑" panose="020B0503020204020204" pitchFamily="34" charset="-122"/>
              </a:rPr>
              <a:t>五角衰减后，经过一段时间成三角，中间不出现四角。文献中，液氮能够连续变化，液氧也出现了这种不连续性。</a:t>
            </a:r>
          </a:p>
          <a:p>
            <a:pPr marL="0" indent="0">
              <a:lnSpc>
                <a:spcPct val="130000"/>
              </a:lnSpc>
              <a:buNone/>
            </a:pPr>
            <a:r>
              <a:rPr lang="zh-CN" altLang="zh-CN" b="1" cap="small" dirty="0">
                <a:latin typeface="微软雅黑" panose="020B0503020204020204" pitchFamily="34" charset="-122"/>
                <a:ea typeface="微软雅黑" panose="020B0503020204020204" pitchFamily="34" charset="-122"/>
              </a:rPr>
              <a:t>液滴旋转及两角振动等运动对振动模式形成的影响</a:t>
            </a:r>
          </a:p>
          <a:p>
            <a:pPr marL="0" indent="0">
              <a:buNone/>
            </a:pPr>
            <a:endParaRPr lang="zh-CN" altLang="en-US" dirty="0"/>
          </a:p>
        </p:txBody>
      </p:sp>
      <p:sp>
        <p:nvSpPr>
          <p:cNvPr id="4" name="文本框 3"/>
          <p:cNvSpPr txBox="1"/>
          <p:nvPr/>
        </p:nvSpPr>
        <p:spPr>
          <a:xfrm>
            <a:off x="0" y="0"/>
            <a:ext cx="3379304"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讨论与反思</a:t>
            </a:r>
          </a:p>
        </p:txBody>
      </p:sp>
    </p:spTree>
    <p:extLst>
      <p:ext uri="{BB962C8B-B14F-4D97-AF65-F5344CB8AC3E}">
        <p14:creationId xmlns:p14="http://schemas.microsoft.com/office/powerpoint/2010/main" val="2700430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800677"/>
            <a:ext cx="10515600" cy="1325563"/>
          </a:xfrm>
        </p:spPr>
        <p:txBody>
          <a:bodyPr/>
          <a:lstStyle/>
          <a:p>
            <a:r>
              <a:rPr lang="zh-CN" altLang="zh-CN" b="1" dirty="0">
                <a:latin typeface="微软雅黑" panose="020B0503020204020204" pitchFamily="34" charset="-122"/>
                <a:ea typeface="微软雅黑" panose="020B0503020204020204" pitchFamily="34" charset="-122"/>
              </a:rPr>
              <a:t>后续</a:t>
            </a:r>
            <a:r>
              <a:rPr lang="zh-CN" altLang="zh-CN" b="1" dirty="0" smtClean="0">
                <a:latin typeface="微软雅黑" panose="020B0503020204020204" pitchFamily="34" charset="-122"/>
                <a:ea typeface="微软雅黑" panose="020B0503020204020204" pitchFamily="34" charset="-122"/>
              </a:rPr>
              <a:t>计划</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838200" y="2055662"/>
            <a:ext cx="10515600" cy="4351338"/>
          </a:xfrm>
        </p:spPr>
        <p:txBody>
          <a:bodyPr>
            <a:normAutofit fontScale="85000" lnSpcReduction="20000"/>
          </a:bodyPr>
          <a:lstStyle/>
          <a:p>
            <a:pPr marL="0" indent="0">
              <a:spcBef>
                <a:spcPts val="1200"/>
              </a:spcBef>
              <a:spcAft>
                <a:spcPts val="1200"/>
              </a:spcAft>
              <a:buNone/>
            </a:pPr>
            <a:r>
              <a:rPr lang="zh-CN" altLang="zh-CN" b="1" cap="small" dirty="0">
                <a:latin typeface="微软雅黑" panose="020B0503020204020204" pitchFamily="34" charset="-122"/>
                <a:ea typeface="微软雅黑" panose="020B0503020204020204" pitchFamily="34" charset="-122"/>
              </a:rPr>
              <a:t>实验上</a:t>
            </a:r>
            <a:endParaRPr lang="zh-CN" altLang="zh-CN" dirty="0">
              <a:latin typeface="微软雅黑" panose="020B0503020204020204" pitchFamily="34" charset="-122"/>
              <a:ea typeface="微软雅黑" panose="020B0503020204020204" pitchFamily="34" charset="-122"/>
            </a:endParaRPr>
          </a:p>
          <a:p>
            <a:pPr marL="0" indent="0">
              <a:lnSpc>
                <a:spcPct val="110000"/>
              </a:lnSpc>
              <a:spcBef>
                <a:spcPts val="1200"/>
              </a:spcBef>
              <a:spcAft>
                <a:spcPts val="1200"/>
              </a:spcAft>
              <a:buNone/>
            </a:pPr>
            <a:r>
              <a:rPr lang="zh-CN" altLang="zh-CN" dirty="0">
                <a:latin typeface="微软雅黑" panose="020B0503020204020204" pitchFamily="34" charset="-122"/>
                <a:ea typeface="微软雅黑" panose="020B0503020204020204" pitchFamily="34" charset="-122"/>
              </a:rPr>
              <a:t>增加实验的</a:t>
            </a:r>
            <a:r>
              <a:rPr lang="zh-CN" altLang="zh-CN" dirty="0">
                <a:solidFill>
                  <a:srgbClr val="FF0000"/>
                </a:solidFill>
                <a:latin typeface="微软雅黑" panose="020B0503020204020204" pitchFamily="34" charset="-122"/>
                <a:ea typeface="微软雅黑" panose="020B0503020204020204" pitchFamily="34" charset="-122"/>
              </a:rPr>
              <a:t>数量</a:t>
            </a:r>
            <a:r>
              <a:rPr lang="zh-CN" altLang="zh-CN" dirty="0">
                <a:latin typeface="微软雅黑" panose="020B0503020204020204" pitchFamily="34" charset="-122"/>
                <a:ea typeface="微软雅黑" panose="020B0503020204020204" pitchFamily="34" charset="-122"/>
              </a:rPr>
              <a:t>，收集更多的数据，</a:t>
            </a:r>
            <a:r>
              <a:rPr lang="zh-CN" altLang="zh-CN" dirty="0">
                <a:solidFill>
                  <a:srgbClr val="FF0000"/>
                </a:solidFill>
                <a:latin typeface="微软雅黑" panose="020B0503020204020204" pitchFamily="34" charset="-122"/>
                <a:ea typeface="微软雅黑" panose="020B0503020204020204" pitchFamily="34" charset="-122"/>
              </a:rPr>
              <a:t>统计</a:t>
            </a:r>
            <a:r>
              <a:rPr lang="zh-CN" altLang="zh-CN" dirty="0">
                <a:latin typeface="微软雅黑" panose="020B0503020204020204" pitchFamily="34" charset="-122"/>
                <a:ea typeface="微软雅黑" panose="020B0503020204020204" pitchFamily="34" charset="-122"/>
              </a:rPr>
              <a:t>出一定温度下液滴半径与振动角度数</a:t>
            </a:r>
            <a:r>
              <a:rPr lang="en-US" altLang="zh-CN" dirty="0">
                <a:latin typeface="微软雅黑" panose="020B0503020204020204" pitchFamily="34" charset="-122"/>
                <a:ea typeface="微软雅黑" panose="020B0503020204020204" pitchFamily="34" charset="-122"/>
              </a:rPr>
              <a:t>n</a:t>
            </a:r>
            <a:r>
              <a:rPr lang="zh-CN" altLang="zh-CN" dirty="0">
                <a:latin typeface="微软雅黑" panose="020B0503020204020204" pitchFamily="34" charset="-122"/>
                <a:ea typeface="微软雅黑" panose="020B0503020204020204" pitchFamily="34" charset="-122"/>
              </a:rPr>
              <a:t>相互选择的关系。</a:t>
            </a:r>
          </a:p>
          <a:p>
            <a:pPr marL="0" indent="0">
              <a:spcBef>
                <a:spcPts val="1200"/>
              </a:spcBef>
              <a:spcAft>
                <a:spcPts val="1200"/>
              </a:spcAft>
              <a:buNone/>
            </a:pPr>
            <a:r>
              <a:rPr lang="zh-CN" altLang="zh-CN" b="1" cap="small" dirty="0">
                <a:latin typeface="微软雅黑" panose="020B0503020204020204" pitchFamily="34" charset="-122"/>
                <a:ea typeface="微软雅黑" panose="020B0503020204020204" pitchFamily="34" charset="-122"/>
              </a:rPr>
              <a:t>理论上</a:t>
            </a:r>
            <a:endParaRPr lang="zh-CN" altLang="zh-CN" dirty="0">
              <a:latin typeface="微软雅黑" panose="020B0503020204020204" pitchFamily="34" charset="-122"/>
              <a:ea typeface="微软雅黑" panose="020B0503020204020204" pitchFamily="34" charset="-122"/>
            </a:endParaRPr>
          </a:p>
          <a:p>
            <a:pPr marL="0" indent="0">
              <a:lnSpc>
                <a:spcPct val="120000"/>
              </a:lnSpc>
              <a:spcBef>
                <a:spcPts val="1200"/>
              </a:spcBef>
              <a:spcAft>
                <a:spcPts val="1200"/>
              </a:spcAft>
              <a:buNone/>
            </a:pPr>
            <a:r>
              <a:rPr lang="zh-CN" altLang="zh-CN" dirty="0">
                <a:latin typeface="微软雅黑" panose="020B0503020204020204" pitchFamily="34" charset="-122"/>
                <a:ea typeface="微软雅黑" panose="020B0503020204020204" pitchFamily="34" charset="-122"/>
              </a:rPr>
              <a:t>通过阅读文献探索导致</a:t>
            </a:r>
            <a:r>
              <a:rPr lang="zh-CN" altLang="zh-CN" dirty="0">
                <a:solidFill>
                  <a:srgbClr val="FF0000"/>
                </a:solidFill>
                <a:latin typeface="微软雅黑" panose="020B0503020204020204" pitchFamily="34" charset="-122"/>
                <a:ea typeface="微软雅黑" panose="020B0503020204020204" pitchFamily="34" charset="-122"/>
              </a:rPr>
              <a:t>液滴产生振动的真正原因</a:t>
            </a:r>
            <a:r>
              <a:rPr lang="zh-CN" altLang="zh-CN" dirty="0">
                <a:latin typeface="微软雅黑" panose="020B0503020204020204" pitchFamily="34" charset="-122"/>
                <a:ea typeface="微软雅黑" panose="020B0503020204020204" pitchFamily="34" charset="-122"/>
              </a:rPr>
              <a:t>及其数学表达式；在理论上对</a:t>
            </a:r>
            <a:r>
              <a:rPr lang="zh-CN" altLang="zh-CN" dirty="0">
                <a:solidFill>
                  <a:srgbClr val="FF0000"/>
                </a:solidFill>
                <a:latin typeface="微软雅黑" panose="020B0503020204020204" pitchFamily="34" charset="-122"/>
                <a:ea typeface="微软雅黑" panose="020B0503020204020204" pitchFamily="34" charset="-122"/>
              </a:rPr>
              <a:t>液滴的几何模型</a:t>
            </a:r>
            <a:r>
              <a:rPr lang="zh-CN" altLang="zh-CN" dirty="0">
                <a:latin typeface="微软雅黑" panose="020B0503020204020204" pitchFamily="34" charset="-122"/>
                <a:ea typeface="微软雅黑" panose="020B0503020204020204" pitchFamily="34" charset="-122"/>
              </a:rPr>
              <a:t>进行修正</a:t>
            </a:r>
            <a:r>
              <a:rPr lang="zh-CN" altLang="zh-CN" dirty="0" smtClean="0">
                <a:latin typeface="微软雅黑" panose="020B0503020204020204" pitchFamily="34" charset="-122"/>
                <a:ea typeface="微软雅黑" panose="020B0503020204020204" pitchFamily="34" charset="-122"/>
              </a:rPr>
              <a:t>，由此</a:t>
            </a:r>
            <a:r>
              <a:rPr lang="zh-CN" altLang="zh-CN" dirty="0">
                <a:latin typeface="微软雅黑" panose="020B0503020204020204" pitchFamily="34" charset="-122"/>
                <a:ea typeface="微软雅黑" panose="020B0503020204020204" pitchFamily="34" charset="-122"/>
              </a:rPr>
              <a:t>对</a:t>
            </a:r>
            <a:r>
              <a:rPr lang="zh-CN" altLang="zh-CN" dirty="0" smtClean="0">
                <a:latin typeface="微软雅黑" panose="020B0503020204020204" pitchFamily="34" charset="-122"/>
                <a:ea typeface="微软雅黑" panose="020B0503020204020204" pitchFamily="34" charset="-122"/>
              </a:rPr>
              <a:t>本征频率进行</a:t>
            </a:r>
            <a:r>
              <a:rPr lang="zh-CN" altLang="zh-CN" dirty="0">
                <a:latin typeface="微软雅黑" panose="020B0503020204020204" pitchFamily="34" charset="-122"/>
                <a:ea typeface="微软雅黑" panose="020B0503020204020204" pitchFamily="34" charset="-122"/>
              </a:rPr>
              <a:t>修正。</a:t>
            </a:r>
          </a:p>
          <a:p>
            <a:pPr marL="0" indent="0">
              <a:spcBef>
                <a:spcPts val="1200"/>
              </a:spcBef>
              <a:spcAft>
                <a:spcPts val="1200"/>
              </a:spcAft>
              <a:buNone/>
            </a:pPr>
            <a:r>
              <a:rPr lang="zh-CN" altLang="zh-CN" b="1" cap="small" dirty="0">
                <a:latin typeface="微软雅黑" panose="020B0503020204020204" pitchFamily="34" charset="-122"/>
                <a:ea typeface="微软雅黑" panose="020B0503020204020204" pitchFamily="34" charset="-122"/>
              </a:rPr>
              <a:t>技术上</a:t>
            </a:r>
            <a:endParaRPr lang="zh-CN" altLang="zh-CN" dirty="0">
              <a:latin typeface="微软雅黑" panose="020B0503020204020204" pitchFamily="34" charset="-122"/>
              <a:ea typeface="微软雅黑" panose="020B0503020204020204" pitchFamily="34" charset="-122"/>
            </a:endParaRPr>
          </a:p>
          <a:p>
            <a:pPr marL="0" indent="0">
              <a:spcBef>
                <a:spcPts val="1200"/>
              </a:spcBef>
              <a:spcAft>
                <a:spcPts val="1200"/>
              </a:spcAft>
              <a:buNone/>
            </a:pPr>
            <a:r>
              <a:rPr lang="zh-CN" altLang="zh-CN" dirty="0" smtClean="0">
                <a:latin typeface="微软雅黑" panose="020B0503020204020204" pitchFamily="34" charset="-122"/>
                <a:ea typeface="微软雅黑" panose="020B0503020204020204" pitchFamily="34" charset="-122"/>
              </a:rPr>
              <a:t>用</a:t>
            </a:r>
            <a:r>
              <a:rPr lang="en-US" altLang="zh-CN" dirty="0">
                <a:latin typeface="微软雅黑" panose="020B0503020204020204" pitchFamily="34" charset="-122"/>
                <a:ea typeface="微软雅黑" panose="020B0503020204020204" pitchFamily="34" charset="-122"/>
              </a:rPr>
              <a:t>Mathematica</a:t>
            </a:r>
            <a:r>
              <a:rPr lang="zh-CN" altLang="zh-CN" dirty="0">
                <a:latin typeface="微软雅黑" panose="020B0503020204020204" pitchFamily="34" charset="-122"/>
                <a:ea typeface="微软雅黑" panose="020B0503020204020204" pitchFamily="34" charset="-122"/>
              </a:rPr>
              <a:t>对液滴的</a:t>
            </a:r>
            <a:r>
              <a:rPr lang="zh-CN" altLang="zh-CN" dirty="0">
                <a:solidFill>
                  <a:srgbClr val="FF0000"/>
                </a:solidFill>
                <a:latin typeface="微软雅黑" panose="020B0503020204020204" pitchFamily="34" charset="-122"/>
                <a:ea typeface="微软雅黑" panose="020B0503020204020204" pitchFamily="34" charset="-122"/>
              </a:rPr>
              <a:t>振动图形进行模拟</a:t>
            </a:r>
            <a:r>
              <a:rPr lang="zh-CN" altLang="zh-CN" dirty="0">
                <a:latin typeface="微软雅黑" panose="020B0503020204020204" pitchFamily="34" charset="-122"/>
                <a:ea typeface="微软雅黑" panose="020B0503020204020204" pitchFamily="34" charset="-122"/>
              </a:rPr>
              <a:t>。</a:t>
            </a:r>
          </a:p>
          <a:p>
            <a:pPr marL="0" indent="0">
              <a:buNone/>
            </a:pPr>
            <a:endParaRPr lang="zh-CN" altLang="en-US" dirty="0"/>
          </a:p>
        </p:txBody>
      </p:sp>
      <p:sp>
        <p:nvSpPr>
          <p:cNvPr id="4" name="文本框 3"/>
          <p:cNvSpPr txBox="1"/>
          <p:nvPr/>
        </p:nvSpPr>
        <p:spPr>
          <a:xfrm>
            <a:off x="0" y="0"/>
            <a:ext cx="3379304" cy="830997"/>
          </a:xfrm>
          <a:prstGeom prst="rect">
            <a:avLst/>
          </a:prstGeom>
          <a:solidFill>
            <a:srgbClr val="0070C0"/>
          </a:solidFill>
          <a:ln>
            <a:solidFill>
              <a:srgbClr val="0070C0"/>
            </a:solidFill>
          </a:ln>
        </p:spPr>
        <p:txBody>
          <a:bodyPr wrap="squar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讨论与反思</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090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78565" y="1073426"/>
            <a:ext cx="10515600" cy="5466522"/>
          </a:xfrm>
        </p:spPr>
        <p:txBody>
          <a:bodyPr>
            <a:normAutofit fontScale="92500"/>
          </a:bodyPr>
          <a:lstStyle/>
          <a:p>
            <a:pPr marL="0" indent="0">
              <a:lnSpc>
                <a:spcPct val="110000"/>
              </a:lnSpc>
              <a:buNone/>
            </a:pPr>
            <a:r>
              <a:rPr lang="en-US" altLang="zh-CN" sz="2600" dirty="0"/>
              <a:t>[1].	</a:t>
            </a:r>
            <a:r>
              <a:rPr lang="en-US" altLang="zh-CN" sz="2600" dirty="0">
                <a:latin typeface="微软雅黑" panose="020B0503020204020204" pitchFamily="34" charset="-122"/>
                <a:ea typeface="微软雅黑" panose="020B0503020204020204" pitchFamily="34" charset="-122"/>
              </a:rPr>
              <a:t>《</a:t>
            </a:r>
            <a:r>
              <a:rPr lang="zh-CN" altLang="en-US" sz="2600" dirty="0">
                <a:latin typeface="微软雅黑" panose="020B0503020204020204" pitchFamily="34" charset="-122"/>
                <a:ea typeface="微软雅黑" panose="020B0503020204020204" pitchFamily="34" charset="-122"/>
              </a:rPr>
              <a:t>理论力学</a:t>
            </a:r>
            <a:r>
              <a:rPr lang="en-US" altLang="zh-CN" sz="2600" dirty="0">
                <a:latin typeface="微软雅黑" panose="020B0503020204020204" pitchFamily="34" charset="-122"/>
                <a:ea typeface="微软雅黑" panose="020B0503020204020204" pitchFamily="34" charset="-122"/>
              </a:rPr>
              <a:t>》</a:t>
            </a:r>
            <a:r>
              <a:rPr lang="zh-CN" altLang="en-US" sz="2600" dirty="0">
                <a:latin typeface="微软雅黑" panose="020B0503020204020204" pitchFamily="34" charset="-122"/>
                <a:ea typeface="微软雅黑" panose="020B0503020204020204" pitchFamily="34" charset="-122"/>
              </a:rPr>
              <a:t>，梁昆</a:t>
            </a:r>
            <a:r>
              <a:rPr lang="zh-CN" altLang="en-US" sz="2600" dirty="0" smtClean="0">
                <a:latin typeface="微软雅黑" panose="020B0503020204020204" pitchFamily="34" charset="-122"/>
                <a:ea typeface="微软雅黑" panose="020B0503020204020204" pitchFamily="34" charset="-122"/>
              </a:rPr>
              <a:t>淼， </a:t>
            </a:r>
            <a:r>
              <a:rPr lang="en-US" altLang="zh-CN" sz="2600" dirty="0"/>
              <a:t>P61-63</a:t>
            </a:r>
          </a:p>
          <a:p>
            <a:pPr marL="0" indent="0">
              <a:lnSpc>
                <a:spcPct val="110000"/>
              </a:lnSpc>
              <a:buNone/>
            </a:pPr>
            <a:r>
              <a:rPr lang="en-US" altLang="zh-CN" sz="2600" dirty="0"/>
              <a:t>[2].	</a:t>
            </a:r>
            <a:r>
              <a:rPr lang="en-US" altLang="zh-CN" sz="2600" dirty="0" smtClean="0">
                <a:latin typeface="微软雅黑" panose="020B0503020204020204" pitchFamily="34" charset="-122"/>
                <a:ea typeface="微软雅黑" panose="020B0503020204020204" pitchFamily="34" charset="-122"/>
              </a:rPr>
              <a:t>《</a:t>
            </a:r>
            <a:r>
              <a:rPr lang="zh-CN" altLang="en-US" sz="2600" dirty="0" smtClean="0">
                <a:latin typeface="微软雅黑" panose="020B0503020204020204" pitchFamily="34" charset="-122"/>
                <a:ea typeface="微软雅黑" panose="020B0503020204020204" pitchFamily="34" charset="-122"/>
              </a:rPr>
              <a:t>流体力学</a:t>
            </a:r>
            <a:r>
              <a:rPr lang="en-US" altLang="zh-CN" sz="2600" dirty="0" smtClean="0">
                <a:latin typeface="微软雅黑" panose="020B0503020204020204" pitchFamily="34" charset="-122"/>
                <a:ea typeface="微软雅黑" panose="020B0503020204020204" pitchFamily="34" charset="-122"/>
              </a:rPr>
              <a:t>》</a:t>
            </a:r>
            <a:r>
              <a:rPr lang="zh-CN" altLang="en-US" sz="2600" dirty="0" smtClean="0">
                <a:latin typeface="微软雅黑" panose="020B0503020204020204" pitchFamily="34" charset="-122"/>
                <a:ea typeface="微软雅黑" panose="020B0503020204020204" pitchFamily="34" charset="-122"/>
              </a:rPr>
              <a:t>下册，周光坰</a:t>
            </a:r>
            <a:r>
              <a:rPr lang="zh-CN" altLang="en-US" sz="2600" dirty="0" smtClean="0"/>
              <a:t>，</a:t>
            </a:r>
            <a:r>
              <a:rPr lang="en-US" altLang="zh-CN" sz="2600" dirty="0"/>
              <a:t>P1-P32</a:t>
            </a:r>
          </a:p>
          <a:p>
            <a:pPr marL="0" indent="0">
              <a:lnSpc>
                <a:spcPct val="110000"/>
              </a:lnSpc>
              <a:buNone/>
            </a:pPr>
            <a:r>
              <a:rPr lang="en-US" altLang="zh-CN" sz="2600" dirty="0"/>
              <a:t>[3].	Hydrodynamic, Sir Horace Lamb, six edition, P473-P475</a:t>
            </a:r>
          </a:p>
          <a:p>
            <a:pPr marL="0" indent="0">
              <a:lnSpc>
                <a:spcPct val="110000"/>
              </a:lnSpc>
              <a:buNone/>
            </a:pPr>
            <a:r>
              <a:rPr lang="en-US" altLang="zh-CN" sz="2600" dirty="0"/>
              <a:t>[4].	Non-wetting drops : from impacts to self-propulsion, Dan Soto</a:t>
            </a:r>
          </a:p>
          <a:p>
            <a:pPr marL="0" indent="0">
              <a:lnSpc>
                <a:spcPct val="110000"/>
              </a:lnSpc>
              <a:buNone/>
            </a:pPr>
            <a:r>
              <a:rPr lang="en-US" altLang="zh-CN" sz="2600" dirty="0"/>
              <a:t>[5].	Star-drops formed by periodical excitation on an air cushion- a short review, Philippe Brunet </a:t>
            </a:r>
          </a:p>
          <a:p>
            <a:pPr marL="0" indent="0">
              <a:lnSpc>
                <a:spcPct val="110000"/>
              </a:lnSpc>
              <a:buNone/>
            </a:pPr>
            <a:r>
              <a:rPr lang="en-US" altLang="zh-CN" sz="2600" dirty="0"/>
              <a:t>[6].	Maximum size of drops levitated by an air cushion, </a:t>
            </a:r>
            <a:r>
              <a:rPr lang="en-US" altLang="zh-CN" sz="2600" dirty="0" err="1"/>
              <a:t>Jacco</a:t>
            </a:r>
            <a:r>
              <a:rPr lang="en-US" altLang="zh-CN" sz="2600" dirty="0"/>
              <a:t> H. </a:t>
            </a:r>
            <a:r>
              <a:rPr lang="en-US" altLang="zh-CN" sz="2600" dirty="0" err="1"/>
              <a:t>Snoeijer</a:t>
            </a:r>
            <a:r>
              <a:rPr lang="en-US" altLang="zh-CN" sz="2600" dirty="0"/>
              <a:t>, 【</a:t>
            </a:r>
            <a:r>
              <a:rPr lang="en-US" altLang="zh-CN" sz="2600" dirty="0" err="1"/>
              <a:t>M】Philippe</a:t>
            </a:r>
            <a:r>
              <a:rPr lang="en-US" altLang="zh-CN" sz="2600" dirty="0"/>
              <a:t> Brunet</a:t>
            </a:r>
          </a:p>
          <a:p>
            <a:pPr marL="0" indent="0">
              <a:lnSpc>
                <a:spcPct val="110000"/>
              </a:lnSpc>
              <a:buNone/>
            </a:pPr>
            <a:r>
              <a:rPr lang="en-US" altLang="zh-CN" sz="2600" dirty="0"/>
              <a:t>[7].	</a:t>
            </a:r>
            <a:r>
              <a:rPr lang="en-US" altLang="zh-CN" sz="2600" dirty="0" err="1"/>
              <a:t>Leidenfrost</a:t>
            </a:r>
            <a:r>
              <a:rPr lang="en-US" altLang="zh-CN" sz="2600" dirty="0"/>
              <a:t> Dynamics, David </a:t>
            </a:r>
            <a:r>
              <a:rPr lang="en-US" altLang="zh-CN" sz="2600" dirty="0" err="1"/>
              <a:t>Qu´er</a:t>
            </a:r>
            <a:r>
              <a:rPr lang="en-US" altLang="zh-CN" sz="2600" dirty="0"/>
              <a:t>´ e</a:t>
            </a:r>
          </a:p>
          <a:p>
            <a:pPr marL="0" indent="0">
              <a:lnSpc>
                <a:spcPct val="110000"/>
              </a:lnSpc>
              <a:buNone/>
            </a:pPr>
            <a:r>
              <a:rPr lang="en-US" altLang="zh-CN" sz="2600" dirty="0"/>
              <a:t>[8].	Geometry of the Vapor Layer Under a </a:t>
            </a:r>
            <a:r>
              <a:rPr lang="en-US" altLang="zh-CN" sz="2600" dirty="0" err="1"/>
              <a:t>Leidenfrost</a:t>
            </a:r>
            <a:r>
              <a:rPr lang="en-US" altLang="zh-CN" sz="2600" dirty="0"/>
              <a:t> Drop, J.C. Burton</a:t>
            </a:r>
          </a:p>
          <a:p>
            <a:pPr marL="0" indent="0">
              <a:buNone/>
            </a:pPr>
            <a:endParaRPr lang="zh-CN" altLang="en-US" dirty="0"/>
          </a:p>
        </p:txBody>
      </p:sp>
      <p:sp>
        <p:nvSpPr>
          <p:cNvPr id="4" name="文本框 3"/>
          <p:cNvSpPr txBox="1"/>
          <p:nvPr/>
        </p:nvSpPr>
        <p:spPr>
          <a:xfrm>
            <a:off x="0" y="0"/>
            <a:ext cx="2802835" cy="830997"/>
          </a:xfrm>
          <a:prstGeom prst="rect">
            <a:avLst/>
          </a:prstGeom>
          <a:solidFill>
            <a:srgbClr val="0070C0"/>
          </a:solidFill>
          <a:ln>
            <a:solidFill>
              <a:srgbClr val="0070C0"/>
            </a:solidFill>
          </a:ln>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参考文献</a:t>
            </a:r>
          </a:p>
        </p:txBody>
      </p:sp>
    </p:spTree>
    <p:extLst>
      <p:ext uri="{BB962C8B-B14F-4D97-AF65-F5344CB8AC3E}">
        <p14:creationId xmlns:p14="http://schemas.microsoft.com/office/powerpoint/2010/main" val="3232349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187467" y="2967335"/>
            <a:ext cx="3817072" cy="923330"/>
          </a:xfrm>
          <a:prstGeom prst="rect">
            <a:avLst/>
          </a:prstGeom>
          <a:noFill/>
        </p:spPr>
        <p:txBody>
          <a:bodyPr wrap="none" lIns="91440" tIns="45720" rIns="91440" bIns="45720">
            <a:spAutoFit/>
          </a:bodyPr>
          <a:lstStyle/>
          <a:p>
            <a:pPr algn="ctr"/>
            <a:r>
              <a:rPr lang="en-US" altLang="zh-CN" sz="5400" b="1" cap="none" spc="0" dirty="0" smtClean="0">
                <a:ln w="0"/>
                <a:effectLst>
                  <a:outerShdw blurRad="38100" dist="19050" dir="2700000" algn="tl" rotWithShape="0">
                    <a:schemeClr val="dk1">
                      <a:alpha val="40000"/>
                    </a:schemeClr>
                  </a:outerShdw>
                </a:effectLst>
                <a:latin typeface="Comic Sans MS" panose="030F0702030302020204" pitchFamily="66" charset="0"/>
              </a:rPr>
              <a:t>Thank You!</a:t>
            </a:r>
            <a:endParaRPr lang="zh-CN" altLang="en-US" sz="5400" b="1" cap="none" spc="0" dirty="0">
              <a:ln w="0"/>
              <a:effectLst>
                <a:outerShdw blurRad="38100" dist="19050" dir="2700000" algn="tl" rotWithShape="0">
                  <a:schemeClr val="dk1">
                    <a:alpha val="40000"/>
                  </a:schemeClr>
                </a:outerShdw>
              </a:effectLst>
              <a:latin typeface="Comic Sans MS" panose="030F0702030302020204" pitchFamily="66" charset="0"/>
            </a:endParaRPr>
          </a:p>
        </p:txBody>
      </p:sp>
    </p:spTree>
    <p:extLst>
      <p:ext uri="{BB962C8B-B14F-4D97-AF65-F5344CB8AC3E}">
        <p14:creationId xmlns:p14="http://schemas.microsoft.com/office/powerpoint/2010/main" val="1785566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2385</TotalTime>
  <Words>4641</Words>
  <Application>Microsoft Office PowerPoint</Application>
  <PresentationFormat>宽屏</PresentationFormat>
  <Paragraphs>307</Paragraphs>
  <Slides>32</Slides>
  <Notes>30</Notes>
  <HiddenSlides>0</HiddenSlides>
  <MMClips>1</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32</vt:i4>
      </vt:variant>
    </vt:vector>
  </HeadingPairs>
  <TitlesOfParts>
    <vt:vector size="45" baseType="lpstr">
      <vt:lpstr>等线</vt:lpstr>
      <vt:lpstr>等线 Light</vt:lpstr>
      <vt:lpstr>黑体</vt:lpstr>
      <vt:lpstr>宋体</vt:lpstr>
      <vt:lpstr>微软雅黑</vt:lpstr>
      <vt:lpstr>Arial</vt:lpstr>
      <vt:lpstr>Calibri</vt:lpstr>
      <vt:lpstr>Cambria Math</vt:lpstr>
      <vt:lpstr>Comic Sans MS</vt:lpstr>
      <vt:lpstr>Times New Roman</vt:lpstr>
      <vt:lpstr>Wingdings</vt:lpstr>
      <vt:lpstr>Office 主题​​</vt:lpstr>
      <vt:lpstr>Graph</vt:lpstr>
      <vt:lpstr>莱氏星星</vt:lpstr>
      <vt:lpstr> Problem No. 5 “Leidenfrost stars”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本征频率拟合：</vt:lpstr>
      <vt:lpstr>本征频率拟合：</vt:lpstr>
      <vt:lpstr>PowerPoint 演示文稿</vt:lpstr>
      <vt:lpstr>PowerPoint 演示文稿</vt:lpstr>
      <vt:lpstr> 理论部分</vt:lpstr>
      <vt:lpstr>PowerPoint 演示文稿</vt:lpstr>
      <vt:lpstr>PowerPoint 演示文稿</vt:lpstr>
      <vt:lpstr>PowerPoint 演示文稿</vt:lpstr>
      <vt:lpstr>实验部分</vt:lpstr>
      <vt:lpstr>PowerPoint 演示文稿</vt:lpstr>
      <vt:lpstr>后续计划</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xfjin</dc:creator>
  <cp:lastModifiedBy>胡子豪</cp:lastModifiedBy>
  <cp:revision>213</cp:revision>
  <dcterms:created xsi:type="dcterms:W3CDTF">2017-05-13T13:52:05Z</dcterms:created>
  <dcterms:modified xsi:type="dcterms:W3CDTF">2017-06-16T07:41:56Z</dcterms:modified>
</cp:coreProperties>
</file>