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98" r:id="rId2"/>
    <p:sldId id="297" r:id="rId3"/>
    <p:sldId id="300" r:id="rId4"/>
    <p:sldId id="301" r:id="rId5"/>
    <p:sldId id="299" r:id="rId6"/>
    <p:sldId id="302" r:id="rId7"/>
    <p:sldId id="303" r:id="rId8"/>
    <p:sldId id="256" r:id="rId9"/>
    <p:sldId id="277" r:id="rId10"/>
    <p:sldId id="259" r:id="rId11"/>
    <p:sldId id="292" r:id="rId12"/>
    <p:sldId id="274" r:id="rId13"/>
    <p:sldId id="282" r:id="rId14"/>
    <p:sldId id="284" r:id="rId15"/>
    <p:sldId id="283" r:id="rId16"/>
    <p:sldId id="285" r:id="rId17"/>
    <p:sldId id="287" r:id="rId18"/>
    <p:sldId id="286" r:id="rId19"/>
    <p:sldId id="288" r:id="rId20"/>
    <p:sldId id="289" r:id="rId21"/>
    <p:sldId id="290" r:id="rId22"/>
    <p:sldId id="291" r:id="rId23"/>
    <p:sldId id="294" r:id="rId24"/>
    <p:sldId id="293" r:id="rId25"/>
    <p:sldId id="295" r:id="rId26"/>
    <p:sldId id="296" r:id="rId27"/>
    <p:sldId id="263" r:id="rId28"/>
    <p:sldId id="278" r:id="rId29"/>
    <p:sldId id="279" r:id="rId30"/>
    <p:sldId id="280" r:id="rId31"/>
    <p:sldId id="281" r:id="rId32"/>
    <p:sldId id="268" r:id="rId3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09" autoAdjust="0"/>
    <p:restoredTop sz="84835" autoAdjust="0"/>
  </p:normalViewPr>
  <p:slideViewPr>
    <p:cSldViewPr snapToGrid="0">
      <p:cViewPr varScale="1">
        <p:scale>
          <a:sx n="70" d="100"/>
          <a:sy n="70" d="100"/>
        </p:scale>
        <p:origin x="103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5DA1B-F372-4FB1-8B2E-2F6A946A306D}" type="datetimeFigureOut">
              <a:rPr lang="zh-CN" altLang="en-US" smtClean="0"/>
              <a:t>2022/5/27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C4E085-EDAA-4CF3-BCA4-BD6CECF546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1058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任何放置在</a:t>
            </a:r>
            <a:r>
              <a:rPr kumimoji="1" lang="en" altLang="zh-CN" dirty="0"/>
              <a:t>public</a:t>
            </a:r>
            <a:r>
              <a:rPr kumimoji="1" lang="zh-CN" altLang="en-US" dirty="0"/>
              <a:t>文件夹的静态资源都会被简单的复制，而不经过</a:t>
            </a:r>
            <a:r>
              <a:rPr kumimoji="1" lang="en" altLang="zh-CN" dirty="0"/>
              <a:t>webpack</a:t>
            </a:r>
            <a:r>
              <a:rPr kumimoji="1" lang="zh-CN" altLang="en" dirty="0"/>
              <a:t>。</a:t>
            </a:r>
            <a:r>
              <a:rPr kumimoji="1" lang="zh-CN" altLang="en-US" dirty="0"/>
              <a:t>你需要通过绝对路径来引用它们。</a:t>
            </a:r>
          </a:p>
          <a:p>
            <a:br>
              <a:rPr kumimoji="1" lang="zh-CN" altLang="en-US" dirty="0"/>
            </a:b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C4E085-EDAA-4CF3-BCA4-BD6CECF546B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395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C4E085-EDAA-4CF3-BCA4-BD6CECF546B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5082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C4E085-EDAA-4CF3-BCA4-BD6CECF546B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12260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在</a:t>
            </a:r>
            <a:r>
              <a:rPr kumimoji="1" lang="en-US" altLang="zh-CN" dirty="0"/>
              <a:t>components</a:t>
            </a:r>
            <a:r>
              <a:rPr kumimoji="1" lang="zh-CN" altLang="en-US" dirty="0"/>
              <a:t>文件里主要有两个部分，一个就是最重要的</a:t>
            </a:r>
            <a:r>
              <a:rPr kumimoji="1" lang="en-US" altLang="zh-CN" dirty="0"/>
              <a:t>force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directed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vue</a:t>
            </a:r>
            <a:r>
              <a:rPr kumimoji="1" lang="zh-CN" altLang="en-US" dirty="0"/>
              <a:t>文件，它将构建页面上的力导向图，另一个是</a:t>
            </a:r>
            <a:r>
              <a:rPr kumimoji="1" lang="en-US" altLang="zh-CN" dirty="0" err="1"/>
              <a:t>vue</a:t>
            </a:r>
            <a:r>
              <a:rPr kumimoji="1" lang="zh-CN" altLang="en-US" dirty="0"/>
              <a:t>官方提供的</a:t>
            </a:r>
            <a:r>
              <a:rPr kumimoji="1" lang="en-US" altLang="zh-CN" dirty="0" err="1"/>
              <a:t>helloworld</a:t>
            </a:r>
            <a:r>
              <a:rPr kumimoji="1" lang="zh-CN" altLang="en-US" dirty="0"/>
              <a:t>模板文件，用于构建页面上的一些小元素。我们这里重点介绍</a:t>
            </a:r>
            <a:r>
              <a:rPr kumimoji="1" lang="en-US" altLang="zh-CN" dirty="0"/>
              <a:t>force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directed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vue</a:t>
            </a:r>
            <a:r>
              <a:rPr kumimoji="1" lang="zh-CN" altLang="en-US" dirty="0"/>
              <a:t>文件是怎么构建出来的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C4E085-EDAA-4CF3-BCA4-BD6CECF546B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60319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C4E085-EDAA-4CF3-BCA4-BD6CECF546B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34353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添加容器后，接下来就是往里面增加如何绘制的代码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C4E085-EDAA-4CF3-BCA4-BD6CECF546B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72470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C4E085-EDAA-4CF3-BCA4-BD6CECF546B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95714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C4E085-EDAA-4CF3-BCA4-BD6CECF546B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96908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C4E085-EDAA-4CF3-BCA4-BD6CECF546B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72138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C4E085-EDAA-4CF3-BCA4-BD6CECF546B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8936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C4E085-EDAA-4CF3-BCA4-BD6CECF546B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94421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设置衰减系数，对节点位置移动过程的模拟，数值越高移动越快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C4E085-EDAA-4CF3-BCA4-BD6CECF546B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03970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C4E085-EDAA-4CF3-BCA4-BD6CECF546B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86699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C4E085-EDAA-4CF3-BCA4-BD6CECF546B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02095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C4E085-EDAA-4CF3-BCA4-BD6CECF546B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36968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C4E085-EDAA-4CF3-BCA4-BD6CECF546B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65178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这是实验的结果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C4E085-EDAA-4CF3-BCA4-BD6CECF546B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961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答案是肯定的，我们先回过头来看一下串口通信的基本原理。</a:t>
            </a:r>
            <a:endParaRPr lang="en-US" altLang="zh-CN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C4E085-EDAA-4CF3-BCA4-BD6CECF546B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2656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C4E085-EDAA-4CF3-BCA4-BD6CECF546B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9286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 dirty="0">
                <a:solidFill>
                  <a:srgbClr val="444444"/>
                </a:solidFill>
                <a:effectLst/>
                <a:latin typeface="Tahoma" panose="020B0604030504040204" pitchFamily="34" charset="0"/>
              </a:rPr>
              <a:t>然后除此之外，我们还学习了用</a:t>
            </a:r>
            <a:r>
              <a:rPr lang="en-US" altLang="zh-CN" b="0" i="0" dirty="0" err="1">
                <a:solidFill>
                  <a:srgbClr val="444444"/>
                </a:solidFill>
                <a:effectLst/>
                <a:latin typeface="Tahoma" panose="020B0604030504040204" pitchFamily="34" charset="0"/>
              </a:rPr>
              <a:t>matlab</a:t>
            </a:r>
            <a:r>
              <a:rPr lang="zh-CN" altLang="en-US" b="0" i="0" dirty="0">
                <a:solidFill>
                  <a:srgbClr val="444444"/>
                </a:solidFill>
                <a:effectLst/>
                <a:latin typeface="Tahoma" panose="020B0604030504040204" pitchFamily="34" charset="0"/>
              </a:rPr>
              <a:t>和</a:t>
            </a:r>
            <a:r>
              <a:rPr lang="en-US" altLang="zh-CN" b="0" i="0" dirty="0" err="1">
                <a:solidFill>
                  <a:srgbClr val="444444"/>
                </a:solidFill>
                <a:effectLst/>
                <a:latin typeface="Tahoma" panose="020B0604030504040204" pitchFamily="34" charset="0"/>
              </a:rPr>
              <a:t>arduino</a:t>
            </a:r>
            <a:r>
              <a:rPr lang="zh-CN" altLang="en-US" b="0" i="0" dirty="0">
                <a:solidFill>
                  <a:srgbClr val="444444"/>
                </a:solidFill>
                <a:effectLst/>
                <a:latin typeface="Tahoma" panose="020B0604030504040204" pitchFamily="34" charset="0"/>
              </a:rPr>
              <a:t>监控舵机，直流电机等。总的来说，</a:t>
            </a:r>
            <a:r>
              <a:rPr lang="en-US" altLang="zh-CN" b="0" i="0" dirty="0" err="1">
                <a:solidFill>
                  <a:srgbClr val="444444"/>
                </a:solidFill>
                <a:effectLst/>
                <a:latin typeface="Tahoma" panose="020B0604030504040204" pitchFamily="34" charset="0"/>
              </a:rPr>
              <a:t>matlab</a:t>
            </a:r>
            <a:r>
              <a:rPr lang="zh-CN" altLang="en-US" b="0" i="0" dirty="0">
                <a:solidFill>
                  <a:srgbClr val="444444"/>
                </a:solidFill>
                <a:effectLst/>
                <a:latin typeface="Tahoma" panose="020B0604030504040204" pitchFamily="34" charset="0"/>
              </a:rPr>
              <a:t>为</a:t>
            </a:r>
            <a:r>
              <a:rPr lang="en-US" altLang="zh-CN" b="0" i="0" dirty="0" err="1">
                <a:solidFill>
                  <a:srgbClr val="444444"/>
                </a:solidFill>
                <a:effectLst/>
                <a:latin typeface="Tahoma" panose="020B0604030504040204" pitchFamily="34" charset="0"/>
              </a:rPr>
              <a:t>arduino</a:t>
            </a:r>
            <a:r>
              <a:rPr lang="zh-CN" altLang="en-US" b="0" i="0" dirty="0">
                <a:solidFill>
                  <a:srgbClr val="444444"/>
                </a:solidFill>
                <a:effectLst/>
                <a:latin typeface="Tahoma" panose="020B0604030504040204" pitchFamily="34" charset="0"/>
              </a:rPr>
              <a:t>提供了一个更方便的可视化平台，无论是数据的采集，还是参数的监控，都可以很方便地完成，我觉得这是我在学习相关知识时的最深的感受，也是对我们之前电子书项目的一个启发。</a:t>
            </a:r>
            <a:endParaRPr lang="zh-CN" altLang="en-US" dirty="0"/>
          </a:p>
          <a:p>
            <a:r>
              <a:rPr kumimoji="1" lang="zh-CN" altLang="en-US" dirty="0"/>
              <a:t>这是我们目前做好的</a:t>
            </a:r>
            <a:r>
              <a:rPr kumimoji="1" lang="en-US" altLang="zh-CN" dirty="0" err="1"/>
              <a:t>gui</a:t>
            </a:r>
            <a:r>
              <a:rPr kumimoji="1" lang="zh-CN" altLang="en-US" dirty="0"/>
              <a:t>界面，但是有些代码还有</a:t>
            </a:r>
            <a:r>
              <a:rPr kumimoji="1" lang="en-US" altLang="zh-CN" dirty="0"/>
              <a:t>bug</a:t>
            </a:r>
            <a:r>
              <a:rPr kumimoji="1" lang="zh-CN" altLang="en-US" dirty="0"/>
              <a:t>，还在调试，不过简单的跳转章节还是可以的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C4E085-EDAA-4CF3-BCA4-BD6CECF546BB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2761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17FB50-7D1F-44A4-B767-0DCD31B9D5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B7672B0-01A5-44E8-AD88-0CC37D5ECB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44A9DB7-B18E-4DA2-9F2E-603440E06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6786-9FCE-48D5-91CE-81D99545133D}" type="datetimeFigureOut">
              <a:rPr lang="zh-CN" altLang="en-US" smtClean="0"/>
              <a:t>2022/5/27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E548C81-20AB-4276-8A04-A09F839D6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D20B273-C4E9-40B6-A004-3DBCFEFF2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FCAB-C65D-4753-AD8D-9C60624BE3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3278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0B6934-C3EA-4C93-BDDD-E615EA918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3537E81-684D-4AED-9248-6CF52D0E0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DA2E88E-25FF-434B-879A-852996730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6786-9FCE-48D5-91CE-81D99545133D}" type="datetimeFigureOut">
              <a:rPr lang="zh-CN" altLang="en-US" smtClean="0"/>
              <a:t>2022/5/27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E101B3C-100A-49A6-A97A-D3FF74F0B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FB316F-5848-4E33-922F-FBBE339CE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FCAB-C65D-4753-AD8D-9C60624BE3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10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5B80AE-62FF-448A-818C-1E34A5AC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F899729-8010-4C5C-B94D-D29C39EE2E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5F2DB6B-FC9D-412E-82EA-ABA428BF0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6786-9FCE-48D5-91CE-81D99545133D}" type="datetimeFigureOut">
              <a:rPr lang="zh-CN" altLang="en-US" smtClean="0"/>
              <a:t>2022/5/27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9115E3-7FC6-4A45-ACE9-49E3A6D96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EC593C7-A73C-4A4E-BF8F-34031895E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FCAB-C65D-4753-AD8D-9C60624BE3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1783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912588-AF60-4C98-B644-7A58CC589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42C3BDC-B00F-4EE9-AD0E-1118DF72C9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7DFD1C6-6AE1-4D0D-8748-3296E8FB24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A5260E2-B924-43D9-ABE2-ACB928FEB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6786-9FCE-48D5-91CE-81D99545133D}" type="datetimeFigureOut">
              <a:rPr lang="zh-CN" altLang="en-US" smtClean="0"/>
              <a:t>2022/5/27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01AEE4F-2E31-46AE-BA80-DA4449280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85D48D0-7F1E-42DD-96EA-73071719D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FCAB-C65D-4753-AD8D-9C60624BE3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351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392A6F-BFF4-4ACF-883C-766159D31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FC6B8C2-6AA5-4FD7-AE93-95B2B2F89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1811368-62B8-4364-9488-5BDB18D34D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AB2C576-52AD-4108-85CF-49345039DB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0DB90AD-DA3F-46C1-B22E-4206A05004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CFA5753-0A63-4366-936E-90D9A3DA3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6786-9FCE-48D5-91CE-81D99545133D}" type="datetimeFigureOut">
              <a:rPr lang="zh-CN" altLang="en-US" smtClean="0"/>
              <a:t>2022/5/27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C364012-D107-4291-BDB8-2A9991EE6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558F18E-8AFC-4E31-94DC-66CE79426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FCAB-C65D-4753-AD8D-9C60624BE3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8742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67F618-1637-42C2-80DC-F2A5D6050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C0DDF0A-2647-46AA-B93A-1AF79776E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6786-9FCE-48D5-91CE-81D99545133D}" type="datetimeFigureOut">
              <a:rPr lang="zh-CN" altLang="en-US" smtClean="0"/>
              <a:t>2022/5/27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8712DF9-02ED-48DA-8C2A-D91C66570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D58E7FD-EBE3-4FD1-9877-6E33231C7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FCAB-C65D-4753-AD8D-9C60624BE3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8162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3367C0A-A0B7-4862-8906-69CA170B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6786-9FCE-48D5-91CE-81D99545133D}" type="datetimeFigureOut">
              <a:rPr lang="zh-CN" altLang="en-US" smtClean="0"/>
              <a:t>2022/5/27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B3394CC-44EA-4301-9ED2-83812029C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C41CA22-EBDF-4F95-96AB-41077EA85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FCAB-C65D-4753-AD8D-9C60624BE3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3076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89D1BB-5CC5-4E34-8660-658E7483F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46BB37-AB6F-4D91-8EC8-02E3CE606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512AD67-B68D-414B-A8B5-FA5F7B9055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6255547-F9AD-44D0-A8F9-D55E15A2C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6786-9FCE-48D5-91CE-81D99545133D}" type="datetimeFigureOut">
              <a:rPr lang="zh-CN" altLang="en-US" smtClean="0"/>
              <a:t>2022/5/27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6F9AE26-D479-498F-BF67-01B2C8074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F833474-A7A9-4243-AA63-45C81507C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FCAB-C65D-4753-AD8D-9C60624BE3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6430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AE2AD2-E193-41C3-9C83-19FBAE839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956571D-9CE7-43FC-830E-3105A8AECE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2E0FF70-7BAE-4B7F-B2DF-CC266233A5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84D2C46-A7C3-4BF7-AF7B-95B83EB0E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6786-9FCE-48D5-91CE-81D99545133D}" type="datetimeFigureOut">
              <a:rPr lang="zh-CN" altLang="en-US" smtClean="0"/>
              <a:t>2022/5/27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135E476-BDAD-40DD-A431-2B9A10032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E155A5A-28AB-4078-A83F-05B733BA0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FCAB-C65D-4753-AD8D-9C60624BE3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661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CD126F-7E43-4A2F-977B-7F8C2A345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570E1B1-8D60-4D15-A2FC-9701A69F5C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9A69A52-C93C-4A38-8F74-7214FC492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6786-9FCE-48D5-91CE-81D99545133D}" type="datetimeFigureOut">
              <a:rPr lang="zh-CN" altLang="en-US" smtClean="0"/>
              <a:t>2022/5/27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B8D4AF2-AC33-4A11-B0B7-2AE1B3526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6D8F922-FEEB-45E1-A822-ACD10AADC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FCAB-C65D-4753-AD8D-9C60624BE3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1643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F333312-3E18-430B-9E76-7124F7E406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0998EE1-9704-4F08-BC75-5E1728ADB6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E682AEB-B4D9-4F9D-8C77-076CF62B0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6786-9FCE-48D5-91CE-81D99545133D}" type="datetimeFigureOut">
              <a:rPr lang="zh-CN" altLang="en-US" smtClean="0"/>
              <a:t>2022/5/27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2828B96-6618-4647-A715-6AB83B100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F20E934-D96E-4DC5-8F68-3E3E7F99C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FCAB-C65D-4753-AD8D-9C60624BE3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1962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9BBF477-8C8C-4BD7-A657-42C38DBBB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BA673D9-A174-4965-B410-18529E80C3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EECDCC1-499B-4BA6-827E-8079CA72AC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016786-9FCE-48D5-91CE-81D99545133D}" type="datetimeFigureOut">
              <a:rPr lang="zh-CN" altLang="en-US" smtClean="0"/>
              <a:t>2022/5/27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8A22E9B-40B1-4D9C-8E85-9FC3CE3737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3765F1E-B556-437A-9351-0F32097921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6FCAB-C65D-4753-AD8D-9C60624BE3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440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4CCC83-37B5-E86E-0FA5-A7BDE01180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1100" y="556305"/>
            <a:ext cx="9829800" cy="2387600"/>
          </a:xfrm>
        </p:spPr>
        <p:txBody>
          <a:bodyPr/>
          <a:lstStyle/>
          <a:p>
            <a:r>
              <a:rPr lang="zh-CN" altLang="en-US" b="1" dirty="0"/>
              <a:t>基于</a:t>
            </a:r>
            <a:r>
              <a:rPr lang="en-US" altLang="zh-CN" b="1" dirty="0"/>
              <a:t>Vue.js</a:t>
            </a:r>
            <a:r>
              <a:rPr lang="zh-CN" altLang="en-US" b="1" dirty="0"/>
              <a:t>的论文引用链搭建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5135604-59DE-D7E0-66B3-1E766F492F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18307110192 </a:t>
            </a:r>
            <a:r>
              <a:rPr lang="zh-CN" altLang="en-US" dirty="0"/>
              <a:t>温连炳</a:t>
            </a:r>
            <a:endParaRPr lang="en-US" altLang="zh-CN" dirty="0"/>
          </a:p>
          <a:p>
            <a:r>
              <a:rPr lang="en-US" altLang="zh-CN" dirty="0"/>
              <a:t>18307110197 </a:t>
            </a:r>
            <a:r>
              <a:rPr lang="zh-CN" altLang="en-US" dirty="0"/>
              <a:t>付雨涵</a:t>
            </a:r>
          </a:p>
        </p:txBody>
      </p:sp>
    </p:spTree>
    <p:extLst>
      <p:ext uri="{BB962C8B-B14F-4D97-AF65-F5344CB8AC3E}">
        <p14:creationId xmlns:p14="http://schemas.microsoft.com/office/powerpoint/2010/main" val="2724809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509F04F6-360B-92A5-7189-57B33BD9BF59}"/>
              </a:ext>
            </a:extLst>
          </p:cNvPr>
          <p:cNvSpPr txBox="1">
            <a:spLocks/>
          </p:cNvSpPr>
          <p:nvPr/>
        </p:nvSpPr>
        <p:spPr>
          <a:xfrm>
            <a:off x="1645679" y="2654701"/>
            <a:ext cx="8900642" cy="15485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CN" sz="4000" dirty="0">
                <a:latin typeface="Modern No. 20" panose="02070704070505020303" pitchFamily="18" charset="0"/>
                <a:ea typeface="等线" panose="02010600030101010101" pitchFamily="2" charset="-122"/>
              </a:rPr>
              <a:t>PART</a:t>
            </a:r>
            <a:r>
              <a:rPr lang="zh-CN" altLang="en-US" sz="4000" dirty="0">
                <a:latin typeface="Modern No. 20" panose="02070704070505020303" pitchFamily="18" charset="0"/>
                <a:ea typeface="等线" panose="02010600030101010101" pitchFamily="2" charset="-122"/>
              </a:rPr>
              <a:t> </a:t>
            </a:r>
            <a:r>
              <a:rPr lang="en-US" altLang="zh-CN" sz="4000" dirty="0">
                <a:latin typeface="Modern No. 20" panose="02070704070505020303" pitchFamily="18" charset="0"/>
                <a:ea typeface="等线" panose="02010600030101010101" pitchFamily="2" charset="-122"/>
              </a:rPr>
              <a:t>1.</a:t>
            </a:r>
            <a:r>
              <a:rPr lang="zh-CN" altLang="en-US" sz="4000" dirty="0">
                <a:latin typeface="Modern No. 20" panose="02070704070505020303" pitchFamily="18" charset="0"/>
                <a:ea typeface="等线" panose="02010600030101010101" pitchFamily="2" charset="-122"/>
              </a:rPr>
              <a:t>论文引用链项目介绍和</a:t>
            </a:r>
            <a:r>
              <a:rPr lang="en-US" altLang="zh-CN" sz="4000" dirty="0">
                <a:latin typeface="Modern No. 20" panose="02070704070505020303" pitchFamily="18" charset="0"/>
                <a:ea typeface="等线" panose="02010600030101010101" pitchFamily="2" charset="-122"/>
              </a:rPr>
              <a:t>Vue.js</a:t>
            </a:r>
            <a:r>
              <a:rPr lang="zh-CN" altLang="en-US" sz="4000" dirty="0">
                <a:latin typeface="Modern No. 20" panose="02070704070505020303" pitchFamily="18" charset="0"/>
                <a:ea typeface="等线" panose="02010600030101010101" pitchFamily="2" charset="-122"/>
              </a:rPr>
              <a:t>简介</a:t>
            </a:r>
            <a:endParaRPr lang="zh-CN" altLang="en-US" sz="40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9122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66F6B9-AFE2-EFA1-87FA-0201B0D75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课题动机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DDAC0ED6-3D58-7EF0-2866-D8D04AE9AF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15644" y="2507412"/>
            <a:ext cx="2819400" cy="485775"/>
          </a:xfr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3C744822-1517-C421-DD35-E63A1A77DFF7}"/>
              </a:ext>
            </a:extLst>
          </p:cNvPr>
          <p:cNvSpPr txBox="1"/>
          <p:nvPr/>
        </p:nvSpPr>
        <p:spPr>
          <a:xfrm>
            <a:off x="1513114" y="168084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需求：科研中如何整理读过的论文？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3AFA33F-ACAB-5625-0610-8D35960B2BD1}"/>
              </a:ext>
            </a:extLst>
          </p:cNvPr>
          <p:cNvSpPr txBox="1"/>
          <p:nvPr/>
        </p:nvSpPr>
        <p:spPr>
          <a:xfrm>
            <a:off x="1513114" y="2541363"/>
            <a:ext cx="63300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现有强大的论文引用链网页</a:t>
            </a:r>
            <a:endParaRPr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/>
              <a:t>溯源新论文的原始文献</a:t>
            </a:r>
            <a:endParaRPr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/>
              <a:t>查找相关领域基于某综述的新工作、新方向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3138F89-6741-06FA-A54E-824655680259}"/>
              </a:ext>
            </a:extLst>
          </p:cNvPr>
          <p:cNvSpPr txBox="1"/>
          <p:nvPr/>
        </p:nvSpPr>
        <p:spPr>
          <a:xfrm>
            <a:off x="1513114" y="4238516"/>
            <a:ext cx="771797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新</a:t>
            </a:r>
            <a:r>
              <a:rPr lang="zh-CN" altLang="en-US" sz="2400"/>
              <a:t>需求（本课题预期实现</a:t>
            </a:r>
            <a:r>
              <a:rPr lang="zh-CN" altLang="en-US" sz="2400" dirty="0"/>
              <a:t>功能）：用户个性化功能？</a:t>
            </a:r>
            <a:endParaRPr lang="en-US" altLang="zh-C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dirty="0"/>
              <a:t>读完一篇文章的新想法</a:t>
            </a:r>
            <a:endParaRPr lang="en-US" altLang="zh-C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dirty="0"/>
              <a:t>某学术概念在不同论文中的引用关系</a:t>
            </a:r>
            <a:endParaRPr lang="en-US" altLang="zh-C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623549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4020AB-40B6-32E1-E4D5-F4FCE6B89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Connected Papers</a:t>
            </a:r>
            <a:r>
              <a:rPr lang="zh-CN" altLang="en-US" dirty="0"/>
              <a:t>页面功能简介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92DF3D99-EAD7-9C25-B5C1-89B094EFF5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7022" y="1858280"/>
            <a:ext cx="9818816" cy="4520747"/>
          </a:xfrm>
        </p:spPr>
      </p:pic>
    </p:spTree>
    <p:extLst>
      <p:ext uri="{BB962C8B-B14F-4D97-AF65-F5344CB8AC3E}">
        <p14:creationId xmlns:p14="http://schemas.microsoft.com/office/powerpoint/2010/main" val="645721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A3D84C-45B7-3D75-5A34-EEB269850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Vue.js</a:t>
            </a:r>
            <a:r>
              <a:rPr lang="zh-CN" altLang="en-US" dirty="0"/>
              <a:t>简介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B1DAE869-924F-C85D-D44A-726A1ADEFE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4256" y="1851742"/>
            <a:ext cx="2752472" cy="1185371"/>
          </a:xfr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4CC163B9-51F9-48B2-926A-6949353DC044}"/>
              </a:ext>
            </a:extLst>
          </p:cNvPr>
          <p:cNvSpPr txBox="1"/>
          <p:nvPr/>
        </p:nvSpPr>
        <p:spPr>
          <a:xfrm>
            <a:off x="1404256" y="3212732"/>
            <a:ext cx="797922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/>
              <a:t>Vue</a:t>
            </a:r>
            <a:r>
              <a:rPr lang="zh-CN" altLang="en-US" sz="2800" b="0" i="0" dirty="0">
                <a:solidFill>
                  <a:srgbClr val="304455"/>
                </a:solidFill>
                <a:effectLst/>
                <a:latin typeface="Source Sans Pro" panose="020B0503030403020204" pitchFamily="34" charset="0"/>
              </a:rPr>
              <a:t>是一套用于构建用户界面的</a:t>
            </a:r>
            <a:r>
              <a:rPr lang="zh-CN" altLang="en-US" sz="2800" i="0" dirty="0">
                <a:solidFill>
                  <a:srgbClr val="273849"/>
                </a:solidFill>
                <a:effectLst/>
                <a:latin typeface="Source Sans Pro" panose="020B0503030403020204" pitchFamily="34" charset="0"/>
              </a:rPr>
              <a:t>渐进式框架。</a:t>
            </a:r>
            <a:endParaRPr lang="en-US" altLang="zh-CN" sz="2800" i="0" dirty="0">
              <a:solidFill>
                <a:srgbClr val="273849"/>
              </a:solidFill>
              <a:effectLst/>
              <a:latin typeface="Source Sans Pro" panose="020B05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dirty="0"/>
              <a:t>组件化</a:t>
            </a:r>
            <a:endParaRPr lang="en-US" altLang="zh-CN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dirty="0"/>
              <a:t>渐进式框架</a:t>
            </a:r>
            <a:endParaRPr lang="en-US" altLang="zh-CN" sz="2800" dirty="0"/>
          </a:p>
          <a:p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826143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EC5B2E-B303-FED5-5CE2-A1EEE7922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组件化</a:t>
            </a:r>
          </a:p>
        </p:txBody>
      </p:sp>
      <p:pic>
        <p:nvPicPr>
          <p:cNvPr id="1028" name="Picture 4" descr="单文件组件的示例 (点击查看文本版的代码">
            <a:extLst>
              <a:ext uri="{FF2B5EF4-FFF2-40B4-BE49-F238E27FC236}">
                <a16:creationId xmlns:a16="http://schemas.microsoft.com/office/drawing/2014/main" id="{FF977978-56EE-EB1A-F428-BCDEAF43E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713" y="108857"/>
            <a:ext cx="62372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20B2894-ED4F-765C-1D48-CCBA51B1D22D}"/>
              </a:ext>
            </a:extLst>
          </p:cNvPr>
          <p:cNvSpPr txBox="1"/>
          <p:nvPr/>
        </p:nvSpPr>
        <p:spPr>
          <a:xfrm>
            <a:off x="1077684" y="2175556"/>
            <a:ext cx="512717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一个</a:t>
            </a:r>
            <a:r>
              <a:rPr lang="en-US" altLang="zh-CN" sz="2400" dirty="0"/>
              <a:t>.</a:t>
            </a:r>
            <a:r>
              <a:rPr lang="en-US" altLang="zh-CN" sz="2400" dirty="0" err="1"/>
              <a:t>vue</a:t>
            </a:r>
            <a:r>
              <a:rPr lang="zh-CN" altLang="en-US" sz="2400" dirty="0"/>
              <a:t>后缀文件（称为一个组件）涵盖了：</a:t>
            </a:r>
            <a:endParaRPr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/>
              <a:t>页面结构</a:t>
            </a:r>
            <a:r>
              <a:rPr lang="en-US" altLang="zh-CN" sz="2400" dirty="0"/>
              <a:t>.html</a:t>
            </a:r>
            <a:r>
              <a:rPr lang="zh-CN" altLang="en-US" sz="2400" dirty="0"/>
              <a:t>文件</a:t>
            </a:r>
            <a:endParaRPr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/>
              <a:t>样式</a:t>
            </a:r>
            <a:r>
              <a:rPr lang="en-US" altLang="zh-CN" sz="2400" dirty="0"/>
              <a:t>.</a:t>
            </a:r>
            <a:r>
              <a:rPr lang="en-US" altLang="zh-CN" sz="2400" dirty="0" err="1"/>
              <a:t>css</a:t>
            </a:r>
            <a:r>
              <a:rPr lang="zh-CN" altLang="en-US" sz="2400" dirty="0"/>
              <a:t>文件</a:t>
            </a:r>
            <a:endParaRPr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/>
              <a:t>交互</a:t>
            </a:r>
            <a:r>
              <a:rPr lang="en-US" altLang="zh-CN" sz="2400" dirty="0"/>
              <a:t>.</a:t>
            </a:r>
            <a:r>
              <a:rPr lang="en-US" altLang="zh-CN" sz="2400" dirty="0" err="1"/>
              <a:t>js</a:t>
            </a:r>
            <a:r>
              <a:rPr lang="zh-CN" altLang="en-US" sz="2400" dirty="0"/>
              <a:t>文件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6F43B95-B8CF-F37D-3474-2C752F257E82}"/>
              </a:ext>
            </a:extLst>
          </p:cNvPr>
          <p:cNvSpPr txBox="1"/>
          <p:nvPr/>
        </p:nvSpPr>
        <p:spPr>
          <a:xfrm>
            <a:off x="1077685" y="4419991"/>
            <a:ext cx="6096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/>
              <a:t>好处：代码复用率高</a:t>
            </a:r>
          </a:p>
        </p:txBody>
      </p:sp>
    </p:spTree>
    <p:extLst>
      <p:ext uri="{BB962C8B-B14F-4D97-AF65-F5344CB8AC3E}">
        <p14:creationId xmlns:p14="http://schemas.microsoft.com/office/powerpoint/2010/main" val="1205370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97FFD2-C347-4ADD-883D-3FAA0FFAB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i="0" dirty="0">
                <a:solidFill>
                  <a:srgbClr val="273849"/>
                </a:solidFill>
                <a:effectLst/>
                <a:latin typeface="Source Sans Pro" panose="020B0604020202020204" pitchFamily="34" charset="0"/>
              </a:rPr>
              <a:t>渐进式框架</a:t>
            </a:r>
            <a:endParaRPr lang="zh-CN" altLang="en-US" dirty="0"/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FAAFFE3D-73A5-345C-799F-5743945EBE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25886" y="365125"/>
            <a:ext cx="5812946" cy="602478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E66ABA8-F53D-83A4-93D3-76AD9AC7C77A}"/>
              </a:ext>
            </a:extLst>
          </p:cNvPr>
          <p:cNvSpPr txBox="1"/>
          <p:nvPr/>
        </p:nvSpPr>
        <p:spPr>
          <a:xfrm>
            <a:off x="1239202" y="2927198"/>
            <a:ext cx="378822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自底向上逐层应用</a:t>
            </a:r>
            <a:endParaRPr lang="en-US" altLang="zh-C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dirty="0"/>
              <a:t>Root</a:t>
            </a:r>
            <a:r>
              <a:rPr lang="zh-CN" altLang="en-US" sz="2400" dirty="0"/>
              <a:t>根组件控制全局</a:t>
            </a:r>
            <a:endParaRPr lang="en-US" altLang="zh-C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dirty="0"/>
              <a:t>App</a:t>
            </a:r>
            <a:r>
              <a:rPr lang="zh-CN" altLang="en-US" sz="2400" dirty="0"/>
              <a:t>组件调控其它组件</a:t>
            </a:r>
            <a:endParaRPr lang="en-US" altLang="zh-C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dirty="0"/>
              <a:t>各子组件配置实例对象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1947917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F33A9F-F7C3-430B-B1E6-4C0F410B98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5679" y="2654701"/>
            <a:ext cx="8900642" cy="1548597"/>
          </a:xfrm>
        </p:spPr>
        <p:txBody>
          <a:bodyPr anchor="ctr"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altLang="zh-CN" sz="4000" dirty="0">
                <a:latin typeface="Modern No. 20" panose="02070704070505020303" pitchFamily="18" charset="0"/>
                <a:ea typeface="等线" panose="02010600030101010101" pitchFamily="2" charset="-122"/>
              </a:rPr>
              <a:t>PART</a:t>
            </a:r>
            <a:r>
              <a:rPr lang="zh-CN" altLang="en-US" sz="4000" dirty="0">
                <a:latin typeface="Modern No. 20" panose="02070704070505020303" pitchFamily="18" charset="0"/>
                <a:ea typeface="等线" panose="02010600030101010101" pitchFamily="2" charset="-122"/>
              </a:rPr>
              <a:t> </a:t>
            </a:r>
            <a:r>
              <a:rPr lang="en-US" altLang="zh-CN" sz="4000" dirty="0">
                <a:latin typeface="Modern No. 20" panose="02070704070505020303" pitchFamily="18" charset="0"/>
                <a:ea typeface="等线" panose="02010600030101010101" pitchFamily="2" charset="-122"/>
              </a:rPr>
              <a:t>2.Vue</a:t>
            </a:r>
            <a:r>
              <a:rPr lang="zh-CN" altLang="en-US" sz="4000" dirty="0">
                <a:latin typeface="Modern No. 20" panose="02070704070505020303" pitchFamily="18" charset="0"/>
                <a:ea typeface="等线" panose="02010600030101010101" pitchFamily="2" charset="-122"/>
              </a:rPr>
              <a:t> 项目的代码结构和细节架构</a:t>
            </a:r>
            <a:endParaRPr lang="zh-CN" altLang="en-US" sz="40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520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525F3E6-6E85-4DCD-972A-0B660838693E}"/>
              </a:ext>
            </a:extLst>
          </p:cNvPr>
          <p:cNvSpPr txBox="1"/>
          <p:nvPr/>
        </p:nvSpPr>
        <p:spPr>
          <a:xfrm>
            <a:off x="4223327" y="3075057"/>
            <a:ext cx="37453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Baoli TC" panose="02010600040101010101" pitchFamily="2" charset="-120"/>
                <a:ea typeface="Baoli TC" panose="02010600040101010101" pitchFamily="2" charset="-120"/>
              </a:rPr>
              <a:t>整体代码结构</a:t>
            </a:r>
          </a:p>
        </p:txBody>
      </p:sp>
    </p:spTree>
    <p:extLst>
      <p:ext uri="{BB962C8B-B14F-4D97-AF65-F5344CB8AC3E}">
        <p14:creationId xmlns:p14="http://schemas.microsoft.com/office/powerpoint/2010/main" val="10602657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4EE2462-0A9E-E0B9-0077-94CB22414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57" y="1848471"/>
            <a:ext cx="3739552" cy="3161058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41811EDE-AA35-96A0-B2A6-D85779A17939}"/>
              </a:ext>
            </a:extLst>
          </p:cNvPr>
          <p:cNvSpPr txBox="1"/>
          <p:nvPr/>
        </p:nvSpPr>
        <p:spPr>
          <a:xfrm>
            <a:off x="4843040" y="977965"/>
            <a:ext cx="6792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err="1"/>
              <a:t>node_modules</a:t>
            </a:r>
            <a:r>
              <a:rPr kumimoji="1" lang="en-US" altLang="zh-CN" dirty="0"/>
              <a:t>:</a:t>
            </a:r>
            <a:r>
              <a:rPr kumimoji="1" lang="zh-CN" altLang="en-US" dirty="0"/>
              <a:t> 项目依赖的第三方依赖包（</a:t>
            </a:r>
            <a:r>
              <a:rPr kumimoji="1" lang="en-US" altLang="zh-CN" dirty="0" err="1"/>
              <a:t>node.js</a:t>
            </a:r>
            <a:r>
              <a:rPr kumimoji="1" lang="zh-CN" altLang="en-US" dirty="0"/>
              <a:t>环境安装提供）</a:t>
            </a:r>
            <a:endParaRPr kumimoji="1" lang="zh-CN" altLang="en-US" dirty="0">
              <a:latin typeface="Modern No. 20" panose="02070704070505020303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886E05C-033A-CCAA-BF6B-1197D6B8F035}"/>
              </a:ext>
            </a:extLst>
          </p:cNvPr>
          <p:cNvSpPr txBox="1"/>
          <p:nvPr/>
        </p:nvSpPr>
        <p:spPr>
          <a:xfrm>
            <a:off x="4843040" y="1641252"/>
            <a:ext cx="7534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public:</a:t>
            </a:r>
            <a:r>
              <a:rPr kumimoji="1" lang="zh-CN" altLang="en-US" dirty="0"/>
              <a:t> 里面是静态文件，存放公共</a:t>
            </a:r>
            <a:r>
              <a:rPr kumimoji="1" lang="en-US" altLang="zh-CN" dirty="0" err="1"/>
              <a:t>js</a:t>
            </a:r>
            <a:r>
              <a:rPr kumimoji="1" lang="zh-CN" altLang="en-US" dirty="0"/>
              <a:t>的文件夹可以看做是一种应急手段</a:t>
            </a:r>
            <a:endParaRPr kumimoji="1" lang="zh-CN" altLang="en-US" dirty="0">
              <a:latin typeface="Modern No. 20" panose="02070704070505020303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1F04518-6E0B-A6BF-9C9B-8DD66821C0AE}"/>
              </a:ext>
            </a:extLst>
          </p:cNvPr>
          <p:cNvSpPr txBox="1"/>
          <p:nvPr/>
        </p:nvSpPr>
        <p:spPr>
          <a:xfrm>
            <a:off x="4843040" y="3006856"/>
            <a:ext cx="7534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.</a:t>
            </a:r>
            <a:r>
              <a:rPr kumimoji="1" lang="en-US" altLang="zh-CN" dirty="0" err="1"/>
              <a:t>gitgnore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git</a:t>
            </a:r>
            <a:r>
              <a:rPr kumimoji="1" lang="zh-CN" altLang="en-US" dirty="0"/>
              <a:t>配置项（把不想要的东西放在里面，不会被提交）</a:t>
            </a:r>
            <a:endParaRPr kumimoji="1" lang="zh-CN" altLang="en-US" dirty="0">
              <a:latin typeface="Modern No. 20" panose="02070704070505020303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7D536DE-EDA3-9CA0-EC5E-1B6821738388}"/>
              </a:ext>
            </a:extLst>
          </p:cNvPr>
          <p:cNvSpPr txBox="1"/>
          <p:nvPr/>
        </p:nvSpPr>
        <p:spPr>
          <a:xfrm>
            <a:off x="4843040" y="3737898"/>
            <a:ext cx="7534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package-</a:t>
            </a:r>
            <a:r>
              <a:rPr kumimoji="1" lang="en-US" altLang="zh-CN" dirty="0" err="1"/>
              <a:t>lock.json</a:t>
            </a:r>
            <a:r>
              <a:rPr kumimoji="1" lang="en-US" altLang="zh-CN" dirty="0"/>
              <a:t>:</a:t>
            </a:r>
            <a:r>
              <a:rPr kumimoji="1" lang="zh-CN" altLang="en-US" dirty="0"/>
              <a:t> 依赖的版本</a:t>
            </a:r>
            <a:endParaRPr kumimoji="1" lang="zh-CN" altLang="en-US" dirty="0">
              <a:latin typeface="Modern No. 20" panose="02070704070505020303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3B7B0B5-9C07-FE27-0B4F-670EA4EA4938}"/>
              </a:ext>
            </a:extLst>
          </p:cNvPr>
          <p:cNvSpPr txBox="1"/>
          <p:nvPr/>
        </p:nvSpPr>
        <p:spPr>
          <a:xfrm>
            <a:off x="4843040" y="4389869"/>
            <a:ext cx="7534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err="1"/>
              <a:t>package.json</a:t>
            </a:r>
            <a:r>
              <a:rPr kumimoji="1" lang="en-US" altLang="zh-CN" dirty="0"/>
              <a:t> :</a:t>
            </a:r>
            <a:r>
              <a:rPr kumimoji="1" lang="zh-CN" altLang="en-US" dirty="0"/>
              <a:t> 依赖文件存储地</a:t>
            </a:r>
            <a:endParaRPr kumimoji="1" lang="zh-CN" altLang="en-US" dirty="0">
              <a:latin typeface="Modern No. 20" panose="02070704070505020303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51D7E69-4EFD-39B6-6CC8-6DF3E7A1ECAD}"/>
              </a:ext>
            </a:extLst>
          </p:cNvPr>
          <p:cNvSpPr txBox="1"/>
          <p:nvPr/>
        </p:nvSpPr>
        <p:spPr>
          <a:xfrm>
            <a:off x="4843040" y="5144458"/>
            <a:ext cx="7534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err="1"/>
              <a:t>README.md</a:t>
            </a:r>
            <a:r>
              <a:rPr kumimoji="1" lang="en-US" altLang="zh-CN" dirty="0"/>
              <a:t>:</a:t>
            </a:r>
            <a:r>
              <a:rPr kumimoji="1" lang="zh-CN" altLang="en-US" dirty="0"/>
              <a:t> 说明文件</a:t>
            </a:r>
            <a:endParaRPr kumimoji="1" lang="zh-CN" altLang="en-US" dirty="0">
              <a:latin typeface="Modern No. 20" panose="02070704070505020303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8E5325F-10E7-2248-354D-B5CAFF7C3E3C}"/>
              </a:ext>
            </a:extLst>
          </p:cNvPr>
          <p:cNvSpPr txBox="1"/>
          <p:nvPr/>
        </p:nvSpPr>
        <p:spPr>
          <a:xfrm>
            <a:off x="4843040" y="2302208"/>
            <a:ext cx="7534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err="1">
                <a:solidFill>
                  <a:srgbClr val="C00000"/>
                </a:solidFill>
              </a:rPr>
              <a:t>src</a:t>
            </a:r>
            <a:r>
              <a:rPr kumimoji="1" lang="en-US" altLang="zh-CN" b="1" dirty="0"/>
              <a:t>:</a:t>
            </a:r>
            <a:r>
              <a:rPr kumimoji="1" lang="zh-CN" altLang="en-US" b="1" dirty="0"/>
              <a:t> 整个项目的</a:t>
            </a:r>
            <a:r>
              <a:rPr kumimoji="1" lang="zh-CN" altLang="en-US" b="1" dirty="0">
                <a:solidFill>
                  <a:srgbClr val="C00000"/>
                </a:solidFill>
              </a:rPr>
              <a:t>源代码</a:t>
            </a:r>
            <a:endParaRPr kumimoji="1" lang="zh-CN" altLang="en-US" b="1" dirty="0">
              <a:solidFill>
                <a:srgbClr val="C00000"/>
              </a:solidFill>
              <a:latin typeface="Modern No. 20" panose="02070704070505020303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2EF35AE-8A07-012A-02D4-8D1C90F58CCE}"/>
              </a:ext>
            </a:extLst>
          </p:cNvPr>
          <p:cNvSpPr txBox="1"/>
          <p:nvPr/>
        </p:nvSpPr>
        <p:spPr>
          <a:xfrm>
            <a:off x="563417" y="258619"/>
            <a:ext cx="7904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整体结构</a:t>
            </a:r>
          </a:p>
        </p:txBody>
      </p:sp>
    </p:spTree>
    <p:extLst>
      <p:ext uri="{BB962C8B-B14F-4D97-AF65-F5344CB8AC3E}">
        <p14:creationId xmlns:p14="http://schemas.microsoft.com/office/powerpoint/2010/main" val="611260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525F3E6-6E85-4DCD-972A-0B660838693E}"/>
              </a:ext>
            </a:extLst>
          </p:cNvPr>
          <p:cNvSpPr txBox="1"/>
          <p:nvPr/>
        </p:nvSpPr>
        <p:spPr>
          <a:xfrm>
            <a:off x="3860950" y="3075057"/>
            <a:ext cx="44700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Baoli TC" panose="02010600040101010101" pitchFamily="2" charset="-120"/>
                <a:ea typeface="Baoli TC" panose="02010600040101010101" pitchFamily="2" charset="-120"/>
              </a:rPr>
              <a:t>源代码文件的结构</a:t>
            </a:r>
          </a:p>
        </p:txBody>
      </p:sp>
    </p:spTree>
    <p:extLst>
      <p:ext uri="{BB962C8B-B14F-4D97-AF65-F5344CB8AC3E}">
        <p14:creationId xmlns:p14="http://schemas.microsoft.com/office/powerpoint/2010/main" val="30603800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8C742CC-D0BF-86C4-33BD-AB0D1550FD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494" y="1184773"/>
            <a:ext cx="3361940" cy="448845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D3C1E2D3-FB47-CCD4-5013-76A21167FD0A}"/>
              </a:ext>
            </a:extLst>
          </p:cNvPr>
          <p:cNvSpPr txBox="1"/>
          <p:nvPr/>
        </p:nvSpPr>
        <p:spPr>
          <a:xfrm>
            <a:off x="5585161" y="1318384"/>
            <a:ext cx="6792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/>
              <a:t>asserts:</a:t>
            </a:r>
            <a:r>
              <a:rPr kumimoji="1" lang="zh-CN" altLang="en-US" b="1" dirty="0"/>
              <a:t> </a:t>
            </a:r>
            <a:r>
              <a:rPr kumimoji="1" lang="zh-CN" altLang="en-US" dirty="0"/>
              <a:t>主要存放文件要用的图片</a:t>
            </a:r>
            <a:endParaRPr kumimoji="1" lang="zh-CN" altLang="en-US" dirty="0">
              <a:latin typeface="Modern No. 20" panose="02070704070505020303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01271B0-2DFF-E1F5-DF12-3A76A2525867}"/>
              </a:ext>
            </a:extLst>
          </p:cNvPr>
          <p:cNvSpPr txBox="1"/>
          <p:nvPr/>
        </p:nvSpPr>
        <p:spPr>
          <a:xfrm>
            <a:off x="5585161" y="2089419"/>
            <a:ext cx="7534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/>
              <a:t>components:</a:t>
            </a:r>
            <a:r>
              <a:rPr kumimoji="1" lang="zh-CN" altLang="en-US" dirty="0"/>
              <a:t> 存放项目的小组件</a:t>
            </a:r>
            <a:endParaRPr kumimoji="1" lang="zh-CN" altLang="en-US" dirty="0">
              <a:latin typeface="Modern No. 20" panose="02070704070505020303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2A7CD60-847E-8FDE-D115-EECFAC57892B}"/>
              </a:ext>
            </a:extLst>
          </p:cNvPr>
          <p:cNvSpPr txBox="1"/>
          <p:nvPr/>
        </p:nvSpPr>
        <p:spPr>
          <a:xfrm>
            <a:off x="5585161" y="2860454"/>
            <a:ext cx="7534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router:</a:t>
            </a:r>
            <a:r>
              <a:rPr kumimoji="1" lang="zh-CN" altLang="en-US" dirty="0"/>
              <a:t> </a:t>
            </a:r>
            <a:r>
              <a:rPr kumimoji="1" lang="en-US" altLang="zh-CN" dirty="0"/>
              <a:t>Vue</a:t>
            </a:r>
            <a:r>
              <a:rPr kumimoji="1" lang="zh-CN" altLang="en-US" dirty="0"/>
              <a:t>的官方路由</a:t>
            </a:r>
            <a:endParaRPr kumimoji="1" lang="zh-CN" altLang="en-US" dirty="0">
              <a:latin typeface="Modern No. 20" panose="02070704070505020303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918B075-ADB5-6EBF-F334-CEC8784054A7}"/>
              </a:ext>
            </a:extLst>
          </p:cNvPr>
          <p:cNvSpPr txBox="1"/>
          <p:nvPr/>
        </p:nvSpPr>
        <p:spPr>
          <a:xfrm>
            <a:off x="5585161" y="3631489"/>
            <a:ext cx="7534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/>
              <a:t>views:</a:t>
            </a:r>
            <a:r>
              <a:rPr kumimoji="1" lang="zh-CN" altLang="en-US" b="1" dirty="0"/>
              <a:t> </a:t>
            </a:r>
            <a:r>
              <a:rPr kumimoji="1" lang="zh-CN" altLang="en-US" dirty="0"/>
              <a:t>页面目录，存放我们做好的页面</a:t>
            </a:r>
            <a:endParaRPr kumimoji="1" lang="zh-CN" altLang="en-US" dirty="0">
              <a:latin typeface="Modern No. 20" panose="02070704070505020303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E874C61-E148-8A22-E539-8A128D711E13}"/>
              </a:ext>
            </a:extLst>
          </p:cNvPr>
          <p:cNvSpPr txBox="1"/>
          <p:nvPr/>
        </p:nvSpPr>
        <p:spPr>
          <a:xfrm>
            <a:off x="5585161" y="4402524"/>
            <a:ext cx="7534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err="1"/>
              <a:t>App.vue</a:t>
            </a:r>
            <a:r>
              <a:rPr kumimoji="1" lang="en-US" altLang="zh-CN" b="1" dirty="0"/>
              <a:t>:</a:t>
            </a:r>
            <a:r>
              <a:rPr kumimoji="1" lang="zh-CN" altLang="en-US" b="1" dirty="0"/>
              <a:t> </a:t>
            </a:r>
            <a:r>
              <a:rPr kumimoji="1" lang="zh-CN" altLang="en-US" dirty="0"/>
              <a:t>项目的根组件，组件中的“王者”</a:t>
            </a:r>
            <a:endParaRPr kumimoji="1" lang="zh-CN" altLang="en-US" dirty="0">
              <a:latin typeface="Modern No. 20" panose="02070704070505020303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639E2B7-D153-7D1B-45F0-353A1118DD66}"/>
              </a:ext>
            </a:extLst>
          </p:cNvPr>
          <p:cNvSpPr txBox="1"/>
          <p:nvPr/>
        </p:nvSpPr>
        <p:spPr>
          <a:xfrm>
            <a:off x="5585161" y="5117500"/>
            <a:ext cx="7534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err="1"/>
              <a:t>main.js</a:t>
            </a:r>
            <a:r>
              <a:rPr kumimoji="1" lang="en-US" altLang="zh-CN" dirty="0"/>
              <a:t>:</a:t>
            </a:r>
            <a:r>
              <a:rPr kumimoji="1" lang="zh-CN" altLang="en-US" dirty="0"/>
              <a:t> 项目入口文件”</a:t>
            </a:r>
            <a:endParaRPr kumimoji="1" lang="zh-CN" altLang="en-US" dirty="0">
              <a:latin typeface="Modern No. 20" panose="02070704070505020303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AB6BA40-976C-34B8-A9D9-E36AA8BC0FA4}"/>
              </a:ext>
            </a:extLst>
          </p:cNvPr>
          <p:cNvSpPr txBox="1"/>
          <p:nvPr/>
        </p:nvSpPr>
        <p:spPr>
          <a:xfrm>
            <a:off x="563417" y="258619"/>
            <a:ext cx="7904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err="1">
                <a:latin typeface="等线" panose="02010600030101010101" pitchFamily="2" charset="-122"/>
                <a:ea typeface="等线" panose="02010600030101010101" pitchFamily="2" charset="-122"/>
              </a:rPr>
              <a:t>src</a:t>
            </a:r>
            <a:r>
              <a:rPr lang="zh-CN" altLang="en-US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文件夹</a:t>
            </a:r>
          </a:p>
        </p:txBody>
      </p:sp>
    </p:spTree>
    <p:extLst>
      <p:ext uri="{BB962C8B-B14F-4D97-AF65-F5344CB8AC3E}">
        <p14:creationId xmlns:p14="http://schemas.microsoft.com/office/powerpoint/2010/main" val="823840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8C742CC-D0BF-86C4-33BD-AB0D1550FD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672" y="1811586"/>
            <a:ext cx="2422949" cy="323482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EAB6BA40-976C-34B8-A9D9-E36AA8BC0FA4}"/>
              </a:ext>
            </a:extLst>
          </p:cNvPr>
          <p:cNvSpPr txBox="1"/>
          <p:nvPr/>
        </p:nvSpPr>
        <p:spPr>
          <a:xfrm>
            <a:off x="324878" y="238004"/>
            <a:ext cx="7904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.\</a:t>
            </a:r>
            <a:r>
              <a:rPr lang="en-US" altLang="zh-CN" sz="2400" b="1" dirty="0" err="1">
                <a:latin typeface="等线" panose="02010600030101010101" pitchFamily="2" charset="-122"/>
                <a:ea typeface="等线" panose="02010600030101010101" pitchFamily="2" charset="-122"/>
              </a:rPr>
              <a:t>src</a:t>
            </a:r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\asserts</a:t>
            </a:r>
            <a:endParaRPr lang="zh-CN" altLang="en-US" sz="24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93BBAF1-483C-0B3E-51FA-6C38418943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8036" y="2168014"/>
            <a:ext cx="5734292" cy="3570408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3D1BBB9D-0BE6-BA48-8A1B-6F187BFB80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0698" y="405844"/>
            <a:ext cx="5074345" cy="3159498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D00FC7D2-9BB2-087A-2C00-EECFC422DC43}"/>
              </a:ext>
            </a:extLst>
          </p:cNvPr>
          <p:cNvSpPr txBox="1"/>
          <p:nvPr/>
        </p:nvSpPr>
        <p:spPr>
          <a:xfrm>
            <a:off x="5249962" y="6035933"/>
            <a:ext cx="3522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/>
              <a:t>asserts:</a:t>
            </a:r>
            <a:r>
              <a:rPr kumimoji="1" lang="zh-CN" altLang="en-US" b="1" dirty="0"/>
              <a:t> 主要存放文件要用的图片</a:t>
            </a:r>
            <a:endParaRPr kumimoji="1" lang="zh-CN" altLang="en-US" b="1" dirty="0">
              <a:latin typeface="Modern No. 20" panose="0207070407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942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8C742CC-D0BF-86C4-33BD-AB0D1550FD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672" y="1811586"/>
            <a:ext cx="2422949" cy="323482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CE91858-756C-38EF-1D7A-A12943640C56}"/>
              </a:ext>
            </a:extLst>
          </p:cNvPr>
          <p:cNvSpPr txBox="1"/>
          <p:nvPr/>
        </p:nvSpPr>
        <p:spPr>
          <a:xfrm>
            <a:off x="5624918" y="5654558"/>
            <a:ext cx="7534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/>
              <a:t>components:</a:t>
            </a:r>
            <a:r>
              <a:rPr kumimoji="1" lang="zh-CN" altLang="en-US" b="1" dirty="0"/>
              <a:t> 存放项目的小组件</a:t>
            </a:r>
            <a:endParaRPr kumimoji="1" lang="zh-CN" altLang="en-US" b="1" dirty="0">
              <a:latin typeface="Modern No. 20" panose="02070704070505020303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F3BCA94-83E6-2583-7EF8-FB44B97114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6235" y="720284"/>
            <a:ext cx="7763064" cy="447260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56549AF-37C6-F955-EAAB-FCF31F50B3C5}"/>
              </a:ext>
            </a:extLst>
          </p:cNvPr>
          <p:cNvSpPr txBox="1"/>
          <p:nvPr/>
        </p:nvSpPr>
        <p:spPr>
          <a:xfrm>
            <a:off x="324878" y="258619"/>
            <a:ext cx="7904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.\</a:t>
            </a:r>
            <a:r>
              <a:rPr lang="en-US" altLang="zh-CN" sz="2400" b="1" dirty="0" err="1">
                <a:latin typeface="等线" panose="02010600030101010101" pitchFamily="2" charset="-122"/>
                <a:ea typeface="等线" panose="02010600030101010101" pitchFamily="2" charset="-122"/>
              </a:rPr>
              <a:t>src</a:t>
            </a:r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\components</a:t>
            </a:r>
            <a:endParaRPr lang="zh-CN" altLang="en-US" sz="24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233111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0F3BCA94-83E6-2583-7EF8-FB44B97114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45" t="22118" r="77691" b="27215"/>
          <a:stretch/>
        </p:blipFill>
        <p:spPr>
          <a:xfrm>
            <a:off x="324878" y="1507797"/>
            <a:ext cx="2563726" cy="3864650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D1571BFD-822F-F981-EAEA-9A85822A1E0A}"/>
              </a:ext>
            </a:extLst>
          </p:cNvPr>
          <p:cNvSpPr txBox="1"/>
          <p:nvPr/>
        </p:nvSpPr>
        <p:spPr>
          <a:xfrm>
            <a:off x="324878" y="350607"/>
            <a:ext cx="7904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.\</a:t>
            </a:r>
            <a:r>
              <a:rPr lang="en-US" altLang="zh-CN" sz="2400" b="1" dirty="0" err="1">
                <a:latin typeface="等线" panose="02010600030101010101" pitchFamily="2" charset="-122"/>
                <a:ea typeface="等线" panose="02010600030101010101" pitchFamily="2" charset="-122"/>
              </a:rPr>
              <a:t>src</a:t>
            </a:r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\</a:t>
            </a:r>
            <a:r>
              <a:rPr lang="en-US" altLang="zh-CN" sz="2400" b="1" dirty="0">
                <a:latin typeface="等线" panose="02010600030101010101" pitchFamily="2" charset="-122"/>
              </a:rPr>
              <a:t>components</a:t>
            </a:r>
            <a:endParaRPr lang="zh-CN" altLang="en-US" sz="24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CBAC505-7DEC-A00A-512E-BA2F915E4DE2}"/>
              </a:ext>
            </a:extLst>
          </p:cNvPr>
          <p:cNvSpPr txBox="1"/>
          <p:nvPr/>
        </p:nvSpPr>
        <p:spPr>
          <a:xfrm>
            <a:off x="4651513" y="3209289"/>
            <a:ext cx="595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Modern No. 20" panose="02070704070505020303" pitchFamily="18" charset="0"/>
              </a:rPr>
              <a:t>Question</a:t>
            </a:r>
            <a:r>
              <a:rPr kumimoji="1" lang="zh-CN" altLang="en-US" sz="2400" dirty="0">
                <a:latin typeface="Modern No. 20" panose="02070704070505020303" pitchFamily="18" charset="0"/>
              </a:rPr>
              <a:t>：如何建构我们的力导向图组件呢？</a:t>
            </a:r>
          </a:p>
        </p:txBody>
      </p:sp>
    </p:spTree>
    <p:extLst>
      <p:ext uri="{BB962C8B-B14F-4D97-AF65-F5344CB8AC3E}">
        <p14:creationId xmlns:p14="http://schemas.microsoft.com/office/powerpoint/2010/main" val="28338756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0F3BCA94-83E6-2583-7EF8-FB44B97114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45" t="22118" r="77691" b="27215"/>
          <a:stretch/>
        </p:blipFill>
        <p:spPr>
          <a:xfrm>
            <a:off x="324878" y="1496675"/>
            <a:ext cx="2563726" cy="386465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2CA584D7-7A7F-0C42-7307-08840E38AC5A}"/>
              </a:ext>
            </a:extLst>
          </p:cNvPr>
          <p:cNvSpPr txBox="1"/>
          <p:nvPr/>
        </p:nvSpPr>
        <p:spPr>
          <a:xfrm>
            <a:off x="4816535" y="2663731"/>
            <a:ext cx="6792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Modern No. 20" panose="02070704070505020303" pitchFamily="18" charset="0"/>
              </a:rPr>
              <a:t>1.</a:t>
            </a:r>
            <a:r>
              <a:rPr kumimoji="1" lang="zh-CN" altLang="en-US" dirty="0">
                <a:latin typeface="Modern No. 20" panose="02070704070505020303" pitchFamily="18" charset="0"/>
              </a:rPr>
              <a:t>首先导入我们的</a:t>
            </a:r>
            <a:r>
              <a:rPr kumimoji="1" lang="en-US" altLang="zh-CN" dirty="0">
                <a:latin typeface="Modern No. 20" panose="02070704070505020303" pitchFamily="18" charset="0"/>
              </a:rPr>
              <a:t>d3</a:t>
            </a:r>
            <a:r>
              <a:rPr kumimoji="1" lang="zh-CN" altLang="en-US" dirty="0">
                <a:latin typeface="Modern No. 20" panose="02070704070505020303" pitchFamily="18" charset="0"/>
              </a:rPr>
              <a:t>包，在集成终端输入</a:t>
            </a:r>
            <a:r>
              <a:rPr kumimoji="1" lang="en-US" altLang="zh-CN" dirty="0">
                <a:latin typeface="Modern No. 20" panose="02070704070505020303" pitchFamily="18" charset="0"/>
              </a:rPr>
              <a:t> </a:t>
            </a:r>
            <a:r>
              <a:rPr kumimoji="1" lang="en-US" altLang="zh-CN" dirty="0" err="1">
                <a:latin typeface="Modern No. 20" panose="02070704070505020303" pitchFamily="18" charset="0"/>
              </a:rPr>
              <a:t>npm</a:t>
            </a:r>
            <a:r>
              <a:rPr kumimoji="1" lang="en-US" altLang="zh-CN" dirty="0">
                <a:latin typeface="Modern No. 20" panose="02070704070505020303" pitchFamily="18" charset="0"/>
              </a:rPr>
              <a:t> install d3@5.16.0</a:t>
            </a:r>
            <a:endParaRPr kumimoji="1" lang="zh-CN" altLang="en-US" dirty="0">
              <a:latin typeface="Modern No. 20" panose="02070704070505020303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436B4C7-C02E-8F02-9203-6162B5C15601}"/>
              </a:ext>
            </a:extLst>
          </p:cNvPr>
          <p:cNvSpPr txBox="1"/>
          <p:nvPr/>
        </p:nvSpPr>
        <p:spPr>
          <a:xfrm>
            <a:off x="4816535" y="3440122"/>
            <a:ext cx="6792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Modern No. 20" panose="02070704070505020303" pitchFamily="18" charset="0"/>
              </a:rPr>
              <a:t>2.</a:t>
            </a:r>
            <a:r>
              <a:rPr kumimoji="1" lang="zh-CN" altLang="en-US" dirty="0">
                <a:latin typeface="Modern No. 20" panose="02070704070505020303" pitchFamily="18" charset="0"/>
              </a:rPr>
              <a:t>新建我们的</a:t>
            </a:r>
            <a:r>
              <a:rPr kumimoji="1" lang="en" altLang="zh-CN" dirty="0">
                <a:latin typeface="Modern No. 20" panose="02070704070505020303" pitchFamily="18" charset="0"/>
              </a:rPr>
              <a:t>Force-</a:t>
            </a:r>
            <a:r>
              <a:rPr kumimoji="1" lang="en" altLang="zh-CN" dirty="0" err="1">
                <a:latin typeface="Modern No. 20" panose="02070704070505020303" pitchFamily="18" charset="0"/>
              </a:rPr>
              <a:t>Directed.vue</a:t>
            </a:r>
            <a:r>
              <a:rPr kumimoji="1" lang="zh-CN" altLang="en-US" dirty="0">
                <a:latin typeface="Modern No. 20" panose="02070704070505020303" pitchFamily="18" charset="0"/>
              </a:rPr>
              <a:t>文件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496B962-0E56-B9A4-9B4B-60211BF815EA}"/>
              </a:ext>
            </a:extLst>
          </p:cNvPr>
          <p:cNvSpPr txBox="1"/>
          <p:nvPr/>
        </p:nvSpPr>
        <p:spPr>
          <a:xfrm>
            <a:off x="4816535" y="4216513"/>
            <a:ext cx="6792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Modern No. 20" panose="02070704070505020303" pitchFamily="18" charset="0"/>
              </a:rPr>
              <a:t>3.</a:t>
            </a:r>
            <a:r>
              <a:rPr kumimoji="1" lang="zh-CN" altLang="en-US" dirty="0">
                <a:latin typeface="Modern No. 20" panose="02070704070505020303" pitchFamily="18" charset="0"/>
              </a:rPr>
              <a:t>添加新的</a:t>
            </a:r>
            <a:r>
              <a:rPr kumimoji="1" lang="en-US" altLang="zh-CN" dirty="0">
                <a:latin typeface="Modern No. 20" panose="02070704070505020303" pitchFamily="18" charset="0"/>
              </a:rPr>
              <a:t>div</a:t>
            </a:r>
            <a:r>
              <a:rPr kumimoji="1" lang="zh-CN" altLang="en-US" dirty="0">
                <a:latin typeface="Modern No. 20" panose="02070704070505020303" pitchFamily="18" charset="0"/>
              </a:rPr>
              <a:t>，可以看做是一个容器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45337F3-20E5-D212-02E1-4C50B437C13A}"/>
              </a:ext>
            </a:extLst>
          </p:cNvPr>
          <p:cNvSpPr txBox="1"/>
          <p:nvPr/>
        </p:nvSpPr>
        <p:spPr>
          <a:xfrm>
            <a:off x="4816535" y="1880988"/>
            <a:ext cx="6792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latin typeface="Modern No. 20" panose="02070704070505020303" pitchFamily="18" charset="0"/>
              </a:rPr>
              <a:t>三个步骤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2F376E5-B74C-0099-18C9-4BBDECD7372F}"/>
              </a:ext>
            </a:extLst>
          </p:cNvPr>
          <p:cNvSpPr txBox="1"/>
          <p:nvPr/>
        </p:nvSpPr>
        <p:spPr>
          <a:xfrm>
            <a:off x="324878" y="350607"/>
            <a:ext cx="7904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.\</a:t>
            </a:r>
            <a:r>
              <a:rPr lang="en-US" altLang="zh-CN" sz="2400" b="1" dirty="0" err="1">
                <a:latin typeface="等线" panose="02010600030101010101" pitchFamily="2" charset="-122"/>
                <a:ea typeface="等线" panose="02010600030101010101" pitchFamily="2" charset="-122"/>
              </a:rPr>
              <a:t>src</a:t>
            </a:r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\</a:t>
            </a:r>
            <a:r>
              <a:rPr lang="en-US" altLang="zh-CN" sz="2400" b="1" dirty="0">
                <a:latin typeface="等线" panose="02010600030101010101" pitchFamily="2" charset="-122"/>
              </a:rPr>
              <a:t>components\ Force-</a:t>
            </a:r>
            <a:r>
              <a:rPr lang="en-US" altLang="zh-CN" sz="2400" b="1" dirty="0" err="1">
                <a:latin typeface="等线" panose="02010600030101010101" pitchFamily="2" charset="-122"/>
              </a:rPr>
              <a:t>Directed.vue</a:t>
            </a:r>
            <a:endParaRPr lang="zh-CN" altLang="en-US" sz="24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7D3406B-A890-6DE0-9893-2053D2255F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535" y="4750206"/>
            <a:ext cx="5776326" cy="122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347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12F376E5-B74C-0099-18C9-4BBDECD7372F}"/>
              </a:ext>
            </a:extLst>
          </p:cNvPr>
          <p:cNvSpPr txBox="1"/>
          <p:nvPr/>
        </p:nvSpPr>
        <p:spPr>
          <a:xfrm>
            <a:off x="324878" y="350607"/>
            <a:ext cx="7904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.\</a:t>
            </a:r>
            <a:r>
              <a:rPr lang="en-US" altLang="zh-CN" sz="2400" b="1" dirty="0" err="1">
                <a:latin typeface="等线" panose="02010600030101010101" pitchFamily="2" charset="-122"/>
                <a:ea typeface="等线" panose="02010600030101010101" pitchFamily="2" charset="-122"/>
              </a:rPr>
              <a:t>src</a:t>
            </a:r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\</a:t>
            </a:r>
            <a:r>
              <a:rPr lang="en-US" altLang="zh-CN" sz="2400" b="1" dirty="0">
                <a:latin typeface="等线" panose="02010600030101010101" pitchFamily="2" charset="-122"/>
              </a:rPr>
              <a:t>components\ Force-</a:t>
            </a:r>
            <a:r>
              <a:rPr lang="en-US" altLang="zh-CN" sz="2400" b="1" dirty="0" err="1">
                <a:latin typeface="等线" panose="02010600030101010101" pitchFamily="2" charset="-122"/>
              </a:rPr>
              <a:t>Directed.vue</a:t>
            </a:r>
            <a:endParaRPr lang="zh-CN" altLang="en-US" sz="24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E9CA8C3-DE6C-2AE0-D916-2A4A63DDF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648" y="2463800"/>
            <a:ext cx="3733800" cy="9652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71984696-94C7-6937-295B-F71214FA2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5067" y="2476500"/>
            <a:ext cx="3821670" cy="96520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08602296-81E4-DA55-2229-8A4809B04297}"/>
              </a:ext>
            </a:extLst>
          </p:cNvPr>
          <p:cNvSpPr txBox="1"/>
          <p:nvPr/>
        </p:nvSpPr>
        <p:spPr>
          <a:xfrm>
            <a:off x="1927561" y="4163505"/>
            <a:ext cx="3042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Modern No. 20" panose="02070704070505020303" pitchFamily="18" charset="0"/>
              </a:rPr>
              <a:t>data</a:t>
            </a:r>
            <a:r>
              <a:rPr kumimoji="1" lang="zh-CN" altLang="en-US" dirty="0">
                <a:latin typeface="Modern No. 20" panose="02070704070505020303" pitchFamily="18" charset="0"/>
              </a:rPr>
              <a:t>：</a:t>
            </a:r>
            <a:r>
              <a:rPr kumimoji="1" lang="en-US" altLang="zh-CN" dirty="0">
                <a:latin typeface="Modern No. 20" panose="02070704070505020303" pitchFamily="18" charset="0"/>
              </a:rPr>
              <a:t>Vue</a:t>
            </a:r>
            <a:r>
              <a:rPr kumimoji="1" lang="zh-CN" altLang="en-US" dirty="0">
                <a:latin typeface="Modern No. 20" panose="02070704070505020303" pitchFamily="18" charset="0"/>
              </a:rPr>
              <a:t>实例的数据对象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3735E95-95E1-9B98-A07F-950F08ACE8A6}"/>
              </a:ext>
            </a:extLst>
          </p:cNvPr>
          <p:cNvSpPr txBox="1"/>
          <p:nvPr/>
        </p:nvSpPr>
        <p:spPr>
          <a:xfrm>
            <a:off x="6632713" y="4025005"/>
            <a:ext cx="3830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Modern No. 20" panose="02070704070505020303" pitchFamily="18" charset="0"/>
              </a:rPr>
              <a:t>mounted</a:t>
            </a:r>
            <a:r>
              <a:rPr kumimoji="1" lang="zh-CN" altLang="en-US" dirty="0">
                <a:latin typeface="Modern No. 20" panose="02070704070505020303" pitchFamily="18" charset="0"/>
              </a:rPr>
              <a:t>：为</a:t>
            </a:r>
            <a:r>
              <a:rPr kumimoji="1" lang="en-US" altLang="zh-CN" dirty="0">
                <a:latin typeface="Modern No. 20" panose="02070704070505020303" pitchFamily="18" charset="0"/>
              </a:rPr>
              <a:t>methods</a:t>
            </a:r>
            <a:r>
              <a:rPr kumimoji="1" lang="zh-CN" altLang="en-US" dirty="0">
                <a:latin typeface="Modern No. 20" panose="02070704070505020303" pitchFamily="18" charset="0"/>
              </a:rPr>
              <a:t>函数提前定义（类似声明变量）</a:t>
            </a:r>
          </a:p>
        </p:txBody>
      </p:sp>
    </p:spTree>
    <p:extLst>
      <p:ext uri="{BB962C8B-B14F-4D97-AF65-F5344CB8AC3E}">
        <p14:creationId xmlns:p14="http://schemas.microsoft.com/office/powerpoint/2010/main" val="16586723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12F376E5-B74C-0099-18C9-4BBDECD7372F}"/>
              </a:ext>
            </a:extLst>
          </p:cNvPr>
          <p:cNvSpPr txBox="1"/>
          <p:nvPr/>
        </p:nvSpPr>
        <p:spPr>
          <a:xfrm>
            <a:off x="324878" y="350607"/>
            <a:ext cx="7904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.\</a:t>
            </a:r>
            <a:r>
              <a:rPr lang="en-US" altLang="zh-CN" sz="2400" b="1" dirty="0" err="1">
                <a:latin typeface="等线" panose="02010600030101010101" pitchFamily="2" charset="-122"/>
                <a:ea typeface="等线" panose="02010600030101010101" pitchFamily="2" charset="-122"/>
              </a:rPr>
              <a:t>src</a:t>
            </a:r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\</a:t>
            </a:r>
            <a:r>
              <a:rPr lang="en-US" altLang="zh-CN" sz="2400" b="1" dirty="0">
                <a:latin typeface="等线" panose="02010600030101010101" pitchFamily="2" charset="-122"/>
              </a:rPr>
              <a:t>components\ Force-</a:t>
            </a:r>
            <a:r>
              <a:rPr lang="en-US" altLang="zh-CN" sz="2400" b="1" dirty="0" err="1">
                <a:latin typeface="等线" panose="02010600030101010101" pitchFamily="2" charset="-122"/>
              </a:rPr>
              <a:t>Directed.vue</a:t>
            </a:r>
            <a:endParaRPr lang="zh-CN" altLang="en-US" sz="24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3735E95-95E1-9B98-A07F-950F08ACE8A6}"/>
              </a:ext>
            </a:extLst>
          </p:cNvPr>
          <p:cNvSpPr txBox="1"/>
          <p:nvPr/>
        </p:nvSpPr>
        <p:spPr>
          <a:xfrm>
            <a:off x="4180744" y="5861062"/>
            <a:ext cx="3830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Modern No. 20" panose="02070704070505020303" pitchFamily="18" charset="0"/>
              </a:rPr>
              <a:t>methods</a:t>
            </a:r>
            <a:r>
              <a:rPr kumimoji="1" lang="zh-CN" altLang="en-US" dirty="0">
                <a:latin typeface="Modern No. 20" panose="02070704070505020303" pitchFamily="18" charset="0"/>
              </a:rPr>
              <a:t>：在其中写不同的方法函数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C33D293-0AEC-8F66-C72A-C62897CB1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0199" y="1238250"/>
            <a:ext cx="6451600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4106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12F376E5-B74C-0099-18C9-4BBDECD7372F}"/>
              </a:ext>
            </a:extLst>
          </p:cNvPr>
          <p:cNvSpPr txBox="1"/>
          <p:nvPr/>
        </p:nvSpPr>
        <p:spPr>
          <a:xfrm>
            <a:off x="324878" y="350607"/>
            <a:ext cx="7904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.\</a:t>
            </a:r>
            <a:r>
              <a:rPr lang="en-US" altLang="zh-CN" sz="2400" b="1" dirty="0" err="1">
                <a:latin typeface="等线" panose="02010600030101010101" pitchFamily="2" charset="-122"/>
                <a:ea typeface="等线" panose="02010600030101010101" pitchFamily="2" charset="-122"/>
              </a:rPr>
              <a:t>src</a:t>
            </a:r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\</a:t>
            </a:r>
            <a:r>
              <a:rPr lang="en-US" altLang="zh-CN" sz="2400" b="1" dirty="0">
                <a:latin typeface="等线" panose="02010600030101010101" pitchFamily="2" charset="-122"/>
              </a:rPr>
              <a:t>components\ Force-</a:t>
            </a:r>
            <a:r>
              <a:rPr lang="en-US" altLang="zh-CN" sz="2400" b="1" dirty="0" err="1">
                <a:latin typeface="等线" panose="02010600030101010101" pitchFamily="2" charset="-122"/>
              </a:rPr>
              <a:t>Directed.vue</a:t>
            </a:r>
            <a:endParaRPr lang="zh-CN" altLang="en-US" sz="24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3735E95-95E1-9B98-A07F-950F08ACE8A6}"/>
              </a:ext>
            </a:extLst>
          </p:cNvPr>
          <p:cNvSpPr txBox="1"/>
          <p:nvPr/>
        </p:nvSpPr>
        <p:spPr>
          <a:xfrm>
            <a:off x="3587868" y="5679133"/>
            <a:ext cx="501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latin typeface="Modern No. 20" panose="02070704070505020303" pitchFamily="18" charset="0"/>
              </a:rPr>
              <a:t>绘制力导向图的具体过程：新建及生成数据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969F69EB-206D-574C-C79C-8439AAA59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7295" y="1562100"/>
            <a:ext cx="58674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7375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12F376E5-B74C-0099-18C9-4BBDECD7372F}"/>
              </a:ext>
            </a:extLst>
          </p:cNvPr>
          <p:cNvSpPr txBox="1"/>
          <p:nvPr/>
        </p:nvSpPr>
        <p:spPr>
          <a:xfrm>
            <a:off x="324878" y="350607"/>
            <a:ext cx="7904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.\</a:t>
            </a:r>
            <a:r>
              <a:rPr lang="en-US" altLang="zh-CN" sz="2400" b="1" dirty="0" err="1">
                <a:latin typeface="等线" panose="02010600030101010101" pitchFamily="2" charset="-122"/>
                <a:ea typeface="等线" panose="02010600030101010101" pitchFamily="2" charset="-122"/>
              </a:rPr>
              <a:t>src</a:t>
            </a:r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\</a:t>
            </a:r>
            <a:r>
              <a:rPr lang="en-US" altLang="zh-CN" sz="2400" b="1" dirty="0">
                <a:latin typeface="等线" panose="02010600030101010101" pitchFamily="2" charset="-122"/>
              </a:rPr>
              <a:t>components\ Force-</a:t>
            </a:r>
            <a:r>
              <a:rPr lang="en-US" altLang="zh-CN" sz="2400" b="1" dirty="0" err="1">
                <a:latin typeface="等线" panose="02010600030101010101" pitchFamily="2" charset="-122"/>
              </a:rPr>
              <a:t>Directed.vue</a:t>
            </a:r>
            <a:endParaRPr lang="zh-CN" altLang="en-US" sz="24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3735E95-95E1-9B98-A07F-950F08ACE8A6}"/>
              </a:ext>
            </a:extLst>
          </p:cNvPr>
          <p:cNvSpPr txBox="1"/>
          <p:nvPr/>
        </p:nvSpPr>
        <p:spPr>
          <a:xfrm>
            <a:off x="4946215" y="5676396"/>
            <a:ext cx="2299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latin typeface="Modern No. 20" panose="02070704070505020303" pitchFamily="18" charset="0"/>
              </a:rPr>
              <a:t>绘制边和边上的文字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7C86080-E7F4-0121-A81E-63C2025E16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467" y="1596637"/>
            <a:ext cx="5541065" cy="366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6383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12F376E5-B74C-0099-18C9-4BBDECD7372F}"/>
              </a:ext>
            </a:extLst>
          </p:cNvPr>
          <p:cNvSpPr txBox="1"/>
          <p:nvPr/>
        </p:nvSpPr>
        <p:spPr>
          <a:xfrm>
            <a:off x="324878" y="350607"/>
            <a:ext cx="7904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.\</a:t>
            </a:r>
            <a:r>
              <a:rPr lang="en-US" altLang="zh-CN" sz="2400" b="1" dirty="0" err="1">
                <a:latin typeface="等线" panose="02010600030101010101" pitchFamily="2" charset="-122"/>
                <a:ea typeface="等线" panose="02010600030101010101" pitchFamily="2" charset="-122"/>
              </a:rPr>
              <a:t>src</a:t>
            </a:r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\</a:t>
            </a:r>
            <a:r>
              <a:rPr lang="en-US" altLang="zh-CN" sz="2400" b="1" dirty="0">
                <a:latin typeface="等线" panose="02010600030101010101" pitchFamily="2" charset="-122"/>
              </a:rPr>
              <a:t>components\ Force-</a:t>
            </a:r>
            <a:r>
              <a:rPr lang="en-US" altLang="zh-CN" sz="2400" b="1" dirty="0" err="1">
                <a:latin typeface="等线" panose="02010600030101010101" pitchFamily="2" charset="-122"/>
              </a:rPr>
              <a:t>Directed.vue</a:t>
            </a:r>
            <a:endParaRPr lang="zh-CN" altLang="en-US" sz="24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3735E95-95E1-9B98-A07F-950F08ACE8A6}"/>
              </a:ext>
            </a:extLst>
          </p:cNvPr>
          <p:cNvSpPr txBox="1"/>
          <p:nvPr/>
        </p:nvSpPr>
        <p:spPr>
          <a:xfrm>
            <a:off x="4303743" y="5676396"/>
            <a:ext cx="4380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latin typeface="Modern No. 20" panose="02070704070505020303" pitchFamily="18" charset="0"/>
              </a:rPr>
              <a:t>绘制节点以及点击节点后的跳转效果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5CD8CD2-D1A5-0779-7DE0-47690E354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0200" y="1663700"/>
            <a:ext cx="8166100" cy="353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0181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12F376E5-B74C-0099-18C9-4BBDECD7372F}"/>
              </a:ext>
            </a:extLst>
          </p:cNvPr>
          <p:cNvSpPr txBox="1"/>
          <p:nvPr/>
        </p:nvSpPr>
        <p:spPr>
          <a:xfrm>
            <a:off x="324878" y="350607"/>
            <a:ext cx="7904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.\</a:t>
            </a:r>
            <a:r>
              <a:rPr lang="en-US" altLang="zh-CN" sz="2400" b="1" dirty="0" err="1">
                <a:latin typeface="等线" panose="02010600030101010101" pitchFamily="2" charset="-122"/>
                <a:ea typeface="等线" panose="02010600030101010101" pitchFamily="2" charset="-122"/>
              </a:rPr>
              <a:t>src</a:t>
            </a:r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\</a:t>
            </a:r>
            <a:r>
              <a:rPr lang="en-US" altLang="zh-CN" sz="2400" b="1" dirty="0">
                <a:latin typeface="等线" panose="02010600030101010101" pitchFamily="2" charset="-122"/>
              </a:rPr>
              <a:t>components\ Force-</a:t>
            </a:r>
            <a:r>
              <a:rPr lang="en-US" altLang="zh-CN" sz="2400" b="1" dirty="0" err="1">
                <a:latin typeface="等线" panose="02010600030101010101" pitchFamily="2" charset="-122"/>
              </a:rPr>
              <a:t>Directed.vue</a:t>
            </a:r>
            <a:endParaRPr lang="zh-CN" altLang="en-US" sz="24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3735E95-95E1-9B98-A07F-950F08ACE8A6}"/>
              </a:ext>
            </a:extLst>
          </p:cNvPr>
          <p:cNvSpPr txBox="1"/>
          <p:nvPr/>
        </p:nvSpPr>
        <p:spPr>
          <a:xfrm>
            <a:off x="4962624" y="5477614"/>
            <a:ext cx="3830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latin typeface="Modern No. 20" panose="02070704070505020303" pitchFamily="18" charset="0"/>
              </a:rPr>
              <a:t>拖拉节点时的效果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594FA41-3007-BB45-C14C-9D5899E90F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0449" b="31665"/>
          <a:stretch/>
        </p:blipFill>
        <p:spPr>
          <a:xfrm>
            <a:off x="2851409" y="1720002"/>
            <a:ext cx="6489181" cy="3417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0268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12F376E5-B74C-0099-18C9-4BBDECD7372F}"/>
              </a:ext>
            </a:extLst>
          </p:cNvPr>
          <p:cNvSpPr txBox="1"/>
          <p:nvPr/>
        </p:nvSpPr>
        <p:spPr>
          <a:xfrm>
            <a:off x="324878" y="350607"/>
            <a:ext cx="7904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.\</a:t>
            </a:r>
            <a:r>
              <a:rPr lang="en-US" altLang="zh-CN" sz="2400" b="1" dirty="0" err="1">
                <a:latin typeface="等线" panose="02010600030101010101" pitchFamily="2" charset="-122"/>
                <a:ea typeface="等线" panose="02010600030101010101" pitchFamily="2" charset="-122"/>
              </a:rPr>
              <a:t>src</a:t>
            </a:r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\</a:t>
            </a:r>
            <a:r>
              <a:rPr lang="en-US" altLang="zh-CN" sz="2400" b="1" dirty="0">
                <a:latin typeface="等线" panose="02010600030101010101" pitchFamily="2" charset="-122"/>
              </a:rPr>
              <a:t>views</a:t>
            </a:r>
            <a:endParaRPr lang="zh-CN" altLang="en-US" sz="24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0BA5120-F90B-454F-5F8D-6FA0D8E1DE6E}"/>
              </a:ext>
            </a:extLst>
          </p:cNvPr>
          <p:cNvSpPr txBox="1"/>
          <p:nvPr/>
        </p:nvSpPr>
        <p:spPr>
          <a:xfrm>
            <a:off x="4598503" y="2857721"/>
            <a:ext cx="6771861" cy="1142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2400" dirty="0">
                <a:latin typeface="Modern No. 20" panose="02070704070505020303" pitchFamily="18" charset="0"/>
              </a:rPr>
              <a:t>Question</a:t>
            </a:r>
            <a:r>
              <a:rPr kumimoji="1" lang="zh-CN" altLang="en-US" sz="2400" dirty="0">
                <a:latin typeface="Modern No. 20" panose="02070704070505020303" pitchFamily="18" charset="0"/>
              </a:rPr>
              <a:t>：如何建构我们的页面以及如何在页面上使用我们写好的组件呢？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CA24AC2-A2A6-0700-CB53-2A4017550E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3087"/>
          <a:stretch/>
        </p:blipFill>
        <p:spPr>
          <a:xfrm>
            <a:off x="417643" y="1696611"/>
            <a:ext cx="3292965" cy="34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8087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12F376E5-B74C-0099-18C9-4BBDECD7372F}"/>
              </a:ext>
            </a:extLst>
          </p:cNvPr>
          <p:cNvSpPr txBox="1"/>
          <p:nvPr/>
        </p:nvSpPr>
        <p:spPr>
          <a:xfrm>
            <a:off x="324878" y="350607"/>
            <a:ext cx="7904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.\</a:t>
            </a:r>
            <a:r>
              <a:rPr lang="en-US" altLang="zh-CN" sz="2400" b="1" dirty="0" err="1">
                <a:latin typeface="等线" panose="02010600030101010101" pitchFamily="2" charset="-122"/>
                <a:ea typeface="等线" panose="02010600030101010101" pitchFamily="2" charset="-122"/>
              </a:rPr>
              <a:t>src</a:t>
            </a:r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\</a:t>
            </a:r>
            <a:r>
              <a:rPr lang="en-US" altLang="zh-CN" sz="2400" b="1" dirty="0">
                <a:latin typeface="等线" panose="02010600030101010101" pitchFamily="2" charset="-122"/>
              </a:rPr>
              <a:t>views\ </a:t>
            </a:r>
            <a:r>
              <a:rPr lang="en-US" altLang="zh-CN" sz="2400" b="1" dirty="0" err="1">
                <a:latin typeface="等线" panose="02010600030101010101" pitchFamily="2" charset="-122"/>
              </a:rPr>
              <a:t>Home.vue</a:t>
            </a:r>
            <a:endParaRPr lang="zh-CN" altLang="en-US" sz="24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3735E95-95E1-9B98-A07F-950F08ACE8A6}"/>
              </a:ext>
            </a:extLst>
          </p:cNvPr>
          <p:cNvSpPr txBox="1"/>
          <p:nvPr/>
        </p:nvSpPr>
        <p:spPr>
          <a:xfrm>
            <a:off x="4619960" y="5570378"/>
            <a:ext cx="2952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latin typeface="Modern No. 20" panose="02070704070505020303" pitchFamily="18" charset="0"/>
              </a:rPr>
              <a:t>顶栏和边栏（框架）的搭建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5970CF9-B112-EB52-FF06-E3A5BB8758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200" y="1447800"/>
            <a:ext cx="72136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5781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12F376E5-B74C-0099-18C9-4BBDECD7372F}"/>
              </a:ext>
            </a:extLst>
          </p:cNvPr>
          <p:cNvSpPr txBox="1"/>
          <p:nvPr/>
        </p:nvSpPr>
        <p:spPr>
          <a:xfrm>
            <a:off x="324878" y="350607"/>
            <a:ext cx="7904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.\</a:t>
            </a:r>
            <a:r>
              <a:rPr lang="en-US" altLang="zh-CN" sz="2400" b="1" dirty="0" err="1">
                <a:latin typeface="等线" panose="02010600030101010101" pitchFamily="2" charset="-122"/>
                <a:ea typeface="等线" panose="02010600030101010101" pitchFamily="2" charset="-122"/>
              </a:rPr>
              <a:t>src</a:t>
            </a:r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\</a:t>
            </a:r>
            <a:r>
              <a:rPr lang="en-US" altLang="zh-CN" sz="2400" b="1" dirty="0">
                <a:latin typeface="等线" panose="02010600030101010101" pitchFamily="2" charset="-122"/>
              </a:rPr>
              <a:t>views\ </a:t>
            </a:r>
            <a:r>
              <a:rPr lang="en-US" altLang="zh-CN" sz="2400" b="1" dirty="0" err="1">
                <a:latin typeface="等线" panose="02010600030101010101" pitchFamily="2" charset="-122"/>
              </a:rPr>
              <a:t>Home.vue</a:t>
            </a:r>
            <a:endParaRPr lang="zh-CN" altLang="en-US" sz="24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3735E95-95E1-9B98-A07F-950F08ACE8A6}"/>
              </a:ext>
            </a:extLst>
          </p:cNvPr>
          <p:cNvSpPr txBox="1"/>
          <p:nvPr/>
        </p:nvSpPr>
        <p:spPr>
          <a:xfrm>
            <a:off x="4659715" y="6146770"/>
            <a:ext cx="287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latin typeface="Modern No. 20" panose="02070704070505020303" pitchFamily="18" charset="0"/>
              </a:rPr>
              <a:t>在框架中使用组件的过程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A391272-DAAE-24C6-0831-44AD4DDFB9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681" y="940142"/>
            <a:ext cx="5586633" cy="507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1741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12F376E5-B74C-0099-18C9-4BBDECD7372F}"/>
              </a:ext>
            </a:extLst>
          </p:cNvPr>
          <p:cNvSpPr txBox="1"/>
          <p:nvPr/>
        </p:nvSpPr>
        <p:spPr>
          <a:xfrm>
            <a:off x="324878" y="350607"/>
            <a:ext cx="7904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.\</a:t>
            </a:r>
            <a:r>
              <a:rPr lang="en-US" altLang="zh-CN" sz="2400" b="1" dirty="0" err="1">
                <a:latin typeface="等线" panose="02010600030101010101" pitchFamily="2" charset="-122"/>
                <a:ea typeface="等线" panose="02010600030101010101" pitchFamily="2" charset="-122"/>
              </a:rPr>
              <a:t>src</a:t>
            </a:r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\</a:t>
            </a:r>
            <a:r>
              <a:rPr lang="en-US" altLang="zh-CN" sz="2400" b="1" dirty="0">
                <a:latin typeface="等线" panose="02010600030101010101" pitchFamily="2" charset="-122"/>
              </a:rPr>
              <a:t>views\ </a:t>
            </a:r>
            <a:r>
              <a:rPr lang="en-US" altLang="zh-CN" sz="2400" b="1" dirty="0" err="1">
                <a:latin typeface="等线" panose="02010600030101010101" pitchFamily="2" charset="-122"/>
              </a:rPr>
              <a:t>About.vue</a:t>
            </a:r>
            <a:endParaRPr lang="zh-CN" altLang="en-US" sz="24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3735E95-95E1-9B98-A07F-950F08ACE8A6}"/>
              </a:ext>
            </a:extLst>
          </p:cNvPr>
          <p:cNvSpPr txBox="1"/>
          <p:nvPr/>
        </p:nvSpPr>
        <p:spPr>
          <a:xfrm>
            <a:off x="4474184" y="6125384"/>
            <a:ext cx="3569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latin typeface="Modern No. 20" panose="02070704070505020303" pitchFamily="18" charset="0"/>
              </a:rPr>
              <a:t>在</a:t>
            </a:r>
            <a:r>
              <a:rPr kumimoji="1" lang="en-US" altLang="zh-CN" dirty="0">
                <a:latin typeface="Modern No. 20" panose="02070704070505020303" pitchFamily="18" charset="0"/>
              </a:rPr>
              <a:t>About</a:t>
            </a:r>
            <a:r>
              <a:rPr kumimoji="1" lang="zh-CN" altLang="en-US" dirty="0">
                <a:latin typeface="Modern No. 20" panose="02070704070505020303" pitchFamily="18" charset="0"/>
              </a:rPr>
              <a:t>页面中排版文字和图片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4FDDD94-0348-6B9A-0303-A9D148F0D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9295" y="967408"/>
            <a:ext cx="6813410" cy="492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9149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35071FE-102B-F510-F9AD-A38AF42A74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659"/>
          <a:stretch/>
        </p:blipFill>
        <p:spPr>
          <a:xfrm>
            <a:off x="2464904" y="1004402"/>
            <a:ext cx="7262192" cy="484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2734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525F3E6-6E85-4DCD-972A-0B660838693E}"/>
              </a:ext>
            </a:extLst>
          </p:cNvPr>
          <p:cNvSpPr txBox="1"/>
          <p:nvPr/>
        </p:nvSpPr>
        <p:spPr>
          <a:xfrm>
            <a:off x="3514335" y="3075057"/>
            <a:ext cx="51633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Baoli TC" panose="02010600040101010101" pitchFamily="2" charset="-120"/>
                <a:ea typeface="Baoli TC" panose="02010600040101010101" pitchFamily="2" charset="-120"/>
              </a:rPr>
              <a:t>串口通信的基本原理</a:t>
            </a:r>
          </a:p>
        </p:txBody>
      </p:sp>
    </p:spTree>
    <p:extLst>
      <p:ext uri="{BB962C8B-B14F-4D97-AF65-F5344CB8AC3E}">
        <p14:creationId xmlns:p14="http://schemas.microsoft.com/office/powerpoint/2010/main" val="35936249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525F3E6-6E85-4DCD-972A-0B660838693E}"/>
              </a:ext>
            </a:extLst>
          </p:cNvPr>
          <p:cNvSpPr txBox="1"/>
          <p:nvPr/>
        </p:nvSpPr>
        <p:spPr>
          <a:xfrm>
            <a:off x="3514335" y="3075057"/>
            <a:ext cx="51633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Baoli TC" panose="02010600040101010101" pitchFamily="2" charset="-120"/>
                <a:ea typeface="Baoli TC" panose="02010600040101010101" pitchFamily="2" charset="-120"/>
              </a:rPr>
              <a:t>目前成果展示</a:t>
            </a:r>
          </a:p>
        </p:txBody>
      </p:sp>
    </p:spTree>
    <p:extLst>
      <p:ext uri="{BB962C8B-B14F-4D97-AF65-F5344CB8AC3E}">
        <p14:creationId xmlns:p14="http://schemas.microsoft.com/office/powerpoint/2010/main" val="10754297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525F3E6-6E85-4DCD-972A-0B660838693E}"/>
              </a:ext>
            </a:extLst>
          </p:cNvPr>
          <p:cNvSpPr txBox="1"/>
          <p:nvPr/>
        </p:nvSpPr>
        <p:spPr>
          <a:xfrm>
            <a:off x="3514335" y="3075057"/>
            <a:ext cx="51633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Baoli TC" panose="02010600040101010101" pitchFamily="2" charset="-120"/>
                <a:ea typeface="Baoli TC" panose="02010600040101010101" pitchFamily="2" charset="-120"/>
              </a:rPr>
              <a:t>下一步和展望</a:t>
            </a:r>
          </a:p>
        </p:txBody>
      </p:sp>
    </p:spTree>
    <p:extLst>
      <p:ext uri="{BB962C8B-B14F-4D97-AF65-F5344CB8AC3E}">
        <p14:creationId xmlns:p14="http://schemas.microsoft.com/office/powerpoint/2010/main" val="784928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D616901D-C5C1-5F4F-9B6C-5CCB5D9D8176}"/>
              </a:ext>
            </a:extLst>
          </p:cNvPr>
          <p:cNvSpPr txBox="1"/>
          <p:nvPr/>
        </p:nvSpPr>
        <p:spPr>
          <a:xfrm>
            <a:off x="563417" y="258619"/>
            <a:ext cx="77897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图形交互阅读器</a:t>
            </a:r>
          </a:p>
        </p:txBody>
      </p:sp>
    </p:spTree>
    <p:extLst>
      <p:ext uri="{BB962C8B-B14F-4D97-AF65-F5344CB8AC3E}">
        <p14:creationId xmlns:p14="http://schemas.microsoft.com/office/powerpoint/2010/main" val="5863353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D349DD0-88B4-47F1-9F7F-B0BE12BB9FBC}"/>
              </a:ext>
            </a:extLst>
          </p:cNvPr>
          <p:cNvSpPr txBox="1"/>
          <p:nvPr/>
        </p:nvSpPr>
        <p:spPr>
          <a:xfrm>
            <a:off x="4794068" y="2828835"/>
            <a:ext cx="2603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latin typeface="Rage Italic" panose="03070502040507070304" pitchFamily="66" charset="0"/>
              </a:rPr>
              <a:t>Thanks</a:t>
            </a:r>
            <a:endParaRPr lang="zh-CN" altLang="en-US" sz="7200" dirty="0">
              <a:latin typeface="Rage Italic" panose="03070502040507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6585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2928</TotalTime>
  <Words>896</Words>
  <Application>Microsoft Office PowerPoint</Application>
  <PresentationFormat>宽屏</PresentationFormat>
  <Paragraphs>112</Paragraphs>
  <Slides>32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1" baseType="lpstr">
      <vt:lpstr>Baoli TC</vt:lpstr>
      <vt:lpstr>等线</vt:lpstr>
      <vt:lpstr>等线 Light</vt:lpstr>
      <vt:lpstr>Arial</vt:lpstr>
      <vt:lpstr>Modern No. 20</vt:lpstr>
      <vt:lpstr>Rage Italic</vt:lpstr>
      <vt:lpstr>Source Sans Pro</vt:lpstr>
      <vt:lpstr>Tahoma</vt:lpstr>
      <vt:lpstr>Office 主题​​</vt:lpstr>
      <vt:lpstr>基于Vue.js的论文引用链搭建</vt:lpstr>
      <vt:lpstr>PowerPoint 演示文稿</vt:lpstr>
      <vt:lpstr>课题动机</vt:lpstr>
      <vt:lpstr>Connected Papers页面功能简介</vt:lpstr>
      <vt:lpstr>Vue.js简介</vt:lpstr>
      <vt:lpstr>组件化</vt:lpstr>
      <vt:lpstr>渐进式框架</vt:lpstr>
      <vt:lpstr>PART 2.Vue 项目的代码结构和细节架构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Matlab和Arduino的串口通信与延伸</dc:title>
  <dc:creator>连炳 温</dc:creator>
  <cp:lastModifiedBy>连炳 温</cp:lastModifiedBy>
  <cp:revision>194</cp:revision>
  <dcterms:created xsi:type="dcterms:W3CDTF">2022-04-11T15:22:32Z</dcterms:created>
  <dcterms:modified xsi:type="dcterms:W3CDTF">2022-05-26T18:00:36Z</dcterms:modified>
</cp:coreProperties>
</file>