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70" r:id="rId2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-240" y="-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71BFDD-42DD-4911-9FCF-E67BE28C2267}" type="datetimeFigureOut">
              <a:rPr lang="zh-CN" altLang="en-US" smtClean="0"/>
              <a:t>2017/6/16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A56AFD-18C8-483E-9CE9-E5486AAF87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7116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A56AFD-18C8-483E-9CE9-E5486AAF8776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00916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5D09-A1B2-45EB-B243-904A50A39691}" type="datetimeFigureOut">
              <a:rPr lang="zh-CN" altLang="en-US" smtClean="0"/>
              <a:t>2017/6/16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1B953-DBB2-4F0D-B935-9BDF29D36E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015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5D09-A1B2-45EB-B243-904A50A39691}" type="datetimeFigureOut">
              <a:rPr lang="zh-CN" altLang="en-US" smtClean="0"/>
              <a:t>2017/6/16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1B953-DBB2-4F0D-B935-9BDF29D36E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7049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5D09-A1B2-45EB-B243-904A50A39691}" type="datetimeFigureOut">
              <a:rPr lang="zh-CN" altLang="en-US" smtClean="0"/>
              <a:t>2017/6/16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1B953-DBB2-4F0D-B935-9BDF29D36E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2102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5D09-A1B2-45EB-B243-904A50A39691}" type="datetimeFigureOut">
              <a:rPr lang="zh-CN" altLang="en-US" smtClean="0"/>
              <a:t>2017/6/16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1B953-DBB2-4F0D-B935-9BDF29D36E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56351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5D09-A1B2-45EB-B243-904A50A39691}" type="datetimeFigureOut">
              <a:rPr lang="zh-CN" altLang="en-US" smtClean="0"/>
              <a:t>2017/6/16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1B953-DBB2-4F0D-B935-9BDF29D36E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9734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5D09-A1B2-45EB-B243-904A50A39691}" type="datetimeFigureOut">
              <a:rPr lang="zh-CN" altLang="en-US" smtClean="0"/>
              <a:t>2017/6/16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1B953-DBB2-4F0D-B935-9BDF29D36E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9994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5D09-A1B2-45EB-B243-904A50A39691}" type="datetimeFigureOut">
              <a:rPr lang="zh-CN" altLang="en-US" smtClean="0"/>
              <a:t>2017/6/16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1B953-DBB2-4F0D-B935-9BDF29D36E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795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5D09-A1B2-45EB-B243-904A50A39691}" type="datetimeFigureOut">
              <a:rPr lang="zh-CN" altLang="en-US" smtClean="0"/>
              <a:t>2017/6/16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1B953-DBB2-4F0D-B935-9BDF29D36E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1229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5D09-A1B2-45EB-B243-904A50A39691}" type="datetimeFigureOut">
              <a:rPr lang="zh-CN" altLang="en-US" smtClean="0"/>
              <a:t>2017/6/16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1B953-DBB2-4F0D-B935-9BDF29D36E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5447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5D09-A1B2-45EB-B243-904A50A39691}" type="datetimeFigureOut">
              <a:rPr lang="zh-CN" altLang="en-US" smtClean="0"/>
              <a:t>2017/6/16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1B953-DBB2-4F0D-B935-9BDF29D36E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9460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5D09-A1B2-45EB-B243-904A50A39691}" type="datetimeFigureOut">
              <a:rPr lang="zh-CN" altLang="en-US" smtClean="0"/>
              <a:t>2017/6/16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1B953-DBB2-4F0D-B935-9BDF29D36E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4719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365D09-A1B2-45EB-B243-904A50A39691}" type="datetimeFigureOut">
              <a:rPr lang="zh-CN" altLang="en-US" smtClean="0"/>
              <a:t>2017/6/16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D1B953-DBB2-4F0D-B935-9BDF29D36E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3786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579729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altLang="zh-CN" sz="7200" b="1" dirty="0">
                <a:solidFill>
                  <a:srgbClr val="FF0000"/>
                </a:solidFill>
              </a:rPr>
              <a:t>Pulling glasses apart</a:t>
            </a:r>
            <a:endParaRPr lang="zh-CN" altLang="en-US" sz="7200" b="1" dirty="0">
              <a:solidFill>
                <a:srgbClr val="FF0000"/>
              </a:solidFill>
            </a:endParaRPr>
          </a:p>
        </p:txBody>
      </p:sp>
      <p:sp>
        <p:nvSpPr>
          <p:cNvPr id="8" name="文本框 5"/>
          <p:cNvSpPr txBox="1"/>
          <p:nvPr/>
        </p:nvSpPr>
        <p:spPr>
          <a:xfrm>
            <a:off x="4766392" y="4163427"/>
            <a:ext cx="2659220" cy="384705"/>
          </a:xfrm>
          <a:prstGeom prst="rect">
            <a:avLst/>
          </a:prstGeom>
          <a:noFill/>
        </p:spPr>
        <p:txBody>
          <a:bodyPr wrap="none" lIns="91423" tIns="45712" rIns="91423" bIns="45712" rtlCol="0">
            <a:spAutoFit/>
          </a:bodyPr>
          <a:lstStyle/>
          <a:p>
            <a:pPr algn="ctr"/>
            <a:r>
              <a:rPr lang="en-US" altLang="zh-CN" sz="19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Date</a:t>
            </a:r>
            <a:r>
              <a:rPr lang="zh-CN" altLang="en-US" sz="19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en-US" altLang="zh-CN" sz="19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June 16</a:t>
            </a:r>
            <a:r>
              <a:rPr lang="en-US" altLang="zh-CN" sz="1900" baseline="30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th</a:t>
            </a:r>
            <a:r>
              <a:rPr lang="en-US" altLang="zh-CN" sz="19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,2017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469" y="5022284"/>
            <a:ext cx="1441061" cy="1448266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821568" y="2257232"/>
            <a:ext cx="2133883" cy="1554255"/>
          </a:xfrm>
          <a:prstGeom prst="rect">
            <a:avLst/>
          </a:prstGeom>
          <a:noFill/>
        </p:spPr>
        <p:txBody>
          <a:bodyPr wrap="none" lIns="91423" tIns="45712" rIns="91423" bIns="45712" rtlCol="0">
            <a:spAutoFit/>
          </a:bodyPr>
          <a:lstStyle/>
          <a:p>
            <a:pPr algn="ctr"/>
            <a:r>
              <a:rPr lang="zh-CN" altLang="en-US" sz="19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指导老师：陈元杰</a:t>
            </a:r>
            <a:endParaRPr lang="en-US" altLang="zh-CN" sz="19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/>
            <a:endParaRPr lang="en-US" altLang="zh-CN" sz="19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sz="19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组员：  焦嘉琛</a:t>
            </a:r>
            <a:r>
              <a:rPr lang="en-US" altLang="zh-CN" sz="19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</a:p>
          <a:p>
            <a:pPr algn="ctr"/>
            <a:r>
              <a:rPr lang="zh-CN" altLang="en-US" sz="19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            钱栋珩</a:t>
            </a:r>
            <a:r>
              <a:rPr lang="en-US" altLang="zh-CN" sz="19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</a:p>
          <a:p>
            <a:pPr algn="ctr"/>
            <a:r>
              <a:rPr lang="zh-CN" altLang="en-US" sz="19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           詹智超</a:t>
            </a:r>
            <a:endParaRPr lang="en-US" altLang="zh-CN" sz="19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36801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dirty="0"/>
              <a:t>目录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altLang="zh-CN" dirty="0"/>
              <a:t>1.</a:t>
            </a:r>
            <a:r>
              <a:rPr lang="zh-CN" altLang="en-US" dirty="0"/>
              <a:t>问题描述</a:t>
            </a:r>
            <a:endParaRPr lang="en-US" altLang="zh-CN" dirty="0"/>
          </a:p>
          <a:p>
            <a:pPr marL="0" indent="0" algn="ctr">
              <a:buNone/>
            </a:pPr>
            <a:r>
              <a:rPr lang="en-US" altLang="zh-CN" dirty="0"/>
              <a:t>2.</a:t>
            </a:r>
            <a:r>
              <a:rPr lang="zh-CN" altLang="en-US" dirty="0"/>
              <a:t>实验原理</a:t>
            </a:r>
            <a:endParaRPr lang="en-US" altLang="zh-CN" dirty="0"/>
          </a:p>
          <a:p>
            <a:pPr marL="0" indent="0" algn="ctr">
              <a:buNone/>
            </a:pPr>
            <a:r>
              <a:rPr lang="en-US" altLang="zh-CN" dirty="0"/>
              <a:t>3.</a:t>
            </a:r>
            <a:r>
              <a:rPr lang="zh-CN" altLang="en-US" dirty="0"/>
              <a:t>实验方法</a:t>
            </a:r>
            <a:endParaRPr lang="en-US" altLang="zh-CN" dirty="0"/>
          </a:p>
          <a:p>
            <a:pPr marL="0" indent="0" algn="ctr">
              <a:buNone/>
            </a:pPr>
            <a:r>
              <a:rPr lang="en-US" altLang="zh-CN" dirty="0"/>
              <a:t>4.</a:t>
            </a:r>
            <a:r>
              <a:rPr lang="zh-CN" altLang="en-US" dirty="0"/>
              <a:t>实验结果</a:t>
            </a:r>
            <a:endParaRPr lang="en-US" altLang="zh-CN" dirty="0"/>
          </a:p>
          <a:p>
            <a:pPr marL="0" indent="0" algn="ctr">
              <a:buNone/>
            </a:pPr>
            <a:r>
              <a:rPr lang="en-US" altLang="zh-CN" dirty="0"/>
              <a:t>5.</a:t>
            </a:r>
            <a:r>
              <a:rPr lang="zh-CN" altLang="en-US" dirty="0"/>
              <a:t>总结与讨论</a:t>
            </a:r>
          </a:p>
        </p:txBody>
      </p:sp>
    </p:spTree>
    <p:extLst>
      <p:ext uri="{BB962C8B-B14F-4D97-AF65-F5344CB8AC3E}">
        <p14:creationId xmlns:p14="http://schemas.microsoft.com/office/powerpoint/2010/main" val="21811128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723786" y="1708878"/>
            <a:ext cx="5201587" cy="164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723786" y="2790669"/>
            <a:ext cx="5201587" cy="164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: 形状 5"/>
          <p:cNvSpPr/>
          <p:nvPr/>
        </p:nvSpPr>
        <p:spPr>
          <a:xfrm>
            <a:off x="1723786" y="1873770"/>
            <a:ext cx="539809" cy="869429"/>
          </a:xfrm>
          <a:custGeom>
            <a:avLst/>
            <a:gdLst>
              <a:gd name="connsiteX0" fmla="*/ 0 w 539809"/>
              <a:gd name="connsiteY0" fmla="*/ 0 h 869429"/>
              <a:gd name="connsiteX1" fmla="*/ 539646 w 539809"/>
              <a:gd name="connsiteY1" fmla="*/ 419724 h 869429"/>
              <a:gd name="connsiteX2" fmla="*/ 44970 w 539809"/>
              <a:gd name="connsiteY2" fmla="*/ 869429 h 869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9809" h="869429">
                <a:moveTo>
                  <a:pt x="0" y="0"/>
                </a:moveTo>
                <a:cubicBezTo>
                  <a:pt x="266075" y="137409"/>
                  <a:pt x="532151" y="274819"/>
                  <a:pt x="539646" y="419724"/>
                </a:cubicBezTo>
                <a:cubicBezTo>
                  <a:pt x="547141" y="564629"/>
                  <a:pt x="296055" y="717029"/>
                  <a:pt x="44970" y="869429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: 形状 6"/>
          <p:cNvSpPr/>
          <p:nvPr/>
        </p:nvSpPr>
        <p:spPr>
          <a:xfrm rot="10800000">
            <a:off x="6325521" y="1897505"/>
            <a:ext cx="539809" cy="869429"/>
          </a:xfrm>
          <a:custGeom>
            <a:avLst/>
            <a:gdLst>
              <a:gd name="connsiteX0" fmla="*/ 0 w 539809"/>
              <a:gd name="connsiteY0" fmla="*/ 0 h 869429"/>
              <a:gd name="connsiteX1" fmla="*/ 539646 w 539809"/>
              <a:gd name="connsiteY1" fmla="*/ 419724 h 869429"/>
              <a:gd name="connsiteX2" fmla="*/ 44970 w 539809"/>
              <a:gd name="connsiteY2" fmla="*/ 869429 h 869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9809" h="869429">
                <a:moveTo>
                  <a:pt x="0" y="0"/>
                </a:moveTo>
                <a:cubicBezTo>
                  <a:pt x="266075" y="137409"/>
                  <a:pt x="532151" y="274819"/>
                  <a:pt x="539646" y="419724"/>
                </a:cubicBezTo>
                <a:cubicBezTo>
                  <a:pt x="547141" y="564629"/>
                  <a:pt x="296055" y="717029"/>
                  <a:pt x="44970" y="869429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箭头: 上 7"/>
          <p:cNvSpPr/>
          <p:nvPr/>
        </p:nvSpPr>
        <p:spPr>
          <a:xfrm>
            <a:off x="3983594" y="509665"/>
            <a:ext cx="681969" cy="989351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4796524" y="575686"/>
            <a:ext cx="14090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b="1" dirty="0"/>
              <a:t>F</a:t>
            </a:r>
            <a:endParaRPr lang="zh-CN" altLang="en-US" sz="5400" b="1" dirty="0"/>
          </a:p>
        </p:txBody>
      </p:sp>
      <p:cxnSp>
        <p:nvCxnSpPr>
          <p:cNvPr id="13" name="直接箭头连接符 12"/>
          <p:cNvCxnSpPr>
            <a:stCxn id="4" idx="3"/>
          </p:cNvCxnSpPr>
          <p:nvPr/>
        </p:nvCxnSpPr>
        <p:spPr>
          <a:xfrm>
            <a:off x="6925373" y="1791324"/>
            <a:ext cx="1903834" cy="2323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/>
          <p:cNvCxnSpPr>
            <a:cxnSpLocks/>
          </p:cNvCxnSpPr>
          <p:nvPr/>
        </p:nvCxnSpPr>
        <p:spPr>
          <a:xfrm flipV="1">
            <a:off x="6865330" y="2192310"/>
            <a:ext cx="1963877" cy="5746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8829207" y="1499016"/>
            <a:ext cx="22635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/>
              <a:t>玻璃</a:t>
            </a:r>
          </a:p>
        </p:txBody>
      </p:sp>
      <p:cxnSp>
        <p:nvCxnSpPr>
          <p:cNvPr id="20" name="直接箭头连接符 19"/>
          <p:cNvCxnSpPr/>
          <p:nvPr/>
        </p:nvCxnSpPr>
        <p:spPr>
          <a:xfrm>
            <a:off x="4152275" y="2479622"/>
            <a:ext cx="0" cy="18825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3706192" y="4385873"/>
            <a:ext cx="19187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/>
              <a:t>水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5501062" y="3672590"/>
            <a:ext cx="5981404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/>
              <a:t>Put </a:t>
            </a:r>
            <a:r>
              <a:rPr lang="en-US" altLang="zh-CN" sz="3200" b="1" dirty="0">
                <a:solidFill>
                  <a:srgbClr val="FF0000"/>
                </a:solidFill>
              </a:rPr>
              <a:t>a thin layer of water</a:t>
            </a:r>
            <a:r>
              <a:rPr lang="en-US" altLang="zh-CN" sz="3200" dirty="0"/>
              <a:t> between two sheets of </a:t>
            </a:r>
            <a:r>
              <a:rPr lang="en-US" altLang="zh-CN" sz="3200" b="1" dirty="0">
                <a:solidFill>
                  <a:srgbClr val="FF0000"/>
                </a:solidFill>
              </a:rPr>
              <a:t>glass</a:t>
            </a:r>
            <a:r>
              <a:rPr lang="en-US" altLang="zh-CN" sz="3200" dirty="0"/>
              <a:t> and try to separate them. Investigate the parameters affecting the </a:t>
            </a:r>
            <a:r>
              <a:rPr lang="en-US" altLang="zh-CN" sz="3200" b="1" dirty="0">
                <a:solidFill>
                  <a:srgbClr val="FF0000"/>
                </a:solidFill>
              </a:rPr>
              <a:t>required force</a:t>
            </a:r>
            <a:r>
              <a:rPr lang="en-US" altLang="zh-CN" sz="3200" dirty="0"/>
              <a:t>.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098867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altLang="zh-CN" sz="8000" dirty="0"/>
              <a:t>2.</a:t>
            </a:r>
            <a:r>
              <a:rPr lang="zh-CN" altLang="en-US" sz="8000" dirty="0"/>
              <a:t>实验原理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492508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75" y="335137"/>
            <a:ext cx="6335643" cy="369568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/>
              <p:cNvSpPr txBox="1"/>
              <p:nvPr/>
            </p:nvSpPr>
            <p:spPr>
              <a:xfrm>
                <a:off x="6969967" y="541176"/>
                <a:ext cx="4627984" cy="51281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zh-CN" dirty="0"/>
                  <a:t> </a:t>
                </a:r>
                <a14:m>
                  <m:oMath xmlns:m="http://schemas.openxmlformats.org/officeDocument/2006/math">
                    <m:r>
                      <a:rPr lang="en-US" altLang="zh-CN" sz="4000" i="1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altLang="zh-CN" sz="40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zh-CN" sz="4000" i="1">
                        <a:latin typeface="Cambria Math" panose="02040503050406030204" pitchFamily="18" charset="0"/>
                      </a:rPr>
                      <m:t>𝑚𝑔</m:t>
                    </m:r>
                    <m:r>
                      <a:rPr lang="en-US" altLang="zh-CN" sz="4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4000" i="1">
                        <a:latin typeface="Cambria Math" panose="02040503050406030204" pitchFamily="18" charset="0"/>
                      </a:rPr>
                      <m:t>𝑃𝑆</m:t>
                    </m:r>
                  </m:oMath>
                </a14:m>
                <a:r>
                  <a:rPr lang="en-US" altLang="zh-CN" sz="4000" dirty="0"/>
                  <a:t> </a:t>
                </a:r>
              </a:p>
              <a:p>
                <a:endParaRPr lang="en-US" altLang="zh-CN" sz="4000" dirty="0"/>
              </a:p>
              <a:p>
                <a:r>
                  <a:rPr lang="zh-CN" altLang="zh-CN" sz="4000" dirty="0"/>
                  <a:t> </a:t>
                </a:r>
                <a:endParaRPr lang="en-US" altLang="zh-CN" sz="4000" i="1" dirty="0"/>
              </a:p>
              <a:p>
                <a14:m>
                  <m:oMath xmlns:m="http://schemas.openxmlformats.org/officeDocument/2006/math">
                    <m:r>
                      <a:rPr lang="en-US" altLang="zh-CN" sz="4000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altLang="zh-CN" sz="4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4000" i="1">
                        <a:latin typeface="Cambria Math" panose="02040503050406030204" pitchFamily="18" charset="0"/>
                      </a:rPr>
                      <m:t>𝜎</m:t>
                    </m:r>
                    <m:d>
                      <m:dPr>
                        <m:ctrlPr>
                          <a:rPr lang="zh-CN" altLang="zh-CN" sz="4000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zh-CN" altLang="zh-CN" sz="40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altLang="zh-CN" sz="4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sSub>
                              <m:sSubPr>
                                <m:ctrlPr>
                                  <a:rPr lang="zh-CN" altLang="zh-CN" sz="40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4000" i="1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altLang="zh-CN" sz="40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den>
                        </m:f>
                        <m:r>
                          <a:rPr lang="en-US" altLang="zh-CN" sz="4000" i="1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zh-CN" altLang="zh-CN" sz="40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altLang="zh-CN" sz="4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sSub>
                              <m:sSubPr>
                                <m:ctrlPr>
                                  <a:rPr lang="zh-CN" altLang="zh-CN" sz="40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4000" i="1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altLang="zh-CN" sz="40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den>
                        </m:f>
                      </m:e>
                    </m:d>
                  </m:oMath>
                </a14:m>
                <a:r>
                  <a:rPr lang="en-US" altLang="zh-CN" sz="4000" dirty="0"/>
                  <a:t> </a:t>
                </a:r>
              </a:p>
              <a:p>
                <a:endParaRPr lang="en-US" altLang="zh-CN" sz="4000" dirty="0"/>
              </a:p>
              <a:p>
                <a:endParaRPr lang="en-US" altLang="zh-CN" sz="4000" dirty="0"/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4000">
                        <a:latin typeface="Cambria Math" panose="02040503050406030204" pitchFamily="18" charset="0"/>
                      </a:rPr>
                      <m:t>F</m:t>
                    </m:r>
                    <m:r>
                      <a:rPr lang="en-US" altLang="zh-CN" sz="400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altLang="zh-CN" sz="4000">
                        <a:latin typeface="Cambria Math" panose="02040503050406030204" pitchFamily="18" charset="0"/>
                      </a:rPr>
                      <m:t>σS</m:t>
                    </m:r>
                    <m:d>
                      <m:dPr>
                        <m:ctrlPr>
                          <a:rPr lang="zh-CN" altLang="zh-CN" sz="4000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zh-CN" altLang="zh-CN" sz="40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altLang="zh-CN" sz="400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sSub>
                              <m:sSubPr>
                                <m:ctrlPr>
                                  <a:rPr lang="zh-CN" altLang="zh-CN" sz="40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CN" sz="4000">
                                    <a:latin typeface="Cambria Math" panose="02040503050406030204" pitchFamily="18" charset="0"/>
                                  </a:rPr>
                                  <m:t>R</m:t>
                                </m:r>
                              </m:e>
                              <m:sub>
                                <m:r>
                                  <a:rPr lang="en-US" altLang="zh-CN" sz="400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den>
                        </m:f>
                        <m:r>
                          <a:rPr lang="en-US" altLang="zh-CN" sz="4000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zh-CN" altLang="zh-CN" sz="40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altLang="zh-CN" sz="400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sSub>
                              <m:sSubPr>
                                <m:ctrlPr>
                                  <a:rPr lang="zh-CN" altLang="zh-CN" sz="40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CN" sz="4000">
                                    <a:latin typeface="Cambria Math" panose="02040503050406030204" pitchFamily="18" charset="0"/>
                                  </a:rPr>
                                  <m:t>R</m:t>
                                </m:r>
                              </m:e>
                              <m:sub>
                                <m:r>
                                  <a:rPr lang="en-US" altLang="zh-CN" sz="400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den>
                        </m:f>
                      </m:e>
                    </m:d>
                  </m:oMath>
                </a14:m>
                <a:r>
                  <a:rPr lang="en-US" altLang="zh-CN" sz="4000" dirty="0"/>
                  <a:t> </a:t>
                </a:r>
                <a:endParaRPr lang="zh-CN" altLang="en-US" sz="4000" dirty="0"/>
              </a:p>
            </p:txBody>
          </p:sp>
        </mc:Choice>
        <mc:Fallback xmlns=""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9967" y="541176"/>
                <a:ext cx="4627984" cy="512819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00005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241" y="0"/>
            <a:ext cx="8577244" cy="312357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/>
              <p:cNvSpPr txBox="1"/>
              <p:nvPr/>
            </p:nvSpPr>
            <p:spPr>
              <a:xfrm>
                <a:off x="130629" y="2946298"/>
                <a:ext cx="12241009" cy="39157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:r>
                  <a:rPr lang="en-US" altLang="zh-CN" dirty="0"/>
                  <a:t>1.</a:t>
                </a:r>
                <a:r>
                  <a:rPr lang="zh-CN" altLang="zh-CN" dirty="0"/>
                  <a:t>水边缘处曲率半径</a:t>
                </a:r>
                <a:r>
                  <a:rPr lang="en-US" altLang="zh-CN" dirty="0"/>
                  <a:t>R</a:t>
                </a:r>
                <a:r>
                  <a:rPr lang="zh-CN" altLang="zh-CN" dirty="0"/>
                  <a:t>处处相等</a:t>
                </a:r>
              </a:p>
              <a:p>
                <a:pPr lvl="0"/>
                <a:r>
                  <a:rPr lang="en-US" altLang="zh-CN" dirty="0"/>
                  <a:t>2.</a:t>
                </a:r>
                <a:r>
                  <a:rPr lang="zh-CN" altLang="zh-CN" dirty="0"/>
                  <a:t>水边缘由凸变凹的过程中中水的厚度</a:t>
                </a:r>
                <a:r>
                  <a:rPr lang="en-US" altLang="zh-CN" dirty="0"/>
                  <a:t>d</a:t>
                </a:r>
                <a:r>
                  <a:rPr lang="zh-CN" altLang="zh-CN" dirty="0"/>
                  <a:t>以及面积</a:t>
                </a:r>
                <a:r>
                  <a:rPr lang="en-US" altLang="zh-CN" dirty="0"/>
                  <a:t>S</a:t>
                </a:r>
                <a:r>
                  <a:rPr lang="zh-CN" altLang="zh-CN" dirty="0"/>
                  <a:t>保持不变，始终满足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𝑆𝑑</m:t>
                    </m:r>
                  </m:oMath>
                </a14:m>
                <a:endParaRPr lang="en-US" altLang="zh-CN" i="1" dirty="0"/>
              </a:p>
              <a:p>
                <a:pPr lvl="0"/>
                <a:endParaRPr lang="en-US" altLang="zh-CN" i="1" dirty="0"/>
              </a:p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zh-CN" altLang="zh-CN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zh-CN" altLang="zh-CN" dirty="0"/>
              </a:p>
              <a:p>
                <a:r>
                  <a:rPr lang="en-US" altLang="zh-CN" dirty="0"/>
                  <a:t>                                                                           </a:t>
                </a:r>
              </a:p>
              <a:p>
                <a:r>
                  <a:rPr lang="en-US" altLang="zh-CN" dirty="0"/>
                  <a:t>                                                                 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zh-CN" altLang="zh-CN" dirty="0"/>
                  <a:t>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=+∞</m:t>
                    </m:r>
                  </m:oMath>
                </a14:m>
                <a:endParaRPr lang="zh-CN" altLang="zh-CN" dirty="0"/>
              </a:p>
              <a:p>
                <a:endParaRPr lang="en-US" altLang="zh-CN" i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zh-CN" altLang="zh-CN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𝜎</m:t>
                          </m:r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𝑆</m:t>
                          </m:r>
                        </m:num>
                        <m:den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𝑑</m:t>
                          </m:r>
                        </m:den>
                      </m:f>
                    </m:oMath>
                  </m:oMathPara>
                </a14:m>
                <a:endParaRPr lang="zh-CN" altLang="zh-CN" dirty="0"/>
              </a:p>
              <a:p>
                <a:pPr lvl="0"/>
                <a:endParaRPr lang="en-US" altLang="zh-CN" i="1" dirty="0"/>
              </a:p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zh-CN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zh-CN" altLang="zh-CN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𝜎</m:t>
                          </m:r>
                          <m:sSup>
                            <m:sSupPr>
                              <m:ctrlPr>
                                <a:rPr lang="zh-CN" altLang="zh-CN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p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𝑉</m:t>
                          </m:r>
                        </m:den>
                      </m:f>
                    </m:oMath>
                  </m:oMathPara>
                </a14:m>
                <a:endParaRPr lang="zh-CN" altLang="zh-CN" dirty="0"/>
              </a:p>
              <a:p>
                <a:endParaRPr lang="zh-CN" altLang="en-US" dirty="0"/>
              </a:p>
            </p:txBody>
          </p:sp>
        </mc:Choice>
        <mc:Fallback xmlns=""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629" y="2946298"/>
                <a:ext cx="12241009" cy="3915752"/>
              </a:xfrm>
              <a:prstGeom prst="rect">
                <a:avLst/>
              </a:prstGeom>
              <a:blipFill>
                <a:blip r:embed="rId3"/>
                <a:stretch>
                  <a:fillRect l="-398" t="-77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40959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/>
              <p:cNvSpPr txBox="1"/>
              <p:nvPr/>
            </p:nvSpPr>
            <p:spPr>
              <a:xfrm>
                <a:off x="858416" y="457200"/>
                <a:ext cx="9927772" cy="48676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:r>
                  <a:rPr lang="en-US" altLang="zh-CN" dirty="0"/>
                  <a:t>1.</a:t>
                </a:r>
                <a:r>
                  <a:rPr lang="zh-CN" altLang="zh-CN" dirty="0"/>
                  <a:t>最大额外拉力当水量恰好使水在玻璃间完全铺开时达到最大。当水量不足时</a:t>
                </a:r>
                <a:r>
                  <a:rPr lang="en-US" altLang="zh-CN" dirty="0"/>
                  <a:t>S</a:t>
                </a:r>
                <a:r>
                  <a:rPr lang="zh-CN" altLang="zh-CN" dirty="0"/>
                  <a:t>较小，使拉力减小。而当水量过多时则会导致</a:t>
                </a:r>
                <a:r>
                  <a:rPr lang="en-US" altLang="zh-CN" dirty="0"/>
                  <a:t>V</a:t>
                </a:r>
                <a:r>
                  <a:rPr lang="zh-CN" altLang="zh-CN" dirty="0"/>
                  <a:t>变大，同样使拉力减小。</a:t>
                </a:r>
              </a:p>
              <a:p>
                <a:pPr lvl="0"/>
                <a:endParaRPr lang="en-US" altLang="zh-CN" dirty="0"/>
              </a:p>
              <a:p>
                <a:pPr lvl="0"/>
                <a:endParaRPr lang="en-US" altLang="zh-CN" dirty="0"/>
              </a:p>
              <a:p>
                <a:pPr lvl="0"/>
                <a:r>
                  <a:rPr lang="en-US" altLang="zh-CN" dirty="0"/>
                  <a:t>2.</a:t>
                </a:r>
                <a:r>
                  <a:rPr lang="zh-CN" altLang="zh-CN" dirty="0"/>
                  <a:t>完全铺开时水的面积等于玻璃面积，因此玻璃的面积越大，最大额外拉力随水量变化的最大值也就越大。</a:t>
                </a:r>
                <a:endParaRPr lang="en-US" altLang="zh-CN" dirty="0"/>
              </a:p>
              <a:p>
                <a:pPr lvl="0"/>
                <a:endParaRPr lang="en-US" altLang="zh-CN" dirty="0"/>
              </a:p>
              <a:p>
                <a:pPr lvl="0"/>
                <a:endParaRPr lang="en-US" altLang="zh-CN" dirty="0"/>
              </a:p>
              <a:p>
                <a:pPr lvl="0"/>
                <a:r>
                  <a:rPr lang="zh-CN" altLang="en-US" dirty="0"/>
                  <a:t>对恰好铺开水量进行估计</a:t>
                </a:r>
                <a:endParaRPr lang="en-US" altLang="zh-CN" dirty="0"/>
              </a:p>
              <a:p>
                <a:pPr lvl="0"/>
                <a:endParaRPr lang="en-US" altLang="zh-CN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pitchFamily="18" charset="0"/>
                        </a:rPr>
                        <m:t>𝑚𝑔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zh-CN" altLang="zh-CN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𝜎</m:t>
                          </m:r>
                          <m:sSup>
                            <m:sSupPr>
                              <m:ctrlPr>
                                <a:rPr lang="zh-CN" altLang="zh-CN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p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𝑉</m:t>
                          </m:r>
                        </m:den>
                      </m:f>
                    </m:oMath>
                  </m:oMathPara>
                </a14:m>
                <a:endParaRPr lang="zh-CN" altLang="zh-CN" dirty="0"/>
              </a:p>
              <a:p>
                <a:pPr lvl="0"/>
                <a:endParaRPr lang="en-US" altLang="zh-CN" i="1" dirty="0"/>
              </a:p>
              <a:p>
                <a:pPr lvl="0"/>
                <a:endParaRPr lang="en-US" altLang="zh-CN" i="1" dirty="0"/>
              </a:p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zh-CN" altLang="zh-CN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𝜎</m:t>
                          </m:r>
                          <m:sSup>
                            <m:sSupPr>
                              <m:ctrlPr>
                                <a:rPr lang="zh-CN" altLang="zh-CN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p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𝑚𝑔</m:t>
                          </m:r>
                        </m:den>
                      </m:f>
                    </m:oMath>
                  </m:oMathPara>
                </a14:m>
                <a:endParaRPr lang="zh-CN" altLang="zh-CN" dirty="0"/>
              </a:p>
              <a:p>
                <a:endParaRPr lang="zh-CN" altLang="en-US" dirty="0"/>
              </a:p>
            </p:txBody>
          </p:sp>
        </mc:Choice>
        <mc:Fallback xmlns="">
          <p:sp>
            <p:nvSpPr>
              <p:cNvPr id="4" name="文本框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416" y="457200"/>
                <a:ext cx="9927772" cy="4867679"/>
              </a:xfrm>
              <a:prstGeom prst="rect">
                <a:avLst/>
              </a:prstGeom>
              <a:blipFill>
                <a:blip r:embed="rId2"/>
                <a:stretch>
                  <a:fillRect l="-553" t="-626" r="-196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67501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/>
              <p:cNvSpPr txBox="1"/>
              <p:nvPr/>
            </p:nvSpPr>
            <p:spPr>
              <a:xfrm>
                <a:off x="1996751" y="345232"/>
                <a:ext cx="7912359" cy="63283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3200" dirty="0"/>
                  <a:t>达到凹陷最大后下降阶段</a:t>
                </a:r>
                <a:endParaRPr lang="en-US" altLang="zh-CN" sz="3200" dirty="0"/>
              </a:p>
              <a:p>
                <a:pPr algn="ctr"/>
                <a:endParaRPr lang="en-US" altLang="zh-CN" sz="3200" i="1" dirty="0"/>
              </a:p>
              <a:p>
                <a:pPr algn="ctr"/>
                <a14:m>
                  <m:oMath xmlns:m="http://schemas.openxmlformats.org/officeDocument/2006/math">
                    <m:r>
                      <a:rPr lang="en-US" altLang="zh-CN" sz="3200" i="1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altLang="zh-CN" sz="32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zh-CN" altLang="zh-CN" sz="32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altLang="zh-CN" sz="32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altLang="zh-CN" sz="3200" i="1">
                            <a:latin typeface="Cambria Math" panose="02040503050406030204" pitchFamily="18" charset="0"/>
                          </a:rPr>
                          <m:t>𝜎</m:t>
                        </m:r>
                        <m:sSup>
                          <m:sSupPr>
                            <m:ctrlPr>
                              <a:rPr lang="zh-CN" altLang="zh-CN" sz="32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altLang="zh-CN" sz="3200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p>
                            <m:r>
                              <a:rPr lang="en-US" altLang="zh-CN" sz="32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altLang="zh-CN" sz="3200" i="1">
                            <a:latin typeface="Cambria Math" panose="02040503050406030204" pitchFamily="18" charset="0"/>
                          </a:rPr>
                          <m:t>𝑉</m:t>
                        </m:r>
                      </m:den>
                    </m:f>
                  </m:oMath>
                </a14:m>
                <a:r>
                  <a:rPr lang="en-US" altLang="zh-CN" sz="3200" dirty="0"/>
                  <a:t> </a:t>
                </a:r>
              </a:p>
              <a:p>
                <a:pPr algn="ctr"/>
                <a:endParaRPr lang="en-US" altLang="zh-CN" sz="3200" i="1" dirty="0"/>
              </a:p>
              <a:p>
                <a:pPr algn="ctr"/>
                <a:endParaRPr lang="en-US" altLang="zh-CN" sz="3200" i="1" dirty="0"/>
              </a:p>
              <a:p>
                <a:pPr algn="ctr"/>
                <a14:m>
                  <m:oMath xmlns:m="http://schemas.openxmlformats.org/officeDocument/2006/math">
                    <m:r>
                      <a:rPr lang="en-US" altLang="zh-CN" sz="3200" i="1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altLang="zh-CN" sz="32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zh-CN" altLang="zh-CN" sz="32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altLang="zh-CN" sz="32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altLang="zh-CN" sz="3200" i="1">
                            <a:latin typeface="Cambria Math" panose="02040503050406030204" pitchFamily="18" charset="0"/>
                          </a:rPr>
                          <m:t>𝜎</m:t>
                        </m:r>
                        <m:r>
                          <a:rPr lang="en-US" altLang="zh-CN" sz="3200" i="1">
                            <a:latin typeface="Cambria Math" panose="02040503050406030204" pitchFamily="18" charset="0"/>
                          </a:rPr>
                          <m:t>𝑉</m:t>
                        </m:r>
                      </m:num>
                      <m:den>
                        <m:sSup>
                          <m:sSupPr>
                            <m:ctrlPr>
                              <a:rPr lang="zh-CN" altLang="zh-CN" sz="32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altLang="zh-CN" sz="320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altLang="zh-CN" sz="32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altLang="zh-CN" sz="3200" dirty="0"/>
                  <a:t> </a:t>
                </a:r>
              </a:p>
              <a:p>
                <a:pPr algn="ctr"/>
                <a:endParaRPr lang="en-US" altLang="zh-CN" dirty="0"/>
              </a:p>
              <a:p>
                <a:endParaRPr lang="en-US" altLang="zh-CN" dirty="0"/>
              </a:p>
              <a:p>
                <a:endParaRPr lang="en-US" altLang="zh-CN" dirty="0"/>
              </a:p>
              <a:p>
                <a:r>
                  <a:rPr lang="zh-CN" altLang="zh-CN" dirty="0"/>
                  <a:t>在达到凹陷最大处后</a:t>
                </a:r>
                <a:r>
                  <a:rPr lang="en-US" altLang="zh-CN" dirty="0"/>
                  <a:t>d</a:t>
                </a:r>
                <a:r>
                  <a:rPr lang="zh-CN" altLang="zh-CN" dirty="0"/>
                  <a:t>开始逐渐变大，额外拉力随之减小。</a:t>
                </a:r>
                <a:endParaRPr lang="en-US" altLang="zh-CN" dirty="0"/>
              </a:p>
              <a:p>
                <a:endParaRPr lang="en-US" altLang="zh-CN" dirty="0"/>
              </a:p>
              <a:p>
                <a:endParaRPr lang="en-US" altLang="zh-CN" dirty="0"/>
              </a:p>
              <a:p>
                <a:endParaRPr lang="en-US" altLang="zh-CN" dirty="0"/>
              </a:p>
              <a:p>
                <a:r>
                  <a:rPr lang="zh-CN" altLang="zh-CN" dirty="0"/>
                  <a:t>上述模型能给出较为简明的物理图像，得到了额外拉力与拉开距离以及最大额外拉力与水量之间的关系，但较为粗糙，需要进一步改进。</a:t>
                </a:r>
              </a:p>
              <a:p>
                <a:endParaRPr lang="zh-CN" altLang="en-US" dirty="0"/>
              </a:p>
            </p:txBody>
          </p:sp>
        </mc:Choice>
        <mc:Fallback xmlns="">
          <p:sp>
            <p:nvSpPr>
              <p:cNvPr id="4" name="文本框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6751" y="345232"/>
                <a:ext cx="7912359" cy="6328399"/>
              </a:xfrm>
              <a:prstGeom prst="rect">
                <a:avLst/>
              </a:prstGeom>
              <a:blipFill>
                <a:blip r:embed="rId2"/>
                <a:stretch>
                  <a:fillRect l="-693" t="-125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11749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7440"/>
            <a:ext cx="5449078" cy="365598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文本框 4"/>
              <p:cNvSpPr txBox="1"/>
              <p:nvPr/>
            </p:nvSpPr>
            <p:spPr>
              <a:xfrm>
                <a:off x="5262465" y="503853"/>
                <a:ext cx="6929535" cy="60805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zh-CN" dirty="0"/>
                  <a:t>边缘由凸变凹的过程中</a:t>
                </a:r>
                <a:r>
                  <a:rPr lang="en-US" altLang="zh-CN" dirty="0"/>
                  <a:t>d</a:t>
                </a:r>
                <a:r>
                  <a:rPr lang="zh-CN" altLang="zh-CN" dirty="0"/>
                  <a:t>并非恒定</a:t>
                </a:r>
                <a:r>
                  <a:rPr lang="zh-CN" altLang="zh-CN" dirty="0" smtClean="0"/>
                  <a:t>不变</a:t>
                </a:r>
                <a:endParaRPr lang="en-US" altLang="zh-CN" dirty="0" smtClean="0"/>
              </a:p>
              <a:p>
                <a:r>
                  <a:rPr lang="zh-CN" altLang="en-US" dirty="0" smtClean="0"/>
                  <a:t>仅考虑接触角由</a:t>
                </a:r>
                <a:r>
                  <a:rPr lang="en-US" altLang="zh-CN" dirty="0" smtClean="0"/>
                  <a:t>90</a:t>
                </a:r>
                <a:r>
                  <a:rPr lang="zh-CN" altLang="en-US" dirty="0" smtClean="0"/>
                  <a:t>度变为</a:t>
                </a:r>
                <a:r>
                  <a:rPr lang="en-US" altLang="zh-CN" dirty="0" smtClean="0"/>
                  <a:t>0</a:t>
                </a:r>
                <a:r>
                  <a:rPr lang="zh-CN" altLang="en-US" dirty="0" smtClean="0"/>
                  <a:t>度的过程</a:t>
                </a:r>
                <a:endParaRPr lang="en-US" altLang="zh-CN" dirty="0"/>
              </a:p>
              <a:p>
                <a:endParaRPr lang="en-US" altLang="zh-CN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𝜋</m:t>
                      </m:r>
                      <m:nary>
                        <m:naryPr>
                          <m:limLoc m:val="subSup"/>
                          <m:grow m:val="on"/>
                          <m:ctrlPr>
                            <a:rPr lang="zh-CN" altLang="zh-CN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  <m:e>
                          <m:d>
                            <m:dPr>
                              <m:ctrlPr>
                                <a:rPr lang="zh-CN" altLang="zh-CN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p>
                                <m:sSupPr>
                                  <m:ctrlPr>
                                    <a:rPr lang="zh-CN" altLang="zh-CN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p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zh-CN" altLang="zh-CN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ad>
                                <m:radPr>
                                  <m:degHide m:val="on"/>
                                  <m:ctrlPr>
                                    <a:rPr lang="zh-CN" altLang="zh-CN" i="1">
                                      <a:latin typeface="Cambria Math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zh-CN" altLang="zh-CN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  <m:t>𝑅</m:t>
                                      </m:r>
                                    </m:e>
                                    <m:sup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zh-CN" altLang="zh-CN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  <m:sup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zh-CN" altLang="zh-CN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p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zh-CN" altLang="zh-CN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(2</m:t>
                          </m:r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+2</m:t>
                          </m:r>
                          <m:rad>
                            <m:radPr>
                              <m:degHide m:val="on"/>
                              <m:ctrlPr>
                                <a:rPr lang="zh-CN" altLang="zh-CN" i="1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zh-CN" altLang="zh-CN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p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zh-CN" altLang="zh-CN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p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)</m:t>
                          </m:r>
                          <m:rad>
                            <m:radPr>
                              <m:degHide m:val="on"/>
                              <m:ctrlPr>
                                <a:rPr lang="zh-CN" altLang="zh-CN" i="1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zh-CN" altLang="zh-CN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p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zh-CN" altLang="zh-CN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ⅆ</m:t>
                          </m:r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nary>
                    </m:oMath>
                  </m:oMathPara>
                </a14:m>
                <a:endParaRPr lang="zh-CN" altLang="zh-CN" dirty="0"/>
              </a:p>
              <a:p>
                <a:endParaRPr lang="en-US" altLang="zh-CN" dirty="0"/>
              </a:p>
              <a:p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(2</m:t>
                    </m:r>
                    <m:sSup>
                      <m:sSupPr>
                        <m:ctrlPr>
                          <a:rPr lang="zh-CN" altLang="zh-CN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CN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zh-CN" altLang="zh-CN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CN" i="1">
                        <a:latin typeface="Cambria Math" panose="02040503050406030204" pitchFamily="18" charset="0"/>
                      </a:rPr>
                      <m:t>+2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𝑟</m:t>
                    </m:r>
                    <m:rad>
                      <m:radPr>
                        <m:degHide m:val="on"/>
                        <m:ctrlPr>
                          <a:rPr lang="zh-CN" altLang="zh-CN" i="1">
                            <a:latin typeface="Cambria Math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zh-CN" altLang="zh-CN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p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zh-CN" altLang="zh-CN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en-US" altLang="zh-CN" i="1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zh-CN" altLang="zh-CN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CN" i="1">
                        <a:latin typeface="Cambria Math" panose="02040503050406030204" pitchFamily="18" charset="0"/>
                      </a:rPr>
                      <m:t>)−</m:t>
                    </m:r>
                    <m:f>
                      <m:fPr>
                        <m:ctrlPr>
                          <a:rPr lang="zh-CN" altLang="zh-CN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altLang="zh-CN" i="1">
                        <a:latin typeface="Cambria Math" panose="02040503050406030204" pitchFamily="18" charset="0"/>
                      </a:rPr>
                      <m:t>𝜋</m:t>
                    </m:r>
                    <m:sSup>
                      <m:sSupPr>
                        <m:ctrlPr>
                          <a:rPr lang="zh-CN" altLang="zh-CN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altLang="zh-CN" i="1"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+</m:t>
                    </m:r>
                    <m:rad>
                      <m:radPr>
                        <m:degHide m:val="on"/>
                        <m:ctrlPr>
                          <a:rPr lang="zh-CN" altLang="zh-CN" i="1">
                            <a:latin typeface="Cambria Math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zh-CN" altLang="zh-CN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p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zh-CN" altLang="zh-CN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en-US" altLang="zh-CN" i="1">
                        <a:latin typeface="Cambria Math" panose="02040503050406030204" pitchFamily="18" charset="0"/>
                      </a:rPr>
                      <m:t>)(ⅆ</m:t>
                    </m:r>
                    <m:rad>
                      <m:radPr>
                        <m:degHide m:val="on"/>
                        <m:ctrlPr>
                          <a:rPr lang="zh-CN" altLang="zh-CN" i="1">
                            <a:latin typeface="Cambria Math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zh-CN" altLang="zh-CN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p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zh-CN" altLang="zh-CN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en-US" altLang="zh-CN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zh-CN" altLang="zh-CN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func>
                      <m:funcPr>
                        <m:ctrlPr>
                          <a:rPr lang="zh-CN" altLang="zh-CN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CN">
                            <a:latin typeface="Cambria Math" panose="02040503050406030204" pitchFamily="18" charset="0"/>
                          </a:rPr>
                          <m:t>arcsin</m:t>
                        </m:r>
                      </m:fName>
                      <m:e>
                        <m:f>
                          <m:fPr>
                            <m:ctrlPr>
                              <a:rPr lang="zh-CN" altLang="zh-CN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num>
                          <m:den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den>
                        </m:f>
                      </m:e>
                    </m:func>
                    <m:r>
                      <a:rPr lang="en-US" altLang="zh-CN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dirty="0"/>
                  <a:t> </a:t>
                </a:r>
              </a:p>
              <a:p>
                <a:endParaRPr lang="en-US" altLang="zh-CN" dirty="0"/>
              </a:p>
              <a:p>
                <a:pPr algn="ctr"/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≫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zh-CN" altLang="en-US" dirty="0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≫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US" altLang="zh-CN" dirty="0"/>
              </a:p>
              <a:p>
                <a:endParaRPr lang="en-US" altLang="zh-CN" i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𝑅𝑟𝑑</m:t>
                      </m:r>
                    </m:oMath>
                  </m:oMathPara>
                </a14:m>
                <a:endParaRPr lang="en-US" altLang="zh-CN" i="1" dirty="0"/>
              </a:p>
              <a:p>
                <a:endParaRPr lang="en-US" altLang="zh-CN" i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zh-CN" altLang="zh-CN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𝜎</m:t>
                          </m:r>
                          <m:sSup>
                            <m:sSupPr>
                              <m:ctrlPr>
                                <a:rPr lang="zh-CN" altLang="zh-CN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p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zh-CN" altLang="zh-CN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𝑉</m:t>
                          </m:r>
                        </m:den>
                      </m:f>
                      <m:r>
                        <a:rPr lang="en-US" altLang="zh-CN" i="1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altLang="zh-CN" dirty="0"/>
              </a:p>
              <a:p>
                <a:r>
                  <a:rPr lang="zh-CN" altLang="zh-CN" dirty="0"/>
                  <a:t>变凹过程中额外拉力与拉开距离在一定范围内（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≫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zh-CN" altLang="zh-CN" dirty="0"/>
                  <a:t>仍适用时）呈正比。</a:t>
                </a:r>
              </a:p>
              <a:p>
                <a:endParaRPr lang="zh-CN" altLang="en-US" dirty="0"/>
              </a:p>
            </p:txBody>
          </p:sp>
        </mc:Choice>
        <mc:Fallback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2465" y="503853"/>
                <a:ext cx="6929535" cy="6080575"/>
              </a:xfrm>
              <a:prstGeom prst="rect">
                <a:avLst/>
              </a:prstGeom>
              <a:blipFill rotWithShape="1">
                <a:blip r:embed="rId3"/>
                <a:stretch>
                  <a:fillRect l="-704" t="-50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51349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719" y="833373"/>
            <a:ext cx="5526534" cy="291753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/>
              <p:cNvSpPr txBox="1"/>
              <p:nvPr/>
            </p:nvSpPr>
            <p:spPr>
              <a:xfrm>
                <a:off x="6055567" y="298580"/>
                <a:ext cx="5365102" cy="53428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zh-CN" dirty="0"/>
                  <a:t>边缘处由于水重力的作用，曲率半径并不处处相等。</a:t>
                </a:r>
                <a:endParaRPr lang="en-US" altLang="zh-CN" dirty="0"/>
              </a:p>
              <a:p>
                <a:endParaRPr lang="en-US" altLang="zh-CN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zh-CN" altLang="zh-CN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𝜎</m:t>
                          </m:r>
                        </m:num>
                        <m:den>
                          <m:sSub>
                            <m:sSubPr>
                              <m:ctrlPr>
                                <a:rPr lang="zh-CN" altLang="zh-CN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</m:den>
                      </m:f>
                      <m:r>
                        <a:rPr lang="en-US" altLang="zh-CN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zh-CN" altLang="zh-CN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</m:oMath>
                  </m:oMathPara>
                </a14:m>
                <a:endParaRPr lang="zh-CN" altLang="zh-CN" dirty="0"/>
              </a:p>
              <a:p>
                <a:endParaRPr lang="en-US" altLang="zh-CN" i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zh-CN" altLang="zh-CN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𝜎</m:t>
                          </m:r>
                        </m:num>
                        <m:den>
                          <m:sSub>
                            <m:sSubPr>
                              <m:ctrlPr>
                                <a:rPr lang="zh-CN" altLang="zh-CN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en-US" altLang="zh-CN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zh-CN" altLang="zh-CN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zh-CN" altLang="zh-CN" dirty="0"/>
              </a:p>
              <a:p>
                <a:endParaRPr lang="en-US" altLang="zh-CN" i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zh-CN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zh-CN" altLang="zh-CN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𝑔h</m:t>
                      </m:r>
                    </m:oMath>
                  </m:oMathPara>
                </a14:m>
                <a:endParaRPr lang="zh-CN" altLang="zh-CN" dirty="0"/>
              </a:p>
              <a:p>
                <a:endParaRPr lang="en-US" altLang="zh-CN" i="1" dirty="0"/>
              </a:p>
              <a:p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zh-CN" altLang="zh-CN" dirty="0"/>
                  <a:t>时有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zh-CN" altLang="zh-CN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altLang="zh-CN" dirty="0"/>
              </a:p>
              <a:p>
                <a:endParaRPr lang="en-US" altLang="zh-CN" i="1" dirty="0"/>
              </a:p>
              <a:p>
                <a:endParaRPr lang="en-US" altLang="zh-CN" i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zh-CN" altLang="zh-CN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𝜎</m:t>
                          </m:r>
                        </m:num>
                        <m:den>
                          <m:sSub>
                            <m:sSubPr>
                              <m:ctrlPr>
                                <a:rPr lang="zh-CN" altLang="zh-CN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en-US" altLang="zh-CN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𝑔𝑑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+2</m:t>
                      </m:r>
                      <m:f>
                        <m:fPr>
                          <m:ctrlPr>
                            <a:rPr lang="zh-CN" altLang="zh-CN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𝜎</m:t>
                          </m:r>
                        </m:num>
                        <m:den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𝑑</m:t>
                          </m:r>
                        </m:den>
                      </m:f>
                    </m:oMath>
                  </m:oMathPara>
                </a14:m>
                <a:endParaRPr lang="zh-CN" altLang="zh-CN" dirty="0"/>
              </a:p>
              <a:p>
                <a:endParaRPr lang="en-US" altLang="zh-CN" i="1" dirty="0"/>
              </a:p>
              <a:p>
                <a:endParaRPr lang="en-US" altLang="zh-CN" i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𝑔𝑉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zh-CN" altLang="zh-CN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𝜎</m:t>
                          </m:r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sSup>
                            <m:sSupPr>
                              <m:ctrlPr>
                                <a:rPr lang="zh-CN" altLang="zh-CN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5567" y="298580"/>
                <a:ext cx="5365102" cy="5342873"/>
              </a:xfrm>
              <a:prstGeom prst="rect">
                <a:avLst/>
              </a:prstGeom>
              <a:blipFill>
                <a:blip r:embed="rId3"/>
                <a:stretch>
                  <a:fillRect l="-909" t="-685" r="-238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90240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76" y="506204"/>
            <a:ext cx="3886408" cy="489621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/>
              <p:cNvSpPr txBox="1"/>
              <p:nvPr/>
            </p:nvSpPr>
            <p:spPr>
              <a:xfrm>
                <a:off x="4833257" y="363894"/>
                <a:ext cx="6036906" cy="59419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zh-CN" sz="3600" dirty="0"/>
                  <a:t>玻璃的形变</a:t>
                </a:r>
              </a:p>
              <a:p>
                <a:endParaRPr lang="en-US" altLang="zh-CN" dirty="0"/>
              </a:p>
              <a:p>
                <a:endParaRPr lang="en-US" altLang="zh-CN" sz="3200" i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200" i="1">
                          <a:latin typeface="Cambria Math" panose="02040503050406030204" pitchFamily="18" charset="0"/>
                        </a:rPr>
                        <m:t>𝛥</m:t>
                      </m:r>
                      <m:r>
                        <a:rPr lang="en-US" altLang="zh-CN" sz="3200" i="1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altLang="zh-CN" sz="3200" i="1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altLang="zh-CN" sz="3200" i="1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altLang="zh-CN" sz="3200" i="1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altLang="zh-CN" sz="3200" i="1">
                          <a:latin typeface="Cambria Math" panose="02040503050406030204" pitchFamily="18" charset="0"/>
                        </a:rPr>
                        <m:t>𝜎</m:t>
                      </m:r>
                      <m:func>
                        <m:funcPr>
                          <m:ctrlPr>
                            <a:rPr lang="zh-CN" altLang="zh-CN" sz="32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altLang="zh-CN" sz="3200" i="1">
                              <a:latin typeface="Cambria Math" panose="02040503050406030204" pitchFamily="18" charset="0"/>
                            </a:rPr>
                            <m:t>𝑠𝑖𝑛</m:t>
                          </m:r>
                        </m:fName>
                        <m:e>
                          <m:sSub>
                            <m:sSubPr>
                              <m:ctrlPr>
                                <a:rPr lang="zh-CN" altLang="zh-CN" sz="32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altLang="zh-CN" sz="3200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altLang="zh-CN" sz="32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func>
                            <m:funcPr>
                              <m:ctrlPr>
                                <a:rPr lang="zh-CN" altLang="zh-CN" sz="3200" i="1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a:rPr lang="en-US" altLang="zh-CN" sz="3200" i="1">
                                  <a:latin typeface="Cambria Math" panose="02040503050406030204" pitchFamily="18" charset="0"/>
                                </a:rPr>
                                <m:t>𝑐𝑜𝑠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zh-CN" altLang="zh-CN" sz="32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3200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  <m:r>
                                    <a:rPr lang="en-US" altLang="zh-CN" sz="32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zh-CN" altLang="zh-CN" sz="32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3200" i="1"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US" altLang="zh-CN" sz="32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e>
                      </m:func>
                    </m:oMath>
                  </m:oMathPara>
                </a14:m>
                <a:endParaRPr lang="zh-CN" altLang="zh-CN" sz="3200" dirty="0"/>
              </a:p>
              <a:p>
                <a:endParaRPr lang="en-US" altLang="zh-CN" sz="3200" i="1" dirty="0"/>
              </a:p>
              <a:p>
                <a:endParaRPr lang="en-US" altLang="zh-CN" sz="3200" i="1" dirty="0"/>
              </a:p>
              <a:p>
                <a:r>
                  <a:rPr lang="en-US" altLang="zh-CN" sz="3200" dirty="0"/>
                  <a:t>       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32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altLang="zh-CN" sz="3200" i="1">
                            <a:latin typeface="Cambria Math" panose="02040503050406030204" pitchFamily="18" charset="0"/>
                          </a:rPr>
                          <m:t>𝛥</m:t>
                        </m:r>
                        <m:r>
                          <a:rPr lang="en-US" altLang="zh-CN" sz="3200" i="1">
                            <a:latin typeface="Cambria Math" panose="02040503050406030204" pitchFamily="18" charset="0"/>
                          </a:rPr>
                          <m:t>𝐹</m:t>
                        </m:r>
                      </m:num>
                      <m:den>
                        <m:r>
                          <a:rPr lang="en-US" altLang="zh-CN" sz="3200" i="1">
                            <a:latin typeface="Cambria Math" panose="02040503050406030204" pitchFamily="18" charset="0"/>
                          </a:rPr>
                          <m:t>𝐹</m:t>
                        </m:r>
                      </m:den>
                    </m:f>
                    <m:r>
                      <a:rPr lang="en-US" altLang="zh-CN" sz="3200" i="1">
                        <a:latin typeface="Cambria Math" panose="02040503050406030204" pitchFamily="18" charset="0"/>
                      </a:rPr>
                      <m:t>≈</m:t>
                    </m:r>
                    <m:f>
                      <m:fPr>
                        <m:ctrlPr>
                          <a:rPr lang="zh-CN" altLang="zh-CN" sz="32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altLang="zh-CN" sz="3200" i="1">
                            <a:latin typeface="Cambria Math" panose="02040503050406030204" pitchFamily="18" charset="0"/>
                          </a:rPr>
                          <m:t>𝑟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altLang="zh-CN" sz="3200" i="1">
                            <a:latin typeface="Cambria Math" panose="02040503050406030204" pitchFamily="18" charset="0"/>
                          </a:rPr>
                          <m:t>d</m:t>
                        </m:r>
                      </m:den>
                    </m:f>
                    <m:r>
                      <a:rPr lang="en-US" altLang="zh-CN" sz="3200" i="1">
                        <a:latin typeface="Cambria Math" panose="02040503050406030204" pitchFamily="18" charset="0"/>
                      </a:rPr>
                      <m:t>≫</m:t>
                    </m:r>
                  </m:oMath>
                </a14:m>
                <a:r>
                  <a:rPr lang="en-US" altLang="zh-CN" sz="3200" dirty="0"/>
                  <a:t>1</a:t>
                </a:r>
              </a:p>
              <a:p>
                <a:endParaRPr lang="en-US" altLang="zh-CN" sz="4000" dirty="0"/>
              </a:p>
              <a:p>
                <a:endParaRPr lang="en-US" altLang="zh-CN" sz="4000" dirty="0"/>
              </a:p>
              <a:p>
                <a:r>
                  <a:rPr lang="zh-CN" altLang="en-US" sz="4000" dirty="0"/>
                  <a:t>可以忽略！</a:t>
                </a:r>
                <a:endParaRPr lang="en-US" altLang="zh-CN" sz="4000" dirty="0"/>
              </a:p>
              <a:p>
                <a:endParaRPr lang="zh-CN" altLang="en-US" dirty="0"/>
              </a:p>
            </p:txBody>
          </p:sp>
        </mc:Choice>
        <mc:Fallback xmlns="">
          <p:sp>
            <p:nvSpPr>
              <p:cNvPr id="7" name="文本框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3257" y="363894"/>
                <a:ext cx="6036906" cy="5941948"/>
              </a:xfrm>
              <a:prstGeom prst="rect">
                <a:avLst/>
              </a:prstGeom>
              <a:blipFill>
                <a:blip r:embed="rId3"/>
                <a:stretch>
                  <a:fillRect l="-3636" t="-164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75711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498" y="1006865"/>
            <a:ext cx="4741416" cy="3275886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710335" y="354563"/>
            <a:ext cx="541175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000" dirty="0"/>
              <a:t>玻璃粗糙程度的影响</a:t>
            </a:r>
          </a:p>
          <a:p>
            <a:endParaRPr lang="en-US" altLang="zh-CN" sz="2000" dirty="0"/>
          </a:p>
          <a:p>
            <a:endParaRPr lang="en-US" altLang="zh-CN" sz="2000" dirty="0"/>
          </a:p>
          <a:p>
            <a:r>
              <a:rPr lang="zh-CN" altLang="zh-CN" sz="2000" dirty="0"/>
              <a:t>水对玻璃浸润，初始时水并不会填满玻璃凹陷处。</a:t>
            </a:r>
            <a:endParaRPr lang="en-US" altLang="zh-CN" sz="2000" dirty="0"/>
          </a:p>
          <a:p>
            <a:endParaRPr lang="en-US" altLang="zh-CN" sz="2000" dirty="0"/>
          </a:p>
          <a:p>
            <a:endParaRPr lang="en-US" altLang="zh-CN" sz="2000" dirty="0"/>
          </a:p>
          <a:p>
            <a:r>
              <a:rPr lang="zh-CN" altLang="zh-CN" sz="2000" dirty="0"/>
              <a:t>若初始时对上方玻璃施压使得水进入凹陷处后，将其中的水拉出需要更大的力。</a:t>
            </a:r>
            <a:endParaRPr lang="en-US" altLang="zh-CN" sz="2000" dirty="0"/>
          </a:p>
          <a:p>
            <a:endParaRPr lang="en-US" altLang="zh-CN" sz="2000" dirty="0"/>
          </a:p>
          <a:p>
            <a:endParaRPr lang="en-US" altLang="zh-CN" sz="2000" dirty="0"/>
          </a:p>
          <a:p>
            <a:r>
              <a:rPr lang="zh-CN" altLang="zh-CN" sz="2000" dirty="0"/>
              <a:t>在每次初始施压相同的情况下，玻璃表面越粗糙则额外拉力越大。</a:t>
            </a:r>
            <a:endParaRPr lang="en-US" altLang="zh-CN" sz="2000" dirty="0"/>
          </a:p>
          <a:p>
            <a:endParaRPr lang="en-US" altLang="zh-CN" sz="2000" dirty="0"/>
          </a:p>
          <a:p>
            <a:endParaRPr lang="en-US" altLang="zh-CN" sz="2000" dirty="0"/>
          </a:p>
          <a:p>
            <a:r>
              <a:rPr lang="zh-CN" altLang="zh-CN" sz="2000" dirty="0"/>
              <a:t>同种材质的玻璃，重力（厚度相同时表现在面积上）越大，因粗糙而引起的额外拉力增量越大。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671975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918932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altLang="zh-CN" sz="6600" dirty="0"/>
              <a:t>3.</a:t>
            </a:r>
            <a:r>
              <a:rPr lang="zh-CN" altLang="en-US" sz="6600" dirty="0"/>
              <a:t>实验方法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291652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5381" y="110492"/>
            <a:ext cx="4316963" cy="3237722"/>
          </a:xfrm>
          <a:prstGeom prst="rect">
            <a:avLst/>
          </a:prstGeom>
        </p:spPr>
      </p:pic>
      <p:pic>
        <p:nvPicPr>
          <p:cNvPr id="8" name="内容占位符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334" y="3111516"/>
            <a:ext cx="3606525" cy="3606525"/>
          </a:xfrm>
          <a:prstGeom prst="rect">
            <a:avLst/>
          </a:prstGeom>
        </p:spPr>
      </p:pic>
      <p:pic>
        <p:nvPicPr>
          <p:cNvPr id="12" name="内容占位符 11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90723" y="110492"/>
            <a:ext cx="3497506" cy="3497506"/>
          </a:xfrm>
        </p:spPr>
      </p:pic>
      <p:sp>
        <p:nvSpPr>
          <p:cNvPr id="13" name="文本框 12"/>
          <p:cNvSpPr txBox="1"/>
          <p:nvPr/>
        </p:nvSpPr>
        <p:spPr>
          <a:xfrm>
            <a:off x="3788229" y="699796"/>
            <a:ext cx="13809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电子测力计及升降平台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2668555" y="5318449"/>
            <a:ext cx="11196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计算机及移液器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9069355" y="3423332"/>
            <a:ext cx="2603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控制器（可显示位移）</a:t>
            </a:r>
          </a:p>
        </p:txBody>
      </p:sp>
    </p:spTree>
    <p:extLst>
      <p:ext uri="{BB962C8B-B14F-4D97-AF65-F5344CB8AC3E}">
        <p14:creationId xmlns:p14="http://schemas.microsoft.com/office/powerpoint/2010/main" val="34653555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142" y="1082001"/>
            <a:ext cx="6594097" cy="4945573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242596" y="382555"/>
            <a:ext cx="462798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/>
              <a:t>实验步骤</a:t>
            </a:r>
            <a:endParaRPr lang="en-US" altLang="zh-CN" sz="2800" dirty="0"/>
          </a:p>
          <a:p>
            <a:r>
              <a:rPr lang="en-US" altLang="zh-CN" sz="2800" dirty="0"/>
              <a:t>1</a:t>
            </a:r>
            <a:r>
              <a:rPr lang="zh-CN" altLang="en-US" sz="2800" dirty="0"/>
              <a:t>，清洁玻璃</a:t>
            </a:r>
            <a:endParaRPr lang="en-US" altLang="zh-CN" sz="2800" dirty="0"/>
          </a:p>
          <a:p>
            <a:r>
              <a:rPr lang="en-US" altLang="zh-CN" sz="2800" dirty="0"/>
              <a:t>2</a:t>
            </a:r>
            <a:r>
              <a:rPr lang="zh-CN" altLang="en-US" sz="2800" dirty="0"/>
              <a:t>，调平  注水  盖片</a:t>
            </a:r>
            <a:endParaRPr lang="en-US" altLang="zh-CN" sz="2800" dirty="0"/>
          </a:p>
          <a:p>
            <a:r>
              <a:rPr lang="en-US" altLang="zh-CN" sz="2800" dirty="0"/>
              <a:t>3</a:t>
            </a:r>
            <a:r>
              <a:rPr lang="zh-CN" altLang="en-US" sz="2800" dirty="0"/>
              <a:t>，连接玻璃挂钩与测力计挂钩</a:t>
            </a:r>
            <a:endParaRPr lang="en-US" altLang="zh-CN" sz="2800" dirty="0"/>
          </a:p>
          <a:p>
            <a:r>
              <a:rPr lang="en-US" altLang="zh-CN" sz="2800" dirty="0"/>
              <a:t>4</a:t>
            </a:r>
            <a:r>
              <a:rPr lang="zh-CN" altLang="en-US" sz="2800" dirty="0"/>
              <a:t>，调整使示数归零</a:t>
            </a:r>
            <a:endParaRPr lang="en-US" altLang="zh-CN" sz="2800" dirty="0"/>
          </a:p>
          <a:p>
            <a:r>
              <a:rPr lang="en-US" altLang="zh-CN" sz="2800" dirty="0"/>
              <a:t>5</a:t>
            </a:r>
            <a:r>
              <a:rPr lang="zh-CN" altLang="en-US" sz="2800" dirty="0"/>
              <a:t>，操作电机，使平台下降，实时拍摄测力计示数与平台下降距离</a:t>
            </a:r>
            <a:endParaRPr lang="en-US" altLang="zh-CN" sz="2800" dirty="0"/>
          </a:p>
          <a:p>
            <a:r>
              <a:rPr lang="en-US" altLang="zh-CN" sz="2800" dirty="0"/>
              <a:t>6</a:t>
            </a:r>
            <a:r>
              <a:rPr lang="zh-CN" altLang="en-US" sz="2800" dirty="0"/>
              <a:t>，逐帧读取数据并分析</a:t>
            </a:r>
          </a:p>
        </p:txBody>
      </p:sp>
    </p:spTree>
    <p:extLst>
      <p:ext uri="{BB962C8B-B14F-4D97-AF65-F5344CB8AC3E}">
        <p14:creationId xmlns:p14="http://schemas.microsoft.com/office/powerpoint/2010/main" val="13594142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487353" y="2824457"/>
            <a:ext cx="31053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800" dirty="0"/>
              <a:t>4.</a:t>
            </a:r>
            <a:r>
              <a:rPr lang="zh-CN" altLang="en-US" sz="4800" dirty="0"/>
              <a:t>实验结果</a:t>
            </a:r>
            <a:endParaRPr lang="en-US" altLang="zh-CN" sz="4800" dirty="0"/>
          </a:p>
        </p:txBody>
      </p:sp>
    </p:spTree>
    <p:extLst>
      <p:ext uri="{BB962C8B-B14F-4D97-AF65-F5344CB8AC3E}">
        <p14:creationId xmlns:p14="http://schemas.microsoft.com/office/powerpoint/2010/main" val="694572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水由凸变凹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45490" y="345231"/>
            <a:ext cx="5543915" cy="637281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811346" y="447869"/>
            <a:ext cx="470262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实验现象如视频所示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水先是保持面积不变，边缘由凸变凹，然后面积变小</a:t>
            </a:r>
          </a:p>
        </p:txBody>
      </p:sp>
    </p:spTree>
    <p:extLst>
      <p:ext uri="{BB962C8B-B14F-4D97-AF65-F5344CB8AC3E}">
        <p14:creationId xmlns:p14="http://schemas.microsoft.com/office/powerpoint/2010/main" val="2619816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0" mute="1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97" y="840390"/>
            <a:ext cx="5873028" cy="480355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3977" y="840390"/>
            <a:ext cx="5300929" cy="4596854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2295728" y="5797835"/>
            <a:ext cx="21595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r=3.5cm</a:t>
            </a:r>
            <a:endParaRPr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8628434" y="5737253"/>
            <a:ext cx="2169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r=3cm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4158574" y="317170"/>
            <a:ext cx="60749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/>
              <a:t>最大额外拉力与水量的关系</a:t>
            </a:r>
          </a:p>
        </p:txBody>
      </p:sp>
    </p:spTree>
    <p:extLst>
      <p:ext uri="{BB962C8B-B14F-4D97-AF65-F5344CB8AC3E}">
        <p14:creationId xmlns:p14="http://schemas.microsoft.com/office/powerpoint/2010/main" val="14502674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641" y="1536376"/>
            <a:ext cx="5152302" cy="4351338"/>
          </a:xfrm>
        </p:spPr>
      </p:pic>
      <p:sp>
        <p:nvSpPr>
          <p:cNvPr id="6" name="文本框 5"/>
          <p:cNvSpPr txBox="1"/>
          <p:nvPr/>
        </p:nvSpPr>
        <p:spPr>
          <a:xfrm>
            <a:off x="982825" y="419878"/>
            <a:ext cx="47959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6cm</a:t>
            </a:r>
            <a:r>
              <a:rPr lang="zh-CN" altLang="en-US" dirty="0"/>
              <a:t>有机玻璃不同水量下拉力与拉开距离的关系（变大阶段）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/>
              <p:cNvSpPr txBox="1"/>
              <p:nvPr/>
            </p:nvSpPr>
            <p:spPr>
              <a:xfrm>
                <a:off x="6764694" y="1894115"/>
                <a:ext cx="3853543" cy="28473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200" i="1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altLang="zh-CN" sz="32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zh-CN" altLang="zh-CN" sz="32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CN" sz="32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altLang="zh-CN" sz="3200" i="1">
                              <a:latin typeface="Cambria Math" panose="02040503050406030204" pitchFamily="18" charset="0"/>
                            </a:rPr>
                            <m:t>𝜎</m:t>
                          </m:r>
                          <m:sSup>
                            <m:sSupPr>
                              <m:ctrlPr>
                                <a:rPr lang="zh-CN" altLang="zh-CN" sz="32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CN" sz="3200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p>
                              <m:r>
                                <a:rPr lang="en-US" altLang="zh-CN" sz="3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zh-CN" altLang="zh-CN" sz="32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CN" sz="32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altLang="zh-CN" sz="32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en-US" altLang="zh-CN" sz="3200" i="1">
                              <a:latin typeface="Cambria Math" panose="02040503050406030204" pitchFamily="18" charset="0"/>
                            </a:rPr>
                            <m:t>𝑉</m:t>
                          </m:r>
                        </m:den>
                      </m:f>
                      <m:r>
                        <a:rPr lang="en-US" altLang="zh-CN" sz="3200" i="1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altLang="zh-CN" sz="3200" dirty="0"/>
              </a:p>
              <a:p>
                <a:endParaRPr lang="en-US" altLang="zh-CN" sz="3200" dirty="0"/>
              </a:p>
              <a:p>
                <a:endParaRPr lang="en-US" altLang="zh-CN" sz="3200" dirty="0"/>
              </a:p>
              <a:p>
                <a:pPr algn="ctr"/>
                <a:r>
                  <a:rPr lang="en-US" altLang="zh-CN" sz="3200" dirty="0"/>
                  <a:t>V</a:t>
                </a:r>
                <a:r>
                  <a:rPr lang="zh-CN" altLang="en-US" sz="3200" dirty="0"/>
                  <a:t>与</a:t>
                </a:r>
                <a:r>
                  <a:rPr lang="en-US" altLang="zh-CN" sz="3200" dirty="0"/>
                  <a:t>k</a:t>
                </a:r>
                <a:r>
                  <a:rPr lang="zh-CN" altLang="en-US" sz="3200" dirty="0"/>
                  <a:t>？</a:t>
                </a:r>
                <a:endParaRPr lang="en-US" altLang="zh-CN" sz="3200" dirty="0"/>
              </a:p>
              <a:p>
                <a:endParaRPr lang="zh-CN" altLang="en-US" dirty="0"/>
              </a:p>
            </p:txBody>
          </p:sp>
        </mc:Choice>
        <mc:Fallback xmlns="">
          <p:sp>
            <p:nvSpPr>
              <p:cNvPr id="7" name="文本框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4694" y="1894115"/>
                <a:ext cx="3853543" cy="284738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96240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29005"/>
            <a:ext cx="5108309" cy="427484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3691" y="987441"/>
            <a:ext cx="4914587" cy="4416412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2554154" y="462325"/>
            <a:ext cx="75064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6</a:t>
            </a:r>
            <a:r>
              <a:rPr lang="zh-CN" altLang="en-US" sz="2400" dirty="0"/>
              <a:t>厘米与</a:t>
            </a:r>
            <a:r>
              <a:rPr lang="en-US" altLang="zh-CN" sz="2400" dirty="0"/>
              <a:t>7</a:t>
            </a:r>
            <a:r>
              <a:rPr lang="zh-CN" altLang="en-US" sz="2400" dirty="0"/>
              <a:t>厘米的光学玻璃额外拉力与拉开距离的关系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6447453" y="5530754"/>
            <a:ext cx="50198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/>
              <a:t>玻璃面积与水量？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811763" y="5530754"/>
            <a:ext cx="57103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/>
              <a:t>都显示出下降趋势！</a:t>
            </a:r>
          </a:p>
        </p:txBody>
      </p:sp>
    </p:spTree>
    <p:extLst>
      <p:ext uri="{BB962C8B-B14F-4D97-AF65-F5344CB8AC3E}">
        <p14:creationId xmlns:p14="http://schemas.microsoft.com/office/powerpoint/2010/main" val="3805075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76535" y="206505"/>
            <a:ext cx="10515600" cy="549275"/>
          </a:xfrm>
        </p:spPr>
        <p:txBody>
          <a:bodyPr>
            <a:normAutofit/>
          </a:bodyPr>
          <a:lstStyle/>
          <a:p>
            <a:r>
              <a:rPr lang="en-US" altLang="zh-CN" sz="2800" dirty="0">
                <a:latin typeface="+mn-ea"/>
                <a:ea typeface="+mn-ea"/>
              </a:rPr>
              <a:t>7</a:t>
            </a:r>
            <a:r>
              <a:rPr lang="zh-CN" altLang="en-US" sz="2800" dirty="0">
                <a:latin typeface="+mn-ea"/>
                <a:ea typeface="+mn-ea"/>
              </a:rPr>
              <a:t>厘米光学玻璃和有机玻璃 额外拉力与拉开距离的关系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42" y="755780"/>
            <a:ext cx="5406518" cy="485847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5274" y="759548"/>
            <a:ext cx="5814646" cy="4854709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7043057" y="5906276"/>
            <a:ext cx="4301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推测有机玻璃的下降趋势比较缓慢</a:t>
            </a:r>
          </a:p>
        </p:txBody>
      </p:sp>
    </p:spTree>
    <p:extLst>
      <p:ext uri="{BB962C8B-B14F-4D97-AF65-F5344CB8AC3E}">
        <p14:creationId xmlns:p14="http://schemas.microsoft.com/office/powerpoint/2010/main" val="6424936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776" y="93306"/>
            <a:ext cx="7516224" cy="422200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24208"/>
            <a:ext cx="6291034" cy="3533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2256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方形玻璃拉脱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063690" y="4795935"/>
            <a:ext cx="955454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/>
              <a:t>上述结论对不同形状玻璃仍适用！</a:t>
            </a:r>
          </a:p>
        </p:txBody>
      </p:sp>
    </p:spTree>
    <p:extLst>
      <p:ext uri="{BB962C8B-B14F-4D97-AF65-F5344CB8AC3E}">
        <p14:creationId xmlns:p14="http://schemas.microsoft.com/office/powerpoint/2010/main" val="3011311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CN" sz="9600" dirty="0"/>
              <a:t>5. </a:t>
            </a:r>
            <a:r>
              <a:rPr lang="zh-CN" altLang="en-US" sz="9600" dirty="0"/>
              <a:t>总结与讨论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073581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/>
              <p:cNvSpPr txBox="1"/>
              <p:nvPr/>
            </p:nvSpPr>
            <p:spPr>
              <a:xfrm>
                <a:off x="1175657" y="2192693"/>
                <a:ext cx="10207690" cy="42695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dirty="0"/>
                  <a:t>1.</a:t>
                </a:r>
                <a:r>
                  <a:rPr lang="zh-CN" altLang="en-US" sz="2400" dirty="0"/>
                  <a:t>水量使水恰好铺开时额外拉力达到最大</a:t>
                </a:r>
                <a:endParaRPr lang="en-US" altLang="zh-CN" sz="2400" dirty="0"/>
              </a:p>
              <a:p>
                <a:endParaRPr lang="en-US" altLang="zh-CN" sz="2400" dirty="0"/>
              </a:p>
              <a:p>
                <a:r>
                  <a:rPr lang="en-US" altLang="zh-CN" sz="2400" dirty="0"/>
                  <a:t>2.</a:t>
                </a:r>
                <a:r>
                  <a:rPr lang="zh-CN" altLang="en-US" sz="2400" dirty="0"/>
                  <a:t>额外拉力随着拉开距离变大先变大再变小，对应的是水边缘处由凸变凹，然后面积减小的过程。</a:t>
                </a:r>
                <a:endParaRPr lang="en-US" altLang="zh-CN" sz="2400" dirty="0"/>
              </a:p>
              <a:p>
                <a:endParaRPr lang="en-US" altLang="zh-CN" sz="2400" dirty="0"/>
              </a:p>
              <a:p>
                <a:r>
                  <a:rPr lang="en-US" altLang="zh-CN" sz="2400" dirty="0"/>
                  <a:t>3.</a:t>
                </a:r>
                <a:r>
                  <a:rPr lang="zh-CN" altLang="en-US" sz="2400" dirty="0"/>
                  <a:t>水铺开后与玻璃形状相同，而且玻璃形状并不影响额外拉力大小</a:t>
                </a:r>
                <a:endParaRPr lang="en-US" altLang="zh-CN" sz="2400" dirty="0"/>
              </a:p>
              <a:p>
                <a:endParaRPr lang="en-US" altLang="zh-CN" sz="2400" dirty="0"/>
              </a:p>
              <a:p>
                <a:r>
                  <a:rPr lang="en-US" altLang="zh-CN" sz="2400" dirty="0"/>
                  <a:t>4.</a:t>
                </a:r>
                <a:r>
                  <a:rPr lang="zh-CN" altLang="zh-CN" sz="2400" dirty="0"/>
                  <a:t>变凹过程中额外拉力与拉开距离在一定范围内（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≫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zh-CN" altLang="zh-CN" sz="2400" dirty="0"/>
                  <a:t>仍适用时）呈正比。 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zh-CN" altLang="zh-CN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𝜎</m:t>
                        </m:r>
                        <m:sSup>
                          <m:sSupPr>
                            <m:ctrlPr>
                              <a:rPr lang="zh-CN" altLang="zh-CN" sz="24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  <m:sup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lang="zh-CN" altLang="zh-CN" sz="24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num>
                      <m:den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𝑉</m:t>
                        </m:r>
                      </m:den>
                    </m:f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US" altLang="zh-CN" sz="2400" dirty="0"/>
              </a:p>
              <a:p>
                <a:endParaRPr lang="en-US" altLang="zh-CN" sz="2400" dirty="0"/>
              </a:p>
              <a:p>
                <a:endParaRPr lang="zh-CN" altLang="en-US" dirty="0"/>
              </a:p>
            </p:txBody>
          </p:sp>
        </mc:Choice>
        <mc:Fallback xmlns="">
          <p:sp>
            <p:nvSpPr>
              <p:cNvPr id="4" name="文本框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5657" y="2192693"/>
                <a:ext cx="10207690" cy="4269502"/>
              </a:xfrm>
              <a:prstGeom prst="rect">
                <a:avLst/>
              </a:prstGeom>
              <a:blipFill>
                <a:blip r:embed="rId3"/>
                <a:stretch>
                  <a:fillRect l="-956" t="-1000" r="-388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文本框 4"/>
          <p:cNvSpPr txBox="1"/>
          <p:nvPr/>
        </p:nvSpPr>
        <p:spPr>
          <a:xfrm>
            <a:off x="4730620" y="793102"/>
            <a:ext cx="61208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dirty="0"/>
              <a:t>总结</a:t>
            </a:r>
          </a:p>
        </p:txBody>
      </p:sp>
    </p:spTree>
    <p:extLst>
      <p:ext uri="{BB962C8B-B14F-4D97-AF65-F5344CB8AC3E}">
        <p14:creationId xmlns:p14="http://schemas.microsoft.com/office/powerpoint/2010/main" val="7135670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CN" altLang="en-US" sz="4800" dirty="0"/>
              <a:t>讨论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778972"/>
                <a:ext cx="10515600" cy="4351338"/>
              </a:xfrm>
            </p:spPr>
            <p:txBody>
              <a:bodyPr/>
              <a:lstStyle/>
              <a:p>
                <a:r>
                  <a:rPr lang="en-US" altLang="zh-CN" sz="2400" dirty="0"/>
                  <a:t>1.</a:t>
                </a:r>
                <a:r>
                  <a:rPr lang="zh-CN" altLang="en-US" sz="2400" dirty="0"/>
                  <a:t>面积变小的过程十分迅速，难以精确测定</a:t>
                </a:r>
                <a:endParaRPr lang="en-US" altLang="zh-CN" sz="2400" dirty="0"/>
              </a:p>
              <a:p>
                <a:endParaRPr lang="en-US" altLang="zh-CN" sz="2400" dirty="0"/>
              </a:p>
              <a:p>
                <a:r>
                  <a:rPr lang="en-US" altLang="zh-CN" sz="2400" dirty="0"/>
                  <a:t>2.</a:t>
                </a:r>
                <a:r>
                  <a:rPr lang="zh-CN" altLang="en-US" sz="2400" dirty="0"/>
                  <a:t>实验中可能存在的误差</a:t>
                </a:r>
                <a:endParaRPr lang="en-US" altLang="zh-CN" sz="2400" dirty="0"/>
              </a:p>
              <a:p>
                <a:endParaRPr lang="en-US" altLang="zh-CN" sz="2400" dirty="0"/>
              </a:p>
              <a:p>
                <a:r>
                  <a:rPr lang="en-US" altLang="zh-CN" sz="2400" dirty="0"/>
                  <a:t>3.k</a:t>
                </a:r>
                <a:r>
                  <a:rPr lang="zh-CN" altLang="en-US" sz="2400" dirty="0"/>
                  <a:t>不明显随</a:t>
                </a:r>
                <a:r>
                  <a:rPr lang="en-US" altLang="zh-CN" sz="2400" dirty="0"/>
                  <a:t>V</a:t>
                </a:r>
                <a:r>
                  <a:rPr lang="zh-CN" altLang="en-US" sz="2400" dirty="0"/>
                  <a:t>变大而减小</a:t>
                </a:r>
                <a:endParaRPr lang="en-US" altLang="zh-CN" sz="2400" dirty="0"/>
              </a:p>
              <a:p>
                <a:endParaRPr lang="en-US" altLang="zh-CN" sz="2400" dirty="0"/>
              </a:p>
              <a:p>
                <a:r>
                  <a:rPr lang="en-US" altLang="zh-CN" sz="2400" dirty="0"/>
                  <a:t>4.</a:t>
                </a:r>
                <a:r>
                  <a:rPr lang="zh-CN" altLang="en-US" sz="2400" dirty="0"/>
                  <a:t>恰好使水铺开的水量不满足</a:t>
                </a:r>
                <a14:m>
                  <m:oMath xmlns:m="http://schemas.openxmlformats.org/officeDocument/2006/math">
                    <m:r>
                      <a:rPr lang="en-US" altLang="zh-CN" sz="240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altLang="zh-CN" sz="240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zh-CN" altLang="zh-CN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𝜎</m:t>
                        </m:r>
                        <m:sSup>
                          <m:sSupPr>
                            <m:ctrlPr>
                              <a:rPr lang="zh-CN" altLang="zh-CN" sz="24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p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𝑚𝑔</m:t>
                        </m:r>
                      </m:den>
                    </m:f>
                    <m:r>
                      <a:rPr lang="en-US" altLang="zh-CN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CN" altLang="en-US" sz="2400" i="1">
                        <a:latin typeface="Cambria Math" panose="02040503050406030204" pitchFamily="18" charset="0"/>
                      </a:rPr>
                      <m:t>的</m:t>
                    </m:r>
                  </m:oMath>
                </a14:m>
                <a:r>
                  <a:rPr lang="zh-CN" altLang="en-US" sz="2400" dirty="0"/>
                  <a:t>估计</a:t>
                </a:r>
                <a:endParaRPr lang="en-US" altLang="zh-CN" sz="2400" dirty="0"/>
              </a:p>
              <a:p>
                <a:endParaRPr lang="en-US" altLang="zh-CN" sz="2400" dirty="0"/>
              </a:p>
              <a:p>
                <a:r>
                  <a:rPr lang="en-US" altLang="zh-CN" sz="2400" dirty="0"/>
                  <a:t>5.</a:t>
                </a:r>
                <a:r>
                  <a:rPr lang="zh-CN" altLang="en-US" sz="2400" dirty="0"/>
                  <a:t>相同水量下玻璃材质对最大额外拉力的影响暂不明确</a:t>
                </a:r>
                <a:endParaRPr lang="en-US" altLang="zh-CN" sz="2400" dirty="0"/>
              </a:p>
              <a:p>
                <a:endParaRPr lang="en-US" altLang="zh-CN" sz="2400" dirty="0"/>
              </a:p>
              <a:p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778972"/>
                <a:ext cx="10515600" cy="4351338"/>
              </a:xfrm>
              <a:blipFill>
                <a:blip r:embed="rId2"/>
                <a:stretch>
                  <a:fillRect l="-812" t="-1821" b="-196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58794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参考文献 </a:t>
            </a:r>
            <a:r>
              <a:rPr lang="en-US" altLang="zh-CN" dirty="0"/>
              <a:t>Reference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[1] </a:t>
            </a:r>
            <a:r>
              <a:rPr lang="zh-CN" altLang="zh-CN" dirty="0"/>
              <a:t>苏鑫杨</a:t>
            </a:r>
            <a:r>
              <a:rPr lang="zh-CN" altLang="en-US" dirty="0"/>
              <a:t>，</a:t>
            </a:r>
            <a:r>
              <a:rPr lang="zh-CN" altLang="zh-CN" dirty="0"/>
              <a:t>林方 分离夹层有水玻璃所需较大拉力的产生原理与影响因素 </a:t>
            </a:r>
            <a:r>
              <a:rPr lang="en-US" altLang="zh-CN" dirty="0"/>
              <a:t>Applied Physics </a:t>
            </a:r>
            <a:r>
              <a:rPr lang="zh-CN" altLang="zh-CN" dirty="0"/>
              <a:t>应用物理</a:t>
            </a:r>
            <a:r>
              <a:rPr lang="en-US" altLang="zh-CN" dirty="0"/>
              <a:t>, 2017, 7(4), 85-91</a:t>
            </a:r>
            <a:endParaRPr lang="zh-CN" altLang="zh-CN" dirty="0"/>
          </a:p>
          <a:p>
            <a:r>
              <a:rPr lang="en-US" altLang="zh-CN" dirty="0"/>
              <a:t>[2] Kai Li and </a:t>
            </a:r>
            <a:r>
              <a:rPr lang="en-US" altLang="zh-CN" dirty="0" err="1"/>
              <a:t>Shengqiang</a:t>
            </a:r>
            <a:r>
              <a:rPr lang="en-US" altLang="zh-CN" dirty="0"/>
              <a:t> Cai Wet adhesion between two soft layers  Soft Matter, 2014, 10, 8202</a:t>
            </a:r>
            <a:endParaRPr lang="zh-CN" altLang="zh-CN" dirty="0"/>
          </a:p>
          <a:p>
            <a:r>
              <a:rPr lang="en-US" altLang="zh-CN" dirty="0"/>
              <a:t>[3] </a:t>
            </a:r>
            <a:r>
              <a:rPr lang="zh-CN" altLang="zh-CN" dirty="0"/>
              <a:t>瓦伦丁</a:t>
            </a:r>
            <a:r>
              <a:rPr lang="en-US" altLang="zh-CN" dirty="0"/>
              <a:t> L.</a:t>
            </a:r>
            <a:r>
              <a:rPr lang="zh-CN" altLang="zh-CN" dirty="0"/>
              <a:t>波波夫 接触力学与摩擦学的原理及其应用</a:t>
            </a:r>
            <a:endParaRPr lang="en-US" altLang="zh-CN" dirty="0"/>
          </a:p>
          <a:p>
            <a:r>
              <a:rPr lang="en-US" altLang="zh-CN" dirty="0"/>
              <a:t>[4] </a:t>
            </a:r>
            <a:r>
              <a:rPr lang="zh-CN" altLang="zh-CN" dirty="0"/>
              <a:t>秦允豪 普通物理学教程 热学</a:t>
            </a:r>
          </a:p>
          <a:p>
            <a:endParaRPr lang="en-US" altLang="zh-CN" dirty="0"/>
          </a:p>
          <a:p>
            <a:endParaRPr lang="zh-CN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02372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</TotalTime>
  <Words>1330</Words>
  <Application>Microsoft Office PowerPoint</Application>
  <PresentationFormat>自定义</PresentationFormat>
  <Paragraphs>172</Paragraphs>
  <Slides>27</Slides>
  <Notes>1</Notes>
  <HiddenSlides>0</HiddenSlides>
  <MMClips>2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28" baseType="lpstr">
      <vt:lpstr>Office 主题​​</vt:lpstr>
      <vt:lpstr>Pulling glasses apart</vt:lpstr>
      <vt:lpstr>目录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7厘米光学玻璃和有机玻璃 额外拉力与拉开距离的关系</vt:lpstr>
      <vt:lpstr>PowerPoint 演示文稿</vt:lpstr>
      <vt:lpstr>PowerPoint 演示文稿</vt:lpstr>
      <vt:lpstr>PowerPoint 演示文稿</vt:lpstr>
      <vt:lpstr>PowerPoint 演示文稿</vt:lpstr>
      <vt:lpstr>讨论</vt:lpstr>
      <vt:lpstr>参考文献 Reference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Pulling glasses apart</dc:title>
  <dc:creator>钱栋珩</dc:creator>
  <cp:lastModifiedBy>jiachen Jiao</cp:lastModifiedBy>
  <cp:revision>28</cp:revision>
  <dcterms:created xsi:type="dcterms:W3CDTF">2017-06-15T08:32:13Z</dcterms:created>
  <dcterms:modified xsi:type="dcterms:W3CDTF">2017-06-16T04:54:01Z</dcterms:modified>
</cp:coreProperties>
</file>