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3" r:id="rId10"/>
    <p:sldId id="263" r:id="rId11"/>
    <p:sldId id="264" r:id="rId12"/>
    <p:sldId id="265" r:id="rId13"/>
    <p:sldId id="266" r:id="rId14"/>
    <p:sldId id="274" r:id="rId15"/>
    <p:sldId id="268" r:id="rId16"/>
    <p:sldId id="270" r:id="rId17"/>
    <p:sldId id="275" r:id="rId18"/>
    <p:sldId id="269" r:id="rId19"/>
    <p:sldId id="272" r:id="rId20"/>
    <p:sldId id="276" r:id="rId21"/>
    <p:sldId id="278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67649" y="1326777"/>
            <a:ext cx="8825658" cy="3329581"/>
          </a:xfrm>
        </p:spPr>
        <p:txBody>
          <a:bodyPr/>
          <a:lstStyle/>
          <a:p>
            <a:pPr algn="ctr"/>
            <a:r>
              <a:rPr lang="en-US" altLang="zh-CN" dirty="0" smtClean="0"/>
              <a:t>X</a:t>
            </a:r>
            <a:r>
              <a:rPr lang="zh-CN" altLang="en-US" dirty="0" smtClean="0"/>
              <a:t>光系列实验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125812" y="5554468"/>
            <a:ext cx="4249514" cy="861420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dirty="0">
                <a:solidFill>
                  <a:schemeClr val="tx2"/>
                </a:solidFill>
              </a:rPr>
              <a:t>王天纵 </a:t>
            </a:r>
            <a:r>
              <a:rPr lang="zh-CN" altLang="en-US" sz="2800" dirty="0" smtClean="0">
                <a:solidFill>
                  <a:schemeClr val="tx2"/>
                </a:solidFill>
              </a:rPr>
              <a:t>   张铎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2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基础知识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、波长在</a:t>
            </a:r>
            <a:r>
              <a:rPr lang="en-US" altLang="zh-CN" dirty="0" smtClean="0"/>
              <a:t>10</a:t>
            </a:r>
            <a:r>
              <a:rPr lang="en-US" altLang="zh-CN" baseline="30000" dirty="0" smtClean="0"/>
              <a:t>-8</a:t>
            </a:r>
            <a:r>
              <a:rPr lang="en-US" altLang="zh-CN" dirty="0" smtClean="0"/>
              <a:t>m</a:t>
            </a:r>
            <a:r>
              <a:rPr lang="zh-CN" altLang="en-US" dirty="0" smtClean="0"/>
              <a:t>到</a:t>
            </a:r>
            <a:r>
              <a:rPr lang="en-US" altLang="zh-CN" dirty="0" smtClean="0"/>
              <a:t>10</a:t>
            </a:r>
            <a:r>
              <a:rPr lang="en-US" altLang="zh-CN" baseline="30000" dirty="0" smtClean="0"/>
              <a:t>-11</a:t>
            </a:r>
            <a:r>
              <a:rPr lang="en-US" altLang="zh-CN" dirty="0" smtClean="0"/>
              <a:t>m</a:t>
            </a:r>
            <a:r>
              <a:rPr lang="zh-CN" altLang="en-US" dirty="0" smtClean="0"/>
              <a:t>范围的电磁波为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、高速运动的电子和原子碰撞时，是内层电子跃迁，从而产生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zh-CN" altLang="en-US" dirty="0" smtClean="0"/>
              <a:t>如</a:t>
            </a:r>
            <a:r>
              <a:rPr lang="zh-CN" altLang="en-US" dirty="0"/>
              <a:t>右</a:t>
            </a:r>
            <a:r>
              <a:rPr lang="zh-CN" altLang="en-US" dirty="0" smtClean="0"/>
              <a:t>下</a:t>
            </a:r>
            <a:r>
              <a:rPr lang="zh-CN" altLang="en-US" dirty="0" smtClean="0"/>
              <a:t>图所示，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光谱线有“线光谱”也即“</a:t>
            </a:r>
            <a:r>
              <a:rPr lang="en-US" altLang="zh-CN" dirty="0" smtClean="0"/>
              <a:t>X</a:t>
            </a:r>
            <a:r>
              <a:rPr lang="zh-CN" altLang="en-US" dirty="0" smtClean="0"/>
              <a:t>射线特征光谱”，此谱线</a:t>
            </a:r>
            <a:r>
              <a:rPr lang="zh-CN" altLang="en-US" dirty="0" smtClean="0"/>
              <a:t>反</a:t>
            </a:r>
            <a:r>
              <a:rPr lang="en-US" altLang="zh-CN" dirty="0" smtClean="0"/>
              <a:t>	</a:t>
            </a:r>
            <a:r>
              <a:rPr lang="zh-CN" altLang="en-US" dirty="0" smtClean="0"/>
              <a:t>映</a:t>
            </a:r>
            <a:r>
              <a:rPr lang="zh-CN" altLang="en-US" dirty="0" smtClean="0"/>
              <a:t>了物质的特性。也有“连续谱”，也即“轫致辐射”，产生原因是</a:t>
            </a:r>
            <a:r>
              <a:rPr lang="zh-CN" altLang="en-US" dirty="0" smtClean="0"/>
              <a:t>高速</a:t>
            </a:r>
            <a:r>
              <a:rPr lang="en-US" altLang="zh-CN" dirty="0" smtClean="0"/>
              <a:t>	</a:t>
            </a:r>
            <a:r>
              <a:rPr lang="zh-CN" altLang="en-US" dirty="0" smtClean="0"/>
              <a:t>电子</a:t>
            </a:r>
            <a:r>
              <a:rPr lang="zh-CN" altLang="en-US" dirty="0" smtClean="0"/>
              <a:t>接近原子核，其产生偏转并发出电磁辐射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、布拉格</a:t>
            </a:r>
            <a:r>
              <a:rPr lang="zh-CN" altLang="en-US" dirty="0" smtClean="0"/>
              <a:t>散射</a:t>
            </a:r>
            <a:endParaRPr lang="en-US" altLang="zh-CN" dirty="0" smtClean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 flipV="1">
            <a:off x="5967502" y="3038473"/>
            <a:ext cx="63083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041481"/>
              </p:ext>
            </p:extLst>
          </p:nvPr>
        </p:nvGraphicFramePr>
        <p:xfrm>
          <a:off x="7736542" y="4392188"/>
          <a:ext cx="3007658" cy="230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3" imgW="4415760" imgH="3385800" progId="Flash.Movie">
                  <p:embed/>
                </p:oleObj>
              </mc:Choice>
              <mc:Fallback>
                <p:oleObj r:id="rId3" imgW="4415760" imgH="3385800" progId="Flash.Movi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6542" y="4392188"/>
                        <a:ext cx="3007658" cy="23060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59" y="4468455"/>
            <a:ext cx="2648417" cy="22297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976" y="5813471"/>
            <a:ext cx="2899518" cy="43492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99883" y="4641601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当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光的波长与晶面间距满足以下</a:t>
            </a:r>
            <a:endParaRPr lang="en-US" altLang="zh-CN" dirty="0" smtClean="0"/>
          </a:p>
          <a:p>
            <a:r>
              <a:rPr lang="zh-CN" altLang="en-US" dirty="0" smtClean="0"/>
              <a:t>关系时，反射角等于入射角的方向</a:t>
            </a:r>
            <a:endParaRPr lang="en-US" altLang="zh-CN" dirty="0" smtClean="0"/>
          </a:p>
          <a:p>
            <a:r>
              <a:rPr lang="zh-CN" altLang="en-US" dirty="0" smtClean="0"/>
              <a:t>上会获得很大的反射率。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94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实验仪器：</a:t>
            </a:r>
            <a:r>
              <a:rPr lang="en-US" altLang="zh-CN" dirty="0" err="1" smtClean="0"/>
              <a:t>Leybold</a:t>
            </a:r>
            <a:r>
              <a:rPr lang="en-US" altLang="zh-CN" dirty="0" smtClean="0"/>
              <a:t> X-ray apparatus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6" y="1422331"/>
            <a:ext cx="8683795" cy="4987434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919" y="1422331"/>
            <a:ext cx="2826777" cy="316941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201919" y="4948518"/>
            <a:ext cx="2826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(1</a:t>
            </a:r>
            <a:r>
              <a:rPr lang="en-US" altLang="zh-CN" dirty="0" smtClean="0"/>
              <a:t>)</a:t>
            </a:r>
            <a:r>
              <a:rPr lang="zh-CN" altLang="zh-CN" dirty="0" smtClean="0"/>
              <a:t>接地电子发射极</a:t>
            </a:r>
            <a:endParaRPr lang="en-US" altLang="zh-CN" dirty="0"/>
          </a:p>
          <a:p>
            <a:r>
              <a:rPr lang="en-US" altLang="zh-CN" dirty="0" smtClean="0"/>
              <a:t>(</a:t>
            </a:r>
            <a:r>
              <a:rPr lang="en-US" altLang="zh-CN" dirty="0"/>
              <a:t>2</a:t>
            </a:r>
            <a:r>
              <a:rPr lang="en-US" altLang="zh-CN" dirty="0" smtClean="0"/>
              <a:t>)</a:t>
            </a:r>
            <a:r>
              <a:rPr lang="zh-CN" altLang="zh-CN" dirty="0" smtClean="0"/>
              <a:t>钼靶</a:t>
            </a:r>
            <a:endParaRPr lang="en-US" altLang="zh-CN" dirty="0" smtClean="0"/>
          </a:p>
          <a:p>
            <a:r>
              <a:rPr lang="en-US" altLang="zh-CN" dirty="0" smtClean="0"/>
              <a:t>(</a:t>
            </a:r>
            <a:r>
              <a:rPr lang="en-US" altLang="zh-CN" dirty="0"/>
              <a:t>3</a:t>
            </a:r>
            <a:r>
              <a:rPr lang="en-US" altLang="zh-CN" dirty="0" smtClean="0"/>
              <a:t>)</a:t>
            </a:r>
            <a:r>
              <a:rPr lang="zh-CN" altLang="zh-CN" dirty="0" smtClean="0"/>
              <a:t>铜块</a:t>
            </a:r>
            <a:endParaRPr lang="en-US" altLang="zh-CN" dirty="0" smtClean="0"/>
          </a:p>
          <a:p>
            <a:r>
              <a:rPr lang="en-US" altLang="zh-CN" dirty="0" smtClean="0"/>
              <a:t>(</a:t>
            </a:r>
            <a:r>
              <a:rPr lang="en-US" altLang="zh-CN" dirty="0"/>
              <a:t>4</a:t>
            </a:r>
            <a:r>
              <a:rPr lang="en-US" altLang="zh-CN" dirty="0" smtClean="0"/>
              <a:t>)</a:t>
            </a:r>
            <a:r>
              <a:rPr lang="zh-CN" altLang="zh-CN" dirty="0" smtClean="0"/>
              <a:t>螺旋</a:t>
            </a:r>
            <a:r>
              <a:rPr lang="zh-CN" altLang="zh-CN" dirty="0"/>
              <a:t>状热</a:t>
            </a:r>
            <a:r>
              <a:rPr lang="zh-CN" altLang="zh-CN" dirty="0" smtClean="0"/>
              <a:t>沉</a:t>
            </a:r>
            <a:endParaRPr lang="en-US" altLang="zh-CN" dirty="0" smtClean="0"/>
          </a:p>
          <a:p>
            <a:r>
              <a:rPr lang="en-US" altLang="zh-CN" dirty="0" smtClean="0"/>
              <a:t>(</a:t>
            </a:r>
            <a:r>
              <a:rPr lang="en-US" altLang="zh-CN" dirty="0"/>
              <a:t>5</a:t>
            </a:r>
            <a:r>
              <a:rPr lang="en-US" altLang="zh-CN" dirty="0" smtClean="0"/>
              <a:t>)</a:t>
            </a:r>
            <a:r>
              <a:rPr lang="zh-CN" altLang="zh-CN" dirty="0" smtClean="0"/>
              <a:t>管脚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66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、测定材料对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光的衰减系数</a:t>
            </a:r>
            <a:r>
              <a:rPr lang="el-GR" altLang="zh-CN" dirty="0" smtClean="0"/>
              <a:t>μ</a:t>
            </a:r>
            <a:r>
              <a:rPr lang="zh-CN" altLang="en-US" dirty="0" smtClean="0"/>
              <a:t>与其原子序数</a:t>
            </a:r>
            <a:r>
              <a:rPr lang="en-US" altLang="zh-CN" dirty="0" smtClean="0"/>
              <a:t>Z</a:t>
            </a:r>
            <a:r>
              <a:rPr lang="zh-CN" altLang="en-US" dirty="0" smtClean="0"/>
              <a:t>的关系；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、设计实验估算钼靶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光管发射</a:t>
            </a:r>
            <a:r>
              <a:rPr lang="en-US" altLang="zh-CN" dirty="0" smtClean="0"/>
              <a:t>K</a:t>
            </a:r>
            <a:r>
              <a:rPr lang="zh-CN" altLang="en-US" dirty="0" smtClean="0"/>
              <a:t>系列特征谱所需要的最小电子加速电压；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、设计实验来观察验证康普顿效应。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322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 smtClean="0"/>
              <a:t>实验一：</a:t>
            </a:r>
            <a:r>
              <a:rPr lang="en-US" altLang="zh-CN" sz="3200" dirty="0" smtClean="0"/>
              <a:t>X</a:t>
            </a:r>
            <a:r>
              <a:rPr lang="zh-CN" altLang="en-US" sz="3200" dirty="0"/>
              <a:t>光的衰减系数</a:t>
            </a:r>
            <a:r>
              <a:rPr lang="el-GR" altLang="zh-CN" sz="3200" dirty="0"/>
              <a:t>μ</a:t>
            </a:r>
            <a:r>
              <a:rPr lang="zh-CN" altLang="en-US" sz="3200" dirty="0"/>
              <a:t>与其</a:t>
            </a:r>
            <a:r>
              <a:rPr lang="zh-CN" altLang="en-US" sz="3200" dirty="0" smtClean="0"/>
              <a:t>原子序数</a:t>
            </a:r>
            <a:r>
              <a:rPr lang="en-US" altLang="zh-CN" sz="3200" dirty="0" smtClean="0"/>
              <a:t>Z</a:t>
            </a:r>
            <a:r>
              <a:rPr lang="zh-CN" altLang="en-US" sz="3200" dirty="0"/>
              <a:t>的关系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35" y="1480002"/>
            <a:ext cx="6628693" cy="4594412"/>
          </a:xfrm>
        </p:spPr>
      </p:pic>
      <p:sp>
        <p:nvSpPr>
          <p:cNvPr id="5" name="文本框 4"/>
          <p:cNvSpPr txBox="1"/>
          <p:nvPr/>
        </p:nvSpPr>
        <p:spPr>
          <a:xfrm>
            <a:off x="8364070" y="3392488"/>
            <a:ext cx="3052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I = I</a:t>
            </a:r>
            <a:r>
              <a:rPr lang="en-US" altLang="zh-CN" sz="4400" baseline="-25000" dirty="0" smtClean="0"/>
              <a:t>0</a:t>
            </a:r>
            <a:r>
              <a:rPr lang="en-US" altLang="zh-CN" sz="4400" dirty="0" smtClean="0"/>
              <a:t>· e</a:t>
            </a:r>
            <a:r>
              <a:rPr lang="en-US" altLang="zh-CN" sz="4400" baseline="30000" dirty="0" smtClean="0"/>
              <a:t>-</a:t>
            </a:r>
            <a:r>
              <a:rPr lang="el-GR" altLang="zh-CN" sz="4400" baseline="30000" dirty="0" smtClean="0"/>
              <a:t>μ</a:t>
            </a:r>
            <a:r>
              <a:rPr lang="en-US" altLang="zh-CN" sz="4400" baseline="30000" dirty="0" smtClean="0"/>
              <a:t>d</a:t>
            </a:r>
            <a:endParaRPr lang="zh-CN" altLang="en-US" sz="4400" baseline="30000" dirty="0"/>
          </a:p>
        </p:txBody>
      </p:sp>
      <p:sp>
        <p:nvSpPr>
          <p:cNvPr id="3" name="文本框 2"/>
          <p:cNvSpPr txBox="1"/>
          <p:nvPr/>
        </p:nvSpPr>
        <p:spPr>
          <a:xfrm>
            <a:off x="2837330" y="6279776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各金属片衰减系数总图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1684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实验一：</a:t>
            </a:r>
            <a:r>
              <a:rPr lang="en-US" altLang="zh-CN" sz="3200" dirty="0"/>
              <a:t>X</a:t>
            </a:r>
            <a:r>
              <a:rPr lang="zh-CN" altLang="en-US" sz="3200" dirty="0"/>
              <a:t>光的衰减系数</a:t>
            </a:r>
            <a:r>
              <a:rPr lang="el-GR" altLang="zh-CN" sz="3200" dirty="0"/>
              <a:t>μ</a:t>
            </a:r>
            <a:r>
              <a:rPr lang="zh-CN" altLang="en-US" sz="3200" dirty="0"/>
              <a:t>与其原子序数</a:t>
            </a:r>
            <a:r>
              <a:rPr lang="en-US" altLang="zh-CN" sz="3200" dirty="0"/>
              <a:t>Z</a:t>
            </a:r>
            <a:r>
              <a:rPr lang="zh-CN" altLang="en-US" sz="3200" dirty="0"/>
              <a:t>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800" dirty="0" smtClean="0"/>
              <a:t>反思与改进</a:t>
            </a:r>
            <a:r>
              <a:rPr lang="zh-CN" altLang="en-US" sz="2400" dirty="0" smtClean="0"/>
              <a:t>：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	   1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6</a:t>
            </a:r>
            <a:r>
              <a:rPr lang="zh-CN" altLang="en-US" sz="2400" dirty="0" smtClean="0"/>
              <a:t>个数据点过少；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	   2</a:t>
            </a:r>
            <a:r>
              <a:rPr lang="zh-CN" altLang="en-US" sz="2400" dirty="0" smtClean="0"/>
              <a:t>、峰值偏移；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	   3</a:t>
            </a:r>
            <a:r>
              <a:rPr lang="zh-CN" altLang="en-US" sz="2400" dirty="0" smtClean="0"/>
              <a:t>、铁元素计数率太小，铜偏离预期结果较大。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5194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内容占位符 1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7" y="1545484"/>
            <a:ext cx="5315089" cy="3948352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实验一：</a:t>
            </a:r>
            <a:r>
              <a:rPr lang="en-US" altLang="zh-CN" sz="3200" dirty="0"/>
              <a:t>X</a:t>
            </a:r>
            <a:r>
              <a:rPr lang="zh-CN" altLang="en-US" sz="3200" dirty="0"/>
              <a:t>光的衰减系数</a:t>
            </a:r>
            <a:r>
              <a:rPr lang="el-GR" altLang="zh-CN" sz="3200" dirty="0"/>
              <a:t>μ</a:t>
            </a:r>
            <a:r>
              <a:rPr lang="zh-CN" altLang="en-US" sz="3200" dirty="0"/>
              <a:t>与其原子序数</a:t>
            </a:r>
            <a:r>
              <a:rPr lang="en-US" altLang="zh-CN" sz="3200" dirty="0"/>
              <a:t>Z</a:t>
            </a:r>
            <a:r>
              <a:rPr lang="zh-CN" altLang="en-US" sz="3200" dirty="0"/>
              <a:t>的关系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9522" y="407086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1560" y="329991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03609" y="2256326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56664" y="2818193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21838" y="1807428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Cu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58094" y="580063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吸收率与原子序数的关系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976368" y="5800634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吸收率与原子序数的三次方的关系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52" y="1554380"/>
            <a:ext cx="5511760" cy="393086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596111" y="407086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74889" y="333499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0269" y="2302244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503889" y="283939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42798" y="1881904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Cu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5" y="1578858"/>
            <a:ext cx="5602441" cy="390639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实验一：</a:t>
            </a:r>
            <a:r>
              <a:rPr lang="en-US" altLang="zh-CN" sz="3200" dirty="0"/>
              <a:t>X</a:t>
            </a:r>
            <a:r>
              <a:rPr lang="zh-CN" altLang="en-US" sz="3200" dirty="0"/>
              <a:t>光的衰减系数</a:t>
            </a:r>
            <a:r>
              <a:rPr lang="el-GR" altLang="zh-CN" sz="3200" dirty="0"/>
              <a:t>μ</a:t>
            </a:r>
            <a:r>
              <a:rPr lang="zh-CN" altLang="en-US" sz="3200" dirty="0"/>
              <a:t>与其原子序数</a:t>
            </a:r>
            <a:r>
              <a:rPr lang="en-US" altLang="zh-CN" sz="3200" dirty="0"/>
              <a:t>Z</a:t>
            </a:r>
            <a:r>
              <a:rPr lang="zh-CN" altLang="en-US" sz="3200" dirty="0"/>
              <a:t>的关系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56757" y="4326361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07798" y="269357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97738" y="2014280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50793" y="250891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00883" y="1644948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Cu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58094" y="580063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吸收率与原子序数的关系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701894" y="304516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Fe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47" y="1541589"/>
            <a:ext cx="5076412" cy="394486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76368" y="5800634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吸收率与原子序数的三次方的关系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779659" y="428382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482667" y="274306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54994" y="2050320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666003" y="2504611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42987" y="17078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Cu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91915" y="3067755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Fe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64" y="1613647"/>
            <a:ext cx="5212864" cy="3761556"/>
          </a:xfrm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实验一：</a:t>
            </a:r>
            <a:r>
              <a:rPr lang="en-US" altLang="zh-CN" sz="3200" dirty="0"/>
              <a:t>X</a:t>
            </a:r>
            <a:r>
              <a:rPr lang="zh-CN" altLang="en-US" sz="3200" dirty="0"/>
              <a:t>光的衰减系数</a:t>
            </a:r>
            <a:r>
              <a:rPr lang="el-GR" altLang="zh-CN" sz="3200" dirty="0"/>
              <a:t>μ</a:t>
            </a:r>
            <a:r>
              <a:rPr lang="zh-CN" altLang="en-US" sz="3200" dirty="0"/>
              <a:t>与其原子序数</a:t>
            </a:r>
            <a:r>
              <a:rPr lang="en-US" altLang="zh-CN" sz="3200" dirty="0"/>
              <a:t>Z</a:t>
            </a:r>
            <a:r>
              <a:rPr lang="zh-CN" altLang="en-US" sz="3200" dirty="0"/>
              <a:t>的关系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51" y="1582637"/>
            <a:ext cx="5196113" cy="379256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4011" y="5809129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吸收率与原子序数三次方</a:t>
            </a:r>
            <a:r>
              <a:rPr lang="zh-CN" altLang="en-US" sz="2000" dirty="0" smtClean="0"/>
              <a:t>的关系（去铜）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6406625" y="5809129"/>
            <a:ext cx="531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吸收率与原子序数三次方</a:t>
            </a:r>
            <a:r>
              <a:rPr lang="zh-CN" altLang="en-US" sz="2000" dirty="0" smtClean="0"/>
              <a:t>的关系（去铜、铁）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1848317" y="410462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08368" y="246152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43042" y="178433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93583" y="226099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82202" y="285056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Fe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97457" y="410462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18565" y="247184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82019" y="1743997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Ag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15839" y="226099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 smtClean="0"/>
              <a:t>实验二：钼靶发射</a:t>
            </a:r>
            <a:r>
              <a:rPr lang="en-US" altLang="zh-CN" sz="3200" dirty="0"/>
              <a:t>K</a:t>
            </a:r>
            <a:r>
              <a:rPr lang="zh-CN" altLang="en-US" sz="3200" dirty="0"/>
              <a:t>系列特征</a:t>
            </a:r>
            <a:r>
              <a:rPr lang="zh-CN" altLang="en-US" sz="3200" dirty="0" smtClean="0"/>
              <a:t>谱最小</a:t>
            </a:r>
            <a:r>
              <a:rPr lang="zh-CN" altLang="en-US" sz="3200" dirty="0"/>
              <a:t>电子加速电压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866" y="1152983"/>
            <a:ext cx="3390268" cy="5148187"/>
          </a:xfrm>
        </p:spPr>
      </p:pic>
      <p:sp>
        <p:nvSpPr>
          <p:cNvPr id="6" name="文本框 5"/>
          <p:cNvSpPr txBox="1"/>
          <p:nvPr/>
        </p:nvSpPr>
        <p:spPr>
          <a:xfrm>
            <a:off x="4248379" y="6396335"/>
            <a:ext cx="3695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20.5kV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20.6kV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20.7kV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327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 smtClean="0"/>
              <a:t>实验二：钼靶发射</a:t>
            </a:r>
            <a:r>
              <a:rPr lang="en-US" altLang="zh-CN" sz="3200" dirty="0"/>
              <a:t>K</a:t>
            </a:r>
            <a:r>
              <a:rPr lang="zh-CN" altLang="en-US" sz="3200" dirty="0"/>
              <a:t>系列特征</a:t>
            </a:r>
            <a:r>
              <a:rPr lang="zh-CN" altLang="en-US" sz="3200" dirty="0" smtClean="0"/>
              <a:t>谱最小</a:t>
            </a:r>
            <a:r>
              <a:rPr lang="zh-CN" altLang="en-US" sz="3200" dirty="0"/>
              <a:t>电子加速电压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442" y="2125654"/>
            <a:ext cx="3952928" cy="3534268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40" y="2125654"/>
            <a:ext cx="3810532" cy="353426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689412" y="593232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20.6kV</a:t>
            </a:r>
            <a:endParaRPr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8390965" y="5924183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20.5kV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252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实验二：钼靶发射</a:t>
            </a:r>
            <a:r>
              <a:rPr lang="en-US" altLang="zh-CN" sz="3200" dirty="0"/>
              <a:t>K</a:t>
            </a:r>
            <a:r>
              <a:rPr lang="zh-CN" altLang="en-US" sz="3200" dirty="0"/>
              <a:t>系列特征谱最小电子加速电压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反思与改进：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400" dirty="0"/>
              <a:t>	 </a:t>
            </a:r>
            <a:r>
              <a:rPr lang="en-US" altLang="zh-CN" sz="2400" dirty="0" smtClean="0"/>
              <a:t>  1</a:t>
            </a:r>
            <a:r>
              <a:rPr lang="zh-CN" altLang="en-US" sz="2400" dirty="0" smtClean="0"/>
              <a:t>、如何辨别是否存在</a:t>
            </a:r>
            <a:r>
              <a:rPr lang="en-US" altLang="zh-CN" sz="2400" dirty="0" smtClean="0"/>
              <a:t>K</a:t>
            </a:r>
            <a:r>
              <a:rPr lang="el-GR" altLang="zh-CN" sz="2400" baseline="-25000" dirty="0" smtClean="0"/>
              <a:t>α</a:t>
            </a:r>
            <a:r>
              <a:rPr lang="zh-CN" altLang="en-US" sz="2400" dirty="0" smtClean="0"/>
              <a:t>峰；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   2</a:t>
            </a:r>
            <a:r>
              <a:rPr lang="zh-CN" altLang="en-US" sz="2400" dirty="0" smtClean="0"/>
              <a:t>、重复试验中所发现的问题。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77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 smtClean="0"/>
              <a:t>实验三：观察验证康普顿效应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800" dirty="0" smtClean="0"/>
              <a:t>康普顿效应</a:t>
            </a:r>
            <a:endParaRPr lang="en-US" altLang="zh-CN" sz="2800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" t="19107" r="5118" b="4391"/>
          <a:stretch/>
        </p:blipFill>
        <p:spPr>
          <a:xfrm>
            <a:off x="497722" y="3816507"/>
            <a:ext cx="3738281" cy="2431892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37129" y="4737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231" y="1892513"/>
            <a:ext cx="7360260" cy="435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0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查阅到相关实验材料，里面提到</a:t>
            </a:r>
            <a:r>
              <a:rPr lang="en-US" altLang="zh-CN" dirty="0" smtClean="0"/>
              <a:t>X</a:t>
            </a:r>
            <a:r>
              <a:rPr lang="zh-CN" altLang="en-US" dirty="0" smtClean="0"/>
              <a:t>光</a:t>
            </a:r>
            <a:r>
              <a:rPr lang="zh-CN" altLang="zh-CN" dirty="0" smtClean="0"/>
              <a:t>波长</a:t>
            </a:r>
            <a:r>
              <a:rPr lang="zh-CN" altLang="zh-CN" dirty="0"/>
              <a:t>与铜箔的</a:t>
            </a:r>
            <a:r>
              <a:rPr lang="zh-CN" altLang="zh-CN" dirty="0" smtClean="0"/>
              <a:t>透射率</a:t>
            </a:r>
            <a:r>
              <a:rPr lang="en-US" altLang="zh-CN" dirty="0" err="1" smtClean="0"/>
              <a:t>T</a:t>
            </a:r>
            <a:r>
              <a:rPr lang="en-US" altLang="zh-CN" baseline="-25000" dirty="0" err="1" smtClean="0"/>
              <a:t>Cu</a:t>
            </a:r>
            <a:r>
              <a:rPr lang="zh-CN" altLang="zh-CN" dirty="0" smtClean="0"/>
              <a:t>间</a:t>
            </a:r>
            <a:r>
              <a:rPr lang="zh-CN" altLang="zh-CN" dirty="0"/>
              <a:t>的关系可以用公式表述</a:t>
            </a:r>
            <a:r>
              <a:rPr lang="zh-CN" altLang="zh-CN" dirty="0" smtClean="0"/>
              <a:t>为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180" y="3143199"/>
            <a:ext cx="6004986" cy="100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1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5130" y="454224"/>
            <a:ext cx="9404723" cy="1400530"/>
          </a:xfrm>
        </p:spPr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/>
              <a:t>实验</a:t>
            </a:r>
            <a:r>
              <a:rPr lang="zh-CN" altLang="en-US" sz="2800" dirty="0" smtClean="0"/>
              <a:t>思路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" t="19107" r="5118" b="4391"/>
          <a:stretch/>
        </p:blipFill>
        <p:spPr>
          <a:xfrm>
            <a:off x="1264024" y="2953389"/>
            <a:ext cx="5065057" cy="3295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79024" y="3135196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、无衰减的计数率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0</a:t>
            </a:r>
            <a:endParaRPr lang="zh-CN" altLang="en-US" baseline="-25000" dirty="0"/>
          </a:p>
        </p:txBody>
      </p:sp>
      <p:sp>
        <p:nvSpPr>
          <p:cNvPr id="6" name="文本框 5"/>
          <p:cNvSpPr txBox="1"/>
          <p:nvPr/>
        </p:nvSpPr>
        <p:spPr>
          <a:xfrm>
            <a:off x="6979024" y="3657598"/>
            <a:ext cx="3789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、在波长为</a:t>
            </a:r>
            <a:r>
              <a:rPr lang="el-GR" altLang="zh-CN" dirty="0" smtClean="0"/>
              <a:t>λ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时衰减后的计数率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7" name="文本框 6"/>
          <p:cNvSpPr txBox="1"/>
          <p:nvPr/>
        </p:nvSpPr>
        <p:spPr>
          <a:xfrm>
            <a:off x="6992471" y="4168587"/>
            <a:ext cx="380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zh-CN" altLang="en-US" dirty="0"/>
              <a:t>在波长为</a:t>
            </a:r>
            <a:r>
              <a:rPr lang="el-GR" altLang="zh-CN" dirty="0" smtClean="0"/>
              <a:t>λ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时衰减</a:t>
            </a:r>
            <a:r>
              <a:rPr lang="zh-CN" altLang="en-US" dirty="0"/>
              <a:t>后的</a:t>
            </a:r>
            <a:r>
              <a:rPr lang="zh-CN" altLang="en-US" dirty="0" smtClean="0"/>
              <a:t>计数率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8" name="文本框 7"/>
          <p:cNvSpPr txBox="1"/>
          <p:nvPr/>
        </p:nvSpPr>
        <p:spPr>
          <a:xfrm>
            <a:off x="7005918" y="4639237"/>
            <a:ext cx="25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、背景辐射的计数率</a:t>
            </a:r>
            <a:r>
              <a:rPr lang="en-US" altLang="zh-CN" dirty="0" smtClean="0"/>
              <a:t>R</a:t>
            </a:r>
            <a:endParaRPr lang="zh-CN" altLang="en-US" dirty="0"/>
          </a:p>
        </p:txBody>
      </p:sp>
      <p:sp>
        <p:nvSpPr>
          <p:cNvPr id="9" name="同侧圆角矩形 8"/>
          <p:cNvSpPr/>
          <p:nvPr/>
        </p:nvSpPr>
        <p:spPr>
          <a:xfrm rot="5400000">
            <a:off x="1667435" y="4452983"/>
            <a:ext cx="484094" cy="295835"/>
          </a:xfrm>
          <a:prstGeom prst="round2Same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同侧圆角矩形 9"/>
          <p:cNvSpPr/>
          <p:nvPr/>
        </p:nvSpPr>
        <p:spPr>
          <a:xfrm rot="3837501">
            <a:off x="5334535" y="3509680"/>
            <a:ext cx="484094" cy="295835"/>
          </a:xfrm>
          <a:prstGeom prst="round2Same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5995" y="5259152"/>
            <a:ext cx="2429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=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-R</a:t>
            </a:r>
            <a:r>
              <a:rPr lang="zh-CN" altLang="en-US" dirty="0" smtClean="0"/>
              <a:t>）</a:t>
            </a:r>
            <a:r>
              <a:rPr lang="en-US" altLang="zh-CN" dirty="0" smtClean="0"/>
              <a:t>/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0</a:t>
            </a:r>
            <a:r>
              <a:rPr lang="en-US" altLang="zh-CN" dirty="0" smtClean="0"/>
              <a:t>-R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072860" y="5879067"/>
            <a:ext cx="2412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=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-R</a:t>
            </a:r>
            <a:r>
              <a:rPr lang="zh-CN" altLang="en-US" dirty="0" smtClean="0"/>
              <a:t>）</a:t>
            </a:r>
            <a:r>
              <a:rPr lang="en-US" altLang="zh-CN" dirty="0" smtClean="0"/>
              <a:t>/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0</a:t>
            </a:r>
            <a:r>
              <a:rPr lang="en-US" altLang="zh-CN" dirty="0" smtClean="0"/>
              <a:t>-R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9535778" y="5443818"/>
            <a:ext cx="5513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9540261" y="6107204"/>
            <a:ext cx="5513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3" t="5661" r="42122" b="64286"/>
          <a:stretch/>
        </p:blipFill>
        <p:spPr>
          <a:xfrm>
            <a:off x="9366146" y="5614184"/>
            <a:ext cx="890593" cy="30298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0515600" y="5242113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 smtClean="0"/>
              <a:t>λ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0506636" y="586515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 smtClean="0"/>
              <a:t>λ</a:t>
            </a:r>
            <a:r>
              <a:rPr lang="en-US" altLang="zh-CN" baseline="-25000" dirty="0"/>
              <a:t>2</a:t>
            </a:r>
            <a:endParaRPr lang="zh-CN" altLang="en-US" baseline="-25000" dirty="0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11057397" y="5526715"/>
            <a:ext cx="568561" cy="169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11051649" y="5954804"/>
            <a:ext cx="564902" cy="152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676525" y="562311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/>
              <a:t>Δλ</a:t>
            </a:r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58412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9" grpId="1" animBg="1"/>
      <p:bldP spid="10" grpId="0" animBg="1"/>
      <p:bldP spid="10" grpId="1" animBg="1"/>
      <p:bldP spid="11" grpId="0"/>
      <p:bldP spid="12" grpId="0"/>
      <p:bldP spid="17" grpId="0"/>
      <p:bldP spid="18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800" dirty="0" smtClean="0"/>
              <a:t>第一次实验：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dirty="0" smtClean="0"/>
              <a:t>	   </a:t>
            </a:r>
            <a:r>
              <a:rPr lang="zh-CN" altLang="en-US" dirty="0" smtClean="0"/>
              <a:t>设置</a:t>
            </a:r>
            <a:r>
              <a:rPr lang="en-US" altLang="zh-CN" dirty="0" smtClean="0"/>
              <a:t>target</a:t>
            </a:r>
            <a:r>
              <a:rPr lang="zh-CN" altLang="en-US" dirty="0" smtClean="0"/>
              <a:t>偏转角为</a:t>
            </a:r>
            <a:r>
              <a:rPr lang="en-US" altLang="zh-CN" dirty="0" smtClean="0"/>
              <a:t>20</a:t>
            </a:r>
            <a:r>
              <a:rPr lang="zh-CN" altLang="en-US" dirty="0" smtClean="0"/>
              <a:t>度，</a:t>
            </a:r>
            <a:r>
              <a:rPr lang="en-US" altLang="zh-CN" dirty="0" smtClean="0"/>
              <a:t>sensor</a:t>
            </a:r>
            <a:r>
              <a:rPr lang="zh-CN" altLang="en-US" dirty="0" smtClean="0"/>
              <a:t>偏转角为</a:t>
            </a:r>
            <a:r>
              <a:rPr lang="en-US" altLang="zh-CN" dirty="0" smtClean="0"/>
              <a:t>150</a:t>
            </a:r>
            <a:r>
              <a:rPr lang="zh-CN" altLang="en-US" dirty="0" smtClean="0"/>
              <a:t>度，根据</a:t>
            </a:r>
            <a:r>
              <a:rPr lang="zh-CN" altLang="en-US" dirty="0" smtClean="0"/>
              <a:t>设计思路中的</a:t>
            </a:r>
            <a:r>
              <a:rPr lang="zh-CN" altLang="en-US" dirty="0" smtClean="0"/>
              <a:t>步</a:t>
            </a:r>
            <a:r>
              <a:rPr lang="en-US" altLang="zh-CN" dirty="0" smtClean="0"/>
              <a:t>	   </a:t>
            </a:r>
            <a:r>
              <a:rPr lang="zh-CN" altLang="en-US" dirty="0" smtClean="0"/>
              <a:t>骤</a:t>
            </a:r>
            <a:r>
              <a:rPr lang="zh-CN" altLang="en-US" dirty="0" smtClean="0"/>
              <a:t>，测量并计算得出 </a:t>
            </a:r>
            <a:r>
              <a:rPr lang="el-GR" altLang="zh-CN" dirty="0" smtClean="0"/>
              <a:t>Δλ</a:t>
            </a:r>
            <a:r>
              <a:rPr lang="zh-CN" altLang="en-US" baseline="-25000" dirty="0" smtClean="0"/>
              <a:t>测量 </a:t>
            </a:r>
            <a:r>
              <a:rPr lang="en-US" altLang="zh-CN" dirty="0" smtClean="0"/>
              <a:t>= </a:t>
            </a:r>
            <a:r>
              <a:rPr lang="en-US" altLang="zh-CN" dirty="0" smtClean="0"/>
              <a:t>7.09</a:t>
            </a:r>
            <a:r>
              <a:rPr lang="en-US" altLang="zh-CN" dirty="0" smtClean="0"/>
              <a:t> </a:t>
            </a:r>
            <a:r>
              <a:rPr lang="en-US" altLang="zh-CN" dirty="0" smtClean="0"/>
              <a:t>pm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dirty="0" smtClean="0"/>
              <a:t>	   </a:t>
            </a:r>
            <a:r>
              <a:rPr lang="zh-CN" altLang="en-US" dirty="0" smtClean="0"/>
              <a:t>根据                           得出 </a:t>
            </a:r>
            <a:r>
              <a:rPr lang="el-GR" altLang="zh-CN" dirty="0" smtClean="0"/>
              <a:t>Δλ</a:t>
            </a:r>
            <a:r>
              <a:rPr lang="zh-CN" altLang="en-US" baseline="-25000" dirty="0" smtClean="0"/>
              <a:t>理论 </a:t>
            </a:r>
            <a:r>
              <a:rPr lang="en-US" altLang="zh-CN" dirty="0" smtClean="0"/>
              <a:t>= 4.53 </a:t>
            </a:r>
            <a:r>
              <a:rPr lang="en-US" altLang="zh-CN" dirty="0" smtClean="0"/>
              <a:t>pm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	   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7" t="83982" r="46137"/>
          <a:stretch/>
        </p:blipFill>
        <p:spPr>
          <a:xfrm>
            <a:off x="2447363" y="3711387"/>
            <a:ext cx="1734672" cy="6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2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dirty="0" smtClean="0"/>
              <a:t>查阅</a:t>
            </a:r>
            <a:r>
              <a:rPr lang="zh-CN" altLang="en-US" sz="2400" dirty="0" smtClean="0"/>
              <a:t>相关论文</a:t>
            </a:r>
            <a:r>
              <a:rPr lang="zh-CN" altLang="en-US" sz="2400" dirty="0" smtClean="0"/>
              <a:t>，</a:t>
            </a:r>
            <a:r>
              <a:rPr lang="zh-CN" altLang="en-US" sz="2400" dirty="0" smtClean="0"/>
              <a:t>知</a:t>
            </a:r>
            <a:r>
              <a:rPr lang="en-US" altLang="zh-CN" sz="2400" dirty="0" smtClean="0"/>
              <a:t>X</a:t>
            </a:r>
            <a:r>
              <a:rPr lang="zh-CN" altLang="en-US" sz="2400" dirty="0" smtClean="0"/>
              <a:t>光</a:t>
            </a:r>
            <a:r>
              <a:rPr lang="zh-CN" altLang="en-US" sz="2400" dirty="0" smtClean="0"/>
              <a:t>透射率与</a:t>
            </a:r>
            <a:r>
              <a:rPr lang="zh-CN" altLang="en-US" sz="2400" dirty="0" smtClean="0"/>
              <a:t>波长满足以下方程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 smtClean="0"/>
              <a:t>且</a:t>
            </a:r>
            <a:r>
              <a:rPr lang="el-GR" altLang="zh-CN" sz="2400" dirty="0" smtClean="0"/>
              <a:t>α</a:t>
            </a:r>
            <a:r>
              <a:rPr lang="zh-CN" altLang="en-US" sz="2400" dirty="0" smtClean="0"/>
              <a:t>、</a:t>
            </a:r>
            <a:r>
              <a:rPr lang="el-GR" altLang="zh-CN" sz="2400" dirty="0" smtClean="0"/>
              <a:t>λ</a:t>
            </a:r>
            <a:r>
              <a:rPr lang="zh-CN" altLang="en-US" sz="2400" dirty="0" smtClean="0"/>
              <a:t>需要测量，因为它可能受到实验环境（湿度，温度）和仪器差异的影响。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904" y="3022682"/>
            <a:ext cx="6878010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0584" y="2052917"/>
            <a:ext cx="11590712" cy="50202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CN" altLang="en-US" sz="2800" dirty="0" smtClean="0"/>
              <a:t>第二次实验：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 smtClean="0"/>
              <a:t>	</a:t>
            </a:r>
            <a:r>
              <a:rPr lang="zh-CN" altLang="en-US" sz="2400" dirty="0" smtClean="0"/>
              <a:t>准备</a:t>
            </a:r>
            <a:r>
              <a:rPr lang="zh-CN" altLang="en-US" sz="2400" dirty="0" smtClean="0"/>
              <a:t>工作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 </a:t>
            </a:r>
            <a:r>
              <a:rPr lang="en-US" altLang="zh-CN" dirty="0" smtClean="0"/>
              <a:t>	</a:t>
            </a:r>
            <a:r>
              <a:rPr lang="zh-CN" altLang="en-US" dirty="0" smtClean="0"/>
              <a:t>解</a:t>
            </a:r>
            <a:r>
              <a:rPr lang="zh-CN" altLang="en-US" dirty="0" smtClean="0"/>
              <a:t>出                中的</a:t>
            </a:r>
            <a:r>
              <a:rPr lang="el-GR" altLang="zh-CN" dirty="0" smtClean="0"/>
              <a:t>α</a:t>
            </a:r>
            <a:r>
              <a:rPr lang="zh-CN" altLang="en-US" dirty="0" smtClean="0"/>
              <a:t>与</a:t>
            </a:r>
            <a:r>
              <a:rPr lang="en-US" altLang="zh-CN" dirty="0" smtClean="0"/>
              <a:t>n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sz="2800" dirty="0" smtClean="0"/>
              <a:t>	</a:t>
            </a:r>
            <a:r>
              <a:rPr lang="zh-CN" altLang="en-US" sz="2400" dirty="0" smtClean="0"/>
              <a:t>步骤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	 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、选用</a:t>
            </a:r>
            <a:r>
              <a:rPr lang="en-US" altLang="zh-CN" dirty="0" err="1" smtClean="0"/>
              <a:t>NaCl</a:t>
            </a:r>
            <a:r>
              <a:rPr lang="zh-CN" altLang="en-US" dirty="0" smtClean="0"/>
              <a:t>晶体，测出</a:t>
            </a:r>
            <a:r>
              <a:rPr lang="en-US" altLang="zh-CN" dirty="0" smtClean="0"/>
              <a:t>K</a:t>
            </a:r>
            <a:r>
              <a:rPr lang="el-GR" altLang="zh-CN" baseline="-25000" dirty="0" smtClean="0"/>
              <a:t>α</a:t>
            </a:r>
            <a:r>
              <a:rPr lang="zh-CN" altLang="en-US" baseline="-25000" dirty="0" smtClean="0"/>
              <a:t>、</a:t>
            </a:r>
            <a:r>
              <a:rPr lang="en-US" altLang="zh-CN" dirty="0" smtClean="0"/>
              <a:t>K</a:t>
            </a:r>
            <a:r>
              <a:rPr lang="el-GR" altLang="zh-CN" baseline="-25000" dirty="0" smtClean="0"/>
              <a:t>β</a:t>
            </a:r>
            <a:r>
              <a:rPr lang="zh-CN" altLang="en-US" dirty="0" smtClean="0"/>
              <a:t> 的角度；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	 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、锁定两个角度，在不衰减与衰减的情况下各测</a:t>
            </a:r>
            <a:r>
              <a:rPr lang="en-US" altLang="zh-CN" dirty="0" smtClean="0"/>
              <a:t>500</a:t>
            </a:r>
            <a:r>
              <a:rPr lang="zh-CN" altLang="en-US" dirty="0" smtClean="0"/>
              <a:t>秒，尔后使用</a:t>
            </a:r>
            <a:r>
              <a:rPr lang="en-US" altLang="zh-CN" dirty="0" smtClean="0"/>
              <a:t>Replay</a:t>
            </a:r>
            <a:r>
              <a:rPr lang="zh-CN" altLang="en-US" dirty="0" smtClean="0"/>
              <a:t>功能</a:t>
            </a:r>
            <a:r>
              <a:rPr lang="zh-CN" altLang="en-US" dirty="0" smtClean="0"/>
              <a:t>查看平均数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 </a:t>
            </a:r>
            <a:r>
              <a:rPr lang="en-US" altLang="zh-CN" dirty="0" smtClean="0"/>
              <a:t>	 3</a:t>
            </a:r>
            <a:r>
              <a:rPr lang="zh-CN" altLang="en-US" dirty="0" smtClean="0"/>
              <a:t>、测量背景辐射平均计数；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 </a:t>
            </a:r>
            <a:r>
              <a:rPr lang="en-US" altLang="zh-CN" dirty="0" smtClean="0"/>
              <a:t>	 4</a:t>
            </a:r>
            <a:r>
              <a:rPr lang="zh-CN" altLang="en-US" dirty="0" smtClean="0"/>
              <a:t>、根据相关公式得出</a:t>
            </a:r>
            <a:r>
              <a:rPr lang="el-GR" altLang="zh-CN" dirty="0" smtClean="0"/>
              <a:t>α</a:t>
            </a:r>
            <a:r>
              <a:rPr lang="en-US" altLang="zh-CN" dirty="0" smtClean="0"/>
              <a:t>=  2.6     </a:t>
            </a:r>
            <a:r>
              <a:rPr lang="zh-CN" altLang="en-US" dirty="0" smtClean="0"/>
              <a:t>，</a:t>
            </a:r>
            <a:r>
              <a:rPr lang="en-US" altLang="zh-CN" dirty="0" smtClean="0"/>
              <a:t>n=  2331.2  </a:t>
            </a:r>
            <a:r>
              <a:rPr lang="zh-CN" altLang="en-US" dirty="0" smtClean="0"/>
              <a:t>。 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实验</a:t>
            </a:r>
            <a:r>
              <a:rPr lang="zh-CN" altLang="en-US" dirty="0" smtClean="0"/>
              <a:t>结果：</a:t>
            </a:r>
            <a:r>
              <a:rPr lang="el-GR" altLang="zh-CN" dirty="0"/>
              <a:t>Δλ</a:t>
            </a:r>
            <a:r>
              <a:rPr lang="zh-CN" altLang="en-US" baseline="-25000" dirty="0"/>
              <a:t>测量 </a:t>
            </a:r>
            <a:r>
              <a:rPr lang="en-US" altLang="zh-CN" dirty="0"/>
              <a:t>= </a:t>
            </a:r>
            <a:r>
              <a:rPr lang="en-US" altLang="zh-CN" dirty="0" smtClean="0"/>
              <a:t>8.71 </a:t>
            </a:r>
            <a:r>
              <a:rPr lang="en-US" altLang="zh-CN" dirty="0"/>
              <a:t>pm</a:t>
            </a:r>
          </a:p>
          <a:p>
            <a:pPr marL="0" indent="0">
              <a:buNone/>
            </a:pPr>
            <a:r>
              <a:rPr lang="zh-CN" altLang="en-US" dirty="0" smtClean="0"/>
              <a:t>第一次测量结果：</a:t>
            </a:r>
            <a:r>
              <a:rPr lang="el-GR" altLang="zh-CN" dirty="0"/>
              <a:t>Δλ</a:t>
            </a:r>
            <a:r>
              <a:rPr lang="zh-CN" altLang="en-US" baseline="-25000" dirty="0"/>
              <a:t>测量 </a:t>
            </a:r>
            <a:r>
              <a:rPr lang="en-US" altLang="zh-CN" dirty="0"/>
              <a:t>= 7.09 </a:t>
            </a:r>
            <a:r>
              <a:rPr lang="en-US" altLang="zh-CN" dirty="0" smtClean="0"/>
              <a:t>pm  </a:t>
            </a:r>
            <a:r>
              <a:rPr lang="zh-CN" altLang="en-US" dirty="0" smtClean="0"/>
              <a:t>；理论值：</a:t>
            </a:r>
            <a:r>
              <a:rPr lang="el-GR" altLang="zh-CN" dirty="0" smtClean="0"/>
              <a:t>Δλ</a:t>
            </a:r>
            <a:r>
              <a:rPr lang="zh-CN" altLang="en-US" baseline="-25000" dirty="0"/>
              <a:t>理论</a:t>
            </a:r>
            <a:r>
              <a:rPr lang="zh-CN" altLang="en-US" baseline="-25000" dirty="0" smtClean="0"/>
              <a:t> </a:t>
            </a:r>
            <a:r>
              <a:rPr lang="en-US" altLang="zh-CN" dirty="0"/>
              <a:t>= </a:t>
            </a:r>
            <a:r>
              <a:rPr lang="en-US" altLang="zh-CN" dirty="0" smtClean="0"/>
              <a:t>4.53 </a:t>
            </a:r>
            <a:r>
              <a:rPr lang="en-US" altLang="zh-CN" dirty="0"/>
              <a:t>pm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        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3" t="5661" r="42122" b="64286"/>
          <a:stretch/>
        </p:blipFill>
        <p:spPr>
          <a:xfrm>
            <a:off x="2252652" y="2864478"/>
            <a:ext cx="890593" cy="30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800" dirty="0"/>
              <a:t>第三次</a:t>
            </a:r>
            <a:r>
              <a:rPr lang="zh-CN" altLang="en-US" sz="2800" dirty="0" smtClean="0"/>
              <a:t>实验：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</a:t>
            </a:r>
            <a:r>
              <a:rPr lang="zh-CN" altLang="en-US" dirty="0" smtClean="0"/>
              <a:t>增加了</a:t>
            </a:r>
            <a:r>
              <a:rPr lang="en-US" altLang="zh-CN" dirty="0"/>
              <a:t>sensor</a:t>
            </a:r>
            <a:r>
              <a:rPr lang="zh-CN" altLang="en-US" dirty="0" smtClean="0"/>
              <a:t>的偏转角度数据点，分别为</a:t>
            </a:r>
            <a:r>
              <a:rPr lang="en-US" altLang="zh-CN" dirty="0" smtClean="0"/>
              <a:t>120</a:t>
            </a:r>
            <a:r>
              <a:rPr lang="zh-CN" altLang="en-US" dirty="0" smtClean="0"/>
              <a:t>度、</a:t>
            </a:r>
            <a:r>
              <a:rPr lang="en-US" altLang="zh-CN" dirty="0" smtClean="0"/>
              <a:t>130</a:t>
            </a:r>
            <a:r>
              <a:rPr lang="zh-CN" altLang="en-US" dirty="0" smtClean="0"/>
              <a:t>度、</a:t>
            </a:r>
            <a:r>
              <a:rPr lang="en-US" altLang="zh-CN" dirty="0" smtClean="0"/>
              <a:t>140</a:t>
            </a:r>
            <a:r>
              <a:rPr lang="zh-CN" altLang="en-US" dirty="0" smtClean="0"/>
              <a:t>度。实验  </a:t>
            </a:r>
            <a:r>
              <a:rPr lang="en-US" altLang="zh-CN" dirty="0" smtClean="0"/>
              <a:t>	   </a:t>
            </a:r>
            <a:r>
              <a:rPr lang="zh-CN" altLang="en-US" dirty="0" smtClean="0"/>
              <a:t>步骤同实验二</a:t>
            </a:r>
            <a:r>
              <a:rPr lang="en-US" altLang="zh-CN" dirty="0" smtClean="0"/>
              <a:t>.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    </a:t>
            </a:r>
            <a:r>
              <a:rPr lang="zh-CN" altLang="en-US" dirty="0" smtClean="0"/>
              <a:t>实验结果</a:t>
            </a:r>
            <a:r>
              <a:rPr lang="en-US" altLang="zh-CN" dirty="0" smtClean="0"/>
              <a:t>:   </a:t>
            </a:r>
            <a:r>
              <a:rPr lang="el-GR" altLang="zh-CN" dirty="0" smtClean="0"/>
              <a:t>Δλ</a:t>
            </a:r>
            <a:r>
              <a:rPr lang="zh-CN" altLang="en-US" baseline="-25000" dirty="0"/>
              <a:t>测量 </a:t>
            </a:r>
            <a:r>
              <a:rPr lang="en-US" altLang="zh-CN" baseline="-25000" dirty="0"/>
              <a:t>(120 °)</a:t>
            </a:r>
            <a:r>
              <a:rPr lang="en-US" altLang="zh-CN" dirty="0" smtClean="0"/>
              <a:t>= 9.93 pm		</a:t>
            </a:r>
            <a:r>
              <a:rPr lang="el-GR" altLang="zh-CN" dirty="0" smtClean="0"/>
              <a:t>Δλ</a:t>
            </a:r>
            <a:r>
              <a:rPr lang="zh-CN" altLang="en-US" baseline="-25000" dirty="0" smtClean="0"/>
              <a:t>理论</a:t>
            </a:r>
            <a:r>
              <a:rPr lang="en-US" altLang="zh-CN" baseline="-25000" dirty="0"/>
              <a:t>(120 </a:t>
            </a:r>
            <a:r>
              <a:rPr lang="en-US" altLang="zh-CN" baseline="-25000" dirty="0" smtClean="0"/>
              <a:t>°)</a:t>
            </a:r>
            <a:r>
              <a:rPr lang="en-US" altLang="zh-CN" dirty="0" smtClean="0"/>
              <a:t>= 3.65 pm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				   </a:t>
            </a:r>
            <a:r>
              <a:rPr lang="el-GR" altLang="zh-CN" dirty="0" smtClean="0"/>
              <a:t>Δλ</a:t>
            </a:r>
            <a:r>
              <a:rPr lang="zh-CN" altLang="en-US" baseline="-25000" dirty="0"/>
              <a:t>测量 </a:t>
            </a:r>
            <a:r>
              <a:rPr lang="en-US" altLang="zh-CN" baseline="-25000" dirty="0"/>
              <a:t>(130 °)</a:t>
            </a:r>
            <a:r>
              <a:rPr lang="en-US" altLang="zh-CN" dirty="0" smtClean="0"/>
              <a:t>= 9.67 pm		</a:t>
            </a:r>
            <a:r>
              <a:rPr lang="el-GR" altLang="zh-CN" dirty="0" smtClean="0"/>
              <a:t>Δλ</a:t>
            </a:r>
            <a:r>
              <a:rPr lang="zh-CN" altLang="en-US" baseline="-25000" dirty="0" smtClean="0"/>
              <a:t>理论</a:t>
            </a:r>
            <a:r>
              <a:rPr lang="en-US" altLang="zh-CN" baseline="-25000" dirty="0"/>
              <a:t>(130 °)</a:t>
            </a:r>
            <a:r>
              <a:rPr lang="en-US" altLang="zh-CN" dirty="0" smtClean="0"/>
              <a:t>= 3.99 pm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				   </a:t>
            </a:r>
            <a:r>
              <a:rPr lang="el-GR" altLang="zh-CN" dirty="0" smtClean="0"/>
              <a:t>Δλ</a:t>
            </a:r>
            <a:r>
              <a:rPr lang="zh-CN" altLang="en-US" baseline="-25000" dirty="0"/>
              <a:t>测量 </a:t>
            </a:r>
            <a:r>
              <a:rPr lang="en-US" altLang="zh-CN" baseline="-25000" dirty="0"/>
              <a:t>(140 °)</a:t>
            </a:r>
            <a:r>
              <a:rPr lang="en-US" altLang="zh-CN" dirty="0" smtClean="0"/>
              <a:t>= 9.47 pm		</a:t>
            </a:r>
            <a:r>
              <a:rPr lang="el-GR" altLang="zh-CN" dirty="0" smtClean="0"/>
              <a:t>Δλ</a:t>
            </a:r>
            <a:r>
              <a:rPr lang="zh-CN" altLang="en-US" baseline="-25000" dirty="0" smtClean="0"/>
              <a:t>理论</a:t>
            </a:r>
            <a:r>
              <a:rPr lang="en-US" altLang="zh-CN" baseline="-25000" dirty="0"/>
              <a:t>(140 °)</a:t>
            </a:r>
            <a:r>
              <a:rPr lang="en-US" altLang="zh-CN" dirty="0" smtClean="0"/>
              <a:t>= 4.29 pm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85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3312" y="2052918"/>
            <a:ext cx="9936723" cy="419548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/>
              <a:t>反思与</a:t>
            </a:r>
            <a:r>
              <a:rPr lang="zh-CN" altLang="en-US" sz="2400" dirty="0" smtClean="0"/>
              <a:t>改进：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en-US" altLang="zh-CN" dirty="0"/>
              <a:t> </a:t>
            </a:r>
            <a:r>
              <a:rPr lang="en-US" altLang="zh-CN" dirty="0" smtClean="0"/>
              <a:t>  1</a:t>
            </a:r>
            <a:r>
              <a:rPr lang="zh-CN" altLang="en-US" dirty="0" smtClean="0"/>
              <a:t>、关于扫描方式的改进：由叠扫变为“掐头去尾扫”。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	 </a:t>
            </a:r>
            <a:r>
              <a:rPr lang="en-US" altLang="zh-CN" dirty="0" smtClean="0"/>
              <a:t>  2</a:t>
            </a:r>
            <a:r>
              <a:rPr lang="zh-CN" altLang="en-US" dirty="0" smtClean="0"/>
              <a:t>、使用更薄的铜片，使得计数率能够有所增大，从而减小计数率波动带来的不确</a:t>
            </a:r>
            <a:r>
              <a:rPr lang="en-US" altLang="zh-CN" dirty="0" smtClean="0"/>
              <a:t>		  </a:t>
            </a:r>
            <a:r>
              <a:rPr lang="zh-CN" altLang="en-US" dirty="0" smtClean="0"/>
              <a:t>定度。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	 </a:t>
            </a:r>
            <a:r>
              <a:rPr lang="en-US" altLang="zh-CN" dirty="0" smtClean="0"/>
              <a:t>  3</a:t>
            </a:r>
            <a:r>
              <a:rPr lang="zh-CN" altLang="en-US" dirty="0" smtClean="0"/>
              <a:t>、</a:t>
            </a:r>
            <a:r>
              <a:rPr lang="el-GR" altLang="zh-CN" dirty="0" smtClean="0"/>
              <a:t>α</a:t>
            </a:r>
            <a:r>
              <a:rPr lang="zh-CN" altLang="en-US" dirty="0" smtClean="0"/>
              <a:t>、</a:t>
            </a:r>
            <a:r>
              <a:rPr lang="el-GR" altLang="zh-CN" dirty="0" smtClean="0"/>
              <a:t>λ</a:t>
            </a:r>
            <a:r>
              <a:rPr lang="zh-CN" altLang="en-US" dirty="0" smtClean="0"/>
              <a:t>两次数值相差较大：一方面原因是环境影响；另一方面测量方法仍然并不</a:t>
            </a:r>
            <a:r>
              <a:rPr lang="en-US" altLang="zh-CN" dirty="0" smtClean="0"/>
              <a:t>		  </a:t>
            </a:r>
            <a:r>
              <a:rPr lang="zh-CN" altLang="en-US" dirty="0" smtClean="0"/>
              <a:t>理想，可作如下页所示的改进。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901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实验三：观察验证康普顿效应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400" dirty="0" smtClean="0"/>
              <a:t>关于第三点改进的详细描述：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、选取轫致辐射中的一段。根据公式                                       和</a:t>
            </a:r>
            <a:r>
              <a:rPr lang="en-US" altLang="zh-CN" dirty="0" err="1" smtClean="0"/>
              <a:t>NaCl</a:t>
            </a:r>
            <a:r>
              <a:rPr lang="zh-CN" altLang="en-US" dirty="0" smtClean="0"/>
              <a:t>的晶格   </a:t>
            </a:r>
            <a:r>
              <a:rPr lang="en-US" altLang="zh-CN" dirty="0" smtClean="0"/>
              <a:t> </a:t>
            </a:r>
          </a:p>
          <a:p>
            <a:pPr marL="0" indent="0">
              <a:buNone/>
            </a:pPr>
            <a:r>
              <a:rPr lang="zh-CN" altLang="en-US" dirty="0" smtClean="0"/>
              <a:t>间距我们反推出轫致辐射中所选取一段的每个</a:t>
            </a:r>
            <a:r>
              <a:rPr lang="el-GR" altLang="zh-CN" dirty="0" smtClean="0"/>
              <a:t>θ</a:t>
            </a:r>
            <a:r>
              <a:rPr lang="zh-CN" altLang="en-US" dirty="0" smtClean="0"/>
              <a:t> 所对应的获得最大反射率的</a:t>
            </a:r>
            <a:r>
              <a:rPr lang="el-GR" altLang="zh-CN" dirty="0" smtClean="0"/>
              <a:t>λ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、在这个区间中分别扫两次，一次有铜套，一次没有。步进速度适当调整，保证至少有</a:t>
            </a:r>
            <a:r>
              <a:rPr lang="en-US" altLang="zh-CN" dirty="0" smtClean="0"/>
              <a:t>20</a:t>
            </a:r>
            <a:r>
              <a:rPr lang="zh-CN" altLang="en-US" dirty="0" smtClean="0"/>
              <a:t>个数据点。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、利用这两次数据可以得到</a:t>
            </a:r>
            <a:r>
              <a:rPr lang="en-US" altLang="zh-CN" dirty="0" err="1" smtClean="0"/>
              <a:t>T</a:t>
            </a:r>
            <a:r>
              <a:rPr lang="en-US" altLang="zh-CN" baseline="-25000" dirty="0" err="1" smtClean="0"/>
              <a:t>cu</a:t>
            </a:r>
            <a:r>
              <a:rPr lang="zh-CN" altLang="en-US" dirty="0" smtClean="0"/>
              <a:t>，作</a:t>
            </a:r>
            <a:r>
              <a:rPr lang="en-US" altLang="zh-CN" dirty="0" err="1" smtClean="0"/>
              <a:t>ln</a:t>
            </a:r>
            <a:r>
              <a:rPr lang="en-US" altLang="zh-CN" dirty="0" smtClean="0"/>
              <a:t>(-</a:t>
            </a:r>
            <a:r>
              <a:rPr lang="en-US" altLang="zh-CN" dirty="0" err="1" smtClean="0"/>
              <a:t>ln</a:t>
            </a:r>
            <a:r>
              <a:rPr lang="en-US" altLang="zh-CN" dirty="0" smtClean="0"/>
              <a:t>(T))</a:t>
            </a:r>
            <a:r>
              <a:rPr lang="zh-CN" altLang="en-US" dirty="0" smtClean="0"/>
              <a:t>与</a:t>
            </a:r>
            <a:r>
              <a:rPr lang="en-US" altLang="zh-CN" dirty="0" err="1" smtClean="0"/>
              <a:t>ln</a:t>
            </a:r>
            <a:r>
              <a:rPr lang="el-GR" altLang="zh-CN" dirty="0" smtClean="0"/>
              <a:t>λ</a:t>
            </a:r>
            <a:r>
              <a:rPr lang="zh-CN" altLang="en-US" dirty="0" smtClean="0"/>
              <a:t>的关系图。根据公式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我们可以得知，上图的截距即为</a:t>
            </a:r>
            <a:r>
              <a:rPr lang="en-US" altLang="zh-CN" dirty="0" err="1" smtClean="0"/>
              <a:t>ln</a:t>
            </a:r>
            <a:r>
              <a:rPr lang="el-GR" altLang="zh-CN" dirty="0" smtClean="0"/>
              <a:t>α</a:t>
            </a:r>
            <a:r>
              <a:rPr lang="zh-CN" altLang="en-US" dirty="0" smtClean="0"/>
              <a:t>，斜率为</a:t>
            </a:r>
            <a:r>
              <a:rPr lang="en-US" altLang="zh-CN" dirty="0" smtClean="0"/>
              <a:t>n</a:t>
            </a:r>
            <a:r>
              <a:rPr lang="zh-CN" altLang="en-US" dirty="0" smtClean="0"/>
              <a:t> 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05" y="2469775"/>
            <a:ext cx="2531994" cy="4109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4" r="42514" b="64287"/>
          <a:stretch/>
        </p:blipFill>
        <p:spPr>
          <a:xfrm>
            <a:off x="9117105" y="4044475"/>
            <a:ext cx="1089212" cy="45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28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4800" dirty="0" smtClean="0"/>
          </a:p>
          <a:p>
            <a:pPr marL="0" indent="0" algn="ctr">
              <a:buNone/>
            </a:pPr>
            <a:r>
              <a:rPr lang="en-US" altLang="zh-CN" sz="6000" dirty="0"/>
              <a:t> </a:t>
            </a:r>
            <a:r>
              <a:rPr lang="en-US" altLang="zh-CN" sz="6000" dirty="0" smtClean="0"/>
              <a:t>      Thank </a:t>
            </a:r>
            <a:r>
              <a:rPr lang="en-US" altLang="zh-CN" sz="6000" dirty="0"/>
              <a:t>you</a:t>
            </a:r>
            <a:r>
              <a:rPr lang="zh-CN" altLang="en-US" sz="6000" dirty="0" smtClean="0"/>
              <a:t>！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2875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1211</TotalTime>
  <Words>732</Words>
  <Application>Microsoft Office PowerPoint</Application>
  <PresentationFormat>宽屏</PresentationFormat>
  <Paragraphs>143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Arial</vt:lpstr>
      <vt:lpstr>Century Gothic</vt:lpstr>
      <vt:lpstr>Wingdings 3</vt:lpstr>
      <vt:lpstr>离子</vt:lpstr>
      <vt:lpstr>Flash.Movie</vt:lpstr>
      <vt:lpstr>X光系列实验 </vt:lpstr>
      <vt:lpstr>基础知识</vt:lpstr>
      <vt:lpstr>实验仪器：Leybold X-ray apparatus</vt:lpstr>
      <vt:lpstr>实验内容</vt:lpstr>
      <vt:lpstr>实验一：X光的衰减系数μ与其原子序数Z的关系</vt:lpstr>
      <vt:lpstr>实验一：X光的衰减系数μ与其原子序数Z的关系</vt:lpstr>
      <vt:lpstr>实验一：X光的衰减系数μ与其原子序数Z的关系</vt:lpstr>
      <vt:lpstr>实验一：X光的衰减系数μ与其原子序数Z的关系</vt:lpstr>
      <vt:lpstr>实验一：X光的衰减系数μ与其原子序数Z的关系</vt:lpstr>
      <vt:lpstr>实验二：钼靶发射K系列特征谱最小电子加速电压</vt:lpstr>
      <vt:lpstr>实验二：钼靶发射K系列特征谱最小电子加速电压</vt:lpstr>
      <vt:lpstr>实验二：钼靶发射K系列特征谱最小电子加速电压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实验三：观察验证康普顿效应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X光系列实验 </dc:title>
  <dc:creator>kev</dc:creator>
  <cp:lastModifiedBy>kev</cp:lastModifiedBy>
  <cp:revision>73</cp:revision>
  <dcterms:created xsi:type="dcterms:W3CDTF">2013-07-24T14:34:47Z</dcterms:created>
  <dcterms:modified xsi:type="dcterms:W3CDTF">2013-06-26T13:48:10Z</dcterms:modified>
</cp:coreProperties>
</file>