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8803600" cy="36004500"/>
  <p:notesSz cx="6858000" cy="9144000"/>
  <p:defaultTextStyle>
    <a:defPPr>
      <a:defRPr lang="zh-CN"/>
    </a:defPPr>
    <a:lvl1pPr marL="0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1pPr>
    <a:lvl2pPr marL="1496278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2pPr>
    <a:lvl3pPr marL="2992557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3pPr>
    <a:lvl4pPr marL="4488835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4pPr>
    <a:lvl5pPr marL="5985114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5pPr>
    <a:lvl6pPr marL="7481392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6pPr>
    <a:lvl7pPr marL="8977671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7pPr>
    <a:lvl8pPr marL="10473949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8pPr>
    <a:lvl9pPr marL="11970228" algn="l" defTabSz="2992557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  <a:srgbClr val="6845E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1242" y="-78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60272" y="11184735"/>
            <a:ext cx="24483059" cy="771763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320541" y="20402552"/>
            <a:ext cx="20162522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96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9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88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85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81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77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473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970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75287" y="23136227"/>
            <a:ext cx="24483059" cy="7150893"/>
          </a:xfrm>
        </p:spPr>
        <p:txBody>
          <a:bodyPr anchor="t"/>
          <a:lstStyle>
            <a:lvl1pPr algn="l">
              <a:defRPr sz="13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75287" y="15260249"/>
            <a:ext cx="24483059" cy="7875983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96278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2pPr>
            <a:lvl3pPr marL="2992557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88835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4pPr>
            <a:lvl5pPr marL="5985114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5pPr>
            <a:lvl6pPr marL="7481392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6pPr>
            <a:lvl7pPr marL="8977671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7pPr>
            <a:lvl8pPr marL="10473949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8pPr>
            <a:lvl9pPr marL="11970228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40181" y="8401053"/>
            <a:ext cx="12721590" cy="23761307"/>
          </a:xfrm>
        </p:spPr>
        <p:txBody>
          <a:bodyPr/>
          <a:lstStyle>
            <a:lvl1pPr>
              <a:defRPr sz="9200"/>
            </a:lvl1pPr>
            <a:lvl2pPr>
              <a:defRPr sz="7900"/>
            </a:lvl2pPr>
            <a:lvl3pPr>
              <a:defRPr sz="65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641832" y="8401053"/>
            <a:ext cx="12721590" cy="23761307"/>
          </a:xfrm>
        </p:spPr>
        <p:txBody>
          <a:bodyPr/>
          <a:lstStyle>
            <a:lvl1pPr>
              <a:defRPr sz="9200"/>
            </a:lvl1pPr>
            <a:lvl2pPr>
              <a:defRPr sz="7900"/>
            </a:lvl2pPr>
            <a:lvl3pPr>
              <a:defRPr sz="65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0179" y="8059345"/>
            <a:ext cx="12726592" cy="3358750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496278" indent="0">
              <a:buNone/>
              <a:defRPr sz="6500" b="1"/>
            </a:lvl2pPr>
            <a:lvl3pPr marL="2992557" indent="0">
              <a:buNone/>
              <a:defRPr sz="5900" b="1"/>
            </a:lvl3pPr>
            <a:lvl4pPr marL="4488835" indent="0">
              <a:buNone/>
              <a:defRPr sz="5200" b="1"/>
            </a:lvl4pPr>
            <a:lvl5pPr marL="5985114" indent="0">
              <a:buNone/>
              <a:defRPr sz="5200" b="1"/>
            </a:lvl5pPr>
            <a:lvl6pPr marL="7481392" indent="0">
              <a:buNone/>
              <a:defRPr sz="5200" b="1"/>
            </a:lvl6pPr>
            <a:lvl7pPr marL="8977671" indent="0">
              <a:buNone/>
              <a:defRPr sz="5200" b="1"/>
            </a:lvl7pPr>
            <a:lvl8pPr marL="10473949" indent="0">
              <a:buNone/>
              <a:defRPr sz="5200" b="1"/>
            </a:lvl8pPr>
            <a:lvl9pPr marL="11970228" indent="0">
              <a:buNone/>
              <a:defRPr sz="5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40179" y="11418095"/>
            <a:ext cx="12726592" cy="20744263"/>
          </a:xfrm>
        </p:spPr>
        <p:txBody>
          <a:bodyPr/>
          <a:lstStyle>
            <a:lvl1pPr>
              <a:defRPr sz="7900"/>
            </a:lvl1pPr>
            <a:lvl2pPr>
              <a:defRPr sz="6500"/>
            </a:lvl2pPr>
            <a:lvl3pPr>
              <a:defRPr sz="59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631831" y="8059345"/>
            <a:ext cx="12731590" cy="3358750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496278" indent="0">
              <a:buNone/>
              <a:defRPr sz="6500" b="1"/>
            </a:lvl2pPr>
            <a:lvl3pPr marL="2992557" indent="0">
              <a:buNone/>
              <a:defRPr sz="5900" b="1"/>
            </a:lvl3pPr>
            <a:lvl4pPr marL="4488835" indent="0">
              <a:buNone/>
              <a:defRPr sz="5200" b="1"/>
            </a:lvl4pPr>
            <a:lvl5pPr marL="5985114" indent="0">
              <a:buNone/>
              <a:defRPr sz="5200" b="1"/>
            </a:lvl5pPr>
            <a:lvl6pPr marL="7481392" indent="0">
              <a:buNone/>
              <a:defRPr sz="5200" b="1"/>
            </a:lvl6pPr>
            <a:lvl7pPr marL="8977671" indent="0">
              <a:buNone/>
              <a:defRPr sz="5200" b="1"/>
            </a:lvl7pPr>
            <a:lvl8pPr marL="10473949" indent="0">
              <a:buNone/>
              <a:defRPr sz="5200" b="1"/>
            </a:lvl8pPr>
            <a:lvl9pPr marL="11970228" indent="0">
              <a:buNone/>
              <a:defRPr sz="5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631831" y="11418095"/>
            <a:ext cx="12731590" cy="20744263"/>
          </a:xfrm>
        </p:spPr>
        <p:txBody>
          <a:bodyPr/>
          <a:lstStyle>
            <a:lvl1pPr>
              <a:defRPr sz="7900"/>
            </a:lvl1pPr>
            <a:lvl2pPr>
              <a:defRPr sz="6500"/>
            </a:lvl2pPr>
            <a:lvl3pPr>
              <a:defRPr sz="59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0182" y="1433515"/>
            <a:ext cx="9476186" cy="6100763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261410" y="1433519"/>
            <a:ext cx="16102013" cy="30728843"/>
          </a:xfrm>
        </p:spPr>
        <p:txBody>
          <a:bodyPr/>
          <a:lstStyle>
            <a:lvl1pPr>
              <a:defRPr sz="10500"/>
            </a:lvl1pPr>
            <a:lvl2pPr>
              <a:defRPr sz="9200"/>
            </a:lvl2pPr>
            <a:lvl3pPr>
              <a:defRPr sz="79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40182" y="7534277"/>
            <a:ext cx="9476186" cy="24628080"/>
          </a:xfrm>
        </p:spPr>
        <p:txBody>
          <a:bodyPr/>
          <a:lstStyle>
            <a:lvl1pPr marL="0" indent="0">
              <a:buNone/>
              <a:defRPr sz="4600"/>
            </a:lvl1pPr>
            <a:lvl2pPr marL="1496278" indent="0">
              <a:buNone/>
              <a:defRPr sz="3900"/>
            </a:lvl2pPr>
            <a:lvl3pPr marL="2992557" indent="0">
              <a:buNone/>
              <a:defRPr sz="3300"/>
            </a:lvl3pPr>
            <a:lvl4pPr marL="4488835" indent="0">
              <a:buNone/>
              <a:defRPr sz="2900"/>
            </a:lvl4pPr>
            <a:lvl5pPr marL="5985114" indent="0">
              <a:buNone/>
              <a:defRPr sz="2900"/>
            </a:lvl5pPr>
            <a:lvl6pPr marL="7481392" indent="0">
              <a:buNone/>
              <a:defRPr sz="2900"/>
            </a:lvl6pPr>
            <a:lvl7pPr marL="8977671" indent="0">
              <a:buNone/>
              <a:defRPr sz="2900"/>
            </a:lvl7pPr>
            <a:lvl8pPr marL="10473949" indent="0">
              <a:buNone/>
              <a:defRPr sz="2900"/>
            </a:lvl8pPr>
            <a:lvl9pPr marL="11970228" indent="0">
              <a:buNone/>
              <a:defRPr sz="2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45710" y="25203150"/>
            <a:ext cx="17282160" cy="2975373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645710" y="3217070"/>
            <a:ext cx="17282160" cy="21602700"/>
          </a:xfrm>
        </p:spPr>
        <p:txBody>
          <a:bodyPr/>
          <a:lstStyle>
            <a:lvl1pPr marL="0" indent="0">
              <a:buNone/>
              <a:defRPr sz="10500"/>
            </a:lvl1pPr>
            <a:lvl2pPr marL="1496278" indent="0">
              <a:buNone/>
              <a:defRPr sz="9200"/>
            </a:lvl2pPr>
            <a:lvl3pPr marL="2992557" indent="0">
              <a:buNone/>
              <a:defRPr sz="7900"/>
            </a:lvl3pPr>
            <a:lvl4pPr marL="4488835" indent="0">
              <a:buNone/>
              <a:defRPr sz="6500"/>
            </a:lvl4pPr>
            <a:lvl5pPr marL="5985114" indent="0">
              <a:buNone/>
              <a:defRPr sz="6500"/>
            </a:lvl5pPr>
            <a:lvl6pPr marL="7481392" indent="0">
              <a:buNone/>
              <a:defRPr sz="6500"/>
            </a:lvl6pPr>
            <a:lvl7pPr marL="8977671" indent="0">
              <a:buNone/>
              <a:defRPr sz="6500"/>
            </a:lvl7pPr>
            <a:lvl8pPr marL="10473949" indent="0">
              <a:buNone/>
              <a:defRPr sz="6500"/>
            </a:lvl8pPr>
            <a:lvl9pPr marL="11970228" indent="0">
              <a:buNone/>
              <a:defRPr sz="6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45710" y="28178523"/>
            <a:ext cx="17282160" cy="4225527"/>
          </a:xfrm>
        </p:spPr>
        <p:txBody>
          <a:bodyPr/>
          <a:lstStyle>
            <a:lvl1pPr marL="0" indent="0">
              <a:buNone/>
              <a:defRPr sz="4600"/>
            </a:lvl1pPr>
            <a:lvl2pPr marL="1496278" indent="0">
              <a:buNone/>
              <a:defRPr sz="3900"/>
            </a:lvl2pPr>
            <a:lvl3pPr marL="2992557" indent="0">
              <a:buNone/>
              <a:defRPr sz="3300"/>
            </a:lvl3pPr>
            <a:lvl4pPr marL="4488835" indent="0">
              <a:buNone/>
              <a:defRPr sz="2900"/>
            </a:lvl4pPr>
            <a:lvl5pPr marL="5985114" indent="0">
              <a:buNone/>
              <a:defRPr sz="2900"/>
            </a:lvl5pPr>
            <a:lvl6pPr marL="7481392" indent="0">
              <a:buNone/>
              <a:defRPr sz="2900"/>
            </a:lvl6pPr>
            <a:lvl7pPr marL="8977671" indent="0">
              <a:buNone/>
              <a:defRPr sz="2900"/>
            </a:lvl7pPr>
            <a:lvl8pPr marL="10473949" indent="0">
              <a:buNone/>
              <a:defRPr sz="2900"/>
            </a:lvl8pPr>
            <a:lvl9pPr marL="11970228" indent="0">
              <a:buNone/>
              <a:defRPr sz="2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882613" y="1441853"/>
            <a:ext cx="6480810" cy="3072050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40181" y="1441853"/>
            <a:ext cx="18962371" cy="3072050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440181" y="1441852"/>
            <a:ext cx="25923242" cy="6000750"/>
          </a:xfrm>
          <a:prstGeom prst="rect">
            <a:avLst/>
          </a:prstGeom>
        </p:spPr>
        <p:txBody>
          <a:bodyPr vert="horz" lIns="299256" tIns="149628" rIns="299256" bIns="14962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0181" y="8401053"/>
            <a:ext cx="25923242" cy="23761307"/>
          </a:xfrm>
          <a:prstGeom prst="rect">
            <a:avLst/>
          </a:prstGeom>
        </p:spPr>
        <p:txBody>
          <a:bodyPr vert="horz" lIns="299256" tIns="149628" rIns="299256" bIns="14962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440181" y="33370840"/>
            <a:ext cx="6720842" cy="1916907"/>
          </a:xfrm>
          <a:prstGeom prst="rect">
            <a:avLst/>
          </a:prstGeom>
        </p:spPr>
        <p:txBody>
          <a:bodyPr vert="horz" lIns="299256" tIns="149628" rIns="299256" bIns="149628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2012-5-19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841232" y="33370840"/>
            <a:ext cx="9121139" cy="1916907"/>
          </a:xfrm>
          <a:prstGeom prst="rect">
            <a:avLst/>
          </a:prstGeom>
        </p:spPr>
        <p:txBody>
          <a:bodyPr vert="horz" lIns="299256" tIns="149628" rIns="299256" bIns="149628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642581" y="33370840"/>
            <a:ext cx="6720842" cy="1916907"/>
          </a:xfrm>
          <a:prstGeom prst="rect">
            <a:avLst/>
          </a:prstGeom>
        </p:spPr>
        <p:txBody>
          <a:bodyPr vert="horz" lIns="299256" tIns="149628" rIns="299256" bIns="149628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92557" rtl="0" eaLnBrk="1" latinLnBrk="0" hangingPunct="1">
        <a:spcBef>
          <a:spcPct val="0"/>
        </a:spcBef>
        <a:buNone/>
        <a:defRPr sz="1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2209" indent="-1122209" algn="l" defTabSz="2992557" rtl="0" eaLnBrk="1" latinLnBrk="0" hangingPunct="1">
        <a:spcBef>
          <a:spcPct val="20000"/>
        </a:spcBef>
        <a:buFont typeface="Arial" pitchFamily="34" charset="0"/>
        <a:buChar char="•"/>
        <a:defRPr sz="10500" kern="1200">
          <a:solidFill>
            <a:schemeClr val="tx1"/>
          </a:solidFill>
          <a:latin typeface="+mn-lt"/>
          <a:ea typeface="+mn-ea"/>
          <a:cs typeface="+mn-cs"/>
        </a:defRPr>
      </a:lvl1pPr>
      <a:lvl2pPr marL="2431452" indent="-935174" algn="l" defTabSz="2992557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2pPr>
      <a:lvl3pPr marL="3740696" indent="-748139" algn="l" defTabSz="2992557" rtl="0" eaLnBrk="1" latinLnBrk="0" hangingPunct="1">
        <a:spcBef>
          <a:spcPct val="20000"/>
        </a:spcBef>
        <a:buFont typeface="Arial" pitchFamily="34" charset="0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3pPr>
      <a:lvl4pPr marL="5236975" indent="-748139" algn="l" defTabSz="2992557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733253" indent="-748139" algn="l" defTabSz="2992557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229531" indent="-748139" algn="l" defTabSz="299255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725810" indent="-748139" algn="l" defTabSz="299255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222088" indent="-748139" algn="l" defTabSz="299255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718367" indent="-748139" algn="l" defTabSz="299255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1pPr>
      <a:lvl2pPr marL="1496278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2pPr>
      <a:lvl3pPr marL="2992557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3pPr>
      <a:lvl4pPr marL="4488835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4pPr>
      <a:lvl5pPr marL="5985114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5pPr>
      <a:lvl6pPr marL="7481392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6pPr>
      <a:lvl7pPr marL="8977671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7pPr>
      <a:lvl8pPr marL="10473949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8pPr>
      <a:lvl9pPr marL="11970228" algn="l" defTabSz="2992557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432248" y="22826786"/>
            <a:ext cx="27939304" cy="6624736"/>
          </a:xfrm>
          <a:prstGeom prst="round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504256" y="14113818"/>
            <a:ext cx="27939304" cy="8496944"/>
          </a:xfrm>
          <a:prstGeom prst="round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32248" y="7417074"/>
            <a:ext cx="27939304" cy="6552728"/>
          </a:xfrm>
          <a:prstGeom prst="round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-287832" y="0"/>
            <a:ext cx="29667496" cy="3382934"/>
          </a:xfrm>
        </p:spPr>
        <p:txBody>
          <a:bodyPr>
            <a:normAutofit/>
          </a:bodyPr>
          <a:lstStyle/>
          <a:p>
            <a:r>
              <a:rPr lang="en-US" altLang="zh-CN" sz="6600" b="1" dirty="0" smtClean="0"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Crucial interactions in BaIrO</a:t>
            </a:r>
            <a:r>
              <a:rPr lang="en-US" altLang="zh-CN" sz="6600" b="1" baseline="-25000" dirty="0" smtClean="0"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3</a:t>
            </a:r>
            <a:r>
              <a:rPr lang="en-US" altLang="zh-CN" sz="6600" b="1" dirty="0" smtClean="0"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 : Spin-orbit coupling and Coulomb correlation</a:t>
            </a:r>
            <a:br>
              <a:rPr lang="en-US" altLang="zh-CN" sz="6600" b="1" dirty="0" smtClean="0"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</a:br>
            <a:r>
              <a:rPr lang="en-US" altLang="zh-CN" sz="6600" b="1" dirty="0" smtClean="0"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    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W.W. </a:t>
            </a:r>
            <a:r>
              <a:rPr lang="en-US" altLang="zh-CN" sz="4800" b="1" dirty="0" err="1" smtClean="0">
                <a:solidFill>
                  <a:srgbClr val="FF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Ju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 (</a:t>
            </a:r>
            <a:r>
              <a:rPr lang="zh-CN" altLang="en-US" sz="4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  <a:cs typeface="Times New Roman" pitchFamily="18" charset="0"/>
              </a:rPr>
              <a:t>琚伟伟</a:t>
            </a:r>
            <a:r>
              <a:rPr lang="en-US" altLang="zh-CN" sz="4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  <a:cs typeface="Times New Roman" pitchFamily="18" charset="0"/>
              </a:rPr>
              <a:t>)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 and Z. Q. Yang*(</a:t>
            </a:r>
            <a:r>
              <a:rPr lang="zh-CN" altLang="en-US" sz="4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  <a:cs typeface="Times New Roman" pitchFamily="18" charset="0"/>
              </a:rPr>
              <a:t>杨中芹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)</a:t>
            </a:r>
            <a:endParaRPr lang="zh-CN" altLang="en-US" sz="4800" b="1" dirty="0">
              <a:solidFill>
                <a:srgbClr val="FF0000"/>
              </a:solidFill>
              <a:latin typeface="Times New Roman" pitchFamily="18" charset="0"/>
              <a:ea typeface="Kozuka Gothic Pro B" pitchFamily="34" charset="-128"/>
              <a:cs typeface="Times New Roman" pitchFamily="18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0040" y="2952578"/>
            <a:ext cx="27939304" cy="4320480"/>
          </a:xfrm>
          <a:prstGeom prst="round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-575864" y="2736554"/>
            <a:ext cx="28587176" cy="4176464"/>
          </a:xfrm>
          <a:prstGeom prst="rect">
            <a:avLst/>
          </a:prstGeom>
        </p:spPr>
        <p:txBody>
          <a:bodyPr vert="horz" lIns="299256" tIns="149628" rIns="299256" bIns="149628" rtlCol="0">
            <a:noAutofit/>
          </a:bodyPr>
          <a:lstStyle/>
          <a:p>
            <a:pPr marL="1122209" marR="0" lvl="0" indent="-1122209" algn="just" defTabSz="2992557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                       </a:t>
            </a:r>
            <a:r>
              <a:rPr kumimoji="0" lang="en-US" altLang="zh-CN" sz="5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kumimoji="0" lang="en-US" altLang="zh-CN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122209" marR="0" lvl="0" indent="-1122209" algn="just" defTabSz="2992557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electronic structures of </a:t>
            </a:r>
            <a:r>
              <a:rPr kumimoji="0" lang="en-US" altLang="zh-CN" sz="4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perovskite</a:t>
            </a: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-like BaIrO</a:t>
            </a:r>
            <a:r>
              <a:rPr kumimoji="0" lang="en-US" altLang="zh-CN" sz="4000" b="0" i="0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are investigated using local spin density approximation (LSDA) as well as the LSDA plus Hubbard U (LSDA+U) scheme. The ferromagnetic ground state can be obtained only when the on-site Coulomb interaction is considered. The spin-orbit coupling (SOC) can</a:t>
            </a: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not be neglected due to the existence of orbital angular momentum on </a:t>
            </a:r>
            <a:r>
              <a:rPr kumimoji="0" lang="en-US" altLang="zh-CN" sz="4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</a:t>
            </a: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5</a:t>
            </a:r>
            <a:r>
              <a:rPr kumimoji="0" lang="en-US" altLang="zh-CN" sz="40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electrons, as have been found recently (PRL105, 216407 (2010)). The calculations including SOC and on-site Coulomb interaction can give the proper spin and orbital magnetic moments, in agreement with the experimental results.  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0" y="7417074"/>
            <a:ext cx="28803200" cy="9073008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en-US" altLang="zh-CN" sz="6200" dirty="0" smtClean="0"/>
              <a:t>                                                                                     </a:t>
            </a:r>
            <a:r>
              <a:rPr lang="en-US" altLang="zh-CN" sz="86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Crystal structure and Method</a:t>
            </a:r>
            <a:endParaRPr lang="en-US" altLang="zh-CN" sz="86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altLang="zh-CN" sz="6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>
              <a:buNone/>
            </a:pPr>
            <a:r>
              <a:rPr lang="en-US" altLang="zh-CN" sz="6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6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Space group</a:t>
            </a:r>
            <a:r>
              <a:rPr lang="en-US" altLang="zh-CN" sz="6400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C2/m (No.12)</a:t>
            </a:r>
          </a:p>
          <a:p>
            <a:pPr algn="just">
              <a:buNone/>
            </a:pP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6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Unit cell parameters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altLang="zh-CN" sz="6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=10.0052Å    </a:t>
            </a:r>
            <a:r>
              <a:rPr lang="en-US" altLang="zh-CN" sz="6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=5.7514Å  </a:t>
            </a:r>
            <a:r>
              <a:rPr lang="en-US" altLang="zh-CN" sz="6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=15.1742Å   </a:t>
            </a:r>
            <a:r>
              <a:rPr lang="el-GR" altLang="zh-CN" sz="6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=103.274</a:t>
            </a:r>
            <a:r>
              <a:rPr lang="en-US" altLang="zh-CN" sz="64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6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Feature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 Two kinds nonequivalent Ir</a:t>
            </a:r>
            <a:r>
              <a:rPr lang="en-US" altLang="zh-CN" sz="6400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6400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clusters made of face-sharing IrO</a:t>
            </a:r>
            <a:r>
              <a:rPr lang="en-US" altLang="zh-CN" sz="6400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octahedra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None/>
            </a:pP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connected by corner sharing and long axis are tilted by about 12</a:t>
            </a:r>
            <a:r>
              <a:rPr lang="en-US" altLang="zh-CN" sz="6400" baseline="38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6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Magnetic property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Ferromagnetic ground state</a:t>
            </a:r>
          </a:p>
          <a:p>
            <a:pPr algn="just">
              <a:buNone/>
            </a:pP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6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Local spin density approximation (LSDA)</a:t>
            </a:r>
          </a:p>
          <a:p>
            <a:pPr algn="just">
              <a:buNone/>
            </a:pP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On-site Coulomb interaction U on </a:t>
            </a:r>
            <a:r>
              <a:rPr lang="en-US" altLang="zh-CN" sz="6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altLang="zh-CN" sz="6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orbital</a:t>
            </a:r>
          </a:p>
          <a:p>
            <a:pPr algn="just">
              <a:buNone/>
            </a:pPr>
            <a:r>
              <a:rPr lang="en-US" altLang="zh-CN" sz="6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Spin-orbit coupling (SOC)</a:t>
            </a:r>
          </a:p>
          <a:p>
            <a:pPr algn="just">
              <a:buNone/>
            </a:pPr>
            <a:endParaRPr lang="en-US" altLang="zh-CN" sz="58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altLang="zh-CN" sz="58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altLang="zh-CN" sz="5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altLang="zh-CN" sz="6600" dirty="0" smtClean="0"/>
              <a:t>                </a:t>
            </a:r>
            <a:endParaRPr lang="zh-CN" altLang="en-US" sz="6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70752" y="7705106"/>
            <a:ext cx="3384376" cy="613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6464" y="14699451"/>
            <a:ext cx="7632848" cy="330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0320" y="18033708"/>
            <a:ext cx="10195541" cy="436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内容占位符 2"/>
          <p:cNvSpPr txBox="1">
            <a:spLocks/>
          </p:cNvSpPr>
          <p:nvPr/>
        </p:nvSpPr>
        <p:spPr>
          <a:xfrm>
            <a:off x="9937304" y="13969802"/>
            <a:ext cx="18506056" cy="9145016"/>
          </a:xfrm>
          <a:prstGeom prst="rect">
            <a:avLst/>
          </a:prstGeom>
        </p:spPr>
        <p:txBody>
          <a:bodyPr vert="horz" lIns="299256" tIns="149628" rIns="299256" bIns="149628" rtlCol="0">
            <a:normAutofit fontScale="70000" lnSpcReduction="20000"/>
          </a:bodyPr>
          <a:lstStyle/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6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kumimoji="0" lang="en-US" altLang="zh-CN" sz="77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Results</a:t>
            </a:r>
          </a:p>
          <a:p>
            <a:pPr marL="1122209" marR="0" lvl="0" indent="-1122209" algn="just" defTabSz="299255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5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altLang="zh-CN" sz="5700" dirty="0" smtClean="0">
                <a:latin typeface="Times New Roman" pitchFamily="18" charset="0"/>
                <a:cs typeface="Times New Roman" pitchFamily="18" charset="0"/>
              </a:rPr>
              <a:t>The upper table presents the relative values of total energies for ferromagnetic (FM) state and nonmagnetic (NM) state based on L(S)DA and L(S)DA+U method. The L(S)DA+U calculations give relatively large energy difference stabilizing the FM ground state of BaIrO</a:t>
            </a:r>
            <a:r>
              <a:rPr lang="en-US" altLang="zh-CN" sz="57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5700" dirty="0" smtClean="0">
                <a:latin typeface="Times New Roman" pitchFamily="18" charset="0"/>
                <a:cs typeface="Times New Roman" pitchFamily="18" charset="0"/>
              </a:rPr>
              <a:t>.  The energy difference becomes larger</a:t>
            </a:r>
            <a:r>
              <a:rPr lang="en-US" altLang="zh-CN" sz="5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700" dirty="0" smtClean="0">
                <a:latin typeface="Times New Roman" pitchFamily="18" charset="0"/>
                <a:cs typeface="Times New Roman" pitchFamily="18" charset="0"/>
              </a:rPr>
              <a:t>with the U value increasing, which distinctly suggests on-site Coulomb interaction is indispensable in correctly  describing the electronic structures of BaIrO</a:t>
            </a:r>
            <a:r>
              <a:rPr lang="en-US" altLang="zh-CN" sz="57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57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1122209" marR="0" lvl="0" indent="-1122209" algn="just" defTabSz="299255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57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The spin and orbital magnetic moments of each </a:t>
            </a:r>
            <a:r>
              <a:rPr kumimoji="0" lang="en-US" altLang="zh-CN" sz="570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</a:t>
            </a:r>
            <a:r>
              <a:rPr kumimoji="0" lang="en-US" altLang="zh-CN" sz="57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atom within different calculation</a:t>
            </a:r>
            <a:r>
              <a:rPr kumimoji="0" lang="en-US" altLang="zh-CN" sz="57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methods are presented in the lower table. </a:t>
            </a:r>
            <a:r>
              <a:rPr lang="en-US" altLang="zh-CN" sz="5700" dirty="0" smtClean="0">
                <a:latin typeface="Times New Roman" pitchFamily="18" charset="0"/>
                <a:cs typeface="Times New Roman" pitchFamily="18" charset="0"/>
              </a:rPr>
              <a:t>The spin magnetic moments of each </a:t>
            </a:r>
            <a:r>
              <a:rPr lang="en-US" altLang="zh-CN" sz="57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altLang="zh-CN" sz="5700" dirty="0" smtClean="0">
                <a:latin typeface="Times New Roman" pitchFamily="18" charset="0"/>
                <a:cs typeface="Times New Roman" pitchFamily="18" charset="0"/>
              </a:rPr>
              <a:t> atom remarkably decrease after SOC effect is considered. </a:t>
            </a:r>
            <a:r>
              <a:rPr kumimoji="0" lang="en-US" altLang="zh-CN" sz="57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When on-site Coulomb interaction (U=1.5 </a:t>
            </a:r>
            <a:r>
              <a:rPr kumimoji="0" lang="en-US" altLang="zh-CN" sz="57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eV</a:t>
            </a:r>
            <a:r>
              <a:rPr kumimoji="0" lang="en-US" altLang="zh-CN" sz="57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and SOC are synchronously considered, spin and orbital magnetic moments of </a:t>
            </a:r>
            <a:r>
              <a:rPr kumimoji="0" lang="en-US" altLang="zh-CN" sz="57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</a:t>
            </a:r>
            <a:r>
              <a:rPr kumimoji="0" lang="en-US" altLang="zh-CN" sz="57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atoms can almost accord with the experimental results.  </a:t>
            </a:r>
            <a:endParaRPr kumimoji="0" lang="en-US" altLang="zh-CN" sz="57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54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zh-CN" altLang="en-US" sz="54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74408" y="23079944"/>
            <a:ext cx="7937088" cy="622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内容占位符 2"/>
          <p:cNvSpPr txBox="1">
            <a:spLocks/>
          </p:cNvSpPr>
          <p:nvPr/>
        </p:nvSpPr>
        <p:spPr>
          <a:xfrm>
            <a:off x="-719880" y="22466746"/>
            <a:ext cx="20738304" cy="8136904"/>
          </a:xfrm>
          <a:prstGeom prst="rect">
            <a:avLst/>
          </a:prstGeom>
        </p:spPr>
        <p:txBody>
          <a:bodyPr vert="horz" lIns="299256" tIns="149628" rIns="299256" bIns="149628" rtlCol="0">
            <a:normAutofit/>
          </a:bodyPr>
          <a:lstStyle/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6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lang="en-US" altLang="zh-CN" sz="50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Discussion</a:t>
            </a:r>
          </a:p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5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altLang="zh-CN" sz="4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comparison of PDOS with and without SOC may shed light on the question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why SOC can produce notable influence on the magnetism of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atoms. The SOC  influences DOS distribution of Ir-5</a:t>
            </a:r>
            <a:r>
              <a:rPr kumimoji="0" lang="en-US" altLang="zh-CN" sz="40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 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kumimoji="0" lang="en-US" altLang="zh-CN" sz="40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making them become broader in the vicinity of the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fermi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level.  The extended electron distributions not only strengthen direct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Ir-Ir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interaction but also enhance hybridization between the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5</a:t>
            </a:r>
            <a:r>
              <a:rPr kumimoji="0" lang="en-US" altLang="zh-CN" sz="40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and O 2</a:t>
            </a:r>
            <a:r>
              <a:rPr kumimoji="0" lang="en-US" altLang="zh-CN" sz="40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leading to the decrease of spin magnetic moments of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atoms. Strong 5</a:t>
            </a:r>
            <a:r>
              <a:rPr kumimoji="0" lang="en-US" altLang="zh-CN" sz="40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-2</a:t>
            </a:r>
            <a:r>
              <a:rPr kumimoji="0" lang="en-US" altLang="zh-CN" sz="40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hybridization and a small exchange splitting on 5</a:t>
            </a:r>
            <a:r>
              <a:rPr kumimoji="0" lang="en-US" altLang="zh-CN" sz="40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orbitals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400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were believed 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to be the reasons of small </a:t>
            </a:r>
            <a:r>
              <a:rPr kumimoji="0" lang="en-US" altLang="zh-CN" sz="400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Ir</a:t>
            </a:r>
            <a:r>
              <a:rPr kumimoji="0" lang="en-US" altLang="zh-CN" sz="40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moments in previous study, but our results indicate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they are also suppressed by SOC effect and direct </a:t>
            </a:r>
            <a:r>
              <a:rPr lang="en-US" altLang="zh-CN" sz="4000" dirty="0" err="1" smtClean="0">
                <a:latin typeface="Times New Roman" pitchFamily="18" charset="0"/>
                <a:cs typeface="Times New Roman" pitchFamily="18" charset="0"/>
              </a:rPr>
              <a:t>Ir-Ir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interaction.</a:t>
            </a:r>
            <a:endParaRPr kumimoji="0" lang="en-US" altLang="zh-CN" sz="4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altLang="zh-CN" sz="5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zh-CN" altLang="en-US" sz="5400" b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04056" y="29667546"/>
            <a:ext cx="27939304" cy="5544616"/>
          </a:xfrm>
          <a:prstGeom prst="round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内容占位符 2"/>
          <p:cNvSpPr txBox="1">
            <a:spLocks/>
          </p:cNvSpPr>
          <p:nvPr/>
        </p:nvSpPr>
        <p:spPr>
          <a:xfrm>
            <a:off x="288032" y="29595788"/>
            <a:ext cx="28227336" cy="7200550"/>
          </a:xfrm>
          <a:prstGeom prst="rect">
            <a:avLst/>
          </a:prstGeom>
        </p:spPr>
        <p:txBody>
          <a:bodyPr vert="horz" lIns="299256" tIns="149628" rIns="299256" bIns="149628" rtlCol="0">
            <a:normAutofit fontScale="92500" lnSpcReduction="10000"/>
          </a:bodyPr>
          <a:lstStyle/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6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5000" b="1" i="1" noProof="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Conclusions </a:t>
            </a:r>
          </a:p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5000" b="1" i="1" u="none" strike="noStrike" kern="1200" cap="none" spc="0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en-US" altLang="zh-CN" sz="440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  The electronic structures of BaIrO</a:t>
            </a:r>
            <a:r>
              <a:rPr kumimoji="0" lang="en-US" altLang="zh-CN" sz="4400" u="none" strike="noStrike" kern="1200" cap="none" spc="0" normalizeH="0" baseline="-25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sz="440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have been studied by first-principles calculations within  LSDA+U+SOC method</a:t>
            </a:r>
            <a:r>
              <a:rPr kumimoji="0" lang="en-US" altLang="zh-CN" sz="4800" b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en-US" altLang="zh-CN" sz="440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122209" marR="0" lvl="0" indent="-1008000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II</a:t>
            </a:r>
            <a:r>
              <a:rPr lang="en-US" altLang="zh-CN" sz="44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 The 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On-</a:t>
            </a:r>
            <a:r>
              <a:rPr kumimoji="0" lang="en-US" altLang="zh-CN" sz="440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site</a:t>
            </a:r>
            <a:r>
              <a:rPr kumimoji="0" lang="en-US" altLang="zh-CN" sz="440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Coulomb interaction is important to obtain  the magnetic ground state of BaIrO</a:t>
            </a:r>
            <a:r>
              <a:rPr kumimoji="0" lang="en-US" altLang="zh-CN" sz="4400" u="none" strike="noStrike" kern="1200" cap="none" spc="0" normalizeH="0" baseline="-25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zh-CN" sz="440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122209" marR="0" lvl="0" indent="-1008000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III. The  SOC effect play an important role </a:t>
            </a:r>
            <a:r>
              <a:rPr lang="en-US" altLang="zh-CN" sz="4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 the investigation on</a:t>
            </a:r>
            <a:r>
              <a:rPr lang="en-US" altLang="zh-CN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magnetic properties of this compound.</a:t>
            </a:r>
            <a:endParaRPr kumimoji="0" lang="en-US" altLang="zh-CN" sz="4400" u="none" strike="noStrike" kern="1200" cap="none" spc="0" normalizeH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1122209" marR="0" lvl="0" indent="-1008000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CN" sz="50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</a:p>
          <a:p>
            <a:pPr marL="1122209" marR="0" lvl="0" indent="-1008000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(1) M. A. Laguna-Marco, D. </a:t>
            </a:r>
            <a:r>
              <a:rPr lang="en-US" altLang="zh-CN" sz="4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Haskel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altLang="zh-CN" sz="4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et. al. 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,Phys. Rev. </a:t>
            </a:r>
            <a:r>
              <a:rPr lang="en-US" altLang="zh-CN" sz="4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4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105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216407 (2010).  </a:t>
            </a:r>
          </a:p>
          <a:p>
            <a:pPr marL="1122209" marR="0" lvl="0" indent="-1008000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(2) G. Cao, J. E. Crow, </a:t>
            </a:r>
            <a:r>
              <a:rPr lang="en-US" altLang="zh-CN" sz="4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el. al. 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,Solid State </a:t>
            </a:r>
            <a:r>
              <a:rPr lang="en-US" altLang="zh-CN" sz="4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Commun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4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113</a:t>
            </a: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657 (2000).</a:t>
            </a:r>
          </a:p>
          <a:p>
            <a:pPr marL="1122209" marR="0" lvl="0" indent="-1008000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kumimoji="0" lang="en-US" altLang="zh-CN" sz="440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1122209" marR="0" lvl="0" indent="-1122209" algn="just" defTabSz="29925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altLang="zh-CN" sz="5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zh-CN" altLang="en-US" sz="5400" b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597</Words>
  <Application>Microsoft Office PowerPoint</Application>
  <PresentationFormat>自定义</PresentationFormat>
  <Paragraphs>33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Crucial interactions in BaIrO3 : Spin-orbit coupling and Coulomb correlation     W.W. Ju (琚伟伟) and Z. Q. Yang*(杨中芹)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jww</cp:lastModifiedBy>
  <cp:revision>92</cp:revision>
  <dcterms:modified xsi:type="dcterms:W3CDTF">2012-05-19T10:56:13Z</dcterms:modified>
</cp:coreProperties>
</file>