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75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7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67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50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32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98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00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321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4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51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454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4EE74-6C01-463B-AAC1-857327E40FE4}" type="datetimeFigureOut">
              <a:rPr lang="zh-CN" altLang="en-US" smtClean="0"/>
              <a:t>2010/12/30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79625-0DFA-45C2-83D1-EEC9CC399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05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667555"/>
            <a:ext cx="9143999" cy="122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891" y="2398241"/>
            <a:ext cx="8672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4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探究改进混沌掩盖保密通信的</a:t>
            </a:r>
            <a:r>
              <a:rPr lang="zh-CN" altLang="zh-CN" sz="4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方案</a:t>
            </a:r>
            <a:endParaRPr lang="zh-CN" altLang="zh-CN" sz="4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8145" y="5281124"/>
            <a:ext cx="31245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复旦大学 材料科学系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08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级材料物理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冯威赫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08300300044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648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 rot="8957169">
            <a:off x="-2997861" y="-1297200"/>
            <a:ext cx="5545138" cy="3743326"/>
          </a:xfrm>
          <a:prstGeom prst="flowChartAlternateProcess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zh-CN" altLang="zh-CN" b="0"/>
          </a:p>
        </p:txBody>
      </p:sp>
      <p:sp>
        <p:nvSpPr>
          <p:cNvPr id="6" name="圆角矩形 5"/>
          <p:cNvSpPr/>
          <p:nvPr/>
        </p:nvSpPr>
        <p:spPr>
          <a:xfrm>
            <a:off x="755576" y="1052736"/>
            <a:ext cx="2580105" cy="72008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基础知识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6758" y="2204863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关于混沌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266" y="3076326"/>
            <a:ext cx="81195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定义：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混沌是指发生在</a:t>
            </a:r>
            <a:r>
              <a:rPr lang="zh-CN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确定性系统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中的</a:t>
            </a:r>
            <a:r>
              <a:rPr lang="zh-CN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貌似</a:t>
            </a:r>
            <a:r>
              <a:rPr lang="zh-CN" altLang="zh-CN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随机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的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</a:t>
            </a:r>
            <a:r>
              <a:rPr lang="zh-CN" altLang="zh-CN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不规则运动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7266" y="4030433"/>
            <a:ext cx="4873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确定性：可用确定性理论描述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7266" y="4614189"/>
            <a:ext cx="5234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不确定性：不可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重复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，不可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预测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7266" y="5301208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是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非线性动力系统的</a:t>
            </a:r>
            <a:r>
              <a:rPr lang="zh-CN" altLang="zh-CN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固有特性</a:t>
            </a:r>
            <a:endParaRPr lang="zh-CN" altLang="en-US" sz="28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958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 rot="8957169">
            <a:off x="-2997861" y="-1297200"/>
            <a:ext cx="5545138" cy="3743326"/>
          </a:xfrm>
          <a:prstGeom prst="flowChartAlternateProcess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zh-CN" altLang="zh-CN" b="0"/>
          </a:p>
        </p:txBody>
      </p:sp>
      <p:sp>
        <p:nvSpPr>
          <p:cNvPr id="6" name="圆角矩形 5"/>
          <p:cNvSpPr/>
          <p:nvPr/>
        </p:nvSpPr>
        <p:spPr>
          <a:xfrm>
            <a:off x="755576" y="1052736"/>
            <a:ext cx="2580105" cy="72008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基础知识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6758" y="2204863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关于混沌保密通信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266" y="3356992"/>
            <a:ext cx="9166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起源：</a:t>
            </a:r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1990 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800" b="1" dirty="0" err="1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Pecora</a:t>
            </a:r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Carroll 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提出</a:t>
            </a:r>
            <a:r>
              <a:rPr lang="zh-CN" altLang="zh-CN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混沌</a:t>
            </a:r>
            <a:r>
              <a:rPr lang="zh-CN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同步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的概念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7266" y="4403432"/>
            <a:ext cx="88408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加密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方式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混沌掩盖、混沌参数调制、混沌编码、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</a:t>
            </a:r>
            <a:r>
              <a:rPr lang="zh-CN" altLang="zh-CN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扩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频、混沌数字码分多址等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266" y="3880212"/>
            <a:ext cx="8840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理论基础：混沌的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对初值极端敏感性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长期不可预测性</a:t>
            </a:r>
            <a:endParaRPr lang="en-US" altLang="zh-CN" sz="28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559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 rot="8957169">
            <a:off x="-2997861" y="-1297200"/>
            <a:ext cx="5545138" cy="3743326"/>
          </a:xfrm>
          <a:prstGeom prst="flowChartAlternateProcess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zh-CN" altLang="zh-CN" b="0"/>
          </a:p>
        </p:txBody>
      </p:sp>
      <p:sp>
        <p:nvSpPr>
          <p:cNvPr id="6" name="圆角矩形 5"/>
          <p:cNvSpPr/>
          <p:nvPr/>
        </p:nvSpPr>
        <p:spPr>
          <a:xfrm>
            <a:off x="755576" y="1052736"/>
            <a:ext cx="2580105" cy="72008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基础知识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6758" y="2204863"/>
            <a:ext cx="4354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混沌编码和混沌掩盖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266" y="3480685"/>
            <a:ext cx="3062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优点：</a:t>
            </a:r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保密效果好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266" y="4003905"/>
            <a:ext cx="4512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缺点：不能对模拟信号加密</a:t>
            </a:r>
            <a:endParaRPr lang="en-US" altLang="zh-CN" sz="28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7266" y="2895910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混沌编码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7266" y="5118659"/>
            <a:ext cx="559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优点：可以对模拟和数字信号加密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7266" y="5641879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缺点：保密效果不理想</a:t>
            </a:r>
            <a:endParaRPr lang="en-US" altLang="zh-CN" sz="28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7266" y="4533884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混沌掩盖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2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8" grpId="1"/>
      <p:bldP spid="10" grpId="0"/>
      <p:bldP spid="10" grpId="1"/>
      <p:bldP spid="9" grpId="0"/>
      <p:bldP spid="9" grpId="1"/>
      <p:bldP spid="2" grpId="0"/>
      <p:bldP spid="2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 rot="8957169">
            <a:off x="-2997861" y="-1297200"/>
            <a:ext cx="5545138" cy="3743326"/>
          </a:xfrm>
          <a:prstGeom prst="flowChartAlternateProcess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zh-CN" altLang="zh-CN" b="0"/>
          </a:p>
        </p:txBody>
      </p:sp>
      <p:sp>
        <p:nvSpPr>
          <p:cNvPr id="6" name="圆角矩形 5"/>
          <p:cNvSpPr/>
          <p:nvPr/>
        </p:nvSpPr>
        <p:spPr>
          <a:xfrm>
            <a:off x="755576" y="1052736"/>
            <a:ext cx="2580105" cy="72008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工作简介</a:t>
            </a:r>
            <a:endParaRPr lang="zh-CN" altLang="en-US" sz="36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Arial Unicode MS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266" y="2957465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利用基本蔡氏电路搭建混沌掩盖保密通信系统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266" y="3812829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改造加密和解密电路以增强掩盖效果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7265" y="463409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利用四阶蔡氏电路搭建混沌掩盖保密通信电路</a:t>
            </a:r>
            <a:endParaRPr lang="en-US" altLang="zh-CN" sz="28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09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9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36512" y="3238637"/>
            <a:ext cx="9180512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</a:t>
            </a:r>
            <a:r>
              <a:rPr lang="zh-CN" altLang="zh-CN" sz="24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一</a:t>
            </a:r>
            <a:r>
              <a:rPr lang="en-US" altLang="zh-CN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利用基本蔡氏电路搭建混沌掩盖保密通信系统</a:t>
            </a:r>
          </a:p>
          <a:p>
            <a:pPr algn="ctr"/>
            <a:endParaRPr kumimoji="0" lang="zh-CN" altLang="en-US" sz="2400" b="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图片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44824"/>
            <a:ext cx="4168983" cy="2837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344" y="1807651"/>
            <a:ext cx="4742656" cy="2854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878" y="5470549"/>
            <a:ext cx="5035731" cy="6581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10" y="321469"/>
            <a:ext cx="33877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336647" y="493073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蔡氏电路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53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87283E-6 L -0.24202 -0.427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-21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2304256" y="332656"/>
            <a:ext cx="9180512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一</a:t>
            </a:r>
            <a:r>
              <a:rPr lang="en-US" altLang="zh-CN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利用基本蔡氏电路搭建混沌掩盖保密通信系统</a:t>
            </a:r>
            <a:endParaRPr kumimoji="0" lang="zh-CN" altLang="en-US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68" y="1291003"/>
            <a:ext cx="5472608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185352" y="5032747"/>
            <a:ext cx="34868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关键字：信号叠加</a:t>
            </a:r>
            <a:endParaRPr lang="en-US" altLang="zh-CN" sz="32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3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信号解密</a:t>
            </a:r>
            <a:endParaRPr lang="en-US" altLang="zh-CN" sz="32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3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系统同步</a:t>
            </a:r>
            <a:endParaRPr lang="zh-CN" altLang="en-US" sz="32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" name="图片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984" y="1291003"/>
            <a:ext cx="5285556" cy="38745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10" y="335070"/>
            <a:ext cx="33877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55955" y="463955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系统电路图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459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2304256" y="332656"/>
            <a:ext cx="9180512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一</a:t>
            </a:r>
            <a:r>
              <a:rPr lang="en-US" altLang="zh-CN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利用基本蔡氏电路搭建混沌掩盖保密通信系统</a:t>
            </a:r>
            <a:endParaRPr kumimoji="0" lang="zh-CN" altLang="en-US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2" name="图片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1" y="1844824"/>
            <a:ext cx="4291732" cy="2878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图片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450" y="1846526"/>
            <a:ext cx="3247728" cy="2878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10" y="335070"/>
            <a:ext cx="33877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690296" y="457508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同步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2653" y="5013176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同步前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99967" y="5013176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同步后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192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" grpId="0"/>
      <p:bldP spid="2" grpId="1"/>
      <p:bldP spid="16" grpId="0"/>
      <p:bldP spid="1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2304256" y="332656"/>
            <a:ext cx="9180512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一</a:t>
            </a:r>
            <a:r>
              <a:rPr lang="en-US" altLang="zh-CN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利用基本蔡氏电路搭建混沌掩盖保密通信系统</a:t>
            </a:r>
            <a:endParaRPr kumimoji="0" lang="zh-CN" altLang="en-US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10" y="335070"/>
            <a:ext cx="33877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64288" y="457508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加解密信号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1628800"/>
            <a:ext cx="4961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U1</a:t>
            </a:r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作同步信号，</a:t>
            </a:r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U2</a:t>
            </a:r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作掩盖信号</a:t>
            </a:r>
          </a:p>
        </p:txBody>
      </p:sp>
      <p:pic>
        <p:nvPicPr>
          <p:cNvPr id="10" name="图片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32" y="2424113"/>
            <a:ext cx="3861336" cy="2949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图片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04" y="2424113"/>
            <a:ext cx="4251920" cy="2962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矩形 16"/>
          <p:cNvSpPr/>
          <p:nvPr/>
        </p:nvSpPr>
        <p:spPr>
          <a:xfrm>
            <a:off x="1472315" y="552363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加密信号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99179" y="552363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解密信号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568" y="1628800"/>
            <a:ext cx="4876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U1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作掩盖信号</a:t>
            </a:r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U2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作同步信号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" name="图片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62515"/>
            <a:ext cx="4763600" cy="3522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955906" y="6150495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U2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同步线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1" name="图片 2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06708"/>
            <a:ext cx="4414986" cy="2966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图片 2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87" y="2471737"/>
            <a:ext cx="3806337" cy="28538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43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3" grpId="1"/>
      <p:bldP spid="17" grpId="0"/>
      <p:bldP spid="17" grpId="1"/>
      <p:bldP spid="17" grpId="2"/>
      <p:bldP spid="17" grpId="3"/>
      <p:bldP spid="18" grpId="0"/>
      <p:bldP spid="18" grpId="1"/>
      <p:bldP spid="18" grpId="2"/>
      <p:bldP spid="18" grpId="3"/>
      <p:bldP spid="19" grpId="0"/>
      <p:bldP spid="19" grpId="1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334786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       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改造加密和解密电路以增强掩盖效果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623" y="2420888"/>
            <a:ext cx="4204295" cy="3683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十字形 5"/>
          <p:cNvSpPr/>
          <p:nvPr/>
        </p:nvSpPr>
        <p:spPr>
          <a:xfrm rot="1405945">
            <a:off x="5802350" y="-2613458"/>
            <a:ext cx="4608512" cy="4608512"/>
          </a:xfrm>
          <a:prstGeom prst="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54223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解密电路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133" y="1859632"/>
            <a:ext cx="6681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本实验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中加密和解密电路均采用反相加法器实现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504" y="249289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反相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加法器（加密电路）电路图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如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右图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所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示，利用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uA741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运放配合外围电路实现加法功能。输出表达式为：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/>
              <p:cNvSpPr/>
              <p:nvPr/>
            </p:nvSpPr>
            <p:spPr>
              <a:xfrm>
                <a:off x="349258" y="4062556"/>
                <a:ext cx="4088491" cy="66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t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−</m:t>
                      </m:r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(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4+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1+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1+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)+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4+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2+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2+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))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8" y="4062556"/>
                <a:ext cx="4088491" cy="66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矩形 10"/>
              <p:cNvSpPr/>
              <p:nvPr/>
            </p:nvSpPr>
            <p:spPr>
              <a:xfrm>
                <a:off x="139323" y="4711971"/>
                <a:ext cx="4572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zh-CN" sz="2400" b="1" dirty="0" smtClean="0">
                    <a:solidFill>
                      <a:schemeClr val="bg1"/>
                    </a:solidFill>
                    <a:latin typeface="黑体" pitchFamily="49" charset="-122"/>
                    <a:ea typeface="黑体" pitchFamily="49" charset="-122"/>
                    <a:cs typeface="Times New Roman"/>
                  </a:rPr>
                  <a:t>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𝑽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𝐢𝟏</m:t>
                        </m:r>
                        <m:r>
                          <a:rPr lang="en-US" altLang="zh-CN" sz="2400" b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+</m:t>
                        </m:r>
                      </m:sub>
                    </m:sSub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(</m:t>
                    </m:r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𝒕</m:t>
                    </m:r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)</m:t>
                    </m:r>
                  </m:oMath>
                </a14:m>
                <a:r>
                  <a:rPr lang="zh-CN" altLang="zh-CN" sz="2400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为有用信号，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𝑽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𝒊</m:t>
                        </m:r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𝟐</m:t>
                        </m:r>
                        <m:r>
                          <a:rPr lang="en-US" altLang="zh-CN" sz="24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+</m:t>
                        </m:r>
                      </m:sub>
                    </m:sSub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(</m:t>
                    </m:r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𝒕</m:t>
                    </m:r>
                    <m:r>
                      <a:rPr lang="en-US" altLang="zh-CN" sz="2400" b="1" i="1">
                        <a:solidFill>
                          <a:schemeClr val="bg1"/>
                        </a:solidFill>
                        <a:effectLst/>
                        <a:latin typeface="Cambria Math"/>
                        <a:ea typeface="黑体"/>
                        <a:cs typeface="Times New Roman"/>
                      </a:rPr>
                      <m:t>)</m:t>
                    </m:r>
                  </m:oMath>
                </a14:m>
                <a:r>
                  <a:rPr lang="zh-CN" altLang="zh-CN" sz="2400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为混沌信号。当元件参数按图中标注时，有：</a:t>
                </a:r>
                <a:endParaRPr lang="zh-CN" altLang="en-US" sz="2400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23" y="4711971"/>
                <a:ext cx="4572000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133" t="-5584" r="-1867" b="-10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 11"/>
              <p:cNvSpPr/>
              <p:nvPr/>
            </p:nvSpPr>
            <p:spPr>
              <a:xfrm>
                <a:off x="796191" y="5912300"/>
                <a:ext cx="32582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t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−</m:t>
                      </m:r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(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1+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)+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2+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))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91" y="5912300"/>
                <a:ext cx="325826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77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334786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       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改造加密和解密电路以增强掩盖效果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十字形 5"/>
          <p:cNvSpPr/>
          <p:nvPr/>
        </p:nvSpPr>
        <p:spPr>
          <a:xfrm rot="1405945">
            <a:off x="5802350" y="-2613458"/>
            <a:ext cx="4608512" cy="4608512"/>
          </a:xfrm>
          <a:prstGeom prst="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54223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解密电路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623" y="2420888"/>
            <a:ext cx="4204295" cy="3683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107504" y="12687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解密电路亦采用反向加法器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，输出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表达式为：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9323" y="278227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effectLst/>
                <a:latin typeface="黑体" pitchFamily="49" charset="-122"/>
                <a:ea typeface="黑体" pitchFamily="49" charset="-122"/>
                <a:cs typeface="Times New Roman"/>
              </a:rPr>
              <a:t>在本实验中，有</a:t>
            </a:r>
            <a:r>
              <a:rPr lang="zh-CN" altLang="zh-CN" sz="2400" b="1" dirty="0" smtClean="0">
                <a:solidFill>
                  <a:schemeClr val="bg1"/>
                </a:solidFill>
                <a:effectLst/>
                <a:latin typeface="黑体" pitchFamily="49" charset="-122"/>
                <a:ea typeface="黑体" pitchFamily="49" charset="-122"/>
                <a:cs typeface="Times New Roman"/>
              </a:rPr>
              <a:t>：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493441" y="2060848"/>
                <a:ext cx="4088491" cy="6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−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t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−</m:t>
                      </m:r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(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4−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1−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1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−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)+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4−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2−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2−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))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41" y="2060848"/>
                <a:ext cx="4088491" cy="6562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1440390" y="3429000"/>
                <a:ext cx="19062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1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−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𝑡</m:t>
                          </m:r>
                        </m:e>
                      </m:d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390" y="3429000"/>
                <a:ext cx="190622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矩形 17"/>
              <p:cNvSpPr/>
              <p:nvPr/>
            </p:nvSpPr>
            <p:spPr>
              <a:xfrm>
                <a:off x="946577" y="3789040"/>
                <a:ext cx="32447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2+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𝑡</m:t>
                          </m:r>
                        </m:e>
                      </m:d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2−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𝑡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r>
                        <a:rPr lang="zh-CN" altLang="zh-CN">
                          <a:solidFill>
                            <a:schemeClr val="bg1"/>
                          </a:solidFill>
                        </a:rPr>
                        <m:t>混沌信号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77" y="3789040"/>
                <a:ext cx="324473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/>
        </p:nvSpPr>
        <p:spPr>
          <a:xfrm>
            <a:off x="144016" y="426252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effectLst/>
                <a:latin typeface="黑体" pitchFamily="49" charset="-122"/>
                <a:ea typeface="黑体" pitchFamily="49" charset="-122"/>
                <a:cs typeface="Times New Roman"/>
              </a:rPr>
              <a:t>按图中标注数据可得</a:t>
            </a:r>
            <a:r>
              <a:rPr lang="zh-CN" altLang="zh-CN" sz="2400" b="1" dirty="0" smtClean="0">
                <a:solidFill>
                  <a:schemeClr val="bg1"/>
                </a:solidFill>
                <a:effectLst/>
                <a:latin typeface="黑体" pitchFamily="49" charset="-122"/>
                <a:ea typeface="黑体" pitchFamily="49" charset="-122"/>
                <a:cs typeface="Times New Roman"/>
              </a:rPr>
              <a:t>：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/>
              <p:cNvSpPr/>
              <p:nvPr/>
            </p:nvSpPr>
            <p:spPr>
              <a:xfrm>
                <a:off x="-270201" y="4831251"/>
                <a:ext cx="5400434" cy="988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−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t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−</m:t>
                      </m:r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>
                                  <a:solidFill>
                                    <a:schemeClr val="bg1"/>
                                  </a:solidFill>
                                </a:rPr>
                                <m:t>i</m:t>
                              </m:r>
                              <m:r>
                                <a:rPr lang="en-US" altLang="zh-CN">
                                  <a:solidFill>
                                    <a:schemeClr val="bg1"/>
                                  </a:solidFill>
                                </a:rPr>
                                <m:t>1</m:t>
                              </m:r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−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𝑖</m:t>
                              </m:r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2−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=−</m:t>
                      </m:r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−</m:t>
                          </m:r>
                          <m:d>
                            <m:d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chemeClr val="bg1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solidFill>
                                        <a:schemeClr val="bg1"/>
                                      </a:solidFill>
                                    </a:rPr>
                                    <m:t>i</m:t>
                                  </m:r>
                                  <m:r>
                                    <a:rPr lang="en-US" altLang="zh-CN">
                                      <a:solidFill>
                                        <a:schemeClr val="bg1"/>
                                      </a:solidFill>
                                    </a:rPr>
                                    <m:t>1+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>
                                      <a:solidFill>
                                        <a:schemeClr val="bg1"/>
                                      </a:solidFill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chemeClr val="bg1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2+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>
                                      <a:solidFill>
                                        <a:schemeClr val="bg1"/>
                                      </a:solidFill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solidFill>
                                        <a:schemeClr val="bg1"/>
                                      </a:solidFill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𝑖</m:t>
                              </m:r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2−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</a:rPr>
                            <m:t>1+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0201" y="4831251"/>
                <a:ext cx="5400434" cy="988284"/>
              </a:xfrm>
              <a:prstGeom prst="rect">
                <a:avLst/>
              </a:prstGeom>
              <a:blipFill rotWithShape="1">
                <a:blip r:embed="rId6"/>
                <a:stretch>
                  <a:fillRect b="-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216024" y="578238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即可实现加密解密功能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112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2" grpId="0"/>
      <p:bldP spid="2" grpId="1"/>
      <p:bldP spid="3" grpId="0"/>
      <p:bldP spid="3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334786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       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改造加密和解密电路以增强掩盖效果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十字形 5"/>
          <p:cNvSpPr/>
          <p:nvPr/>
        </p:nvSpPr>
        <p:spPr>
          <a:xfrm rot="1405945">
            <a:off x="5802350" y="-2613458"/>
            <a:ext cx="4608512" cy="4608512"/>
          </a:xfrm>
          <a:prstGeom prst="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54223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解密电路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61" y="1340768"/>
            <a:ext cx="5273675" cy="1914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矩形 21"/>
              <p:cNvSpPr/>
              <p:nvPr/>
            </p:nvSpPr>
            <p:spPr>
              <a:xfrm>
                <a:off x="1691680" y="3429000"/>
                <a:ext cx="42995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𝑹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𝟏</m:t>
                        </m:r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altLang="zh-CN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=10k</a:t>
                </a:r>
                <a:r>
                  <a:rPr lang="zh-CN" altLang="zh-CN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Ω时的混沌掩盖信号软件模拟图</a:t>
                </a:r>
                <a:endParaRPr lang="zh-CN" altLang="en-US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3429000"/>
                <a:ext cx="429951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11667" r="-284" b="-2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矩形 22"/>
              <p:cNvSpPr/>
              <p:nvPr/>
            </p:nvSpPr>
            <p:spPr>
              <a:xfrm>
                <a:off x="2411759" y="4149080"/>
                <a:ext cx="4016805" cy="6576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𝑂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t</m:t>
                          </m:r>
                        </m:e>
                      </m:d>
                      <m:r>
                        <a:rPr lang="en-US" altLang="zh-CN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=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−</m:t>
                      </m:r>
                      <m:r>
                        <a:rPr lang="en-US" altLang="zh-CN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(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4+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1+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i</m:t>
                          </m:r>
                          <m:r>
                            <a:rPr lang="en-US" altLang="zh-CN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1+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)+</m:t>
                      </m:r>
                      <m:f>
                        <m:f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4+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黑体"/>
                                  <a:cs typeface="Times New Roman"/>
                                </a:rPr>
                                <m:t>2+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zh-CN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黑体"/>
                              <a:cs typeface="Times New Roman"/>
                            </a:rPr>
                            <m:t>2+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(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𝑡</m:t>
                      </m:r>
                      <m:r>
                        <a:rPr lang="en-US" altLang="zh-CN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黑体"/>
                          <a:cs typeface="Times New Roman"/>
                        </a:rPr>
                        <m:t>))</m:t>
                      </m:r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59" y="4149080"/>
                <a:ext cx="4016805" cy="65761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395536" y="5211842"/>
            <a:ext cx="8540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改变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R1</a:t>
            </a:r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R2</a:t>
            </a:r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的比值，就可以改变方波信号与混沌信号的幅度比</a:t>
            </a:r>
          </a:p>
        </p:txBody>
      </p:sp>
    </p:spTree>
    <p:extLst>
      <p:ext uri="{BB962C8B-B14F-4D97-AF65-F5344CB8AC3E}">
        <p14:creationId xmlns:p14="http://schemas.microsoft.com/office/powerpoint/2010/main" val="23147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角圆角矩形 3"/>
          <p:cNvSpPr/>
          <p:nvPr/>
        </p:nvSpPr>
        <p:spPr bwMode="auto">
          <a:xfrm>
            <a:off x="-334786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                    </a:t>
            </a:r>
            <a:r>
              <a:rPr lang="zh-CN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改造加密和解密电路以增强掩盖效果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十字形 5"/>
          <p:cNvSpPr/>
          <p:nvPr/>
        </p:nvSpPr>
        <p:spPr>
          <a:xfrm rot="1405945">
            <a:off x="5802350" y="-2613458"/>
            <a:ext cx="4608512" cy="4608512"/>
          </a:xfrm>
          <a:prstGeom prst="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54223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</a:t>
            </a:r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解密电路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521826" y="1585334"/>
            <a:ext cx="5274310" cy="22720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/>
              <p:cNvSpPr/>
              <p:nvPr/>
            </p:nvSpPr>
            <p:spPr>
              <a:xfrm>
                <a:off x="1691680" y="4061829"/>
                <a:ext cx="42995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𝑹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𝟏</m:t>
                        </m:r>
                        <m:r>
                          <a:rPr lang="en-US" altLang="zh-CN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黑体"/>
                            <a:cs typeface="Times New Roman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altLang="zh-CN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=</a:t>
                </a:r>
                <a:r>
                  <a:rPr lang="en-US" altLang="zh-CN" b="1" dirty="0" smtClean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1M</a:t>
                </a:r>
                <a:r>
                  <a:rPr lang="zh-CN" altLang="zh-CN" b="1" dirty="0" smtClean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Ω</a:t>
                </a:r>
                <a:r>
                  <a:rPr lang="zh-CN" altLang="zh-CN" b="1" dirty="0">
                    <a:solidFill>
                      <a:schemeClr val="bg1"/>
                    </a:solidFill>
                    <a:effectLst/>
                    <a:latin typeface="黑体" pitchFamily="49" charset="-122"/>
                    <a:ea typeface="黑体" pitchFamily="49" charset="-122"/>
                    <a:cs typeface="Times New Roman"/>
                  </a:rPr>
                  <a:t>时的混沌掩盖信号软件模拟图</a:t>
                </a:r>
                <a:endParaRPr lang="zh-CN" altLang="en-US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mc:Choice>
        <mc:Fallback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061829"/>
                <a:ext cx="429951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11475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83568" y="4767535"/>
            <a:ext cx="7300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改进：掩盖效果明显增强，基本看不出原方波的形状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5128514"/>
            <a:ext cx="838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问题：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叠加信号的幅度明显减小，大约只有原方波信号的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5487615"/>
            <a:ext cx="850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解决方案：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在电路中加一放大器将叠加信号放大后再进行解密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947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2" grpId="0"/>
      <p:bldP spid="2" grpId="1"/>
      <p:bldP spid="12" grpId="0"/>
      <p:bldP spid="12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空心弧 10"/>
          <p:cNvSpPr/>
          <p:nvPr/>
        </p:nvSpPr>
        <p:spPr bwMode="auto">
          <a:xfrm rot="8660805">
            <a:off x="-3559938" y="-2579562"/>
            <a:ext cx="5786478" cy="5500702"/>
          </a:xfrm>
          <a:prstGeom prst="blockArc">
            <a:avLst>
              <a:gd name="adj1" fmla="val 11130971"/>
              <a:gd name="adj2" fmla="val 19934870"/>
              <a:gd name="adj3" fmla="val 29454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4" name="对角圆角矩形 3"/>
          <p:cNvSpPr/>
          <p:nvPr/>
        </p:nvSpPr>
        <p:spPr bwMode="auto">
          <a:xfrm>
            <a:off x="226774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三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利用四阶蔡氏电路搭建混沌掩盖保密通信电路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 rot="18895074">
            <a:off x="188428" y="1062492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电路图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4" name="图片 13"/>
          <p:cNvPicPr/>
          <p:nvPr/>
        </p:nvPicPr>
        <p:blipFill>
          <a:blip r:embed="rId2"/>
          <a:stretch>
            <a:fillRect/>
          </a:stretch>
        </p:blipFill>
        <p:spPr>
          <a:xfrm>
            <a:off x="1433904" y="1957308"/>
            <a:ext cx="7264519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779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空心弧 10"/>
          <p:cNvSpPr/>
          <p:nvPr/>
        </p:nvSpPr>
        <p:spPr bwMode="auto">
          <a:xfrm rot="8660805">
            <a:off x="-3559938" y="-2579562"/>
            <a:ext cx="5786478" cy="5500702"/>
          </a:xfrm>
          <a:prstGeom prst="blockArc">
            <a:avLst>
              <a:gd name="adj1" fmla="val 11130971"/>
              <a:gd name="adj2" fmla="val 19934870"/>
              <a:gd name="adj3" fmla="val 29454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4" name="对角圆角矩形 3"/>
          <p:cNvSpPr/>
          <p:nvPr/>
        </p:nvSpPr>
        <p:spPr bwMode="auto">
          <a:xfrm>
            <a:off x="226774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三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利用四阶蔡氏电路搭建混沌掩盖保密通信电路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 rot="18895074">
            <a:off x="-172248" y="1062492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加解密结果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24102"/>
            <a:ext cx="5273675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3675450" y="3789040"/>
            <a:ext cx="527431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701356" y="2212710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叠加信号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5" y="4293096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解密结果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上为原方波信号，下为解密输出信号，二者幅度比为</a:t>
            </a:r>
            <a:r>
              <a:rPr lang="en-US" altLang="zh-CN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40:1</a:t>
            </a: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477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空心弧 10"/>
          <p:cNvSpPr/>
          <p:nvPr/>
        </p:nvSpPr>
        <p:spPr bwMode="auto">
          <a:xfrm rot="8660805">
            <a:off x="-3559938" y="-2579562"/>
            <a:ext cx="5786478" cy="5500702"/>
          </a:xfrm>
          <a:prstGeom prst="blockArc">
            <a:avLst>
              <a:gd name="adj1" fmla="val 11130971"/>
              <a:gd name="adj2" fmla="val 19934870"/>
              <a:gd name="adj3" fmla="val 29454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sp>
        <p:nvSpPr>
          <p:cNvPr id="4" name="对角圆角矩形 3"/>
          <p:cNvSpPr/>
          <p:nvPr/>
        </p:nvSpPr>
        <p:spPr bwMode="auto">
          <a:xfrm>
            <a:off x="2267744" y="410934"/>
            <a:ext cx="9144000" cy="7858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三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利用四阶蔡氏电路搭建混沌掩盖保密通信电路</a:t>
            </a:r>
            <a:endParaRPr kumimoji="0" lang="zh-CN" alt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 rot="18895074">
            <a:off x="-352586" y="1062492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同步信号误差</a:t>
            </a:r>
            <a:endParaRPr lang="zh-CN" altLang="en-US" sz="28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06" y="2924944"/>
            <a:ext cx="8645771" cy="18443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1246326" y="5229199"/>
            <a:ext cx="6782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各相应状态变量的同步误差图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数量级均为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10</a:t>
            </a:r>
            <a:r>
              <a:rPr lang="en-US" altLang="zh-CN" sz="2400" b="1" baseline="300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-3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)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209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7" grpId="0"/>
      <p:bldP spid="7" grpId="1"/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17"/>
            <a:ext cx="9141826" cy="64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7239" y="3789040"/>
            <a:ext cx="71673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THANK YOU</a:t>
            </a:r>
            <a:endParaRPr lang="zh-CN" altLang="en-US" sz="120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181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876</Words>
  <Application>Microsoft Office PowerPoint</Application>
  <PresentationFormat>全屏显示(4:3)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Fudan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Huncle</dc:creator>
  <cp:lastModifiedBy>Huncle</cp:lastModifiedBy>
  <cp:revision>16</cp:revision>
  <dcterms:created xsi:type="dcterms:W3CDTF">2010-12-29T15:57:51Z</dcterms:created>
  <dcterms:modified xsi:type="dcterms:W3CDTF">2010-12-29T18:18:34Z</dcterms:modified>
</cp:coreProperties>
</file>