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4" r:id="rId2"/>
  </p:sldMasterIdLst>
  <p:notesMasterIdLst>
    <p:notesMasterId r:id="rId32"/>
  </p:notesMasterIdLst>
  <p:sldIdLst>
    <p:sldId id="1715" r:id="rId3"/>
    <p:sldId id="1708" r:id="rId4"/>
    <p:sldId id="1694" r:id="rId5"/>
    <p:sldId id="258" r:id="rId6"/>
    <p:sldId id="1709" r:id="rId7"/>
    <p:sldId id="1718" r:id="rId8"/>
    <p:sldId id="1710" r:id="rId9"/>
    <p:sldId id="1711" r:id="rId10"/>
    <p:sldId id="266" r:id="rId11"/>
    <p:sldId id="1698" r:id="rId12"/>
    <p:sldId id="1699" r:id="rId13"/>
    <p:sldId id="1712" r:id="rId14"/>
    <p:sldId id="1716" r:id="rId15"/>
    <p:sldId id="267" r:id="rId16"/>
    <p:sldId id="1705" r:id="rId17"/>
    <p:sldId id="1703" r:id="rId18"/>
    <p:sldId id="268" r:id="rId19"/>
    <p:sldId id="1692" r:id="rId20"/>
    <p:sldId id="1693" r:id="rId21"/>
    <p:sldId id="1696" r:id="rId22"/>
    <p:sldId id="1695" r:id="rId23"/>
    <p:sldId id="1700" r:id="rId24"/>
    <p:sldId id="1697" r:id="rId25"/>
    <p:sldId id="1701" r:id="rId26"/>
    <p:sldId id="1687" r:id="rId27"/>
    <p:sldId id="278" r:id="rId28"/>
    <p:sldId id="1706" r:id="rId29"/>
    <p:sldId id="1717" r:id="rId30"/>
    <p:sldId id="1714"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535"/>
    <a:srgbClr val="F68A00"/>
    <a:srgbClr val="CC4A4A"/>
    <a:srgbClr val="FEF3D2"/>
    <a:srgbClr val="EAECE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8" autoAdjust="0"/>
    <p:restoredTop sz="92144" autoAdjust="0"/>
  </p:normalViewPr>
  <p:slideViewPr>
    <p:cSldViewPr snapToGrid="0">
      <p:cViewPr varScale="1">
        <p:scale>
          <a:sx n="62" d="100"/>
          <a:sy n="62" d="100"/>
        </p:scale>
        <p:origin x="860" y="48"/>
      </p:cViewPr>
      <p:guideLst/>
    </p:cSldViewPr>
  </p:slideViewPr>
  <p:notesTextViewPr>
    <p:cViewPr>
      <p:scale>
        <a:sx n="3" d="2"/>
        <a:sy n="3" d="2"/>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06CF4-FA77-4E71-BDBB-B62F97D48318}" type="datetimeFigureOut">
              <a:rPr lang="zh-CN" altLang="en-US" smtClean="0"/>
              <a:t>2020/12/30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EA511-84E0-4AE0-9842-AB0E10994BF1}" type="slidenum">
              <a:rPr lang="zh-CN" altLang="en-US" smtClean="0"/>
              <a:t>‹#›</a:t>
            </a:fld>
            <a:endParaRPr lang="zh-CN" altLang="en-US"/>
          </a:p>
        </p:txBody>
      </p:sp>
    </p:spTree>
    <p:extLst>
      <p:ext uri="{BB962C8B-B14F-4D97-AF65-F5344CB8AC3E}">
        <p14:creationId xmlns:p14="http://schemas.microsoft.com/office/powerpoint/2010/main" val="66011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600" dirty="0"/>
              <a:t>老师，同学们，大家上午</a:t>
            </a:r>
            <a:r>
              <a:rPr lang="zh-CN" altLang="en-US" sz="100" dirty="0"/>
              <a:t>好，我们报告主题是拉曼散射，原理及应用，我是</a:t>
            </a:r>
            <a:r>
              <a:rPr lang="en-US" altLang="zh-CN" sz="100" dirty="0"/>
              <a:t>18</a:t>
            </a:r>
            <a:r>
              <a:rPr lang="zh-CN" altLang="en-US" sz="100" dirty="0"/>
              <a:t>级物理系的唐涵麟</a:t>
            </a:r>
            <a:endParaRPr lang="en-US" altLang="zh-CN" sz="100" dirty="0"/>
          </a:p>
          <a:p>
            <a:endParaRPr lang="zh-CN" altLang="en-US" sz="100" dirty="0"/>
          </a:p>
        </p:txBody>
      </p:sp>
      <p:sp>
        <p:nvSpPr>
          <p:cNvPr id="4" name="灯片编号占位符 3"/>
          <p:cNvSpPr>
            <a:spLocks noGrp="1"/>
          </p:cNvSpPr>
          <p:nvPr>
            <p:ph type="sldNum" sz="quarter" idx="5"/>
          </p:nvPr>
        </p:nvSpPr>
        <p:spPr/>
        <p:txBody>
          <a:bodyPr/>
          <a:lstStyle/>
          <a:p>
            <a:fld id="{4A7EA511-84E0-4AE0-9842-AB0E10994BF1}" type="slidenum">
              <a:rPr lang="zh-CN" altLang="en-US" smtClean="0"/>
              <a:t>1</a:t>
            </a:fld>
            <a:endParaRPr lang="zh-CN" altLang="en-US"/>
          </a:p>
        </p:txBody>
      </p:sp>
    </p:spTree>
    <p:extLst>
      <p:ext uri="{BB962C8B-B14F-4D97-AF65-F5344CB8AC3E}">
        <p14:creationId xmlns:p14="http://schemas.microsoft.com/office/powerpoint/2010/main" val="2763762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我们的报告分为 引言  实验原理  。。。 。。。。  五个部分</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2</a:t>
            </a:fld>
            <a:endParaRPr lang="zh-CN" altLang="en-US"/>
          </a:p>
        </p:txBody>
      </p:sp>
    </p:spTree>
    <p:extLst>
      <p:ext uri="{BB962C8B-B14F-4D97-AF65-F5344CB8AC3E}">
        <p14:creationId xmlns:p14="http://schemas.microsoft.com/office/powerpoint/2010/main" val="370052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1928</a:t>
            </a:r>
            <a:r>
              <a:rPr lang="zh-CN" altLang="en-US" dirty="0"/>
              <a:t>年 拉曼发现了散射光频率相对于入射光频率会有一个</a:t>
            </a:r>
            <a:r>
              <a:rPr lang="en-US" altLang="zh-CN" dirty="0"/>
              <a:t>shift, </a:t>
            </a:r>
            <a:r>
              <a:rPr lang="zh-CN" altLang="en-US" dirty="0"/>
              <a:t>这就是拉曼散射，近年来，随着激光技术的飞快发展，拉曼光谱在物理，材料，化学，医学等领域有非常多的应用，本实验主要测量了</a:t>
            </a:r>
            <a:r>
              <a:rPr lang="en-US" altLang="zh-CN" dirty="0"/>
              <a:t>…</a:t>
            </a:r>
            <a:r>
              <a:rPr lang="zh-CN" altLang="en-US" dirty="0"/>
              <a:t>以及分析了。。。。的对称性</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3</a:t>
            </a:fld>
            <a:endParaRPr lang="zh-CN" altLang="en-US"/>
          </a:p>
        </p:txBody>
      </p:sp>
    </p:spTree>
    <p:extLst>
      <p:ext uri="{BB962C8B-B14F-4D97-AF65-F5344CB8AC3E}">
        <p14:creationId xmlns:p14="http://schemas.microsoft.com/office/powerpoint/2010/main" val="95276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下面是实验原理部分</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4</a:t>
            </a:fld>
            <a:endParaRPr lang="zh-CN" altLang="en-US"/>
          </a:p>
        </p:txBody>
      </p:sp>
    </p:spTree>
    <p:extLst>
      <p:ext uri="{BB962C8B-B14F-4D97-AF65-F5344CB8AC3E}">
        <p14:creationId xmlns:p14="http://schemas.microsoft.com/office/powerpoint/2010/main" val="269179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首先是经典电动力学理论，这种理论处理散射光的偏振态问题会比较方便，外加光场照射到样品上驱动样品分子振动，产生偶极辐射，可以用极化率张量来描述整个物理过程，即各向异性介质的一般处理方法</a:t>
            </a:r>
            <a:endParaRPr lang="en-US" altLang="zh-CN" dirty="0"/>
          </a:p>
          <a:p>
            <a:r>
              <a:rPr lang="zh-CN" altLang="en-US" dirty="0"/>
              <a:t>第二种是量子力学解释，本质上可以看作光子声子相互作用，把样品特定基团的振动看作是声子，其能级图如图所示，在分子受光子激发跃迁到虚态后回到不同的</a:t>
            </a:r>
            <a:r>
              <a:rPr lang="en-US" altLang="zh-CN" dirty="0"/>
              <a:t>eigenstate</a:t>
            </a:r>
            <a:r>
              <a:rPr lang="zh-CN" altLang="en-US" dirty="0"/>
              <a:t>，发射出不同的散射光子（</a:t>
            </a:r>
            <a:r>
              <a:rPr lang="en-US" altLang="zh-CN" dirty="0"/>
              <a:t>stokes and </a:t>
            </a:r>
            <a:r>
              <a:rPr lang="en-US" altLang="zh-CN" dirty="0" err="1"/>
              <a:t>unti</a:t>
            </a:r>
            <a:r>
              <a:rPr lang="en-US" altLang="zh-CN" dirty="0"/>
              <a:t>-stokes </a:t>
            </a:r>
            <a:r>
              <a:rPr lang="zh-CN" altLang="en-US" dirty="0"/>
              <a:t>成分）</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5</a:t>
            </a:fld>
            <a:endParaRPr lang="zh-CN" altLang="en-US"/>
          </a:p>
        </p:txBody>
      </p:sp>
    </p:spTree>
    <p:extLst>
      <p:ext uri="{BB962C8B-B14F-4D97-AF65-F5344CB8AC3E}">
        <p14:creationId xmlns:p14="http://schemas.microsoft.com/office/powerpoint/2010/main" val="435851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四氯化碳分子一共有四种振动模式，其中</a:t>
            </a:r>
            <a:r>
              <a:rPr lang="en-US" altLang="zh-CN" dirty="0"/>
              <a:t>A1T2</a:t>
            </a:r>
            <a:r>
              <a:rPr lang="zh-CN" altLang="en-US" dirty="0"/>
              <a:t>是收缩振动，</a:t>
            </a:r>
            <a:r>
              <a:rPr lang="en-US" altLang="zh-CN" dirty="0"/>
              <a:t>E T1 </a:t>
            </a:r>
            <a:r>
              <a:rPr lang="zh-CN" altLang="en-US" dirty="0"/>
              <a:t>剪切振动</a:t>
            </a:r>
            <a:endParaRPr lang="en-US" altLang="zh-CN" dirty="0"/>
          </a:p>
          <a:p>
            <a:r>
              <a:rPr lang="zh-CN" altLang="en-US" dirty="0"/>
              <a:t>且只有</a:t>
            </a:r>
            <a:r>
              <a:rPr lang="en-US" altLang="zh-CN" dirty="0"/>
              <a:t>A1</a:t>
            </a:r>
            <a:r>
              <a:rPr lang="zh-CN" altLang="en-US" dirty="0"/>
              <a:t>模式的振动是完全对称的，极化率张量中的各向异性指标为</a:t>
            </a:r>
            <a:r>
              <a:rPr lang="en-US" altLang="zh-CN" dirty="0"/>
              <a:t>0</a:t>
            </a:r>
            <a:endParaRPr lang="zh-CN" altLang="en-US" dirty="0"/>
          </a:p>
        </p:txBody>
      </p:sp>
      <p:sp>
        <p:nvSpPr>
          <p:cNvPr id="4" name="灯片编号占位符 3"/>
          <p:cNvSpPr>
            <a:spLocks noGrp="1"/>
          </p:cNvSpPr>
          <p:nvPr>
            <p:ph type="sldNum" sz="quarter" idx="5"/>
          </p:nvPr>
        </p:nvSpPr>
        <p:spPr/>
        <p:txBody>
          <a:bodyPr/>
          <a:lstStyle/>
          <a:p>
            <a:fld id="{4A7EA511-84E0-4AE0-9842-AB0E10994BF1}" type="slidenum">
              <a:rPr lang="zh-CN" altLang="en-US" smtClean="0"/>
              <a:t>7</a:t>
            </a:fld>
            <a:endParaRPr lang="zh-CN" altLang="en-US"/>
          </a:p>
        </p:txBody>
      </p:sp>
    </p:spTree>
    <p:extLst>
      <p:ext uri="{BB962C8B-B14F-4D97-AF65-F5344CB8AC3E}">
        <p14:creationId xmlns:p14="http://schemas.microsoft.com/office/powerpoint/2010/main" val="1354545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退偏度：定义为样品改变光偏振状态的本领</a:t>
            </a:r>
            <a:endParaRPr lang="en-US" altLang="zh-CN" dirty="0"/>
          </a:p>
          <a:p>
            <a:r>
              <a:rPr lang="zh-CN" altLang="en-US" dirty="0"/>
              <a:t>散射光强用</a:t>
            </a:r>
            <a:r>
              <a:rPr lang="en-US" altLang="zh-CN" dirty="0"/>
              <a:t>I</a:t>
            </a:r>
            <a:r>
              <a:rPr lang="zh-CN" altLang="en-US" dirty="0"/>
              <a:t>表示，上标表示入射光相对散射平面的偏振方向，下标表示散射光相对散射平面的振动</a:t>
            </a:r>
            <a:r>
              <a:rPr lang="en-US" altLang="zh-CN" dirty="0"/>
              <a:t>state</a:t>
            </a:r>
          </a:p>
          <a:p>
            <a:r>
              <a:rPr lang="zh-CN" altLang="en-US" dirty="0"/>
              <a:t>实验中一共有四种散射光，分别是 平平，平锤，锤平，锤锤，实验中需要测量的垂直，平行退偏度定义为：</a:t>
            </a:r>
            <a:endParaRPr lang="en-US" altLang="zh-CN" dirty="0"/>
          </a:p>
          <a:p>
            <a:r>
              <a:rPr lang="zh-CN" altLang="en-US" dirty="0"/>
              <a:t>不同振动状态的理论值为： 我们可以看到平行退偏度值为</a:t>
            </a:r>
            <a:r>
              <a:rPr lang="en-US" altLang="zh-CN" dirty="0"/>
              <a:t>1</a:t>
            </a:r>
            <a:r>
              <a:rPr lang="zh-CN" altLang="en-US" dirty="0"/>
              <a:t>，即散射光中锤，平 模量应该相等，基于此，我们来对光栅光谱仪进行一个校准</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8</a:t>
            </a:fld>
            <a:endParaRPr lang="zh-CN" altLang="en-US"/>
          </a:p>
        </p:txBody>
      </p:sp>
    </p:spTree>
    <p:extLst>
      <p:ext uri="{BB962C8B-B14F-4D97-AF65-F5344CB8AC3E}">
        <p14:creationId xmlns:p14="http://schemas.microsoft.com/office/powerpoint/2010/main" val="2312019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图一是四氯化碳的拉曼光谱图，可以看到瑞利散射峰两边对称分布的拉曼散射峰，峰位置在经过瑞利峰中心修正后在误差范围内与理论值相符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可以看到</a:t>
            </a:r>
            <a:r>
              <a:rPr lang="en-US" altLang="zh-CN" dirty="0"/>
              <a:t>T1 </a:t>
            </a:r>
            <a:r>
              <a:rPr lang="zh-CN" altLang="en-US" dirty="0"/>
              <a:t>峰明显较其他峰更宽，我们推测发生了费米共振，即</a:t>
            </a:r>
            <a:r>
              <a:rPr lang="en-US" altLang="zh-CN" dirty="0"/>
              <a:t>T2</a:t>
            </a:r>
            <a:r>
              <a:rPr lang="zh-CN" altLang="en-US" dirty="0"/>
              <a:t>，</a:t>
            </a:r>
            <a:r>
              <a:rPr lang="en-US" altLang="zh-CN" dirty="0"/>
              <a:t>A1</a:t>
            </a:r>
            <a:r>
              <a:rPr lang="zh-CN" altLang="en-US" dirty="0"/>
              <a:t>的和频与</a:t>
            </a:r>
            <a:r>
              <a:rPr lang="en-US" altLang="zh-CN" dirty="0"/>
              <a:t>T1</a:t>
            </a:r>
            <a:r>
              <a:rPr lang="zh-CN" altLang="en-US" dirty="0"/>
              <a:t>振动耦合产生峰劈裂</a:t>
            </a:r>
          </a:p>
          <a:p>
            <a:r>
              <a:rPr lang="zh-CN" altLang="en-US" dirty="0"/>
              <a:t>，</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10</a:t>
            </a:fld>
            <a:endParaRPr lang="zh-CN" altLang="en-US"/>
          </a:p>
        </p:txBody>
      </p:sp>
    </p:spTree>
    <p:extLst>
      <p:ext uri="{BB962C8B-B14F-4D97-AF65-F5344CB8AC3E}">
        <p14:creationId xmlns:p14="http://schemas.microsoft.com/office/powerpoint/2010/main" val="292755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利用</a:t>
            </a:r>
            <a:r>
              <a:rPr lang="en-US" altLang="zh-CN" dirty="0" err="1"/>
              <a:t>apI</a:t>
            </a:r>
            <a:r>
              <a:rPr lang="en-US" altLang="zh-CN" dirty="0"/>
              <a:t> AIA </a:t>
            </a:r>
            <a:r>
              <a:rPr lang="zh-CN" altLang="en-US" dirty="0"/>
              <a:t>相等的特点对光谱仪对不同偏振态响应不同进行修正，明显可以看到</a:t>
            </a:r>
            <a:r>
              <a:rPr lang="en-US" altLang="zh-CN" dirty="0"/>
              <a:t>545nm</a:t>
            </a:r>
            <a:r>
              <a:rPr lang="zh-CN" altLang="en-US" dirty="0"/>
              <a:t>附近的两个峰影响很大，修正系数如下表所示</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11</a:t>
            </a:fld>
            <a:endParaRPr lang="zh-CN" altLang="en-US"/>
          </a:p>
        </p:txBody>
      </p:sp>
    </p:spTree>
    <p:extLst>
      <p:ext uri="{BB962C8B-B14F-4D97-AF65-F5344CB8AC3E}">
        <p14:creationId xmlns:p14="http://schemas.microsoft.com/office/powerpoint/2010/main" val="190251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这是我们得到的垂直退偏度的结果，可以明显的看到对称振动</a:t>
            </a:r>
            <a:r>
              <a:rPr lang="en-US" altLang="zh-CN" dirty="0"/>
              <a:t>A1</a:t>
            </a:r>
            <a:r>
              <a:rPr lang="zh-CN" altLang="en-US" dirty="0"/>
              <a:t>峰的垂直退偏度近乎为</a:t>
            </a:r>
            <a:r>
              <a:rPr lang="en-US" altLang="zh-CN" dirty="0"/>
              <a:t>0</a:t>
            </a:r>
          </a:p>
          <a:p>
            <a:r>
              <a:rPr lang="zh-CN" altLang="en-US" dirty="0"/>
              <a:t>定量分析如表一所示，在修正光谱仪系统误差后得到的结果与理论值相符，误差在</a:t>
            </a:r>
            <a:r>
              <a:rPr lang="en-US" altLang="zh-CN" dirty="0"/>
              <a:t>5%</a:t>
            </a:r>
            <a:r>
              <a:rPr lang="zh-CN" altLang="en-US" dirty="0"/>
              <a:t>以内。</a:t>
            </a:r>
          </a:p>
        </p:txBody>
      </p:sp>
      <p:sp>
        <p:nvSpPr>
          <p:cNvPr id="4" name="灯片编号占位符 3"/>
          <p:cNvSpPr>
            <a:spLocks noGrp="1"/>
          </p:cNvSpPr>
          <p:nvPr>
            <p:ph type="sldNum" sz="quarter" idx="5"/>
          </p:nvPr>
        </p:nvSpPr>
        <p:spPr/>
        <p:txBody>
          <a:bodyPr/>
          <a:lstStyle/>
          <a:p>
            <a:fld id="{4A7EA511-84E0-4AE0-9842-AB0E10994BF1}" type="slidenum">
              <a:rPr lang="zh-CN" altLang="en-US" smtClean="0"/>
              <a:t>12</a:t>
            </a:fld>
            <a:endParaRPr lang="zh-CN" altLang="en-US"/>
          </a:p>
        </p:txBody>
      </p:sp>
    </p:spTree>
    <p:extLst>
      <p:ext uri="{BB962C8B-B14F-4D97-AF65-F5344CB8AC3E}">
        <p14:creationId xmlns:p14="http://schemas.microsoft.com/office/powerpoint/2010/main" val="3561303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A7EA511-84E0-4AE0-9842-AB0E10994BF1}" type="slidenum">
              <a:rPr lang="zh-CN" altLang="en-US" smtClean="0"/>
              <a:t>13</a:t>
            </a:fld>
            <a:endParaRPr lang="zh-CN" altLang="en-US"/>
          </a:p>
        </p:txBody>
      </p:sp>
    </p:spTree>
    <p:extLst>
      <p:ext uri="{BB962C8B-B14F-4D97-AF65-F5344CB8AC3E}">
        <p14:creationId xmlns:p14="http://schemas.microsoft.com/office/powerpoint/2010/main" val="206805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8" name="图片占位符 47">
            <a:extLst>
              <a:ext uri="{FF2B5EF4-FFF2-40B4-BE49-F238E27FC236}">
                <a16:creationId xmlns:a16="http://schemas.microsoft.com/office/drawing/2014/main" id="{76A7D343-2609-435C-BC17-890C25D3A604}"/>
              </a:ext>
            </a:extLst>
          </p:cNvPr>
          <p:cNvSpPr>
            <a:spLocks noGrp="1"/>
          </p:cNvSpPr>
          <p:nvPr>
            <p:ph type="pic" sz="quarter" idx="12"/>
          </p:nvPr>
        </p:nvSpPr>
        <p:spPr>
          <a:xfrm>
            <a:off x="0" y="0"/>
            <a:ext cx="6560457" cy="3243555"/>
          </a:xfrm>
          <a:custGeom>
            <a:avLst/>
            <a:gdLst>
              <a:gd name="connsiteX0" fmla="*/ 0 w 6560457"/>
              <a:gd name="connsiteY0" fmla="*/ 0 h 3243555"/>
              <a:gd name="connsiteX1" fmla="*/ 6560457 w 6560457"/>
              <a:gd name="connsiteY1" fmla="*/ 0 h 3243555"/>
              <a:gd name="connsiteX2" fmla="*/ 3547349 w 6560457"/>
              <a:gd name="connsiteY2" fmla="*/ 3033541 h 3243555"/>
              <a:gd name="connsiteX3" fmla="*/ 2519622 w 6560457"/>
              <a:gd name="connsiteY3" fmla="*/ 3033541 h 3243555"/>
              <a:gd name="connsiteX4" fmla="*/ 42783 w 6560457"/>
              <a:gd name="connsiteY4" fmla="*/ 539905 h 3243555"/>
              <a:gd name="connsiteX5" fmla="*/ 0 w 6560457"/>
              <a:gd name="connsiteY5" fmla="*/ 496833 h 3243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0457" h="3243555">
                <a:moveTo>
                  <a:pt x="0" y="0"/>
                </a:moveTo>
                <a:lnTo>
                  <a:pt x="6560457" y="0"/>
                </a:lnTo>
                <a:cubicBezTo>
                  <a:pt x="3547349" y="3033541"/>
                  <a:pt x="3547349" y="3033541"/>
                  <a:pt x="3547349" y="3033541"/>
                </a:cubicBezTo>
                <a:cubicBezTo>
                  <a:pt x="3267060" y="3313560"/>
                  <a:pt x="2799911" y="3313560"/>
                  <a:pt x="2519622" y="3033541"/>
                </a:cubicBezTo>
                <a:cubicBezTo>
                  <a:pt x="1201387" y="1706367"/>
                  <a:pt x="459880" y="959831"/>
                  <a:pt x="42783" y="539905"/>
                </a:cubicBezTo>
                <a:lnTo>
                  <a:pt x="0" y="496833"/>
                </a:lnTo>
                <a:close/>
              </a:path>
            </a:pathLst>
          </a:custGeom>
        </p:spPr>
        <p:txBody>
          <a:bodyPr wrap="square">
            <a:noAutofit/>
          </a:bodyPr>
          <a:lstStyle/>
          <a:p>
            <a:endParaRPr lang="zh-CN" altLang="en-US"/>
          </a:p>
        </p:txBody>
      </p:sp>
      <p:sp>
        <p:nvSpPr>
          <p:cNvPr id="28" name="Freeform 20">
            <a:extLst>
              <a:ext uri="{FF2B5EF4-FFF2-40B4-BE49-F238E27FC236}">
                <a16:creationId xmlns:a16="http://schemas.microsoft.com/office/drawing/2014/main" id="{4DD01902-B5A0-478F-8E56-F3E9975DC82F}"/>
              </a:ext>
            </a:extLst>
          </p:cNvPr>
          <p:cNvSpPr>
            <a:spLocks/>
          </p:cNvSpPr>
          <p:nvPr userDrawn="1"/>
        </p:nvSpPr>
        <p:spPr bwMode="auto">
          <a:xfrm>
            <a:off x="6858652" y="6002210"/>
            <a:ext cx="1840093" cy="855790"/>
          </a:xfrm>
          <a:custGeom>
            <a:avLst/>
            <a:gdLst>
              <a:gd name="T0" fmla="*/ 0 w 303"/>
              <a:gd name="T1" fmla="*/ 141 h 141"/>
              <a:gd name="T2" fmla="*/ 130 w 303"/>
              <a:gd name="T3" fmla="*/ 12 h 141"/>
              <a:gd name="T4" fmla="*/ 173 w 303"/>
              <a:gd name="T5" fmla="*/ 12 h 141"/>
              <a:gd name="T6" fmla="*/ 303 w 303"/>
              <a:gd name="T7" fmla="*/ 141 h 141"/>
              <a:gd name="T8" fmla="*/ 0 w 303"/>
              <a:gd name="T9" fmla="*/ 141 h 141"/>
            </a:gdLst>
            <a:ahLst/>
            <a:cxnLst>
              <a:cxn ang="0">
                <a:pos x="T0" y="T1"/>
              </a:cxn>
              <a:cxn ang="0">
                <a:pos x="T2" y="T3"/>
              </a:cxn>
              <a:cxn ang="0">
                <a:pos x="T4" y="T5"/>
              </a:cxn>
              <a:cxn ang="0">
                <a:pos x="T6" y="T7"/>
              </a:cxn>
              <a:cxn ang="0">
                <a:pos x="T8" y="T9"/>
              </a:cxn>
            </a:cxnLst>
            <a:rect l="0" t="0" r="r" b="b"/>
            <a:pathLst>
              <a:path w="303" h="141">
                <a:moveTo>
                  <a:pt x="0" y="141"/>
                </a:moveTo>
                <a:cubicBezTo>
                  <a:pt x="130" y="12"/>
                  <a:pt x="130" y="12"/>
                  <a:pt x="130" y="12"/>
                </a:cubicBezTo>
                <a:cubicBezTo>
                  <a:pt x="142" y="0"/>
                  <a:pt x="161" y="0"/>
                  <a:pt x="173" y="12"/>
                </a:cubicBezTo>
                <a:cubicBezTo>
                  <a:pt x="303" y="141"/>
                  <a:pt x="303" y="141"/>
                  <a:pt x="303" y="141"/>
                </a:cubicBezTo>
                <a:lnTo>
                  <a:pt x="0" y="14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任意多边形: 形状 40">
            <a:extLst>
              <a:ext uri="{FF2B5EF4-FFF2-40B4-BE49-F238E27FC236}">
                <a16:creationId xmlns:a16="http://schemas.microsoft.com/office/drawing/2014/main" id="{4EEE0F85-7499-4B48-9607-016DA6C8F784}"/>
              </a:ext>
            </a:extLst>
          </p:cNvPr>
          <p:cNvSpPr/>
          <p:nvPr userDrawn="1"/>
        </p:nvSpPr>
        <p:spPr>
          <a:xfrm rot="2700000">
            <a:off x="-2559703" y="3281251"/>
            <a:ext cx="7718094" cy="4054774"/>
          </a:xfrm>
          <a:custGeom>
            <a:avLst/>
            <a:gdLst>
              <a:gd name="connsiteX0" fmla="*/ 0 w 7718094"/>
              <a:gd name="connsiteY0" fmla="*/ 5889 h 4054774"/>
              <a:gd name="connsiteX1" fmla="*/ 58406 w 7718094"/>
              <a:gd name="connsiteY1" fmla="*/ 1 h 4054774"/>
              <a:gd name="connsiteX2" fmla="*/ 7225995 w 7718094"/>
              <a:gd name="connsiteY2" fmla="*/ 0 h 4054774"/>
              <a:gd name="connsiteX3" fmla="*/ 7694887 w 7718094"/>
              <a:gd name="connsiteY3" fmla="*/ 310803 h 4054774"/>
              <a:gd name="connsiteX4" fmla="*/ 7718094 w 7718094"/>
              <a:gd name="connsiteY4" fmla="*/ 385565 h 4054774"/>
              <a:gd name="connsiteX5" fmla="*/ 4048885 w 7718094"/>
              <a:gd name="connsiteY5" fmla="*/ 4054774 h 405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8094" h="4054774">
                <a:moveTo>
                  <a:pt x="0" y="5889"/>
                </a:moveTo>
                <a:lnTo>
                  <a:pt x="58406" y="1"/>
                </a:lnTo>
                <a:lnTo>
                  <a:pt x="7225995" y="0"/>
                </a:lnTo>
                <a:cubicBezTo>
                  <a:pt x="7436781" y="1"/>
                  <a:pt x="7617634" y="128158"/>
                  <a:pt x="7694887" y="310803"/>
                </a:cubicBezTo>
                <a:lnTo>
                  <a:pt x="7718094" y="385565"/>
                </a:lnTo>
                <a:lnTo>
                  <a:pt x="4048885" y="4054774"/>
                </a:lnTo>
                <a:close/>
              </a:path>
            </a:pathLst>
          </a:custGeom>
          <a:solidFill>
            <a:srgbClr val="FFB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43" name="任意多边形: 形状 42">
            <a:extLst>
              <a:ext uri="{FF2B5EF4-FFF2-40B4-BE49-F238E27FC236}">
                <a16:creationId xmlns:a16="http://schemas.microsoft.com/office/drawing/2014/main" id="{8B5D11FC-2191-4D5E-AB50-E7E8BED8ADCC}"/>
              </a:ext>
            </a:extLst>
          </p:cNvPr>
          <p:cNvSpPr/>
          <p:nvPr userDrawn="1"/>
        </p:nvSpPr>
        <p:spPr>
          <a:xfrm rot="2700000">
            <a:off x="6848592" y="-430955"/>
            <a:ext cx="8036305" cy="4586009"/>
          </a:xfrm>
          <a:custGeom>
            <a:avLst/>
            <a:gdLst>
              <a:gd name="connsiteX0" fmla="*/ 3599344 w 8036305"/>
              <a:gd name="connsiteY0" fmla="*/ 0 h 4586009"/>
              <a:gd name="connsiteX1" fmla="*/ 8036305 w 8036305"/>
              <a:gd name="connsiteY1" fmla="*/ 4436961 h 4586009"/>
              <a:gd name="connsiteX2" fmla="*/ 7960992 w 8036305"/>
              <a:gd name="connsiteY2" fmla="*/ 4499099 h 4586009"/>
              <a:gd name="connsiteX3" fmla="*/ 7676471 w 8036305"/>
              <a:gd name="connsiteY3" fmla="*/ 4586009 h 4586009"/>
              <a:gd name="connsiteX4" fmla="*/ 508883 w 8036305"/>
              <a:gd name="connsiteY4" fmla="*/ 4586009 h 4586009"/>
              <a:gd name="connsiteX5" fmla="*/ 1 w 8036305"/>
              <a:gd name="connsiteY5" fmla="*/ 4077126 h 4586009"/>
              <a:gd name="connsiteX6" fmla="*/ 1 w 8036305"/>
              <a:gd name="connsiteY6" fmla="*/ 3599343 h 458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6305" h="4586009">
                <a:moveTo>
                  <a:pt x="3599344" y="0"/>
                </a:moveTo>
                <a:lnTo>
                  <a:pt x="8036305" y="4436961"/>
                </a:lnTo>
                <a:lnTo>
                  <a:pt x="7960992" y="4499099"/>
                </a:lnTo>
                <a:cubicBezTo>
                  <a:pt x="7879773" y="4553970"/>
                  <a:pt x="7781863" y="4586009"/>
                  <a:pt x="7676471" y="4586009"/>
                </a:cubicBezTo>
                <a:lnTo>
                  <a:pt x="508883" y="4586009"/>
                </a:lnTo>
                <a:cubicBezTo>
                  <a:pt x="227835" y="4586009"/>
                  <a:pt x="0" y="4358174"/>
                  <a:pt x="1" y="4077126"/>
                </a:cubicBezTo>
                <a:lnTo>
                  <a:pt x="1" y="3599343"/>
                </a:lnTo>
                <a:close/>
              </a:path>
            </a:pathLst>
          </a:custGeom>
          <a:solidFill>
            <a:srgbClr val="00AD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44" name="椭圆 43">
            <a:extLst>
              <a:ext uri="{FF2B5EF4-FFF2-40B4-BE49-F238E27FC236}">
                <a16:creationId xmlns:a16="http://schemas.microsoft.com/office/drawing/2014/main" id="{E5E910FD-A44C-40CD-8AC9-4B074539396F}"/>
              </a:ext>
            </a:extLst>
          </p:cNvPr>
          <p:cNvSpPr/>
          <p:nvPr userDrawn="1"/>
        </p:nvSpPr>
        <p:spPr>
          <a:xfrm>
            <a:off x="1015040" y="2228394"/>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49C5429E-866F-4ED2-B971-2D14CDFCDAE0}"/>
              </a:ext>
            </a:extLst>
          </p:cNvPr>
          <p:cNvSpPr/>
          <p:nvPr userDrawn="1"/>
        </p:nvSpPr>
        <p:spPr>
          <a:xfrm>
            <a:off x="9940365" y="4150721"/>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副标题 2">
            <a:extLst>
              <a:ext uri="{FF2B5EF4-FFF2-40B4-BE49-F238E27FC236}">
                <a16:creationId xmlns:a16="http://schemas.microsoft.com/office/drawing/2014/main" id="{91419A49-E41A-4506-B11A-AAF6EDC73E02}"/>
              </a:ext>
            </a:extLst>
          </p:cNvPr>
          <p:cNvSpPr>
            <a:spLocks noGrp="1"/>
          </p:cNvSpPr>
          <p:nvPr>
            <p:ph type="subTitle" idx="1"/>
          </p:nvPr>
        </p:nvSpPr>
        <p:spPr>
          <a:xfrm>
            <a:off x="2548966" y="3113072"/>
            <a:ext cx="7855511" cy="558799"/>
          </a:xfrm>
          <a:prstGeom prst="rect">
            <a:avLst/>
          </a:prstGeom>
        </p:spPr>
        <p:txBody>
          <a:bodyPr anchor="ctr">
            <a:normAutofit/>
          </a:bodyPr>
          <a:lstStyle>
            <a:lvl1pPr marL="0" indent="0" algn="l">
              <a:buNone/>
              <a:defRPr sz="200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13" name="标题 1">
            <a:extLst>
              <a:ext uri="{FF2B5EF4-FFF2-40B4-BE49-F238E27FC236}">
                <a16:creationId xmlns:a16="http://schemas.microsoft.com/office/drawing/2014/main" id="{4BDA05EB-4F8F-46E0-9B4F-3321EBE4D200}"/>
              </a:ext>
            </a:extLst>
          </p:cNvPr>
          <p:cNvSpPr>
            <a:spLocks noGrp="1"/>
          </p:cNvSpPr>
          <p:nvPr>
            <p:ph type="ctrTitle"/>
          </p:nvPr>
        </p:nvSpPr>
        <p:spPr>
          <a:xfrm>
            <a:off x="2548966" y="2414481"/>
            <a:ext cx="7855511" cy="698591"/>
          </a:xfrm>
          <a:prstGeom prst="rect">
            <a:avLst/>
          </a:prstGeom>
        </p:spPr>
        <p:txBody>
          <a:bodyPr anchor="ctr">
            <a:normAutofit/>
          </a:bodyPr>
          <a:lstStyle>
            <a:lvl1pPr algn="l">
              <a:defRPr sz="4000">
                <a:solidFill>
                  <a:schemeClr val="tx1"/>
                </a:solidFill>
              </a:defRPr>
            </a:lvl1pPr>
          </a:lstStyle>
          <a:p>
            <a:r>
              <a:rPr lang="en-US" dirty="0"/>
              <a:t>Click to edit Master title style</a:t>
            </a:r>
            <a:endParaRPr lang="zh-CN" altLang="en-US" dirty="0"/>
          </a:p>
        </p:txBody>
      </p:sp>
      <p:sp>
        <p:nvSpPr>
          <p:cNvPr id="14" name="文本占位符 13">
            <a:extLst>
              <a:ext uri="{FF2B5EF4-FFF2-40B4-BE49-F238E27FC236}">
                <a16:creationId xmlns:a16="http://schemas.microsoft.com/office/drawing/2014/main" id="{27B17472-7EB9-4EEC-A740-4BEC6B6261E4}"/>
              </a:ext>
            </a:extLst>
          </p:cNvPr>
          <p:cNvSpPr>
            <a:spLocks noGrp="1"/>
          </p:cNvSpPr>
          <p:nvPr>
            <p:ph type="body" sz="quarter" idx="10" hasCustomPrompt="1"/>
          </p:nvPr>
        </p:nvSpPr>
        <p:spPr>
          <a:xfrm>
            <a:off x="2548966" y="4876380"/>
            <a:ext cx="7855511" cy="296271"/>
          </a:xfrm>
          <a:prstGeom prst="rect">
            <a:avLst/>
          </a:prstGeo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5" name="文本占位符 13">
            <a:extLst>
              <a:ext uri="{FF2B5EF4-FFF2-40B4-BE49-F238E27FC236}">
                <a16:creationId xmlns:a16="http://schemas.microsoft.com/office/drawing/2014/main" id="{6FC4442E-8B00-4444-952D-4149B02F21E9}"/>
              </a:ext>
            </a:extLst>
          </p:cNvPr>
          <p:cNvSpPr>
            <a:spLocks noGrp="1"/>
          </p:cNvSpPr>
          <p:nvPr>
            <p:ph type="body" sz="quarter" idx="11" hasCustomPrompt="1"/>
          </p:nvPr>
        </p:nvSpPr>
        <p:spPr>
          <a:xfrm>
            <a:off x="2548966" y="5172651"/>
            <a:ext cx="7855511" cy="296271"/>
          </a:xfrm>
          <a:prstGeom prst="rect">
            <a:avLst/>
          </a:prstGeo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12" name="任意多边形 11">
            <a:extLst>
              <a:ext uri="{FF2B5EF4-FFF2-40B4-BE49-F238E27FC236}">
                <a16:creationId xmlns:a16="http://schemas.microsoft.com/office/drawing/2014/main" id="{43A37DA0-8A8F-4AD6-9D55-172518540271}"/>
              </a:ext>
            </a:extLst>
          </p:cNvPr>
          <p:cNvSpPr/>
          <p:nvPr userDrawn="1"/>
        </p:nvSpPr>
        <p:spPr>
          <a:xfrm rot="2700000">
            <a:off x="433406" y="-1975008"/>
            <a:ext cx="3684469" cy="4609367"/>
          </a:xfrm>
          <a:custGeom>
            <a:avLst/>
            <a:gdLst>
              <a:gd name="connsiteX0" fmla="*/ 0 w 3684469"/>
              <a:gd name="connsiteY0" fmla="*/ 3680689 h 4609367"/>
              <a:gd name="connsiteX1" fmla="*/ 3680688 w 3684469"/>
              <a:gd name="connsiteY1" fmla="*/ 0 h 4609367"/>
              <a:gd name="connsiteX2" fmla="*/ 3684469 w 3684469"/>
              <a:gd name="connsiteY2" fmla="*/ 37506 h 4609367"/>
              <a:gd name="connsiteX3" fmla="*/ 3684469 w 3684469"/>
              <a:gd name="connsiteY3" fmla="*/ 3921500 h 4609367"/>
              <a:gd name="connsiteX4" fmla="*/ 2996602 w 3684469"/>
              <a:gd name="connsiteY4" fmla="*/ 4609367 h 4609367"/>
              <a:gd name="connsiteX5" fmla="*/ 928678 w 3684469"/>
              <a:gd name="connsiteY5" fmla="*/ 4609367 h 460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4469" h="4609367">
                <a:moveTo>
                  <a:pt x="0" y="3680689"/>
                </a:moveTo>
                <a:lnTo>
                  <a:pt x="3680688" y="0"/>
                </a:lnTo>
                <a:lnTo>
                  <a:pt x="3684469" y="37506"/>
                </a:lnTo>
                <a:lnTo>
                  <a:pt x="3684469" y="3921500"/>
                </a:lnTo>
                <a:cubicBezTo>
                  <a:pt x="3684469" y="4301398"/>
                  <a:pt x="3376500" y="4609367"/>
                  <a:pt x="2996602" y="4609367"/>
                </a:cubicBezTo>
                <a:lnTo>
                  <a:pt x="928678" y="46093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椭圆 12">
            <a:extLst>
              <a:ext uri="{FF2B5EF4-FFF2-40B4-BE49-F238E27FC236}">
                <a16:creationId xmlns:a16="http://schemas.microsoft.com/office/drawing/2014/main" id="{857DFE97-4A6D-47E9-B369-7E78A07FF284}"/>
              </a:ext>
            </a:extLst>
          </p:cNvPr>
          <p:cNvSpPr/>
          <p:nvPr userDrawn="1"/>
        </p:nvSpPr>
        <p:spPr>
          <a:xfrm>
            <a:off x="2210253" y="1188408"/>
            <a:ext cx="1704522" cy="170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5B320BFA-7657-4F95-A66F-35156712CC72}"/>
              </a:ext>
            </a:extLst>
          </p:cNvPr>
          <p:cNvSpPr/>
          <p:nvPr userDrawn="1"/>
        </p:nvSpPr>
        <p:spPr>
          <a:xfrm>
            <a:off x="2306941" y="1283175"/>
            <a:ext cx="1526620" cy="1526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a:extLst>
              <a:ext uri="{FF2B5EF4-FFF2-40B4-BE49-F238E27FC236}">
                <a16:creationId xmlns:a16="http://schemas.microsoft.com/office/drawing/2014/main" id="{AF1E61D3-A1CA-4069-949D-C5A747275B33}"/>
              </a:ext>
            </a:extLst>
          </p:cNvPr>
          <p:cNvSpPr>
            <a:spLocks noGrp="1"/>
          </p:cNvSpPr>
          <p:nvPr>
            <p:ph type="title"/>
          </p:nvPr>
        </p:nvSpPr>
        <p:spPr>
          <a:xfrm>
            <a:off x="3622098" y="2909082"/>
            <a:ext cx="5419185" cy="895350"/>
          </a:xfrm>
          <a:prstGeom prst="rect">
            <a:avLst/>
          </a:prstGeo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11" name="文本占位符 2">
            <a:extLst>
              <a:ext uri="{FF2B5EF4-FFF2-40B4-BE49-F238E27FC236}">
                <a16:creationId xmlns:a16="http://schemas.microsoft.com/office/drawing/2014/main" id="{36B72DB3-9BE5-4FDC-84D6-B577F9F20AE5}"/>
              </a:ext>
            </a:extLst>
          </p:cNvPr>
          <p:cNvSpPr>
            <a:spLocks noGrp="1"/>
          </p:cNvSpPr>
          <p:nvPr>
            <p:ph type="body" idx="1"/>
          </p:nvPr>
        </p:nvSpPr>
        <p:spPr>
          <a:xfrm>
            <a:off x="3623214" y="3804432"/>
            <a:ext cx="5419185" cy="1015623"/>
          </a:xfrm>
          <a:prstGeom prst="rect">
            <a:avLst/>
          </a:prstGeom>
        </p:spPr>
        <p:txBody>
          <a:bodyPr anchor="t">
            <a:normAutofit/>
          </a:bodyPr>
          <a:lstStyle>
            <a:lvl1pPr marL="0" indent="0" algn="l">
              <a:lnSpc>
                <a:spcPct val="100000"/>
              </a:lnSpc>
              <a:buNone/>
              <a:defRPr sz="11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9888B6D7-9D3F-49D7-BACE-73A9D1149A74}"/>
              </a:ext>
            </a:extLst>
          </p:cNvPr>
          <p:cNvSpPr>
            <a:spLocks noGrp="1"/>
          </p:cNvSpPr>
          <p:nvPr>
            <p:ph type="dt" sz="half" idx="10"/>
          </p:nvPr>
        </p:nvSpPr>
        <p:spPr>
          <a:xfrm>
            <a:off x="5390621" y="6240463"/>
            <a:ext cx="1388536" cy="206381"/>
          </a:xfrm>
          <a:prstGeom prst="rect">
            <a:avLst/>
          </a:prstGeom>
        </p:spPr>
        <p:txBody>
          <a:bodyPr/>
          <a:lstStyle/>
          <a:p>
            <a:fld id="{6489D9C7-5DC6-4263-87FF-7C99F6FB63C3}" type="datetime1">
              <a:rPr lang="zh-CN" altLang="en-US" smtClean="0"/>
              <a:pPr/>
              <a:t>2020/12/30</a:t>
            </a:fld>
            <a:endParaRPr lang="zh-CN" altLang="en-US"/>
          </a:p>
        </p:txBody>
      </p:sp>
      <p:sp>
        <p:nvSpPr>
          <p:cNvPr id="4" name="页脚占位符 3">
            <a:extLst>
              <a:ext uri="{FF2B5EF4-FFF2-40B4-BE49-F238E27FC236}">
                <a16:creationId xmlns:a16="http://schemas.microsoft.com/office/drawing/2014/main" id="{7AC997A4-1DD8-4731-B9FD-42398A20FF85}"/>
              </a:ext>
            </a:extLst>
          </p:cNvPr>
          <p:cNvSpPr>
            <a:spLocks noGrp="1"/>
          </p:cNvSpPr>
          <p:nvPr>
            <p:ph type="ftr" sz="quarter" idx="11"/>
          </p:nvPr>
        </p:nvSpPr>
        <p:spPr>
          <a:xfrm>
            <a:off x="658813" y="6240463"/>
            <a:ext cx="4140201" cy="206381"/>
          </a:xfrm>
          <a:prstGeom prst="rect">
            <a:avLst/>
          </a:prstGeom>
        </p:spPr>
        <p:txBody>
          <a:bodyPr/>
          <a:lstStyle/>
          <a:p>
            <a:r>
              <a:rPr lang="en-US" altLang="zh-CN"/>
              <a:t>www.islide.cc</a:t>
            </a:r>
            <a:endParaRPr lang="zh-CN" altLang="en-US" dirty="0"/>
          </a:p>
        </p:txBody>
      </p:sp>
      <p:sp>
        <p:nvSpPr>
          <p:cNvPr id="5" name="灯片编号占位符 4">
            <a:extLst>
              <a:ext uri="{FF2B5EF4-FFF2-40B4-BE49-F238E27FC236}">
                <a16:creationId xmlns:a16="http://schemas.microsoft.com/office/drawing/2014/main" id="{DBA9825E-1876-42AD-ABCF-E0E100F351CA}"/>
              </a:ext>
            </a:extLst>
          </p:cNvPr>
          <p:cNvSpPr>
            <a:spLocks noGrp="1"/>
          </p:cNvSpPr>
          <p:nvPr>
            <p:ph type="sldNum" sz="quarter" idx="12"/>
          </p:nvPr>
        </p:nvSpPr>
        <p:spPr>
          <a:xfrm>
            <a:off x="8599488" y="6240463"/>
            <a:ext cx="2909888" cy="206381"/>
          </a:xfrm>
          <a:prstGeom prst="rect">
            <a:avLst/>
          </a:prstGeom>
        </p:spPr>
        <p:txBody>
          <a:bodyPr/>
          <a:lstStyle/>
          <a:p>
            <a:fld id="{5DD3DB80-B894-403A-B48E-6FDC1A72010E}" type="slidenum">
              <a:rPr lang="zh-CN" altLang="en-US" smtClean="0"/>
              <a:pPr/>
              <a:t>‹#›</a:t>
            </a:fld>
            <a:endParaRPr lang="zh-CN" altLang="en-US"/>
          </a:p>
        </p:txBody>
      </p:sp>
      <p:sp>
        <p:nvSpPr>
          <p:cNvPr id="6" name="标题 5">
            <a:extLst>
              <a:ext uri="{FF2B5EF4-FFF2-40B4-BE49-F238E27FC236}">
                <a16:creationId xmlns:a16="http://schemas.microsoft.com/office/drawing/2014/main" id="{D124F9DB-C87A-423F-9657-38C7A2901430}"/>
              </a:ext>
            </a:extLst>
          </p:cNvPr>
          <p:cNvSpPr>
            <a:spLocks noGrp="1"/>
          </p:cNvSpPr>
          <p:nvPr>
            <p:ph type="title" hasCustomPrompt="1"/>
          </p:nvPr>
        </p:nvSpPr>
        <p:spPr>
          <a:xfrm>
            <a:off x="669924" y="1"/>
            <a:ext cx="10850563" cy="1028699"/>
          </a:xfrm>
          <a:prstGeom prst="rect">
            <a:avLst/>
          </a:prstGeom>
        </p:spPr>
        <p:txBody>
          <a:bodyPr/>
          <a:lstStyle>
            <a:lvl1pPr>
              <a:defRPr/>
            </a:lvl1pPr>
          </a:lstStyle>
          <a:p>
            <a:r>
              <a:rPr lang="en-US" altLang="zh-CN" dirty="0"/>
              <a:t>Click to edit Master title style</a:t>
            </a:r>
            <a:endParaRPr lang="zh-CN" altLang="en-US" dirty="0"/>
          </a:p>
        </p:txBody>
      </p:sp>
      <p:sp>
        <p:nvSpPr>
          <p:cNvPr id="8" name="内容占位符 7">
            <a:extLst>
              <a:ext uri="{FF2B5EF4-FFF2-40B4-BE49-F238E27FC236}">
                <a16:creationId xmlns:a16="http://schemas.microsoft.com/office/drawing/2014/main" id="{2070191C-4093-409C-8FD5-7369A79637AD}"/>
              </a:ext>
            </a:extLst>
          </p:cNvPr>
          <p:cNvSpPr>
            <a:spLocks noGrp="1"/>
          </p:cNvSpPr>
          <p:nvPr>
            <p:ph sz="quarter" idx="13" hasCustomPrompt="1"/>
          </p:nvPr>
        </p:nvSpPr>
        <p:spPr>
          <a:xfrm>
            <a:off x="669925" y="1130299"/>
            <a:ext cx="10850563" cy="5006975"/>
          </a:xfrm>
          <a:prstGeom prst="rect">
            <a:avLst/>
          </a:prstGeo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333346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7A1C-3684-4AAF-A408-C63B6CB64104}"/>
              </a:ext>
            </a:extLst>
          </p:cNvPr>
          <p:cNvSpPr>
            <a:spLocks noGrp="1"/>
          </p:cNvSpPr>
          <p:nvPr>
            <p:ph type="title" hasCustomPrompt="1"/>
          </p:nvPr>
        </p:nvSpPr>
        <p:spPr>
          <a:xfrm>
            <a:off x="669924" y="1"/>
            <a:ext cx="10850563" cy="1028699"/>
          </a:xfrm>
          <a:prstGeom prst="rect">
            <a:avLst/>
          </a:prstGeom>
        </p:spPr>
        <p:txBody>
          <a:bodyPr/>
          <a:lstStyle>
            <a:lvl1pPr>
              <a:defRPr/>
            </a:lvl1pPr>
          </a:lstStyle>
          <a:p>
            <a:r>
              <a:rPr lang="en-US" altLang="zh-CN" dirty="0"/>
              <a:t>Click to edit Master title style</a:t>
            </a:r>
            <a:endParaRPr lang="en-US" dirty="0"/>
          </a:p>
        </p:txBody>
      </p:sp>
      <p:sp>
        <p:nvSpPr>
          <p:cNvPr id="3" name="Date Placeholder 2">
            <a:extLst>
              <a:ext uri="{FF2B5EF4-FFF2-40B4-BE49-F238E27FC236}">
                <a16:creationId xmlns:a16="http://schemas.microsoft.com/office/drawing/2014/main" id="{8986EA5F-D77D-4318-90E9-C04AA8ADC0D1}"/>
              </a:ext>
            </a:extLst>
          </p:cNvPr>
          <p:cNvSpPr>
            <a:spLocks noGrp="1"/>
          </p:cNvSpPr>
          <p:nvPr>
            <p:ph type="dt" sz="half" idx="10"/>
          </p:nvPr>
        </p:nvSpPr>
        <p:spPr>
          <a:xfrm>
            <a:off x="5390621" y="6240463"/>
            <a:ext cx="1388536" cy="206381"/>
          </a:xfrm>
          <a:prstGeom prst="rect">
            <a:avLst/>
          </a:prstGeom>
        </p:spPr>
        <p:txBody>
          <a:bodyPr/>
          <a:lstStyle/>
          <a:p>
            <a:fld id="{6489D9C7-5DC6-4263-87FF-7C99F6FB63C3}" type="datetime1">
              <a:rPr lang="zh-CN" altLang="en-US" smtClean="0"/>
              <a:pPr/>
              <a:t>2020/12/30</a:t>
            </a:fld>
            <a:endParaRPr lang="zh-CN" altLang="en-US" dirty="0"/>
          </a:p>
        </p:txBody>
      </p:sp>
      <p:sp>
        <p:nvSpPr>
          <p:cNvPr id="4" name="Footer Placeholder 3">
            <a:extLst>
              <a:ext uri="{FF2B5EF4-FFF2-40B4-BE49-F238E27FC236}">
                <a16:creationId xmlns:a16="http://schemas.microsoft.com/office/drawing/2014/main" id="{00832621-D9D9-445E-BFF9-F8348FA1E262}"/>
              </a:ext>
            </a:extLst>
          </p:cNvPr>
          <p:cNvSpPr>
            <a:spLocks noGrp="1"/>
          </p:cNvSpPr>
          <p:nvPr>
            <p:ph type="ftr" sz="quarter" idx="11"/>
          </p:nvPr>
        </p:nvSpPr>
        <p:spPr>
          <a:xfrm>
            <a:off x="658813" y="6240463"/>
            <a:ext cx="4140201" cy="206381"/>
          </a:xfrm>
          <a:prstGeom prst="rect">
            <a:avLst/>
          </a:prstGeom>
        </p:spPr>
        <p:txBody>
          <a:bodyPr/>
          <a:lstStyle/>
          <a:p>
            <a:r>
              <a:rPr lang="en-US" altLang="zh-CN" dirty="0"/>
              <a:t>www.islide.cc</a:t>
            </a:r>
            <a:endParaRPr lang="zh-CN" altLang="en-US" dirty="0"/>
          </a:p>
        </p:txBody>
      </p:sp>
      <p:sp>
        <p:nvSpPr>
          <p:cNvPr id="5" name="Slide Number Placeholder 4">
            <a:extLst>
              <a:ext uri="{FF2B5EF4-FFF2-40B4-BE49-F238E27FC236}">
                <a16:creationId xmlns:a16="http://schemas.microsoft.com/office/drawing/2014/main" id="{8371151B-F790-4A9F-962F-B8718A9560A9}"/>
              </a:ext>
            </a:extLst>
          </p:cNvPr>
          <p:cNvSpPr>
            <a:spLocks noGrp="1"/>
          </p:cNvSpPr>
          <p:nvPr>
            <p:ph type="sldNum" sz="quarter" idx="12"/>
          </p:nvPr>
        </p:nvSpPr>
        <p:spPr>
          <a:xfrm>
            <a:off x="8599488" y="6240463"/>
            <a:ext cx="2909888" cy="206381"/>
          </a:xfrm>
          <a:prstGeom prst="rect">
            <a:avLst/>
          </a:prstGeom>
        </p:spPr>
        <p:txBody>
          <a:bodyPr/>
          <a:lstStyle/>
          <a:p>
            <a:fld id="{5DD3DB80-B894-403A-B48E-6FDC1A72010E}" type="slidenum">
              <a:rPr lang="zh-CN" altLang="en-US" smtClean="0"/>
              <a:pPr/>
              <a:t>‹#›</a:t>
            </a:fld>
            <a:endParaRPr lang="zh-CN" altLang="en-US" dirty="0"/>
          </a:p>
        </p:txBody>
      </p:sp>
    </p:spTree>
    <p:extLst>
      <p:ext uri="{BB962C8B-B14F-4D97-AF65-F5344CB8AC3E}">
        <p14:creationId xmlns:p14="http://schemas.microsoft.com/office/powerpoint/2010/main" val="294542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69" name="图片占位符 68">
            <a:extLst>
              <a:ext uri="{FF2B5EF4-FFF2-40B4-BE49-F238E27FC236}">
                <a16:creationId xmlns:a16="http://schemas.microsoft.com/office/drawing/2014/main" id="{17DCCBA1-CDE1-4A2D-861B-782D47E49E72}"/>
              </a:ext>
            </a:extLst>
          </p:cNvPr>
          <p:cNvSpPr>
            <a:spLocks noGrp="1"/>
          </p:cNvSpPr>
          <p:nvPr>
            <p:ph type="pic" sz="quarter" idx="19"/>
          </p:nvPr>
        </p:nvSpPr>
        <p:spPr>
          <a:xfrm>
            <a:off x="0" y="0"/>
            <a:ext cx="4927057" cy="6866909"/>
          </a:xfrm>
          <a:custGeom>
            <a:avLst/>
            <a:gdLst>
              <a:gd name="connsiteX0" fmla="*/ 0 w 4927057"/>
              <a:gd name="connsiteY0" fmla="*/ 0 h 6866909"/>
              <a:gd name="connsiteX1" fmla="*/ 4547560 w 4927057"/>
              <a:gd name="connsiteY1" fmla="*/ 0 h 6866909"/>
              <a:gd name="connsiteX2" fmla="*/ 4816571 w 4927057"/>
              <a:gd name="connsiteY2" fmla="*/ 103308 h 6866909"/>
              <a:gd name="connsiteX3" fmla="*/ 4816571 w 4927057"/>
              <a:gd name="connsiteY3" fmla="*/ 613768 h 6866909"/>
              <a:gd name="connsiteX4" fmla="*/ 2331425 w 4927057"/>
              <a:gd name="connsiteY4" fmla="*/ 2971609 h 6866909"/>
              <a:gd name="connsiteX5" fmla="*/ 2331425 w 4927057"/>
              <a:gd name="connsiteY5" fmla="*/ 3475993 h 6866909"/>
              <a:gd name="connsiteX6" fmla="*/ 3843009 w 4927057"/>
              <a:gd name="connsiteY6" fmla="*/ 4916221 h 6866909"/>
              <a:gd name="connsiteX7" fmla="*/ 3843009 w 4927057"/>
              <a:gd name="connsiteY7" fmla="*/ 5420605 h 6866909"/>
              <a:gd name="connsiteX8" fmla="*/ 2433906 w 4927057"/>
              <a:gd name="connsiteY8" fmla="*/ 6763602 h 6866909"/>
              <a:gd name="connsiteX9" fmla="*/ 2164895 w 4927057"/>
              <a:gd name="connsiteY9" fmla="*/ 6866909 h 6866909"/>
              <a:gd name="connsiteX10" fmla="*/ 0 w 4927057"/>
              <a:gd name="connsiteY10" fmla="*/ 6866909 h 6866909"/>
              <a:gd name="connsiteX11" fmla="*/ 0 w 4927057"/>
              <a:gd name="connsiteY11" fmla="*/ 0 h 68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27057" h="6866909">
                <a:moveTo>
                  <a:pt x="0" y="0"/>
                </a:moveTo>
                <a:lnTo>
                  <a:pt x="4547560" y="0"/>
                </a:lnTo>
                <a:cubicBezTo>
                  <a:pt x="4650041" y="0"/>
                  <a:pt x="4746116" y="36462"/>
                  <a:pt x="4816571" y="103308"/>
                </a:cubicBezTo>
                <a:cubicBezTo>
                  <a:pt x="4963886" y="243077"/>
                  <a:pt x="4963886" y="473999"/>
                  <a:pt x="4816571" y="613768"/>
                </a:cubicBezTo>
                <a:cubicBezTo>
                  <a:pt x="4816571" y="613768"/>
                  <a:pt x="4816571" y="613768"/>
                  <a:pt x="2331425" y="2971609"/>
                </a:cubicBezTo>
                <a:cubicBezTo>
                  <a:pt x="2184110" y="3111379"/>
                  <a:pt x="2184110" y="3336224"/>
                  <a:pt x="2331425" y="3475993"/>
                </a:cubicBezTo>
                <a:cubicBezTo>
                  <a:pt x="2331425" y="3475993"/>
                  <a:pt x="2331425" y="3475993"/>
                  <a:pt x="3843009" y="4916221"/>
                </a:cubicBezTo>
                <a:cubicBezTo>
                  <a:pt x="3990324" y="5055990"/>
                  <a:pt x="3990324" y="5280836"/>
                  <a:pt x="3843009" y="5420605"/>
                </a:cubicBezTo>
                <a:cubicBezTo>
                  <a:pt x="3843009" y="5420605"/>
                  <a:pt x="3843009" y="5420605"/>
                  <a:pt x="2433906" y="6763602"/>
                </a:cubicBezTo>
                <a:cubicBezTo>
                  <a:pt x="2363450" y="6830448"/>
                  <a:pt x="2267375" y="6866909"/>
                  <a:pt x="2164895" y="6866909"/>
                </a:cubicBezTo>
                <a:cubicBezTo>
                  <a:pt x="2164895" y="6866909"/>
                  <a:pt x="2164895" y="6866909"/>
                  <a:pt x="0" y="6866909"/>
                </a:cubicBezTo>
                <a:cubicBezTo>
                  <a:pt x="0" y="6866909"/>
                  <a:pt x="0" y="6866909"/>
                  <a:pt x="0" y="0"/>
                </a:cubicBezTo>
                <a:close/>
              </a:path>
            </a:pathLst>
          </a:custGeom>
        </p:spPr>
        <p:txBody>
          <a:bodyPr wrap="square">
            <a:noAutofit/>
          </a:bodyPr>
          <a:lstStyle/>
          <a:p>
            <a:endParaRPr lang="zh-CN" altLang="en-US"/>
          </a:p>
        </p:txBody>
      </p:sp>
      <p:sp>
        <p:nvSpPr>
          <p:cNvPr id="66" name="任意多边形: 形状 65">
            <a:extLst>
              <a:ext uri="{FF2B5EF4-FFF2-40B4-BE49-F238E27FC236}">
                <a16:creationId xmlns:a16="http://schemas.microsoft.com/office/drawing/2014/main" id="{9E1C5DA2-4F8B-48E1-A5AD-97BD81CAFB01}"/>
              </a:ext>
            </a:extLst>
          </p:cNvPr>
          <p:cNvSpPr>
            <a:spLocks/>
          </p:cNvSpPr>
          <p:nvPr userDrawn="1"/>
        </p:nvSpPr>
        <p:spPr bwMode="auto">
          <a:xfrm>
            <a:off x="0" y="-8909"/>
            <a:ext cx="146229" cy="6866909"/>
          </a:xfrm>
          <a:custGeom>
            <a:avLst/>
            <a:gdLst>
              <a:gd name="connsiteX0" fmla="*/ 0 w 146229"/>
              <a:gd name="connsiteY0" fmla="*/ 0 h 6866909"/>
              <a:gd name="connsiteX1" fmla="*/ 146229 w 146229"/>
              <a:gd name="connsiteY1" fmla="*/ 0 h 6866909"/>
              <a:gd name="connsiteX2" fmla="*/ 146229 w 146229"/>
              <a:gd name="connsiteY2" fmla="*/ 6866909 h 6866909"/>
              <a:gd name="connsiteX3" fmla="*/ 0 w 146229"/>
              <a:gd name="connsiteY3" fmla="*/ 6866909 h 6866909"/>
              <a:gd name="connsiteX4" fmla="*/ 0 w 146229"/>
              <a:gd name="connsiteY4" fmla="*/ 0 h 686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229" h="6866909">
                <a:moveTo>
                  <a:pt x="0" y="0"/>
                </a:moveTo>
                <a:lnTo>
                  <a:pt x="146229" y="0"/>
                </a:lnTo>
                <a:cubicBezTo>
                  <a:pt x="146229" y="6866909"/>
                  <a:pt x="146229" y="6866909"/>
                  <a:pt x="146229" y="6866909"/>
                </a:cubicBezTo>
                <a:lnTo>
                  <a:pt x="0" y="6866909"/>
                </a:lnTo>
                <a:cubicBezTo>
                  <a:pt x="0" y="6866909"/>
                  <a:pt x="0" y="6866909"/>
                  <a:pt x="0" y="0"/>
                </a:cubicBezTo>
                <a:close/>
              </a:path>
            </a:pathLst>
          </a:custGeom>
          <a:solidFill>
            <a:srgbClr val="00AD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5" name="任意多边形: 形状 64">
            <a:extLst>
              <a:ext uri="{FF2B5EF4-FFF2-40B4-BE49-F238E27FC236}">
                <a16:creationId xmlns:a16="http://schemas.microsoft.com/office/drawing/2014/main" id="{38B3C36C-0FBE-4F43-B2A7-D03D74F471D6}"/>
              </a:ext>
            </a:extLst>
          </p:cNvPr>
          <p:cNvSpPr>
            <a:spLocks/>
          </p:cNvSpPr>
          <p:nvPr userDrawn="1"/>
        </p:nvSpPr>
        <p:spPr bwMode="auto">
          <a:xfrm>
            <a:off x="2490525" y="0"/>
            <a:ext cx="2946441" cy="6866909"/>
          </a:xfrm>
          <a:custGeom>
            <a:avLst/>
            <a:gdLst>
              <a:gd name="connsiteX0" fmla="*/ 2253196 w 2946441"/>
              <a:gd name="connsiteY0" fmla="*/ 0 h 6866909"/>
              <a:gd name="connsiteX1" fmla="*/ 2592682 w 2946441"/>
              <a:gd name="connsiteY1" fmla="*/ 0 h 6866909"/>
              <a:gd name="connsiteX2" fmla="*/ 2841680 w 2946441"/>
              <a:gd name="connsiteY2" fmla="*/ 103307 h 6866909"/>
              <a:gd name="connsiteX3" fmla="*/ 2841680 w 2946441"/>
              <a:gd name="connsiteY3" fmla="*/ 613768 h 6866909"/>
              <a:gd name="connsiteX4" fmla="*/ 485308 w 2946441"/>
              <a:gd name="connsiteY4" fmla="*/ 2971609 h 6866909"/>
              <a:gd name="connsiteX5" fmla="*/ 485308 w 2946441"/>
              <a:gd name="connsiteY5" fmla="*/ 3475993 h 6866909"/>
              <a:gd name="connsiteX6" fmla="*/ 1924638 w 2946441"/>
              <a:gd name="connsiteY6" fmla="*/ 4916221 h 6866909"/>
              <a:gd name="connsiteX7" fmla="*/ 1924638 w 2946441"/>
              <a:gd name="connsiteY7" fmla="*/ 5420605 h 6866909"/>
              <a:gd name="connsiteX8" fmla="*/ 588551 w 2946441"/>
              <a:gd name="connsiteY8" fmla="*/ 6763602 h 6866909"/>
              <a:gd name="connsiteX9" fmla="*/ 333479 w 2946441"/>
              <a:gd name="connsiteY9" fmla="*/ 6866909 h 6866909"/>
              <a:gd name="connsiteX10" fmla="*/ 42616 w 2946441"/>
              <a:gd name="connsiteY10" fmla="*/ 6866909 h 6866909"/>
              <a:gd name="connsiteX11" fmla="*/ 0 w 2946441"/>
              <a:gd name="connsiteY11" fmla="*/ 6866909 h 6866909"/>
              <a:gd name="connsiteX12" fmla="*/ 255079 w 2946441"/>
              <a:gd name="connsiteY12" fmla="*/ 6763602 h 6866909"/>
              <a:gd name="connsiteX13" fmla="*/ 1591205 w 2946441"/>
              <a:gd name="connsiteY13" fmla="*/ 5420605 h 6866909"/>
              <a:gd name="connsiteX14" fmla="*/ 1591205 w 2946441"/>
              <a:gd name="connsiteY14" fmla="*/ 4916221 h 6866909"/>
              <a:gd name="connsiteX15" fmla="*/ 151833 w 2946441"/>
              <a:gd name="connsiteY15" fmla="*/ 3475993 h 6866909"/>
              <a:gd name="connsiteX16" fmla="*/ 151833 w 2946441"/>
              <a:gd name="connsiteY16" fmla="*/ 2971609 h 6866909"/>
              <a:gd name="connsiteX17" fmla="*/ 2508274 w 2946441"/>
              <a:gd name="connsiteY17" fmla="*/ 613768 h 6866909"/>
              <a:gd name="connsiteX18" fmla="*/ 2508274 w 2946441"/>
              <a:gd name="connsiteY18" fmla="*/ 103307 h 6866909"/>
              <a:gd name="connsiteX19" fmla="*/ 2253196 w 2946441"/>
              <a:gd name="connsiteY19" fmla="*/ 0 h 68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46441" h="6866909">
                <a:moveTo>
                  <a:pt x="2253196" y="0"/>
                </a:moveTo>
                <a:lnTo>
                  <a:pt x="2592682" y="0"/>
                </a:lnTo>
                <a:cubicBezTo>
                  <a:pt x="2683779" y="0"/>
                  <a:pt x="2774876" y="36461"/>
                  <a:pt x="2841680" y="103307"/>
                </a:cubicBezTo>
                <a:cubicBezTo>
                  <a:pt x="2981362" y="243076"/>
                  <a:pt x="2981362" y="473999"/>
                  <a:pt x="2841680" y="613768"/>
                </a:cubicBezTo>
                <a:cubicBezTo>
                  <a:pt x="2841680" y="613768"/>
                  <a:pt x="2841680" y="613768"/>
                  <a:pt x="485308" y="2971609"/>
                </a:cubicBezTo>
                <a:cubicBezTo>
                  <a:pt x="345626" y="3111378"/>
                  <a:pt x="345626" y="3336224"/>
                  <a:pt x="485308" y="3475993"/>
                </a:cubicBezTo>
                <a:cubicBezTo>
                  <a:pt x="485308" y="3475993"/>
                  <a:pt x="485308" y="3475993"/>
                  <a:pt x="1924638" y="4916221"/>
                </a:cubicBezTo>
                <a:cubicBezTo>
                  <a:pt x="2064320" y="5055990"/>
                  <a:pt x="2064320" y="5280836"/>
                  <a:pt x="1924638" y="5420605"/>
                </a:cubicBezTo>
                <a:cubicBezTo>
                  <a:pt x="1924638" y="5420605"/>
                  <a:pt x="1924638" y="5420605"/>
                  <a:pt x="588551" y="6763602"/>
                </a:cubicBezTo>
                <a:cubicBezTo>
                  <a:pt x="521746" y="6830448"/>
                  <a:pt x="430649" y="6866909"/>
                  <a:pt x="333479" y="6866909"/>
                </a:cubicBezTo>
                <a:cubicBezTo>
                  <a:pt x="333479" y="6866909"/>
                  <a:pt x="333479" y="6866909"/>
                  <a:pt x="42616" y="6866909"/>
                </a:cubicBezTo>
                <a:lnTo>
                  <a:pt x="0" y="6866909"/>
                </a:lnTo>
                <a:cubicBezTo>
                  <a:pt x="97173" y="6866909"/>
                  <a:pt x="188272" y="6830448"/>
                  <a:pt x="255079" y="6763602"/>
                </a:cubicBezTo>
                <a:cubicBezTo>
                  <a:pt x="1591205" y="5420605"/>
                  <a:pt x="1591205" y="5420605"/>
                  <a:pt x="1591205" y="5420605"/>
                </a:cubicBezTo>
                <a:cubicBezTo>
                  <a:pt x="1730891" y="5280836"/>
                  <a:pt x="1730891" y="5055990"/>
                  <a:pt x="1591205" y="4916221"/>
                </a:cubicBezTo>
                <a:cubicBezTo>
                  <a:pt x="151833" y="3475993"/>
                  <a:pt x="151833" y="3475993"/>
                  <a:pt x="151833" y="3475993"/>
                </a:cubicBezTo>
                <a:cubicBezTo>
                  <a:pt x="12147" y="3336224"/>
                  <a:pt x="12147" y="3111378"/>
                  <a:pt x="151833" y="2971609"/>
                </a:cubicBezTo>
                <a:cubicBezTo>
                  <a:pt x="2508274" y="613768"/>
                  <a:pt x="2508274" y="613768"/>
                  <a:pt x="2508274" y="613768"/>
                </a:cubicBezTo>
                <a:cubicBezTo>
                  <a:pt x="2647960" y="473999"/>
                  <a:pt x="2647960" y="243076"/>
                  <a:pt x="2508274" y="103307"/>
                </a:cubicBezTo>
                <a:cubicBezTo>
                  <a:pt x="2441468" y="36461"/>
                  <a:pt x="2350368" y="0"/>
                  <a:pt x="2253196" y="0"/>
                </a:cubicBezTo>
                <a:close/>
              </a:path>
            </a:pathLst>
          </a:custGeom>
          <a:solidFill>
            <a:srgbClr val="00AD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59" name="Freeform 52">
            <a:extLst>
              <a:ext uri="{FF2B5EF4-FFF2-40B4-BE49-F238E27FC236}">
                <a16:creationId xmlns:a16="http://schemas.microsoft.com/office/drawing/2014/main" id="{140CA74E-FF57-4DED-95E1-15757996C113}"/>
              </a:ext>
            </a:extLst>
          </p:cNvPr>
          <p:cNvSpPr>
            <a:spLocks/>
          </p:cNvSpPr>
          <p:nvPr userDrawn="1"/>
        </p:nvSpPr>
        <p:spPr bwMode="auto">
          <a:xfrm>
            <a:off x="3497795" y="6004160"/>
            <a:ext cx="1836635" cy="862751"/>
          </a:xfrm>
          <a:custGeom>
            <a:avLst/>
            <a:gdLst>
              <a:gd name="T0" fmla="*/ 302 w 302"/>
              <a:gd name="T1" fmla="*/ 142 h 142"/>
              <a:gd name="T2" fmla="*/ 173 w 302"/>
              <a:gd name="T3" fmla="*/ 12 h 142"/>
              <a:gd name="T4" fmla="*/ 129 w 302"/>
              <a:gd name="T5" fmla="*/ 12 h 142"/>
              <a:gd name="T6" fmla="*/ 0 w 302"/>
              <a:gd name="T7" fmla="*/ 142 h 142"/>
              <a:gd name="T8" fmla="*/ 302 w 302"/>
              <a:gd name="T9" fmla="*/ 142 h 142"/>
            </a:gdLst>
            <a:ahLst/>
            <a:cxnLst>
              <a:cxn ang="0">
                <a:pos x="T0" y="T1"/>
              </a:cxn>
              <a:cxn ang="0">
                <a:pos x="T2" y="T3"/>
              </a:cxn>
              <a:cxn ang="0">
                <a:pos x="T4" y="T5"/>
              </a:cxn>
              <a:cxn ang="0">
                <a:pos x="T6" y="T7"/>
              </a:cxn>
              <a:cxn ang="0">
                <a:pos x="T8" y="T9"/>
              </a:cxn>
            </a:cxnLst>
            <a:rect l="0" t="0" r="r" b="b"/>
            <a:pathLst>
              <a:path w="302" h="142">
                <a:moveTo>
                  <a:pt x="302" y="142"/>
                </a:moveTo>
                <a:cubicBezTo>
                  <a:pt x="173" y="12"/>
                  <a:pt x="173" y="12"/>
                  <a:pt x="173" y="12"/>
                </a:cubicBezTo>
                <a:cubicBezTo>
                  <a:pt x="161" y="0"/>
                  <a:pt x="142" y="0"/>
                  <a:pt x="129" y="12"/>
                </a:cubicBezTo>
                <a:cubicBezTo>
                  <a:pt x="0" y="142"/>
                  <a:pt x="0" y="142"/>
                  <a:pt x="0" y="142"/>
                </a:cubicBezTo>
                <a:lnTo>
                  <a:pt x="302" y="142"/>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1">
            <a:extLst>
              <a:ext uri="{FF2B5EF4-FFF2-40B4-BE49-F238E27FC236}">
                <a16:creationId xmlns:a16="http://schemas.microsoft.com/office/drawing/2014/main" id="{8E35EC59-7131-4881-8A77-09EF54507C3F}"/>
              </a:ext>
            </a:extLst>
          </p:cNvPr>
          <p:cNvSpPr>
            <a:spLocks/>
          </p:cNvSpPr>
          <p:nvPr userDrawn="1"/>
        </p:nvSpPr>
        <p:spPr bwMode="auto">
          <a:xfrm>
            <a:off x="8940801" y="-1"/>
            <a:ext cx="1121717" cy="521688"/>
          </a:xfrm>
          <a:custGeom>
            <a:avLst/>
            <a:gdLst>
              <a:gd name="T0" fmla="*/ 0 w 303"/>
              <a:gd name="T1" fmla="*/ 0 h 141"/>
              <a:gd name="T2" fmla="*/ 130 w 303"/>
              <a:gd name="T3" fmla="*/ 129 h 141"/>
              <a:gd name="T4" fmla="*/ 173 w 303"/>
              <a:gd name="T5" fmla="*/ 129 h 141"/>
              <a:gd name="T6" fmla="*/ 303 w 303"/>
              <a:gd name="T7" fmla="*/ 0 h 141"/>
              <a:gd name="T8" fmla="*/ 0 w 303"/>
              <a:gd name="T9" fmla="*/ 0 h 141"/>
            </a:gdLst>
            <a:ahLst/>
            <a:cxnLst>
              <a:cxn ang="0">
                <a:pos x="T0" y="T1"/>
              </a:cxn>
              <a:cxn ang="0">
                <a:pos x="T2" y="T3"/>
              </a:cxn>
              <a:cxn ang="0">
                <a:pos x="T4" y="T5"/>
              </a:cxn>
              <a:cxn ang="0">
                <a:pos x="T6" y="T7"/>
              </a:cxn>
              <a:cxn ang="0">
                <a:pos x="T8" y="T9"/>
              </a:cxn>
            </a:cxnLst>
            <a:rect l="0" t="0" r="r" b="b"/>
            <a:pathLst>
              <a:path w="303" h="141">
                <a:moveTo>
                  <a:pt x="0" y="0"/>
                </a:moveTo>
                <a:cubicBezTo>
                  <a:pt x="130" y="129"/>
                  <a:pt x="130" y="129"/>
                  <a:pt x="130" y="129"/>
                </a:cubicBezTo>
                <a:cubicBezTo>
                  <a:pt x="142" y="141"/>
                  <a:pt x="161" y="141"/>
                  <a:pt x="173" y="129"/>
                </a:cubicBezTo>
                <a:cubicBezTo>
                  <a:pt x="303" y="0"/>
                  <a:pt x="303" y="0"/>
                  <a:pt x="303" y="0"/>
                </a:cubicBez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3">
            <a:extLst>
              <a:ext uri="{FF2B5EF4-FFF2-40B4-BE49-F238E27FC236}">
                <a16:creationId xmlns:a16="http://schemas.microsoft.com/office/drawing/2014/main" id="{2868BB98-B4DA-4E11-918C-DB7C8B50DAB3}"/>
              </a:ext>
            </a:extLst>
          </p:cNvPr>
          <p:cNvSpPr>
            <a:spLocks/>
          </p:cNvSpPr>
          <p:nvPr userDrawn="1"/>
        </p:nvSpPr>
        <p:spPr bwMode="auto">
          <a:xfrm>
            <a:off x="9417976" y="-1"/>
            <a:ext cx="2774025" cy="3876157"/>
          </a:xfrm>
          <a:custGeom>
            <a:avLst/>
            <a:gdLst>
              <a:gd name="T0" fmla="*/ 23 w 750"/>
              <a:gd name="T1" fmla="*/ 237 h 1048"/>
              <a:gd name="T2" fmla="*/ 243 w 750"/>
              <a:gd name="T3" fmla="*/ 17 h 1048"/>
              <a:gd name="T4" fmla="*/ 285 w 750"/>
              <a:gd name="T5" fmla="*/ 0 h 1048"/>
              <a:gd name="T6" fmla="*/ 750 w 750"/>
              <a:gd name="T7" fmla="*/ 0 h 1048"/>
              <a:gd name="T8" fmla="*/ 750 w 750"/>
              <a:gd name="T9" fmla="*/ 1048 h 1048"/>
              <a:gd name="T10" fmla="*/ 23 w 750"/>
              <a:gd name="T11" fmla="*/ 321 h 1048"/>
              <a:gd name="T12" fmla="*/ 23 w 750"/>
              <a:gd name="T13" fmla="*/ 237 h 1048"/>
            </a:gdLst>
            <a:ahLst/>
            <a:cxnLst>
              <a:cxn ang="0">
                <a:pos x="T0" y="T1"/>
              </a:cxn>
              <a:cxn ang="0">
                <a:pos x="T2" y="T3"/>
              </a:cxn>
              <a:cxn ang="0">
                <a:pos x="T4" y="T5"/>
              </a:cxn>
              <a:cxn ang="0">
                <a:pos x="T6" y="T7"/>
              </a:cxn>
              <a:cxn ang="0">
                <a:pos x="T8" y="T9"/>
              </a:cxn>
              <a:cxn ang="0">
                <a:pos x="T10" y="T11"/>
              </a:cxn>
              <a:cxn ang="0">
                <a:pos x="T12" y="T13"/>
              </a:cxn>
            </a:cxnLst>
            <a:rect l="0" t="0" r="r" b="b"/>
            <a:pathLst>
              <a:path w="750" h="1048">
                <a:moveTo>
                  <a:pt x="23" y="237"/>
                </a:moveTo>
                <a:cubicBezTo>
                  <a:pt x="243" y="17"/>
                  <a:pt x="243" y="17"/>
                  <a:pt x="243" y="17"/>
                </a:cubicBezTo>
                <a:cubicBezTo>
                  <a:pt x="254" y="6"/>
                  <a:pt x="269" y="0"/>
                  <a:pt x="285" y="0"/>
                </a:cubicBezTo>
                <a:cubicBezTo>
                  <a:pt x="750" y="0"/>
                  <a:pt x="750" y="0"/>
                  <a:pt x="750" y="0"/>
                </a:cubicBezTo>
                <a:cubicBezTo>
                  <a:pt x="750" y="1048"/>
                  <a:pt x="750" y="1048"/>
                  <a:pt x="750" y="1048"/>
                </a:cubicBezTo>
                <a:cubicBezTo>
                  <a:pt x="23" y="321"/>
                  <a:pt x="23" y="321"/>
                  <a:pt x="23" y="321"/>
                </a:cubicBezTo>
                <a:cubicBezTo>
                  <a:pt x="0" y="298"/>
                  <a:pt x="0" y="260"/>
                  <a:pt x="23" y="237"/>
                </a:cubicBezTo>
                <a:close/>
              </a:path>
            </a:pathLst>
          </a:custGeom>
          <a:solidFill>
            <a:srgbClr val="FFB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椭圆 63">
            <a:extLst>
              <a:ext uri="{FF2B5EF4-FFF2-40B4-BE49-F238E27FC236}">
                <a16:creationId xmlns:a16="http://schemas.microsoft.com/office/drawing/2014/main" id="{9751308C-2CB1-459B-89DB-3A4531608854}"/>
              </a:ext>
            </a:extLst>
          </p:cNvPr>
          <p:cNvSpPr/>
          <p:nvPr userDrawn="1"/>
        </p:nvSpPr>
        <p:spPr>
          <a:xfrm>
            <a:off x="10062518" y="1675446"/>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a:extLst>
              <a:ext uri="{FF2B5EF4-FFF2-40B4-BE49-F238E27FC236}">
                <a16:creationId xmlns:a16="http://schemas.microsoft.com/office/drawing/2014/main" id="{BFAEB5CF-34AC-49E0-88C9-BC61C99E740B}"/>
              </a:ext>
            </a:extLst>
          </p:cNvPr>
          <p:cNvSpPr>
            <a:spLocks noGrp="1"/>
          </p:cNvSpPr>
          <p:nvPr>
            <p:ph type="ctrTitle" hasCustomPrompt="1"/>
          </p:nvPr>
        </p:nvSpPr>
        <p:spPr>
          <a:xfrm>
            <a:off x="4475845" y="2368777"/>
            <a:ext cx="5426076" cy="1621509"/>
          </a:xfrm>
          <a:prstGeom prst="rect">
            <a:avLst/>
          </a:prstGeom>
        </p:spPr>
        <p:txBody>
          <a:bodyPr anchor="b">
            <a:normAutofit/>
          </a:bodyPr>
          <a:lstStyle>
            <a:lvl1pPr marL="0" indent="0" algn="l">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3" name="文本占位符 62">
            <a:extLst>
              <a:ext uri="{FF2B5EF4-FFF2-40B4-BE49-F238E27FC236}">
                <a16:creationId xmlns:a16="http://schemas.microsoft.com/office/drawing/2014/main" id="{E54A68FA-5892-4AED-9D99-BF7746D1E64F}"/>
              </a:ext>
            </a:extLst>
          </p:cNvPr>
          <p:cNvSpPr>
            <a:spLocks noGrp="1"/>
          </p:cNvSpPr>
          <p:nvPr>
            <p:ph type="body" sz="quarter" idx="18" hasCustomPrompt="1"/>
          </p:nvPr>
        </p:nvSpPr>
        <p:spPr>
          <a:xfrm>
            <a:off x="4475845" y="4675013"/>
            <a:ext cx="5426076" cy="310871"/>
          </a:xfrm>
          <a:prstGeom prst="rect">
            <a:avLst/>
          </a:prstGeom>
        </p:spPr>
        <p:txBody>
          <a:bodyPr vert="horz" lIns="91440" tIns="45720" rIns="91440" bIns="45720" rtlCol="0">
            <a:normAutofit/>
          </a:bodyPr>
          <a:lstStyle>
            <a:lvl1pPr marL="0" indent="0" algn="l">
              <a:buNone/>
              <a:defRPr lang="zh-CN" altLang="en-US" sz="15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14" name="文本占位符 13">
            <a:extLst>
              <a:ext uri="{FF2B5EF4-FFF2-40B4-BE49-F238E27FC236}">
                <a16:creationId xmlns:a16="http://schemas.microsoft.com/office/drawing/2014/main" id="{897B519E-C472-4AAF-98C8-9ED2D16BEA05}"/>
              </a:ext>
            </a:extLst>
          </p:cNvPr>
          <p:cNvSpPr>
            <a:spLocks noGrp="1"/>
          </p:cNvSpPr>
          <p:nvPr>
            <p:ph type="body" sz="quarter" idx="10" hasCustomPrompt="1"/>
          </p:nvPr>
        </p:nvSpPr>
        <p:spPr>
          <a:xfrm>
            <a:off x="4475846" y="4378742"/>
            <a:ext cx="5426076" cy="296271"/>
          </a:xfrm>
          <a:prstGeom prst="rect">
            <a:avLst/>
          </a:prstGeo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230E78-F760-49B1-999D-F04AB8A0106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99BB7EE-F998-4F95-A06E-251B30567D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19F88D6-C26B-4A2D-91D4-552A0909796C}"/>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883F0415-3801-496F-BE2E-CF8C0B7EC9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D6C43E-8EA4-4F8C-BD23-2928CFFF9F5A}"/>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601533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EB705F-5C81-4E0D-9A63-E3301B027F5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271F801-3F76-435D-BB45-320DBF5542C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6667516-1329-4D8E-BAFD-44FB4AA51F6A}"/>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F0467BA5-5BCE-4F58-9B0F-5BC225635F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535010D-DA17-42B5-B45D-8306C89507A0}"/>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2189382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A2B391-6E9E-47E1-B147-F4D73F64F5E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FF44874-8131-421D-8AD4-63C9DE6485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395CE0AC-3781-4E35-82AE-78E70FBBF9E5}"/>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EE980B71-349F-4D96-A506-CF5E8B2738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8E57E68-FC08-4371-A027-EBD59A3517AB}"/>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36850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838154-54F7-451E-B777-D2CBDAE4EF7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5355210-A095-45FC-8064-C3F80BED21A6}"/>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983AA73D-FBE5-45A6-AF73-28FADA4EFD2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102504A7-8223-4970-9FFF-20BC4E62F781}"/>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6" name="页脚占位符 5">
            <a:extLst>
              <a:ext uri="{FF2B5EF4-FFF2-40B4-BE49-F238E27FC236}">
                <a16:creationId xmlns:a16="http://schemas.microsoft.com/office/drawing/2014/main" id="{B2A26AFB-0BA5-4C5B-84D3-4E8346F1F8C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1233D46-4AA4-40DD-933E-AEB8A993701D}"/>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286571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6E5456-AE5E-4F52-A4F3-C2280BE1262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0D4C06D-B3F2-4FEB-9542-480D8384BC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C3C0682-AED6-4C0F-8668-51409E836F2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D1229436-A85C-4871-BBFF-04246E85A9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5B333628-26A1-4B1B-81D0-6B4064FC35F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120E45A-68FB-4C17-90AC-5A0C063EA676}"/>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8" name="页脚占位符 7">
            <a:extLst>
              <a:ext uri="{FF2B5EF4-FFF2-40B4-BE49-F238E27FC236}">
                <a16:creationId xmlns:a16="http://schemas.microsoft.com/office/drawing/2014/main" id="{478E32EE-6EC8-47B0-AA13-624D8F39ECF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6538F4B-A112-4509-93B6-D756E8E743B2}"/>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2494012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003249-47B4-4D09-BB7D-6BB65F5C8C9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3643C93-E1E5-4644-B74F-AA6B13DF66BE}"/>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4" name="页脚占位符 3">
            <a:extLst>
              <a:ext uri="{FF2B5EF4-FFF2-40B4-BE49-F238E27FC236}">
                <a16:creationId xmlns:a16="http://schemas.microsoft.com/office/drawing/2014/main" id="{97F35173-C58A-47F2-9424-0D76F69BAD7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ABFAFFB-B3C0-4B99-BF0B-4605DEEDCD00}"/>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3928559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2D2F93A-E1C9-48B0-8FBE-06FC25D1D196}"/>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3" name="页脚占位符 2">
            <a:extLst>
              <a:ext uri="{FF2B5EF4-FFF2-40B4-BE49-F238E27FC236}">
                <a16:creationId xmlns:a16="http://schemas.microsoft.com/office/drawing/2014/main" id="{BE9C510D-9B41-4029-9330-72A16563713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E3AB5BA-F5EB-433E-B4B0-D429F0102F60}"/>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3454547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18F1C4-C4C3-42B9-BF11-E602683590E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0C1055A-B6DF-496C-A7A7-8DA304270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181CB87-3D9C-479C-96E6-036E1DAAC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DA2436C-D426-497A-B65E-895121E5044D}"/>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6" name="页脚占位符 5">
            <a:extLst>
              <a:ext uri="{FF2B5EF4-FFF2-40B4-BE49-F238E27FC236}">
                <a16:creationId xmlns:a16="http://schemas.microsoft.com/office/drawing/2014/main" id="{7AC64D19-4E5A-429A-B20B-04D0135456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A48D25B-F4D1-402F-978A-38E39D74A009}"/>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2417856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929FF-390A-450B-A3F7-A4085090603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45B028C-64D1-441C-BAB4-A12DE6BA86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CB0D042-0078-45D1-9A9F-40B6850FFC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5B617D5-CCCE-448E-BA59-6A98C2F1C85B}"/>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6" name="页脚占位符 5">
            <a:extLst>
              <a:ext uri="{FF2B5EF4-FFF2-40B4-BE49-F238E27FC236}">
                <a16:creationId xmlns:a16="http://schemas.microsoft.com/office/drawing/2014/main" id="{9800A2FA-FE65-43CE-B4FF-87E27A986A2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833196C-1585-4538-A72F-E98C5C60AC2A}"/>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1955185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0E10B6-C8AC-457A-AFF5-B0761FC647B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08D0AB6-1672-403A-8BDD-CBEA506A9B1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007010F-B50F-46A7-9027-7DE56E21B971}"/>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16AA8AD2-12EC-43D9-85F8-56C0F547DD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4DBEA3A-3CC5-4DD9-80FC-54FB0B2F3786}"/>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348641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0E55756-E2D2-496E-8822-C1868316118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8B78670-005A-494F-B60E-12959697206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1E7F003-151F-41A6-9D73-1DA8A00C28F7}"/>
              </a:ext>
            </a:extLst>
          </p:cNvPr>
          <p:cNvSpPr>
            <a:spLocks noGrp="1"/>
          </p:cNvSpPr>
          <p:nvPr>
            <p:ph type="dt" sz="half" idx="10"/>
          </p:nvPr>
        </p:nvSpPr>
        <p:spPr/>
        <p:txBody>
          <a:body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24EE5CE7-FEA6-4D00-81FB-969F72A878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785E4C-C4B4-4764-80E1-DB36D4380982}"/>
              </a:ext>
            </a:extLst>
          </p:cNvPr>
          <p:cNvSpPr>
            <a:spLocks noGrp="1"/>
          </p:cNvSpPr>
          <p:nvPr>
            <p:ph type="sldNum" sz="quarter" idx="12"/>
          </p:nvPr>
        </p:nvSpPr>
        <p:spPr/>
        <p:txBody>
          <a:body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11490445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标题占位符 1">
            <a:extLst>
              <a:ext uri="{FF2B5EF4-FFF2-40B4-BE49-F238E27FC236}">
                <a16:creationId xmlns:a16="http://schemas.microsoft.com/office/drawing/2014/main" id="{A3A308DC-D9A2-4CD1-A67D-C113A4C863ED}"/>
              </a:ext>
            </a:extLst>
          </p:cNvPr>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10" name="文本占位符 2">
            <a:extLst>
              <a:ext uri="{FF2B5EF4-FFF2-40B4-BE49-F238E27FC236}">
                <a16:creationId xmlns:a16="http://schemas.microsoft.com/office/drawing/2014/main" id="{91EBDFE1-4735-40CD-9A9A-D6CDB8908534}"/>
              </a:ext>
            </a:extLst>
          </p:cNvPr>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11" name="直接连接符 10">
            <a:extLst>
              <a:ext uri="{FF2B5EF4-FFF2-40B4-BE49-F238E27FC236}">
                <a16:creationId xmlns:a16="http://schemas.microsoft.com/office/drawing/2014/main" id="{6A84999E-46D2-4DF8-B5CF-032EE8420F42}"/>
              </a:ext>
            </a:extLst>
          </p:cNvPr>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日期占位符 3">
            <a:extLst>
              <a:ext uri="{FF2B5EF4-FFF2-40B4-BE49-F238E27FC236}">
                <a16:creationId xmlns:a16="http://schemas.microsoft.com/office/drawing/2014/main" id="{2078AD44-CFA4-4130-BF7C-4419FB83BDE0}"/>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pPr/>
              <a:t>2020/12/30</a:t>
            </a:fld>
            <a:endParaRPr lang="zh-CN" altLang="en-US"/>
          </a:p>
        </p:txBody>
      </p:sp>
      <p:sp>
        <p:nvSpPr>
          <p:cNvPr id="13" name="页脚占位符 4">
            <a:extLst>
              <a:ext uri="{FF2B5EF4-FFF2-40B4-BE49-F238E27FC236}">
                <a16:creationId xmlns:a16="http://schemas.microsoft.com/office/drawing/2014/main" id="{34C36216-262D-4DB0-A11F-8AB8BAF24643}"/>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4" name="灯片编号占位符 5">
            <a:extLst>
              <a:ext uri="{FF2B5EF4-FFF2-40B4-BE49-F238E27FC236}">
                <a16:creationId xmlns:a16="http://schemas.microsoft.com/office/drawing/2014/main" id="{CAE28F09-5D32-456A-984D-F19C5147AB8D}"/>
              </a:ext>
            </a:extLst>
          </p:cNvPr>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62" r:id="rId3"/>
    <p:sldLayoutId id="2147483663" r:id="rId4"/>
    <p:sldLayoutId id="2147483655" r:id="rId5"/>
    <p:sldLayoutId id="2147483661" r:id="rId6"/>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15" userDrawn="1">
          <p15:clr>
            <a:srgbClr val="F26B43"/>
          </p15:clr>
        </p15:guide>
        <p15:guide id="2" pos="7257" userDrawn="1">
          <p15:clr>
            <a:srgbClr val="F26B43"/>
          </p15:clr>
        </p15:guide>
        <p15:guide id="3" orient="horz" pos="648" userDrawn="1">
          <p15:clr>
            <a:srgbClr val="F26B43"/>
          </p15:clr>
        </p15:guide>
        <p15:guide id="4" orient="horz" pos="708" userDrawn="1">
          <p15:clr>
            <a:srgbClr val="F26B43"/>
          </p15:clr>
        </p15:guide>
        <p15:guide id="5" orient="horz" pos="3931" userDrawn="1">
          <p15:clr>
            <a:srgbClr val="F26B43"/>
          </p15:clr>
        </p15:guide>
        <p15:guide id="6" orient="horz" pos="387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DA6BA9E-2313-4CD9-83D5-87FA68ECFB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85932ED-A39D-49ED-97C7-A87EDBA82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8E2F93-1D7A-4E73-B57E-3C6BFBA7C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72BF4-F6B0-4E8A-AA43-AE12EC02930E}" type="datetimeFigureOut">
              <a:rPr lang="zh-CN" altLang="en-US" smtClean="0"/>
              <a:t>2020/12/30</a:t>
            </a:fld>
            <a:endParaRPr lang="zh-CN" altLang="en-US"/>
          </a:p>
        </p:txBody>
      </p:sp>
      <p:sp>
        <p:nvSpPr>
          <p:cNvPr id="5" name="页脚占位符 4">
            <a:extLst>
              <a:ext uri="{FF2B5EF4-FFF2-40B4-BE49-F238E27FC236}">
                <a16:creationId xmlns:a16="http://schemas.microsoft.com/office/drawing/2014/main" id="{EF42A241-7608-4D8C-8150-DF01A11D11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E4DCF47-EDA6-41D0-9688-A13CFC9322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6356F-52B8-46AF-9BB0-5493056FBE69}" type="slidenum">
              <a:rPr lang="zh-CN" altLang="en-US" smtClean="0"/>
              <a:t>‹#›</a:t>
            </a:fld>
            <a:endParaRPr lang="zh-CN" altLang="en-US"/>
          </a:p>
        </p:txBody>
      </p:sp>
    </p:spTree>
    <p:extLst>
      <p:ext uri="{BB962C8B-B14F-4D97-AF65-F5344CB8AC3E}">
        <p14:creationId xmlns:p14="http://schemas.microsoft.com/office/powerpoint/2010/main" val="27134999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6.png"/><Relationship Id="rId4" Type="http://schemas.openxmlformats.org/officeDocument/2006/relationships/hyperlink" Target="http://phylab.fudan.edu.cn/doku.php?id=exp:%E6%8B%89%E6%9B%BC%E5%85%89%E8%B0%B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image" Target="../media/image180.png"/><Relationship Id="rId5" Type="http://schemas.openxmlformats.org/officeDocument/2006/relationships/image" Target="../media/image17.png"/><Relationship Id="rId10" Type="http://schemas.openxmlformats.org/officeDocument/2006/relationships/image" Target="../media/image170.png"/><Relationship Id="rId4" Type="http://schemas.openxmlformats.org/officeDocument/2006/relationships/image" Target="../media/image16.png"/><Relationship Id="rId9" Type="http://schemas.openxmlformats.org/officeDocument/2006/relationships/image" Target="../media/image16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1.wmf"/><Relationship Id="rId5" Type="http://schemas.openxmlformats.org/officeDocument/2006/relationships/oleObject" Target="../embeddings/oleObject1.bin"/><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9.xml"/><Relationship Id="rId7" Type="http://schemas.openxmlformats.org/officeDocument/2006/relationships/image" Target="../media/image24.w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23.emf"/><Relationship Id="rId10" Type="http://schemas.openxmlformats.org/officeDocument/2006/relationships/image" Target="../media/image26.png"/><Relationship Id="rId4" Type="http://schemas.openxmlformats.org/officeDocument/2006/relationships/package" Target="../embeddings/Microsoft_Excel_Worksheet.xlsx"/><Relationship Id="rId9"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27.png"/><Relationship Id="rId5" Type="http://schemas.openxmlformats.org/officeDocument/2006/relationships/image" Target="../media/image26.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50.emf"/><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91.png"/><Relationship Id="rId1" Type="http://schemas.openxmlformats.org/officeDocument/2006/relationships/slideLayout" Target="../slideLayouts/slideLayout4.xml"/><Relationship Id="rId5" Type="http://schemas.openxmlformats.org/officeDocument/2006/relationships/image" Target="../media/image250.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110.png"/><Relationship Id="rId1" Type="http://schemas.openxmlformats.org/officeDocument/2006/relationships/slideLayout" Target="../slideLayouts/slideLayout4.xml"/><Relationship Id="rId5" Type="http://schemas.openxmlformats.org/officeDocument/2006/relationships/image" Target="../media/image280.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290.png"/><Relationship Id="rId1" Type="http://schemas.openxmlformats.org/officeDocument/2006/relationships/slideLayout" Target="../slideLayouts/slideLayout4.xml"/><Relationship Id="rId4" Type="http://schemas.openxmlformats.org/officeDocument/2006/relationships/image" Target="../media/image30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pic>
        <p:nvPicPr>
          <p:cNvPr id="12" name="Picture 11">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a:extLst>
              <a:ext uri="{FF2B5EF4-FFF2-40B4-BE49-F238E27FC236}">
                <a16:creationId xmlns:a16="http://schemas.microsoft.com/office/drawing/2014/main" id="{E5AB8EB5-ED03-4062-85A3-E9BB01A1FFDA}"/>
              </a:ext>
            </a:extLst>
          </p:cNvPr>
          <p:cNvSpPr>
            <a:spLocks noGrp="1"/>
          </p:cNvSpPr>
          <p:nvPr>
            <p:ph type="title"/>
          </p:nvPr>
        </p:nvSpPr>
        <p:spPr>
          <a:xfrm>
            <a:off x="6045676" y="1423066"/>
            <a:ext cx="6526538" cy="1648858"/>
          </a:xfrm>
        </p:spPr>
        <p:txBody>
          <a:bodyPr vert="horz" lIns="91440" tIns="45720" rIns="91440" bIns="45720" rtlCol="0" anchor="t">
            <a:normAutofit fontScale="90000"/>
          </a:bodyPr>
          <a:lstStyle/>
          <a:p>
            <a:r>
              <a:rPr lang="en-US" altLang="zh-CN"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Raman</a:t>
            </a:r>
            <a:r>
              <a:rPr lang="zh-CN" altLang="en-US"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Spectrum</a:t>
            </a:r>
            <a:br>
              <a:rPr lang="en-US" altLang="zh-CN"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br>
            <a:r>
              <a:rPr lang="en-US" altLang="zh-CN"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3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Principle and Application</a:t>
            </a:r>
            <a:endParaRPr lang="en-US" altLang="zh-CN" sz="4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pic>
        <p:nvPicPr>
          <p:cNvPr id="5" name="内容占位符 4">
            <a:extLst>
              <a:ext uri="{FF2B5EF4-FFF2-40B4-BE49-F238E27FC236}">
                <a16:creationId xmlns:a16="http://schemas.microsoft.com/office/drawing/2014/main" id="{88D152A3-B0AB-45DC-934D-82FC34B98984}"/>
              </a:ext>
            </a:extLst>
          </p:cNvPr>
          <p:cNvPicPr>
            <a:picLocks noGrp="1" noChangeAspect="1"/>
          </p:cNvPicPr>
          <p:nvPr>
            <p:ph idx="1"/>
          </p:nvPr>
        </p:nvPicPr>
        <p:blipFill rotWithShape="1">
          <a:blip r:embed="rId4" cstate="email">
            <a:alphaModFix/>
            <a:extLst>
              <a:ext uri="{28A0092B-C50C-407E-A947-70E740481C1C}">
                <a14:useLocalDpi xmlns:a14="http://schemas.microsoft.com/office/drawing/2010/main" val="0"/>
              </a:ext>
            </a:extLst>
          </a:blip>
          <a:srcRect b="-2"/>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8" name="文本框 7">
            <a:extLst>
              <a:ext uri="{FF2B5EF4-FFF2-40B4-BE49-F238E27FC236}">
                <a16:creationId xmlns:a16="http://schemas.microsoft.com/office/drawing/2014/main" id="{8D1CF3A4-BDF0-48A2-8BE4-EAA6C15DF5EB}"/>
              </a:ext>
            </a:extLst>
          </p:cNvPr>
          <p:cNvSpPr txBox="1"/>
          <p:nvPr/>
        </p:nvSpPr>
        <p:spPr>
          <a:xfrm>
            <a:off x="7408496" y="3017662"/>
            <a:ext cx="3553905"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复旦大学物理学系</a:t>
            </a:r>
            <a:endParaRPr kumimoji="0" lang="en-US" altLang="zh-CN" sz="1800" b="0" i="0" u="none"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a:defRPr/>
            </a:pPr>
            <a:r>
              <a:rPr lang="zh-CN" altLang="en-US" dirty="0">
                <a:solidFill>
                  <a:prstClr val="black"/>
                </a:solidFill>
                <a:latin typeface="楷体" panose="02010609060101010101" pitchFamily="49" charset="-122"/>
                <a:ea typeface="楷体" panose="02010609060101010101" pitchFamily="49" charset="-122"/>
              </a:rPr>
              <a:t>唐涵麟  </a:t>
            </a:r>
            <a:r>
              <a:rPr lang="en-US" altLang="zh-CN" dirty="0">
                <a:solidFill>
                  <a:prstClr val="black"/>
                </a:solidFill>
                <a:latin typeface="楷体" panose="02010609060101010101" pitchFamily="49" charset="-122"/>
                <a:ea typeface="楷体" panose="02010609060101010101" pitchFamily="49" charset="-122"/>
              </a:rPr>
              <a:t>18307110312</a:t>
            </a:r>
            <a:endParaRPr lang="zh-CN" altLang="en-US" dirty="0">
              <a:solidFill>
                <a:prstClr val="black"/>
              </a:solidFill>
              <a:latin typeface="楷体" panose="02010609060101010101" pitchFamily="49" charset="-122"/>
              <a:ea typeface="楷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余博洋  </a:t>
            </a:r>
            <a:r>
              <a:rPr kumimoji="0" lang="en-US" altLang="zh-CN"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18307110178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pic>
        <p:nvPicPr>
          <p:cNvPr id="9" name="图片 8" descr="图片包含 户外, 标牌&#10;&#10;自动生成的说明">
            <a:extLst>
              <a:ext uri="{FF2B5EF4-FFF2-40B4-BE49-F238E27FC236}">
                <a16:creationId xmlns:a16="http://schemas.microsoft.com/office/drawing/2014/main" id="{D304EF34-22EF-496C-B358-A053F7CCB3E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962401" y="5657213"/>
            <a:ext cx="1021600" cy="1019781"/>
          </a:xfrm>
          <a:prstGeom prst="rect">
            <a:avLst/>
          </a:prstGeom>
        </p:spPr>
      </p:pic>
    </p:spTree>
    <p:extLst>
      <p:ext uri="{BB962C8B-B14F-4D97-AF65-F5344CB8AC3E}">
        <p14:creationId xmlns:p14="http://schemas.microsoft.com/office/powerpoint/2010/main" val="168586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24803b5-69a7-4e17-b995-28a1a393039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4E0AE9E-59AA-4E4D-811C-2A7C0B2AF1E3}"/>
              </a:ext>
            </a:extLst>
          </p:cNvPr>
          <p:cNvGrpSpPr>
            <a:grpSpLocks noChangeAspect="1"/>
          </p:cNvGrpSpPr>
          <p:nvPr>
            <p:custDataLst>
              <p:tags r:id="rId1"/>
            </p:custDataLst>
          </p:nvPr>
        </p:nvGrpSpPr>
        <p:grpSpPr>
          <a:xfrm>
            <a:off x="433633" y="1249467"/>
            <a:ext cx="11577689" cy="4591517"/>
            <a:chOff x="0" y="1400296"/>
            <a:chExt cx="11577689" cy="4591517"/>
          </a:xfrm>
        </p:grpSpPr>
        <p:sp>
          <p:nvSpPr>
            <p:cNvPr id="6" name="iṡḷîḑé">
              <a:extLst>
                <a:ext uri="{FF2B5EF4-FFF2-40B4-BE49-F238E27FC236}">
                  <a16:creationId xmlns:a16="http://schemas.microsoft.com/office/drawing/2014/main" id="{09675D12-C115-43C8-9B4F-24CE53A40B03}"/>
                </a:ext>
              </a:extLst>
            </p:cNvPr>
            <p:cNvSpPr/>
            <p:nvPr/>
          </p:nvSpPr>
          <p:spPr bwMode="auto">
            <a:xfrm>
              <a:off x="4468605" y="3190418"/>
              <a:ext cx="252494" cy="252494"/>
            </a:xfrm>
            <a:prstGeom prst="rect">
              <a:avLst/>
            </a:prstGeom>
            <a:solidFill>
              <a:schemeClr val="tx2"/>
            </a:solidFill>
            <a:ln w="19050">
              <a:noFill/>
              <a:round/>
              <a:headEnd/>
              <a:tailEnd/>
            </a:ln>
          </p:spPr>
          <p:txBody>
            <a:bodyPr anchor="ctr"/>
            <a:lstStyle/>
            <a:p>
              <a:pPr algn="ctr"/>
              <a:endParaRPr dirty="0"/>
            </a:p>
          </p:txBody>
        </p:sp>
        <p:sp>
          <p:nvSpPr>
            <p:cNvPr id="7" name="îšḷïḓé">
              <a:extLst>
                <a:ext uri="{FF2B5EF4-FFF2-40B4-BE49-F238E27FC236}">
                  <a16:creationId xmlns:a16="http://schemas.microsoft.com/office/drawing/2014/main" id="{DCAC3355-EB60-4D44-A671-2917DC27BE27}"/>
                </a:ext>
              </a:extLst>
            </p:cNvPr>
            <p:cNvSpPr/>
            <p:nvPr/>
          </p:nvSpPr>
          <p:spPr bwMode="auto">
            <a:xfrm>
              <a:off x="4726665" y="3131414"/>
              <a:ext cx="53437" cy="53437"/>
            </a:xfrm>
            <a:prstGeom prst="rect">
              <a:avLst/>
            </a:prstGeom>
            <a:solidFill>
              <a:schemeClr val="tx2"/>
            </a:solidFill>
            <a:ln w="19050">
              <a:noFill/>
              <a:round/>
              <a:headEnd/>
              <a:tailEnd/>
            </a:ln>
          </p:spPr>
          <p:txBody>
            <a:bodyPr anchor="ctr"/>
            <a:lstStyle/>
            <a:p>
              <a:pPr algn="ctr"/>
              <a:endParaRPr dirty="0"/>
            </a:p>
          </p:txBody>
        </p:sp>
        <p:sp>
          <p:nvSpPr>
            <p:cNvPr id="8" name="ïSlïḋê">
              <a:extLst>
                <a:ext uri="{FF2B5EF4-FFF2-40B4-BE49-F238E27FC236}">
                  <a16:creationId xmlns:a16="http://schemas.microsoft.com/office/drawing/2014/main" id="{4B1EC6A5-52AA-4209-B3F8-30A76E333DFF}"/>
                </a:ext>
              </a:extLst>
            </p:cNvPr>
            <p:cNvSpPr/>
            <p:nvPr/>
          </p:nvSpPr>
          <p:spPr bwMode="auto">
            <a:xfrm>
              <a:off x="4349743" y="3448477"/>
              <a:ext cx="113295" cy="113295"/>
            </a:xfrm>
            <a:prstGeom prst="rect">
              <a:avLst/>
            </a:prstGeom>
            <a:solidFill>
              <a:schemeClr val="tx2"/>
            </a:solidFill>
            <a:ln w="19050">
              <a:noFill/>
              <a:round/>
              <a:headEnd/>
              <a:tailEnd/>
            </a:ln>
          </p:spPr>
          <p:txBody>
            <a:bodyPr anchor="ctr"/>
            <a:lstStyle/>
            <a:p>
              <a:pPr algn="ctr"/>
              <a:endParaRPr dirty="0"/>
            </a:p>
          </p:txBody>
        </p:sp>
        <p:sp>
          <p:nvSpPr>
            <p:cNvPr id="9" name="íṥľïḓé">
              <a:extLst>
                <a:ext uri="{FF2B5EF4-FFF2-40B4-BE49-F238E27FC236}">
                  <a16:creationId xmlns:a16="http://schemas.microsoft.com/office/drawing/2014/main" id="{7E0AD2DC-D0E9-465E-BE95-D4EED3463134}"/>
                </a:ext>
              </a:extLst>
            </p:cNvPr>
            <p:cNvSpPr/>
            <p:nvPr/>
          </p:nvSpPr>
          <p:spPr bwMode="auto">
            <a:xfrm>
              <a:off x="4328590" y="3358748"/>
              <a:ext cx="53437" cy="53437"/>
            </a:xfrm>
            <a:prstGeom prst="rect">
              <a:avLst/>
            </a:prstGeom>
            <a:solidFill>
              <a:schemeClr val="tx2"/>
            </a:solidFill>
            <a:ln w="19050">
              <a:noFill/>
              <a:round/>
              <a:headEnd/>
              <a:tailEnd/>
            </a:ln>
          </p:spPr>
          <p:txBody>
            <a:bodyPr anchor="ctr"/>
            <a:lstStyle/>
            <a:p>
              <a:pPr algn="ctr"/>
              <a:endParaRPr dirty="0"/>
            </a:p>
          </p:txBody>
        </p:sp>
        <p:cxnSp>
          <p:nvCxnSpPr>
            <p:cNvPr id="10" name="直接连接符 9">
              <a:extLst>
                <a:ext uri="{FF2B5EF4-FFF2-40B4-BE49-F238E27FC236}">
                  <a16:creationId xmlns:a16="http://schemas.microsoft.com/office/drawing/2014/main" id="{A975A2CA-379C-4558-BF00-4F24AC77F27E}"/>
                </a:ext>
              </a:extLst>
            </p:cNvPr>
            <p:cNvCxnSpPr>
              <a:cxnSpLocks/>
            </p:cNvCxnSpPr>
            <p:nvPr/>
          </p:nvCxnSpPr>
          <p:spPr>
            <a:xfrm>
              <a:off x="0" y="3429075"/>
              <a:ext cx="4131969"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íṩļiḋè">
              <a:extLst>
                <a:ext uri="{FF2B5EF4-FFF2-40B4-BE49-F238E27FC236}">
                  <a16:creationId xmlns:a16="http://schemas.microsoft.com/office/drawing/2014/main" id="{E4A11ABF-5F14-49C1-AD9A-AD01F8E723C2}"/>
                </a:ext>
              </a:extLst>
            </p:cNvPr>
            <p:cNvSpPr/>
            <p:nvPr/>
          </p:nvSpPr>
          <p:spPr bwMode="auto">
            <a:xfrm>
              <a:off x="4111855" y="3406215"/>
              <a:ext cx="45719" cy="45720"/>
            </a:xfrm>
            <a:prstGeom prst="rect">
              <a:avLst/>
            </a:prstGeom>
            <a:solidFill>
              <a:schemeClr val="tx2"/>
            </a:solidFill>
            <a:ln w="19050">
              <a:noFill/>
              <a:round/>
              <a:headEnd/>
              <a:tailEnd/>
            </a:ln>
          </p:spPr>
          <p:txBody>
            <a:bodyPr anchor="ctr"/>
            <a:lstStyle/>
            <a:p>
              <a:pPr algn="ctr"/>
              <a:endParaRPr dirty="0"/>
            </a:p>
          </p:txBody>
        </p:sp>
        <p:sp>
          <p:nvSpPr>
            <p:cNvPr id="12" name="iṡḷiḑè">
              <a:extLst>
                <a:ext uri="{FF2B5EF4-FFF2-40B4-BE49-F238E27FC236}">
                  <a16:creationId xmlns:a16="http://schemas.microsoft.com/office/drawing/2014/main" id="{5737D2F9-5F13-4ABC-B3E3-B33D7789D361}"/>
                </a:ext>
              </a:extLst>
            </p:cNvPr>
            <p:cNvSpPr txBox="1"/>
            <p:nvPr/>
          </p:nvSpPr>
          <p:spPr>
            <a:xfrm>
              <a:off x="4947000" y="3561772"/>
              <a:ext cx="1296144" cy="239233"/>
            </a:xfrm>
            <a:prstGeom prst="rect">
              <a:avLst/>
            </a:prstGeom>
            <a:noFill/>
          </p:spPr>
          <p:txBody>
            <a:bodyPr wrap="square" lIns="0" tIns="0" rIns="0" bIns="0" anchor="ctr">
              <a:normAutofit fontScale="92500" lnSpcReduction="10000"/>
            </a:bodyPr>
            <a:lstStyle/>
            <a:p>
              <a:pPr algn="ctr"/>
              <a:r>
                <a:rPr lang="en-US" altLang="zh-CN" dirty="0">
                  <a:solidFill>
                    <a:schemeClr val="tx2"/>
                  </a:solidFill>
                </a:rPr>
                <a:t>CONTENTS</a:t>
              </a:r>
            </a:p>
          </p:txBody>
        </p:sp>
        <p:sp>
          <p:nvSpPr>
            <p:cNvPr id="13" name="işliḓe">
              <a:extLst>
                <a:ext uri="{FF2B5EF4-FFF2-40B4-BE49-F238E27FC236}">
                  <a16:creationId xmlns:a16="http://schemas.microsoft.com/office/drawing/2014/main" id="{7A24509E-CBB0-4C66-98A8-000EA90DB755}"/>
                </a:ext>
              </a:extLst>
            </p:cNvPr>
            <p:cNvSpPr txBox="1"/>
            <p:nvPr/>
          </p:nvSpPr>
          <p:spPr>
            <a:xfrm>
              <a:off x="4947000" y="2946219"/>
              <a:ext cx="1296144" cy="615553"/>
            </a:xfrm>
            <a:prstGeom prst="rect">
              <a:avLst/>
            </a:prstGeom>
            <a:noFill/>
          </p:spPr>
          <p:txBody>
            <a:bodyPr wrap="square" lIns="0" tIns="0" rIns="0" bIns="0">
              <a:normAutofit/>
            </a:bodyPr>
            <a:lstStyle/>
            <a:p>
              <a:pPr algn="dist"/>
              <a:r>
                <a:rPr lang="zh-CN" altLang="en-US" sz="4000" b="1" dirty="0">
                  <a:solidFill>
                    <a:schemeClr val="tx2"/>
                  </a:solidFill>
                </a:rPr>
                <a:t>目录</a:t>
              </a:r>
            </a:p>
          </p:txBody>
        </p:sp>
        <p:sp>
          <p:nvSpPr>
            <p:cNvPr id="15" name="iṥḻïḍè">
              <a:extLst>
                <a:ext uri="{FF2B5EF4-FFF2-40B4-BE49-F238E27FC236}">
                  <a16:creationId xmlns:a16="http://schemas.microsoft.com/office/drawing/2014/main" id="{E623861A-ACE9-4169-B56A-EE3A07AB89AC}"/>
                </a:ext>
              </a:extLst>
            </p:cNvPr>
            <p:cNvSpPr txBox="1"/>
            <p:nvPr/>
          </p:nvSpPr>
          <p:spPr bwMode="auto">
            <a:xfrm>
              <a:off x="8178201" y="1400296"/>
              <a:ext cx="3342287" cy="69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2400" b="1" dirty="0">
                  <a:latin typeface="Times New Roman" panose="02020603050405020304" pitchFamily="18" charset="0"/>
                  <a:cs typeface="Times New Roman" panose="02020603050405020304" pitchFamily="18" charset="0"/>
                </a:rPr>
                <a:t>引言</a:t>
              </a:r>
              <a:endParaRPr lang="en-US" altLang="zh-CN" sz="2400" b="1" dirty="0"/>
            </a:p>
          </p:txBody>
        </p:sp>
        <p:sp>
          <p:nvSpPr>
            <p:cNvPr id="16" name="ïsļiḋe">
              <a:extLst>
                <a:ext uri="{FF2B5EF4-FFF2-40B4-BE49-F238E27FC236}">
                  <a16:creationId xmlns:a16="http://schemas.microsoft.com/office/drawing/2014/main" id="{EB946A5A-24D7-4D57-8FBD-3AFBD610C6AD}"/>
                </a:ext>
              </a:extLst>
            </p:cNvPr>
            <p:cNvSpPr txBox="1"/>
            <p:nvPr/>
          </p:nvSpPr>
          <p:spPr>
            <a:xfrm>
              <a:off x="7616881" y="1461217"/>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01</a:t>
              </a:r>
            </a:p>
          </p:txBody>
        </p:sp>
        <p:cxnSp>
          <p:nvCxnSpPr>
            <p:cNvPr id="17" name="直接连接符 16">
              <a:extLst>
                <a:ext uri="{FF2B5EF4-FFF2-40B4-BE49-F238E27FC236}">
                  <a16:creationId xmlns:a16="http://schemas.microsoft.com/office/drawing/2014/main" id="{E5868C43-3D2C-4919-A9E8-2828C40F39BF}"/>
                </a:ext>
              </a:extLst>
            </p:cNvPr>
            <p:cNvCxnSpPr>
              <a:cxnSpLocks/>
            </p:cNvCxnSpPr>
            <p:nvPr/>
          </p:nvCxnSpPr>
          <p:spPr>
            <a:xfrm>
              <a:off x="7616881" y="2167389"/>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ïṣľîḓè">
              <a:extLst>
                <a:ext uri="{FF2B5EF4-FFF2-40B4-BE49-F238E27FC236}">
                  <a16:creationId xmlns:a16="http://schemas.microsoft.com/office/drawing/2014/main" id="{962C4D8E-6027-4A05-9422-6C8D2B53188F}"/>
                </a:ext>
              </a:extLst>
            </p:cNvPr>
            <p:cNvSpPr txBox="1"/>
            <p:nvPr/>
          </p:nvSpPr>
          <p:spPr bwMode="auto">
            <a:xfrm>
              <a:off x="8178201" y="3334787"/>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2500"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400" b="1" dirty="0"/>
                <a:t>CCl</a:t>
              </a:r>
              <a:r>
                <a:rPr lang="en-US" altLang="zh-CN" sz="2400" b="1" baseline="-25000" dirty="0"/>
                <a:t>4 </a:t>
              </a:r>
              <a:r>
                <a:rPr lang="en-US" altLang="zh-CN" sz="2400" b="1" dirty="0"/>
                <a:t>Raman </a:t>
              </a:r>
              <a:r>
                <a:rPr lang="zh-CN" altLang="en-US" sz="2400" b="1" dirty="0"/>
                <a:t>光谱分析</a:t>
              </a:r>
              <a:r>
                <a:rPr lang="en-US" altLang="zh-CN" sz="2400" b="1" baseline="-25000" dirty="0"/>
                <a:t> </a:t>
              </a:r>
            </a:p>
          </p:txBody>
        </p:sp>
        <p:sp>
          <p:nvSpPr>
            <p:cNvPr id="20" name="îśḷídê">
              <a:extLst>
                <a:ext uri="{FF2B5EF4-FFF2-40B4-BE49-F238E27FC236}">
                  <a16:creationId xmlns:a16="http://schemas.microsoft.com/office/drawing/2014/main" id="{66613D2D-7EB2-4B24-A9CD-E29B153C3D10}"/>
                </a:ext>
              </a:extLst>
            </p:cNvPr>
            <p:cNvSpPr txBox="1"/>
            <p:nvPr/>
          </p:nvSpPr>
          <p:spPr>
            <a:xfrm>
              <a:off x="7616881" y="2417323"/>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02</a:t>
              </a:r>
            </a:p>
          </p:txBody>
        </p:sp>
        <p:cxnSp>
          <p:nvCxnSpPr>
            <p:cNvPr id="21" name="直接连接符 20">
              <a:extLst>
                <a:ext uri="{FF2B5EF4-FFF2-40B4-BE49-F238E27FC236}">
                  <a16:creationId xmlns:a16="http://schemas.microsoft.com/office/drawing/2014/main" id="{3C6D7DDC-2F68-4C96-8325-3AADF592F5F1}"/>
                </a:ext>
              </a:extLst>
            </p:cNvPr>
            <p:cNvCxnSpPr>
              <a:cxnSpLocks/>
            </p:cNvCxnSpPr>
            <p:nvPr/>
          </p:nvCxnSpPr>
          <p:spPr>
            <a:xfrm>
              <a:off x="7616881" y="3123495"/>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ïşļidè">
              <a:extLst>
                <a:ext uri="{FF2B5EF4-FFF2-40B4-BE49-F238E27FC236}">
                  <a16:creationId xmlns:a16="http://schemas.microsoft.com/office/drawing/2014/main" id="{9516C93A-EA07-4C5D-B216-3A84A118C8BD}"/>
                </a:ext>
              </a:extLst>
            </p:cNvPr>
            <p:cNvSpPr txBox="1"/>
            <p:nvPr/>
          </p:nvSpPr>
          <p:spPr>
            <a:xfrm>
              <a:off x="7616881" y="3373429"/>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03</a:t>
              </a:r>
            </a:p>
          </p:txBody>
        </p:sp>
        <p:cxnSp>
          <p:nvCxnSpPr>
            <p:cNvPr id="25" name="直接连接符 24">
              <a:extLst>
                <a:ext uri="{FF2B5EF4-FFF2-40B4-BE49-F238E27FC236}">
                  <a16:creationId xmlns:a16="http://schemas.microsoft.com/office/drawing/2014/main" id="{B4FF7023-2981-4FED-BB29-217E24A4853C}"/>
                </a:ext>
              </a:extLst>
            </p:cNvPr>
            <p:cNvCxnSpPr>
              <a:cxnSpLocks/>
            </p:cNvCxnSpPr>
            <p:nvPr/>
          </p:nvCxnSpPr>
          <p:spPr>
            <a:xfrm>
              <a:off x="7616881" y="4079601"/>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iṥḷîḋe">
              <a:extLst>
                <a:ext uri="{FF2B5EF4-FFF2-40B4-BE49-F238E27FC236}">
                  <a16:creationId xmlns:a16="http://schemas.microsoft.com/office/drawing/2014/main" id="{93273191-CAAE-4CB5-A249-1E835AD78A0D}"/>
                </a:ext>
              </a:extLst>
            </p:cNvPr>
            <p:cNvSpPr txBox="1"/>
            <p:nvPr/>
          </p:nvSpPr>
          <p:spPr bwMode="auto">
            <a:xfrm>
              <a:off x="8178201" y="4210033"/>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2200" b="1" dirty="0"/>
                <a:t>样品成分分析（甲醇，乙醇）</a:t>
              </a:r>
              <a:endParaRPr lang="en-US" altLang="zh-CN" sz="2200" b="1" dirty="0"/>
            </a:p>
          </p:txBody>
        </p:sp>
        <p:sp>
          <p:nvSpPr>
            <p:cNvPr id="28" name="îṩḻïďè">
              <a:extLst>
                <a:ext uri="{FF2B5EF4-FFF2-40B4-BE49-F238E27FC236}">
                  <a16:creationId xmlns:a16="http://schemas.microsoft.com/office/drawing/2014/main" id="{F8B17883-D0D9-46DF-BD5A-65A1E840C304}"/>
                </a:ext>
              </a:extLst>
            </p:cNvPr>
            <p:cNvSpPr txBox="1"/>
            <p:nvPr/>
          </p:nvSpPr>
          <p:spPr>
            <a:xfrm>
              <a:off x="7616881" y="4329535"/>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04</a:t>
              </a:r>
            </a:p>
          </p:txBody>
        </p:sp>
        <p:cxnSp>
          <p:nvCxnSpPr>
            <p:cNvPr id="29" name="直接连接符 28">
              <a:extLst>
                <a:ext uri="{FF2B5EF4-FFF2-40B4-BE49-F238E27FC236}">
                  <a16:creationId xmlns:a16="http://schemas.microsoft.com/office/drawing/2014/main" id="{D0BCBF25-6901-47B0-A424-B648BE7DBC31}"/>
                </a:ext>
              </a:extLst>
            </p:cNvPr>
            <p:cNvCxnSpPr>
              <a:cxnSpLocks/>
            </p:cNvCxnSpPr>
            <p:nvPr/>
          </p:nvCxnSpPr>
          <p:spPr>
            <a:xfrm>
              <a:off x="7616881" y="5035707"/>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îṡ1íďé">
              <a:extLst>
                <a:ext uri="{FF2B5EF4-FFF2-40B4-BE49-F238E27FC236}">
                  <a16:creationId xmlns:a16="http://schemas.microsoft.com/office/drawing/2014/main" id="{8558E272-301D-4B3A-8BA8-DFB7BC521E89}"/>
                </a:ext>
              </a:extLst>
            </p:cNvPr>
            <p:cNvSpPr txBox="1"/>
            <p:nvPr/>
          </p:nvSpPr>
          <p:spPr>
            <a:xfrm>
              <a:off x="7616881" y="5285641"/>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05</a:t>
              </a:r>
            </a:p>
          </p:txBody>
        </p:sp>
        <p:cxnSp>
          <p:nvCxnSpPr>
            <p:cNvPr id="33" name="直接连接符 32">
              <a:extLst>
                <a:ext uri="{FF2B5EF4-FFF2-40B4-BE49-F238E27FC236}">
                  <a16:creationId xmlns:a16="http://schemas.microsoft.com/office/drawing/2014/main" id="{7542B63D-8FC5-4BD9-A179-C462511EB4E5}"/>
                </a:ext>
              </a:extLst>
            </p:cNvPr>
            <p:cNvCxnSpPr>
              <a:cxnSpLocks/>
            </p:cNvCxnSpPr>
            <p:nvPr/>
          </p:nvCxnSpPr>
          <p:spPr>
            <a:xfrm>
              <a:off x="7616881" y="5991813"/>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9034A973-EC61-40BE-8C33-5D8EB50A08FD}"/>
              </a:ext>
            </a:extLst>
          </p:cNvPr>
          <p:cNvSpPr txBox="1"/>
          <p:nvPr/>
        </p:nvSpPr>
        <p:spPr>
          <a:xfrm>
            <a:off x="8611834" y="2248094"/>
            <a:ext cx="2936319" cy="461665"/>
          </a:xfrm>
          <a:prstGeom prst="rect">
            <a:avLst/>
          </a:prstGeom>
          <a:noFill/>
        </p:spPr>
        <p:txBody>
          <a:bodyPr wrap="square" rtlCol="0">
            <a:spAutoFit/>
          </a:bodyPr>
          <a:lstStyle/>
          <a:p>
            <a:r>
              <a:rPr lang="zh-CN" altLang="en-US" sz="2400" b="1" dirty="0"/>
              <a:t>实验原理与仪器</a:t>
            </a:r>
          </a:p>
        </p:txBody>
      </p:sp>
      <p:sp>
        <p:nvSpPr>
          <p:cNvPr id="31" name="iṥḷîḋe">
            <a:extLst>
              <a:ext uri="{FF2B5EF4-FFF2-40B4-BE49-F238E27FC236}">
                <a16:creationId xmlns:a16="http://schemas.microsoft.com/office/drawing/2014/main" id="{CBD49F7B-DB8D-40FD-9E39-981374993C75}"/>
              </a:ext>
            </a:extLst>
          </p:cNvPr>
          <p:cNvSpPr txBox="1"/>
          <p:nvPr/>
        </p:nvSpPr>
        <p:spPr bwMode="auto">
          <a:xfrm>
            <a:off x="8611834" y="4997796"/>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2200" b="1" dirty="0"/>
              <a:t>黑磷结构分析</a:t>
            </a:r>
            <a:endParaRPr lang="en-US" altLang="zh-CN" sz="2200" b="1" dirty="0"/>
          </a:p>
        </p:txBody>
      </p:sp>
    </p:spTree>
    <p:extLst>
      <p:ext uri="{BB962C8B-B14F-4D97-AF65-F5344CB8AC3E}">
        <p14:creationId xmlns:p14="http://schemas.microsoft.com/office/powerpoint/2010/main" val="1685378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613BDB6-D853-4BCA-83F2-87C8E497B7C7}"/>
              </a:ext>
            </a:extLst>
          </p:cNvPr>
          <p:cNvSpPr txBox="1"/>
          <p:nvPr/>
        </p:nvSpPr>
        <p:spPr>
          <a:xfrm>
            <a:off x="923827" y="593889"/>
            <a:ext cx="1414020" cy="646331"/>
          </a:xfrm>
          <a:prstGeom prst="rect">
            <a:avLst/>
          </a:prstGeom>
          <a:noFill/>
        </p:spPr>
        <p:txBody>
          <a:bodyPr wrap="square" rtlCol="0">
            <a:spAutoFit/>
          </a:bodyPr>
          <a:lstStyle/>
          <a:p>
            <a:r>
              <a:rPr lang="zh-CN" altLang="en-US" sz="3600" dirty="0"/>
              <a:t>引言</a:t>
            </a:r>
          </a:p>
        </p:txBody>
      </p:sp>
      <p:sp>
        <p:nvSpPr>
          <p:cNvPr id="3" name="文本框 2">
            <a:extLst>
              <a:ext uri="{FF2B5EF4-FFF2-40B4-BE49-F238E27FC236}">
                <a16:creationId xmlns:a16="http://schemas.microsoft.com/office/drawing/2014/main" id="{88057469-8EA5-4D18-9919-9FE04C49D025}"/>
              </a:ext>
            </a:extLst>
          </p:cNvPr>
          <p:cNvSpPr txBox="1"/>
          <p:nvPr/>
        </p:nvSpPr>
        <p:spPr>
          <a:xfrm>
            <a:off x="4510727" y="1636146"/>
            <a:ext cx="6938128" cy="1107996"/>
          </a:xfrm>
          <a:prstGeom prst="rect">
            <a:avLst/>
          </a:prstGeom>
          <a:noFill/>
        </p:spPr>
        <p:txBody>
          <a:bodyPr wrap="square" rtlCol="0">
            <a:spAutoFit/>
          </a:bodyPr>
          <a:lstStyle/>
          <a:p>
            <a:r>
              <a:rPr lang="en-US" altLang="zh-CN" sz="2400" dirty="0"/>
              <a:t>1. 1928</a:t>
            </a:r>
            <a:r>
              <a:rPr lang="zh-CN" altLang="en-US" sz="2400" dirty="0"/>
              <a:t>年 印度裔物理学家</a:t>
            </a:r>
            <a:r>
              <a:rPr lang="en-US" altLang="zh-CN" sz="2400" dirty="0"/>
              <a:t>Chandrasekhara Raman</a:t>
            </a:r>
            <a:r>
              <a:rPr lang="zh-CN" altLang="en-US" sz="2400" dirty="0"/>
              <a:t>发现了散射光的频率较入射光会发生改变。</a:t>
            </a:r>
            <a:endParaRPr lang="en-US" altLang="zh-CN" sz="2400" dirty="0"/>
          </a:p>
          <a:p>
            <a:endParaRPr lang="en-US" altLang="zh-CN" dirty="0"/>
          </a:p>
        </p:txBody>
      </p:sp>
      <p:pic>
        <p:nvPicPr>
          <p:cNvPr id="5" name="图片 4">
            <a:extLst>
              <a:ext uri="{FF2B5EF4-FFF2-40B4-BE49-F238E27FC236}">
                <a16:creationId xmlns:a16="http://schemas.microsoft.com/office/drawing/2014/main" id="{0A34E0F3-5104-4371-ABF8-D89B19A1ADC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27522" y="1636146"/>
            <a:ext cx="2042084" cy="2888090"/>
          </a:xfrm>
          <a:prstGeom prst="rect">
            <a:avLst/>
          </a:prstGeom>
        </p:spPr>
      </p:pic>
      <p:sp>
        <p:nvSpPr>
          <p:cNvPr id="6" name="文本框 5">
            <a:extLst>
              <a:ext uri="{FF2B5EF4-FFF2-40B4-BE49-F238E27FC236}">
                <a16:creationId xmlns:a16="http://schemas.microsoft.com/office/drawing/2014/main" id="{80676335-D026-45F5-BC86-56593A753C74}"/>
              </a:ext>
            </a:extLst>
          </p:cNvPr>
          <p:cNvSpPr txBox="1"/>
          <p:nvPr/>
        </p:nvSpPr>
        <p:spPr>
          <a:xfrm>
            <a:off x="173692" y="4735496"/>
            <a:ext cx="3371436"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FIG. 1 Sir Chandrasekhara Raman</a:t>
            </a:r>
            <a:endParaRPr lang="zh-CN" altLang="en-US" dirty="0">
              <a:latin typeface="Times New Roman" panose="02020603050405020304" pitchFamily="18" charset="0"/>
              <a:cs typeface="Times New Roman" panose="02020603050405020304" pitchFamily="18" charset="0"/>
            </a:endParaRPr>
          </a:p>
        </p:txBody>
      </p:sp>
      <p:sp>
        <p:nvSpPr>
          <p:cNvPr id="7" name="矩形 6">
            <a:extLst>
              <a:ext uri="{FF2B5EF4-FFF2-40B4-BE49-F238E27FC236}">
                <a16:creationId xmlns:a16="http://schemas.microsoft.com/office/drawing/2014/main" id="{713A51AC-0E05-496F-AF8A-F8FD1666F9D3}"/>
              </a:ext>
            </a:extLst>
          </p:cNvPr>
          <p:cNvSpPr/>
          <p:nvPr/>
        </p:nvSpPr>
        <p:spPr>
          <a:xfrm>
            <a:off x="4436533" y="2519505"/>
            <a:ext cx="7275923" cy="2215991"/>
          </a:xfrm>
          <a:prstGeom prst="rect">
            <a:avLst/>
          </a:prstGeom>
        </p:spPr>
        <p:txBody>
          <a:bodyPr wrap="square">
            <a:spAutoFit/>
          </a:bodyPr>
          <a:lstStyle/>
          <a:p>
            <a:endParaRPr lang="en-US" altLang="zh-CN" dirty="0"/>
          </a:p>
          <a:p>
            <a:r>
              <a:rPr lang="en-US" altLang="zh-CN" sz="2400" dirty="0"/>
              <a:t> 2. </a:t>
            </a:r>
            <a:r>
              <a:rPr lang="zh-CN" altLang="en-US" sz="2400" dirty="0"/>
              <a:t>作为探究物质结构的一种手段，拉曼光谱在物理， 材料，化学，医学等很多领域都有非常多的应用。</a:t>
            </a:r>
            <a:endParaRPr lang="en-US" altLang="zh-CN" sz="2400" dirty="0"/>
          </a:p>
          <a:p>
            <a:endParaRPr lang="en-US" altLang="zh-CN" sz="2400" dirty="0"/>
          </a:p>
          <a:p>
            <a:r>
              <a:rPr lang="en-US" altLang="zh-CN" sz="2400" dirty="0"/>
              <a:t> 3.  </a:t>
            </a:r>
            <a:r>
              <a:rPr lang="zh-CN" altLang="en-US" sz="2400" dirty="0">
                <a:latin typeface="+mj-lt"/>
              </a:rPr>
              <a:t>本实验测量了</a:t>
            </a:r>
            <a:r>
              <a:rPr lang="en-US" altLang="zh-CN" sz="2400" dirty="0">
                <a:solidFill>
                  <a:srgbClr val="000000"/>
                </a:solidFill>
              </a:rPr>
              <a:t>CCl</a:t>
            </a:r>
            <a:r>
              <a:rPr lang="en-US" altLang="zh-CN" sz="2400" baseline="-25000" dirty="0">
                <a:solidFill>
                  <a:srgbClr val="000000"/>
                </a:solidFill>
              </a:rPr>
              <a:t>4 </a:t>
            </a:r>
            <a:r>
              <a:rPr lang="en-US" altLang="zh-CN" sz="2400" dirty="0">
                <a:solidFill>
                  <a:srgbClr val="000000"/>
                </a:solidFill>
              </a:rPr>
              <a:t>Raman</a:t>
            </a:r>
            <a:r>
              <a:rPr lang="zh-CN" altLang="en-US" sz="2400" dirty="0">
                <a:solidFill>
                  <a:srgbClr val="000000"/>
                </a:solidFill>
              </a:rPr>
              <a:t>光谱及其退偏度，分析了</a:t>
            </a:r>
            <a:r>
              <a:rPr lang="en-US" altLang="zh-CN" sz="2400" dirty="0">
                <a:solidFill>
                  <a:srgbClr val="000000"/>
                </a:solidFill>
              </a:rPr>
              <a:t>CCl</a:t>
            </a:r>
            <a:r>
              <a:rPr lang="en-US" altLang="zh-CN" sz="2400" baseline="-25000" dirty="0">
                <a:solidFill>
                  <a:srgbClr val="000000"/>
                </a:solidFill>
              </a:rPr>
              <a:t>4 </a:t>
            </a:r>
            <a:r>
              <a:rPr lang="zh-CN" altLang="en-US" sz="2400" dirty="0">
                <a:solidFill>
                  <a:srgbClr val="000000"/>
                </a:solidFill>
              </a:rPr>
              <a:t>分子的对称性</a:t>
            </a:r>
            <a:endParaRPr lang="zh-CN" altLang="en-US" sz="2400" dirty="0">
              <a:latin typeface="+mj-lt"/>
            </a:endParaRPr>
          </a:p>
        </p:txBody>
      </p:sp>
      <p:sp>
        <p:nvSpPr>
          <p:cNvPr id="9" name="文本框 8">
            <a:extLst>
              <a:ext uri="{FF2B5EF4-FFF2-40B4-BE49-F238E27FC236}">
                <a16:creationId xmlns:a16="http://schemas.microsoft.com/office/drawing/2014/main" id="{6AFE71BE-C637-4FCE-B6AC-C703B7AB5B60}"/>
              </a:ext>
            </a:extLst>
          </p:cNvPr>
          <p:cNvSpPr txBox="1"/>
          <p:nvPr/>
        </p:nvSpPr>
        <p:spPr>
          <a:xfrm>
            <a:off x="103695" y="6410227"/>
            <a:ext cx="5250155" cy="369332"/>
          </a:xfrm>
          <a:prstGeom prst="rect">
            <a:avLst/>
          </a:prstGeom>
          <a:noFill/>
        </p:spPr>
        <p:txBody>
          <a:bodyPr wrap="none" rtlCol="0">
            <a:spAutoFit/>
          </a:bodyPr>
          <a:lstStyle/>
          <a:p>
            <a:r>
              <a:rPr lang="en-US" altLang="zh-CN" dirty="0"/>
              <a:t>[1] https://en.wikipedia.org/wiki/Raman_scattering</a:t>
            </a:r>
            <a:endParaRPr lang="zh-CN" altLang="en-US" dirty="0"/>
          </a:p>
        </p:txBody>
      </p:sp>
    </p:spTree>
    <p:extLst>
      <p:ext uri="{BB962C8B-B14F-4D97-AF65-F5344CB8AC3E}">
        <p14:creationId xmlns:p14="http://schemas.microsoft.com/office/powerpoint/2010/main" val="225864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a:extLst>
              <a:ext uri="{FF2B5EF4-FFF2-40B4-BE49-F238E27FC236}">
                <a16:creationId xmlns:a16="http://schemas.microsoft.com/office/drawing/2014/main" id="{ACE3B69C-7B00-4E19-8A33-B8981633BDA2}"/>
              </a:ext>
            </a:extLst>
          </p:cNvPr>
          <p:cNvSpPr>
            <a:spLocks noGrp="1"/>
          </p:cNvSpPr>
          <p:nvPr>
            <p:ph type="title"/>
          </p:nvPr>
        </p:nvSpPr>
        <p:spPr>
          <a:xfrm>
            <a:off x="4248467" y="1502741"/>
            <a:ext cx="5419185" cy="895350"/>
          </a:xfrm>
        </p:spPr>
        <p:txBody>
          <a:bodyPr>
            <a:normAutofit/>
          </a:bodyPr>
          <a:lstStyle/>
          <a:p>
            <a:r>
              <a:rPr lang="zh-CN" altLang="en-US" sz="4000" dirty="0"/>
              <a:t>实验原理与仪器</a:t>
            </a:r>
          </a:p>
        </p:txBody>
      </p:sp>
      <p:sp>
        <p:nvSpPr>
          <p:cNvPr id="9" name="文本框 8">
            <a:extLst>
              <a:ext uri="{FF2B5EF4-FFF2-40B4-BE49-F238E27FC236}">
                <a16:creationId xmlns:a16="http://schemas.microsoft.com/office/drawing/2014/main" id="{247B30BB-737D-444D-B750-58BA0349157D}"/>
              </a:ext>
            </a:extLst>
          </p:cNvPr>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/02</a:t>
            </a:r>
            <a:endParaRPr lang="zh-CN" altLang="en-US" spc="100" dirty="0">
              <a:solidFill>
                <a:schemeClr val="bg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237159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23E2429-A20F-4D10-830D-B0D91EF99D8E}"/>
              </a:ext>
            </a:extLst>
          </p:cNvPr>
          <p:cNvSpPr>
            <a:spLocks noGrp="1"/>
          </p:cNvSpPr>
          <p:nvPr>
            <p:ph type="title"/>
          </p:nvPr>
        </p:nvSpPr>
        <p:spPr>
          <a:xfrm>
            <a:off x="398991" y="-135345"/>
            <a:ext cx="10850563" cy="1028699"/>
          </a:xfrm>
        </p:spPr>
        <p:txBody>
          <a:bodyPr/>
          <a:lstStyle/>
          <a:p>
            <a:r>
              <a:rPr lang="zh-CN" altLang="en-US" dirty="0"/>
              <a:t>实验原理</a:t>
            </a:r>
          </a:p>
        </p:txBody>
      </p:sp>
      <p:pic>
        <p:nvPicPr>
          <p:cNvPr id="10" name="内容占位符 9">
            <a:extLst>
              <a:ext uri="{FF2B5EF4-FFF2-40B4-BE49-F238E27FC236}">
                <a16:creationId xmlns:a16="http://schemas.microsoft.com/office/drawing/2014/main" id="{915BF7D4-208C-43B5-BE69-00410727C47B}"/>
              </a:ext>
            </a:extLst>
          </p:cNvPr>
          <p:cNvPicPr>
            <a:picLocks noGrp="1" noChangeAspect="1"/>
          </p:cNvPicPr>
          <p:nvPr>
            <p:ph sz="quarter" idx="13"/>
          </p:nvPr>
        </p:nvPicPr>
        <p:blipFill>
          <a:blip r:embed="rId3" cstate="email">
            <a:extLst>
              <a:ext uri="{28A0092B-C50C-407E-A947-70E740481C1C}">
                <a14:useLocalDpi xmlns:a14="http://schemas.microsoft.com/office/drawing/2010/main" val="0"/>
              </a:ext>
            </a:extLst>
          </a:blip>
          <a:stretch>
            <a:fillRect/>
          </a:stretch>
        </p:blipFill>
        <p:spPr>
          <a:xfrm>
            <a:off x="7289493" y="1453608"/>
            <a:ext cx="4902507" cy="2340534"/>
          </a:xfrm>
        </p:spPr>
      </p:pic>
      <p:sp>
        <p:nvSpPr>
          <p:cNvPr id="11" name="文本框 10">
            <a:extLst>
              <a:ext uri="{FF2B5EF4-FFF2-40B4-BE49-F238E27FC236}">
                <a16:creationId xmlns:a16="http://schemas.microsoft.com/office/drawing/2014/main" id="{A0F5B955-642E-40DE-8C1C-B1505FA77994}"/>
              </a:ext>
            </a:extLst>
          </p:cNvPr>
          <p:cNvSpPr txBox="1"/>
          <p:nvPr/>
        </p:nvSpPr>
        <p:spPr>
          <a:xfrm>
            <a:off x="172747" y="6084533"/>
            <a:ext cx="10092828" cy="646331"/>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[1] </a:t>
            </a:r>
            <a:r>
              <a:rPr lang="en-US" altLang="zh-CN" dirty="0">
                <a:latin typeface="Times New Roman" panose="02020603050405020304" pitchFamily="18" charset="0"/>
                <a:cs typeface="Times New Roman" panose="02020603050405020304" pitchFamily="18" charset="0"/>
                <a:hlinkClick r:id="rId4"/>
              </a:rPr>
              <a:t>http://phylab.fudan.edu.cn/doku.php?id=exp:%E6%8B%89%E6%9B%BC%E5%85%89%E8%B0%B1</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[2] Robert W. Boyd. </a:t>
            </a:r>
            <a:r>
              <a:rPr lang="en-US" altLang="zh-CN" i="1" dirty="0">
                <a:latin typeface="Times New Roman" panose="02020603050405020304" pitchFamily="18" charset="0"/>
                <a:cs typeface="Times New Roman" panose="02020603050405020304" pitchFamily="18" charset="0"/>
              </a:rPr>
              <a:t>Nonlinear optics,</a:t>
            </a:r>
            <a:r>
              <a:rPr lang="zh-CN" altLang="en-US" i="1"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p473(2008)</a:t>
            </a:r>
            <a:endParaRPr lang="zh-CN" altLang="en-US" dirty="0">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22FE3740-2A93-4870-9B13-0B41F377576B}"/>
              </a:ext>
            </a:extLst>
          </p:cNvPr>
          <p:cNvSpPr txBox="1"/>
          <p:nvPr/>
        </p:nvSpPr>
        <p:spPr>
          <a:xfrm>
            <a:off x="954850" y="3932909"/>
            <a:ext cx="3308809" cy="338554"/>
          </a:xfrm>
          <a:prstGeom prst="rect">
            <a:avLst/>
          </a:prstGeom>
          <a:noFill/>
        </p:spPr>
        <p:txBody>
          <a:bodyPr wrap="square" rtlCol="0">
            <a:spAutoFit/>
          </a:bodyPr>
          <a:lstStyle/>
          <a:p>
            <a:r>
              <a:rPr lang="en-US" altLang="zh-CN" sz="1600" dirty="0">
                <a:latin typeface="Times New Roman" panose="02020603050405020304" pitchFamily="18" charset="0"/>
                <a:cs typeface="Times New Roman" panose="02020603050405020304" pitchFamily="18" charset="0"/>
              </a:rPr>
              <a:t>FIG. 1 Raman </a:t>
            </a:r>
            <a:r>
              <a:rPr lang="zh-CN" altLang="en-US" sz="1600" dirty="0">
                <a:latin typeface="Times New Roman" panose="02020603050405020304" pitchFamily="18" charset="0"/>
                <a:cs typeface="Times New Roman" panose="02020603050405020304" pitchFamily="18" charset="0"/>
              </a:rPr>
              <a:t>散射原理示意图</a:t>
            </a:r>
          </a:p>
        </p:txBody>
      </p:sp>
      <p:sp>
        <p:nvSpPr>
          <p:cNvPr id="13" name="文本框 12">
            <a:extLst>
              <a:ext uri="{FF2B5EF4-FFF2-40B4-BE49-F238E27FC236}">
                <a16:creationId xmlns:a16="http://schemas.microsoft.com/office/drawing/2014/main" id="{2F66711B-75CE-463D-9243-45086CB12FD7}"/>
              </a:ext>
            </a:extLst>
          </p:cNvPr>
          <p:cNvSpPr txBox="1"/>
          <p:nvPr/>
        </p:nvSpPr>
        <p:spPr>
          <a:xfrm>
            <a:off x="8283941" y="4671189"/>
            <a:ext cx="3449983" cy="461665"/>
          </a:xfrm>
          <a:prstGeom prst="rect">
            <a:avLst/>
          </a:prstGeom>
          <a:noFill/>
        </p:spPr>
        <p:txBody>
          <a:bodyPr wrap="none" rtlCol="0">
            <a:spAutoFit/>
          </a:bodyPr>
          <a:lstStyle/>
          <a:p>
            <a:r>
              <a:rPr lang="zh-CN" altLang="en-US" sz="2400" dirty="0">
                <a:solidFill>
                  <a:srgbClr val="FF0000"/>
                </a:solidFill>
              </a:rPr>
              <a:t>光子 </a:t>
            </a:r>
            <a:r>
              <a:rPr lang="en-US" altLang="zh-CN" sz="2400" dirty="0">
                <a:solidFill>
                  <a:srgbClr val="FF0000"/>
                </a:solidFill>
              </a:rPr>
              <a:t>-</a:t>
            </a:r>
            <a:r>
              <a:rPr lang="zh-CN" altLang="en-US" sz="2400" dirty="0">
                <a:solidFill>
                  <a:srgbClr val="FF0000"/>
                </a:solidFill>
              </a:rPr>
              <a:t>“声子”相互作用</a:t>
            </a:r>
          </a:p>
        </p:txBody>
      </p:sp>
      <p:sp>
        <p:nvSpPr>
          <p:cNvPr id="14" name="文本框 13">
            <a:extLst>
              <a:ext uri="{FF2B5EF4-FFF2-40B4-BE49-F238E27FC236}">
                <a16:creationId xmlns:a16="http://schemas.microsoft.com/office/drawing/2014/main" id="{A9144408-48DB-48C8-8674-77E5921CBDAE}"/>
              </a:ext>
            </a:extLst>
          </p:cNvPr>
          <p:cNvSpPr txBox="1"/>
          <p:nvPr/>
        </p:nvSpPr>
        <p:spPr>
          <a:xfrm>
            <a:off x="669924" y="1129933"/>
            <a:ext cx="2287806" cy="369332"/>
          </a:xfrm>
          <a:prstGeom prst="rect">
            <a:avLst/>
          </a:prstGeom>
          <a:noFill/>
        </p:spPr>
        <p:txBody>
          <a:bodyPr wrap="none" rtlCol="0">
            <a:spAutoFit/>
          </a:bodyPr>
          <a:lstStyle/>
          <a:p>
            <a:r>
              <a:rPr lang="en-US" altLang="zh-CN" dirty="0"/>
              <a:t>1.</a:t>
            </a:r>
            <a:r>
              <a:rPr lang="zh-CN" altLang="en-US" dirty="0"/>
              <a:t> 经典电动力学解释</a:t>
            </a:r>
          </a:p>
        </p:txBody>
      </p:sp>
      <p:pic>
        <p:nvPicPr>
          <p:cNvPr id="59" name="内容占位符 6">
            <a:extLst>
              <a:ext uri="{FF2B5EF4-FFF2-40B4-BE49-F238E27FC236}">
                <a16:creationId xmlns:a16="http://schemas.microsoft.com/office/drawing/2014/main" id="{BDCE1455-0D49-4B8C-9E1E-1560114DFC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40" y="1626230"/>
            <a:ext cx="3781186" cy="2284968"/>
          </a:xfrm>
          <a:prstGeom prst="rect">
            <a:avLst/>
          </a:prstGeom>
        </p:spPr>
      </p:pic>
      <p:sp>
        <p:nvSpPr>
          <p:cNvPr id="60" name="文本框 59">
            <a:extLst>
              <a:ext uri="{FF2B5EF4-FFF2-40B4-BE49-F238E27FC236}">
                <a16:creationId xmlns:a16="http://schemas.microsoft.com/office/drawing/2014/main" id="{AAB3EC82-98BD-4257-B032-D664D0535875}"/>
              </a:ext>
            </a:extLst>
          </p:cNvPr>
          <p:cNvSpPr txBox="1"/>
          <p:nvPr/>
        </p:nvSpPr>
        <p:spPr>
          <a:xfrm>
            <a:off x="8441941" y="3828776"/>
            <a:ext cx="3308809" cy="338554"/>
          </a:xfrm>
          <a:prstGeom prst="rect">
            <a:avLst/>
          </a:prstGeom>
          <a:noFill/>
        </p:spPr>
        <p:txBody>
          <a:bodyPr wrap="square" rtlCol="0">
            <a:spAutoFit/>
          </a:bodyPr>
          <a:lstStyle/>
          <a:p>
            <a:r>
              <a:rPr lang="en-US" altLang="zh-CN" sz="1600" dirty="0">
                <a:latin typeface="Times New Roman" panose="02020603050405020304" pitchFamily="18" charset="0"/>
                <a:cs typeface="Times New Roman" panose="02020603050405020304" pitchFamily="18" charset="0"/>
              </a:rPr>
              <a:t>FIG. 2  </a:t>
            </a:r>
            <a:r>
              <a:rPr lang="zh-CN" altLang="en-US" sz="1600" dirty="0">
                <a:latin typeface="Times New Roman" panose="02020603050405020304" pitchFamily="18" charset="0"/>
                <a:cs typeface="Times New Roman" panose="02020603050405020304" pitchFamily="18" charset="0"/>
              </a:rPr>
              <a:t>分子能级图</a:t>
            </a:r>
          </a:p>
        </p:txBody>
      </p:sp>
      <p:sp>
        <p:nvSpPr>
          <p:cNvPr id="61" name="文本框 60">
            <a:extLst>
              <a:ext uri="{FF2B5EF4-FFF2-40B4-BE49-F238E27FC236}">
                <a16:creationId xmlns:a16="http://schemas.microsoft.com/office/drawing/2014/main" id="{2C44C0FB-70BE-45BD-8A38-AB5AF7C5BBB1}"/>
              </a:ext>
            </a:extLst>
          </p:cNvPr>
          <p:cNvSpPr txBox="1"/>
          <p:nvPr/>
        </p:nvSpPr>
        <p:spPr>
          <a:xfrm>
            <a:off x="172747" y="4271463"/>
            <a:ext cx="4258733" cy="369332"/>
          </a:xfrm>
          <a:prstGeom prst="rect">
            <a:avLst/>
          </a:prstGeom>
          <a:noFill/>
        </p:spPr>
        <p:txBody>
          <a:bodyPr wrap="square" rtlCol="0">
            <a:spAutoFit/>
          </a:bodyPr>
          <a:lstStyle/>
          <a:p>
            <a:r>
              <a:rPr lang="zh-CN" altLang="en-US" dirty="0"/>
              <a:t>外加光场驱动分子振动，产生偶极辐射</a:t>
            </a:r>
          </a:p>
        </p:txBody>
      </p:sp>
      <p:sp>
        <p:nvSpPr>
          <p:cNvPr id="62" name="文本框 61">
            <a:extLst>
              <a:ext uri="{FF2B5EF4-FFF2-40B4-BE49-F238E27FC236}">
                <a16:creationId xmlns:a16="http://schemas.microsoft.com/office/drawing/2014/main" id="{D450A995-A518-457C-8399-242048332355}"/>
              </a:ext>
            </a:extLst>
          </p:cNvPr>
          <p:cNvSpPr txBox="1"/>
          <p:nvPr/>
        </p:nvSpPr>
        <p:spPr>
          <a:xfrm>
            <a:off x="7646458" y="1066959"/>
            <a:ext cx="1882247" cy="369332"/>
          </a:xfrm>
          <a:prstGeom prst="rect">
            <a:avLst/>
          </a:prstGeom>
          <a:noFill/>
        </p:spPr>
        <p:txBody>
          <a:bodyPr wrap="none" rtlCol="0">
            <a:spAutoFit/>
          </a:bodyPr>
          <a:lstStyle/>
          <a:p>
            <a:r>
              <a:rPr lang="en-US" altLang="zh-CN" dirty="0"/>
              <a:t>2.</a:t>
            </a:r>
            <a:r>
              <a:rPr lang="zh-CN" altLang="en-US" dirty="0"/>
              <a:t> 量子力学解释</a:t>
            </a:r>
          </a:p>
        </p:txBody>
      </p:sp>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4456FFAE-C07D-452C-86FF-650EAB6A750E}"/>
                  </a:ext>
                </a:extLst>
              </p:cNvPr>
              <p:cNvSpPr txBox="1"/>
              <p:nvPr/>
            </p:nvSpPr>
            <p:spPr>
              <a:xfrm>
                <a:off x="0" y="4593134"/>
                <a:ext cx="2510234" cy="6873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altLang="zh-CN" sz="3200" b="0" i="1" smtClean="0">
                              <a:latin typeface="Cambria Math" panose="02040503050406030204" pitchFamily="18" charset="0"/>
                            </a:rPr>
                          </m:ctrlPr>
                        </m:sSupPr>
                        <m:e>
                          <m:r>
                            <a:rPr lang="en-US" altLang="zh-CN" sz="3200" b="0" i="1" smtClean="0">
                              <a:latin typeface="Cambria Math" panose="02040503050406030204" pitchFamily="18" charset="0"/>
                            </a:rPr>
                            <m:t>𝑃</m:t>
                          </m:r>
                        </m:e>
                        <m:sup>
                          <m:r>
                            <a:rPr lang="en-US" altLang="zh-CN" sz="3200" b="0" i="1" smtClean="0">
                              <a:latin typeface="Cambria Math" panose="02040503050406030204" pitchFamily="18" charset="0"/>
                            </a:rPr>
                            <m:t>𝑖</m:t>
                          </m:r>
                        </m:sup>
                      </m:sSup>
                      <m:r>
                        <a:rPr lang="en-US" altLang="zh-CN" sz="3200" b="0" i="1" smtClean="0">
                          <a:latin typeface="Cambria Math" panose="02040503050406030204" pitchFamily="18" charset="0"/>
                        </a:rPr>
                        <m:t>=</m:t>
                      </m:r>
                      <m:sSubSup>
                        <m:sSubSupPr>
                          <m:ctrlPr>
                            <a:rPr lang="en-US" altLang="zh-CN" sz="3200" b="0" i="1" smtClean="0">
                              <a:latin typeface="Cambria Math" panose="02040503050406030204" pitchFamily="18" charset="0"/>
                            </a:rPr>
                          </m:ctrlPr>
                        </m:sSubSupPr>
                        <m:e>
                          <m:r>
                            <a:rPr lang="en-US" altLang="zh-CN" sz="3200" b="0" i="1" smtClean="0">
                              <a:latin typeface="Cambria Math" panose="02040503050406030204" pitchFamily="18" charset="0"/>
                            </a:rPr>
                            <m:t>𝛼</m:t>
                          </m:r>
                        </m:e>
                        <m:sub>
                          <m:r>
                            <a:rPr lang="en-US" altLang="zh-CN" sz="3200" b="0" i="1" smtClean="0">
                              <a:latin typeface="Cambria Math" panose="02040503050406030204" pitchFamily="18" charset="0"/>
                            </a:rPr>
                            <m:t>𝑗</m:t>
                          </m:r>
                        </m:sub>
                        <m:sup>
                          <m:r>
                            <a:rPr lang="en-US" altLang="zh-CN" sz="3200" b="0" i="1" smtClean="0">
                              <a:latin typeface="Cambria Math" panose="02040503050406030204" pitchFamily="18" charset="0"/>
                            </a:rPr>
                            <m:t>𝑖</m:t>
                          </m:r>
                        </m:sup>
                      </m:sSubSup>
                      <m:sSup>
                        <m:sSupPr>
                          <m:ctrlPr>
                            <a:rPr lang="en-US" altLang="zh-CN" sz="3200" b="0" i="1" smtClean="0">
                              <a:latin typeface="Cambria Math" panose="02040503050406030204" pitchFamily="18" charset="0"/>
                            </a:rPr>
                          </m:ctrlPr>
                        </m:sSupPr>
                        <m:e>
                          <m:r>
                            <a:rPr lang="en-US" altLang="zh-CN" sz="3200" b="0" i="1" smtClean="0">
                              <a:latin typeface="Cambria Math" panose="02040503050406030204" pitchFamily="18" charset="0"/>
                            </a:rPr>
                            <m:t>𝐸</m:t>
                          </m:r>
                        </m:e>
                        <m:sup>
                          <m:r>
                            <a:rPr lang="en-US" altLang="zh-CN" sz="3200" b="0" i="1" smtClean="0">
                              <a:latin typeface="Cambria Math" panose="02040503050406030204" pitchFamily="18" charset="0"/>
                            </a:rPr>
                            <m:t>𝑗</m:t>
                          </m:r>
                        </m:sup>
                      </m:sSup>
                    </m:oMath>
                  </m:oMathPara>
                </a14:m>
                <a:endParaRPr lang="zh-CN" altLang="en-US" dirty="0"/>
              </a:p>
            </p:txBody>
          </p:sp>
        </mc:Choice>
        <mc:Fallback xmlns="">
          <p:sp>
            <p:nvSpPr>
              <p:cNvPr id="63" name="文本框 62">
                <a:extLst>
                  <a:ext uri="{FF2B5EF4-FFF2-40B4-BE49-F238E27FC236}">
                    <a16:creationId xmlns:a16="http://schemas.microsoft.com/office/drawing/2014/main" id="{4456FFAE-C07D-452C-86FF-650EAB6A750E}"/>
                  </a:ext>
                </a:extLst>
              </p:cNvPr>
              <p:cNvSpPr txBox="1">
                <a:spLocks noRot="1" noChangeAspect="1" noMove="1" noResize="1" noEditPoints="1" noAdjustHandles="1" noChangeArrowheads="1" noChangeShapeType="1" noTextEdit="1"/>
              </p:cNvSpPr>
              <p:nvPr/>
            </p:nvSpPr>
            <p:spPr>
              <a:xfrm>
                <a:off x="0" y="4593134"/>
                <a:ext cx="2510234" cy="687304"/>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7589ED8C-76EF-4152-8908-C562FA2DCD06}"/>
                  </a:ext>
                </a:extLst>
              </p:cNvPr>
              <p:cNvSpPr txBox="1"/>
              <p:nvPr/>
            </p:nvSpPr>
            <p:spPr>
              <a:xfrm>
                <a:off x="239110" y="5362664"/>
                <a:ext cx="2063003" cy="426912"/>
              </a:xfrm>
              <a:prstGeom prst="rect">
                <a:avLst/>
              </a:prstGeom>
              <a:noFill/>
            </p:spPr>
            <p:txBody>
              <a:bodyPr wrap="square" rtlCol="0">
                <a:spAutoFit/>
              </a:bodyPr>
              <a:lstStyle/>
              <a:p>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𝛼</m:t>
                        </m:r>
                      </m:e>
                      <m:sub>
                        <m:r>
                          <a:rPr lang="en-US" altLang="zh-CN" i="1">
                            <a:latin typeface="Cambria Math" panose="02040503050406030204" pitchFamily="18" charset="0"/>
                          </a:rPr>
                          <m:t>𝑗</m:t>
                        </m:r>
                      </m:sub>
                      <m:sup>
                        <m:r>
                          <a:rPr lang="en-US" altLang="zh-CN" i="1">
                            <a:latin typeface="Cambria Math" panose="02040503050406030204" pitchFamily="18" charset="0"/>
                          </a:rPr>
                          <m:t>𝑖</m:t>
                        </m:r>
                      </m:sup>
                    </m:sSubSup>
                  </m:oMath>
                </a14:m>
                <a:r>
                  <a:rPr lang="en-US" altLang="zh-CN" dirty="0"/>
                  <a:t>: </a:t>
                </a:r>
                <a:r>
                  <a:rPr lang="zh-CN" altLang="en-US" dirty="0"/>
                  <a:t>极化率张量</a:t>
                </a:r>
              </a:p>
            </p:txBody>
          </p:sp>
        </mc:Choice>
        <mc:Fallback xmlns="">
          <p:sp>
            <p:nvSpPr>
              <p:cNvPr id="64" name="文本框 63">
                <a:extLst>
                  <a:ext uri="{FF2B5EF4-FFF2-40B4-BE49-F238E27FC236}">
                    <a16:creationId xmlns:a16="http://schemas.microsoft.com/office/drawing/2014/main" id="{7589ED8C-76EF-4152-8908-C562FA2DCD06}"/>
                  </a:ext>
                </a:extLst>
              </p:cNvPr>
              <p:cNvSpPr txBox="1">
                <a:spLocks noRot="1" noChangeAspect="1" noMove="1" noResize="1" noEditPoints="1" noAdjustHandles="1" noChangeArrowheads="1" noChangeShapeType="1" noTextEdit="1"/>
              </p:cNvSpPr>
              <p:nvPr/>
            </p:nvSpPr>
            <p:spPr>
              <a:xfrm>
                <a:off x="239110" y="5362664"/>
                <a:ext cx="2063003" cy="426912"/>
              </a:xfrm>
              <a:prstGeom prst="rect">
                <a:avLst/>
              </a:prstGeom>
              <a:blipFill>
                <a:blip r:embed="rId7"/>
                <a:stretch>
                  <a:fillRect t="-2857"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8DCB814C-FCE5-40F6-A3B4-AA0C4E547792}"/>
                  </a:ext>
                </a:extLst>
              </p:cNvPr>
              <p:cNvSpPr txBox="1"/>
              <p:nvPr/>
            </p:nvSpPr>
            <p:spPr>
              <a:xfrm>
                <a:off x="2767948" y="4852428"/>
                <a:ext cx="1663532" cy="10204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CN" i="1" smtClean="0">
                              <a:latin typeface="Cambria Math" panose="02040503050406030204" pitchFamily="18" charset="0"/>
                            </a:rPr>
                          </m:ctrlPr>
                        </m:dPr>
                        <m:e>
                          <m:m>
                            <m:mPr>
                              <m:mcs>
                                <m:mc>
                                  <m:mcPr>
                                    <m:count m:val="3"/>
                                    <m:mcJc m:val="center"/>
                                  </m:mcPr>
                                </m:mc>
                              </m:mcs>
                              <m:ctrlPr>
                                <a:rPr lang="en-US" altLang="zh-CN" i="1" smtClean="0">
                                  <a:latin typeface="Cambria Math" panose="02040503050406030204" pitchFamily="18" charset="0"/>
                                </a:rPr>
                              </m:ctrlPr>
                            </m:mPr>
                            <m:mr>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𝑥</m:t>
                                    </m:r>
                                  </m:sub>
                                  <m:sup>
                                    <m:r>
                                      <a:rPr lang="en-US" altLang="zh-CN" b="0" i="1" smtClean="0">
                                        <a:latin typeface="Cambria Math" panose="02040503050406030204" pitchFamily="18" charset="0"/>
                                      </a:rPr>
                                      <m:t>𝑥</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𝑦</m:t>
                                    </m:r>
                                  </m:sub>
                                  <m:sup>
                                    <m:r>
                                      <a:rPr lang="en-US" altLang="zh-CN" b="0" i="1" smtClean="0">
                                        <a:latin typeface="Cambria Math" panose="02040503050406030204" pitchFamily="18" charset="0"/>
                                      </a:rPr>
                                      <m:t>𝑥</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𝑧</m:t>
                                    </m:r>
                                  </m:sub>
                                  <m:sup>
                                    <m:r>
                                      <a:rPr lang="en-US" altLang="zh-CN" b="0" i="1" smtClean="0">
                                        <a:latin typeface="Cambria Math" panose="02040503050406030204" pitchFamily="18" charset="0"/>
                                      </a:rPr>
                                      <m:t>𝑥</m:t>
                                    </m:r>
                                  </m:sup>
                                </m:sSubSup>
                              </m:e>
                            </m:mr>
                            <m:mr>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𝑥</m:t>
                                    </m:r>
                                  </m:sub>
                                  <m:sup>
                                    <m:r>
                                      <a:rPr lang="en-US" altLang="zh-CN" b="0" i="1" smtClean="0">
                                        <a:latin typeface="Cambria Math" panose="02040503050406030204" pitchFamily="18" charset="0"/>
                                      </a:rPr>
                                      <m:t>𝑦</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𝑦</m:t>
                                    </m:r>
                                  </m:sub>
                                  <m:sup>
                                    <m:r>
                                      <a:rPr lang="en-US" altLang="zh-CN" b="0" i="1" smtClean="0">
                                        <a:latin typeface="Cambria Math" panose="02040503050406030204" pitchFamily="18" charset="0"/>
                                      </a:rPr>
                                      <m:t>𝑦</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𝑧</m:t>
                                    </m:r>
                                  </m:sub>
                                  <m:sup>
                                    <m:r>
                                      <a:rPr lang="en-US" altLang="zh-CN" b="0" i="1" smtClean="0">
                                        <a:latin typeface="Cambria Math" panose="02040503050406030204" pitchFamily="18" charset="0"/>
                                      </a:rPr>
                                      <m:t>𝑦</m:t>
                                    </m:r>
                                  </m:sup>
                                </m:sSubSup>
                              </m:e>
                            </m:mr>
                            <m:mr>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𝑥</m:t>
                                    </m:r>
                                  </m:sub>
                                  <m:sup>
                                    <m:r>
                                      <a:rPr lang="en-US" altLang="zh-CN" b="0" i="1" smtClean="0">
                                        <a:latin typeface="Cambria Math" panose="02040503050406030204" pitchFamily="18" charset="0"/>
                                      </a:rPr>
                                      <m:t>𝑧</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𝑦</m:t>
                                    </m:r>
                                  </m:sub>
                                  <m:sup>
                                    <m:r>
                                      <a:rPr lang="en-US" altLang="zh-CN" b="0" i="1" smtClean="0">
                                        <a:latin typeface="Cambria Math" panose="02040503050406030204" pitchFamily="18" charset="0"/>
                                      </a:rPr>
                                      <m:t>𝑧</m:t>
                                    </m:r>
                                  </m:sup>
                                </m:sSubSup>
                              </m:e>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𝑧</m:t>
                                    </m:r>
                                  </m:sub>
                                  <m:sup>
                                    <m:r>
                                      <a:rPr lang="en-US" altLang="zh-CN" b="0" i="1" smtClean="0">
                                        <a:latin typeface="Cambria Math" panose="02040503050406030204" pitchFamily="18" charset="0"/>
                                      </a:rPr>
                                      <m:t>𝑧</m:t>
                                    </m:r>
                                  </m:sup>
                                </m:sSubSup>
                              </m:e>
                            </m:mr>
                          </m:m>
                        </m:e>
                      </m:d>
                    </m:oMath>
                  </m:oMathPara>
                </a14:m>
                <a:endParaRPr lang="zh-CN" altLang="en-US" dirty="0"/>
              </a:p>
            </p:txBody>
          </p:sp>
        </mc:Choice>
        <mc:Fallback xmlns="">
          <p:sp>
            <p:nvSpPr>
              <p:cNvPr id="65" name="文本框 64">
                <a:extLst>
                  <a:ext uri="{FF2B5EF4-FFF2-40B4-BE49-F238E27FC236}">
                    <a16:creationId xmlns:a16="http://schemas.microsoft.com/office/drawing/2014/main" id="{8DCB814C-FCE5-40F6-A3B4-AA0C4E547792}"/>
                  </a:ext>
                </a:extLst>
              </p:cNvPr>
              <p:cNvSpPr txBox="1">
                <a:spLocks noRot="1" noChangeAspect="1" noMove="1" noResize="1" noEditPoints="1" noAdjustHandles="1" noChangeArrowheads="1" noChangeShapeType="1" noTextEdit="1"/>
              </p:cNvSpPr>
              <p:nvPr/>
            </p:nvSpPr>
            <p:spPr>
              <a:xfrm>
                <a:off x="2767948" y="4852428"/>
                <a:ext cx="1663532" cy="1020472"/>
              </a:xfrm>
              <a:prstGeom prst="rect">
                <a:avLst/>
              </a:prstGeom>
              <a:blipFill>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3790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500"/>
                                        <p:tgtEl>
                                          <p:spTgt spid="6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60" grpId="0"/>
      <p:bldP spid="61" grpId="0"/>
      <p:bldP spid="62" grpId="0"/>
      <p:bldP spid="63" grpId="0"/>
      <p:bldP spid="64" grpId="0"/>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1C3F2EDF-31E0-4667-BBFE-2142CADE119A}"/>
              </a:ext>
            </a:extLst>
          </p:cNvPr>
          <p:cNvSpPr>
            <a:spLocks noGrp="1"/>
          </p:cNvSpPr>
          <p:nvPr>
            <p:ph type="sldNum" sz="quarter" idx="12"/>
          </p:nvPr>
        </p:nvSpPr>
        <p:spPr/>
        <p:txBody>
          <a:bodyPr/>
          <a:lstStyle/>
          <a:p>
            <a:fld id="{5DD3DB80-B894-403A-B48E-6FDC1A72010E}" type="slidenum">
              <a:rPr lang="zh-CN" altLang="en-US" smtClean="0"/>
              <a:pPr/>
              <a:t>6</a:t>
            </a:fld>
            <a:endParaRPr lang="zh-CN" altLang="en-US"/>
          </a:p>
        </p:txBody>
      </p:sp>
      <p:sp>
        <p:nvSpPr>
          <p:cNvPr id="4" name="标题 3">
            <a:extLst>
              <a:ext uri="{FF2B5EF4-FFF2-40B4-BE49-F238E27FC236}">
                <a16:creationId xmlns:a16="http://schemas.microsoft.com/office/drawing/2014/main" id="{AC77B136-E2E6-4E2B-87EB-1C259D6FA84D}"/>
              </a:ext>
            </a:extLst>
          </p:cNvPr>
          <p:cNvSpPr>
            <a:spLocks noGrp="1"/>
          </p:cNvSpPr>
          <p:nvPr>
            <p:ph type="title"/>
          </p:nvPr>
        </p:nvSpPr>
        <p:spPr/>
        <p:txBody>
          <a:bodyPr/>
          <a:lstStyle/>
          <a:p>
            <a:r>
              <a:rPr lang="zh-CN" altLang="en-US" dirty="0"/>
              <a:t>实验装置</a:t>
            </a:r>
          </a:p>
        </p:txBody>
      </p:sp>
      <p:sp>
        <p:nvSpPr>
          <p:cNvPr id="15" name="矩形 14">
            <a:extLst>
              <a:ext uri="{FF2B5EF4-FFF2-40B4-BE49-F238E27FC236}">
                <a16:creationId xmlns:a16="http://schemas.microsoft.com/office/drawing/2014/main" id="{402469A3-0BB3-451A-9B7B-89C8B6D8C67B}"/>
              </a:ext>
            </a:extLst>
          </p:cNvPr>
          <p:cNvSpPr/>
          <p:nvPr/>
        </p:nvSpPr>
        <p:spPr>
          <a:xfrm>
            <a:off x="452044" y="6446844"/>
            <a:ext cx="8147444" cy="307777"/>
          </a:xfrm>
          <a:prstGeom prst="rect">
            <a:avLst/>
          </a:prstGeom>
        </p:spPr>
        <p:txBody>
          <a:bodyPr wrap="square">
            <a:spAutoFit/>
          </a:bodyPr>
          <a:lstStyle/>
          <a:p>
            <a:r>
              <a:rPr lang="en-US" altLang="zh-CN" sz="1400" dirty="0">
                <a:latin typeface="宋体" panose="02010600030101010101" pitchFamily="2" charset="-122"/>
                <a:ea typeface="宋体" panose="02010600030101010101" pitchFamily="2" charset="-122"/>
              </a:rPr>
              <a:t>[1] </a:t>
            </a:r>
            <a:r>
              <a:rPr lang="zh-CN" altLang="en-US" sz="1400" dirty="0">
                <a:latin typeface="宋体" panose="02010600030101010101" pitchFamily="2" charset="-122"/>
                <a:ea typeface="宋体" panose="02010600030101010101" pitchFamily="2" charset="-122"/>
              </a:rPr>
              <a:t>http://phylab.fudan.edu.cn/doku.php?id=exp:%E6%8B%89%E6%9B%BC%E5%85%89%E8%B0%B1</a:t>
            </a:r>
          </a:p>
        </p:txBody>
      </p:sp>
      <p:pic>
        <p:nvPicPr>
          <p:cNvPr id="17" name="图片 16">
            <a:extLst>
              <a:ext uri="{FF2B5EF4-FFF2-40B4-BE49-F238E27FC236}">
                <a16:creationId xmlns:a16="http://schemas.microsoft.com/office/drawing/2014/main" id="{2D2AEEB5-1CFC-4DBF-8681-029CCC12687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69924" y="1358019"/>
            <a:ext cx="7405563" cy="4737030"/>
          </a:xfrm>
          <a:prstGeom prst="rect">
            <a:avLst/>
          </a:prstGeom>
        </p:spPr>
      </p:pic>
      <p:pic>
        <p:nvPicPr>
          <p:cNvPr id="19" name="图片 18">
            <a:extLst>
              <a:ext uri="{FF2B5EF4-FFF2-40B4-BE49-F238E27FC236}">
                <a16:creationId xmlns:a16="http://schemas.microsoft.com/office/drawing/2014/main" id="{CC2295C6-F9DF-486D-AF00-BBB683D1D4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67390" y="1855561"/>
            <a:ext cx="4195836" cy="3146877"/>
          </a:xfrm>
          <a:prstGeom prst="rect">
            <a:avLst/>
          </a:prstGeom>
        </p:spPr>
      </p:pic>
    </p:spTree>
    <p:extLst>
      <p:ext uri="{BB962C8B-B14F-4D97-AF65-F5344CB8AC3E}">
        <p14:creationId xmlns:p14="http://schemas.microsoft.com/office/powerpoint/2010/main" val="425834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3FCE346C-088B-4433-972D-0CEB69FB1850}"/>
              </a:ext>
            </a:extLst>
          </p:cNvPr>
          <p:cNvSpPr>
            <a:spLocks noGrp="1"/>
          </p:cNvSpPr>
          <p:nvPr>
            <p:ph type="sldNum" sz="quarter" idx="12"/>
          </p:nvPr>
        </p:nvSpPr>
        <p:spPr/>
        <p:txBody>
          <a:bodyPr/>
          <a:lstStyle/>
          <a:p>
            <a:fld id="{5DD3DB80-B894-403A-B48E-6FDC1A72010E}" type="slidenum">
              <a:rPr lang="zh-CN" altLang="en-US" smtClean="0"/>
              <a:pPr/>
              <a:t>7</a:t>
            </a:fld>
            <a:endParaRPr lang="zh-CN" altLang="en-US"/>
          </a:p>
        </p:txBody>
      </p:sp>
      <p:sp>
        <p:nvSpPr>
          <p:cNvPr id="4" name="标题 3">
            <a:extLst>
              <a:ext uri="{FF2B5EF4-FFF2-40B4-BE49-F238E27FC236}">
                <a16:creationId xmlns:a16="http://schemas.microsoft.com/office/drawing/2014/main" id="{C9BBAA20-BA7B-4107-80D9-2903E93BB97E}"/>
              </a:ext>
            </a:extLst>
          </p:cNvPr>
          <p:cNvSpPr>
            <a:spLocks noGrp="1"/>
          </p:cNvSpPr>
          <p:nvPr>
            <p:ph type="title"/>
          </p:nvPr>
        </p:nvSpPr>
        <p:spPr/>
        <p:txBody>
          <a:bodyPr/>
          <a:lstStyle/>
          <a:p>
            <a:r>
              <a:rPr lang="en-US" altLang="zh-CN" dirty="0"/>
              <a:t>CCl</a:t>
            </a:r>
            <a:r>
              <a:rPr lang="en-US" altLang="zh-CN" baseline="-25000" dirty="0"/>
              <a:t>4</a:t>
            </a:r>
            <a:r>
              <a:rPr lang="zh-CN" altLang="en-US" dirty="0"/>
              <a:t>的四种振动模式</a:t>
            </a:r>
            <a:endParaRPr lang="zh-CN" altLang="en-US" baseline="-25000" dirty="0"/>
          </a:p>
        </p:txBody>
      </p:sp>
      <p:cxnSp>
        <p:nvCxnSpPr>
          <p:cNvPr id="8" name="直接箭头连接符 7">
            <a:extLst>
              <a:ext uri="{FF2B5EF4-FFF2-40B4-BE49-F238E27FC236}">
                <a16:creationId xmlns:a16="http://schemas.microsoft.com/office/drawing/2014/main" id="{8CE372F3-1768-463F-B196-69D188CA93DE}"/>
              </a:ext>
            </a:extLst>
          </p:cNvPr>
          <p:cNvCxnSpPr>
            <a:cxnSpLocks/>
          </p:cNvCxnSpPr>
          <p:nvPr/>
        </p:nvCxnSpPr>
        <p:spPr>
          <a:xfrm>
            <a:off x="2336799" y="3953933"/>
            <a:ext cx="0" cy="9906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文本框 10">
            <a:extLst>
              <a:ext uri="{FF2B5EF4-FFF2-40B4-BE49-F238E27FC236}">
                <a16:creationId xmlns:a16="http://schemas.microsoft.com/office/drawing/2014/main" id="{AD70DA94-9C8A-4718-8AC8-EFE5690A2A29}"/>
              </a:ext>
            </a:extLst>
          </p:cNvPr>
          <p:cNvSpPr txBox="1"/>
          <p:nvPr/>
        </p:nvSpPr>
        <p:spPr>
          <a:xfrm>
            <a:off x="2013633" y="4983998"/>
            <a:ext cx="646331" cy="369332"/>
          </a:xfrm>
          <a:prstGeom prst="rect">
            <a:avLst/>
          </a:prstGeom>
          <a:noFill/>
        </p:spPr>
        <p:txBody>
          <a:bodyPr wrap="none" rtlCol="0">
            <a:spAutoFit/>
          </a:bodyPr>
          <a:lstStyle/>
          <a:p>
            <a:r>
              <a:rPr lang="zh-CN" altLang="en-US" dirty="0"/>
              <a:t>对称</a:t>
            </a:r>
          </a:p>
        </p:txBody>
      </p:sp>
      <p:sp>
        <p:nvSpPr>
          <p:cNvPr id="12" name="右大括号 11">
            <a:extLst>
              <a:ext uri="{FF2B5EF4-FFF2-40B4-BE49-F238E27FC236}">
                <a16:creationId xmlns:a16="http://schemas.microsoft.com/office/drawing/2014/main" id="{EA802720-48CB-444C-9D15-010289C94ADB}"/>
              </a:ext>
            </a:extLst>
          </p:cNvPr>
          <p:cNvSpPr/>
          <p:nvPr/>
        </p:nvSpPr>
        <p:spPr>
          <a:xfrm rot="5400000">
            <a:off x="7510471" y="1523617"/>
            <a:ext cx="745063" cy="580702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F9AF0004-FFB4-4300-B52B-2F0A85E50F2E}"/>
              </a:ext>
            </a:extLst>
          </p:cNvPr>
          <p:cNvSpPr txBox="1"/>
          <p:nvPr/>
        </p:nvSpPr>
        <p:spPr>
          <a:xfrm>
            <a:off x="7931919" y="4642504"/>
            <a:ext cx="902811" cy="369332"/>
          </a:xfrm>
          <a:prstGeom prst="rect">
            <a:avLst/>
          </a:prstGeom>
          <a:noFill/>
        </p:spPr>
        <p:txBody>
          <a:bodyPr wrap="none" rtlCol="0">
            <a:spAutoFit/>
          </a:bodyPr>
          <a:lstStyle/>
          <a:p>
            <a:r>
              <a:rPr lang="zh-CN" altLang="en-US" dirty="0"/>
              <a:t>不对称</a:t>
            </a:r>
          </a:p>
        </p:txBody>
      </p:sp>
      <p:sp>
        <p:nvSpPr>
          <p:cNvPr id="14" name="矩形 13">
            <a:extLst>
              <a:ext uri="{FF2B5EF4-FFF2-40B4-BE49-F238E27FC236}">
                <a16:creationId xmlns:a16="http://schemas.microsoft.com/office/drawing/2014/main" id="{2353F57D-BF83-4C0E-B8D3-323DC79E8072}"/>
              </a:ext>
            </a:extLst>
          </p:cNvPr>
          <p:cNvSpPr/>
          <p:nvPr/>
        </p:nvSpPr>
        <p:spPr>
          <a:xfrm>
            <a:off x="192616" y="6343653"/>
            <a:ext cx="6096000" cy="307777"/>
          </a:xfrm>
          <a:prstGeom prst="rect">
            <a:avLst/>
          </a:prstGeom>
        </p:spPr>
        <p:txBody>
          <a:bodyPr>
            <a:spAutoFit/>
          </a:bodyPr>
          <a:lstStyle/>
          <a:p>
            <a:r>
              <a:rPr lang="en-US" altLang="zh-CN" sz="1400" dirty="0">
                <a:latin typeface="宋体" panose="02010600030101010101" pitchFamily="2" charset="-122"/>
                <a:ea typeface="宋体" panose="02010600030101010101" pitchFamily="2" charset="-122"/>
              </a:rPr>
              <a:t>[1]</a:t>
            </a:r>
            <a:r>
              <a:rPr lang="zh-CN" altLang="en-US" sz="1400" dirty="0">
                <a:latin typeface="宋体" panose="02010600030101010101" pitchFamily="2" charset="-122"/>
                <a:ea typeface="宋体" panose="02010600030101010101" pitchFamily="2" charset="-122"/>
              </a:rPr>
              <a:t>戴道宣、戴乐山，近代物理（第二版），高等教育出版社，</a:t>
            </a:r>
            <a:r>
              <a:rPr lang="en-US" altLang="zh-CN" sz="1400" dirty="0">
                <a:latin typeface="宋体" panose="02010600030101010101" pitchFamily="2" charset="-122"/>
                <a:ea typeface="宋体" panose="02010600030101010101" pitchFamily="2" charset="-122"/>
              </a:rPr>
              <a:t>2006</a:t>
            </a:r>
          </a:p>
        </p:txBody>
      </p:sp>
      <p:sp>
        <p:nvSpPr>
          <p:cNvPr id="2" name="右大括号 1">
            <a:extLst>
              <a:ext uri="{FF2B5EF4-FFF2-40B4-BE49-F238E27FC236}">
                <a16:creationId xmlns:a16="http://schemas.microsoft.com/office/drawing/2014/main" id="{FF091177-024D-49D9-9AF8-19B4B0952516}"/>
              </a:ext>
            </a:extLst>
          </p:cNvPr>
          <p:cNvSpPr/>
          <p:nvPr/>
        </p:nvSpPr>
        <p:spPr>
          <a:xfrm rot="5400000">
            <a:off x="6336427" y="895136"/>
            <a:ext cx="1165386" cy="851831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BC516592-54F7-475C-A56E-15A5DF9F62A5}"/>
              </a:ext>
            </a:extLst>
          </p:cNvPr>
          <p:cNvSpPr txBox="1"/>
          <p:nvPr/>
        </p:nvSpPr>
        <p:spPr>
          <a:xfrm>
            <a:off x="6595954" y="5804058"/>
            <a:ext cx="646331" cy="369332"/>
          </a:xfrm>
          <a:prstGeom prst="rect">
            <a:avLst/>
          </a:prstGeom>
          <a:noFill/>
        </p:spPr>
        <p:txBody>
          <a:bodyPr wrap="none" rtlCol="0">
            <a:spAutoFit/>
          </a:bodyPr>
          <a:lstStyle/>
          <a:p>
            <a:r>
              <a:rPr lang="zh-CN" altLang="en-US" dirty="0"/>
              <a:t>伸缩</a:t>
            </a:r>
          </a:p>
        </p:txBody>
      </p:sp>
      <p:sp>
        <p:nvSpPr>
          <p:cNvPr id="15" name="右大括号 14">
            <a:extLst>
              <a:ext uri="{FF2B5EF4-FFF2-40B4-BE49-F238E27FC236}">
                <a16:creationId xmlns:a16="http://schemas.microsoft.com/office/drawing/2014/main" id="{270D5E53-5CB7-4DAD-88FD-69F0CFC9E47A}"/>
              </a:ext>
            </a:extLst>
          </p:cNvPr>
          <p:cNvSpPr/>
          <p:nvPr/>
        </p:nvSpPr>
        <p:spPr>
          <a:xfrm rot="5400000">
            <a:off x="6336378" y="1911423"/>
            <a:ext cx="640215" cy="435648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543CEC1B-342B-437B-B7F8-7DEEC58562A0}"/>
              </a:ext>
            </a:extLst>
          </p:cNvPr>
          <p:cNvSpPr txBox="1"/>
          <p:nvPr/>
        </p:nvSpPr>
        <p:spPr>
          <a:xfrm>
            <a:off x="6312042" y="4476874"/>
            <a:ext cx="646331" cy="369332"/>
          </a:xfrm>
          <a:prstGeom prst="rect">
            <a:avLst/>
          </a:prstGeom>
          <a:noFill/>
        </p:spPr>
        <p:txBody>
          <a:bodyPr wrap="none" rtlCol="0">
            <a:spAutoFit/>
          </a:bodyPr>
          <a:lstStyle/>
          <a:p>
            <a:r>
              <a:rPr lang="zh-CN" altLang="en-US" dirty="0"/>
              <a:t>剪切</a:t>
            </a:r>
          </a:p>
        </p:txBody>
      </p:sp>
      <p:sp>
        <p:nvSpPr>
          <p:cNvPr id="10" name="文本框 9">
            <a:extLst>
              <a:ext uri="{FF2B5EF4-FFF2-40B4-BE49-F238E27FC236}">
                <a16:creationId xmlns:a16="http://schemas.microsoft.com/office/drawing/2014/main" id="{890586F0-5F81-4D8D-9E16-1D6AE4864AE2}"/>
              </a:ext>
            </a:extLst>
          </p:cNvPr>
          <p:cNvSpPr txBox="1"/>
          <p:nvPr/>
        </p:nvSpPr>
        <p:spPr>
          <a:xfrm>
            <a:off x="1940503" y="1138782"/>
            <a:ext cx="10035740" cy="461665"/>
          </a:xfrm>
          <a:prstGeom prst="rect">
            <a:avLst/>
          </a:prstGeom>
          <a:noFill/>
        </p:spPr>
        <p:txBody>
          <a:bodyPr wrap="square" rtlCol="0">
            <a:spAutoFit/>
          </a:bodyPr>
          <a:lstStyle/>
          <a:p>
            <a:r>
              <a:rPr lang="en-US" altLang="zh-CN" sz="2400" dirty="0"/>
              <a:t>A                                 E                               T1                             T2</a:t>
            </a:r>
            <a:endParaRPr lang="zh-CN" altLang="en-US" sz="2400" dirty="0"/>
          </a:p>
        </p:txBody>
      </p:sp>
      <p:pic>
        <p:nvPicPr>
          <p:cNvPr id="17" name="Picture 2" descr="http://fy.chalmers.se/OLDUSERS/brodin/MolecularMotions/nu1anim(crop).gif">
            <a:extLst>
              <a:ext uri="{FF2B5EF4-FFF2-40B4-BE49-F238E27FC236}">
                <a16:creationId xmlns:a16="http://schemas.microsoft.com/office/drawing/2014/main" id="{FF01BC05-3F7C-42E2-A9B3-15DFC4E3570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60342" y="1753269"/>
            <a:ext cx="2393705" cy="195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http://fy.chalmers.se/OLDUSERS/brodin/MolecularMotions/nu2anim(crop).gif">
            <a:extLst>
              <a:ext uri="{FF2B5EF4-FFF2-40B4-BE49-F238E27FC236}">
                <a16:creationId xmlns:a16="http://schemas.microsoft.com/office/drawing/2014/main" id="{26D5C14C-6EB2-4420-97FF-619F638F1B1F}"/>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929641" y="1742476"/>
            <a:ext cx="2377807" cy="19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http://fy.chalmers.se/OLDUSERS/brodin/MolecularMotions/nu3anim(crop).gif">
            <a:extLst>
              <a:ext uri="{FF2B5EF4-FFF2-40B4-BE49-F238E27FC236}">
                <a16:creationId xmlns:a16="http://schemas.microsoft.com/office/drawing/2014/main" id="{EF8FF835-181F-456D-ABAE-DC32F60D9B5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812322" y="1713588"/>
            <a:ext cx="2379457" cy="19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8" descr="http://fy.chalmers.se/OLDUSERS/brodin/MolecularMotions/nu4anim(crop).gif">
            <a:extLst>
              <a:ext uri="{FF2B5EF4-FFF2-40B4-BE49-F238E27FC236}">
                <a16:creationId xmlns:a16="http://schemas.microsoft.com/office/drawing/2014/main" id="{A3D18407-5E8E-4049-A51A-D520EAB579E2}"/>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596786" y="1713588"/>
            <a:ext cx="2379457" cy="194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81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2" grpId="0" animBg="1"/>
      <p:bldP spid="5" grpId="0"/>
      <p:bldP spid="15"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918A7738-5668-418F-87CD-880B448F944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32332" y="820040"/>
            <a:ext cx="2967984" cy="2003825"/>
          </a:xfrm>
          <a:prstGeom prst="rect">
            <a:avLst/>
          </a:prstGeom>
          <a:ln>
            <a:noFill/>
          </a:ln>
        </p:spPr>
      </p:pic>
      <p:pic>
        <p:nvPicPr>
          <p:cNvPr id="32" name="图片 31">
            <a:extLst>
              <a:ext uri="{FF2B5EF4-FFF2-40B4-BE49-F238E27FC236}">
                <a16:creationId xmlns:a16="http://schemas.microsoft.com/office/drawing/2014/main" id="{2E251796-311B-4E6C-AD99-118F1A1EAF3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498254" y="523404"/>
            <a:ext cx="3697608" cy="2349986"/>
          </a:xfrm>
          <a:prstGeom prst="rect">
            <a:avLst/>
          </a:prstGeom>
        </p:spPr>
      </p:pic>
      <p:pic>
        <p:nvPicPr>
          <p:cNvPr id="34" name="图片 33">
            <a:extLst>
              <a:ext uri="{FF2B5EF4-FFF2-40B4-BE49-F238E27FC236}">
                <a16:creationId xmlns:a16="http://schemas.microsoft.com/office/drawing/2014/main" id="{385DF872-A98C-4913-AC78-BDC1F583D6D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733100" y="3034392"/>
            <a:ext cx="3282524" cy="2543160"/>
          </a:xfrm>
          <a:prstGeom prst="rect">
            <a:avLst/>
          </a:prstGeom>
        </p:spPr>
      </p:pic>
      <p:pic>
        <p:nvPicPr>
          <p:cNvPr id="38" name="图片 37">
            <a:extLst>
              <a:ext uri="{FF2B5EF4-FFF2-40B4-BE49-F238E27FC236}">
                <a16:creationId xmlns:a16="http://schemas.microsoft.com/office/drawing/2014/main" id="{746AB9F4-798E-4B70-8DFD-271FC7FA09A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458839" y="3081821"/>
            <a:ext cx="3352951" cy="2380294"/>
          </a:xfrm>
          <a:prstGeom prst="rect">
            <a:avLst/>
          </a:prstGeom>
        </p:spPr>
      </p:pic>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FA0C0F18-E9CB-4B26-A78C-5464D92A6974}"/>
                  </a:ext>
                </a:extLst>
              </p:cNvPr>
              <p:cNvSpPr txBox="1"/>
              <p:nvPr/>
            </p:nvSpPr>
            <p:spPr>
              <a:xfrm>
                <a:off x="6818716" y="2745903"/>
                <a:ext cx="757451" cy="46262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 </m:t>
                              </m:r>
                            </m:e>
                            <m:sup>
                              <m:r>
                                <a:rPr lang="en-US" altLang="zh-CN" sz="2400" b="0" i="1" smtClean="0">
                                  <a:latin typeface="Cambria Math" panose="02040503050406030204" pitchFamily="18" charset="0"/>
                                </a:rPr>
                                <m:t>𝐴</m:t>
                              </m:r>
                            </m:sup>
                          </m:sSup>
                          <m:r>
                            <a:rPr lang="en-US" altLang="zh-CN" sz="2400" b="0" i="1" smtClean="0">
                              <a:latin typeface="Cambria Math" panose="02040503050406030204" pitchFamily="18" charset="0"/>
                            </a:rPr>
                            <m:t>𝐼</m:t>
                          </m:r>
                        </m:e>
                        <m:sub>
                          <m:r>
                            <a:rPr lang="en-US" altLang="zh-CN" sz="2400" b="0" i="1" smtClean="0">
                              <a:latin typeface="Cambria Math" panose="02040503050406030204" pitchFamily="18" charset="0"/>
                            </a:rPr>
                            <m:t>𝐴</m:t>
                          </m:r>
                        </m:sub>
                      </m:sSub>
                    </m:oMath>
                  </m:oMathPara>
                </a14:m>
                <a:endParaRPr lang="zh-CN" altLang="en-US" dirty="0"/>
              </a:p>
            </p:txBody>
          </p:sp>
        </mc:Choice>
        <mc:Fallback xmlns="">
          <p:sp>
            <p:nvSpPr>
              <p:cNvPr id="39" name="文本框 38">
                <a:extLst>
                  <a:ext uri="{FF2B5EF4-FFF2-40B4-BE49-F238E27FC236}">
                    <a16:creationId xmlns:a16="http://schemas.microsoft.com/office/drawing/2014/main" id="{FA0C0F18-E9CB-4B26-A78C-5464D92A6974}"/>
                  </a:ext>
                </a:extLst>
              </p:cNvPr>
              <p:cNvSpPr txBox="1">
                <a:spLocks noRot="1" noChangeAspect="1" noMove="1" noResize="1" noEditPoints="1" noAdjustHandles="1" noChangeArrowheads="1" noChangeShapeType="1" noTextEdit="1"/>
              </p:cNvSpPr>
              <p:nvPr/>
            </p:nvSpPr>
            <p:spPr>
              <a:xfrm>
                <a:off x="6818716" y="2745903"/>
                <a:ext cx="757451" cy="462627"/>
              </a:xfrm>
              <a:prstGeom prst="rect">
                <a:avLst/>
              </a:prstGeom>
              <a:blipFill>
                <a:blip r:embed="rId7"/>
                <a:stretch>
                  <a:fillRect b="-39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矩形 39">
                <a:extLst>
                  <a:ext uri="{FF2B5EF4-FFF2-40B4-BE49-F238E27FC236}">
                    <a16:creationId xmlns:a16="http://schemas.microsoft.com/office/drawing/2014/main" id="{9199620C-6FC9-4D8C-8A8D-BF2F8DE67D56}"/>
                  </a:ext>
                </a:extLst>
              </p:cNvPr>
              <p:cNvSpPr/>
              <p:nvPr/>
            </p:nvSpPr>
            <p:spPr>
              <a:xfrm>
                <a:off x="7021411" y="5309096"/>
                <a:ext cx="572464"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sPre>
                            <m:sPrePr>
                              <m:ctrlPr>
                                <a:rPr lang="en-US" altLang="zh-CN" sz="2400" i="1" smtClean="0">
                                  <a:latin typeface="Cambria Math" panose="02040503050406030204" pitchFamily="18" charset="0"/>
                                </a:rPr>
                              </m:ctrlPr>
                            </m:sPrePr>
                            <m:sub>
                              <m:r>
                                <a:rPr lang="en-US" altLang="zh-CN" sz="2400" b="0" i="1" smtClean="0">
                                  <a:latin typeface="Cambria Math" panose="02040503050406030204" pitchFamily="18" charset="0"/>
                                </a:rPr>
                                <m:t> </m:t>
                              </m:r>
                            </m:sub>
                            <m:sup>
                              <m:r>
                                <a:rPr lang="en-US" altLang="zh-CN" sz="2400" b="0" i="1" smtClean="0">
                                  <a:latin typeface="Cambria Math" panose="02040503050406030204" pitchFamily="18" charset="0"/>
                                </a:rPr>
                                <m:t>𝑃</m:t>
                              </m:r>
                            </m:sup>
                            <m:e>
                              <m:r>
                                <a:rPr lang="en-US" altLang="zh-CN" sz="2400" b="0" i="1" smtClean="0">
                                  <a:latin typeface="Cambria Math" panose="02040503050406030204" pitchFamily="18" charset="0"/>
                                </a:rPr>
                                <m:t>𝐼</m:t>
                              </m:r>
                            </m:e>
                          </m:sPre>
                        </m:e>
                        <m:sub>
                          <m:r>
                            <m:rPr>
                              <m:sty m:val="p"/>
                            </m:rPr>
                            <a:rPr lang="en-US" altLang="zh-CN" sz="2400" b="0" i="0" smtClean="0">
                              <a:latin typeface="Cambria Math" panose="02040503050406030204" pitchFamily="18" charset="0"/>
                            </a:rPr>
                            <m:t>A</m:t>
                          </m:r>
                        </m:sub>
                      </m:sSub>
                    </m:oMath>
                  </m:oMathPara>
                </a14:m>
                <a:endParaRPr lang="zh-CN" altLang="en-US" dirty="0"/>
              </a:p>
            </p:txBody>
          </p:sp>
        </mc:Choice>
        <mc:Fallback xmlns="">
          <p:sp>
            <p:nvSpPr>
              <p:cNvPr id="40" name="矩形 39">
                <a:extLst>
                  <a:ext uri="{FF2B5EF4-FFF2-40B4-BE49-F238E27FC236}">
                    <a16:creationId xmlns:a16="http://schemas.microsoft.com/office/drawing/2014/main" id="{9199620C-6FC9-4D8C-8A8D-BF2F8DE67D56}"/>
                  </a:ext>
                </a:extLst>
              </p:cNvPr>
              <p:cNvSpPr>
                <a:spLocks noRot="1" noChangeAspect="1" noMove="1" noResize="1" noEditPoints="1" noAdjustHandles="1" noChangeArrowheads="1" noChangeShapeType="1" noTextEdit="1"/>
              </p:cNvSpPr>
              <p:nvPr/>
            </p:nvSpPr>
            <p:spPr>
              <a:xfrm>
                <a:off x="7021411" y="5309096"/>
                <a:ext cx="572464" cy="461665"/>
              </a:xfrm>
              <a:prstGeom prst="rect">
                <a:avLst/>
              </a:prstGeom>
              <a:blipFill>
                <a:blip r:embed="rId8"/>
                <a:stretch>
                  <a:fillRect r="-3191" b="-39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0FF533A4-B85A-4BFB-AFA7-0BFE1F04C0EF}"/>
                  </a:ext>
                </a:extLst>
              </p:cNvPr>
              <p:cNvSpPr txBox="1"/>
              <p:nvPr/>
            </p:nvSpPr>
            <p:spPr>
              <a:xfrm>
                <a:off x="10105363" y="2789837"/>
                <a:ext cx="627159" cy="4626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 </m:t>
                              </m:r>
                            </m:e>
                            <m:sup>
                              <m:r>
                                <a:rPr lang="en-US" altLang="zh-CN" sz="2400" b="0" i="1" smtClean="0">
                                  <a:latin typeface="Cambria Math" panose="02040503050406030204" pitchFamily="18" charset="0"/>
                                </a:rPr>
                                <m:t>𝐴</m:t>
                              </m:r>
                            </m:sup>
                          </m:sSup>
                          <m:r>
                            <a:rPr lang="en-US" altLang="zh-CN" sz="2400" b="0" i="1" smtClean="0">
                              <a:latin typeface="Cambria Math" panose="02040503050406030204" pitchFamily="18" charset="0"/>
                            </a:rPr>
                            <m:t>𝐼</m:t>
                          </m:r>
                        </m:e>
                        <m:sub>
                          <m:r>
                            <a:rPr lang="en-US" altLang="zh-CN" sz="2400" b="0" i="1" smtClean="0">
                              <a:latin typeface="Cambria Math" panose="02040503050406030204" pitchFamily="18" charset="0"/>
                            </a:rPr>
                            <m:t>𝑃</m:t>
                          </m:r>
                        </m:sub>
                      </m:sSub>
                    </m:oMath>
                  </m:oMathPara>
                </a14:m>
                <a:endParaRPr lang="zh-CN" altLang="en-US" dirty="0"/>
              </a:p>
            </p:txBody>
          </p:sp>
        </mc:Choice>
        <mc:Fallback xmlns="">
          <p:sp>
            <p:nvSpPr>
              <p:cNvPr id="41" name="文本框 40">
                <a:extLst>
                  <a:ext uri="{FF2B5EF4-FFF2-40B4-BE49-F238E27FC236}">
                    <a16:creationId xmlns:a16="http://schemas.microsoft.com/office/drawing/2014/main" id="{0FF533A4-B85A-4BFB-AFA7-0BFE1F04C0EF}"/>
                  </a:ext>
                </a:extLst>
              </p:cNvPr>
              <p:cNvSpPr txBox="1">
                <a:spLocks noRot="1" noChangeAspect="1" noMove="1" noResize="1" noEditPoints="1" noAdjustHandles="1" noChangeArrowheads="1" noChangeShapeType="1" noTextEdit="1"/>
              </p:cNvSpPr>
              <p:nvPr/>
            </p:nvSpPr>
            <p:spPr>
              <a:xfrm>
                <a:off x="10105363" y="2789837"/>
                <a:ext cx="627159" cy="462627"/>
              </a:xfrm>
              <a:prstGeom prst="rect">
                <a:avLst/>
              </a:prstGeom>
              <a:blipFill>
                <a:blip r:embed="rId9"/>
                <a:stretch>
                  <a:fillRect r="-2913"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6DF1B0E6-8181-4921-88E6-31FAB594D4F8}"/>
                  </a:ext>
                </a:extLst>
              </p:cNvPr>
              <p:cNvSpPr txBox="1"/>
              <p:nvPr/>
            </p:nvSpPr>
            <p:spPr>
              <a:xfrm>
                <a:off x="10283477" y="5317597"/>
                <a:ext cx="76373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 </m:t>
                              </m:r>
                            </m:e>
                            <m:sup>
                              <m:r>
                                <a:rPr lang="en-US" altLang="zh-CN" sz="2400" b="0" i="1" smtClean="0">
                                  <a:latin typeface="Cambria Math" panose="02040503050406030204" pitchFamily="18" charset="0"/>
                                </a:rPr>
                                <m:t>𝑃</m:t>
                              </m:r>
                            </m:sup>
                          </m:sSup>
                          <m:r>
                            <a:rPr lang="en-US" altLang="zh-CN" sz="2400" b="0" i="1" smtClean="0">
                              <a:latin typeface="Cambria Math" panose="02040503050406030204" pitchFamily="18" charset="0"/>
                            </a:rPr>
                            <m:t>𝐼</m:t>
                          </m:r>
                        </m:e>
                        <m:sub>
                          <m:r>
                            <a:rPr lang="en-US" altLang="zh-CN" sz="2400" b="0" i="1" smtClean="0">
                              <a:latin typeface="Cambria Math" panose="02040503050406030204" pitchFamily="18" charset="0"/>
                            </a:rPr>
                            <m:t>𝑃</m:t>
                          </m:r>
                        </m:sub>
                      </m:sSub>
                    </m:oMath>
                  </m:oMathPara>
                </a14:m>
                <a:endParaRPr lang="zh-CN" altLang="en-US" dirty="0"/>
              </a:p>
            </p:txBody>
          </p:sp>
        </mc:Choice>
        <mc:Fallback xmlns="">
          <p:sp>
            <p:nvSpPr>
              <p:cNvPr id="42" name="文本框 41">
                <a:extLst>
                  <a:ext uri="{FF2B5EF4-FFF2-40B4-BE49-F238E27FC236}">
                    <a16:creationId xmlns:a16="http://schemas.microsoft.com/office/drawing/2014/main" id="{6DF1B0E6-8181-4921-88E6-31FAB594D4F8}"/>
                  </a:ext>
                </a:extLst>
              </p:cNvPr>
              <p:cNvSpPr txBox="1">
                <a:spLocks noRot="1" noChangeAspect="1" noMove="1" noResize="1" noEditPoints="1" noAdjustHandles="1" noChangeArrowheads="1" noChangeShapeType="1" noTextEdit="1"/>
              </p:cNvSpPr>
              <p:nvPr/>
            </p:nvSpPr>
            <p:spPr>
              <a:xfrm>
                <a:off x="10283477" y="5317597"/>
                <a:ext cx="763735" cy="461665"/>
              </a:xfrm>
              <a:prstGeom prst="rect">
                <a:avLst/>
              </a:prstGeom>
              <a:blipFill>
                <a:blip r:embed="rId10"/>
                <a:stretch>
                  <a:fillRect b="-39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D48CC5AF-69A7-4AC4-8526-3894901DA4A9}"/>
                  </a:ext>
                </a:extLst>
              </p:cNvPr>
              <p:cNvSpPr txBox="1"/>
              <p:nvPr/>
            </p:nvSpPr>
            <p:spPr>
              <a:xfrm>
                <a:off x="493174" y="1014570"/>
                <a:ext cx="2683934" cy="1342868"/>
              </a:xfrm>
              <a:prstGeom prst="rect">
                <a:avLst/>
              </a:prstGeom>
              <a:noFill/>
            </p:spPr>
            <p:txBody>
              <a:bodyPr wrap="square" rtlCol="0">
                <a:spAutoFit/>
              </a:bodyPr>
              <a:lstStyle/>
              <a:p>
                <a:r>
                  <a:rPr lang="zh-CN" altLang="en-US" dirty="0"/>
                  <a:t>散射光强</a:t>
                </a:r>
                <a14:m>
                  <m:oMath xmlns:m="http://schemas.openxmlformats.org/officeDocument/2006/math">
                    <m:r>
                      <a:rPr lang="en-US" altLang="zh-CN" sz="2400" b="0" i="0" smtClean="0">
                        <a:latin typeface="Cambria Math" panose="02040503050406030204" pitchFamily="18" charset="0"/>
                      </a:rPr>
                      <m:t> </m:t>
                    </m:r>
                    <m:sSup>
                      <m:sSupPr>
                        <m:ctrlPr>
                          <a:rPr lang="en-US" altLang="zh-CN" sz="2400" b="0" i="1" smtClean="0">
                            <a:latin typeface="Cambria Math" panose="02040503050406030204" pitchFamily="18" charset="0"/>
                          </a:rPr>
                        </m:ctrlPr>
                      </m:sSupPr>
                      <m:e>
                        <m:r>
                          <a:rPr lang="zh-CN" altLang="en-US" sz="2400" i="1">
                            <a:latin typeface="Cambria Math" panose="02040503050406030204" pitchFamily="18" charset="0"/>
                          </a:rPr>
                          <m:t>：</m:t>
                        </m:r>
                        <m:r>
                          <a:rPr lang="en-US" altLang="zh-CN" sz="2400" b="0" i="0" smtClean="0">
                            <a:latin typeface="Cambria Math" panose="02040503050406030204" pitchFamily="18" charset="0"/>
                          </a:rPr>
                          <m:t>    </m:t>
                        </m:r>
                      </m:e>
                      <m:sup>
                        <m:r>
                          <a:rPr lang="en-US" altLang="zh-CN" sz="2400" b="0" i="1" smtClean="0">
                            <a:latin typeface="Cambria Math" panose="02040503050406030204" pitchFamily="18" charset="0"/>
                          </a:rPr>
                          <m:t>𝑖</m:t>
                        </m:r>
                      </m:sup>
                    </m:sSup>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𝐼</m:t>
                        </m:r>
                      </m:e>
                      <m:sub>
                        <m:r>
                          <a:rPr lang="en-US" altLang="zh-CN" sz="2400" b="0" i="1" smtClean="0">
                            <a:latin typeface="Cambria Math" panose="02040503050406030204" pitchFamily="18" charset="0"/>
                          </a:rPr>
                          <m:t>𝑗</m:t>
                        </m:r>
                      </m:sub>
                    </m:sSub>
                  </m:oMath>
                </a14:m>
                <a:r>
                  <a:rPr lang="zh-CN" altLang="en-US" dirty="0"/>
                  <a:t> </a:t>
                </a:r>
                <a:endParaRPr lang="en-US" altLang="zh-CN" dirty="0"/>
              </a:p>
              <a:p>
                <a:endParaRPr lang="en-US" altLang="zh-CN" dirty="0"/>
              </a:p>
              <a:p>
                <a14:m>
                  <m:oMath xmlns:m="http://schemas.openxmlformats.org/officeDocument/2006/math">
                    <m:r>
                      <a:rPr lang="en-US" altLang="zh-CN" b="0" i="1" smtClean="0">
                        <a:latin typeface="Cambria Math" panose="02040503050406030204" pitchFamily="18" charset="0"/>
                      </a:rPr>
                      <m:t>𝑖</m:t>
                    </m:r>
                    <m:r>
                      <a:rPr lang="en-US" altLang="zh-CN" b="0" i="1" smtClean="0">
                        <a:latin typeface="Cambria Math" panose="02040503050406030204" pitchFamily="18" charset="0"/>
                      </a:rPr>
                      <m:t>: </m:t>
                    </m:r>
                  </m:oMath>
                </a14:m>
                <a:r>
                  <a:rPr lang="zh-CN" altLang="en-US" dirty="0"/>
                  <a:t>入射光偏振方向</a:t>
                </a:r>
                <a:endParaRPr lang="en-US" altLang="zh-CN" dirty="0"/>
              </a:p>
              <a:p>
                <a14:m>
                  <m:oMath xmlns:m="http://schemas.openxmlformats.org/officeDocument/2006/math">
                    <m:r>
                      <a:rPr lang="en-US" altLang="zh-CN" b="0" i="1" smtClean="0">
                        <a:latin typeface="Cambria Math" panose="02040503050406030204" pitchFamily="18" charset="0"/>
                      </a:rPr>
                      <m:t>𝑗</m:t>
                    </m:r>
                    <m:r>
                      <a:rPr lang="en-US" altLang="zh-CN" b="0" i="1" smtClean="0">
                        <a:latin typeface="Cambria Math" panose="02040503050406030204" pitchFamily="18" charset="0"/>
                      </a:rPr>
                      <m:t>: </m:t>
                    </m:r>
                  </m:oMath>
                </a14:m>
                <a:r>
                  <a:rPr lang="zh-CN" altLang="en-US" dirty="0"/>
                  <a:t>散射光偏振方向</a:t>
                </a:r>
              </a:p>
            </p:txBody>
          </p:sp>
        </mc:Choice>
        <mc:Fallback xmlns="">
          <p:sp>
            <p:nvSpPr>
              <p:cNvPr id="44" name="文本框 43">
                <a:extLst>
                  <a:ext uri="{FF2B5EF4-FFF2-40B4-BE49-F238E27FC236}">
                    <a16:creationId xmlns:a16="http://schemas.microsoft.com/office/drawing/2014/main" id="{D48CC5AF-69A7-4AC4-8526-3894901DA4A9}"/>
                  </a:ext>
                </a:extLst>
              </p:cNvPr>
              <p:cNvSpPr txBox="1">
                <a:spLocks noRot="1" noChangeAspect="1" noMove="1" noResize="1" noEditPoints="1" noAdjustHandles="1" noChangeArrowheads="1" noChangeShapeType="1" noTextEdit="1"/>
              </p:cNvSpPr>
              <p:nvPr/>
            </p:nvSpPr>
            <p:spPr>
              <a:xfrm>
                <a:off x="493174" y="1014570"/>
                <a:ext cx="2683934" cy="1342868"/>
              </a:xfrm>
              <a:prstGeom prst="rect">
                <a:avLst/>
              </a:prstGeom>
              <a:blipFill>
                <a:blip r:embed="rId11"/>
                <a:stretch>
                  <a:fillRect l="-2045" b="-588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15B7E870-F2CB-48D7-B64E-643E48264B65}"/>
                  </a:ext>
                </a:extLst>
              </p:cNvPr>
              <p:cNvSpPr txBox="1"/>
              <p:nvPr/>
            </p:nvSpPr>
            <p:spPr>
              <a:xfrm>
                <a:off x="531781" y="2384284"/>
                <a:ext cx="5130002" cy="1606145"/>
              </a:xfrm>
              <a:prstGeom prst="rect">
                <a:avLst/>
              </a:prstGeom>
              <a:noFill/>
            </p:spPr>
            <p:txBody>
              <a:bodyPr wrap="square" rtlCol="0">
                <a:spAutoFit/>
              </a:bodyPr>
              <a:lstStyle/>
              <a:p>
                <a:r>
                  <a:rPr lang="zh-CN" altLang="en-US" dirty="0"/>
                  <a:t>垂直退偏度</a:t>
                </a:r>
                <a:r>
                  <a:rPr lang="en-US" altLang="zh-CN" dirty="0"/>
                  <a:t>:  </a:t>
                </a:r>
                <a14:m>
                  <m:oMath xmlns:m="http://schemas.openxmlformats.org/officeDocument/2006/math">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𝜌</m:t>
                        </m:r>
                      </m:e>
                      <m:sub>
                        <m:r>
                          <a:rPr lang="en-US" altLang="zh-CN" b="0" i="1" smtClean="0">
                            <a:latin typeface="Cambria Math" panose="02040503050406030204" pitchFamily="18" charset="0"/>
                            <a:ea typeface="Cambria Math" panose="02040503050406030204" pitchFamily="18" charset="0"/>
                          </a:rPr>
                          <m:t>⊥</m:t>
                        </m:r>
                      </m:sub>
                    </m:sSub>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i="1">
                                <a:latin typeface="Cambria Math" panose="02040503050406030204" pitchFamily="18" charset="0"/>
                              </a:rPr>
                            </m:ctrlPr>
                          </m:sSubPr>
                          <m:e>
                            <m:sPre>
                              <m:sPrePr>
                                <m:ctrlPr>
                                  <a:rPr lang="en-US" altLang="zh-CN" i="1">
                                    <a:latin typeface="Cambria Math" panose="02040503050406030204" pitchFamily="18" charset="0"/>
                                  </a:rPr>
                                </m:ctrlPr>
                              </m:sPrePr>
                              <m:sub>
                                <m:r>
                                  <a:rPr lang="en-US" altLang="zh-CN" i="1">
                                    <a:latin typeface="Cambria Math" panose="02040503050406030204" pitchFamily="18" charset="0"/>
                                  </a:rPr>
                                  <m:t> </m:t>
                                </m:r>
                              </m:sub>
                              <m:sup>
                                <m:r>
                                  <a:rPr lang="en-US" altLang="zh-CN" i="1">
                                    <a:latin typeface="Cambria Math" panose="02040503050406030204" pitchFamily="18" charset="0"/>
                                  </a:rPr>
                                  <m:t>𝑃</m:t>
                                </m:r>
                              </m:sup>
                              <m:e>
                                <m:r>
                                  <a:rPr lang="en-US" altLang="zh-CN" i="1">
                                    <a:latin typeface="Cambria Math" panose="02040503050406030204" pitchFamily="18" charset="0"/>
                                  </a:rPr>
                                  <m:t>𝐼</m:t>
                                </m:r>
                              </m:e>
                            </m:sPre>
                          </m:e>
                          <m:sub>
                            <m:r>
                              <m:rPr>
                                <m:sty m:val="p"/>
                              </m:rPr>
                              <a:rPr lang="en-US" altLang="zh-CN">
                                <a:latin typeface="Cambria Math" panose="02040503050406030204" pitchFamily="18" charset="0"/>
                              </a:rPr>
                              <m:t>A</m:t>
                            </m:r>
                          </m:sub>
                        </m:sSub>
                      </m:num>
                      <m:den>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𝑃</m:t>
                                </m:r>
                              </m:sup>
                            </m:sSup>
                            <m:r>
                              <a:rPr lang="en-US" altLang="zh-CN" i="1">
                                <a:latin typeface="Cambria Math" panose="02040503050406030204" pitchFamily="18" charset="0"/>
                              </a:rPr>
                              <m:t>𝐼</m:t>
                            </m:r>
                          </m:e>
                          <m:sub>
                            <m:r>
                              <a:rPr lang="en-US" altLang="zh-CN" i="1">
                                <a:latin typeface="Cambria Math" panose="02040503050406030204" pitchFamily="18" charset="0"/>
                              </a:rPr>
                              <m:t>𝑃</m:t>
                            </m:r>
                          </m:sub>
                        </m:sSub>
                      </m:den>
                    </m:f>
                    <m:r>
                      <a:rPr lang="en-US" altLang="zh-CN" b="0" i="0" smtClean="0">
                        <a:latin typeface="Cambria Math" panose="02040503050406030204" pitchFamily="18" charset="0"/>
                      </a:rPr>
                      <m:t>=</m:t>
                    </m:r>
                    <m:f>
                      <m:fPr>
                        <m:ctrlPr>
                          <a:rPr lang="en-US" altLang="zh-CN" b="0" i="1" smtClean="0">
                            <a:latin typeface="Cambria Math" panose="02040503050406030204" pitchFamily="18" charset="0"/>
                          </a:rPr>
                        </m:ctrlPr>
                      </m:fPr>
                      <m:num>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i="1">
                                        <a:solidFill>
                                          <a:srgbClr val="000000"/>
                                        </a:solidFill>
                                        <a:latin typeface="Cambria Math" panose="02040503050406030204" pitchFamily="18" charset="0"/>
                                      </a:rPr>
                                      <m:t>𝑧</m:t>
                                    </m:r>
                                  </m:sub>
                                  <m:sup>
                                    <m:r>
                                      <a:rPr lang="en-US" altLang="zh-CN" i="1">
                                        <a:solidFill>
                                          <a:srgbClr val="000000"/>
                                        </a:solidFill>
                                        <a:latin typeface="Cambria Math" panose="02040503050406030204" pitchFamily="18" charset="0"/>
                                      </a:rPr>
                                      <m:t>𝑦</m:t>
                                    </m:r>
                                  </m:sup>
                                </m:sSubSup>
                              </m:e>
                              <m:sup>
                                <m:r>
                                  <a:rPr lang="en-US" altLang="zh-CN" i="1">
                                    <a:solidFill>
                                      <a:srgbClr val="000000"/>
                                    </a:solidFill>
                                    <a:latin typeface="Cambria Math" panose="02040503050406030204" pitchFamily="18" charset="0"/>
                                  </a:rPr>
                                  <m:t>2</m:t>
                                </m:r>
                              </m:sup>
                            </m:sSup>
                          </m:e>
                        </m:acc>
                      </m:num>
                      <m:den>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i="1">
                                        <a:solidFill>
                                          <a:srgbClr val="000000"/>
                                        </a:solidFill>
                                        <a:latin typeface="Cambria Math" panose="02040503050406030204" pitchFamily="18" charset="0"/>
                                      </a:rPr>
                                      <m:t>𝑧</m:t>
                                    </m:r>
                                  </m:sub>
                                  <m:sup>
                                    <m:r>
                                      <a:rPr lang="en-US" altLang="zh-CN" b="0" i="1" smtClean="0">
                                        <a:solidFill>
                                          <a:srgbClr val="000000"/>
                                        </a:solidFill>
                                        <a:latin typeface="Cambria Math" panose="02040503050406030204" pitchFamily="18" charset="0"/>
                                      </a:rPr>
                                      <m:t>𝑧</m:t>
                                    </m:r>
                                  </m:sup>
                                </m:sSubSup>
                              </m:e>
                              <m:sup>
                                <m:r>
                                  <a:rPr lang="en-US" altLang="zh-CN" i="1">
                                    <a:solidFill>
                                      <a:srgbClr val="000000"/>
                                    </a:solidFill>
                                    <a:latin typeface="Cambria Math" panose="02040503050406030204" pitchFamily="18" charset="0"/>
                                  </a:rPr>
                                  <m:t>2</m:t>
                                </m:r>
                              </m:sup>
                            </m:sSup>
                          </m:e>
                        </m:acc>
                      </m:den>
                    </m:f>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3 </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𝛾</m:t>
                            </m:r>
                          </m:e>
                          <m:sup>
                            <m:r>
                              <a:rPr lang="en-US" altLang="zh-CN" b="0" i="1" smtClean="0">
                                <a:latin typeface="Cambria Math" panose="02040503050406030204" pitchFamily="18" charset="0"/>
                              </a:rPr>
                              <m:t>2</m:t>
                            </m:r>
                          </m:sup>
                        </m:sSup>
                      </m:num>
                      <m:den>
                        <m:r>
                          <a:rPr lang="en-US" altLang="zh-CN" b="0" i="1" smtClean="0">
                            <a:latin typeface="Cambria Math" panose="02040503050406030204" pitchFamily="18" charset="0"/>
                          </a:rPr>
                          <m:t>45 </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𝛼</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+4</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𝛾</m:t>
                            </m:r>
                          </m:e>
                          <m:sup>
                            <m:r>
                              <a:rPr lang="en-US" altLang="zh-CN" b="0" i="1" smtClean="0">
                                <a:latin typeface="Cambria Math" panose="02040503050406030204" pitchFamily="18" charset="0"/>
                              </a:rPr>
                              <m:t>2</m:t>
                            </m:r>
                          </m:sup>
                        </m:sSup>
                      </m:den>
                    </m:f>
                  </m:oMath>
                </a14:m>
                <a:endParaRPr lang="en-US" altLang="zh-CN" dirty="0"/>
              </a:p>
              <a:p>
                <a:endParaRPr lang="en-US" altLang="zh-CN" dirty="0"/>
              </a:p>
              <a:p>
                <a:r>
                  <a:rPr lang="zh-CN" altLang="en-US" dirty="0"/>
                  <a:t>平行退偏度：</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𝜌</m:t>
                        </m:r>
                      </m:e>
                      <m:sub>
                        <m:r>
                          <a:rPr lang="en-US" altLang="zh-CN" b="0" i="1" smtClean="0">
                            <a:latin typeface="Cambria Math" panose="02040503050406030204" pitchFamily="18" charset="0"/>
                          </a:rPr>
                          <m:t>∥</m:t>
                        </m:r>
                      </m:sub>
                    </m:sSub>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𝐴</m:t>
                                </m:r>
                              </m:sup>
                            </m:sSup>
                            <m:r>
                              <a:rPr lang="en-US" altLang="zh-CN" i="1">
                                <a:latin typeface="Cambria Math" panose="02040503050406030204" pitchFamily="18" charset="0"/>
                              </a:rPr>
                              <m:t>𝐼</m:t>
                            </m:r>
                          </m:e>
                          <m:sub>
                            <m:r>
                              <a:rPr lang="en-US" altLang="zh-CN" i="1">
                                <a:latin typeface="Cambria Math" panose="02040503050406030204" pitchFamily="18" charset="0"/>
                              </a:rPr>
                              <m:t>𝑃</m:t>
                            </m:r>
                          </m:sub>
                        </m:sSub>
                      </m:num>
                      <m:den>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𝐴</m:t>
                                </m:r>
                              </m:sup>
                            </m:sSup>
                            <m:r>
                              <a:rPr lang="en-US" altLang="zh-CN" i="1">
                                <a:latin typeface="Cambria Math" panose="02040503050406030204" pitchFamily="18" charset="0"/>
                              </a:rPr>
                              <m:t>𝐼</m:t>
                            </m:r>
                          </m:e>
                          <m:sub>
                            <m:r>
                              <a:rPr lang="en-US" altLang="zh-CN" i="1">
                                <a:latin typeface="Cambria Math" panose="02040503050406030204" pitchFamily="18" charset="0"/>
                              </a:rPr>
                              <m:t>𝐴</m:t>
                            </m:r>
                          </m:sub>
                        </m:sSub>
                      </m:den>
                    </m:f>
                    <m:r>
                      <a:rPr lang="en-US" altLang="zh-CN" b="0" i="0" smtClean="0">
                        <a:latin typeface="Cambria Math" panose="02040503050406030204" pitchFamily="18" charset="0"/>
                      </a:rPr>
                      <m:t>=</m:t>
                    </m:r>
                    <m:f>
                      <m:fPr>
                        <m:ctrlPr>
                          <a:rPr lang="en-US" altLang="zh-CN" b="0" i="1" smtClean="0">
                            <a:latin typeface="Cambria Math" panose="02040503050406030204" pitchFamily="18" charset="0"/>
                          </a:rPr>
                        </m:ctrlPr>
                      </m:fPr>
                      <m:num>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b="0" i="1" smtClean="0">
                                        <a:solidFill>
                                          <a:srgbClr val="000000"/>
                                        </a:solidFill>
                                        <a:latin typeface="Cambria Math" panose="02040503050406030204" pitchFamily="18" charset="0"/>
                                      </a:rPr>
                                      <m:t>𝑥</m:t>
                                    </m:r>
                                  </m:sub>
                                  <m:sup>
                                    <m:r>
                                      <a:rPr lang="en-US" altLang="zh-CN" i="1">
                                        <a:solidFill>
                                          <a:srgbClr val="000000"/>
                                        </a:solidFill>
                                        <a:latin typeface="Cambria Math" panose="02040503050406030204" pitchFamily="18" charset="0"/>
                                      </a:rPr>
                                      <m:t>𝑧</m:t>
                                    </m:r>
                                  </m:sup>
                                </m:sSubSup>
                              </m:e>
                              <m:sup>
                                <m:r>
                                  <a:rPr lang="en-US" altLang="zh-CN" i="1">
                                    <a:solidFill>
                                      <a:srgbClr val="000000"/>
                                    </a:solidFill>
                                    <a:latin typeface="Cambria Math" panose="02040503050406030204" pitchFamily="18" charset="0"/>
                                  </a:rPr>
                                  <m:t>2</m:t>
                                </m:r>
                              </m:sup>
                            </m:sSup>
                          </m:e>
                        </m:acc>
                      </m:num>
                      <m:den>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b="0" i="1" smtClean="0">
                                        <a:solidFill>
                                          <a:srgbClr val="000000"/>
                                        </a:solidFill>
                                        <a:latin typeface="Cambria Math" panose="02040503050406030204" pitchFamily="18" charset="0"/>
                                      </a:rPr>
                                      <m:t>𝑥</m:t>
                                    </m:r>
                                  </m:sub>
                                  <m:sup>
                                    <m:r>
                                      <a:rPr lang="en-US" altLang="zh-CN" b="0" i="1" smtClean="0">
                                        <a:solidFill>
                                          <a:srgbClr val="000000"/>
                                        </a:solidFill>
                                        <a:latin typeface="Cambria Math" panose="02040503050406030204" pitchFamily="18" charset="0"/>
                                      </a:rPr>
                                      <m:t>𝑦</m:t>
                                    </m:r>
                                  </m:sup>
                                </m:sSubSup>
                              </m:e>
                              <m:sup>
                                <m:r>
                                  <a:rPr lang="en-US" altLang="zh-CN" i="1">
                                    <a:solidFill>
                                      <a:srgbClr val="000000"/>
                                    </a:solidFill>
                                    <a:latin typeface="Cambria Math" panose="02040503050406030204" pitchFamily="18" charset="0"/>
                                  </a:rPr>
                                  <m:t>2</m:t>
                                </m:r>
                              </m:sup>
                            </m:sSup>
                          </m:e>
                        </m:acc>
                      </m:den>
                    </m:f>
                    <m:r>
                      <a:rPr lang="en-US" altLang="zh-CN" b="0" i="0" smtClean="0">
                        <a:latin typeface="Cambria Math" panose="02040503050406030204" pitchFamily="18" charset="0"/>
                      </a:rPr>
                      <m:t>=1</m:t>
                    </m:r>
                  </m:oMath>
                </a14:m>
                <a:endParaRPr lang="zh-CN" altLang="en-US" dirty="0"/>
              </a:p>
            </p:txBody>
          </p:sp>
        </mc:Choice>
        <mc:Fallback xmlns="">
          <p:sp>
            <p:nvSpPr>
              <p:cNvPr id="45" name="文本框 44">
                <a:extLst>
                  <a:ext uri="{FF2B5EF4-FFF2-40B4-BE49-F238E27FC236}">
                    <a16:creationId xmlns:a16="http://schemas.microsoft.com/office/drawing/2014/main" id="{15B7E870-F2CB-48D7-B64E-643E48264B65}"/>
                  </a:ext>
                </a:extLst>
              </p:cNvPr>
              <p:cNvSpPr txBox="1">
                <a:spLocks noRot="1" noChangeAspect="1" noMove="1" noResize="1" noEditPoints="1" noAdjustHandles="1" noChangeArrowheads="1" noChangeShapeType="1" noTextEdit="1"/>
              </p:cNvSpPr>
              <p:nvPr/>
            </p:nvSpPr>
            <p:spPr>
              <a:xfrm>
                <a:off x="531781" y="2384284"/>
                <a:ext cx="5130002" cy="1606145"/>
              </a:xfrm>
              <a:prstGeom prst="rect">
                <a:avLst/>
              </a:prstGeom>
              <a:blipFill>
                <a:blip r:embed="rId12"/>
                <a:stretch>
                  <a:fillRect l="-950"/>
                </a:stretch>
              </a:blipFill>
            </p:spPr>
            <p:txBody>
              <a:bodyPr/>
              <a:lstStyle/>
              <a:p>
                <a:r>
                  <a:rPr lang="zh-CN" altLang="en-US">
                    <a:noFill/>
                  </a:rPr>
                  <a:t> </a:t>
                </a:r>
              </a:p>
            </p:txBody>
          </p:sp>
        </mc:Fallback>
      </mc:AlternateContent>
      <p:pic>
        <p:nvPicPr>
          <p:cNvPr id="47" name="图片 46">
            <a:extLst>
              <a:ext uri="{FF2B5EF4-FFF2-40B4-BE49-F238E27FC236}">
                <a16:creationId xmlns:a16="http://schemas.microsoft.com/office/drawing/2014/main" id="{3AE487A9-46A2-4D8B-BCE9-0EA6CF0721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5452" y="4442375"/>
            <a:ext cx="3769765" cy="1233917"/>
          </a:xfrm>
          <a:prstGeom prst="rect">
            <a:avLst/>
          </a:prstGeom>
        </p:spPr>
      </p:pic>
      <p:sp>
        <p:nvSpPr>
          <p:cNvPr id="48" name="矩形 47">
            <a:extLst>
              <a:ext uri="{FF2B5EF4-FFF2-40B4-BE49-F238E27FC236}">
                <a16:creationId xmlns:a16="http://schemas.microsoft.com/office/drawing/2014/main" id="{1918A5F5-E146-4A67-A640-0BF557857E00}"/>
              </a:ext>
            </a:extLst>
          </p:cNvPr>
          <p:cNvSpPr/>
          <p:nvPr/>
        </p:nvSpPr>
        <p:spPr>
          <a:xfrm>
            <a:off x="111519" y="6111659"/>
            <a:ext cx="9464281" cy="523220"/>
          </a:xfrm>
          <a:prstGeom prst="rect">
            <a:avLst/>
          </a:prstGeom>
        </p:spPr>
        <p:txBody>
          <a:bodyPr wrap="square">
            <a:spAutoFit/>
          </a:bodyPr>
          <a:lstStyle/>
          <a:p>
            <a:r>
              <a:rPr lang="en-US" altLang="zh-CN" sz="1400" dirty="0">
                <a:latin typeface="Times New Roman" panose="02020603050405020304" pitchFamily="18" charset="0"/>
                <a:cs typeface="Times New Roman" panose="02020603050405020304" pitchFamily="18" charset="0"/>
              </a:rPr>
              <a:t>[1] Robert W. Boyd. </a:t>
            </a:r>
            <a:r>
              <a:rPr lang="en-US" altLang="zh-CN" sz="1400" i="1" dirty="0">
                <a:latin typeface="Times New Roman" panose="02020603050405020304" pitchFamily="18" charset="0"/>
                <a:cs typeface="Times New Roman" panose="02020603050405020304" pitchFamily="18" charset="0"/>
              </a:rPr>
              <a:t>Nonlinear optics,</a:t>
            </a:r>
            <a:r>
              <a:rPr lang="zh-CN" altLang="en-US" sz="1400" i="1" dirty="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p473(2008)</a:t>
            </a:r>
          </a:p>
          <a:p>
            <a:r>
              <a:rPr lang="en-US" altLang="zh-CN" sz="1400" dirty="0">
                <a:latin typeface="Times New Roman" panose="02020603050405020304" pitchFamily="18" charset="0"/>
                <a:cs typeface="Times New Roman" panose="02020603050405020304" pitchFamily="18" charset="0"/>
              </a:rPr>
              <a:t>[2] </a:t>
            </a:r>
            <a:r>
              <a:rPr lang="zh-CN" altLang="en-US" sz="1400" dirty="0">
                <a:latin typeface="Times New Roman" panose="02020603050405020304" pitchFamily="18" charset="0"/>
                <a:cs typeface="Times New Roman" panose="02020603050405020304" pitchFamily="18" charset="0"/>
              </a:rPr>
              <a:t>王海燕等</a:t>
            </a:r>
            <a:r>
              <a:rPr lang="en-US" altLang="zh-CN" sz="1400" dirty="0">
                <a:latin typeface="Times New Roman" panose="02020603050405020304" pitchFamily="18" charset="0"/>
                <a:cs typeface="Times New Roman" panose="02020603050405020304" pitchFamily="18" charset="0"/>
              </a:rPr>
              <a:t>.</a:t>
            </a:r>
            <a:r>
              <a:rPr lang="zh-CN" altLang="en-US" sz="1400" dirty="0">
                <a:latin typeface="Times New Roman" panose="02020603050405020304" pitchFamily="18" charset="0"/>
                <a:cs typeface="Times New Roman" panose="02020603050405020304" pitchFamily="18" charset="0"/>
              </a:rPr>
              <a:t>拉曼光谱偏振特性的研究</a:t>
            </a:r>
            <a:r>
              <a:rPr lang="en-US" altLang="zh-CN" sz="1400" dirty="0">
                <a:latin typeface="Times New Roman" panose="02020603050405020304" pitchFamily="18" charset="0"/>
                <a:cs typeface="Times New Roman" panose="02020603050405020304" pitchFamily="18" charset="0"/>
              </a:rPr>
              <a:t>.</a:t>
            </a:r>
            <a:r>
              <a:rPr lang="zh-CN" altLang="en-US" sz="1400" dirty="0">
                <a:latin typeface="Times New Roman" panose="02020603050405020304" pitchFamily="18" charset="0"/>
                <a:cs typeface="Times New Roman" panose="02020603050405020304" pitchFamily="18" charset="0"/>
              </a:rPr>
              <a:t>大学物理</a:t>
            </a:r>
            <a:r>
              <a:rPr lang="en-US" altLang="zh-CN" sz="1400" dirty="0">
                <a:latin typeface="Times New Roman" panose="02020603050405020304" pitchFamily="18" charset="0"/>
                <a:cs typeface="Times New Roman" panose="02020603050405020304" pitchFamily="18" charset="0"/>
              </a:rPr>
              <a:t>, 2003 , 22(11)</a:t>
            </a:r>
            <a:endParaRPr lang="zh-CN" altLang="en-US" sz="1400" dirty="0">
              <a:latin typeface="Times New Roman" panose="02020603050405020304" pitchFamily="18" charset="0"/>
              <a:cs typeface="Times New Roman" panose="02020603050405020304" pitchFamily="18" charset="0"/>
            </a:endParaRPr>
          </a:p>
        </p:txBody>
      </p:sp>
      <p:sp>
        <p:nvSpPr>
          <p:cNvPr id="49" name="矩形 48">
            <a:extLst>
              <a:ext uri="{FF2B5EF4-FFF2-40B4-BE49-F238E27FC236}">
                <a16:creationId xmlns:a16="http://schemas.microsoft.com/office/drawing/2014/main" id="{7C857F87-0EB4-4495-86F7-E1B39F5AE287}"/>
              </a:ext>
            </a:extLst>
          </p:cNvPr>
          <p:cNvSpPr/>
          <p:nvPr/>
        </p:nvSpPr>
        <p:spPr>
          <a:xfrm>
            <a:off x="444057" y="414887"/>
            <a:ext cx="4493538" cy="461665"/>
          </a:xfrm>
          <a:prstGeom prst="rect">
            <a:avLst/>
          </a:prstGeom>
        </p:spPr>
        <p:txBody>
          <a:bodyPr wrap="none">
            <a:spAutoFit/>
          </a:bodyPr>
          <a:lstStyle/>
          <a:p>
            <a:r>
              <a:rPr lang="zh-CN" altLang="en-US" sz="2400" dirty="0"/>
              <a:t>退偏度：改变光偏振状态的本领</a:t>
            </a:r>
          </a:p>
        </p:txBody>
      </p:sp>
    </p:spTree>
    <p:extLst>
      <p:ext uri="{BB962C8B-B14F-4D97-AF65-F5344CB8AC3E}">
        <p14:creationId xmlns:p14="http://schemas.microsoft.com/office/powerpoint/2010/main" val="107749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a:extLst>
              <a:ext uri="{FF2B5EF4-FFF2-40B4-BE49-F238E27FC236}">
                <a16:creationId xmlns:a16="http://schemas.microsoft.com/office/drawing/2014/main" id="{ACE3B69C-7B00-4E19-8A33-B8981633BDA2}"/>
              </a:ext>
            </a:extLst>
          </p:cNvPr>
          <p:cNvSpPr>
            <a:spLocks noGrp="1"/>
          </p:cNvSpPr>
          <p:nvPr>
            <p:ph type="title"/>
          </p:nvPr>
        </p:nvSpPr>
        <p:spPr>
          <a:xfrm>
            <a:off x="4036711" y="1381217"/>
            <a:ext cx="5419185" cy="895350"/>
          </a:xfrm>
        </p:spPr>
        <p:txBody>
          <a:bodyPr>
            <a:normAutofit/>
          </a:bodyPr>
          <a:lstStyle/>
          <a:p>
            <a:r>
              <a:rPr lang="en-US" altLang="zh-CN" sz="3600" dirty="0"/>
              <a:t>CCl</a:t>
            </a:r>
            <a:r>
              <a:rPr lang="en-US" altLang="zh-CN" sz="3600" baseline="-25000" dirty="0"/>
              <a:t>4 </a:t>
            </a:r>
            <a:r>
              <a:rPr lang="en-US" altLang="zh-CN" sz="3600" dirty="0"/>
              <a:t>Raman </a:t>
            </a:r>
            <a:r>
              <a:rPr lang="zh-CN" altLang="en-US" sz="3600" dirty="0"/>
              <a:t>光谱分析</a:t>
            </a:r>
            <a:r>
              <a:rPr lang="en-US" altLang="zh-CN" sz="3600" baseline="-25000" dirty="0"/>
              <a:t> </a:t>
            </a:r>
            <a:endParaRPr lang="zh-CN" altLang="en-US" sz="3600" dirty="0"/>
          </a:p>
        </p:txBody>
      </p:sp>
      <p:sp>
        <p:nvSpPr>
          <p:cNvPr id="9" name="文本框 8">
            <a:extLst>
              <a:ext uri="{FF2B5EF4-FFF2-40B4-BE49-F238E27FC236}">
                <a16:creationId xmlns:a16="http://schemas.microsoft.com/office/drawing/2014/main" id="{247B30BB-737D-444D-B750-58BA0349157D}"/>
              </a:ext>
            </a:extLst>
          </p:cNvPr>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/03</a:t>
            </a:r>
            <a:endParaRPr lang="zh-CN" altLang="en-US" spc="100" dirty="0">
              <a:solidFill>
                <a:schemeClr val="bg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90505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A35FE138-90F4-4CEC-9C4A-2DFB0DA852D4}"/>
              </a:ext>
            </a:extLst>
          </p:cNvPr>
          <p:cNvSpPr>
            <a:spLocks noGrp="1"/>
          </p:cNvSpPr>
          <p:nvPr>
            <p:ph type="ftr" sz="quarter" idx="11"/>
          </p:nvPr>
        </p:nvSpPr>
        <p:spPr>
          <a:xfrm>
            <a:off x="11854" y="6512854"/>
            <a:ext cx="6189044" cy="276999"/>
          </a:xfrm>
        </p:spPr>
        <p:txBody>
          <a:bodyPr/>
          <a:lstStyle/>
          <a:p>
            <a:r>
              <a:rPr lang="en-US" altLang="zh-CN" sz="1200" dirty="0">
                <a:solidFill>
                  <a:schemeClr val="tx1"/>
                </a:solidFill>
                <a:latin typeface="宋体" panose="02010600030101010101" pitchFamily="2" charset="-122"/>
                <a:ea typeface="宋体" panose="02010600030101010101" pitchFamily="2" charset="-122"/>
              </a:rPr>
              <a:t>[1]</a:t>
            </a:r>
            <a:r>
              <a:rPr lang="zh-CN" altLang="en-US" sz="1200" dirty="0">
                <a:solidFill>
                  <a:schemeClr val="tx1"/>
                </a:solidFill>
                <a:latin typeface="宋体" panose="02010600030101010101" pitchFamily="2" charset="-122"/>
                <a:ea typeface="宋体" panose="02010600030101010101" pitchFamily="2" charset="-122"/>
              </a:rPr>
              <a:t>戴道宣、戴乐山，近代物理（第二版），高等教育出版社，</a:t>
            </a:r>
            <a:r>
              <a:rPr lang="en-US" altLang="zh-CN" sz="1200" dirty="0">
                <a:solidFill>
                  <a:schemeClr val="tx1"/>
                </a:solidFill>
                <a:latin typeface="宋体" panose="02010600030101010101" pitchFamily="2" charset="-122"/>
                <a:ea typeface="宋体" panose="02010600030101010101" pitchFamily="2" charset="-122"/>
              </a:rPr>
              <a:t>2006</a:t>
            </a:r>
          </a:p>
        </p:txBody>
      </p:sp>
      <p:sp>
        <p:nvSpPr>
          <p:cNvPr id="3" name="灯片编号占位符 2">
            <a:extLst>
              <a:ext uri="{FF2B5EF4-FFF2-40B4-BE49-F238E27FC236}">
                <a16:creationId xmlns:a16="http://schemas.microsoft.com/office/drawing/2014/main" id="{8EE9D030-56F5-44A6-9702-EC22E93291A9}"/>
              </a:ext>
            </a:extLst>
          </p:cNvPr>
          <p:cNvSpPr>
            <a:spLocks noGrp="1"/>
          </p:cNvSpPr>
          <p:nvPr>
            <p:ph type="sldNum" sz="quarter" idx="12"/>
          </p:nvPr>
        </p:nvSpPr>
        <p:spPr/>
        <p:txBody>
          <a:bodyPr/>
          <a:lstStyle/>
          <a:p>
            <a:fld id="{5DD3DB80-B894-403A-B48E-6FDC1A72010E}" type="slidenum">
              <a:rPr lang="zh-CN" altLang="en-US" smtClean="0"/>
              <a:pPr/>
              <a:t>10</a:t>
            </a:fld>
            <a:endParaRPr lang="zh-CN" altLang="en-US"/>
          </a:p>
        </p:txBody>
      </p:sp>
      <p:sp>
        <p:nvSpPr>
          <p:cNvPr id="4" name="标题 3">
            <a:extLst>
              <a:ext uri="{FF2B5EF4-FFF2-40B4-BE49-F238E27FC236}">
                <a16:creationId xmlns:a16="http://schemas.microsoft.com/office/drawing/2014/main" id="{87B47A6E-5B0A-4285-BF5E-1403019778E4}"/>
              </a:ext>
            </a:extLst>
          </p:cNvPr>
          <p:cNvSpPr>
            <a:spLocks noGrp="1"/>
          </p:cNvSpPr>
          <p:nvPr>
            <p:ph type="title"/>
          </p:nvPr>
        </p:nvSpPr>
        <p:spPr/>
        <p:txBody>
          <a:bodyPr/>
          <a:lstStyle/>
          <a:p>
            <a:r>
              <a:rPr lang="en-US" altLang="zh-CN" dirty="0"/>
              <a:t>CCl</a:t>
            </a:r>
            <a:r>
              <a:rPr lang="en-US" altLang="zh-CN" baseline="-25000" dirty="0"/>
              <a:t>4 </a:t>
            </a:r>
            <a:r>
              <a:rPr lang="en-US" altLang="zh-CN" dirty="0"/>
              <a:t>Raman </a:t>
            </a:r>
            <a:r>
              <a:rPr lang="zh-CN" altLang="en-US" dirty="0"/>
              <a:t>光谱分析</a:t>
            </a:r>
            <a:r>
              <a:rPr lang="en-US" altLang="zh-CN" baseline="-25000" dirty="0"/>
              <a:t> </a:t>
            </a:r>
            <a:endParaRPr lang="zh-CN" altLang="en-US" dirty="0"/>
          </a:p>
        </p:txBody>
      </p:sp>
      <p:graphicFrame>
        <p:nvGraphicFramePr>
          <p:cNvPr id="14" name="表格 13">
            <a:extLst>
              <a:ext uri="{FF2B5EF4-FFF2-40B4-BE49-F238E27FC236}">
                <a16:creationId xmlns:a16="http://schemas.microsoft.com/office/drawing/2014/main" id="{2B32FC3F-39A8-471A-B851-0751558F7553}"/>
              </a:ext>
            </a:extLst>
          </p:cNvPr>
          <p:cNvGraphicFramePr>
            <a:graphicFrameLocks noGrp="1"/>
          </p:cNvGraphicFramePr>
          <p:nvPr>
            <p:extLst/>
          </p:nvPr>
        </p:nvGraphicFramePr>
        <p:xfrm>
          <a:off x="5810843" y="1176867"/>
          <a:ext cx="5361517" cy="2963330"/>
        </p:xfrm>
        <a:graphic>
          <a:graphicData uri="http://schemas.openxmlformats.org/drawingml/2006/table">
            <a:tbl>
              <a:tblPr>
                <a:tableStyleId>{5C22544A-7EE6-4342-B048-85BDC9FD1C3A}</a:tableStyleId>
              </a:tblPr>
              <a:tblGrid>
                <a:gridCol w="1013814">
                  <a:extLst>
                    <a:ext uri="{9D8B030D-6E8A-4147-A177-3AD203B41FA5}">
                      <a16:colId xmlns:a16="http://schemas.microsoft.com/office/drawing/2014/main" val="3025470551"/>
                    </a:ext>
                  </a:extLst>
                </a:gridCol>
                <a:gridCol w="1013814">
                  <a:extLst>
                    <a:ext uri="{9D8B030D-6E8A-4147-A177-3AD203B41FA5}">
                      <a16:colId xmlns:a16="http://schemas.microsoft.com/office/drawing/2014/main" val="614790651"/>
                    </a:ext>
                  </a:extLst>
                </a:gridCol>
                <a:gridCol w="1306261">
                  <a:extLst>
                    <a:ext uri="{9D8B030D-6E8A-4147-A177-3AD203B41FA5}">
                      <a16:colId xmlns:a16="http://schemas.microsoft.com/office/drawing/2014/main" val="3517391160"/>
                    </a:ext>
                  </a:extLst>
                </a:gridCol>
                <a:gridCol w="1013814">
                  <a:extLst>
                    <a:ext uri="{9D8B030D-6E8A-4147-A177-3AD203B41FA5}">
                      <a16:colId xmlns:a16="http://schemas.microsoft.com/office/drawing/2014/main" val="3241866035"/>
                    </a:ext>
                  </a:extLst>
                </a:gridCol>
                <a:gridCol w="1013814">
                  <a:extLst>
                    <a:ext uri="{9D8B030D-6E8A-4147-A177-3AD203B41FA5}">
                      <a16:colId xmlns:a16="http://schemas.microsoft.com/office/drawing/2014/main" val="566983874"/>
                    </a:ext>
                  </a:extLst>
                </a:gridCol>
              </a:tblGrid>
              <a:tr h="296333">
                <a:tc>
                  <a:txBody>
                    <a:bodyPr/>
                    <a:lstStyle/>
                    <a:p>
                      <a:pPr algn="l" fontAlgn="ctr"/>
                      <a:r>
                        <a:rPr lang="zh-CN" altLang="en-US" sz="1100" u="none" strike="noStrike">
                          <a:effectLst/>
                        </a:rPr>
                        <a:t>振动模式</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100" u="none" strike="noStrike">
                          <a:effectLst/>
                        </a:rPr>
                        <a:t>波长</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100" u="none" strike="noStrike">
                          <a:effectLst/>
                        </a:rPr>
                        <a:t>瑞利峰修正</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100" b="0" i="0" u="none" strike="noStrike" dirty="0">
                          <a:solidFill>
                            <a:srgbClr val="000000"/>
                          </a:solidFill>
                          <a:effectLst/>
                          <a:latin typeface="等线" panose="02010600030101010101" pitchFamily="2" charset="-122"/>
                          <a:ea typeface="等线" panose="02010600030101010101" pitchFamily="2" charset="-122"/>
                        </a:rPr>
                        <a:t>理论值</a:t>
                      </a:r>
                    </a:p>
                  </a:txBody>
                  <a:tcPr marL="6350" marR="6350" marT="6350" marB="0" anchor="ctr"/>
                </a:tc>
                <a:tc>
                  <a:txBody>
                    <a:bodyPr/>
                    <a:lstStyle/>
                    <a:p>
                      <a:pPr algn="l" fontAlgn="ctr"/>
                      <a:r>
                        <a:rPr lang="zh-CN" altLang="en-US" sz="1100" u="none" strike="noStrike">
                          <a:effectLst/>
                        </a:rPr>
                        <a:t>相对误差</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523424249"/>
                  </a:ext>
                </a:extLst>
              </a:tr>
              <a:tr h="296333">
                <a:tc>
                  <a:txBody>
                    <a:bodyPr/>
                    <a:lstStyle/>
                    <a:p>
                      <a:pPr algn="l" fontAlgn="ctr"/>
                      <a:r>
                        <a:rPr lang="en-US" sz="1100" u="none" strike="noStrike">
                          <a:effectLst/>
                        </a:rPr>
                        <a:t>A1</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524.5</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519.4</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dirty="0">
                          <a:effectLst/>
                        </a:rPr>
                        <a:t>519.3</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426625030"/>
                  </a:ext>
                </a:extLst>
              </a:tr>
              <a:tr h="296333">
                <a:tc>
                  <a:txBody>
                    <a:bodyPr/>
                    <a:lstStyle/>
                    <a:p>
                      <a:pPr algn="l" fontAlgn="ctr"/>
                      <a:r>
                        <a:rPr lang="en-US" sz="1100" u="none" strike="noStrike">
                          <a:effectLst/>
                        </a:rPr>
                        <a:t>T2</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528.5</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523.4</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523.3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426136603"/>
                  </a:ext>
                </a:extLst>
              </a:tr>
              <a:tr h="296333">
                <a:tc>
                  <a:txBody>
                    <a:bodyPr/>
                    <a:lstStyle/>
                    <a:p>
                      <a:pPr algn="l" fontAlgn="ctr"/>
                      <a:r>
                        <a:rPr lang="en-US" sz="1100" u="none" strike="noStrike">
                          <a:effectLst/>
                        </a:rPr>
                        <a:t>E</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531.2</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526.1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525.9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274936430"/>
                  </a:ext>
                </a:extLst>
              </a:tr>
              <a:tr h="296333">
                <a:tc>
                  <a:txBody>
                    <a:bodyPr/>
                    <a:lstStyle/>
                    <a:p>
                      <a:pPr algn="l" fontAlgn="ctr"/>
                      <a:r>
                        <a:rPr lang="zh-CN" altLang="en-US" sz="1100" u="none" strike="noStrike" dirty="0">
                          <a:effectLst/>
                        </a:rPr>
                        <a:t>瑞利峰</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537.1</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532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532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en-US" sz="1100" u="none" strike="noStrike">
                          <a:effectLst/>
                        </a:rPr>
                        <a:t>NA</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723342086"/>
                  </a:ext>
                </a:extLst>
              </a:tr>
              <a:tr h="296333">
                <a:tc>
                  <a:txBody>
                    <a:bodyPr/>
                    <a:lstStyle/>
                    <a:p>
                      <a:pPr algn="l" fontAlgn="ctr"/>
                      <a:r>
                        <a:rPr lang="en-US" sz="1100" u="none" strike="noStrike" dirty="0">
                          <a:effectLst/>
                        </a:rPr>
                        <a:t>E’</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dirty="0">
                          <a:effectLst/>
                        </a:rPr>
                        <a:t>543.4</a:t>
                      </a:r>
                      <a:endParaRPr lang="en-US" altLang="zh-CN" sz="105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538.3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538.2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5373646"/>
                  </a:ext>
                </a:extLst>
              </a:tr>
              <a:tr h="296333">
                <a:tc>
                  <a:txBody>
                    <a:bodyPr/>
                    <a:lstStyle/>
                    <a:p>
                      <a:pPr algn="l" fontAlgn="ctr"/>
                      <a:r>
                        <a:rPr lang="en-US" sz="1100" u="none" strike="noStrike" dirty="0">
                          <a:effectLst/>
                        </a:rPr>
                        <a:t>T2’</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546.2</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541.1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541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777355424"/>
                  </a:ext>
                </a:extLst>
              </a:tr>
              <a:tr h="296333">
                <a:tc>
                  <a:txBody>
                    <a:bodyPr/>
                    <a:lstStyle/>
                    <a:p>
                      <a:pPr algn="l" fontAlgn="ctr"/>
                      <a:r>
                        <a:rPr lang="en-US" sz="1100" u="none" strike="noStrike" dirty="0">
                          <a:effectLst/>
                        </a:rPr>
                        <a:t>A1’</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550.6</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545.5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545.3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100" u="none" strike="noStrike">
                          <a:effectLst/>
                        </a:rPr>
                        <a:t>0.04%</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522632656"/>
                  </a:ext>
                </a:extLst>
              </a:tr>
              <a:tr h="296333">
                <a:tc>
                  <a:txBody>
                    <a:bodyPr/>
                    <a:lstStyle/>
                    <a:p>
                      <a:pPr algn="l" fontAlgn="ctr"/>
                      <a:r>
                        <a:rPr lang="en-US" sz="1100" u="none" strike="noStrike" dirty="0">
                          <a:effectLst/>
                        </a:rPr>
                        <a:t>T1’</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a:effectLst/>
                        </a:rPr>
                        <a:t>559.73</a:t>
                      </a:r>
                      <a:endParaRPr lang="en-US" altLang="zh-CN" sz="105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rowSpan="2">
                  <a:txBody>
                    <a:bodyPr/>
                    <a:lstStyle/>
                    <a:p>
                      <a:pPr algn="r" fontAlgn="ctr"/>
                      <a:r>
                        <a:rPr lang="en-US" altLang="zh-CN" sz="1100" u="none" strike="noStrike">
                          <a:effectLst/>
                        </a:rPr>
                        <a:t>555.915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rowSpan="2">
                  <a:txBody>
                    <a:bodyPr/>
                    <a:lstStyle/>
                    <a:p>
                      <a:pPr algn="r" fontAlgn="ctr"/>
                      <a:r>
                        <a:rPr lang="en-US" altLang="zh-CN" sz="1100" u="none" strike="noStrike">
                          <a:effectLst/>
                        </a:rPr>
                        <a:t>554.9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rowSpan="2">
                  <a:txBody>
                    <a:bodyPr/>
                    <a:lstStyle/>
                    <a:p>
                      <a:pPr algn="r" fontAlgn="ctr"/>
                      <a:r>
                        <a:rPr lang="en-US" altLang="zh-CN" sz="1100" u="none" strike="noStrike">
                          <a:effectLst/>
                        </a:rPr>
                        <a:t>0.20%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290086824"/>
                  </a:ext>
                </a:extLst>
              </a:tr>
              <a:tr h="296333">
                <a:tc>
                  <a:txBody>
                    <a:bodyPr/>
                    <a:lstStyle/>
                    <a:p>
                      <a:pPr algn="l" fontAlgn="ctr"/>
                      <a:r>
                        <a:rPr lang="en-US" sz="1100" u="none" strike="noStrike" dirty="0">
                          <a:effectLst/>
                        </a:rPr>
                        <a:t>T1’</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just" fontAlgn="ctr"/>
                      <a:r>
                        <a:rPr lang="en-US" altLang="zh-CN" sz="1050" u="none" strike="noStrike" dirty="0">
                          <a:effectLst/>
                        </a:rPr>
                        <a:t>560.7</a:t>
                      </a:r>
                      <a:endParaRPr lang="en-US" altLang="zh-CN" sz="105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273925317"/>
                  </a:ext>
                </a:extLst>
              </a:tr>
            </a:tbl>
          </a:graphicData>
        </a:graphic>
      </p:graphicFrame>
      <p:sp>
        <p:nvSpPr>
          <p:cNvPr id="17" name="文本框 16">
            <a:extLst>
              <a:ext uri="{FF2B5EF4-FFF2-40B4-BE49-F238E27FC236}">
                <a16:creationId xmlns:a16="http://schemas.microsoft.com/office/drawing/2014/main" id="{9E149D22-B10B-4E5C-B432-D237D3AA989D}"/>
              </a:ext>
            </a:extLst>
          </p:cNvPr>
          <p:cNvSpPr txBox="1"/>
          <p:nvPr/>
        </p:nvSpPr>
        <p:spPr>
          <a:xfrm>
            <a:off x="1688064" y="4669422"/>
            <a:ext cx="4140201"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FIG. 1 CCl</a:t>
            </a:r>
            <a:r>
              <a:rPr lang="en-US" altLang="zh-CN" sz="1400" baseline="-25000" dirty="0">
                <a:latin typeface="Times New Roman" panose="02020603050405020304" pitchFamily="18" charset="0"/>
                <a:cs typeface="Times New Roman" panose="02020603050405020304" pitchFamily="18" charset="0"/>
              </a:rPr>
              <a:t>4</a:t>
            </a:r>
            <a:r>
              <a:rPr lang="en-US" altLang="zh-CN" sz="1400" dirty="0">
                <a:latin typeface="Times New Roman" panose="02020603050405020304" pitchFamily="18" charset="0"/>
                <a:cs typeface="Times New Roman" panose="02020603050405020304" pitchFamily="18" charset="0"/>
              </a:rPr>
              <a:t> Raman </a:t>
            </a:r>
            <a:r>
              <a:rPr lang="zh-CN" altLang="en-US" sz="1400" dirty="0">
                <a:latin typeface="Times New Roman" panose="02020603050405020304" pitchFamily="18" charset="0"/>
                <a:cs typeface="Times New Roman" panose="02020603050405020304" pitchFamily="18" charset="0"/>
              </a:rPr>
              <a:t>光谱图</a:t>
            </a:r>
            <a:endParaRPr lang="zh-CN" altLang="en-US" sz="1400" baseline="-25000" dirty="0">
              <a:latin typeface="Times New Roman" panose="02020603050405020304" pitchFamily="18" charset="0"/>
              <a:cs typeface="Times New Roman" panose="02020603050405020304" pitchFamily="18" charset="0"/>
            </a:endParaRPr>
          </a:p>
        </p:txBody>
      </p:sp>
      <p:pic>
        <p:nvPicPr>
          <p:cNvPr id="18" name="图片 17">
            <a:extLst>
              <a:ext uri="{FF2B5EF4-FFF2-40B4-BE49-F238E27FC236}">
                <a16:creationId xmlns:a16="http://schemas.microsoft.com/office/drawing/2014/main" id="{63245CFF-5EBD-4163-8789-AC399265C016}"/>
              </a:ext>
            </a:extLst>
          </p:cNvPr>
          <p:cNvPicPr>
            <a:picLocks noChangeAspect="1"/>
          </p:cNvPicPr>
          <p:nvPr/>
        </p:nvPicPr>
        <p:blipFill rotWithShape="1">
          <a:blip r:embed="rId4"/>
          <a:srcRect l="7439" t="5996" r="22446" b="5996"/>
          <a:stretch/>
        </p:blipFill>
        <p:spPr>
          <a:xfrm>
            <a:off x="5364194" y="4155319"/>
            <a:ext cx="2977071" cy="2329621"/>
          </a:xfrm>
          <a:prstGeom prst="rect">
            <a:avLst/>
          </a:prstGeom>
        </p:spPr>
      </p:pic>
      <p:sp>
        <p:nvSpPr>
          <p:cNvPr id="30" name="文本框 29">
            <a:extLst>
              <a:ext uri="{FF2B5EF4-FFF2-40B4-BE49-F238E27FC236}">
                <a16:creationId xmlns:a16="http://schemas.microsoft.com/office/drawing/2014/main" id="{E42E82BC-334A-4C97-B089-B05097EA7AF3}"/>
              </a:ext>
            </a:extLst>
          </p:cNvPr>
          <p:cNvSpPr txBox="1"/>
          <p:nvPr/>
        </p:nvSpPr>
        <p:spPr>
          <a:xfrm>
            <a:off x="6421502" y="6500062"/>
            <a:ext cx="4140201" cy="276999"/>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FIG. 2 </a:t>
            </a:r>
            <a:r>
              <a:rPr lang="zh-CN" altLang="en-US" sz="1200" dirty="0">
                <a:latin typeface="Times New Roman" panose="02020603050405020304" pitchFamily="18" charset="0"/>
                <a:cs typeface="Times New Roman" panose="02020603050405020304" pitchFamily="18" charset="0"/>
              </a:rPr>
              <a:t>费米共振</a:t>
            </a:r>
            <a:endParaRPr lang="zh-CN" altLang="en-US" sz="1200" baseline="-25000" dirty="0">
              <a:latin typeface="Times New Roman" panose="02020603050405020304" pitchFamily="18" charset="0"/>
              <a:cs typeface="Times New Roman" panose="02020603050405020304" pitchFamily="18" charset="0"/>
            </a:endParaRPr>
          </a:p>
        </p:txBody>
      </p:sp>
      <p:cxnSp>
        <p:nvCxnSpPr>
          <p:cNvPr id="35" name="直接箭头连接符 34">
            <a:extLst>
              <a:ext uri="{FF2B5EF4-FFF2-40B4-BE49-F238E27FC236}">
                <a16:creationId xmlns:a16="http://schemas.microsoft.com/office/drawing/2014/main" id="{EDD817E2-CCBF-49BA-AFB5-F583C9390F5C}"/>
              </a:ext>
            </a:extLst>
          </p:cNvPr>
          <p:cNvCxnSpPr>
            <a:cxnSpLocks/>
          </p:cNvCxnSpPr>
          <p:nvPr/>
        </p:nvCxnSpPr>
        <p:spPr>
          <a:xfrm>
            <a:off x="3730128" y="3533804"/>
            <a:ext cx="1634066" cy="19727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椭圆 35">
            <a:extLst>
              <a:ext uri="{FF2B5EF4-FFF2-40B4-BE49-F238E27FC236}">
                <a16:creationId xmlns:a16="http://schemas.microsoft.com/office/drawing/2014/main" id="{9CC1B440-2602-4C96-8AF1-68E3255F28B5}"/>
              </a:ext>
            </a:extLst>
          </p:cNvPr>
          <p:cNvSpPr/>
          <p:nvPr/>
        </p:nvSpPr>
        <p:spPr>
          <a:xfrm>
            <a:off x="3387228" y="3178614"/>
            <a:ext cx="685800" cy="728133"/>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41" name="对象 40">
            <a:extLst>
              <a:ext uri="{FF2B5EF4-FFF2-40B4-BE49-F238E27FC236}">
                <a16:creationId xmlns:a16="http://schemas.microsoft.com/office/drawing/2014/main" id="{AACADF3F-3B02-49C8-A136-A7BE697B39DA}"/>
              </a:ext>
            </a:extLst>
          </p:cNvPr>
          <p:cNvGraphicFramePr>
            <a:graphicFrameLocks noChangeAspect="1"/>
          </p:cNvGraphicFramePr>
          <p:nvPr>
            <p:extLst/>
          </p:nvPr>
        </p:nvGraphicFramePr>
        <p:xfrm>
          <a:off x="-114091" y="649814"/>
          <a:ext cx="6103533" cy="4670315"/>
        </p:xfrm>
        <a:graphic>
          <a:graphicData uri="http://schemas.openxmlformats.org/presentationml/2006/ole">
            <mc:AlternateContent xmlns:mc="http://schemas.openxmlformats.org/markup-compatibility/2006">
              <mc:Choice xmlns:v="urn:schemas-microsoft-com:vml" Requires="v">
                <p:oleObj spid="_x0000_s1067" name="Graph" r:id="rId5" imgW="3920760" imgH="3000960" progId="Origin95.Graph">
                  <p:embed/>
                </p:oleObj>
              </mc:Choice>
              <mc:Fallback>
                <p:oleObj name="Graph" r:id="rId5" imgW="3920760" imgH="3000960" progId="Origin95.Graph">
                  <p:embed/>
                  <p:pic>
                    <p:nvPicPr>
                      <p:cNvPr id="41" name="对象 40">
                        <a:extLst>
                          <a:ext uri="{FF2B5EF4-FFF2-40B4-BE49-F238E27FC236}">
                            <a16:creationId xmlns:a16="http://schemas.microsoft.com/office/drawing/2014/main" id="{AACADF3F-3B02-49C8-A136-A7BE697B39DA}"/>
                          </a:ext>
                        </a:extLst>
                      </p:cNvPr>
                      <p:cNvPicPr/>
                      <p:nvPr/>
                    </p:nvPicPr>
                    <p:blipFill>
                      <a:blip r:embed="rId6"/>
                      <a:stretch>
                        <a:fillRect/>
                      </a:stretch>
                    </p:blipFill>
                    <p:spPr>
                      <a:xfrm>
                        <a:off x="-114091" y="649814"/>
                        <a:ext cx="6103533" cy="4670315"/>
                      </a:xfrm>
                      <a:prstGeom prst="rect">
                        <a:avLst/>
                      </a:prstGeom>
                    </p:spPr>
                  </p:pic>
                </p:oleObj>
              </mc:Fallback>
            </mc:AlternateContent>
          </a:graphicData>
        </a:graphic>
      </p:graphicFrame>
      <p:sp>
        <p:nvSpPr>
          <p:cNvPr id="6" name="文本框 5">
            <a:extLst>
              <a:ext uri="{FF2B5EF4-FFF2-40B4-BE49-F238E27FC236}">
                <a16:creationId xmlns:a16="http://schemas.microsoft.com/office/drawing/2014/main" id="{1A058378-8677-4BE9-8EE5-351ACC6307F3}"/>
              </a:ext>
            </a:extLst>
          </p:cNvPr>
          <p:cNvSpPr txBox="1"/>
          <p:nvPr/>
        </p:nvSpPr>
        <p:spPr>
          <a:xfrm>
            <a:off x="8665005" y="4537249"/>
            <a:ext cx="2620652" cy="646331"/>
          </a:xfrm>
          <a:prstGeom prst="rect">
            <a:avLst/>
          </a:prstGeom>
          <a:noFill/>
        </p:spPr>
        <p:txBody>
          <a:bodyPr wrap="square" rtlCol="0">
            <a:spAutoFit/>
          </a:bodyPr>
          <a:lstStyle/>
          <a:p>
            <a:r>
              <a:rPr lang="en-US" altLang="zh-CN" dirty="0"/>
              <a:t>T2</a:t>
            </a:r>
            <a:r>
              <a:rPr lang="zh-CN" altLang="en-US" dirty="0"/>
              <a:t>，</a:t>
            </a:r>
            <a:r>
              <a:rPr lang="en-US" altLang="zh-CN" dirty="0"/>
              <a:t>A1</a:t>
            </a:r>
            <a:r>
              <a:rPr lang="zh-CN" altLang="en-US" dirty="0"/>
              <a:t>的和频与</a:t>
            </a:r>
            <a:r>
              <a:rPr lang="en-US" altLang="zh-CN" dirty="0"/>
              <a:t>T1</a:t>
            </a:r>
            <a:r>
              <a:rPr lang="zh-CN" altLang="en-US" dirty="0"/>
              <a:t>振动耦合产生峰劈裂</a:t>
            </a:r>
          </a:p>
        </p:txBody>
      </p:sp>
      <p:sp>
        <p:nvSpPr>
          <p:cNvPr id="7" name="文本框 6">
            <a:extLst>
              <a:ext uri="{FF2B5EF4-FFF2-40B4-BE49-F238E27FC236}">
                <a16:creationId xmlns:a16="http://schemas.microsoft.com/office/drawing/2014/main" id="{F0B2BCC5-A6FC-48E0-B467-9B9216EBB124}"/>
              </a:ext>
            </a:extLst>
          </p:cNvPr>
          <p:cNvSpPr txBox="1"/>
          <p:nvPr/>
        </p:nvSpPr>
        <p:spPr>
          <a:xfrm>
            <a:off x="8626211" y="5321872"/>
            <a:ext cx="2698239" cy="369332"/>
          </a:xfrm>
          <a:prstGeom prst="rect">
            <a:avLst/>
          </a:prstGeom>
          <a:noFill/>
        </p:spPr>
        <p:txBody>
          <a:bodyPr wrap="none" rtlCol="0">
            <a:spAutoFit/>
          </a:bodyPr>
          <a:lstStyle/>
          <a:p>
            <a:r>
              <a:rPr lang="en-US" altLang="zh-CN" dirty="0"/>
              <a:t>T2, A1</a:t>
            </a:r>
            <a:r>
              <a:rPr lang="zh-CN" altLang="en-US" dirty="0"/>
              <a:t>模式皆为</a:t>
            </a:r>
            <a:r>
              <a:rPr lang="en-US" altLang="zh-CN" dirty="0"/>
              <a:t>C-Cl</a:t>
            </a:r>
            <a:r>
              <a:rPr lang="zh-CN" altLang="en-US" dirty="0"/>
              <a:t>收缩</a:t>
            </a:r>
          </a:p>
        </p:txBody>
      </p:sp>
    </p:spTree>
    <p:extLst>
      <p:ext uri="{BB962C8B-B14F-4D97-AF65-F5344CB8AC3E}">
        <p14:creationId xmlns:p14="http://schemas.microsoft.com/office/powerpoint/2010/main" val="94089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animBg="1"/>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BF021E91-973A-46E8-AF80-7B000319C4B2}"/>
              </a:ext>
            </a:extLst>
          </p:cNvPr>
          <p:cNvSpPr>
            <a:spLocks noGrp="1"/>
          </p:cNvSpPr>
          <p:nvPr>
            <p:ph type="sldNum" sz="quarter" idx="12"/>
          </p:nvPr>
        </p:nvSpPr>
        <p:spPr/>
        <p:txBody>
          <a:bodyPr/>
          <a:lstStyle/>
          <a:p>
            <a:fld id="{5DD3DB80-B894-403A-B48E-6FDC1A72010E}" type="slidenum">
              <a:rPr lang="zh-CN" altLang="en-US" smtClean="0"/>
              <a:pPr/>
              <a:t>11</a:t>
            </a:fld>
            <a:endParaRPr lang="zh-CN" altLang="en-US"/>
          </a:p>
        </p:txBody>
      </p:sp>
      <p:sp>
        <p:nvSpPr>
          <p:cNvPr id="4" name="标题 3">
            <a:extLst>
              <a:ext uri="{FF2B5EF4-FFF2-40B4-BE49-F238E27FC236}">
                <a16:creationId xmlns:a16="http://schemas.microsoft.com/office/drawing/2014/main" id="{E6834A4D-A415-4AC4-9920-5C4A5A9D04CD}"/>
              </a:ext>
            </a:extLst>
          </p:cNvPr>
          <p:cNvSpPr>
            <a:spLocks noGrp="1"/>
          </p:cNvSpPr>
          <p:nvPr>
            <p:ph type="title"/>
          </p:nvPr>
        </p:nvSpPr>
        <p:spPr/>
        <p:txBody>
          <a:bodyPr/>
          <a:lstStyle/>
          <a:p>
            <a:r>
              <a:rPr lang="zh-CN" altLang="en-US" dirty="0"/>
              <a:t>退偏度测量结果</a:t>
            </a:r>
          </a:p>
        </p:txBody>
      </p:sp>
      <p:sp>
        <p:nvSpPr>
          <p:cNvPr id="12" name="文本框 11">
            <a:extLst>
              <a:ext uri="{FF2B5EF4-FFF2-40B4-BE49-F238E27FC236}">
                <a16:creationId xmlns:a16="http://schemas.microsoft.com/office/drawing/2014/main" id="{759E56B4-3549-40AD-A09C-432A609F398F}"/>
              </a:ext>
            </a:extLst>
          </p:cNvPr>
          <p:cNvSpPr txBox="1"/>
          <p:nvPr/>
        </p:nvSpPr>
        <p:spPr>
          <a:xfrm>
            <a:off x="855133" y="1343619"/>
            <a:ext cx="2794000" cy="923330"/>
          </a:xfrm>
          <a:prstGeom prst="rect">
            <a:avLst/>
          </a:prstGeom>
          <a:noFill/>
        </p:spPr>
        <p:txBody>
          <a:bodyPr wrap="square" rtlCol="0">
            <a:spAutoFit/>
          </a:bodyPr>
          <a:lstStyle/>
          <a:p>
            <a:r>
              <a:rPr lang="zh-CN" altLang="en-US" dirty="0"/>
              <a:t>      利用平行退偏度校准光栅光谱仪对不同偏振态的响应：</a:t>
            </a:r>
          </a:p>
        </p:txBody>
      </p:sp>
      <p:sp>
        <p:nvSpPr>
          <p:cNvPr id="13" name="椭圆 12">
            <a:extLst>
              <a:ext uri="{FF2B5EF4-FFF2-40B4-BE49-F238E27FC236}">
                <a16:creationId xmlns:a16="http://schemas.microsoft.com/office/drawing/2014/main" id="{8DBB0DA5-09AF-4542-8525-E5ED62D55DF5}"/>
              </a:ext>
            </a:extLst>
          </p:cNvPr>
          <p:cNvSpPr/>
          <p:nvPr/>
        </p:nvSpPr>
        <p:spPr>
          <a:xfrm>
            <a:off x="6477000" y="3505199"/>
            <a:ext cx="753533" cy="762001"/>
          </a:xfrm>
          <a:prstGeom prst="ellipse">
            <a:avLst/>
          </a:prstGeom>
          <a:no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5" name="直接箭头连接符 14">
            <a:extLst>
              <a:ext uri="{FF2B5EF4-FFF2-40B4-BE49-F238E27FC236}">
                <a16:creationId xmlns:a16="http://schemas.microsoft.com/office/drawing/2014/main" id="{D8E81D7C-1E14-4436-8126-F189D7FA4FD2}"/>
              </a:ext>
            </a:extLst>
          </p:cNvPr>
          <p:cNvCxnSpPr>
            <a:cxnSpLocks/>
          </p:cNvCxnSpPr>
          <p:nvPr/>
        </p:nvCxnSpPr>
        <p:spPr>
          <a:xfrm flipH="1">
            <a:off x="2963333" y="3783789"/>
            <a:ext cx="3768462" cy="765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8" name="对象 17">
            <a:extLst>
              <a:ext uri="{FF2B5EF4-FFF2-40B4-BE49-F238E27FC236}">
                <a16:creationId xmlns:a16="http://schemas.microsoft.com/office/drawing/2014/main" id="{22BD0326-9682-4E02-92FB-93B23F4CBC0D}"/>
              </a:ext>
            </a:extLst>
          </p:cNvPr>
          <p:cNvGraphicFramePr>
            <a:graphicFrameLocks noChangeAspect="1"/>
          </p:cNvGraphicFramePr>
          <p:nvPr>
            <p:extLst/>
          </p:nvPr>
        </p:nvGraphicFramePr>
        <p:xfrm>
          <a:off x="4423833" y="5178774"/>
          <a:ext cx="4258733" cy="732367"/>
        </p:xfrm>
        <a:graphic>
          <a:graphicData uri="http://schemas.openxmlformats.org/presentationml/2006/ole">
            <mc:AlternateContent xmlns:mc="http://schemas.openxmlformats.org/markup-compatibility/2006">
              <mc:Choice xmlns:v="urn:schemas-microsoft-com:vml" Requires="v">
                <p:oleObj spid="_x0000_s2170" name="Worksheet" r:id="rId4" imgW="3581449" imgH="361928" progId="Excel.Sheet.12">
                  <p:embed/>
                </p:oleObj>
              </mc:Choice>
              <mc:Fallback>
                <p:oleObj name="Worksheet" r:id="rId4" imgW="3581449" imgH="361928" progId="Excel.Sheet.12">
                  <p:embed/>
                  <p:pic>
                    <p:nvPicPr>
                      <p:cNvPr id="18" name="对象 17">
                        <a:extLst>
                          <a:ext uri="{FF2B5EF4-FFF2-40B4-BE49-F238E27FC236}">
                            <a16:creationId xmlns:a16="http://schemas.microsoft.com/office/drawing/2014/main" id="{22BD0326-9682-4E02-92FB-93B23F4CBC0D}"/>
                          </a:ext>
                        </a:extLst>
                      </p:cNvPr>
                      <p:cNvPicPr/>
                      <p:nvPr/>
                    </p:nvPicPr>
                    <p:blipFill>
                      <a:blip r:embed="rId5"/>
                      <a:stretch>
                        <a:fillRect/>
                      </a:stretch>
                    </p:blipFill>
                    <p:spPr>
                      <a:xfrm>
                        <a:off x="4423833" y="5178774"/>
                        <a:ext cx="4258733" cy="732367"/>
                      </a:xfrm>
                      <a:prstGeom prst="rect">
                        <a:avLst/>
                      </a:prstGeom>
                    </p:spPr>
                  </p:pic>
                </p:oleObj>
              </mc:Fallback>
            </mc:AlternateContent>
          </a:graphicData>
        </a:graphic>
      </p:graphicFrame>
      <p:graphicFrame>
        <p:nvGraphicFramePr>
          <p:cNvPr id="21" name="对象 20">
            <a:extLst>
              <a:ext uri="{FF2B5EF4-FFF2-40B4-BE49-F238E27FC236}">
                <a16:creationId xmlns:a16="http://schemas.microsoft.com/office/drawing/2014/main" id="{096696B8-7666-4861-A2C6-EEBA15C02F5E}"/>
              </a:ext>
            </a:extLst>
          </p:cNvPr>
          <p:cNvGraphicFramePr>
            <a:graphicFrameLocks noChangeAspect="1"/>
          </p:cNvGraphicFramePr>
          <p:nvPr>
            <p:extLst/>
          </p:nvPr>
        </p:nvGraphicFramePr>
        <p:xfrm>
          <a:off x="4810616" y="630080"/>
          <a:ext cx="5794966" cy="4434204"/>
        </p:xfrm>
        <a:graphic>
          <a:graphicData uri="http://schemas.openxmlformats.org/presentationml/2006/ole">
            <mc:AlternateContent xmlns:mc="http://schemas.openxmlformats.org/markup-compatibility/2006">
              <mc:Choice xmlns:v="urn:schemas-microsoft-com:vml" Requires="v">
                <p:oleObj spid="_x0000_s2171" name="Graph" r:id="rId6" imgW="3920760" imgH="3000960" progId="Origin95.Graph">
                  <p:embed/>
                </p:oleObj>
              </mc:Choice>
              <mc:Fallback>
                <p:oleObj name="Graph" r:id="rId6" imgW="3920760" imgH="3000960" progId="Origin95.Graph">
                  <p:embed/>
                  <p:pic>
                    <p:nvPicPr>
                      <p:cNvPr id="21" name="对象 20">
                        <a:extLst>
                          <a:ext uri="{FF2B5EF4-FFF2-40B4-BE49-F238E27FC236}">
                            <a16:creationId xmlns:a16="http://schemas.microsoft.com/office/drawing/2014/main" id="{096696B8-7666-4861-A2C6-EEBA15C02F5E}"/>
                          </a:ext>
                        </a:extLst>
                      </p:cNvPr>
                      <p:cNvPicPr/>
                      <p:nvPr/>
                    </p:nvPicPr>
                    <p:blipFill>
                      <a:blip r:embed="rId7"/>
                      <a:stretch>
                        <a:fillRect/>
                      </a:stretch>
                    </p:blipFill>
                    <p:spPr>
                      <a:xfrm>
                        <a:off x="4810616" y="630080"/>
                        <a:ext cx="5794966" cy="4434204"/>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EB3DDC72-2750-46CC-AF70-D24CD5640F72}"/>
              </a:ext>
            </a:extLst>
          </p:cNvPr>
          <p:cNvGraphicFramePr>
            <a:graphicFrameLocks noChangeAspect="1"/>
          </p:cNvGraphicFramePr>
          <p:nvPr>
            <p:extLst/>
          </p:nvPr>
        </p:nvGraphicFramePr>
        <p:xfrm>
          <a:off x="-154006" y="2704646"/>
          <a:ext cx="3921125" cy="3000375"/>
        </p:xfrm>
        <a:graphic>
          <a:graphicData uri="http://schemas.openxmlformats.org/presentationml/2006/ole">
            <mc:AlternateContent xmlns:mc="http://schemas.openxmlformats.org/markup-compatibility/2006">
              <mc:Choice xmlns:v="urn:schemas-microsoft-com:vml" Requires="v">
                <p:oleObj spid="_x0000_s2172" name="Graph" r:id="rId8" imgW="3920760" imgH="3000960" progId="Origin95.Graph">
                  <p:embed/>
                </p:oleObj>
              </mc:Choice>
              <mc:Fallback>
                <p:oleObj name="Graph" r:id="rId8" imgW="3920760" imgH="3000960" progId="Origin95.Graph">
                  <p:embed/>
                  <p:pic>
                    <p:nvPicPr>
                      <p:cNvPr id="22" name="对象 21">
                        <a:extLst>
                          <a:ext uri="{FF2B5EF4-FFF2-40B4-BE49-F238E27FC236}">
                            <a16:creationId xmlns:a16="http://schemas.microsoft.com/office/drawing/2014/main" id="{EB3DDC72-2750-46CC-AF70-D24CD5640F72}"/>
                          </a:ext>
                        </a:extLst>
                      </p:cNvPr>
                      <p:cNvPicPr/>
                      <p:nvPr/>
                    </p:nvPicPr>
                    <p:blipFill>
                      <a:blip r:embed="rId9"/>
                      <a:stretch>
                        <a:fillRect/>
                      </a:stretch>
                    </p:blipFill>
                    <p:spPr>
                      <a:xfrm>
                        <a:off x="-154006" y="2704646"/>
                        <a:ext cx="3921125" cy="3000375"/>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CEAC25BC-6000-49BD-921E-B7C367495A28}"/>
                  </a:ext>
                </a:extLst>
              </p:cNvPr>
              <p:cNvSpPr txBox="1"/>
              <p:nvPr/>
            </p:nvSpPr>
            <p:spPr>
              <a:xfrm>
                <a:off x="855133" y="2230842"/>
                <a:ext cx="2196755" cy="7020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𝑠𝑐𝑎𝑙𝑒</m:t>
                      </m:r>
                      <m:r>
                        <a:rPr lang="en-US" altLang="zh-CN" b="0" i="1" smtClean="0">
                          <a:latin typeface="Cambria Math" panose="02040503050406030204" pitchFamily="18" charset="0"/>
                        </a:rPr>
                        <m:t> </m:t>
                      </m:r>
                      <m:r>
                        <a:rPr lang="en-US" altLang="zh-CN" b="0" i="1" smtClean="0">
                          <a:latin typeface="Cambria Math" panose="02040503050406030204" pitchFamily="18" charset="0"/>
                        </a:rPr>
                        <m:t>𝑓𝑎𝑐𝑡𝑜𝑟</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𝐴</m:t>
                                  </m:r>
                                </m:sup>
                              </m:sSup>
                              <m:r>
                                <a:rPr lang="en-US" altLang="zh-CN" i="1">
                                  <a:latin typeface="Cambria Math" panose="02040503050406030204" pitchFamily="18" charset="0"/>
                                </a:rPr>
                                <m:t>𝐼</m:t>
                              </m:r>
                            </m:e>
                            <m:sub>
                              <m:r>
                                <a:rPr lang="en-US" altLang="zh-CN" b="0" i="1" smtClean="0">
                                  <a:latin typeface="Cambria Math" panose="02040503050406030204" pitchFamily="18" charset="0"/>
                                </a:rPr>
                                <m:t>𝑝</m:t>
                              </m:r>
                            </m:sub>
                          </m:sSub>
                        </m:num>
                        <m:den>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𝐴</m:t>
                                  </m:r>
                                </m:sup>
                              </m:sSup>
                              <m:r>
                                <a:rPr lang="en-US" altLang="zh-CN" i="1">
                                  <a:latin typeface="Cambria Math" panose="02040503050406030204" pitchFamily="18" charset="0"/>
                                </a:rPr>
                                <m:t>𝐼</m:t>
                              </m:r>
                            </m:e>
                            <m:sub>
                              <m:r>
                                <a:rPr lang="en-US" altLang="zh-CN" i="1">
                                  <a:latin typeface="Cambria Math" panose="02040503050406030204" pitchFamily="18" charset="0"/>
                                </a:rPr>
                                <m:t>𝐴</m:t>
                              </m:r>
                            </m:sub>
                          </m:sSub>
                        </m:den>
                      </m:f>
                    </m:oMath>
                  </m:oMathPara>
                </a14:m>
                <a:endParaRPr lang="zh-CN" altLang="en-US" dirty="0"/>
              </a:p>
            </p:txBody>
          </p:sp>
        </mc:Choice>
        <mc:Fallback xmlns="">
          <p:sp>
            <p:nvSpPr>
              <p:cNvPr id="23" name="文本框 22">
                <a:extLst>
                  <a:ext uri="{FF2B5EF4-FFF2-40B4-BE49-F238E27FC236}">
                    <a16:creationId xmlns:a16="http://schemas.microsoft.com/office/drawing/2014/main" id="{CEAC25BC-6000-49BD-921E-B7C367495A28}"/>
                  </a:ext>
                </a:extLst>
              </p:cNvPr>
              <p:cNvSpPr txBox="1">
                <a:spLocks noRot="1" noChangeAspect="1" noMove="1" noResize="1" noEditPoints="1" noAdjustHandles="1" noChangeArrowheads="1" noChangeShapeType="1" noTextEdit="1"/>
              </p:cNvSpPr>
              <p:nvPr/>
            </p:nvSpPr>
            <p:spPr>
              <a:xfrm>
                <a:off x="855133" y="2230842"/>
                <a:ext cx="2196755" cy="702052"/>
              </a:xfrm>
              <a:prstGeom prst="rect">
                <a:avLst/>
              </a:prstGeom>
              <a:blipFill>
                <a:blip r:embed="rId10"/>
                <a:stretch>
                  <a:fillRect/>
                </a:stretch>
              </a:blipFill>
            </p:spPr>
            <p:txBody>
              <a:bodyPr/>
              <a:lstStyle/>
              <a:p>
                <a:r>
                  <a:rPr lang="zh-CN" altLang="en-US">
                    <a:noFill/>
                  </a:rPr>
                  <a:t> </a:t>
                </a:r>
              </a:p>
            </p:txBody>
          </p:sp>
        </mc:Fallback>
      </mc:AlternateContent>
      <p:sp>
        <p:nvSpPr>
          <p:cNvPr id="24" name="文本框 23">
            <a:extLst>
              <a:ext uri="{FF2B5EF4-FFF2-40B4-BE49-F238E27FC236}">
                <a16:creationId xmlns:a16="http://schemas.microsoft.com/office/drawing/2014/main" id="{70075AE3-0D13-445A-A5BE-F4CFD1C0D017}"/>
              </a:ext>
            </a:extLst>
          </p:cNvPr>
          <p:cNvSpPr txBox="1"/>
          <p:nvPr/>
        </p:nvSpPr>
        <p:spPr>
          <a:xfrm>
            <a:off x="6644746" y="4792160"/>
            <a:ext cx="3107267"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FIG. 1 </a:t>
            </a:r>
            <a:r>
              <a:rPr lang="zh-CN" altLang="en-US" sz="1400" dirty="0">
                <a:latin typeface="Times New Roman" panose="02020603050405020304" pitchFamily="18" charset="0"/>
                <a:cs typeface="Times New Roman" panose="02020603050405020304" pitchFamily="18" charset="0"/>
              </a:rPr>
              <a:t>平行退偏度测量结果</a:t>
            </a:r>
          </a:p>
        </p:txBody>
      </p:sp>
      <p:sp>
        <p:nvSpPr>
          <p:cNvPr id="26" name="文本框 25">
            <a:extLst>
              <a:ext uri="{FF2B5EF4-FFF2-40B4-BE49-F238E27FC236}">
                <a16:creationId xmlns:a16="http://schemas.microsoft.com/office/drawing/2014/main" id="{EBF8992A-C5FB-4027-B8C8-456ABA692454}"/>
              </a:ext>
            </a:extLst>
          </p:cNvPr>
          <p:cNvSpPr txBox="1"/>
          <p:nvPr/>
        </p:nvSpPr>
        <p:spPr>
          <a:xfrm>
            <a:off x="5231780" y="5945197"/>
            <a:ext cx="2476319" cy="307777"/>
          </a:xfrm>
          <a:prstGeom prst="rect">
            <a:avLst/>
          </a:prstGeom>
          <a:noFill/>
        </p:spPr>
        <p:txBody>
          <a:bodyPr wrap="none" rtlCol="0">
            <a:spAutoFit/>
          </a:bodyPr>
          <a:lstStyle/>
          <a:p>
            <a:r>
              <a:rPr lang="en-US" altLang="zh-CN" sz="1400" dirty="0">
                <a:latin typeface="Times New Roman" panose="02020603050405020304" pitchFamily="18" charset="0"/>
                <a:cs typeface="Times New Roman" panose="02020603050405020304" pitchFamily="18" charset="0"/>
              </a:rPr>
              <a:t>Table.</a:t>
            </a:r>
            <a:r>
              <a:rPr lang="zh-CN" altLang="en-US" sz="1400" dirty="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1</a:t>
            </a:r>
            <a:r>
              <a:rPr lang="zh-CN" altLang="en-US" sz="1400" dirty="0">
                <a:latin typeface="Times New Roman" panose="02020603050405020304" pitchFamily="18" charset="0"/>
                <a:cs typeface="Times New Roman" panose="02020603050405020304" pitchFamily="18" charset="0"/>
              </a:rPr>
              <a:t> 不同振动模式校准值</a:t>
            </a:r>
          </a:p>
        </p:txBody>
      </p:sp>
      <p:sp>
        <p:nvSpPr>
          <p:cNvPr id="28" name="文本框 27">
            <a:extLst>
              <a:ext uri="{FF2B5EF4-FFF2-40B4-BE49-F238E27FC236}">
                <a16:creationId xmlns:a16="http://schemas.microsoft.com/office/drawing/2014/main" id="{9D4BAAA5-5FC6-4A1C-AF74-8548C0CAF704}"/>
              </a:ext>
            </a:extLst>
          </p:cNvPr>
          <p:cNvSpPr txBox="1"/>
          <p:nvPr/>
        </p:nvSpPr>
        <p:spPr>
          <a:xfrm>
            <a:off x="95779" y="6463231"/>
            <a:ext cx="8102600" cy="276999"/>
          </a:xfrm>
          <a:prstGeom prst="rect">
            <a:avLst/>
          </a:prstGeom>
          <a:noFill/>
        </p:spPr>
        <p:txBody>
          <a:bodyPr wrap="square" rtlCol="0">
            <a:spAutoFit/>
          </a:bodyPr>
          <a:lstStyle/>
          <a:p>
            <a:r>
              <a:rPr lang="en-US" altLang="zh-CN" sz="1200" dirty="0"/>
              <a:t>[1] http://phylab.fudan.edu.cn/doku.php?id=exp:%E6%8B%89%E6%9B%BC%E5%85%89%E8%B0%B1</a:t>
            </a:r>
            <a:endParaRPr lang="zh-CN" altLang="en-US" sz="1200" dirty="0"/>
          </a:p>
        </p:txBody>
      </p:sp>
    </p:spTree>
    <p:extLst>
      <p:ext uri="{BB962C8B-B14F-4D97-AF65-F5344CB8AC3E}">
        <p14:creationId xmlns:p14="http://schemas.microsoft.com/office/powerpoint/2010/main" val="120713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3A755094-C071-4383-B5F5-493C2DA2A725}"/>
              </a:ext>
            </a:extLst>
          </p:cNvPr>
          <p:cNvSpPr>
            <a:spLocks noGrp="1"/>
          </p:cNvSpPr>
          <p:nvPr>
            <p:ph type="sldNum" sz="quarter" idx="12"/>
          </p:nvPr>
        </p:nvSpPr>
        <p:spPr/>
        <p:txBody>
          <a:bodyPr/>
          <a:lstStyle/>
          <a:p>
            <a:fld id="{5DD3DB80-B894-403A-B48E-6FDC1A72010E}" type="slidenum">
              <a:rPr lang="zh-CN" altLang="en-US" smtClean="0"/>
              <a:pPr/>
              <a:t>12</a:t>
            </a:fld>
            <a:endParaRPr lang="zh-CN" altLang="en-US"/>
          </a:p>
        </p:txBody>
      </p:sp>
      <p:sp>
        <p:nvSpPr>
          <p:cNvPr id="4" name="标题 3">
            <a:extLst>
              <a:ext uri="{FF2B5EF4-FFF2-40B4-BE49-F238E27FC236}">
                <a16:creationId xmlns:a16="http://schemas.microsoft.com/office/drawing/2014/main" id="{EA58716A-9712-46EA-BEC1-DBF94DD1F361}"/>
              </a:ext>
            </a:extLst>
          </p:cNvPr>
          <p:cNvSpPr>
            <a:spLocks noGrp="1"/>
          </p:cNvSpPr>
          <p:nvPr>
            <p:ph type="title"/>
          </p:nvPr>
        </p:nvSpPr>
        <p:spPr/>
        <p:txBody>
          <a:bodyPr/>
          <a:lstStyle/>
          <a:p>
            <a:r>
              <a:rPr lang="zh-CN" altLang="en-US" dirty="0"/>
              <a:t>垂直退偏度</a:t>
            </a:r>
          </a:p>
        </p:txBody>
      </p:sp>
      <p:graphicFrame>
        <p:nvGraphicFramePr>
          <p:cNvPr id="6" name="对象 5">
            <a:extLst>
              <a:ext uri="{FF2B5EF4-FFF2-40B4-BE49-F238E27FC236}">
                <a16:creationId xmlns:a16="http://schemas.microsoft.com/office/drawing/2014/main" id="{FEA553EC-A00A-4FE2-BB2F-6C58FBDAFAD9}"/>
              </a:ext>
            </a:extLst>
          </p:cNvPr>
          <p:cNvGraphicFramePr>
            <a:graphicFrameLocks noChangeAspect="1"/>
          </p:cNvGraphicFramePr>
          <p:nvPr>
            <p:extLst/>
          </p:nvPr>
        </p:nvGraphicFramePr>
        <p:xfrm>
          <a:off x="-143933" y="680111"/>
          <a:ext cx="5436670" cy="4160043"/>
        </p:xfrm>
        <a:graphic>
          <a:graphicData uri="http://schemas.openxmlformats.org/presentationml/2006/ole">
            <mc:AlternateContent xmlns:mc="http://schemas.openxmlformats.org/markup-compatibility/2006">
              <mc:Choice xmlns:v="urn:schemas-microsoft-com:vml" Requires="v">
                <p:oleObj spid="_x0000_s3114" name="Graph" r:id="rId4" imgW="3920760" imgH="3000960" progId="Origin95.Graph">
                  <p:embed/>
                </p:oleObj>
              </mc:Choice>
              <mc:Fallback>
                <p:oleObj name="Graph" r:id="rId4" imgW="3920760" imgH="3000960" progId="Origin95.Graph">
                  <p:embed/>
                  <p:pic>
                    <p:nvPicPr>
                      <p:cNvPr id="6" name="对象 5">
                        <a:extLst>
                          <a:ext uri="{FF2B5EF4-FFF2-40B4-BE49-F238E27FC236}">
                            <a16:creationId xmlns:a16="http://schemas.microsoft.com/office/drawing/2014/main" id="{FEA553EC-A00A-4FE2-BB2F-6C58FBDAFAD9}"/>
                          </a:ext>
                        </a:extLst>
                      </p:cNvPr>
                      <p:cNvPicPr/>
                      <p:nvPr/>
                    </p:nvPicPr>
                    <p:blipFill>
                      <a:blip r:embed="rId5"/>
                      <a:stretch>
                        <a:fillRect/>
                      </a:stretch>
                    </p:blipFill>
                    <p:spPr>
                      <a:xfrm>
                        <a:off x="-143933" y="680111"/>
                        <a:ext cx="5436670" cy="4160043"/>
                      </a:xfrm>
                      <a:prstGeom prst="rect">
                        <a:avLst/>
                      </a:prstGeom>
                    </p:spPr>
                  </p:pic>
                </p:oleObj>
              </mc:Fallback>
            </mc:AlternateContent>
          </a:graphicData>
        </a:graphic>
      </p:graphicFrame>
      <p:graphicFrame>
        <p:nvGraphicFramePr>
          <p:cNvPr id="10" name="表格 9">
            <a:extLst>
              <a:ext uri="{FF2B5EF4-FFF2-40B4-BE49-F238E27FC236}">
                <a16:creationId xmlns:a16="http://schemas.microsoft.com/office/drawing/2014/main" id="{A7B034D1-B11E-41CB-8800-B6864E1541E1}"/>
              </a:ext>
            </a:extLst>
          </p:cNvPr>
          <p:cNvGraphicFramePr>
            <a:graphicFrameLocks noGrp="1"/>
          </p:cNvGraphicFramePr>
          <p:nvPr>
            <p:extLst/>
          </p:nvPr>
        </p:nvGraphicFramePr>
        <p:xfrm>
          <a:off x="5700182" y="1532466"/>
          <a:ext cx="5331885" cy="3307687"/>
        </p:xfrm>
        <a:graphic>
          <a:graphicData uri="http://schemas.openxmlformats.org/drawingml/2006/table">
            <a:tbl>
              <a:tblPr>
                <a:tableStyleId>{5C22544A-7EE6-4342-B048-85BDC9FD1C3A}</a:tableStyleId>
              </a:tblPr>
              <a:tblGrid>
                <a:gridCol w="1209089">
                  <a:extLst>
                    <a:ext uri="{9D8B030D-6E8A-4147-A177-3AD203B41FA5}">
                      <a16:colId xmlns:a16="http://schemas.microsoft.com/office/drawing/2014/main" val="2883089415"/>
                    </a:ext>
                  </a:extLst>
                </a:gridCol>
                <a:gridCol w="1030699">
                  <a:extLst>
                    <a:ext uri="{9D8B030D-6E8A-4147-A177-3AD203B41FA5}">
                      <a16:colId xmlns:a16="http://schemas.microsoft.com/office/drawing/2014/main" val="4098020008"/>
                    </a:ext>
                  </a:extLst>
                </a:gridCol>
                <a:gridCol w="1030699">
                  <a:extLst>
                    <a:ext uri="{9D8B030D-6E8A-4147-A177-3AD203B41FA5}">
                      <a16:colId xmlns:a16="http://schemas.microsoft.com/office/drawing/2014/main" val="2038071055"/>
                    </a:ext>
                  </a:extLst>
                </a:gridCol>
                <a:gridCol w="1030699">
                  <a:extLst>
                    <a:ext uri="{9D8B030D-6E8A-4147-A177-3AD203B41FA5}">
                      <a16:colId xmlns:a16="http://schemas.microsoft.com/office/drawing/2014/main" val="1929453598"/>
                    </a:ext>
                  </a:extLst>
                </a:gridCol>
                <a:gridCol w="1030699">
                  <a:extLst>
                    <a:ext uri="{9D8B030D-6E8A-4147-A177-3AD203B41FA5}">
                      <a16:colId xmlns:a16="http://schemas.microsoft.com/office/drawing/2014/main" val="14920192"/>
                    </a:ext>
                  </a:extLst>
                </a:gridCol>
              </a:tblGrid>
              <a:tr h="599209">
                <a:tc>
                  <a:txBody>
                    <a:bodyPr/>
                    <a:lstStyle/>
                    <a:p>
                      <a:pPr algn="l" fontAlgn="ctr"/>
                      <a:r>
                        <a:rPr lang="zh-CN" altLang="en-US" sz="1800" u="none" strike="noStrike" dirty="0">
                          <a:effectLst/>
                        </a:rPr>
                        <a:t>振动模式</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800" u="none" strike="noStrike">
                          <a:effectLst/>
                        </a:rPr>
                        <a:t>修正前</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800" u="none" strike="noStrike">
                          <a:effectLst/>
                        </a:rPr>
                        <a:t>修正后</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800" u="none" strike="noStrike" dirty="0">
                          <a:effectLst/>
                        </a:rPr>
                        <a:t>理论值</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800" u="none" strike="noStrike">
                          <a:effectLst/>
                        </a:rPr>
                        <a:t>相对误差</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740561141"/>
                  </a:ext>
                </a:extLst>
              </a:tr>
              <a:tr h="599209">
                <a:tc>
                  <a:txBody>
                    <a:bodyPr/>
                    <a:lstStyle/>
                    <a:p>
                      <a:pPr algn="l" fontAlgn="ctr"/>
                      <a:r>
                        <a:rPr lang="en-US" sz="1800" u="none" strike="noStrike" dirty="0">
                          <a:effectLst/>
                        </a:rPr>
                        <a:t>A1</a:t>
                      </a:r>
                      <a:endParaRPr 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0.02</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en-US" sz="1800" u="none" strike="noStrike">
                          <a:effectLst/>
                        </a:rPr>
                        <a:t>          NA </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2.0%</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92004947"/>
                  </a:ext>
                </a:extLst>
              </a:tr>
              <a:tr h="377515">
                <a:tc>
                  <a:txBody>
                    <a:bodyPr/>
                    <a:lstStyle/>
                    <a:p>
                      <a:pPr algn="l" fontAlgn="ctr"/>
                      <a:r>
                        <a:rPr lang="en-US" sz="1800" u="none" strike="noStrike" dirty="0">
                          <a:effectLst/>
                        </a:rPr>
                        <a:t>T2</a:t>
                      </a:r>
                      <a:endParaRPr 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0.88</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0.73</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0.75</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2.6%</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032411405"/>
                  </a:ext>
                </a:extLst>
              </a:tr>
              <a:tr h="377515">
                <a:tc>
                  <a:txBody>
                    <a:bodyPr/>
                    <a:lstStyle/>
                    <a:p>
                      <a:pPr algn="l" fontAlgn="ctr"/>
                      <a:r>
                        <a:rPr lang="en-US" sz="1800" u="none" strike="noStrike">
                          <a:effectLst/>
                        </a:rPr>
                        <a:t>E</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0.83</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0.71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0.75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5.3%</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027736458"/>
                  </a:ext>
                </a:extLst>
              </a:tr>
              <a:tr h="377515">
                <a:tc>
                  <a:txBody>
                    <a:bodyPr/>
                    <a:lstStyle/>
                    <a:p>
                      <a:pPr algn="l" fontAlgn="ctr"/>
                      <a:r>
                        <a:rPr lang="en-US" sz="1800" u="none" strike="noStrike">
                          <a:effectLst/>
                        </a:rPr>
                        <a:t>E’</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1.2</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0.73</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0.75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2.5%</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022099762"/>
                  </a:ext>
                </a:extLst>
              </a:tr>
              <a:tr h="377515">
                <a:tc>
                  <a:txBody>
                    <a:bodyPr/>
                    <a:lstStyle/>
                    <a:p>
                      <a:pPr algn="l" fontAlgn="ctr"/>
                      <a:r>
                        <a:rPr lang="en-US" sz="1800" u="none" strike="noStrike">
                          <a:effectLst/>
                        </a:rPr>
                        <a:t>T2’</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1.4</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0.78</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0.75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4.4%</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78293219"/>
                  </a:ext>
                </a:extLst>
              </a:tr>
              <a:tr h="599209">
                <a:tc>
                  <a:txBody>
                    <a:bodyPr/>
                    <a:lstStyle/>
                    <a:p>
                      <a:pPr algn="l" fontAlgn="ctr"/>
                      <a:r>
                        <a:rPr lang="en-US" sz="1800" u="none" strike="noStrike">
                          <a:effectLst/>
                        </a:rPr>
                        <a:t>A1'</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a:effectLst/>
                        </a:rPr>
                        <a:t>0.040</a:t>
                      </a:r>
                      <a:endParaRPr lang="en-US" altLang="zh-CN"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en-US" sz="1800" u="none" strike="noStrike">
                          <a:effectLst/>
                        </a:rPr>
                        <a:t>          NA</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800" u="none" strike="noStrike" dirty="0">
                          <a:effectLst/>
                        </a:rPr>
                        <a:t>4.0%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036972621"/>
                  </a:ext>
                </a:extLst>
              </a:tr>
            </a:tbl>
          </a:graphicData>
        </a:graphic>
      </p:graphicFrame>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6956B601-5B15-496D-8588-663A52C2FCD6}"/>
                  </a:ext>
                </a:extLst>
              </p:cNvPr>
              <p:cNvSpPr/>
              <p:nvPr/>
            </p:nvSpPr>
            <p:spPr>
              <a:xfrm>
                <a:off x="890095" y="5147929"/>
                <a:ext cx="3440557" cy="14117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𝜌</m:t>
                          </m:r>
                        </m:e>
                        <m:sub>
                          <m:r>
                            <a:rPr lang="en-US" altLang="zh-CN" i="1">
                              <a:latin typeface="Cambria Math" panose="02040503050406030204" pitchFamily="18" charset="0"/>
                              <a:ea typeface="Cambria Math" panose="02040503050406030204" pitchFamily="18" charset="0"/>
                            </a:rPr>
                            <m:t>⊥</m:t>
                          </m:r>
                        </m:sub>
                      </m:sSub>
                      <m:r>
                        <a:rPr lang="en-US" altLang="zh-CN" i="1">
                          <a:latin typeface="Cambria Math" panose="02040503050406030204" pitchFamily="18" charset="0"/>
                        </a:rPr>
                        <m:t>=</m:t>
                      </m:r>
                      <m:f>
                        <m:fPr>
                          <m:ctrlPr>
                            <a:rPr lang="en-US" altLang="zh-CN" i="1">
                              <a:latin typeface="Cambria Math" panose="02040503050406030204" pitchFamily="18" charset="0"/>
                            </a:rPr>
                          </m:ctrlPr>
                        </m:fPr>
                        <m:num>
                          <m:sSub>
                            <m:sSubPr>
                              <m:ctrlPr>
                                <a:rPr lang="en-US" altLang="zh-CN" i="1">
                                  <a:latin typeface="Cambria Math" panose="02040503050406030204" pitchFamily="18" charset="0"/>
                                </a:rPr>
                              </m:ctrlPr>
                            </m:sSubPr>
                            <m:e>
                              <m:sPre>
                                <m:sPrePr>
                                  <m:ctrlPr>
                                    <a:rPr lang="en-US" altLang="zh-CN" i="1">
                                      <a:latin typeface="Cambria Math" panose="02040503050406030204" pitchFamily="18" charset="0"/>
                                    </a:rPr>
                                  </m:ctrlPr>
                                </m:sPrePr>
                                <m:sub>
                                  <m:r>
                                    <a:rPr lang="en-US" altLang="zh-CN" i="1">
                                      <a:latin typeface="Cambria Math" panose="02040503050406030204" pitchFamily="18" charset="0"/>
                                    </a:rPr>
                                    <m:t> </m:t>
                                  </m:r>
                                </m:sub>
                                <m:sup>
                                  <m:r>
                                    <a:rPr lang="en-US" altLang="zh-CN" i="1">
                                      <a:latin typeface="Cambria Math" panose="02040503050406030204" pitchFamily="18" charset="0"/>
                                    </a:rPr>
                                    <m:t>𝑃</m:t>
                                  </m:r>
                                </m:sup>
                                <m:e>
                                  <m:r>
                                    <a:rPr lang="en-US" altLang="zh-CN" i="1">
                                      <a:latin typeface="Cambria Math" panose="02040503050406030204" pitchFamily="18" charset="0"/>
                                    </a:rPr>
                                    <m:t>𝐼</m:t>
                                  </m:r>
                                </m:e>
                              </m:sPre>
                            </m:e>
                            <m:sub>
                              <m:r>
                                <m:rPr>
                                  <m:sty m:val="p"/>
                                </m:rPr>
                                <a:rPr lang="en-US" altLang="zh-CN">
                                  <a:latin typeface="Cambria Math" panose="02040503050406030204" pitchFamily="18" charset="0"/>
                                </a:rPr>
                                <m:t>A</m:t>
                              </m:r>
                            </m:sub>
                          </m:sSub>
                        </m:num>
                        <m:den>
                          <m:sSub>
                            <m:sSubPr>
                              <m:ctrlPr>
                                <a:rPr lang="en-US" altLang="zh-CN" i="1">
                                  <a:latin typeface="Cambria Math" panose="02040503050406030204" pitchFamily="18" charset="0"/>
                                </a:rPr>
                              </m:ctrlPr>
                            </m:sSubPr>
                            <m:e>
                              <m:sSup>
                                <m:sSupPr>
                                  <m:ctrlPr>
                                    <a:rPr lang="en-US" altLang="zh-CN" i="1">
                                      <a:latin typeface="Cambria Math" panose="02040503050406030204" pitchFamily="18" charset="0"/>
                                    </a:rPr>
                                  </m:ctrlPr>
                                </m:sSupPr>
                                <m:e>
                                  <m:r>
                                    <a:rPr lang="en-US" altLang="zh-CN" i="1">
                                      <a:latin typeface="Cambria Math" panose="02040503050406030204" pitchFamily="18" charset="0"/>
                                    </a:rPr>
                                    <m:t> </m:t>
                                  </m:r>
                                </m:e>
                                <m:sup>
                                  <m:r>
                                    <a:rPr lang="en-US" altLang="zh-CN" i="1">
                                      <a:latin typeface="Cambria Math" panose="02040503050406030204" pitchFamily="18" charset="0"/>
                                    </a:rPr>
                                    <m:t>𝑃</m:t>
                                  </m:r>
                                </m:sup>
                              </m:sSup>
                              <m:r>
                                <a:rPr lang="en-US" altLang="zh-CN" i="1">
                                  <a:latin typeface="Cambria Math" panose="02040503050406030204" pitchFamily="18" charset="0"/>
                                </a:rPr>
                                <m:t>𝐼</m:t>
                              </m:r>
                            </m:e>
                            <m:sub>
                              <m:r>
                                <a:rPr lang="en-US" altLang="zh-CN" i="1">
                                  <a:latin typeface="Cambria Math" panose="02040503050406030204" pitchFamily="18" charset="0"/>
                                </a:rPr>
                                <m:t>𝑃</m:t>
                              </m:r>
                            </m:sub>
                          </m:sSub>
                        </m:den>
                      </m:f>
                      <m:r>
                        <a:rPr lang="en-US" altLang="zh-CN">
                          <a:latin typeface="Cambria Math" panose="02040503050406030204" pitchFamily="18" charset="0"/>
                        </a:rPr>
                        <m:t>=</m:t>
                      </m:r>
                      <m:f>
                        <m:fPr>
                          <m:ctrlPr>
                            <a:rPr lang="en-US" altLang="zh-CN" i="1">
                              <a:latin typeface="Cambria Math" panose="02040503050406030204" pitchFamily="18" charset="0"/>
                            </a:rPr>
                          </m:ctrlPr>
                        </m:fPr>
                        <m:num>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i="1">
                                          <a:solidFill>
                                            <a:srgbClr val="000000"/>
                                          </a:solidFill>
                                          <a:latin typeface="Cambria Math" panose="02040503050406030204" pitchFamily="18" charset="0"/>
                                        </a:rPr>
                                        <m:t>𝑧</m:t>
                                      </m:r>
                                    </m:sub>
                                    <m:sup>
                                      <m:r>
                                        <a:rPr lang="en-US" altLang="zh-CN" i="1">
                                          <a:solidFill>
                                            <a:srgbClr val="000000"/>
                                          </a:solidFill>
                                          <a:latin typeface="Cambria Math" panose="02040503050406030204" pitchFamily="18" charset="0"/>
                                        </a:rPr>
                                        <m:t>𝑦</m:t>
                                      </m:r>
                                    </m:sup>
                                  </m:sSubSup>
                                </m:e>
                                <m:sup>
                                  <m:r>
                                    <a:rPr lang="en-US" altLang="zh-CN" i="1">
                                      <a:solidFill>
                                        <a:srgbClr val="000000"/>
                                      </a:solidFill>
                                      <a:latin typeface="Cambria Math" panose="02040503050406030204" pitchFamily="18" charset="0"/>
                                    </a:rPr>
                                    <m:t>2</m:t>
                                  </m:r>
                                </m:sup>
                              </m:sSup>
                            </m:e>
                          </m:acc>
                        </m:num>
                        <m:den>
                          <m:acc>
                            <m:accPr>
                              <m:chr m:val="̅"/>
                              <m:ctrlPr>
                                <a:rPr lang="en-US" altLang="zh-CN" i="1">
                                  <a:latin typeface="Cambria Math" panose="02040503050406030204" pitchFamily="18" charset="0"/>
                                </a:rPr>
                              </m:ctrlPr>
                            </m:accPr>
                            <m:e>
                              <m:sSup>
                                <m:sSupPr>
                                  <m:ctrlPr>
                                    <a:rPr lang="en-US" altLang="zh-CN" i="1">
                                      <a:solidFill>
                                        <a:srgbClr val="000000"/>
                                      </a:solidFill>
                                      <a:latin typeface="Cambria Math" panose="02040503050406030204" pitchFamily="18" charset="0"/>
                                    </a:rPr>
                                  </m:ctrlPr>
                                </m:sSupPr>
                                <m:e>
                                  <m:sSubSup>
                                    <m:sSubSupPr>
                                      <m:ctrlPr>
                                        <a:rPr lang="en-US" altLang="zh-CN" i="1">
                                          <a:solidFill>
                                            <a:srgbClr val="000000"/>
                                          </a:solidFill>
                                          <a:latin typeface="Cambria Math" panose="02040503050406030204" pitchFamily="18" charset="0"/>
                                        </a:rPr>
                                      </m:ctrlPr>
                                    </m:sSubSupPr>
                                    <m:e>
                                      <m:r>
                                        <a:rPr lang="en-US" altLang="zh-CN" i="1">
                                          <a:solidFill>
                                            <a:srgbClr val="000000"/>
                                          </a:solidFill>
                                          <a:latin typeface="Cambria Math" panose="02040503050406030204" pitchFamily="18" charset="0"/>
                                        </a:rPr>
                                        <m:t>𝛼</m:t>
                                      </m:r>
                                    </m:e>
                                    <m:sub>
                                      <m:r>
                                        <a:rPr lang="en-US" altLang="zh-CN" i="1">
                                          <a:solidFill>
                                            <a:srgbClr val="000000"/>
                                          </a:solidFill>
                                          <a:latin typeface="Cambria Math" panose="02040503050406030204" pitchFamily="18" charset="0"/>
                                        </a:rPr>
                                        <m:t>𝑧</m:t>
                                      </m:r>
                                    </m:sub>
                                    <m:sup>
                                      <m:r>
                                        <a:rPr lang="en-US" altLang="zh-CN" i="1">
                                          <a:solidFill>
                                            <a:srgbClr val="000000"/>
                                          </a:solidFill>
                                          <a:latin typeface="Cambria Math" panose="02040503050406030204" pitchFamily="18" charset="0"/>
                                        </a:rPr>
                                        <m:t>𝑧</m:t>
                                      </m:r>
                                    </m:sup>
                                  </m:sSubSup>
                                </m:e>
                                <m:sup>
                                  <m:r>
                                    <a:rPr lang="en-US" altLang="zh-CN" i="1">
                                      <a:solidFill>
                                        <a:srgbClr val="000000"/>
                                      </a:solidFill>
                                      <a:latin typeface="Cambria Math" panose="02040503050406030204" pitchFamily="18" charset="0"/>
                                    </a:rPr>
                                    <m:t>2</m:t>
                                  </m:r>
                                </m:sup>
                              </m:sSup>
                            </m:e>
                          </m:acc>
                        </m:den>
                      </m:f>
                      <m:r>
                        <a:rPr lang="en-US" altLang="zh-CN" i="1">
                          <a:latin typeface="Cambria Math" panose="02040503050406030204" pitchFamily="18" charset="0"/>
                        </a:rPr>
                        <m:t>=</m:t>
                      </m:r>
                      <m:f>
                        <m:fPr>
                          <m:ctrlPr>
                            <a:rPr lang="en-US" altLang="zh-CN" i="1">
                              <a:latin typeface="Cambria Math" panose="02040503050406030204" pitchFamily="18" charset="0"/>
                            </a:rPr>
                          </m:ctrlPr>
                        </m:fPr>
                        <m:num>
                          <m:r>
                            <a:rPr lang="en-US" altLang="zh-CN" i="1">
                              <a:latin typeface="Cambria Math" panose="02040503050406030204" pitchFamily="18" charset="0"/>
                            </a:rPr>
                            <m:t>3 </m:t>
                          </m:r>
                          <m:sSup>
                            <m:sSupPr>
                              <m:ctrlPr>
                                <a:rPr lang="en-US" altLang="zh-CN" i="1">
                                  <a:latin typeface="Cambria Math" panose="02040503050406030204" pitchFamily="18" charset="0"/>
                                </a:rPr>
                              </m:ctrlPr>
                            </m:sSupPr>
                            <m:e>
                              <m:r>
                                <a:rPr lang="en-US" altLang="zh-CN" i="1">
                                  <a:latin typeface="Cambria Math" panose="02040503050406030204" pitchFamily="18" charset="0"/>
                                </a:rPr>
                                <m:t>𝛾</m:t>
                              </m:r>
                            </m:e>
                            <m:sup>
                              <m:r>
                                <a:rPr lang="en-US" altLang="zh-CN" i="1">
                                  <a:latin typeface="Cambria Math" panose="02040503050406030204" pitchFamily="18" charset="0"/>
                                </a:rPr>
                                <m:t>2</m:t>
                              </m:r>
                            </m:sup>
                          </m:sSup>
                        </m:num>
                        <m:den>
                          <m:r>
                            <a:rPr lang="en-US" altLang="zh-CN" i="1">
                              <a:latin typeface="Cambria Math" panose="02040503050406030204" pitchFamily="18" charset="0"/>
                            </a:rPr>
                            <m:t>45 </m:t>
                          </m:r>
                          <m:sSup>
                            <m:sSupPr>
                              <m:ctrlPr>
                                <a:rPr lang="en-US" altLang="zh-CN" i="1">
                                  <a:latin typeface="Cambria Math" panose="02040503050406030204" pitchFamily="18" charset="0"/>
                                </a:rPr>
                              </m:ctrlPr>
                            </m:sSupPr>
                            <m:e>
                              <m:r>
                                <a:rPr lang="en-US" altLang="zh-CN" i="1">
                                  <a:latin typeface="Cambria Math" panose="02040503050406030204" pitchFamily="18" charset="0"/>
                                </a:rPr>
                                <m:t>𝛼</m:t>
                              </m:r>
                            </m:e>
                            <m:sup>
                              <m:r>
                                <a:rPr lang="en-US" altLang="zh-CN" i="1">
                                  <a:latin typeface="Cambria Math" panose="02040503050406030204" pitchFamily="18" charset="0"/>
                                </a:rPr>
                                <m:t>2</m:t>
                              </m:r>
                            </m:sup>
                          </m:sSup>
                          <m:r>
                            <a:rPr lang="en-US" altLang="zh-CN" i="1">
                              <a:latin typeface="Cambria Math" panose="02040503050406030204" pitchFamily="18" charset="0"/>
                            </a:rPr>
                            <m:t>+4</m:t>
                          </m:r>
                          <m:sSup>
                            <m:sSupPr>
                              <m:ctrlPr>
                                <a:rPr lang="en-US" altLang="zh-CN" i="1">
                                  <a:latin typeface="Cambria Math" panose="02040503050406030204" pitchFamily="18" charset="0"/>
                                </a:rPr>
                              </m:ctrlPr>
                            </m:sSupPr>
                            <m:e>
                              <m:r>
                                <a:rPr lang="en-US" altLang="zh-CN" i="1">
                                  <a:latin typeface="Cambria Math" panose="02040503050406030204" pitchFamily="18" charset="0"/>
                                </a:rPr>
                                <m:t>𝛾</m:t>
                              </m:r>
                            </m:e>
                            <m:sup>
                              <m:r>
                                <a:rPr lang="en-US" altLang="zh-CN" i="1">
                                  <a:latin typeface="Cambria Math" panose="02040503050406030204" pitchFamily="18" charset="0"/>
                                </a:rPr>
                                <m:t>2</m:t>
                              </m:r>
                            </m:sup>
                          </m:sSup>
                        </m:den>
                      </m:f>
                    </m:oMath>
                  </m:oMathPara>
                </a14:m>
                <a:endParaRPr lang="en-US" altLang="zh-CN" dirty="0"/>
              </a:p>
              <a:p>
                <a14:m>
                  <m:oMath xmlns:m="http://schemas.openxmlformats.org/officeDocument/2006/math">
                    <m:r>
                      <a:rPr lang="en-US" altLang="zh-CN" b="0" i="1" smtClean="0">
                        <a:latin typeface="Cambria Math" panose="02040503050406030204" pitchFamily="18" charset="0"/>
                      </a:rPr>
                      <m:t>𝛼</m:t>
                    </m:r>
                    <m:r>
                      <a:rPr lang="en-US" altLang="zh-CN" b="0" i="1" smtClean="0">
                        <a:latin typeface="Cambria Math" panose="02040503050406030204" pitchFamily="18" charset="0"/>
                      </a:rPr>
                      <m:t>: </m:t>
                    </m:r>
                    <m:r>
                      <a:rPr lang="zh-CN" altLang="en-US" i="1">
                        <a:latin typeface="Cambria Math" panose="02040503050406030204" pitchFamily="18" charset="0"/>
                      </a:rPr>
                      <m:t>表征</m:t>
                    </m:r>
                  </m:oMath>
                </a14:m>
                <a:r>
                  <a:rPr lang="zh-CN" altLang="en-US" dirty="0"/>
                  <a:t>各项同性程度</a:t>
                </a:r>
                <a:endParaRPr lang="en-US" altLang="zh-CN" dirty="0"/>
              </a:p>
              <a:p>
                <a14:m>
                  <m:oMath xmlns:m="http://schemas.openxmlformats.org/officeDocument/2006/math">
                    <m:r>
                      <a:rPr lang="en-US" altLang="zh-CN" b="0" i="1" smtClean="0">
                        <a:latin typeface="Cambria Math" panose="02040503050406030204" pitchFamily="18" charset="0"/>
                      </a:rPr>
                      <m:t>𝛾</m:t>
                    </m:r>
                    <m:r>
                      <a:rPr lang="en-US" altLang="zh-CN" b="0" i="1" smtClean="0">
                        <a:latin typeface="Cambria Math" panose="02040503050406030204" pitchFamily="18" charset="0"/>
                      </a:rPr>
                      <m:t>: </m:t>
                    </m:r>
                    <m:r>
                      <a:rPr lang="zh-CN" altLang="en-US" i="1">
                        <a:latin typeface="Cambria Math" panose="02040503050406030204" pitchFamily="18" charset="0"/>
                      </a:rPr>
                      <m:t>表征</m:t>
                    </m:r>
                  </m:oMath>
                </a14:m>
                <a:r>
                  <a:rPr lang="zh-CN" altLang="en-US" dirty="0"/>
                  <a:t>各项异性程度</a:t>
                </a:r>
              </a:p>
            </p:txBody>
          </p:sp>
        </mc:Choice>
        <mc:Fallback xmlns="">
          <p:sp>
            <p:nvSpPr>
              <p:cNvPr id="11" name="矩形 10">
                <a:extLst>
                  <a:ext uri="{FF2B5EF4-FFF2-40B4-BE49-F238E27FC236}">
                    <a16:creationId xmlns:a16="http://schemas.microsoft.com/office/drawing/2014/main" id="{6956B601-5B15-496D-8588-663A52C2FCD6}"/>
                  </a:ext>
                </a:extLst>
              </p:cNvPr>
              <p:cNvSpPr>
                <a:spLocks noRot="1" noChangeAspect="1" noMove="1" noResize="1" noEditPoints="1" noAdjustHandles="1" noChangeArrowheads="1" noChangeShapeType="1" noTextEdit="1"/>
              </p:cNvSpPr>
              <p:nvPr/>
            </p:nvSpPr>
            <p:spPr>
              <a:xfrm>
                <a:off x="890095" y="5147929"/>
                <a:ext cx="3440557" cy="1411733"/>
              </a:xfrm>
              <a:prstGeom prst="rect">
                <a:avLst/>
              </a:prstGeom>
              <a:blipFill>
                <a:blip r:embed="rId6"/>
                <a:stretch>
                  <a:fillRect b="-6034"/>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6754BA30-0F3D-4BA7-9AA6-FC41184EA27D}"/>
              </a:ext>
            </a:extLst>
          </p:cNvPr>
          <p:cNvSpPr txBox="1"/>
          <p:nvPr/>
        </p:nvSpPr>
        <p:spPr>
          <a:xfrm>
            <a:off x="1497012" y="4686264"/>
            <a:ext cx="3107267"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FIG. 1 </a:t>
            </a:r>
            <a:r>
              <a:rPr lang="zh-CN" altLang="en-US" sz="1400" dirty="0">
                <a:latin typeface="Times New Roman" panose="02020603050405020304" pitchFamily="18" charset="0"/>
                <a:cs typeface="Times New Roman" panose="02020603050405020304" pitchFamily="18" charset="0"/>
              </a:rPr>
              <a:t>垂直退偏度测量图</a:t>
            </a:r>
          </a:p>
        </p:txBody>
      </p:sp>
      <p:sp>
        <p:nvSpPr>
          <p:cNvPr id="13" name="文本框 12">
            <a:extLst>
              <a:ext uri="{FF2B5EF4-FFF2-40B4-BE49-F238E27FC236}">
                <a16:creationId xmlns:a16="http://schemas.microsoft.com/office/drawing/2014/main" id="{5A0693D2-D91A-4B62-B7E4-E27E81BD97B3}"/>
              </a:ext>
            </a:extLst>
          </p:cNvPr>
          <p:cNvSpPr txBox="1"/>
          <p:nvPr/>
        </p:nvSpPr>
        <p:spPr>
          <a:xfrm>
            <a:off x="7187580" y="4994041"/>
            <a:ext cx="2950103" cy="307777"/>
          </a:xfrm>
          <a:prstGeom prst="rect">
            <a:avLst/>
          </a:prstGeom>
          <a:noFill/>
        </p:spPr>
        <p:txBody>
          <a:bodyPr wrap="none" rtlCol="0">
            <a:spAutoFit/>
          </a:bodyPr>
          <a:lstStyle/>
          <a:p>
            <a:r>
              <a:rPr lang="en-US" altLang="zh-CN" sz="1400" dirty="0">
                <a:latin typeface="Times New Roman" panose="02020603050405020304" pitchFamily="18" charset="0"/>
                <a:cs typeface="Times New Roman" panose="02020603050405020304" pitchFamily="18" charset="0"/>
              </a:rPr>
              <a:t>Table.</a:t>
            </a:r>
            <a:r>
              <a:rPr lang="zh-CN" altLang="en-US" sz="1400" dirty="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1</a:t>
            </a:r>
            <a:r>
              <a:rPr lang="zh-CN" altLang="en-US" sz="1400" dirty="0">
                <a:latin typeface="Times New Roman" panose="02020603050405020304" pitchFamily="18" charset="0"/>
                <a:cs typeface="Times New Roman" panose="02020603050405020304" pitchFamily="18" charset="0"/>
              </a:rPr>
              <a:t> 不同振动模式的垂直退偏度</a:t>
            </a:r>
          </a:p>
        </p:txBody>
      </p:sp>
    </p:spTree>
    <p:extLst>
      <p:ext uri="{BB962C8B-B14F-4D97-AF65-F5344CB8AC3E}">
        <p14:creationId xmlns:p14="http://schemas.microsoft.com/office/powerpoint/2010/main" val="332518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BF7F6A-A136-48DD-99E2-1E86A1F0D9C8}"/>
              </a:ext>
            </a:extLst>
          </p:cNvPr>
          <p:cNvSpPr>
            <a:spLocks noGrp="1"/>
          </p:cNvSpPr>
          <p:nvPr>
            <p:ph type="title"/>
          </p:nvPr>
        </p:nvSpPr>
        <p:spPr/>
        <p:txBody>
          <a:bodyPr>
            <a:normAutofit/>
          </a:bodyPr>
          <a:lstStyle/>
          <a:p>
            <a:r>
              <a:rPr lang="zh-CN" altLang="en-US" sz="3200" dirty="0"/>
              <a:t>小结与实验建议</a:t>
            </a:r>
          </a:p>
        </p:txBody>
      </p:sp>
      <p:sp>
        <p:nvSpPr>
          <p:cNvPr id="4" name="灯片编号占位符 3">
            <a:extLst>
              <a:ext uri="{FF2B5EF4-FFF2-40B4-BE49-F238E27FC236}">
                <a16:creationId xmlns:a16="http://schemas.microsoft.com/office/drawing/2014/main" id="{977A84B4-CAE7-45EE-AA48-60CDF8CB47BB}"/>
              </a:ext>
            </a:extLst>
          </p:cNvPr>
          <p:cNvSpPr>
            <a:spLocks noGrp="1"/>
          </p:cNvSpPr>
          <p:nvPr>
            <p:ph type="sldNum" sz="quarter" idx="12"/>
          </p:nvPr>
        </p:nvSpPr>
        <p:spPr/>
        <p:txBody>
          <a:bodyPr/>
          <a:lstStyle/>
          <a:p>
            <a:fld id="{5DD3DB80-B894-403A-B48E-6FDC1A72010E}" type="slidenum">
              <a:rPr lang="zh-CN" altLang="en-US" smtClean="0"/>
              <a:pPr/>
              <a:t>13</a:t>
            </a:fld>
            <a:endParaRPr lang="zh-CN" altLang="en-US" dirty="0"/>
          </a:p>
        </p:txBody>
      </p:sp>
      <p:sp>
        <p:nvSpPr>
          <p:cNvPr id="5" name="矩形 4">
            <a:extLst>
              <a:ext uri="{FF2B5EF4-FFF2-40B4-BE49-F238E27FC236}">
                <a16:creationId xmlns:a16="http://schemas.microsoft.com/office/drawing/2014/main" id="{F5164D5A-8A82-420A-80AF-2E88E8A926B6}"/>
              </a:ext>
            </a:extLst>
          </p:cNvPr>
          <p:cNvSpPr/>
          <p:nvPr/>
        </p:nvSpPr>
        <p:spPr>
          <a:xfrm>
            <a:off x="1540492" y="1307747"/>
            <a:ext cx="8939743" cy="4401205"/>
          </a:xfrm>
          <a:prstGeom prst="rect">
            <a:avLst/>
          </a:prstGeom>
        </p:spPr>
        <p:txBody>
          <a:bodyPr wrap="square">
            <a:spAutoFit/>
          </a:bodyPr>
          <a:lstStyle/>
          <a:p>
            <a:pPr marL="342900" indent="-342900">
              <a:buAutoNum type="arabicPeriod"/>
            </a:pPr>
            <a:r>
              <a:rPr lang="zh-CN" altLang="en-US" sz="2800" dirty="0">
                <a:latin typeface="宋体" panose="02010600030101010101" pitchFamily="2" charset="-122"/>
                <a:ea typeface="宋体" panose="02010600030101010101" pitchFamily="2" charset="-122"/>
              </a:rPr>
              <a:t>实验测得</a:t>
            </a:r>
            <a:r>
              <a:rPr lang="en-US" altLang="zh-CN" sz="2800" dirty="0">
                <a:latin typeface="宋体" panose="02010600030101010101" pitchFamily="2" charset="-122"/>
                <a:ea typeface="宋体" panose="02010600030101010101" pitchFamily="2" charset="-122"/>
              </a:rPr>
              <a:t>CCl</a:t>
            </a:r>
            <a:r>
              <a:rPr lang="en-US" altLang="zh-CN" sz="2800" baseline="-25000" dirty="0">
                <a:latin typeface="宋体" panose="02010600030101010101" pitchFamily="2" charset="-122"/>
                <a:ea typeface="宋体" panose="02010600030101010101" pitchFamily="2" charset="-122"/>
              </a:rPr>
              <a:t>4</a:t>
            </a:r>
            <a:r>
              <a:rPr lang="zh-CN" altLang="en-US" sz="2800" dirty="0">
                <a:latin typeface="宋体" panose="02010600030101010101" pitchFamily="2" charset="-122"/>
                <a:ea typeface="宋体" panose="02010600030101010101" pitchFamily="2" charset="-122"/>
              </a:rPr>
              <a:t>的</a:t>
            </a:r>
            <a:r>
              <a:rPr lang="en-US" altLang="zh-CN" sz="2800" dirty="0">
                <a:latin typeface="宋体" panose="02010600030101010101" pitchFamily="2" charset="-122"/>
                <a:ea typeface="宋体" panose="02010600030101010101" pitchFamily="2" charset="-122"/>
              </a:rPr>
              <a:t>Raman</a:t>
            </a:r>
            <a:r>
              <a:rPr lang="zh-CN" altLang="en-US" sz="2800" dirty="0">
                <a:latin typeface="宋体" panose="02010600030101010101" pitchFamily="2" charset="-122"/>
                <a:ea typeface="宋体" panose="02010600030101010101" pitchFamily="2" charset="-122"/>
              </a:rPr>
              <a:t>光谱，验证了</a:t>
            </a:r>
            <a:r>
              <a:rPr lang="en-US" altLang="zh-CN" sz="2800" dirty="0">
                <a:latin typeface="宋体" panose="02010600030101010101" pitchFamily="2" charset="-122"/>
                <a:ea typeface="宋体" panose="02010600030101010101" pitchFamily="2" charset="-122"/>
              </a:rPr>
              <a:t>CCl</a:t>
            </a:r>
            <a:r>
              <a:rPr lang="en-US" altLang="zh-CN" sz="2800" baseline="-25000" dirty="0">
                <a:latin typeface="宋体" panose="02010600030101010101" pitchFamily="2" charset="-122"/>
                <a:ea typeface="宋体" panose="02010600030101010101" pitchFamily="2" charset="-122"/>
              </a:rPr>
              <a:t>4</a:t>
            </a:r>
            <a:r>
              <a:rPr lang="zh-CN" altLang="en-US" sz="2800" dirty="0">
                <a:latin typeface="宋体" panose="02010600030101010101" pitchFamily="2" charset="-122"/>
                <a:ea typeface="宋体" panose="02010600030101010101" pitchFamily="2" charset="-122"/>
              </a:rPr>
              <a:t>的四种振动模式，特征峰位置在误差范围内与理论相符</a:t>
            </a:r>
            <a:endParaRPr lang="en-US" altLang="zh-CN" sz="2800" dirty="0">
              <a:latin typeface="宋体" panose="02010600030101010101" pitchFamily="2" charset="-122"/>
              <a:ea typeface="宋体" panose="02010600030101010101" pitchFamily="2" charset="-122"/>
            </a:endParaRPr>
          </a:p>
          <a:p>
            <a:endParaRPr lang="en-US" altLang="zh-CN" sz="2800" dirty="0">
              <a:latin typeface="宋体" panose="02010600030101010101" pitchFamily="2" charset="-122"/>
              <a:ea typeface="宋体" panose="02010600030101010101" pitchFamily="2" charset="-122"/>
            </a:endParaRPr>
          </a:p>
          <a:p>
            <a:r>
              <a:rPr lang="en-US" altLang="zh-CN" sz="2800" dirty="0">
                <a:latin typeface="宋体" panose="02010600030101010101" pitchFamily="2" charset="-122"/>
                <a:ea typeface="宋体" panose="02010600030101010101" pitchFamily="2" charset="-122"/>
              </a:rPr>
              <a:t>2.</a:t>
            </a:r>
            <a:r>
              <a:rPr lang="zh-CN" altLang="en-US" sz="2800" dirty="0">
                <a:latin typeface="宋体" panose="02010600030101010101" pitchFamily="2" charset="-122"/>
                <a:ea typeface="宋体" panose="02010600030101010101" pitchFamily="2" charset="-122"/>
              </a:rPr>
              <a:t>通过对</a:t>
            </a:r>
            <a:r>
              <a:rPr lang="en-US" altLang="zh-CN" sz="2800" dirty="0">
                <a:latin typeface="宋体" panose="02010600030101010101" pitchFamily="2" charset="-122"/>
                <a:ea typeface="宋体" panose="02010600030101010101" pitchFamily="2" charset="-122"/>
              </a:rPr>
              <a:t>CCl4</a:t>
            </a:r>
            <a:r>
              <a:rPr lang="zh-CN" altLang="en-US" sz="2800" dirty="0">
                <a:latin typeface="宋体" panose="02010600030101010101" pitchFamily="2" charset="-122"/>
                <a:ea typeface="宋体" panose="02010600030101010101" pitchFamily="2" charset="-122"/>
              </a:rPr>
              <a:t>退偏度的测量，探究了其分子的对称性，并利用其退偏度特性消除了光栅光谱仪对不同偏振态响应不同的系统误差</a:t>
            </a:r>
            <a:endParaRPr lang="en-US" altLang="zh-CN" sz="2800" dirty="0">
              <a:latin typeface="宋体" panose="02010600030101010101" pitchFamily="2" charset="-122"/>
              <a:ea typeface="宋体" panose="02010600030101010101" pitchFamily="2" charset="-122"/>
            </a:endParaRPr>
          </a:p>
          <a:p>
            <a:endParaRPr lang="en-US" altLang="zh-CN" sz="2800" dirty="0">
              <a:latin typeface="宋体" panose="02010600030101010101" pitchFamily="2" charset="-122"/>
              <a:ea typeface="宋体" panose="02010600030101010101" pitchFamily="2" charset="-122"/>
            </a:endParaRPr>
          </a:p>
          <a:p>
            <a:r>
              <a:rPr lang="en-US" altLang="zh-CN" sz="2800" dirty="0">
                <a:latin typeface="宋体" panose="02010600030101010101" pitchFamily="2" charset="-122"/>
                <a:ea typeface="宋体" panose="02010600030101010101" pitchFamily="2" charset="-122"/>
              </a:rPr>
              <a:t>3. </a:t>
            </a:r>
            <a:r>
              <a:rPr lang="zh-CN" altLang="en-US" sz="2800" dirty="0">
                <a:latin typeface="宋体" panose="02010600030101010101" pitchFamily="2" charset="-122"/>
                <a:ea typeface="宋体" panose="02010600030101010101" pitchFamily="2" charset="-122"/>
              </a:rPr>
              <a:t>激光入射处可再加一个光具座，从而利用</a:t>
            </a:r>
            <a:r>
              <a:rPr lang="en-US" altLang="zh-CN" sz="2800" dirty="0">
                <a:latin typeface="宋体" panose="02010600030101010101" pitchFamily="2" charset="-122"/>
                <a:ea typeface="宋体" panose="02010600030101010101" pitchFamily="2" charset="-122"/>
              </a:rPr>
              <a:t>1/2</a:t>
            </a:r>
            <a:r>
              <a:rPr lang="zh-CN" altLang="en-US" sz="2800" dirty="0">
                <a:latin typeface="宋体" panose="02010600030101010101" pitchFamily="2" charset="-122"/>
                <a:ea typeface="宋体" panose="02010600030101010101" pitchFamily="2" charset="-122"/>
              </a:rPr>
              <a:t>波片和偏振片实现任意偏振态的调控，避免调控出射光引起的光谱仪系统误差。</a:t>
            </a:r>
            <a:endParaRPr lang="en-US" altLang="zh-CN" sz="28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154214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a:extLst>
              <a:ext uri="{FF2B5EF4-FFF2-40B4-BE49-F238E27FC236}">
                <a16:creationId xmlns:a16="http://schemas.microsoft.com/office/drawing/2014/main" id="{ACE3B69C-7B00-4E19-8A33-B8981633BDA2}"/>
              </a:ext>
            </a:extLst>
          </p:cNvPr>
          <p:cNvSpPr>
            <a:spLocks noGrp="1"/>
          </p:cNvSpPr>
          <p:nvPr>
            <p:ph type="title"/>
          </p:nvPr>
        </p:nvSpPr>
        <p:spPr>
          <a:xfrm>
            <a:off x="3547864" y="2622349"/>
            <a:ext cx="6571496" cy="1267691"/>
          </a:xfrm>
        </p:spPr>
        <p:txBody>
          <a:bodyPr>
            <a:normAutofit fontScale="90000"/>
          </a:bodyPr>
          <a:lstStyle/>
          <a:p>
            <a:pPr algn="ctr"/>
            <a:r>
              <a:rPr lang="en-US" altLang="zh-CN" dirty="0"/>
              <a:t>Application of Raman scattering in Analyzing sample composition</a:t>
            </a:r>
            <a:br>
              <a:rPr lang="en-US" altLang="zh-CN" dirty="0"/>
            </a:br>
            <a:br>
              <a:rPr lang="en-US" altLang="zh-CN" dirty="0"/>
            </a:br>
            <a:r>
              <a:rPr lang="en-US" altLang="zh-CN" dirty="0"/>
              <a:t>                           ----Using Methanol and Ethanol</a:t>
            </a:r>
            <a:endParaRPr lang="zh-CN" altLang="en-US" dirty="0"/>
          </a:p>
        </p:txBody>
      </p:sp>
      <p:sp>
        <p:nvSpPr>
          <p:cNvPr id="9" name="文本框 8">
            <a:extLst>
              <a:ext uri="{FF2B5EF4-FFF2-40B4-BE49-F238E27FC236}">
                <a16:creationId xmlns:a16="http://schemas.microsoft.com/office/drawing/2014/main" id="{247B30BB-737D-444D-B750-58BA0349157D}"/>
              </a:ext>
            </a:extLst>
          </p:cNvPr>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/04</a:t>
            </a:r>
            <a:endParaRPr lang="zh-CN" altLang="en-US" spc="100" dirty="0">
              <a:solidFill>
                <a:schemeClr val="bg1"/>
              </a:solidFill>
              <a:latin typeface="Impact" panose="020B0806030902050204" pitchFamily="34" charset="0"/>
              <a:cs typeface="Arial" panose="020B0604020202020204" pitchFamily="34" charset="0"/>
            </a:endParaRPr>
          </a:p>
        </p:txBody>
      </p:sp>
      <p:pic>
        <p:nvPicPr>
          <p:cNvPr id="2" name="图片 1">
            <a:extLst>
              <a:ext uri="{FF2B5EF4-FFF2-40B4-BE49-F238E27FC236}">
                <a16:creationId xmlns:a16="http://schemas.microsoft.com/office/drawing/2014/main" id="{56C08DFE-28D8-43C6-B418-A9BD816E0B7C}"/>
              </a:ext>
            </a:extLst>
          </p:cNvPr>
          <p:cNvPicPr>
            <a:picLocks noChangeAspect="1"/>
          </p:cNvPicPr>
          <p:nvPr/>
        </p:nvPicPr>
        <p:blipFill>
          <a:blip r:embed="rId2"/>
          <a:stretch>
            <a:fillRect/>
          </a:stretch>
        </p:blipFill>
        <p:spPr>
          <a:xfrm>
            <a:off x="8423044" y="3982202"/>
            <a:ext cx="2573769" cy="1862083"/>
          </a:xfrm>
          <a:prstGeom prst="rect">
            <a:avLst/>
          </a:prstGeom>
        </p:spPr>
      </p:pic>
      <p:pic>
        <p:nvPicPr>
          <p:cNvPr id="3" name="图片 2">
            <a:extLst>
              <a:ext uri="{FF2B5EF4-FFF2-40B4-BE49-F238E27FC236}">
                <a16:creationId xmlns:a16="http://schemas.microsoft.com/office/drawing/2014/main" id="{CF070841-9D64-4C92-9F71-735FF7DE916A}"/>
              </a:ext>
            </a:extLst>
          </p:cNvPr>
          <p:cNvPicPr>
            <a:picLocks noChangeAspect="1"/>
          </p:cNvPicPr>
          <p:nvPr/>
        </p:nvPicPr>
        <p:blipFill>
          <a:blip r:embed="rId3"/>
          <a:stretch>
            <a:fillRect/>
          </a:stretch>
        </p:blipFill>
        <p:spPr>
          <a:xfrm>
            <a:off x="5481146" y="4235651"/>
            <a:ext cx="2423969" cy="1608634"/>
          </a:xfrm>
          <a:prstGeom prst="rect">
            <a:avLst/>
          </a:prstGeom>
        </p:spPr>
      </p:pic>
    </p:spTree>
    <p:extLst>
      <p:ext uri="{BB962C8B-B14F-4D97-AF65-F5344CB8AC3E}">
        <p14:creationId xmlns:p14="http://schemas.microsoft.com/office/powerpoint/2010/main" val="31550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18DE5D-2FE3-4FBE-BA38-2968F74899FC}"/>
              </a:ext>
            </a:extLst>
          </p:cNvPr>
          <p:cNvSpPr>
            <a:spLocks noGrp="1"/>
          </p:cNvSpPr>
          <p:nvPr>
            <p:ph type="title"/>
          </p:nvPr>
        </p:nvSpPr>
        <p:spPr/>
        <p:txBody>
          <a:bodyPr/>
          <a:lstStyle/>
          <a:p>
            <a:r>
              <a:rPr lang="en-US" altLang="zh-CN" dirty="0"/>
              <a:t>Combined graph of MeOH and EtOH</a:t>
            </a:r>
            <a:endParaRPr lang="zh-CN" altLang="en-US" dirty="0"/>
          </a:p>
        </p:txBody>
      </p:sp>
      <p:sp>
        <p:nvSpPr>
          <p:cNvPr id="4" name="灯片编号占位符 3">
            <a:extLst>
              <a:ext uri="{FF2B5EF4-FFF2-40B4-BE49-F238E27FC236}">
                <a16:creationId xmlns:a16="http://schemas.microsoft.com/office/drawing/2014/main" id="{481D7B69-EDDD-4CFC-B20C-76EAD0C139B7}"/>
              </a:ext>
            </a:extLst>
          </p:cNvPr>
          <p:cNvSpPr>
            <a:spLocks noGrp="1"/>
          </p:cNvSpPr>
          <p:nvPr>
            <p:ph type="sldNum" sz="quarter" idx="12"/>
          </p:nvPr>
        </p:nvSpPr>
        <p:spPr/>
        <p:txBody>
          <a:bodyPr/>
          <a:lstStyle/>
          <a:p>
            <a:fld id="{5DD3DB80-B894-403A-B48E-6FDC1A72010E}" type="slidenum">
              <a:rPr lang="zh-CN" altLang="en-US" smtClean="0"/>
              <a:pPr/>
              <a:t>15</a:t>
            </a:fld>
            <a:endParaRPr lang="zh-CN" altLang="en-US" dirty="0"/>
          </a:p>
        </p:txBody>
      </p:sp>
      <p:pic>
        <p:nvPicPr>
          <p:cNvPr id="7" name="图片 6">
            <a:extLst>
              <a:ext uri="{FF2B5EF4-FFF2-40B4-BE49-F238E27FC236}">
                <a16:creationId xmlns:a16="http://schemas.microsoft.com/office/drawing/2014/main" id="{548D491C-98FE-4EFE-BD49-1F8E36096A37}"/>
              </a:ext>
            </a:extLst>
          </p:cNvPr>
          <p:cNvPicPr>
            <a:picLocks noChangeAspect="1"/>
          </p:cNvPicPr>
          <p:nvPr/>
        </p:nvPicPr>
        <p:blipFill>
          <a:blip r:embed="rId2"/>
          <a:stretch>
            <a:fillRect/>
          </a:stretch>
        </p:blipFill>
        <p:spPr>
          <a:xfrm>
            <a:off x="362823" y="1325139"/>
            <a:ext cx="6214839" cy="4754569"/>
          </a:xfrm>
          <a:prstGeom prst="rect">
            <a:avLst/>
          </a:prstGeom>
        </p:spPr>
      </p:pic>
      <p:grpSp>
        <p:nvGrpSpPr>
          <p:cNvPr id="15" name="组合 14">
            <a:extLst>
              <a:ext uri="{FF2B5EF4-FFF2-40B4-BE49-F238E27FC236}">
                <a16:creationId xmlns:a16="http://schemas.microsoft.com/office/drawing/2014/main" id="{9752E4EA-A019-48EC-A4F3-02F598C82382}"/>
              </a:ext>
            </a:extLst>
          </p:cNvPr>
          <p:cNvGrpSpPr/>
          <p:nvPr/>
        </p:nvGrpSpPr>
        <p:grpSpPr>
          <a:xfrm>
            <a:off x="1915886" y="2635624"/>
            <a:ext cx="791455" cy="2043952"/>
            <a:chOff x="1915886" y="2635624"/>
            <a:chExt cx="791455" cy="2043952"/>
          </a:xfrm>
        </p:grpSpPr>
        <p:sp>
          <p:nvSpPr>
            <p:cNvPr id="13" name="矩形 12">
              <a:extLst>
                <a:ext uri="{FF2B5EF4-FFF2-40B4-BE49-F238E27FC236}">
                  <a16:creationId xmlns:a16="http://schemas.microsoft.com/office/drawing/2014/main" id="{A1AD8AD8-1A82-4AA1-B03D-782B5589B57D}"/>
                </a:ext>
              </a:extLst>
            </p:cNvPr>
            <p:cNvSpPr/>
            <p:nvPr/>
          </p:nvSpPr>
          <p:spPr>
            <a:xfrm>
              <a:off x="1915886" y="2635624"/>
              <a:ext cx="243840" cy="793376"/>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a:extLst>
                <a:ext uri="{FF2B5EF4-FFF2-40B4-BE49-F238E27FC236}">
                  <a16:creationId xmlns:a16="http://schemas.microsoft.com/office/drawing/2014/main" id="{79649D90-45CC-43F4-A666-5EEE7E4D590B}"/>
                </a:ext>
              </a:extLst>
            </p:cNvPr>
            <p:cNvSpPr/>
            <p:nvPr/>
          </p:nvSpPr>
          <p:spPr>
            <a:xfrm>
              <a:off x="2492188" y="4391297"/>
              <a:ext cx="215153" cy="288279"/>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îṩḻîḑè">
            <a:extLst>
              <a:ext uri="{FF2B5EF4-FFF2-40B4-BE49-F238E27FC236}">
                <a16:creationId xmlns:a16="http://schemas.microsoft.com/office/drawing/2014/main" id="{3460D8AF-D822-4C51-9C10-5DCB559C821C}"/>
              </a:ext>
            </a:extLst>
          </p:cNvPr>
          <p:cNvSpPr/>
          <p:nvPr/>
        </p:nvSpPr>
        <p:spPr bwMode="auto">
          <a:xfrm>
            <a:off x="6573648" y="3103863"/>
            <a:ext cx="5999181" cy="315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just">
              <a:lnSpc>
                <a:spcPct val="150000"/>
              </a:lnSpc>
              <a:spcBef>
                <a:spcPct val="0"/>
              </a:spcBef>
            </a:pPr>
            <a:r>
              <a:rPr lang="en-US" altLang="zh-CN" b="1" dirty="0"/>
              <a:t>Characteristic peaks</a:t>
            </a:r>
          </a:p>
          <a:p>
            <a:pPr marL="171450" indent="-171450" algn="just">
              <a:lnSpc>
                <a:spcPct val="150000"/>
              </a:lnSpc>
              <a:spcBef>
                <a:spcPct val="0"/>
              </a:spcBef>
              <a:buFont typeface="Arial" panose="020B0604020202020204" pitchFamily="34" charset="0"/>
              <a:buChar char="•"/>
            </a:pPr>
            <a:r>
              <a:rPr lang="en-US" altLang="zh-CN" dirty="0"/>
              <a:t>Methanol:  555.8nm, 632.0nm, 641.0nm</a:t>
            </a:r>
          </a:p>
          <a:p>
            <a:pPr marL="171450" indent="-171450" algn="just">
              <a:lnSpc>
                <a:spcPct val="150000"/>
              </a:lnSpc>
              <a:spcBef>
                <a:spcPct val="0"/>
              </a:spcBef>
              <a:buFont typeface="Arial" panose="020B0604020202020204" pitchFamily="34" charset="0"/>
              <a:buChar char="•"/>
            </a:pPr>
            <a:r>
              <a:rPr lang="en-US" altLang="zh-CN" dirty="0"/>
              <a:t>Ethanol:     562.7nm, 575.3nm,</a:t>
            </a:r>
          </a:p>
          <a:p>
            <a:pPr marL="171450" indent="-171450" algn="just">
              <a:lnSpc>
                <a:spcPct val="150000"/>
              </a:lnSpc>
              <a:spcBef>
                <a:spcPct val="0"/>
              </a:spcBef>
              <a:buFont typeface="Arial" panose="020B0604020202020204" pitchFamily="34" charset="0"/>
              <a:buChar char="•"/>
            </a:pPr>
            <a:endParaRPr lang="en-US" altLang="zh-CN" dirty="0"/>
          </a:p>
          <a:p>
            <a:pPr algn="just">
              <a:lnSpc>
                <a:spcPct val="150000"/>
              </a:lnSpc>
              <a:spcBef>
                <a:spcPct val="0"/>
              </a:spcBef>
            </a:pPr>
            <a:r>
              <a:rPr lang="en-US" altLang="zh-CN" dirty="0"/>
              <a:t>   </a:t>
            </a:r>
          </a:p>
          <a:p>
            <a:pPr marL="171450" indent="-171450" algn="r">
              <a:lnSpc>
                <a:spcPct val="150000"/>
              </a:lnSpc>
              <a:spcBef>
                <a:spcPct val="0"/>
              </a:spcBef>
              <a:buFont typeface="Arial" panose="020B0604020202020204" pitchFamily="34" charset="0"/>
              <a:buChar char="•"/>
            </a:pPr>
            <a:endParaRPr lang="zh-CN" altLang="en-US" sz="1100" dirty="0"/>
          </a:p>
        </p:txBody>
      </p:sp>
      <p:grpSp>
        <p:nvGrpSpPr>
          <p:cNvPr id="19" name="组合 18">
            <a:extLst>
              <a:ext uri="{FF2B5EF4-FFF2-40B4-BE49-F238E27FC236}">
                <a16:creationId xmlns:a16="http://schemas.microsoft.com/office/drawing/2014/main" id="{F62FC195-0EF5-467B-9187-9342D512A8CF}"/>
              </a:ext>
            </a:extLst>
          </p:cNvPr>
          <p:cNvGrpSpPr/>
          <p:nvPr/>
        </p:nvGrpSpPr>
        <p:grpSpPr>
          <a:xfrm>
            <a:off x="1672046" y="3013166"/>
            <a:ext cx="3898114" cy="1027611"/>
            <a:chOff x="1672046" y="3013166"/>
            <a:chExt cx="3898114" cy="1027611"/>
          </a:xfrm>
        </p:grpSpPr>
        <p:sp>
          <p:nvSpPr>
            <p:cNvPr id="9" name="椭圆 8">
              <a:extLst>
                <a:ext uri="{FF2B5EF4-FFF2-40B4-BE49-F238E27FC236}">
                  <a16:creationId xmlns:a16="http://schemas.microsoft.com/office/drawing/2014/main" id="{3682D723-4715-4B86-A819-74DA40E65882}"/>
                </a:ext>
              </a:extLst>
            </p:cNvPr>
            <p:cNvSpPr/>
            <p:nvPr/>
          </p:nvSpPr>
          <p:spPr>
            <a:xfrm>
              <a:off x="1672046" y="3779520"/>
              <a:ext cx="243840" cy="2612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0" name="椭圆 9">
              <a:extLst>
                <a:ext uri="{FF2B5EF4-FFF2-40B4-BE49-F238E27FC236}">
                  <a16:creationId xmlns:a16="http://schemas.microsoft.com/office/drawing/2014/main" id="{D3F89A76-1491-4F8E-BDC4-AE4E707115DF}"/>
                </a:ext>
              </a:extLst>
            </p:cNvPr>
            <p:cNvSpPr/>
            <p:nvPr/>
          </p:nvSpPr>
          <p:spPr>
            <a:xfrm>
              <a:off x="4920343" y="3013166"/>
              <a:ext cx="322217" cy="4158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45C98EE9-6C95-4CD6-99C8-AD3674FCA9C1}"/>
                </a:ext>
              </a:extLst>
            </p:cNvPr>
            <p:cNvSpPr/>
            <p:nvPr/>
          </p:nvSpPr>
          <p:spPr>
            <a:xfrm>
              <a:off x="5435689" y="3429000"/>
              <a:ext cx="134471" cy="2734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îṩḻîḑè">
            <a:extLst>
              <a:ext uri="{FF2B5EF4-FFF2-40B4-BE49-F238E27FC236}">
                <a16:creationId xmlns:a16="http://schemas.microsoft.com/office/drawing/2014/main" id="{243F23CE-8131-4FFC-9DEB-88549B8DB556}"/>
              </a:ext>
            </a:extLst>
          </p:cNvPr>
          <p:cNvSpPr/>
          <p:nvPr/>
        </p:nvSpPr>
        <p:spPr bwMode="auto">
          <a:xfrm>
            <a:off x="6533137" y="1529706"/>
            <a:ext cx="4928523" cy="315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just">
              <a:lnSpc>
                <a:spcPct val="150000"/>
              </a:lnSpc>
              <a:spcBef>
                <a:spcPct val="0"/>
              </a:spcBef>
            </a:pPr>
            <a:r>
              <a:rPr lang="en-US" altLang="zh-CN" sz="1600" dirty="0">
                <a:ea typeface="+mn-lt"/>
                <a:cs typeface="+mn-lt"/>
              </a:rPr>
              <a:t>(We</a:t>
            </a:r>
            <a:r>
              <a:rPr lang="en-US" altLang="zh-CN" sz="1600" b="1" dirty="0"/>
              <a:t> </a:t>
            </a:r>
            <a:r>
              <a:rPr lang="en-US" sz="1600" dirty="0">
                <a:ea typeface="+mn-lt"/>
                <a:cs typeface="+mn-lt"/>
              </a:rPr>
              <a:t>Minus the baseline and smooth the curve in order to optimize the result.)</a:t>
            </a:r>
            <a:endParaRPr lang="zh-CN" altLang="en-US" sz="1600" dirty="0"/>
          </a:p>
          <a:p>
            <a:pPr marL="171450" indent="-171450" algn="just">
              <a:lnSpc>
                <a:spcPct val="150000"/>
              </a:lnSpc>
              <a:spcBef>
                <a:spcPct val="0"/>
              </a:spcBef>
              <a:buFont typeface="Arial" panose="020B0604020202020204" pitchFamily="34" charset="0"/>
              <a:buChar char="•"/>
            </a:pPr>
            <a:endParaRPr lang="en-US" altLang="zh-CN" dirty="0"/>
          </a:p>
          <a:p>
            <a:pPr algn="just">
              <a:lnSpc>
                <a:spcPct val="150000"/>
              </a:lnSpc>
              <a:spcBef>
                <a:spcPct val="0"/>
              </a:spcBef>
            </a:pPr>
            <a:r>
              <a:rPr lang="en-US" altLang="zh-CN" dirty="0"/>
              <a:t>   </a:t>
            </a:r>
          </a:p>
          <a:p>
            <a:pPr marL="171450" indent="-171450" algn="r">
              <a:lnSpc>
                <a:spcPct val="150000"/>
              </a:lnSpc>
              <a:spcBef>
                <a:spcPct val="0"/>
              </a:spcBef>
              <a:buFont typeface="Arial" panose="020B0604020202020204" pitchFamily="34" charset="0"/>
              <a:buChar char="•"/>
            </a:pPr>
            <a:endParaRPr lang="zh-CN" altLang="en-US" sz="1100" dirty="0"/>
          </a:p>
        </p:txBody>
      </p:sp>
      <p:pic>
        <p:nvPicPr>
          <p:cNvPr id="5" name="图片 5" descr="图片包含 文本&#10;&#10;已自动生成说明">
            <a:extLst>
              <a:ext uri="{FF2B5EF4-FFF2-40B4-BE49-F238E27FC236}">
                <a16:creationId xmlns:a16="http://schemas.microsoft.com/office/drawing/2014/main" id="{9AE6947A-178E-4199-A8B4-53EA7F001492}"/>
              </a:ext>
            </a:extLst>
          </p:cNvPr>
          <p:cNvPicPr>
            <a:picLocks noChangeAspect="1"/>
          </p:cNvPicPr>
          <p:nvPr/>
        </p:nvPicPr>
        <p:blipFill>
          <a:blip r:embed="rId3"/>
          <a:stretch>
            <a:fillRect/>
          </a:stretch>
        </p:blipFill>
        <p:spPr>
          <a:xfrm>
            <a:off x="258501" y="5992806"/>
            <a:ext cx="6456744" cy="698310"/>
          </a:xfrm>
          <a:prstGeom prst="rect">
            <a:avLst/>
          </a:prstGeom>
        </p:spPr>
      </p:pic>
      <p:pic>
        <p:nvPicPr>
          <p:cNvPr id="6" name="图片 7" descr="图片包含 文本&#10;&#10;已自动生成说明">
            <a:extLst>
              <a:ext uri="{FF2B5EF4-FFF2-40B4-BE49-F238E27FC236}">
                <a16:creationId xmlns:a16="http://schemas.microsoft.com/office/drawing/2014/main" id="{C6590BEA-DFB2-4283-BAF2-53357A1AD53C}"/>
              </a:ext>
            </a:extLst>
          </p:cNvPr>
          <p:cNvPicPr>
            <a:picLocks noChangeAspect="1"/>
          </p:cNvPicPr>
          <p:nvPr/>
        </p:nvPicPr>
        <p:blipFill>
          <a:blip r:embed="rId4"/>
          <a:stretch>
            <a:fillRect/>
          </a:stretch>
        </p:blipFill>
        <p:spPr>
          <a:xfrm>
            <a:off x="4878669" y="1415667"/>
            <a:ext cx="978182" cy="602487"/>
          </a:xfrm>
          <a:prstGeom prst="rect">
            <a:avLst/>
          </a:prstGeom>
        </p:spPr>
      </p:pic>
    </p:spTree>
    <p:extLst>
      <p:ext uri="{BB962C8B-B14F-4D97-AF65-F5344CB8AC3E}">
        <p14:creationId xmlns:p14="http://schemas.microsoft.com/office/powerpoint/2010/main" val="137823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F22486-B781-49A5-AFA0-33346D1D613B}"/>
              </a:ext>
            </a:extLst>
          </p:cNvPr>
          <p:cNvSpPr>
            <a:spLocks noGrp="1"/>
          </p:cNvSpPr>
          <p:nvPr>
            <p:ph type="title"/>
          </p:nvPr>
        </p:nvSpPr>
        <p:spPr/>
        <p:txBody>
          <a:bodyPr/>
          <a:lstStyle/>
          <a:p>
            <a:r>
              <a:rPr lang="en-US" altLang="zh-CN" dirty="0"/>
              <a:t>1:1 Mixed solution </a:t>
            </a:r>
            <a:endParaRPr lang="zh-CN" altLang="en-US" dirty="0"/>
          </a:p>
        </p:txBody>
      </p:sp>
      <p:sp>
        <p:nvSpPr>
          <p:cNvPr id="4" name="灯片编号占位符 3">
            <a:extLst>
              <a:ext uri="{FF2B5EF4-FFF2-40B4-BE49-F238E27FC236}">
                <a16:creationId xmlns:a16="http://schemas.microsoft.com/office/drawing/2014/main" id="{1C2F96C7-3A77-4AB9-86B7-9698EAA7F0B7}"/>
              </a:ext>
            </a:extLst>
          </p:cNvPr>
          <p:cNvSpPr>
            <a:spLocks noGrp="1"/>
          </p:cNvSpPr>
          <p:nvPr>
            <p:ph type="sldNum" sz="quarter" idx="12"/>
          </p:nvPr>
        </p:nvSpPr>
        <p:spPr/>
        <p:txBody>
          <a:bodyPr/>
          <a:lstStyle/>
          <a:p>
            <a:fld id="{5DD3DB80-B894-403A-B48E-6FDC1A72010E}" type="slidenum">
              <a:rPr lang="zh-CN" altLang="en-US" smtClean="0"/>
              <a:pPr/>
              <a:t>16</a:t>
            </a:fld>
            <a:endParaRPr lang="zh-CN" altLang="en-US" dirty="0"/>
          </a:p>
        </p:txBody>
      </p:sp>
      <p:pic>
        <p:nvPicPr>
          <p:cNvPr id="8" name="图片 7">
            <a:extLst>
              <a:ext uri="{FF2B5EF4-FFF2-40B4-BE49-F238E27FC236}">
                <a16:creationId xmlns:a16="http://schemas.microsoft.com/office/drawing/2014/main" id="{ABD5C95B-81E7-4869-87FB-8E958D6CFECF}"/>
              </a:ext>
            </a:extLst>
          </p:cNvPr>
          <p:cNvPicPr>
            <a:picLocks noChangeAspect="1"/>
          </p:cNvPicPr>
          <p:nvPr/>
        </p:nvPicPr>
        <p:blipFill>
          <a:blip r:embed="rId2"/>
          <a:stretch>
            <a:fillRect/>
          </a:stretch>
        </p:blipFill>
        <p:spPr>
          <a:xfrm>
            <a:off x="0" y="1112243"/>
            <a:ext cx="7132320" cy="5456474"/>
          </a:xfrm>
          <a:prstGeom prst="rect">
            <a:avLst/>
          </a:prstGeom>
        </p:spPr>
      </p:pic>
      <p:cxnSp>
        <p:nvCxnSpPr>
          <p:cNvPr id="10" name="直接连接符 9">
            <a:extLst>
              <a:ext uri="{FF2B5EF4-FFF2-40B4-BE49-F238E27FC236}">
                <a16:creationId xmlns:a16="http://schemas.microsoft.com/office/drawing/2014/main" id="{9F8B3DCB-A977-4041-8D7F-AE5FC61D8981}"/>
              </a:ext>
            </a:extLst>
          </p:cNvPr>
          <p:cNvCxnSpPr/>
          <p:nvPr/>
        </p:nvCxnSpPr>
        <p:spPr>
          <a:xfrm>
            <a:off x="1881051" y="2995749"/>
            <a:ext cx="0" cy="844731"/>
          </a:xfrm>
          <a:prstGeom prst="line">
            <a:avLst/>
          </a:prstGeom>
          <a:ln w="952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直接连接符 11">
            <a:extLst>
              <a:ext uri="{FF2B5EF4-FFF2-40B4-BE49-F238E27FC236}">
                <a16:creationId xmlns:a16="http://schemas.microsoft.com/office/drawing/2014/main" id="{E6307871-DB07-48B3-91C9-244BF9DB130B}"/>
              </a:ext>
            </a:extLst>
          </p:cNvPr>
          <p:cNvCxnSpPr/>
          <p:nvPr/>
        </p:nvCxnSpPr>
        <p:spPr>
          <a:xfrm>
            <a:off x="4956359" y="2636520"/>
            <a:ext cx="0" cy="1062445"/>
          </a:xfrm>
          <a:prstGeom prst="line">
            <a:avLst/>
          </a:prstGeom>
          <a:ln w="952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直接连接符 13">
            <a:extLst>
              <a:ext uri="{FF2B5EF4-FFF2-40B4-BE49-F238E27FC236}">
                <a16:creationId xmlns:a16="http://schemas.microsoft.com/office/drawing/2014/main" id="{91AE23FF-560B-48FD-9601-A94351EF3907}"/>
              </a:ext>
            </a:extLst>
          </p:cNvPr>
          <p:cNvCxnSpPr/>
          <p:nvPr/>
        </p:nvCxnSpPr>
        <p:spPr>
          <a:xfrm>
            <a:off x="5338354" y="2899954"/>
            <a:ext cx="0" cy="940526"/>
          </a:xfrm>
          <a:prstGeom prst="line">
            <a:avLst/>
          </a:prstGeom>
          <a:ln w="952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nvGrpSpPr>
          <p:cNvPr id="21" name="组合 20">
            <a:extLst>
              <a:ext uri="{FF2B5EF4-FFF2-40B4-BE49-F238E27FC236}">
                <a16:creationId xmlns:a16="http://schemas.microsoft.com/office/drawing/2014/main" id="{AA355881-2BDD-4B83-AB03-5A134044CE95}"/>
              </a:ext>
            </a:extLst>
          </p:cNvPr>
          <p:cNvGrpSpPr/>
          <p:nvPr/>
        </p:nvGrpSpPr>
        <p:grpSpPr>
          <a:xfrm>
            <a:off x="2194560" y="3429000"/>
            <a:ext cx="522514" cy="1674223"/>
            <a:chOff x="2194560" y="3429000"/>
            <a:chExt cx="522514" cy="1674223"/>
          </a:xfrm>
        </p:grpSpPr>
        <p:cxnSp>
          <p:nvCxnSpPr>
            <p:cNvPr id="16" name="直接连接符 15">
              <a:extLst>
                <a:ext uri="{FF2B5EF4-FFF2-40B4-BE49-F238E27FC236}">
                  <a16:creationId xmlns:a16="http://schemas.microsoft.com/office/drawing/2014/main" id="{9123FA02-5ACF-4AE9-9F07-8AEA96181384}"/>
                </a:ext>
              </a:extLst>
            </p:cNvPr>
            <p:cNvCxnSpPr/>
            <p:nvPr/>
          </p:nvCxnSpPr>
          <p:spPr>
            <a:xfrm>
              <a:off x="2194560" y="3429000"/>
              <a:ext cx="0" cy="611777"/>
            </a:xfrm>
            <a:prstGeom prst="line">
              <a:avLst/>
            </a:prstGeom>
            <a:ln w="9525" cap="flat" cmpd="sng" algn="ctr">
              <a:solidFill>
                <a:srgbClr val="0070C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直接连接符 17">
              <a:extLst>
                <a:ext uri="{FF2B5EF4-FFF2-40B4-BE49-F238E27FC236}">
                  <a16:creationId xmlns:a16="http://schemas.microsoft.com/office/drawing/2014/main" id="{9B313E85-FB2A-4536-9671-78B274F2AB89}"/>
                </a:ext>
              </a:extLst>
            </p:cNvPr>
            <p:cNvCxnSpPr/>
            <p:nvPr/>
          </p:nvCxnSpPr>
          <p:spPr>
            <a:xfrm>
              <a:off x="2717074" y="4241074"/>
              <a:ext cx="0" cy="862149"/>
            </a:xfrm>
            <a:prstGeom prst="line">
              <a:avLst/>
            </a:prstGeom>
            <a:ln w="9525" cap="flat" cmpd="sng" algn="ctr">
              <a:solidFill>
                <a:srgbClr val="0070C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
        <p:nvSpPr>
          <p:cNvPr id="22" name="îṩḻîḑè">
            <a:extLst>
              <a:ext uri="{FF2B5EF4-FFF2-40B4-BE49-F238E27FC236}">
                <a16:creationId xmlns:a16="http://schemas.microsoft.com/office/drawing/2014/main" id="{FF627A57-D89E-432A-9E6D-72A56501A69A}"/>
              </a:ext>
            </a:extLst>
          </p:cNvPr>
          <p:cNvSpPr/>
          <p:nvPr/>
        </p:nvSpPr>
        <p:spPr bwMode="auto">
          <a:xfrm>
            <a:off x="6466571" y="2314083"/>
            <a:ext cx="5680878" cy="336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just">
              <a:lnSpc>
                <a:spcPct val="150000"/>
              </a:lnSpc>
              <a:spcBef>
                <a:spcPct val="0"/>
              </a:spcBef>
            </a:pPr>
            <a:r>
              <a:rPr lang="en-US" altLang="zh-CN" dirty="0"/>
              <a:t>We can see the corresponding Characteristic peaks----with</a:t>
            </a:r>
            <a:r>
              <a:rPr lang="en-US" altLang="zh-CN" dirty="0">
                <a:cs typeface="Arial"/>
              </a:rPr>
              <a:t> both of MeOH's and EtOH's.</a:t>
            </a:r>
          </a:p>
          <a:p>
            <a:pPr algn="just">
              <a:lnSpc>
                <a:spcPct val="150000"/>
              </a:lnSpc>
              <a:spcBef>
                <a:spcPct val="0"/>
              </a:spcBef>
            </a:pPr>
            <a:endParaRPr lang="en-US" altLang="zh-CN" b="1" dirty="0"/>
          </a:p>
          <a:p>
            <a:pPr algn="just">
              <a:lnSpc>
                <a:spcPct val="150000"/>
              </a:lnSpc>
              <a:spcBef>
                <a:spcPct val="0"/>
              </a:spcBef>
            </a:pPr>
            <a:r>
              <a:rPr lang="en-US" altLang="zh-CN" dirty="0">
                <a:cs typeface="Arial"/>
              </a:rPr>
              <a:t>Due to the limitation of signal to noise ratio, intensity analysis is unreliable, thus we cannot judge the </a:t>
            </a:r>
            <a:r>
              <a:rPr lang="en-US" dirty="0">
                <a:ea typeface="微软雅黑"/>
                <a:cs typeface="+mn-lt"/>
              </a:rPr>
              <a:t>percentage composition.</a:t>
            </a:r>
            <a:endParaRPr lang="en-US" dirty="0">
              <a:cs typeface="Arial"/>
            </a:endParaRPr>
          </a:p>
          <a:p>
            <a:pPr algn="just">
              <a:lnSpc>
                <a:spcPct val="150000"/>
              </a:lnSpc>
              <a:spcBef>
                <a:spcPct val="0"/>
              </a:spcBef>
            </a:pPr>
            <a:r>
              <a:rPr lang="en-US" altLang="zh-CN" dirty="0"/>
              <a:t>   </a:t>
            </a:r>
          </a:p>
          <a:p>
            <a:pPr marL="171450" indent="-171450" algn="r">
              <a:lnSpc>
                <a:spcPct val="150000"/>
              </a:lnSpc>
              <a:spcBef>
                <a:spcPct val="0"/>
              </a:spcBef>
              <a:buFont typeface="Arial" panose="020B0604020202020204" pitchFamily="34" charset="0"/>
              <a:buChar char="•"/>
            </a:pPr>
            <a:endParaRPr lang="zh-CN" altLang="en-US" sz="1100" dirty="0"/>
          </a:p>
        </p:txBody>
      </p:sp>
    </p:spTree>
    <p:extLst>
      <p:ext uri="{BB962C8B-B14F-4D97-AF65-F5344CB8AC3E}">
        <p14:creationId xmlns:p14="http://schemas.microsoft.com/office/powerpoint/2010/main" val="331287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a:extLst>
              <a:ext uri="{FF2B5EF4-FFF2-40B4-BE49-F238E27FC236}">
                <a16:creationId xmlns:a16="http://schemas.microsoft.com/office/drawing/2014/main" id="{ACE3B69C-7B00-4E19-8A33-B8981633BDA2}"/>
              </a:ext>
            </a:extLst>
          </p:cNvPr>
          <p:cNvSpPr>
            <a:spLocks noGrp="1"/>
          </p:cNvSpPr>
          <p:nvPr>
            <p:ph type="title"/>
          </p:nvPr>
        </p:nvSpPr>
        <p:spPr>
          <a:xfrm>
            <a:off x="3178409" y="2909082"/>
            <a:ext cx="6898463" cy="895350"/>
          </a:xfrm>
        </p:spPr>
        <p:txBody>
          <a:bodyPr>
            <a:normAutofit fontScale="90000"/>
          </a:bodyPr>
          <a:lstStyle/>
          <a:p>
            <a:pPr algn="ctr"/>
            <a:r>
              <a:rPr lang="en-US" altLang="zh-CN" dirty="0"/>
              <a:t>Application of Raman scattering in analyzing sample structure</a:t>
            </a:r>
            <a:br>
              <a:rPr lang="en-US" altLang="zh-CN" dirty="0"/>
            </a:br>
            <a:br>
              <a:rPr lang="en-US" altLang="zh-CN" dirty="0"/>
            </a:br>
            <a:r>
              <a:rPr lang="en-US" altLang="zh-CN" dirty="0"/>
              <a:t>                                     ----Using Black Phosphorus </a:t>
            </a:r>
            <a:endParaRPr lang="zh-CN" altLang="en-US" dirty="0"/>
          </a:p>
        </p:txBody>
      </p:sp>
      <p:sp>
        <p:nvSpPr>
          <p:cNvPr id="9" name="文本框 8">
            <a:extLst>
              <a:ext uri="{FF2B5EF4-FFF2-40B4-BE49-F238E27FC236}">
                <a16:creationId xmlns:a16="http://schemas.microsoft.com/office/drawing/2014/main" id="{247B30BB-737D-444D-B750-58BA0349157D}"/>
              </a:ext>
            </a:extLst>
          </p:cNvPr>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/05</a:t>
            </a:r>
            <a:endParaRPr lang="zh-CN" altLang="en-US" spc="100" dirty="0">
              <a:solidFill>
                <a:schemeClr val="bg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2489766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4BBEA-2043-49B5-B834-DC53BB639876}"/>
              </a:ext>
            </a:extLst>
          </p:cNvPr>
          <p:cNvSpPr>
            <a:spLocks noGrp="1"/>
          </p:cNvSpPr>
          <p:nvPr>
            <p:ph type="title"/>
          </p:nvPr>
        </p:nvSpPr>
        <p:spPr/>
        <p:txBody>
          <a:bodyPr/>
          <a:lstStyle/>
          <a:p>
            <a:r>
              <a:rPr lang="en-US" altLang="zh-CN" dirty="0"/>
              <a:t>Brief introduction to black phosphorus </a:t>
            </a:r>
            <a:endParaRPr lang="zh-CN" altLang="en-US" dirty="0"/>
          </a:p>
        </p:txBody>
      </p:sp>
      <p:sp>
        <p:nvSpPr>
          <p:cNvPr id="7" name="iSļïḍè">
            <a:extLst>
              <a:ext uri="{FF2B5EF4-FFF2-40B4-BE49-F238E27FC236}">
                <a16:creationId xmlns:a16="http://schemas.microsoft.com/office/drawing/2014/main" id="{1D6BC484-2CED-4D08-AB29-518D5707A806}"/>
              </a:ext>
            </a:extLst>
          </p:cNvPr>
          <p:cNvSpPr/>
          <p:nvPr/>
        </p:nvSpPr>
        <p:spPr bwMode="auto">
          <a:xfrm>
            <a:off x="670925" y="1676400"/>
            <a:ext cx="3375000" cy="3505200"/>
          </a:xfrm>
          <a:prstGeom prst="blockArc">
            <a:avLst>
              <a:gd name="adj1" fmla="val 16200000"/>
              <a:gd name="adj2" fmla="val 5400000"/>
              <a:gd name="adj3" fmla="val 1600"/>
            </a:avLst>
          </a:prstGeom>
          <a:solidFill>
            <a:schemeClr val="bg1">
              <a:lumMod val="75000"/>
            </a:schemeClr>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sp>
        <p:nvSpPr>
          <p:cNvPr id="8" name="îSľíďe">
            <a:extLst>
              <a:ext uri="{FF2B5EF4-FFF2-40B4-BE49-F238E27FC236}">
                <a16:creationId xmlns:a16="http://schemas.microsoft.com/office/drawing/2014/main" id="{2D8CF92C-5AB6-4AF4-84AB-C4B43A59DF8F}"/>
              </a:ext>
            </a:extLst>
          </p:cNvPr>
          <p:cNvSpPr/>
          <p:nvPr/>
        </p:nvSpPr>
        <p:spPr>
          <a:xfrm>
            <a:off x="2999801" y="1717664"/>
            <a:ext cx="436806" cy="43681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r>
              <a:rPr lang="en-US" altLang="zh-CN" sz="1600" b="1" dirty="0">
                <a:solidFill>
                  <a:schemeClr val="bg1"/>
                </a:solidFill>
              </a:rPr>
              <a:t>1</a:t>
            </a:r>
            <a:endParaRPr lang="zh-CN" altLang="en-US" sz="1600" b="1" dirty="0">
              <a:solidFill>
                <a:schemeClr val="bg1"/>
              </a:solidFill>
            </a:endParaRPr>
          </a:p>
        </p:txBody>
      </p:sp>
      <p:grpSp>
        <p:nvGrpSpPr>
          <p:cNvPr id="9" name="iṣḷide">
            <a:extLst>
              <a:ext uri="{FF2B5EF4-FFF2-40B4-BE49-F238E27FC236}">
                <a16:creationId xmlns:a16="http://schemas.microsoft.com/office/drawing/2014/main" id="{96EB0B9F-25A2-4C04-B348-113FD1E5D4E1}"/>
              </a:ext>
            </a:extLst>
          </p:cNvPr>
          <p:cNvGrpSpPr/>
          <p:nvPr/>
        </p:nvGrpSpPr>
        <p:grpSpPr>
          <a:xfrm>
            <a:off x="6215076" y="1469960"/>
            <a:ext cx="5305412" cy="1382273"/>
            <a:chOff x="6215076" y="1469960"/>
            <a:chExt cx="5305412" cy="1382273"/>
          </a:xfrm>
        </p:grpSpPr>
        <p:grpSp>
          <p:nvGrpSpPr>
            <p:cNvPr id="29" name="íṧļíḍé">
              <a:extLst>
                <a:ext uri="{FF2B5EF4-FFF2-40B4-BE49-F238E27FC236}">
                  <a16:creationId xmlns:a16="http://schemas.microsoft.com/office/drawing/2014/main" id="{F78BA2AC-CABA-4C04-A98A-DEF952A355B8}"/>
                </a:ext>
              </a:extLst>
            </p:cNvPr>
            <p:cNvGrpSpPr>
              <a:grpSpLocks/>
            </p:cNvGrpSpPr>
            <p:nvPr/>
          </p:nvGrpSpPr>
          <p:grpSpPr>
            <a:xfrm>
              <a:off x="6215076" y="1647145"/>
              <a:ext cx="577851" cy="577851"/>
              <a:chOff x="0" y="0"/>
              <a:chExt cx="1155700" cy="1155700"/>
            </a:xfrm>
          </p:grpSpPr>
          <p:sp>
            <p:nvSpPr>
              <p:cNvPr id="32" name="ïsļíďe">
                <a:extLst>
                  <a:ext uri="{FF2B5EF4-FFF2-40B4-BE49-F238E27FC236}">
                    <a16:creationId xmlns:a16="http://schemas.microsoft.com/office/drawing/2014/main" id="{608B7B45-E0D3-4494-88F3-587DFFEDF72A}"/>
                  </a:ext>
                </a:extLst>
              </p:cNvPr>
              <p:cNvSpPr/>
              <p:nvPr/>
            </p:nvSpPr>
            <p:spPr>
              <a:xfrm>
                <a:off x="0" y="0"/>
                <a:ext cx="1155700" cy="11557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lvl="0">
                  <a:defRPr sz="3200"/>
                </a:pPr>
                <a:endParaRPr sz="1600"/>
              </a:p>
            </p:txBody>
          </p:sp>
          <p:sp>
            <p:nvSpPr>
              <p:cNvPr id="33" name="íśḻíḍê">
                <a:extLst>
                  <a:ext uri="{FF2B5EF4-FFF2-40B4-BE49-F238E27FC236}">
                    <a16:creationId xmlns:a16="http://schemas.microsoft.com/office/drawing/2014/main" id="{52C28BB0-DBC7-40E4-87BF-90C8EE5FD5D1}"/>
                  </a:ext>
                </a:extLst>
              </p:cNvPr>
              <p:cNvSpPr/>
              <p:nvPr/>
            </p:nvSpPr>
            <p:spPr>
              <a:xfrm>
                <a:off x="298141" y="296045"/>
                <a:ext cx="559415" cy="563607"/>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p:grpSp>
        <p:sp>
          <p:nvSpPr>
            <p:cNvPr id="30" name="ïṣlîḍé">
              <a:extLst>
                <a:ext uri="{FF2B5EF4-FFF2-40B4-BE49-F238E27FC236}">
                  <a16:creationId xmlns:a16="http://schemas.microsoft.com/office/drawing/2014/main" id="{0E8D418E-F8FC-439E-8509-27B10EAB7D6C}"/>
                </a:ext>
              </a:extLst>
            </p:cNvPr>
            <p:cNvSpPr/>
            <p:nvPr/>
          </p:nvSpPr>
          <p:spPr bwMode="auto">
            <a:xfrm>
              <a:off x="6907885" y="1882840"/>
              <a:ext cx="4612603"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60000"/>
                </a:lnSpc>
                <a:buFont typeface="Arial" panose="020B0604020202020204" pitchFamily="34" charset="0"/>
                <a:buChar char="•"/>
              </a:pPr>
              <a:r>
                <a:rPr lang="en-US" altLang="zh-CN" sz="1600" dirty="0"/>
                <a:t>Interesting and superior properties in many fields </a:t>
              </a:r>
            </a:p>
          </p:txBody>
        </p:sp>
        <p:sp>
          <p:nvSpPr>
            <p:cNvPr id="31" name="î$liḑé">
              <a:extLst>
                <a:ext uri="{FF2B5EF4-FFF2-40B4-BE49-F238E27FC236}">
                  <a16:creationId xmlns:a16="http://schemas.microsoft.com/office/drawing/2014/main" id="{7C94800D-C421-4C38-B433-BC0783795E75}"/>
                </a:ext>
              </a:extLst>
            </p:cNvPr>
            <p:cNvSpPr txBox="1"/>
            <p:nvPr/>
          </p:nvSpPr>
          <p:spPr bwMode="auto">
            <a:xfrm>
              <a:off x="6907885" y="1469960"/>
              <a:ext cx="461260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800" b="1" dirty="0"/>
                <a:t>Heated 2D material </a:t>
              </a:r>
            </a:p>
          </p:txBody>
        </p:sp>
      </p:grpSp>
      <p:cxnSp>
        <p:nvCxnSpPr>
          <p:cNvPr id="10" name="直接连接符 9">
            <a:extLst>
              <a:ext uri="{FF2B5EF4-FFF2-40B4-BE49-F238E27FC236}">
                <a16:creationId xmlns:a16="http://schemas.microsoft.com/office/drawing/2014/main" id="{20A75E34-77BC-42CB-9513-341C9B643B66}"/>
              </a:ext>
            </a:extLst>
          </p:cNvPr>
          <p:cNvCxnSpPr>
            <a:stCxn id="8" idx="6"/>
            <a:endCxn id="32" idx="1"/>
          </p:cNvCxnSpPr>
          <p:nvPr/>
        </p:nvCxnSpPr>
        <p:spPr>
          <a:xfrm>
            <a:off x="3436607" y="1936070"/>
            <a:ext cx="2778469" cy="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ï$1íḑê">
            <a:extLst>
              <a:ext uri="{FF2B5EF4-FFF2-40B4-BE49-F238E27FC236}">
                <a16:creationId xmlns:a16="http://schemas.microsoft.com/office/drawing/2014/main" id="{23B03047-C01E-4886-9E91-23126C78BB9E}"/>
              </a:ext>
            </a:extLst>
          </p:cNvPr>
          <p:cNvSpPr/>
          <p:nvPr/>
        </p:nvSpPr>
        <p:spPr>
          <a:xfrm>
            <a:off x="3808601" y="3202529"/>
            <a:ext cx="436806" cy="43681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r>
              <a:rPr lang="en-US" altLang="zh-CN" sz="1600" b="1" dirty="0">
                <a:solidFill>
                  <a:schemeClr val="bg1"/>
                </a:solidFill>
              </a:rPr>
              <a:t>2</a:t>
            </a:r>
            <a:endParaRPr lang="zh-CN" altLang="en-US" sz="1600" b="1" dirty="0">
              <a:solidFill>
                <a:schemeClr val="bg1"/>
              </a:solidFill>
            </a:endParaRPr>
          </a:p>
        </p:txBody>
      </p:sp>
      <p:grpSp>
        <p:nvGrpSpPr>
          <p:cNvPr id="12" name="íṧḷïḓè">
            <a:extLst>
              <a:ext uri="{FF2B5EF4-FFF2-40B4-BE49-F238E27FC236}">
                <a16:creationId xmlns:a16="http://schemas.microsoft.com/office/drawing/2014/main" id="{E2EF5026-E9B0-4178-9C4D-A14FC77C1B3E}"/>
              </a:ext>
            </a:extLst>
          </p:cNvPr>
          <p:cNvGrpSpPr/>
          <p:nvPr/>
        </p:nvGrpSpPr>
        <p:grpSpPr>
          <a:xfrm>
            <a:off x="4595446" y="2954825"/>
            <a:ext cx="6925041" cy="1382273"/>
            <a:chOff x="5744495" y="1469960"/>
            <a:chExt cx="6925041" cy="1382273"/>
          </a:xfrm>
        </p:grpSpPr>
        <p:grpSp>
          <p:nvGrpSpPr>
            <p:cNvPr id="24" name="işḷidè">
              <a:extLst>
                <a:ext uri="{FF2B5EF4-FFF2-40B4-BE49-F238E27FC236}">
                  <a16:creationId xmlns:a16="http://schemas.microsoft.com/office/drawing/2014/main" id="{0E27CDD5-02F4-422A-9E13-BB103A169A3D}"/>
                </a:ext>
              </a:extLst>
            </p:cNvPr>
            <p:cNvGrpSpPr>
              <a:grpSpLocks/>
            </p:cNvGrpSpPr>
            <p:nvPr/>
          </p:nvGrpSpPr>
          <p:grpSpPr>
            <a:xfrm>
              <a:off x="5744495" y="1647145"/>
              <a:ext cx="577851" cy="577851"/>
              <a:chOff x="-941160" y="0"/>
              <a:chExt cx="1155700" cy="1155700"/>
            </a:xfrm>
          </p:grpSpPr>
          <p:sp>
            <p:nvSpPr>
              <p:cNvPr id="27" name="íṥḻidê">
                <a:extLst>
                  <a:ext uri="{FF2B5EF4-FFF2-40B4-BE49-F238E27FC236}">
                    <a16:creationId xmlns:a16="http://schemas.microsoft.com/office/drawing/2014/main" id="{15F885CA-E641-4AF7-85E2-8A9FFA86EDA0}"/>
                  </a:ext>
                </a:extLst>
              </p:cNvPr>
              <p:cNvSpPr/>
              <p:nvPr/>
            </p:nvSpPr>
            <p:spPr>
              <a:xfrm>
                <a:off x="-941160" y="0"/>
                <a:ext cx="1155700" cy="1155700"/>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lvl="0">
                  <a:defRPr sz="3200"/>
                </a:pPr>
                <a:endParaRPr sz="1600"/>
              </a:p>
            </p:txBody>
          </p:sp>
          <p:sp>
            <p:nvSpPr>
              <p:cNvPr id="28" name="îS1íḑe">
                <a:extLst>
                  <a:ext uri="{FF2B5EF4-FFF2-40B4-BE49-F238E27FC236}">
                    <a16:creationId xmlns:a16="http://schemas.microsoft.com/office/drawing/2014/main" id="{ADCDF8E3-0D93-4B0A-83FC-E5102EA8F4DC}"/>
                  </a:ext>
                </a:extLst>
              </p:cNvPr>
              <p:cNvSpPr/>
              <p:nvPr/>
            </p:nvSpPr>
            <p:spPr>
              <a:xfrm>
                <a:off x="-643019" y="296045"/>
                <a:ext cx="559415" cy="563607"/>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p:grpSp>
        <mc:AlternateContent xmlns:mc="http://schemas.openxmlformats.org/markup-compatibility/2006" xmlns:a14="http://schemas.microsoft.com/office/drawing/2010/main">
          <mc:Choice Requires="a14">
            <p:sp>
              <p:nvSpPr>
                <p:cNvPr id="25" name="ïšļïdé">
                  <a:extLst>
                    <a:ext uri="{FF2B5EF4-FFF2-40B4-BE49-F238E27FC236}">
                      <a16:creationId xmlns:a16="http://schemas.microsoft.com/office/drawing/2014/main" id="{7B3DFA61-D811-42E5-908D-EF4B7521109A}"/>
                    </a:ext>
                  </a:extLst>
                </p:cNvPr>
                <p:cNvSpPr/>
                <p:nvPr/>
              </p:nvSpPr>
              <p:spPr bwMode="auto">
                <a:xfrm>
                  <a:off x="6437303" y="1882840"/>
                  <a:ext cx="6232233" cy="9693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60000"/>
                    </a:lnSpc>
                    <a:buFont typeface="Arial" panose="020B0604020202020204" pitchFamily="34" charset="0"/>
                    <a:buChar char="•"/>
                  </a:pPr>
                  <a14:m>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𝐷</m:t>
                          </m:r>
                        </m:e>
                        <m:sub>
                          <m:r>
                            <a:rPr lang="en-US" altLang="zh-CN" sz="1600" b="0" i="1" smtClean="0">
                              <a:latin typeface="Cambria Math" panose="02040503050406030204" pitchFamily="18" charset="0"/>
                            </a:rPr>
                            <m:t>2</m:t>
                          </m:r>
                          <m:r>
                            <a:rPr lang="en-US" altLang="zh-CN" sz="1600" b="0" i="1" smtClean="0">
                              <a:latin typeface="Cambria Math" panose="02040503050406030204" pitchFamily="18" charset="0"/>
                            </a:rPr>
                            <m:t>h</m:t>
                          </m:r>
                        </m:sub>
                      </m:sSub>
                    </m:oMath>
                  </a14:m>
                  <a:r>
                    <a:rPr lang="en-US" altLang="zh-CN" sz="1600" dirty="0"/>
                    <a:t>Point group symmetry</a:t>
                  </a:r>
                </a:p>
                <a:p>
                  <a:pPr marL="171450" indent="-171450">
                    <a:lnSpc>
                      <a:spcPct val="160000"/>
                    </a:lnSpc>
                    <a:buFont typeface="Arial" panose="020B0604020202020204" pitchFamily="34" charset="0"/>
                    <a:buChar char="•"/>
                  </a:pPr>
                  <a:r>
                    <a:rPr lang="en-US" altLang="zh-CN" sz="2000" dirty="0">
                      <a:solidFill>
                        <a:srgbClr val="FF0000"/>
                      </a:solidFill>
                    </a:rPr>
                    <a:t>anisotropic</a:t>
                  </a:r>
                </a:p>
              </p:txBody>
            </p:sp>
          </mc:Choice>
          <mc:Fallback xmlns="">
            <p:sp>
              <p:nvSpPr>
                <p:cNvPr id="25" name="ïšļïdé">
                  <a:extLst>
                    <a:ext uri="{FF2B5EF4-FFF2-40B4-BE49-F238E27FC236}">
                      <a16:creationId xmlns:a16="http://schemas.microsoft.com/office/drawing/2014/main" id="{7B3DFA61-D811-42E5-908D-EF4B7521109A}"/>
                    </a:ext>
                  </a:extLst>
                </p:cNvPr>
                <p:cNvSpPr>
                  <a:spLocks noRot="1" noChangeAspect="1" noMove="1" noResize="1" noEditPoints="1" noAdjustHandles="1" noChangeArrowheads="1" noChangeShapeType="1" noTextEdit="1"/>
                </p:cNvSpPr>
                <p:nvPr/>
              </p:nvSpPr>
              <p:spPr bwMode="auto">
                <a:xfrm>
                  <a:off x="6437303" y="1882840"/>
                  <a:ext cx="6232233" cy="969393"/>
                </a:xfrm>
                <a:prstGeom prst="rect">
                  <a:avLst/>
                </a:prstGeom>
                <a:blipFill>
                  <a:blip r:embed="rId2"/>
                  <a:stretch>
                    <a:fillRect l="-880" b="-566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26" name="išļîḓé">
              <a:extLst>
                <a:ext uri="{FF2B5EF4-FFF2-40B4-BE49-F238E27FC236}">
                  <a16:creationId xmlns:a16="http://schemas.microsoft.com/office/drawing/2014/main" id="{9B2A676A-5464-4337-9BAB-2F41DB701B84}"/>
                </a:ext>
              </a:extLst>
            </p:cNvPr>
            <p:cNvSpPr txBox="1"/>
            <p:nvPr/>
          </p:nvSpPr>
          <p:spPr bwMode="auto">
            <a:xfrm>
              <a:off x="6437303" y="1469960"/>
              <a:ext cx="623223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en-US" altLang="zh-CN" dirty="0"/>
                <a:t> </a:t>
              </a:r>
              <a:r>
                <a:rPr lang="en-US" altLang="zh-CN" b="1" dirty="0"/>
                <a:t>Orthorhombic</a:t>
              </a:r>
              <a:r>
                <a:rPr lang="en-US" altLang="zh-CN" dirty="0"/>
                <a:t> </a:t>
              </a:r>
              <a:r>
                <a:rPr lang="en-US" altLang="zh-CN" b="1" dirty="0"/>
                <a:t>system</a:t>
              </a:r>
              <a:endParaRPr lang="en-US" altLang="zh-CN" sz="1800" b="1" dirty="0"/>
            </a:p>
          </p:txBody>
        </p:sp>
      </p:grpSp>
      <p:cxnSp>
        <p:nvCxnSpPr>
          <p:cNvPr id="13" name="直接连接符 12">
            <a:extLst>
              <a:ext uri="{FF2B5EF4-FFF2-40B4-BE49-F238E27FC236}">
                <a16:creationId xmlns:a16="http://schemas.microsoft.com/office/drawing/2014/main" id="{E0B34957-7AEF-4FD6-8D39-74B511E4193C}"/>
              </a:ext>
            </a:extLst>
          </p:cNvPr>
          <p:cNvCxnSpPr>
            <a:cxnSpLocks/>
            <a:stCxn id="11" idx="6"/>
            <a:endCxn id="27" idx="1"/>
          </p:cNvCxnSpPr>
          <p:nvPr/>
        </p:nvCxnSpPr>
        <p:spPr>
          <a:xfrm>
            <a:off x="4245407" y="3420935"/>
            <a:ext cx="350039" cy="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4" name="ïšļïḑé">
            <a:extLst>
              <a:ext uri="{FF2B5EF4-FFF2-40B4-BE49-F238E27FC236}">
                <a16:creationId xmlns:a16="http://schemas.microsoft.com/office/drawing/2014/main" id="{2A26CF08-217D-4BFD-88C6-6CEE39D5EEA3}"/>
              </a:ext>
            </a:extLst>
          </p:cNvPr>
          <p:cNvSpPr/>
          <p:nvPr/>
        </p:nvSpPr>
        <p:spPr>
          <a:xfrm>
            <a:off x="2999801" y="4687394"/>
            <a:ext cx="436806" cy="43681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r>
              <a:rPr lang="en-US" altLang="zh-CN" sz="1600" b="1" dirty="0">
                <a:solidFill>
                  <a:schemeClr val="bg1"/>
                </a:solidFill>
              </a:rPr>
              <a:t>3</a:t>
            </a:r>
            <a:endParaRPr lang="zh-CN" altLang="en-US" sz="1600" b="1" dirty="0">
              <a:solidFill>
                <a:schemeClr val="bg1"/>
              </a:solidFill>
            </a:endParaRPr>
          </a:p>
        </p:txBody>
      </p:sp>
      <p:grpSp>
        <p:nvGrpSpPr>
          <p:cNvPr id="15" name="išḷîḓè">
            <a:extLst>
              <a:ext uri="{FF2B5EF4-FFF2-40B4-BE49-F238E27FC236}">
                <a16:creationId xmlns:a16="http://schemas.microsoft.com/office/drawing/2014/main" id="{57036630-E12D-4022-99E4-66BCF13BA558}"/>
              </a:ext>
            </a:extLst>
          </p:cNvPr>
          <p:cNvGrpSpPr/>
          <p:nvPr/>
        </p:nvGrpSpPr>
        <p:grpSpPr>
          <a:xfrm>
            <a:off x="6215076" y="4439690"/>
            <a:ext cx="5305412" cy="1382273"/>
            <a:chOff x="6215076" y="1469960"/>
            <a:chExt cx="5305412" cy="1382273"/>
          </a:xfrm>
        </p:grpSpPr>
        <p:grpSp>
          <p:nvGrpSpPr>
            <p:cNvPr id="19" name="îṣḷiďè">
              <a:extLst>
                <a:ext uri="{FF2B5EF4-FFF2-40B4-BE49-F238E27FC236}">
                  <a16:creationId xmlns:a16="http://schemas.microsoft.com/office/drawing/2014/main" id="{947F01BD-751D-417D-B367-14997E154B96}"/>
                </a:ext>
              </a:extLst>
            </p:cNvPr>
            <p:cNvGrpSpPr>
              <a:grpSpLocks/>
            </p:cNvGrpSpPr>
            <p:nvPr/>
          </p:nvGrpSpPr>
          <p:grpSpPr>
            <a:xfrm>
              <a:off x="6215076" y="1647145"/>
              <a:ext cx="577851" cy="577851"/>
              <a:chOff x="0" y="0"/>
              <a:chExt cx="1155700" cy="1155700"/>
            </a:xfrm>
          </p:grpSpPr>
          <p:sp>
            <p:nvSpPr>
              <p:cNvPr id="22" name="işḷidê">
                <a:extLst>
                  <a:ext uri="{FF2B5EF4-FFF2-40B4-BE49-F238E27FC236}">
                    <a16:creationId xmlns:a16="http://schemas.microsoft.com/office/drawing/2014/main" id="{741B08CF-F883-4E65-B5C6-D2404DCF227F}"/>
                  </a:ext>
                </a:extLst>
              </p:cNvPr>
              <p:cNvSpPr/>
              <p:nvPr/>
            </p:nvSpPr>
            <p:spPr>
              <a:xfrm>
                <a:off x="0" y="0"/>
                <a:ext cx="1155700" cy="11557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lvl="0">
                  <a:defRPr sz="3200"/>
                </a:pPr>
                <a:endParaRPr sz="1600"/>
              </a:p>
            </p:txBody>
          </p:sp>
          <p:sp>
            <p:nvSpPr>
              <p:cNvPr id="23" name="iṧļidè">
                <a:extLst>
                  <a:ext uri="{FF2B5EF4-FFF2-40B4-BE49-F238E27FC236}">
                    <a16:creationId xmlns:a16="http://schemas.microsoft.com/office/drawing/2014/main" id="{390A5D76-BC50-41A2-9B99-4D7965A69659}"/>
                  </a:ext>
                </a:extLst>
              </p:cNvPr>
              <p:cNvSpPr/>
              <p:nvPr/>
            </p:nvSpPr>
            <p:spPr>
              <a:xfrm>
                <a:off x="298141" y="296045"/>
                <a:ext cx="559415" cy="563607"/>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p:grpSp>
        <p:sp>
          <p:nvSpPr>
            <p:cNvPr id="20" name="îśḷidê">
              <a:extLst>
                <a:ext uri="{FF2B5EF4-FFF2-40B4-BE49-F238E27FC236}">
                  <a16:creationId xmlns:a16="http://schemas.microsoft.com/office/drawing/2014/main" id="{7A405E6B-D94B-43A7-B276-77E23190AC67}"/>
                </a:ext>
              </a:extLst>
            </p:cNvPr>
            <p:cNvSpPr/>
            <p:nvPr/>
          </p:nvSpPr>
          <p:spPr bwMode="auto">
            <a:xfrm>
              <a:off x="6907885" y="1882840"/>
              <a:ext cx="4612603"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60000"/>
                </a:lnSpc>
                <a:buFont typeface="Arial" panose="020B0604020202020204" pitchFamily="34" charset="0"/>
                <a:buChar char="•"/>
              </a:pPr>
              <a:r>
                <a:rPr lang="en-US" altLang="zh-CN" sz="1600" dirty="0"/>
                <a:t>Properties varies form gating, doping, layer numbers and polarized light.</a:t>
              </a:r>
            </a:p>
          </p:txBody>
        </p:sp>
        <p:sp>
          <p:nvSpPr>
            <p:cNvPr id="21" name="iS1íḋé">
              <a:extLst>
                <a:ext uri="{FF2B5EF4-FFF2-40B4-BE49-F238E27FC236}">
                  <a16:creationId xmlns:a16="http://schemas.microsoft.com/office/drawing/2014/main" id="{A676B53D-4447-4E89-8969-728DD046FF53}"/>
                </a:ext>
              </a:extLst>
            </p:cNvPr>
            <p:cNvSpPr txBox="1"/>
            <p:nvPr/>
          </p:nvSpPr>
          <p:spPr bwMode="auto">
            <a:xfrm>
              <a:off x="6907885" y="1469960"/>
              <a:ext cx="461260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1800" b="1" dirty="0"/>
                <a:t>Highly tunable </a:t>
              </a:r>
            </a:p>
          </p:txBody>
        </p:sp>
      </p:grpSp>
      <p:cxnSp>
        <p:nvCxnSpPr>
          <p:cNvPr id="16" name="直接连接符 15">
            <a:extLst>
              <a:ext uri="{FF2B5EF4-FFF2-40B4-BE49-F238E27FC236}">
                <a16:creationId xmlns:a16="http://schemas.microsoft.com/office/drawing/2014/main" id="{2073EE82-2F4F-43AE-894F-D9A373C06083}"/>
              </a:ext>
            </a:extLst>
          </p:cNvPr>
          <p:cNvCxnSpPr>
            <a:stCxn id="14" idx="6"/>
            <a:endCxn id="22" idx="1"/>
          </p:cNvCxnSpPr>
          <p:nvPr/>
        </p:nvCxnSpPr>
        <p:spPr>
          <a:xfrm>
            <a:off x="3436607" y="4905800"/>
            <a:ext cx="2778469" cy="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47E16A89-E308-4DC6-84E7-EB49991995D4}"/>
              </a:ext>
            </a:extLst>
          </p:cNvPr>
          <p:cNvCxnSpPr>
            <a:cxnSpLocks/>
          </p:cNvCxnSpPr>
          <p:nvPr/>
        </p:nvCxnSpPr>
        <p:spPr>
          <a:xfrm>
            <a:off x="4161000" y="2852233"/>
            <a:ext cx="7359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2465C847-A5D8-47C8-AEFF-DB5B7F7DEAD1}"/>
              </a:ext>
            </a:extLst>
          </p:cNvPr>
          <p:cNvCxnSpPr>
            <a:cxnSpLocks/>
          </p:cNvCxnSpPr>
          <p:nvPr/>
        </p:nvCxnSpPr>
        <p:spPr>
          <a:xfrm>
            <a:off x="3949700" y="4376233"/>
            <a:ext cx="75707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1026" name="Picture 2" descr="https://ss0.bdstatic.com/70cFuHSh_Q1YnxGkpoWK1HF6hhy/it/u=1545762133,3553374481&amp;fm=26&amp;gp=0.jpg">
            <a:extLst>
              <a:ext uri="{FF2B5EF4-FFF2-40B4-BE49-F238E27FC236}">
                <a16:creationId xmlns:a16="http://schemas.microsoft.com/office/drawing/2014/main" id="{74DDC76B-5E1D-4B7A-BE26-86B46C47B62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9693" y="2049296"/>
            <a:ext cx="3497478" cy="265422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865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1F4F16-7D5C-41C2-AC6F-5CE4F6CE401B}"/>
              </a:ext>
            </a:extLst>
          </p:cNvPr>
          <p:cNvSpPr>
            <a:spLocks noGrp="1"/>
          </p:cNvSpPr>
          <p:nvPr>
            <p:ph type="title"/>
          </p:nvPr>
        </p:nvSpPr>
        <p:spPr/>
        <p:txBody>
          <a:bodyPr/>
          <a:lstStyle/>
          <a:p>
            <a:r>
              <a:rPr lang="en-US" altLang="zh-CN" dirty="0"/>
              <a:t>Basic structure of BP</a:t>
            </a:r>
            <a:endParaRPr lang="zh-CN" altLang="en-US" dirty="0"/>
          </a:p>
        </p:txBody>
      </p:sp>
      <p:sp>
        <p:nvSpPr>
          <p:cNvPr id="4" name="灯片编号占位符 3">
            <a:extLst>
              <a:ext uri="{FF2B5EF4-FFF2-40B4-BE49-F238E27FC236}">
                <a16:creationId xmlns:a16="http://schemas.microsoft.com/office/drawing/2014/main" id="{C635B606-3815-47DB-822E-1262F978DFBC}"/>
              </a:ext>
            </a:extLst>
          </p:cNvPr>
          <p:cNvSpPr>
            <a:spLocks noGrp="1"/>
          </p:cNvSpPr>
          <p:nvPr>
            <p:ph type="sldNum" sz="quarter" idx="12"/>
          </p:nvPr>
        </p:nvSpPr>
        <p:spPr/>
        <p:txBody>
          <a:bodyPr/>
          <a:lstStyle/>
          <a:p>
            <a:fld id="{5DD3DB80-B894-403A-B48E-6FDC1A72010E}" type="slidenum">
              <a:rPr lang="zh-CN" altLang="en-US" smtClean="0"/>
              <a:pPr/>
              <a:t>19</a:t>
            </a:fld>
            <a:endParaRPr lang="zh-CN" altLang="en-US" dirty="0"/>
          </a:p>
        </p:txBody>
      </p:sp>
      <p:pic>
        <p:nvPicPr>
          <p:cNvPr id="22" name="图片 21">
            <a:extLst>
              <a:ext uri="{FF2B5EF4-FFF2-40B4-BE49-F238E27FC236}">
                <a16:creationId xmlns:a16="http://schemas.microsoft.com/office/drawing/2014/main" id="{299D7A56-14CD-4EB0-AC18-315DB720896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5559" y="1255971"/>
            <a:ext cx="4500930" cy="3209826"/>
          </a:xfrm>
          <a:prstGeom prst="rect">
            <a:avLst/>
          </a:prstGeom>
        </p:spPr>
      </p:pic>
      <p:grpSp>
        <p:nvGrpSpPr>
          <p:cNvPr id="5" name="组合 4">
            <a:extLst>
              <a:ext uri="{FF2B5EF4-FFF2-40B4-BE49-F238E27FC236}">
                <a16:creationId xmlns:a16="http://schemas.microsoft.com/office/drawing/2014/main" id="{6C12A3E8-3A4F-4E2B-9333-A3AC2EAE7AC4}"/>
              </a:ext>
            </a:extLst>
          </p:cNvPr>
          <p:cNvGrpSpPr/>
          <p:nvPr/>
        </p:nvGrpSpPr>
        <p:grpSpPr>
          <a:xfrm>
            <a:off x="4990011" y="1144958"/>
            <a:ext cx="7232855" cy="3141445"/>
            <a:chOff x="4990011" y="1144958"/>
            <a:chExt cx="7232855" cy="3141445"/>
          </a:xfrm>
        </p:grpSpPr>
        <p:grpSp>
          <p:nvGrpSpPr>
            <p:cNvPr id="3" name="组合 2">
              <a:extLst>
                <a:ext uri="{FF2B5EF4-FFF2-40B4-BE49-F238E27FC236}">
                  <a16:creationId xmlns:a16="http://schemas.microsoft.com/office/drawing/2014/main" id="{4A798292-E6D0-4511-A627-CC6415123E90}"/>
                </a:ext>
              </a:extLst>
            </p:cNvPr>
            <p:cNvGrpSpPr/>
            <p:nvPr/>
          </p:nvGrpSpPr>
          <p:grpSpPr>
            <a:xfrm>
              <a:off x="4990011" y="1144958"/>
              <a:ext cx="6430351" cy="2807017"/>
              <a:chOff x="4990011" y="1144958"/>
              <a:chExt cx="6430351" cy="2807017"/>
            </a:xfrm>
          </p:grpSpPr>
          <p:grpSp>
            <p:nvGrpSpPr>
              <p:cNvPr id="25" name="组合 24">
                <a:extLst>
                  <a:ext uri="{FF2B5EF4-FFF2-40B4-BE49-F238E27FC236}">
                    <a16:creationId xmlns:a16="http://schemas.microsoft.com/office/drawing/2014/main" id="{7AB55D63-807C-4863-8084-54B92A56594E}"/>
                  </a:ext>
                </a:extLst>
              </p:cNvPr>
              <p:cNvGrpSpPr/>
              <p:nvPr/>
            </p:nvGrpSpPr>
            <p:grpSpPr>
              <a:xfrm>
                <a:off x="7107009" y="1144958"/>
                <a:ext cx="4313353" cy="2807017"/>
                <a:chOff x="5826034" y="1096026"/>
                <a:chExt cx="4487932" cy="3147223"/>
              </a:xfrm>
            </p:grpSpPr>
            <p:pic>
              <p:nvPicPr>
                <p:cNvPr id="23" name="图片 22">
                  <a:extLst>
                    <a:ext uri="{FF2B5EF4-FFF2-40B4-BE49-F238E27FC236}">
                      <a16:creationId xmlns:a16="http://schemas.microsoft.com/office/drawing/2014/main" id="{5FEC1EED-2EBE-4EB7-B80F-A026F149B17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00489" y="1220494"/>
                  <a:ext cx="4413477" cy="3022755"/>
                </a:xfrm>
                <a:prstGeom prst="rect">
                  <a:avLst/>
                </a:prstGeom>
              </p:spPr>
            </p:pic>
            <p:sp>
              <p:nvSpPr>
                <p:cNvPr id="24" name="椭圆 23">
                  <a:extLst>
                    <a:ext uri="{FF2B5EF4-FFF2-40B4-BE49-F238E27FC236}">
                      <a16:creationId xmlns:a16="http://schemas.microsoft.com/office/drawing/2014/main" id="{39295B3B-3CE8-4D95-8859-DBBACC7C54AA}"/>
                    </a:ext>
                  </a:extLst>
                </p:cNvPr>
                <p:cNvSpPr/>
                <p:nvPr/>
              </p:nvSpPr>
              <p:spPr>
                <a:xfrm>
                  <a:off x="5826034" y="1096026"/>
                  <a:ext cx="412761" cy="4279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箭头: 右 25">
                <a:extLst>
                  <a:ext uri="{FF2B5EF4-FFF2-40B4-BE49-F238E27FC236}">
                    <a16:creationId xmlns:a16="http://schemas.microsoft.com/office/drawing/2014/main" id="{EE7D85B9-85F2-4BE2-A371-A0A0CA9E0BE8}"/>
                  </a:ext>
                </a:extLst>
              </p:cNvPr>
              <p:cNvSpPr/>
              <p:nvPr/>
            </p:nvSpPr>
            <p:spPr>
              <a:xfrm>
                <a:off x="4990011" y="2717074"/>
                <a:ext cx="1767840" cy="27867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9D11F89D-E8D4-4EB2-852F-A6BE583C0530}"/>
                  </a:ext>
                </a:extLst>
              </p:cNvPr>
              <p:cNvSpPr txBox="1"/>
              <p:nvPr/>
            </p:nvSpPr>
            <p:spPr>
              <a:xfrm>
                <a:off x="5242967" y="2384586"/>
                <a:ext cx="1689463" cy="369332"/>
              </a:xfrm>
              <a:prstGeom prst="rect">
                <a:avLst/>
              </a:prstGeom>
              <a:noFill/>
            </p:spPr>
            <p:txBody>
              <a:bodyPr wrap="square" rtlCol="0">
                <a:spAutoFit/>
              </a:bodyPr>
              <a:lstStyle/>
              <a:p>
                <a:r>
                  <a:rPr lang="en-US" altLang="zh-CN" dirty="0"/>
                  <a:t>Monolayer </a:t>
                </a:r>
                <a:endParaRPr lang="zh-CN" altLang="en-US" dirty="0"/>
              </a:p>
            </p:txBody>
          </p:sp>
        </p:grpSp>
        <p:sp>
          <p:nvSpPr>
            <p:cNvPr id="28" name="文本框 27">
              <a:extLst>
                <a:ext uri="{FF2B5EF4-FFF2-40B4-BE49-F238E27FC236}">
                  <a16:creationId xmlns:a16="http://schemas.microsoft.com/office/drawing/2014/main" id="{61A1E61E-CBFA-46CB-A83C-CFBD2720981F}"/>
                </a:ext>
              </a:extLst>
            </p:cNvPr>
            <p:cNvSpPr txBox="1"/>
            <p:nvPr/>
          </p:nvSpPr>
          <p:spPr>
            <a:xfrm>
              <a:off x="8940688" y="3917071"/>
              <a:ext cx="3282178" cy="369332"/>
            </a:xfrm>
            <a:prstGeom prst="rect">
              <a:avLst/>
            </a:prstGeom>
            <a:noFill/>
          </p:spPr>
          <p:txBody>
            <a:bodyPr wrap="square" rtlCol="0">
              <a:spAutoFit/>
            </a:bodyPr>
            <a:lstStyle/>
            <a:p>
              <a:r>
                <a:rPr lang="en-US" altLang="zh-CN" dirty="0"/>
                <a:t>Armchair(AC)</a:t>
              </a:r>
              <a:endParaRPr lang="zh-CN" altLang="en-US" dirty="0"/>
            </a:p>
          </p:txBody>
        </p:sp>
        <p:sp>
          <p:nvSpPr>
            <p:cNvPr id="29" name="文本框 28">
              <a:extLst>
                <a:ext uri="{FF2B5EF4-FFF2-40B4-BE49-F238E27FC236}">
                  <a16:creationId xmlns:a16="http://schemas.microsoft.com/office/drawing/2014/main" id="{36BA5856-236E-4140-B1F0-01E10D9DE660}"/>
                </a:ext>
              </a:extLst>
            </p:cNvPr>
            <p:cNvSpPr txBox="1"/>
            <p:nvPr/>
          </p:nvSpPr>
          <p:spPr>
            <a:xfrm>
              <a:off x="6932430" y="1879068"/>
              <a:ext cx="461665" cy="1413427"/>
            </a:xfrm>
            <a:prstGeom prst="rect">
              <a:avLst/>
            </a:prstGeom>
            <a:noFill/>
          </p:spPr>
          <p:txBody>
            <a:bodyPr vert="eaVert" wrap="square" rtlCol="0">
              <a:spAutoFit/>
            </a:bodyPr>
            <a:lstStyle/>
            <a:p>
              <a:r>
                <a:rPr lang="en-US" altLang="zh-CN" dirty="0"/>
                <a:t>Zigzag(ZZ)</a:t>
              </a:r>
              <a:endParaRPr lang="zh-CN" altLang="en-US" dirty="0"/>
            </a:p>
          </p:txBody>
        </p:sp>
      </p:grpSp>
      <p:grpSp>
        <p:nvGrpSpPr>
          <p:cNvPr id="6" name="组合 5">
            <a:extLst>
              <a:ext uri="{FF2B5EF4-FFF2-40B4-BE49-F238E27FC236}">
                <a16:creationId xmlns:a16="http://schemas.microsoft.com/office/drawing/2014/main" id="{A65611AE-8F37-460D-B22C-C27097443E63}"/>
              </a:ext>
            </a:extLst>
          </p:cNvPr>
          <p:cNvGrpSpPr/>
          <p:nvPr/>
        </p:nvGrpSpPr>
        <p:grpSpPr>
          <a:xfrm>
            <a:off x="5955689" y="4399981"/>
            <a:ext cx="5792363" cy="1970518"/>
            <a:chOff x="5911957" y="4444753"/>
            <a:chExt cx="5792363" cy="1970518"/>
          </a:xfrm>
        </p:grpSpPr>
        <p:grpSp>
          <p:nvGrpSpPr>
            <p:cNvPr id="1038" name="组合 1037">
              <a:extLst>
                <a:ext uri="{FF2B5EF4-FFF2-40B4-BE49-F238E27FC236}">
                  <a16:creationId xmlns:a16="http://schemas.microsoft.com/office/drawing/2014/main" id="{5AE0DD66-3EEB-4190-902E-48F3B6527F79}"/>
                </a:ext>
              </a:extLst>
            </p:cNvPr>
            <p:cNvGrpSpPr/>
            <p:nvPr/>
          </p:nvGrpSpPr>
          <p:grpSpPr>
            <a:xfrm>
              <a:off x="5911957" y="4533087"/>
              <a:ext cx="2964276" cy="1759982"/>
              <a:chOff x="669924" y="4407372"/>
              <a:chExt cx="2964276" cy="1759982"/>
            </a:xfrm>
          </p:grpSpPr>
          <p:pic>
            <p:nvPicPr>
              <p:cNvPr id="1026" name="Picture 2" descr="手绘灰色锯齿锯子免抠素材免费下载_觅元素51yuansu.com">
                <a:extLst>
                  <a:ext uri="{FF2B5EF4-FFF2-40B4-BE49-F238E27FC236}">
                    <a16:creationId xmlns:a16="http://schemas.microsoft.com/office/drawing/2014/main" id="{C5726863-9845-473F-B88C-D284F86504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5400000">
                <a:off x="1359580" y="3717716"/>
                <a:ext cx="1390650" cy="2769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4" name="文本框 1023">
                <a:extLst>
                  <a:ext uri="{FF2B5EF4-FFF2-40B4-BE49-F238E27FC236}">
                    <a16:creationId xmlns:a16="http://schemas.microsoft.com/office/drawing/2014/main" id="{883CDA08-270E-46F7-A50B-77C1CA6C1CFB}"/>
                  </a:ext>
                </a:extLst>
              </p:cNvPr>
              <p:cNvSpPr txBox="1"/>
              <p:nvPr/>
            </p:nvSpPr>
            <p:spPr>
              <a:xfrm>
                <a:off x="1666063" y="5798022"/>
                <a:ext cx="1968137" cy="369332"/>
              </a:xfrm>
              <a:prstGeom prst="rect">
                <a:avLst/>
              </a:prstGeom>
              <a:noFill/>
            </p:spPr>
            <p:txBody>
              <a:bodyPr wrap="square" rtlCol="0">
                <a:spAutoFit/>
              </a:bodyPr>
              <a:lstStyle/>
              <a:p>
                <a:r>
                  <a:rPr lang="en-US" altLang="zh-CN" dirty="0"/>
                  <a:t>Zigzag</a:t>
                </a:r>
                <a:endParaRPr lang="zh-CN" altLang="en-US" dirty="0"/>
              </a:p>
            </p:txBody>
          </p:sp>
        </p:grpSp>
        <p:grpSp>
          <p:nvGrpSpPr>
            <p:cNvPr id="1039" name="组合 1038">
              <a:extLst>
                <a:ext uri="{FF2B5EF4-FFF2-40B4-BE49-F238E27FC236}">
                  <a16:creationId xmlns:a16="http://schemas.microsoft.com/office/drawing/2014/main" id="{4B9CC0C6-FF61-4807-AA11-944356CEB1A4}"/>
                </a:ext>
              </a:extLst>
            </p:cNvPr>
            <p:cNvGrpSpPr/>
            <p:nvPr/>
          </p:nvGrpSpPr>
          <p:grpSpPr>
            <a:xfrm>
              <a:off x="9135293" y="4444753"/>
              <a:ext cx="2569027" cy="1970518"/>
              <a:chOff x="4188821" y="4226205"/>
              <a:chExt cx="2569027" cy="1970518"/>
            </a:xfrm>
          </p:grpSpPr>
          <p:pic>
            <p:nvPicPr>
              <p:cNvPr id="1028" name="Picture 4" descr="Mocka Asta Adult Armchair | Home Furniture">
                <a:extLst>
                  <a:ext uri="{FF2B5EF4-FFF2-40B4-BE49-F238E27FC236}">
                    <a16:creationId xmlns:a16="http://schemas.microsoft.com/office/drawing/2014/main" id="{EDED4E28-C5B7-4A4F-82D6-EDA692A043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8821" y="4226205"/>
                <a:ext cx="2569027" cy="15910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5" name="文本框 1024">
                <a:extLst>
                  <a:ext uri="{FF2B5EF4-FFF2-40B4-BE49-F238E27FC236}">
                    <a16:creationId xmlns:a16="http://schemas.microsoft.com/office/drawing/2014/main" id="{A783EB6B-AFBC-42CD-B4EB-72BA9F746E58}"/>
                  </a:ext>
                </a:extLst>
              </p:cNvPr>
              <p:cNvSpPr txBox="1"/>
              <p:nvPr/>
            </p:nvSpPr>
            <p:spPr>
              <a:xfrm>
                <a:off x="4924492" y="5827391"/>
                <a:ext cx="1271859" cy="369332"/>
              </a:xfrm>
              <a:prstGeom prst="rect">
                <a:avLst/>
              </a:prstGeom>
              <a:noFill/>
            </p:spPr>
            <p:txBody>
              <a:bodyPr wrap="square" rtlCol="0">
                <a:spAutoFit/>
              </a:bodyPr>
              <a:lstStyle/>
              <a:p>
                <a:r>
                  <a:rPr lang="en-US" altLang="zh-CN" dirty="0"/>
                  <a:t>Armchair</a:t>
                </a:r>
                <a:endParaRPr lang="zh-CN" altLang="en-US" dirty="0"/>
              </a:p>
            </p:txBody>
          </p:sp>
        </p:grpSp>
      </p:grpSp>
      <p:sp>
        <p:nvSpPr>
          <p:cNvPr id="1037" name="任意多边形: 形状 1036">
            <a:extLst>
              <a:ext uri="{FF2B5EF4-FFF2-40B4-BE49-F238E27FC236}">
                <a16:creationId xmlns:a16="http://schemas.microsoft.com/office/drawing/2014/main" id="{6B0467C7-7B0B-4F93-9316-D18DCB3D2FFC}"/>
              </a:ext>
            </a:extLst>
          </p:cNvPr>
          <p:cNvSpPr/>
          <p:nvPr/>
        </p:nvSpPr>
        <p:spPr>
          <a:xfrm>
            <a:off x="10498175" y="4958916"/>
            <a:ext cx="505116" cy="912215"/>
          </a:xfrm>
          <a:custGeom>
            <a:avLst/>
            <a:gdLst>
              <a:gd name="connsiteX0" fmla="*/ 452864 w 505116"/>
              <a:gd name="connsiteY0" fmla="*/ 0 h 912215"/>
              <a:gd name="connsiteX1" fmla="*/ 383196 w 505116"/>
              <a:gd name="connsiteY1" fmla="*/ 226423 h 912215"/>
              <a:gd name="connsiteX2" fmla="*/ 17436 w 505116"/>
              <a:gd name="connsiteY2" fmla="*/ 348343 h 912215"/>
              <a:gd name="connsiteX3" fmla="*/ 104522 w 505116"/>
              <a:gd name="connsiteY3" fmla="*/ 896983 h 912215"/>
              <a:gd name="connsiteX4" fmla="*/ 505116 w 505116"/>
              <a:gd name="connsiteY4" fmla="*/ 705395 h 912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116" h="912215">
                <a:moveTo>
                  <a:pt x="452864" y="0"/>
                </a:moveTo>
                <a:cubicBezTo>
                  <a:pt x="454315" y="84183"/>
                  <a:pt x="455767" y="168366"/>
                  <a:pt x="383196" y="226423"/>
                </a:cubicBezTo>
                <a:cubicBezTo>
                  <a:pt x="310625" y="284480"/>
                  <a:pt x="63882" y="236583"/>
                  <a:pt x="17436" y="348343"/>
                </a:cubicBezTo>
                <a:cubicBezTo>
                  <a:pt x="-29010" y="460103"/>
                  <a:pt x="23242" y="837474"/>
                  <a:pt x="104522" y="896983"/>
                </a:cubicBezTo>
                <a:cubicBezTo>
                  <a:pt x="185802" y="956492"/>
                  <a:pt x="345459" y="830943"/>
                  <a:pt x="505116" y="705395"/>
                </a:cubicBezTo>
              </a:path>
            </a:pathLst>
          </a:custGeom>
          <a:ln>
            <a:solidFill>
              <a:srgbClr val="FF0000"/>
            </a:solidFill>
          </a:ln>
          <a:effectLst>
            <a:glow rad="63500">
              <a:schemeClr val="accent1">
                <a:satMod val="175000"/>
                <a:alpha val="40000"/>
              </a:schemeClr>
            </a:glow>
          </a:effectLst>
        </p:spPr>
        <p:style>
          <a:lnRef idx="3">
            <a:schemeClr val="accent4"/>
          </a:lnRef>
          <a:fillRef idx="0">
            <a:schemeClr val="accent4"/>
          </a:fillRef>
          <a:effectRef idx="2">
            <a:schemeClr val="accent4"/>
          </a:effectRef>
          <a:fontRef idx="minor">
            <a:schemeClr val="tx1"/>
          </a:fontRef>
        </p:style>
        <p:txBody>
          <a:bodyPr rtlCol="0" anchor="ctr"/>
          <a:lstStyle/>
          <a:p>
            <a:pPr algn="ctr"/>
            <a:endParaRPr lang="zh-CN" altLang="en-US" sz="3200"/>
          </a:p>
        </p:txBody>
      </p:sp>
      <p:pic>
        <p:nvPicPr>
          <p:cNvPr id="1041" name="Picture 6" descr="https://ss0.bdstatic.com/70cFvHSh_Q1YnxGkpoWK1HF6hhy/it/u=41230096,3669177890&amp;fm=26&amp;gp=0.jpg">
            <a:extLst>
              <a:ext uri="{FF2B5EF4-FFF2-40B4-BE49-F238E27FC236}">
                <a16:creationId xmlns:a16="http://schemas.microsoft.com/office/drawing/2014/main" id="{5F9D20C3-C335-4D86-B5A2-63F76DB1DBF4}"/>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248906" y="1144958"/>
            <a:ext cx="733305" cy="681143"/>
          </a:xfrm>
          <a:prstGeom prst="rect">
            <a:avLst/>
          </a:prstGeom>
          <a:noFill/>
          <a:extLst>
            <a:ext uri="{909E8E84-426E-40DD-AFC4-6F175D3DCCD1}">
              <a14:hiddenFill xmlns:a14="http://schemas.microsoft.com/office/drawing/2010/main">
                <a:solidFill>
                  <a:srgbClr val="FFFFFF"/>
                </a:solidFill>
              </a14:hiddenFill>
            </a:ext>
          </a:extLst>
        </p:spPr>
      </p:pic>
      <p:sp>
        <p:nvSpPr>
          <p:cNvPr id="37" name="页脚占位符 2">
            <a:extLst>
              <a:ext uri="{FF2B5EF4-FFF2-40B4-BE49-F238E27FC236}">
                <a16:creationId xmlns:a16="http://schemas.microsoft.com/office/drawing/2014/main" id="{37DEFC4A-C438-4200-8317-A138306D7A69}"/>
              </a:ext>
            </a:extLst>
          </p:cNvPr>
          <p:cNvSpPr>
            <a:spLocks noGrp="1"/>
          </p:cNvSpPr>
          <p:nvPr/>
        </p:nvSpPr>
        <p:spPr>
          <a:xfrm>
            <a:off x="121127" y="6022233"/>
            <a:ext cx="6507880" cy="696531"/>
          </a:xfrm>
          <a:prstGeom prst="rect">
            <a:avLst/>
          </a:prstGeom>
        </p:spPr>
        <p:txBody>
          <a:bodyPr vert="horz" lIns="91440" tIns="45720" rIns="91440" bIns="45720" rtlCol="0" anchor="ctr"/>
          <a:lstStyle>
            <a:defPPr>
              <a:defRPr lang="zh-CN"/>
            </a:defPPr>
            <a:lvl1pPr marL="0" algn="l"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solidFill>
                <a:latin typeface="宋体" panose="02010600030101010101" pitchFamily="2" charset="-122"/>
                <a:ea typeface="宋体" panose="02010600030101010101" pitchFamily="2" charset="-122"/>
              </a:rPr>
              <a:t>[1]Castellanos-Gomez A, </a:t>
            </a:r>
            <a:r>
              <a:rPr lang="en-US" altLang="zh-CN" sz="1200" dirty="0" err="1">
                <a:solidFill>
                  <a:schemeClr val="tx1"/>
                </a:solidFill>
                <a:latin typeface="宋体" panose="02010600030101010101" pitchFamily="2" charset="-122"/>
                <a:ea typeface="宋体" panose="02010600030101010101" pitchFamily="2" charset="-122"/>
              </a:rPr>
              <a:t>Vicarelli</a:t>
            </a:r>
            <a:r>
              <a:rPr lang="en-US" altLang="zh-CN" sz="1200" dirty="0">
                <a:solidFill>
                  <a:schemeClr val="tx1"/>
                </a:solidFill>
                <a:latin typeface="宋体" panose="02010600030101010101" pitchFamily="2" charset="-122"/>
                <a:ea typeface="宋体" panose="02010600030101010101" pitchFamily="2" charset="-122"/>
              </a:rPr>
              <a:t> L, Prada E, et al. Isolation and characterization of few-layer black phosphorus[J]. 2D Materials, 2014, 1(2): 025001.</a:t>
            </a:r>
            <a:endParaRPr lang="zh-CN" altLang="en-US" sz="1200" dirty="0">
              <a:solidFill>
                <a:schemeClr val="tx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47834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37"/>
                                        </p:tgtEl>
                                        <p:attrNameLst>
                                          <p:attrName>style.visibility</p:attrName>
                                        </p:attrNameLst>
                                      </p:cBhvr>
                                      <p:to>
                                        <p:strVal val="visible"/>
                                      </p:to>
                                    </p:set>
                                    <p:animEffect transition="in" filter="fade">
                                      <p:cBhvr>
                                        <p:cTn id="18"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E9E34B-969E-4ACE-A4F6-0782FDD5E46B}"/>
              </a:ext>
            </a:extLst>
          </p:cNvPr>
          <p:cNvSpPr>
            <a:spLocks noGrp="1"/>
          </p:cNvSpPr>
          <p:nvPr>
            <p:ph type="title"/>
          </p:nvPr>
        </p:nvSpPr>
        <p:spPr/>
        <p:txBody>
          <a:bodyPr/>
          <a:lstStyle/>
          <a:p>
            <a:r>
              <a:rPr lang="en-US" altLang="zh-CN" dirty="0"/>
              <a:t>Vibrational model of BP</a:t>
            </a:r>
            <a:endParaRPr lang="zh-CN" altLang="en-US" dirty="0"/>
          </a:p>
        </p:txBody>
      </p:sp>
      <p:sp>
        <p:nvSpPr>
          <p:cNvPr id="3" name="页脚占位符 2">
            <a:extLst>
              <a:ext uri="{FF2B5EF4-FFF2-40B4-BE49-F238E27FC236}">
                <a16:creationId xmlns:a16="http://schemas.microsoft.com/office/drawing/2014/main" id="{202875AF-255F-438F-A104-43A6767AF3D4}"/>
              </a:ext>
            </a:extLst>
          </p:cNvPr>
          <p:cNvSpPr>
            <a:spLocks noGrp="1"/>
          </p:cNvSpPr>
          <p:nvPr>
            <p:ph type="ftr" sz="quarter" idx="11"/>
          </p:nvPr>
        </p:nvSpPr>
        <p:spPr>
          <a:xfrm>
            <a:off x="658812" y="6240463"/>
            <a:ext cx="6107747" cy="369343"/>
          </a:xfrm>
        </p:spPr>
        <p:txBody>
          <a:bodyPr/>
          <a:lstStyle/>
          <a:p>
            <a:r>
              <a:rPr lang="en-US" altLang="zh-CN" sz="1200" dirty="0">
                <a:solidFill>
                  <a:schemeClr val="tx1"/>
                </a:solidFill>
                <a:latin typeface="宋体" panose="02010600030101010101" pitchFamily="2" charset="-122"/>
                <a:ea typeface="宋体" panose="02010600030101010101" pitchFamily="2" charset="-122"/>
              </a:rPr>
              <a:t>[1]Mao N, Zhang S, Wu J, et al. Lattice vibration and </a:t>
            </a:r>
            <a:r>
              <a:rPr lang="en-US" altLang="zh-CN" sz="1200" dirty="0" err="1">
                <a:solidFill>
                  <a:schemeClr val="tx1"/>
                </a:solidFill>
                <a:latin typeface="宋体" panose="02010600030101010101" pitchFamily="2" charset="-122"/>
                <a:ea typeface="宋体" panose="02010600030101010101" pitchFamily="2" charset="-122"/>
              </a:rPr>
              <a:t>raman</a:t>
            </a:r>
            <a:r>
              <a:rPr lang="en-US" altLang="zh-CN" sz="1200" dirty="0">
                <a:solidFill>
                  <a:schemeClr val="tx1"/>
                </a:solidFill>
                <a:latin typeface="宋体" panose="02010600030101010101" pitchFamily="2" charset="-122"/>
                <a:ea typeface="宋体" panose="02010600030101010101" pitchFamily="2" charset="-122"/>
              </a:rPr>
              <a:t> scattering in anisotropic black phosphorus crystals[J]. Small Methods, 2018, 2(6): 1700409.</a:t>
            </a:r>
            <a:endParaRPr lang="zh-CN" altLang="en-US" sz="1200" dirty="0">
              <a:solidFill>
                <a:schemeClr val="tx1"/>
              </a:solidFill>
              <a:latin typeface="宋体" panose="02010600030101010101" pitchFamily="2" charset="-122"/>
              <a:ea typeface="宋体" panose="02010600030101010101" pitchFamily="2" charset="-122"/>
            </a:endParaRPr>
          </a:p>
        </p:txBody>
      </p:sp>
      <p:sp>
        <p:nvSpPr>
          <p:cNvPr id="4" name="灯片编号占位符 3">
            <a:extLst>
              <a:ext uri="{FF2B5EF4-FFF2-40B4-BE49-F238E27FC236}">
                <a16:creationId xmlns:a16="http://schemas.microsoft.com/office/drawing/2014/main" id="{6A5B6277-B001-4668-A858-C2DB1E538C35}"/>
              </a:ext>
            </a:extLst>
          </p:cNvPr>
          <p:cNvSpPr>
            <a:spLocks noGrp="1"/>
          </p:cNvSpPr>
          <p:nvPr>
            <p:ph type="sldNum" sz="quarter" idx="12"/>
          </p:nvPr>
        </p:nvSpPr>
        <p:spPr/>
        <p:txBody>
          <a:bodyPr/>
          <a:lstStyle/>
          <a:p>
            <a:fld id="{5DD3DB80-B894-403A-B48E-6FDC1A72010E}" type="slidenum">
              <a:rPr lang="zh-CN" altLang="en-US" smtClean="0"/>
              <a:pPr/>
              <a:t>20</a:t>
            </a:fld>
            <a:endParaRPr lang="zh-CN" altLang="en-US" dirty="0"/>
          </a:p>
        </p:txBody>
      </p:sp>
      <p:pic>
        <p:nvPicPr>
          <p:cNvPr id="6" name="图片 5">
            <a:extLst>
              <a:ext uri="{FF2B5EF4-FFF2-40B4-BE49-F238E27FC236}">
                <a16:creationId xmlns:a16="http://schemas.microsoft.com/office/drawing/2014/main" id="{BFF8056D-53A3-49CD-9300-F85F4293863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7903" y="1563137"/>
            <a:ext cx="5246987" cy="4132269"/>
          </a:xfrm>
          <a:prstGeom prst="rect">
            <a:avLst/>
          </a:prstGeom>
        </p:spPr>
      </p:pic>
      <mc:AlternateContent xmlns:mc="http://schemas.openxmlformats.org/markup-compatibility/2006" xmlns:a14="http://schemas.microsoft.com/office/drawing/2010/main">
        <mc:Choice Requires="a14">
          <p:sp>
            <p:nvSpPr>
              <p:cNvPr id="7" name="îṩḻîḑè">
                <a:extLst>
                  <a:ext uri="{FF2B5EF4-FFF2-40B4-BE49-F238E27FC236}">
                    <a16:creationId xmlns:a16="http://schemas.microsoft.com/office/drawing/2014/main" id="{C8F95F76-C4D5-4566-8DD0-809F69DD6B58}"/>
                  </a:ext>
                </a:extLst>
              </p:cNvPr>
              <p:cNvSpPr/>
              <p:nvPr/>
            </p:nvSpPr>
            <p:spPr bwMode="auto">
              <a:xfrm>
                <a:off x="6766560" y="2640875"/>
                <a:ext cx="5425440" cy="15762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0000" tIns="46800" rIns="90000" bIns="46800" anchor="t" anchorCtr="0">
                <a:normAutofit fontScale="85000"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just">
                  <a:lnSpc>
                    <a:spcPct val="150000"/>
                  </a:lnSpc>
                  <a:spcBef>
                    <a:spcPct val="0"/>
                  </a:spcBef>
                  <a:buFont typeface="Arial" panose="020B0604020202020204" pitchFamily="34" charset="0"/>
                  <a:buChar char="•"/>
                </a:pPr>
                <a:r>
                  <a:rPr lang="en-US" altLang="zh-CN" dirty="0"/>
                  <a:t>The Raman active optical models are painted with red color.</a:t>
                </a:r>
              </a:p>
              <a:p>
                <a:pPr marL="171450" indent="-171450" algn="just">
                  <a:lnSpc>
                    <a:spcPct val="150000"/>
                  </a:lnSpc>
                  <a:spcBef>
                    <a:spcPct val="0"/>
                  </a:spcBef>
                  <a:buFont typeface="Arial" panose="020B0604020202020204" pitchFamily="34" charset="0"/>
                  <a:buChar char="•"/>
                </a:pPr>
                <a14:m>
                  <m:oMath xmlns:m="http://schemas.openxmlformats.org/officeDocument/2006/math">
                    <m:sSubSup>
                      <m:sSubSupPr>
                        <m:ctrlPr>
                          <a:rPr lang="en-US" altLang="zh-CN" i="1" smtClean="0">
                            <a:latin typeface="Cambria Math" panose="02040503050406030204" pitchFamily="18" charset="0"/>
                          </a:rPr>
                        </m:ctrlPr>
                      </m:sSubSupPr>
                      <m:e>
                        <m:r>
                          <a:rPr lang="en-US" altLang="zh-CN" b="0" i="1" smtClean="0">
                            <a:latin typeface="Cambria Math" panose="02040503050406030204" pitchFamily="18" charset="0"/>
                          </a:rPr>
                          <m:t>𝐴</m:t>
                        </m:r>
                      </m:e>
                      <m:sub>
                        <m:r>
                          <a:rPr lang="en-US" altLang="zh-CN" b="0" i="1" smtClean="0">
                            <a:latin typeface="Cambria Math" panose="02040503050406030204" pitchFamily="18" charset="0"/>
                          </a:rPr>
                          <m:t>𝑔</m:t>
                        </m:r>
                      </m:sub>
                      <m:sup>
                        <m:r>
                          <a:rPr lang="en-US" altLang="zh-CN" b="0" i="1" smtClean="0">
                            <a:latin typeface="Cambria Math" panose="02040503050406030204" pitchFamily="18" charset="0"/>
                          </a:rPr>
                          <m:t>1</m:t>
                        </m:r>
                      </m:sup>
                    </m:sSubSup>
                    <m:r>
                      <a:rPr lang="en-US" altLang="zh-CN" b="0" i="1" smtClean="0">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𝐴</m:t>
                        </m:r>
                      </m:e>
                      <m:sub>
                        <m:r>
                          <a:rPr lang="en-US" altLang="zh-CN" i="1">
                            <a:latin typeface="Cambria Math" panose="02040503050406030204" pitchFamily="18" charset="0"/>
                          </a:rPr>
                          <m:t>𝑔</m:t>
                        </m:r>
                      </m:sub>
                      <m:sup>
                        <m:r>
                          <a:rPr lang="en-US" altLang="zh-CN" b="0" i="1" smtClean="0">
                            <a:latin typeface="Cambria Math" panose="02040503050406030204" pitchFamily="18" charset="0"/>
                          </a:rPr>
                          <m:t>2</m:t>
                        </m:r>
                      </m:sup>
                    </m:sSubSup>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m:t>
                        </m:r>
                        <m:r>
                          <a:rPr lang="en-US" altLang="zh-CN" b="0" i="1" smtClean="0">
                            <a:latin typeface="Cambria Math" panose="02040503050406030204" pitchFamily="18" charset="0"/>
                          </a:rPr>
                          <m:t>𝐵</m:t>
                        </m:r>
                      </m:e>
                      <m:sub>
                        <m:r>
                          <a:rPr lang="en-US" altLang="zh-CN" b="0" i="1" smtClean="0">
                            <a:latin typeface="Cambria Math" panose="02040503050406030204" pitchFamily="18" charset="0"/>
                          </a:rPr>
                          <m:t>2</m:t>
                        </m:r>
                        <m:r>
                          <a:rPr lang="en-US" altLang="zh-CN" b="0" i="1" smtClean="0">
                            <a:latin typeface="Cambria Math" panose="02040503050406030204" pitchFamily="18" charset="0"/>
                          </a:rPr>
                          <m:t>𝑔</m:t>
                        </m:r>
                      </m:sub>
                    </m:sSub>
                  </m:oMath>
                </a14:m>
                <a:r>
                  <a:rPr lang="en-US" altLang="zh-CN" dirty="0"/>
                  <a:t> can be detected in our experiments (back scattering).     </a:t>
                </a:r>
              </a:p>
              <a:p>
                <a:pPr algn="just">
                  <a:lnSpc>
                    <a:spcPct val="150000"/>
                  </a:lnSpc>
                  <a:spcBef>
                    <a:spcPct val="0"/>
                  </a:spcBef>
                </a:pPr>
                <a:r>
                  <a:rPr lang="en-US" altLang="zh-CN" dirty="0"/>
                  <a:t>   </a:t>
                </a:r>
              </a:p>
              <a:p>
                <a:pPr marL="171450" indent="-171450" algn="r">
                  <a:lnSpc>
                    <a:spcPct val="150000"/>
                  </a:lnSpc>
                  <a:spcBef>
                    <a:spcPct val="0"/>
                  </a:spcBef>
                  <a:buFont typeface="Arial" panose="020B0604020202020204" pitchFamily="34" charset="0"/>
                  <a:buChar char="•"/>
                </a:pPr>
                <a:endParaRPr lang="zh-CN" altLang="en-US" sz="1100" dirty="0"/>
              </a:p>
            </p:txBody>
          </p:sp>
        </mc:Choice>
        <mc:Fallback xmlns="">
          <p:sp>
            <p:nvSpPr>
              <p:cNvPr id="7" name="îṩḻîḑè">
                <a:extLst>
                  <a:ext uri="{FF2B5EF4-FFF2-40B4-BE49-F238E27FC236}">
                    <a16:creationId xmlns:a16="http://schemas.microsoft.com/office/drawing/2014/main" id="{C8F95F76-C4D5-4566-8DD0-809F69DD6B58}"/>
                  </a:ext>
                </a:extLst>
              </p:cNvPr>
              <p:cNvSpPr>
                <a:spLocks noRot="1" noChangeAspect="1" noMove="1" noResize="1" noEditPoints="1" noAdjustHandles="1" noChangeArrowheads="1" noChangeShapeType="1" noTextEdit="1"/>
              </p:cNvSpPr>
              <p:nvPr/>
            </p:nvSpPr>
            <p:spPr bwMode="auto">
              <a:xfrm>
                <a:off x="6766560" y="2640875"/>
                <a:ext cx="5425440" cy="1576250"/>
              </a:xfrm>
              <a:prstGeom prst="rect">
                <a:avLst/>
              </a:prstGeom>
              <a:blipFill>
                <a:blip r:embed="rId3"/>
                <a:stretch>
                  <a:fillRect l="-337" r="-44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val="167368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1F4F16-7D5C-41C2-AC6F-5CE4F6CE401B}"/>
              </a:ext>
            </a:extLst>
          </p:cNvPr>
          <p:cNvSpPr>
            <a:spLocks noGrp="1"/>
          </p:cNvSpPr>
          <p:nvPr>
            <p:ph type="title"/>
          </p:nvPr>
        </p:nvSpPr>
        <p:spPr/>
        <p:txBody>
          <a:bodyPr/>
          <a:lstStyle/>
          <a:p>
            <a:r>
              <a:rPr lang="en-US" altLang="zh-CN" dirty="0"/>
              <a:t>Experiment methods </a:t>
            </a:r>
            <a:endParaRPr lang="zh-CN" altLang="en-US" dirty="0"/>
          </a:p>
        </p:txBody>
      </p:sp>
      <p:sp>
        <p:nvSpPr>
          <p:cNvPr id="4" name="灯片编号占位符 3">
            <a:extLst>
              <a:ext uri="{FF2B5EF4-FFF2-40B4-BE49-F238E27FC236}">
                <a16:creationId xmlns:a16="http://schemas.microsoft.com/office/drawing/2014/main" id="{C635B606-3815-47DB-822E-1262F978DFBC}"/>
              </a:ext>
            </a:extLst>
          </p:cNvPr>
          <p:cNvSpPr>
            <a:spLocks noGrp="1"/>
          </p:cNvSpPr>
          <p:nvPr>
            <p:ph type="sldNum" sz="quarter" idx="12"/>
          </p:nvPr>
        </p:nvSpPr>
        <p:spPr/>
        <p:txBody>
          <a:bodyPr/>
          <a:lstStyle/>
          <a:p>
            <a:fld id="{5DD3DB80-B894-403A-B48E-6FDC1A72010E}" type="slidenum">
              <a:rPr lang="zh-CN" altLang="en-US" smtClean="0"/>
              <a:pPr/>
              <a:t>21</a:t>
            </a:fld>
            <a:endParaRPr lang="zh-CN" altLang="en-US" dirty="0"/>
          </a:p>
        </p:txBody>
      </p:sp>
      <p:sp>
        <p:nvSpPr>
          <p:cNvPr id="7" name="îslíḓe">
            <a:extLst>
              <a:ext uri="{FF2B5EF4-FFF2-40B4-BE49-F238E27FC236}">
                <a16:creationId xmlns:a16="http://schemas.microsoft.com/office/drawing/2014/main" id="{3C22BF08-BB87-4FDA-ACAC-C122930FD1A8}"/>
              </a:ext>
            </a:extLst>
          </p:cNvPr>
          <p:cNvSpPr txBox="1"/>
          <p:nvPr/>
        </p:nvSpPr>
        <p:spPr>
          <a:xfrm>
            <a:off x="8127846" y="3759143"/>
            <a:ext cx="3468438" cy="359832"/>
          </a:xfrm>
          <a:prstGeom prst="rect">
            <a:avLst/>
          </a:prstGeom>
          <a:noFill/>
          <a:ln>
            <a:noFill/>
          </a:ln>
        </p:spPr>
        <p:txBody>
          <a:bodyPr wrap="square" lIns="91440" tIns="45720" rIns="91440" bIns="45720" anchor="ctr" anchorCtr="0">
            <a:noAutofit/>
          </a:bodyPr>
          <a:lstStyle/>
          <a:p>
            <a:pPr algn="ctr"/>
            <a:r>
              <a:rPr lang="en-US" altLang="zh-CN" sz="2000" b="1" dirty="0">
                <a:solidFill>
                  <a:srgbClr val="000000"/>
                </a:solidFill>
              </a:rPr>
              <a:t>Transfer to quartz substrate</a:t>
            </a:r>
          </a:p>
        </p:txBody>
      </p:sp>
      <p:sp>
        <p:nvSpPr>
          <p:cNvPr id="8" name="i$ļîḓe">
            <a:extLst>
              <a:ext uri="{FF2B5EF4-FFF2-40B4-BE49-F238E27FC236}">
                <a16:creationId xmlns:a16="http://schemas.microsoft.com/office/drawing/2014/main" id="{874B4770-DB95-484A-8666-5BA1BF1D9FD2}"/>
              </a:ext>
            </a:extLst>
          </p:cNvPr>
          <p:cNvSpPr/>
          <p:nvPr/>
        </p:nvSpPr>
        <p:spPr>
          <a:xfrm>
            <a:off x="8142012" y="2705654"/>
            <a:ext cx="258614" cy="359832"/>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1" name="iṡḻïďé">
            <a:extLst>
              <a:ext uri="{FF2B5EF4-FFF2-40B4-BE49-F238E27FC236}">
                <a16:creationId xmlns:a16="http://schemas.microsoft.com/office/drawing/2014/main" id="{D49E288D-8EA6-438A-B67B-2DF50F61F658}"/>
              </a:ext>
            </a:extLst>
          </p:cNvPr>
          <p:cNvSpPr/>
          <p:nvPr/>
        </p:nvSpPr>
        <p:spPr>
          <a:xfrm>
            <a:off x="689037" y="2818891"/>
            <a:ext cx="287588" cy="29734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4" name="îṣľíḍé">
            <a:extLst>
              <a:ext uri="{FF2B5EF4-FFF2-40B4-BE49-F238E27FC236}">
                <a16:creationId xmlns:a16="http://schemas.microsoft.com/office/drawing/2014/main" id="{6D1BE42B-B840-4167-8CC9-89499BA25D89}"/>
              </a:ext>
            </a:extLst>
          </p:cNvPr>
          <p:cNvSpPr/>
          <p:nvPr/>
        </p:nvSpPr>
        <p:spPr>
          <a:xfrm>
            <a:off x="4405494" y="2751251"/>
            <a:ext cx="292053" cy="307599"/>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7" name="isľiḓe">
            <a:extLst>
              <a:ext uri="{FF2B5EF4-FFF2-40B4-BE49-F238E27FC236}">
                <a16:creationId xmlns:a16="http://schemas.microsoft.com/office/drawing/2014/main" id="{53211726-7F4D-4E32-8E14-74370D0ED5A5}"/>
              </a:ext>
            </a:extLst>
          </p:cNvPr>
          <p:cNvSpPr txBox="1"/>
          <p:nvPr/>
        </p:nvSpPr>
        <p:spPr>
          <a:xfrm>
            <a:off x="10173792" y="2490738"/>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03</a:t>
            </a:r>
          </a:p>
        </p:txBody>
      </p:sp>
      <p:cxnSp>
        <p:nvCxnSpPr>
          <p:cNvPr id="18" name="直接箭头连接符 17">
            <a:extLst>
              <a:ext uri="{FF2B5EF4-FFF2-40B4-BE49-F238E27FC236}">
                <a16:creationId xmlns:a16="http://schemas.microsoft.com/office/drawing/2014/main" id="{E47E0074-3E26-45E8-902E-4FA5A166531C}"/>
              </a:ext>
            </a:extLst>
          </p:cNvPr>
          <p:cNvCxnSpPr/>
          <p:nvPr/>
        </p:nvCxnSpPr>
        <p:spPr>
          <a:xfrm>
            <a:off x="4099044" y="3447305"/>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F60DA45-2FE9-4825-9548-21A32A7F0109}"/>
              </a:ext>
            </a:extLst>
          </p:cNvPr>
          <p:cNvCxnSpPr/>
          <p:nvPr/>
        </p:nvCxnSpPr>
        <p:spPr>
          <a:xfrm>
            <a:off x="7842580" y="3447305"/>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 name="î$ľîďé">
            <a:extLst>
              <a:ext uri="{FF2B5EF4-FFF2-40B4-BE49-F238E27FC236}">
                <a16:creationId xmlns:a16="http://schemas.microsoft.com/office/drawing/2014/main" id="{6047AA03-3D41-432F-9336-C6AF5506ED9F}"/>
              </a:ext>
            </a:extLst>
          </p:cNvPr>
          <p:cNvSpPr txBox="1"/>
          <p:nvPr/>
        </p:nvSpPr>
        <p:spPr>
          <a:xfrm>
            <a:off x="1899026" y="1139007"/>
            <a:ext cx="8397123" cy="581926"/>
          </a:xfrm>
          <a:prstGeom prst="rect">
            <a:avLst/>
          </a:prstGeom>
          <a:noFill/>
          <a:ln>
            <a:noFill/>
          </a:ln>
        </p:spPr>
        <p:txBody>
          <a:bodyPr wrap="square" lIns="91440" tIns="45720" rIns="91440" bIns="45720" anchor="ctr" anchorCtr="0">
            <a:normAutofit/>
          </a:bodyPr>
          <a:lstStyle/>
          <a:p>
            <a:pPr lvl="0" algn="ctr" defTabSz="913765">
              <a:buSzPct val="25000"/>
              <a:defRPr/>
            </a:pPr>
            <a:r>
              <a:rPr lang="en-US" altLang="zh-CN" sz="3200" b="1" dirty="0">
                <a:solidFill>
                  <a:schemeClr val="accent2"/>
                </a:solidFill>
              </a:rPr>
              <a:t>Sample</a:t>
            </a:r>
            <a:r>
              <a:rPr lang="en-US" altLang="zh-CN" sz="3200" dirty="0">
                <a:solidFill>
                  <a:schemeClr val="accent2"/>
                </a:solidFill>
              </a:rPr>
              <a:t> </a:t>
            </a:r>
            <a:r>
              <a:rPr lang="en-US" altLang="zh-CN" sz="3200" b="1" dirty="0">
                <a:solidFill>
                  <a:schemeClr val="accent2"/>
                </a:solidFill>
              </a:rPr>
              <a:t>preparation</a:t>
            </a:r>
            <a:endParaRPr kumimoji="0" lang="en-US" sz="4400" b="0" i="0" u="none" strike="noStrike" kern="1200" cap="none" spc="0" normalizeH="0" baseline="0" noProof="0" dirty="0">
              <a:ln>
                <a:noFill/>
              </a:ln>
              <a:solidFill>
                <a:schemeClr val="accent2"/>
              </a:solidFill>
              <a:effectLst/>
              <a:uLnTx/>
              <a:uFillTx/>
            </a:endParaRPr>
          </a:p>
        </p:txBody>
      </p:sp>
      <p:grpSp>
        <p:nvGrpSpPr>
          <p:cNvPr id="25" name="组合 24">
            <a:extLst>
              <a:ext uri="{FF2B5EF4-FFF2-40B4-BE49-F238E27FC236}">
                <a16:creationId xmlns:a16="http://schemas.microsoft.com/office/drawing/2014/main" id="{8A09CCC1-52CC-4A54-B691-CBBEB111719F}"/>
              </a:ext>
            </a:extLst>
          </p:cNvPr>
          <p:cNvGrpSpPr/>
          <p:nvPr/>
        </p:nvGrpSpPr>
        <p:grpSpPr>
          <a:xfrm>
            <a:off x="750224" y="2497897"/>
            <a:ext cx="3502895" cy="3577435"/>
            <a:chOff x="750224" y="2497897"/>
            <a:chExt cx="3502895" cy="3577435"/>
          </a:xfrm>
        </p:grpSpPr>
        <p:sp>
          <p:nvSpPr>
            <p:cNvPr id="10" name="ísḻiďé">
              <a:extLst>
                <a:ext uri="{FF2B5EF4-FFF2-40B4-BE49-F238E27FC236}">
                  <a16:creationId xmlns:a16="http://schemas.microsoft.com/office/drawing/2014/main" id="{48781854-FAA5-482F-8510-C0B39E5D48C4}"/>
                </a:ext>
              </a:extLst>
            </p:cNvPr>
            <p:cNvSpPr txBox="1"/>
            <p:nvPr/>
          </p:nvSpPr>
          <p:spPr>
            <a:xfrm>
              <a:off x="750224" y="3301277"/>
              <a:ext cx="3502895" cy="1249777"/>
            </a:xfrm>
            <a:prstGeom prst="rect">
              <a:avLst/>
            </a:prstGeom>
            <a:noFill/>
            <a:ln>
              <a:noFill/>
            </a:ln>
          </p:spPr>
          <p:txBody>
            <a:bodyPr wrap="square" lIns="91440" tIns="45720" rIns="91440" bIns="45720" anchor="ctr" anchorCtr="0">
              <a:normAutofit/>
            </a:bodyPr>
            <a:lstStyle/>
            <a:p>
              <a:pPr lvl="0" algn="ctr" defTabSz="913765">
                <a:buSzPct val="25000"/>
                <a:defRPr/>
              </a:pPr>
              <a:r>
                <a:rPr kumimoji="0" lang="de-DE" sz="2000" b="1" i="0" u="none" strike="noStrike" kern="1200" cap="none" spc="0" normalizeH="0" baseline="0" noProof="0" dirty="0">
                  <a:ln>
                    <a:noFill/>
                  </a:ln>
                  <a:solidFill>
                    <a:srgbClr val="000000"/>
                  </a:solidFill>
                  <a:effectLst/>
                  <a:uLnTx/>
                  <a:uFillTx/>
                </a:rPr>
                <a:t>Use </a:t>
              </a:r>
              <a:r>
                <a:rPr kumimoji="0" lang="en-US" sz="2000" b="1" i="0" u="none" strike="noStrike" kern="1200" cap="none" spc="0" normalizeH="0" baseline="0" noProof="0" dirty="0">
                  <a:ln>
                    <a:noFill/>
                  </a:ln>
                  <a:solidFill>
                    <a:srgbClr val="000000"/>
                  </a:solidFill>
                  <a:effectLst/>
                  <a:uLnTx/>
                  <a:uFillTx/>
                </a:rPr>
                <a:t>m</a:t>
              </a:r>
              <a:r>
                <a:rPr lang="en-US" altLang="zh-CN" sz="2000" b="1" dirty="0" err="1">
                  <a:solidFill>
                    <a:srgbClr val="000000"/>
                  </a:solidFill>
                </a:rPr>
                <a:t>echanics</a:t>
              </a:r>
              <a:r>
                <a:rPr lang="en-US" altLang="zh-CN" sz="2000" b="1" dirty="0">
                  <a:solidFill>
                    <a:srgbClr val="000000"/>
                  </a:solidFill>
                </a:rPr>
                <a:t> method to get few layer BP</a:t>
              </a:r>
              <a:endParaRPr lang="de-DE" sz="2000" b="1" dirty="0">
                <a:solidFill>
                  <a:srgbClr val="000000"/>
                </a:solidFill>
              </a:endParaRPr>
            </a:p>
          </p:txBody>
        </p:sp>
        <p:sp>
          <p:nvSpPr>
            <p:cNvPr id="15" name="iŝḷíďê">
              <a:extLst>
                <a:ext uri="{FF2B5EF4-FFF2-40B4-BE49-F238E27FC236}">
                  <a16:creationId xmlns:a16="http://schemas.microsoft.com/office/drawing/2014/main" id="{3FED37BA-329B-4A41-BDF4-E5E86407D0F9}"/>
                </a:ext>
              </a:extLst>
            </p:cNvPr>
            <p:cNvSpPr txBox="1"/>
            <p:nvPr/>
          </p:nvSpPr>
          <p:spPr>
            <a:xfrm>
              <a:off x="2749802" y="2497897"/>
              <a:ext cx="1436658" cy="1621078"/>
            </a:xfrm>
            <a:prstGeom prst="rect">
              <a:avLst/>
            </a:prstGeom>
            <a:noFill/>
            <a:ln>
              <a:noFill/>
            </a:ln>
          </p:spPr>
          <p:txBody>
            <a:bodyPr wrap="square" lIns="91440" tIns="45720" rIns="91440" bIns="45720" anchor="t" anchorCtr="0">
              <a:norm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01</a:t>
              </a:r>
            </a:p>
          </p:txBody>
        </p:sp>
        <p:pic>
          <p:nvPicPr>
            <p:cNvPr id="2050" name="Picture 2" descr="思高牌- C40 - 膠紙座&lt;黑色&gt; - 膠紙及膠紙座- 包裝用品- 文具">
              <a:extLst>
                <a:ext uri="{FF2B5EF4-FFF2-40B4-BE49-F238E27FC236}">
                  <a16:creationId xmlns:a16="http://schemas.microsoft.com/office/drawing/2014/main" id="{DBEB3202-92FE-47AE-83F5-E1ACC6155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875" y="4227482"/>
              <a:ext cx="2466975" cy="18478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组合 25">
            <a:extLst>
              <a:ext uri="{FF2B5EF4-FFF2-40B4-BE49-F238E27FC236}">
                <a16:creationId xmlns:a16="http://schemas.microsoft.com/office/drawing/2014/main" id="{9DBB53E5-6402-446E-B115-E219AF9A3323}"/>
              </a:ext>
            </a:extLst>
          </p:cNvPr>
          <p:cNvGrpSpPr/>
          <p:nvPr/>
        </p:nvGrpSpPr>
        <p:grpSpPr>
          <a:xfrm>
            <a:off x="4133041" y="2540727"/>
            <a:ext cx="3642880" cy="3695155"/>
            <a:chOff x="4133041" y="2540727"/>
            <a:chExt cx="3642880" cy="3695155"/>
          </a:xfrm>
        </p:grpSpPr>
        <p:sp>
          <p:nvSpPr>
            <p:cNvPr id="13" name="iśḷïḋé">
              <a:extLst>
                <a:ext uri="{FF2B5EF4-FFF2-40B4-BE49-F238E27FC236}">
                  <a16:creationId xmlns:a16="http://schemas.microsoft.com/office/drawing/2014/main" id="{A499A39F-C15C-4133-814D-2311A5E949F8}"/>
                </a:ext>
              </a:extLst>
            </p:cNvPr>
            <p:cNvSpPr txBox="1"/>
            <p:nvPr/>
          </p:nvSpPr>
          <p:spPr>
            <a:xfrm>
              <a:off x="4133041" y="3503439"/>
              <a:ext cx="3610881" cy="856665"/>
            </a:xfrm>
            <a:prstGeom prst="rect">
              <a:avLst/>
            </a:prstGeom>
            <a:noFill/>
            <a:ln>
              <a:noFill/>
            </a:ln>
          </p:spPr>
          <p:txBody>
            <a:bodyPr wrap="square" lIns="91440" tIns="45720" rIns="91440" bIns="45720" anchor="ctr" anchorCtr="0">
              <a:normAutofit/>
            </a:bodyPr>
            <a:lstStyle/>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altLang="zh-CN" sz="2000" b="1" i="0" u="none" strike="noStrike" kern="1200" cap="none" spc="0" normalizeH="0" baseline="0" noProof="0" dirty="0">
                  <a:ln>
                    <a:noFill/>
                  </a:ln>
                  <a:solidFill>
                    <a:srgbClr val="000000"/>
                  </a:solidFill>
                  <a:effectLst/>
                  <a:uLnTx/>
                  <a:uFillTx/>
                </a:rPr>
                <a:t>Find proper sample under microscope </a:t>
              </a:r>
            </a:p>
          </p:txBody>
        </p:sp>
        <p:sp>
          <p:nvSpPr>
            <p:cNvPr id="16" name="íṡ1îḋè">
              <a:extLst>
                <a:ext uri="{FF2B5EF4-FFF2-40B4-BE49-F238E27FC236}">
                  <a16:creationId xmlns:a16="http://schemas.microsoft.com/office/drawing/2014/main" id="{C93662C8-5743-4D10-9321-C69523268DDF}"/>
                </a:ext>
              </a:extLst>
            </p:cNvPr>
            <p:cNvSpPr txBox="1"/>
            <p:nvPr/>
          </p:nvSpPr>
          <p:spPr>
            <a:xfrm>
              <a:off x="6339263" y="2540727"/>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02</a:t>
              </a:r>
            </a:p>
          </p:txBody>
        </p:sp>
        <p:pic>
          <p:nvPicPr>
            <p:cNvPr id="23" name="图片 22">
              <a:extLst>
                <a:ext uri="{FF2B5EF4-FFF2-40B4-BE49-F238E27FC236}">
                  <a16:creationId xmlns:a16="http://schemas.microsoft.com/office/drawing/2014/main" id="{00D177CF-F324-4BBC-B0D1-AD108952D644}"/>
                </a:ext>
              </a:extLst>
            </p:cNvPr>
            <p:cNvPicPr>
              <a:picLocks noChangeAspect="1"/>
            </p:cNvPicPr>
            <p:nvPr/>
          </p:nvPicPr>
          <p:blipFill>
            <a:blip r:embed="rId3"/>
            <a:stretch>
              <a:fillRect/>
            </a:stretch>
          </p:blipFill>
          <p:spPr>
            <a:xfrm>
              <a:off x="4737324" y="4385650"/>
              <a:ext cx="2466976" cy="1850232"/>
            </a:xfrm>
            <a:prstGeom prst="rect">
              <a:avLst/>
            </a:prstGeom>
          </p:spPr>
        </p:pic>
      </p:grpSp>
      <p:pic>
        <p:nvPicPr>
          <p:cNvPr id="22" name="图片 21">
            <a:extLst>
              <a:ext uri="{FF2B5EF4-FFF2-40B4-BE49-F238E27FC236}">
                <a16:creationId xmlns:a16="http://schemas.microsoft.com/office/drawing/2014/main" id="{95A89647-B720-49F3-8F1D-721C5E1B3002}"/>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5400000">
            <a:off x="5033693" y="4107106"/>
            <a:ext cx="1954624" cy="2518471"/>
          </a:xfrm>
          <a:prstGeom prst="rect">
            <a:avLst/>
          </a:prstGeom>
        </p:spPr>
      </p:pic>
      <p:sp>
        <p:nvSpPr>
          <p:cNvPr id="24" name="椭圆 23">
            <a:extLst>
              <a:ext uri="{FF2B5EF4-FFF2-40B4-BE49-F238E27FC236}">
                <a16:creationId xmlns:a16="http://schemas.microsoft.com/office/drawing/2014/main" id="{FE4E9211-FE00-40BF-AADA-C0E1010FA41F}"/>
              </a:ext>
            </a:extLst>
          </p:cNvPr>
          <p:cNvSpPr/>
          <p:nvPr/>
        </p:nvSpPr>
        <p:spPr>
          <a:xfrm>
            <a:off x="2933430" y="4284222"/>
            <a:ext cx="743826" cy="383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52" name="Picture 4" descr="石英玻璃衬底上批发采购, 石英玻璃衬底上供应商和批发商- Alibaba">
            <a:extLst>
              <a:ext uri="{FF2B5EF4-FFF2-40B4-BE49-F238E27FC236}">
                <a16:creationId xmlns:a16="http://schemas.microsoft.com/office/drawing/2014/main" id="{39FA20A9-A47B-430C-BA96-7E64757887E8}"/>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034985" y="4302184"/>
            <a:ext cx="1990122" cy="1990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06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1F4F16-7D5C-41C2-AC6F-5CE4F6CE401B}"/>
              </a:ext>
            </a:extLst>
          </p:cNvPr>
          <p:cNvSpPr>
            <a:spLocks noGrp="1"/>
          </p:cNvSpPr>
          <p:nvPr>
            <p:ph type="title"/>
          </p:nvPr>
        </p:nvSpPr>
        <p:spPr/>
        <p:txBody>
          <a:bodyPr/>
          <a:lstStyle/>
          <a:p>
            <a:r>
              <a:rPr lang="en-US" altLang="zh-CN" dirty="0"/>
              <a:t>Experiment methods </a:t>
            </a:r>
            <a:endParaRPr lang="zh-CN" altLang="en-US" dirty="0"/>
          </a:p>
        </p:txBody>
      </p:sp>
      <p:sp>
        <p:nvSpPr>
          <p:cNvPr id="4" name="灯片编号占位符 3">
            <a:extLst>
              <a:ext uri="{FF2B5EF4-FFF2-40B4-BE49-F238E27FC236}">
                <a16:creationId xmlns:a16="http://schemas.microsoft.com/office/drawing/2014/main" id="{C635B606-3815-47DB-822E-1262F978DFBC}"/>
              </a:ext>
            </a:extLst>
          </p:cNvPr>
          <p:cNvSpPr>
            <a:spLocks noGrp="1"/>
          </p:cNvSpPr>
          <p:nvPr>
            <p:ph type="sldNum" sz="quarter" idx="12"/>
          </p:nvPr>
        </p:nvSpPr>
        <p:spPr/>
        <p:txBody>
          <a:bodyPr/>
          <a:lstStyle/>
          <a:p>
            <a:fld id="{5DD3DB80-B894-403A-B48E-6FDC1A72010E}" type="slidenum">
              <a:rPr lang="zh-CN" altLang="en-US" smtClean="0"/>
              <a:pPr/>
              <a:t>22</a:t>
            </a:fld>
            <a:endParaRPr lang="zh-CN" altLang="en-US" dirty="0"/>
          </a:p>
        </p:txBody>
      </p:sp>
      <p:sp>
        <p:nvSpPr>
          <p:cNvPr id="7" name="îslíḓe">
            <a:extLst>
              <a:ext uri="{FF2B5EF4-FFF2-40B4-BE49-F238E27FC236}">
                <a16:creationId xmlns:a16="http://schemas.microsoft.com/office/drawing/2014/main" id="{3C22BF08-BB87-4FDA-ACAC-C122930FD1A8}"/>
              </a:ext>
            </a:extLst>
          </p:cNvPr>
          <p:cNvSpPr txBox="1"/>
          <p:nvPr/>
        </p:nvSpPr>
        <p:spPr>
          <a:xfrm>
            <a:off x="8127846" y="3759143"/>
            <a:ext cx="3468438" cy="359832"/>
          </a:xfrm>
          <a:prstGeom prst="rect">
            <a:avLst/>
          </a:prstGeom>
          <a:noFill/>
          <a:ln>
            <a:noFill/>
          </a:ln>
        </p:spPr>
        <p:txBody>
          <a:bodyPr wrap="square" lIns="91440" tIns="45720" rIns="91440" bIns="45720" anchor="ctr" anchorCtr="0">
            <a:noAutofit/>
          </a:bodyPr>
          <a:lstStyle/>
          <a:p>
            <a:pPr algn="ctr"/>
            <a:r>
              <a:rPr lang="en-US" altLang="zh-CN" sz="2000" b="1" dirty="0">
                <a:solidFill>
                  <a:srgbClr val="000000"/>
                </a:solidFill>
              </a:rPr>
              <a:t>Switch to laser and launch the software </a:t>
            </a:r>
          </a:p>
        </p:txBody>
      </p:sp>
      <p:sp>
        <p:nvSpPr>
          <p:cNvPr id="8" name="i$ļîḓe">
            <a:extLst>
              <a:ext uri="{FF2B5EF4-FFF2-40B4-BE49-F238E27FC236}">
                <a16:creationId xmlns:a16="http://schemas.microsoft.com/office/drawing/2014/main" id="{874B4770-DB95-484A-8666-5BA1BF1D9FD2}"/>
              </a:ext>
            </a:extLst>
          </p:cNvPr>
          <p:cNvSpPr/>
          <p:nvPr/>
        </p:nvSpPr>
        <p:spPr>
          <a:xfrm>
            <a:off x="8142012" y="2705654"/>
            <a:ext cx="258614" cy="359832"/>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1" name="iṡḻïďé">
            <a:extLst>
              <a:ext uri="{FF2B5EF4-FFF2-40B4-BE49-F238E27FC236}">
                <a16:creationId xmlns:a16="http://schemas.microsoft.com/office/drawing/2014/main" id="{D49E288D-8EA6-438A-B67B-2DF50F61F658}"/>
              </a:ext>
            </a:extLst>
          </p:cNvPr>
          <p:cNvSpPr/>
          <p:nvPr/>
        </p:nvSpPr>
        <p:spPr>
          <a:xfrm>
            <a:off x="689037" y="2818891"/>
            <a:ext cx="287588" cy="29734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3" name="iśḷïḋé">
            <a:extLst>
              <a:ext uri="{FF2B5EF4-FFF2-40B4-BE49-F238E27FC236}">
                <a16:creationId xmlns:a16="http://schemas.microsoft.com/office/drawing/2014/main" id="{A499A39F-C15C-4133-814D-2311A5E949F8}"/>
              </a:ext>
            </a:extLst>
          </p:cNvPr>
          <p:cNvSpPr txBox="1"/>
          <p:nvPr/>
        </p:nvSpPr>
        <p:spPr>
          <a:xfrm>
            <a:off x="4133041" y="3503439"/>
            <a:ext cx="3610881" cy="856665"/>
          </a:xfrm>
          <a:prstGeom prst="rect">
            <a:avLst/>
          </a:prstGeom>
          <a:noFill/>
          <a:ln>
            <a:noFill/>
          </a:ln>
        </p:spPr>
        <p:txBody>
          <a:bodyPr wrap="square" lIns="91440" tIns="45720" rIns="91440" bIns="45720" anchor="ctr" anchorCtr="0">
            <a:normAutofit fontScale="92500" lnSpcReduction="20000"/>
          </a:bodyPr>
          <a:lstStyle/>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altLang="zh-CN" sz="2000" b="1" i="0" u="none" strike="noStrike" kern="1200" cap="none" spc="0" normalizeH="0" baseline="0" noProof="0" dirty="0">
                <a:ln>
                  <a:noFill/>
                </a:ln>
                <a:solidFill>
                  <a:srgbClr val="000000"/>
                </a:solidFill>
                <a:effectLst/>
                <a:uLnTx/>
                <a:uFillTx/>
              </a:rPr>
              <a:t>Using visible light to find and focus on target sample under microscope </a:t>
            </a:r>
          </a:p>
        </p:txBody>
      </p:sp>
      <p:sp>
        <p:nvSpPr>
          <p:cNvPr id="14" name="îṣľíḍé">
            <a:extLst>
              <a:ext uri="{FF2B5EF4-FFF2-40B4-BE49-F238E27FC236}">
                <a16:creationId xmlns:a16="http://schemas.microsoft.com/office/drawing/2014/main" id="{6D1BE42B-B840-4167-8CC9-89499BA25D89}"/>
              </a:ext>
            </a:extLst>
          </p:cNvPr>
          <p:cNvSpPr/>
          <p:nvPr/>
        </p:nvSpPr>
        <p:spPr>
          <a:xfrm>
            <a:off x="4405494" y="2751251"/>
            <a:ext cx="292053" cy="307599"/>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6" name="íṡ1îḋè">
            <a:extLst>
              <a:ext uri="{FF2B5EF4-FFF2-40B4-BE49-F238E27FC236}">
                <a16:creationId xmlns:a16="http://schemas.microsoft.com/office/drawing/2014/main" id="{C93662C8-5743-4D10-9321-C69523268DDF}"/>
              </a:ext>
            </a:extLst>
          </p:cNvPr>
          <p:cNvSpPr txBox="1"/>
          <p:nvPr/>
        </p:nvSpPr>
        <p:spPr>
          <a:xfrm>
            <a:off x="6339263" y="2540727"/>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02</a:t>
            </a:r>
          </a:p>
        </p:txBody>
      </p:sp>
      <p:sp>
        <p:nvSpPr>
          <p:cNvPr id="17" name="isľiḓe">
            <a:extLst>
              <a:ext uri="{FF2B5EF4-FFF2-40B4-BE49-F238E27FC236}">
                <a16:creationId xmlns:a16="http://schemas.microsoft.com/office/drawing/2014/main" id="{53211726-7F4D-4E32-8E14-74370D0ED5A5}"/>
              </a:ext>
            </a:extLst>
          </p:cNvPr>
          <p:cNvSpPr txBox="1"/>
          <p:nvPr/>
        </p:nvSpPr>
        <p:spPr>
          <a:xfrm>
            <a:off x="10173792" y="2490738"/>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03</a:t>
            </a:r>
          </a:p>
        </p:txBody>
      </p:sp>
      <p:cxnSp>
        <p:nvCxnSpPr>
          <p:cNvPr id="18" name="直接箭头连接符 17">
            <a:extLst>
              <a:ext uri="{FF2B5EF4-FFF2-40B4-BE49-F238E27FC236}">
                <a16:creationId xmlns:a16="http://schemas.microsoft.com/office/drawing/2014/main" id="{E47E0074-3E26-45E8-902E-4FA5A166531C}"/>
              </a:ext>
            </a:extLst>
          </p:cNvPr>
          <p:cNvCxnSpPr/>
          <p:nvPr/>
        </p:nvCxnSpPr>
        <p:spPr>
          <a:xfrm>
            <a:off x="4099044" y="3447305"/>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F60DA45-2FE9-4825-9548-21A32A7F0109}"/>
              </a:ext>
            </a:extLst>
          </p:cNvPr>
          <p:cNvCxnSpPr/>
          <p:nvPr/>
        </p:nvCxnSpPr>
        <p:spPr>
          <a:xfrm>
            <a:off x="7842580" y="3447305"/>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 name="î$ľîďé">
            <a:extLst>
              <a:ext uri="{FF2B5EF4-FFF2-40B4-BE49-F238E27FC236}">
                <a16:creationId xmlns:a16="http://schemas.microsoft.com/office/drawing/2014/main" id="{6047AA03-3D41-432F-9336-C6AF5506ED9F}"/>
              </a:ext>
            </a:extLst>
          </p:cNvPr>
          <p:cNvSpPr txBox="1"/>
          <p:nvPr/>
        </p:nvSpPr>
        <p:spPr>
          <a:xfrm>
            <a:off x="1899026" y="1139007"/>
            <a:ext cx="8397123" cy="581926"/>
          </a:xfrm>
          <a:prstGeom prst="rect">
            <a:avLst/>
          </a:prstGeom>
          <a:noFill/>
          <a:ln>
            <a:noFill/>
          </a:ln>
        </p:spPr>
        <p:txBody>
          <a:bodyPr wrap="square" lIns="91440" tIns="45720" rIns="91440" bIns="45720" anchor="ctr" anchorCtr="0">
            <a:normAutofit/>
          </a:bodyPr>
          <a:lstStyle/>
          <a:p>
            <a:pPr lvl="0" algn="ctr" defTabSz="913765">
              <a:buSzPct val="25000"/>
              <a:defRPr/>
            </a:pPr>
            <a:r>
              <a:rPr lang="en-US" altLang="zh-CN" sz="3200" b="1" dirty="0">
                <a:solidFill>
                  <a:schemeClr val="accent2"/>
                </a:solidFill>
              </a:rPr>
              <a:t>Raman scattering </a:t>
            </a:r>
            <a:endParaRPr kumimoji="0" lang="en-US" sz="4400" b="0" i="0" u="none" strike="noStrike" kern="1200" cap="none" spc="0" normalizeH="0" baseline="0" noProof="0" dirty="0">
              <a:ln>
                <a:noFill/>
              </a:ln>
              <a:solidFill>
                <a:schemeClr val="accent2"/>
              </a:solidFill>
              <a:effectLst/>
              <a:uLnTx/>
              <a:uFillTx/>
            </a:endParaRPr>
          </a:p>
        </p:txBody>
      </p:sp>
      <p:sp>
        <p:nvSpPr>
          <p:cNvPr id="21" name="îṩḷiḍè">
            <a:extLst>
              <a:ext uri="{FF2B5EF4-FFF2-40B4-BE49-F238E27FC236}">
                <a16:creationId xmlns:a16="http://schemas.microsoft.com/office/drawing/2014/main" id="{69F0D735-0EE4-4D34-9D34-4D40F14C91FF}"/>
              </a:ext>
            </a:extLst>
          </p:cNvPr>
          <p:cNvSpPr txBox="1"/>
          <p:nvPr/>
        </p:nvSpPr>
        <p:spPr>
          <a:xfrm>
            <a:off x="1896645" y="1852281"/>
            <a:ext cx="8397120" cy="594483"/>
          </a:xfrm>
          <a:prstGeom prst="rect">
            <a:avLst/>
          </a:prstGeom>
          <a:noFill/>
          <a:ln>
            <a:noFill/>
          </a:ln>
        </p:spPr>
        <p:txBody>
          <a:bodyPr wrap="square" lIns="91440" tIns="45720" rIns="91440" bIns="45720" anchor="t" anchorCtr="0">
            <a:normAutofit fontScale="92500"/>
          </a:bodyPr>
          <a:lstStyle/>
          <a:p>
            <a:pPr lvl="0" algn="ctr" defTabSz="913765">
              <a:lnSpc>
                <a:spcPct val="150000"/>
              </a:lnSpc>
              <a:buSzPct val="25000"/>
              <a:defRPr/>
            </a:pPr>
            <a:r>
              <a:rPr lang="en-US" altLang="zh-CN" b="1" dirty="0"/>
              <a:t>Use Laser Micro-Raman Spectrometer and </a:t>
            </a:r>
            <a:r>
              <a:rPr lang="en-US" altLang="zh-CN" b="1" dirty="0" err="1"/>
              <a:t>Andor</a:t>
            </a:r>
            <a:r>
              <a:rPr lang="en-US" altLang="zh-CN" b="1" dirty="0"/>
              <a:t> SR550i grating</a:t>
            </a:r>
            <a:r>
              <a:rPr lang="en-US" altLang="zh-CN" dirty="0"/>
              <a:t> </a:t>
            </a:r>
            <a:r>
              <a:rPr lang="en-US" altLang="zh-CN" b="1" dirty="0"/>
              <a:t>spectrometer</a:t>
            </a:r>
            <a:r>
              <a:rPr kumimoji="0" lang="en-US" sz="1100" b="0" i="0" u="none" strike="noStrike" kern="1200" cap="none" spc="0" normalizeH="0" baseline="0" noProof="0" dirty="0">
                <a:ln>
                  <a:noFill/>
                </a:ln>
                <a:solidFill>
                  <a:srgbClr val="000000"/>
                </a:solidFill>
                <a:effectLst/>
                <a:uLnTx/>
                <a:uFillTx/>
              </a:rPr>
              <a:t>.</a:t>
            </a:r>
          </a:p>
        </p:txBody>
      </p:sp>
      <p:sp>
        <p:nvSpPr>
          <p:cNvPr id="24" name="椭圆 23">
            <a:extLst>
              <a:ext uri="{FF2B5EF4-FFF2-40B4-BE49-F238E27FC236}">
                <a16:creationId xmlns:a16="http://schemas.microsoft.com/office/drawing/2014/main" id="{FE4E9211-FE00-40BF-AADA-C0E1010FA41F}"/>
              </a:ext>
            </a:extLst>
          </p:cNvPr>
          <p:cNvSpPr/>
          <p:nvPr/>
        </p:nvSpPr>
        <p:spPr>
          <a:xfrm>
            <a:off x="2933430" y="4284222"/>
            <a:ext cx="743826" cy="383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58F1A98C-B802-409D-8208-328492AFF8EA}"/>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4896802" y="4256351"/>
            <a:ext cx="2148020" cy="2190493"/>
          </a:xfrm>
          <a:prstGeom prst="rect">
            <a:avLst/>
          </a:prstGeom>
        </p:spPr>
      </p:pic>
      <p:grpSp>
        <p:nvGrpSpPr>
          <p:cNvPr id="2053" name="组合 2052">
            <a:extLst>
              <a:ext uri="{FF2B5EF4-FFF2-40B4-BE49-F238E27FC236}">
                <a16:creationId xmlns:a16="http://schemas.microsoft.com/office/drawing/2014/main" id="{F484DE37-74E5-453C-B26A-B41439CF89D5}"/>
              </a:ext>
            </a:extLst>
          </p:cNvPr>
          <p:cNvGrpSpPr/>
          <p:nvPr/>
        </p:nvGrpSpPr>
        <p:grpSpPr>
          <a:xfrm>
            <a:off x="694807" y="2497897"/>
            <a:ext cx="3502895" cy="3845469"/>
            <a:chOff x="694807" y="2497897"/>
            <a:chExt cx="3502895" cy="3845469"/>
          </a:xfrm>
        </p:grpSpPr>
        <p:sp>
          <p:nvSpPr>
            <p:cNvPr id="10" name="ísḻiďé">
              <a:extLst>
                <a:ext uri="{FF2B5EF4-FFF2-40B4-BE49-F238E27FC236}">
                  <a16:creationId xmlns:a16="http://schemas.microsoft.com/office/drawing/2014/main" id="{48781854-FAA5-482F-8510-C0B39E5D48C4}"/>
                </a:ext>
              </a:extLst>
            </p:cNvPr>
            <p:cNvSpPr txBox="1"/>
            <p:nvPr/>
          </p:nvSpPr>
          <p:spPr>
            <a:xfrm>
              <a:off x="694807" y="3098939"/>
              <a:ext cx="3502895" cy="1249777"/>
            </a:xfrm>
            <a:prstGeom prst="rect">
              <a:avLst/>
            </a:prstGeom>
            <a:noFill/>
            <a:ln>
              <a:noFill/>
            </a:ln>
          </p:spPr>
          <p:txBody>
            <a:bodyPr wrap="square" lIns="91440" tIns="45720" rIns="91440" bIns="45720" anchor="ctr" anchorCtr="0">
              <a:normAutofit/>
            </a:bodyPr>
            <a:lstStyle/>
            <a:p>
              <a:pPr lvl="0" algn="ctr" defTabSz="913765">
                <a:buSzPct val="25000"/>
                <a:defRPr/>
              </a:pPr>
              <a:r>
                <a:rPr kumimoji="0" lang="en-US" sz="2000" b="1" i="0" u="none" strike="noStrike" kern="1200" cap="none" spc="0" normalizeH="0" baseline="0" noProof="0" dirty="0">
                  <a:ln>
                    <a:noFill/>
                  </a:ln>
                  <a:solidFill>
                    <a:srgbClr val="000000"/>
                  </a:solidFill>
                  <a:effectLst/>
                  <a:uLnTx/>
                  <a:uFillTx/>
                </a:rPr>
                <a:t>Build laser optical path  </a:t>
              </a:r>
              <a:endParaRPr lang="de-DE" sz="2000" b="1" dirty="0">
                <a:solidFill>
                  <a:srgbClr val="000000"/>
                </a:solidFill>
              </a:endParaRPr>
            </a:p>
          </p:txBody>
        </p:sp>
        <p:sp>
          <p:nvSpPr>
            <p:cNvPr id="15" name="iŝḷíďê">
              <a:extLst>
                <a:ext uri="{FF2B5EF4-FFF2-40B4-BE49-F238E27FC236}">
                  <a16:creationId xmlns:a16="http://schemas.microsoft.com/office/drawing/2014/main" id="{3FED37BA-329B-4A41-BDF4-E5E86407D0F9}"/>
                </a:ext>
              </a:extLst>
            </p:cNvPr>
            <p:cNvSpPr txBox="1"/>
            <p:nvPr/>
          </p:nvSpPr>
          <p:spPr>
            <a:xfrm>
              <a:off x="2749802" y="2497897"/>
              <a:ext cx="1436658" cy="1621078"/>
            </a:xfrm>
            <a:prstGeom prst="rect">
              <a:avLst/>
            </a:prstGeom>
            <a:noFill/>
            <a:ln>
              <a:noFill/>
            </a:ln>
          </p:spPr>
          <p:txBody>
            <a:bodyPr wrap="square" lIns="91440" tIns="45720" rIns="91440" bIns="45720" anchor="t" anchorCtr="0">
              <a:norm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rgbClr val="FFFFFF">
                      <a:lumMod val="95000"/>
                    </a:srgbClr>
                  </a:solidFill>
                  <a:effectLst/>
                  <a:uLnTx/>
                  <a:uFillTx/>
                </a:rPr>
                <a:t>01</a:t>
              </a:r>
            </a:p>
          </p:txBody>
        </p:sp>
        <p:pic>
          <p:nvPicPr>
            <p:cNvPr id="12" name="图片 11">
              <a:extLst>
                <a:ext uri="{FF2B5EF4-FFF2-40B4-BE49-F238E27FC236}">
                  <a16:creationId xmlns:a16="http://schemas.microsoft.com/office/drawing/2014/main" id="{5E3A5E18-91FE-42B4-9B6F-2E4A365B736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2292" y="4152874"/>
              <a:ext cx="2920656" cy="2190492"/>
            </a:xfrm>
            <a:prstGeom prst="rect">
              <a:avLst/>
            </a:prstGeom>
          </p:spPr>
        </p:pic>
      </p:grpSp>
      <p:pic>
        <p:nvPicPr>
          <p:cNvPr id="26" name="图片 25">
            <a:extLst>
              <a:ext uri="{FF2B5EF4-FFF2-40B4-BE49-F238E27FC236}">
                <a16:creationId xmlns:a16="http://schemas.microsoft.com/office/drawing/2014/main" id="{DFE30CB3-D4CB-45EC-9F12-675C8DA8D3D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1298418" y="3709186"/>
            <a:ext cx="2308402" cy="3077869"/>
          </a:xfrm>
          <a:prstGeom prst="rect">
            <a:avLst/>
          </a:prstGeom>
        </p:spPr>
      </p:pic>
      <p:pic>
        <p:nvPicPr>
          <p:cNvPr id="2049" name="图片 2048">
            <a:extLst>
              <a:ext uri="{FF2B5EF4-FFF2-40B4-BE49-F238E27FC236}">
                <a16:creationId xmlns:a16="http://schemas.microsoft.com/office/drawing/2014/main" id="{50BD5919-2145-4DF6-A919-C9DF6849D817}"/>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8339394" y="4322613"/>
            <a:ext cx="3228268" cy="1917850"/>
          </a:xfrm>
          <a:prstGeom prst="rect">
            <a:avLst/>
          </a:prstGeom>
        </p:spPr>
      </p:pic>
      <p:pic>
        <p:nvPicPr>
          <p:cNvPr id="3076" name="Picture 4" descr="SR193i科研级影像校正光栅光谱仪安道尔】价格_厂家- 中国供应商">
            <a:extLst>
              <a:ext uri="{FF2B5EF4-FFF2-40B4-BE49-F238E27FC236}">
                <a16:creationId xmlns:a16="http://schemas.microsoft.com/office/drawing/2014/main" id="{D95697AD-025F-4EBD-BAEC-736F0AC6A7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3119" y="2418304"/>
            <a:ext cx="3476010" cy="3041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12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076"/>
                                        </p:tgtEl>
                                      </p:cBhvr>
                                    </p:animEffect>
                                    <p:set>
                                      <p:cBhvr>
                                        <p:cTn id="12" dur="1" fill="hold">
                                          <p:stCondLst>
                                            <p:cond delay="499"/>
                                          </p:stCondLst>
                                        </p:cTn>
                                        <p:tgtEl>
                                          <p:spTgt spid="307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anim calcmode="lin" valueType="num">
                                      <p:cBhvr additive="base">
                                        <p:cTn id="17" dur="500" fill="hold"/>
                                        <p:tgtEl>
                                          <p:spTgt spid="2053"/>
                                        </p:tgtEl>
                                        <p:attrNameLst>
                                          <p:attrName>ppt_x</p:attrName>
                                        </p:attrNameLst>
                                      </p:cBhvr>
                                      <p:tavLst>
                                        <p:tav tm="0">
                                          <p:val>
                                            <p:strVal val="#ppt_x"/>
                                          </p:val>
                                        </p:tav>
                                        <p:tav tm="100000">
                                          <p:val>
                                            <p:strVal val="#ppt_x"/>
                                          </p:val>
                                        </p:tav>
                                      </p:tavLst>
                                    </p:anim>
                                    <p:anim calcmode="lin" valueType="num">
                                      <p:cBhvr additive="base">
                                        <p:cTn id="18"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049"/>
                                        </p:tgtEl>
                                        <p:attrNameLst>
                                          <p:attrName>style.visibility</p:attrName>
                                        </p:attrNameLst>
                                      </p:cBhvr>
                                      <p:to>
                                        <p:strVal val="visible"/>
                                      </p:to>
                                    </p:set>
                                    <p:anim calcmode="lin" valueType="num">
                                      <p:cBhvr additive="base">
                                        <p:cTn id="50" dur="500" fill="hold"/>
                                        <p:tgtEl>
                                          <p:spTgt spid="2049"/>
                                        </p:tgtEl>
                                        <p:attrNameLst>
                                          <p:attrName>ppt_x</p:attrName>
                                        </p:attrNameLst>
                                      </p:cBhvr>
                                      <p:tavLst>
                                        <p:tav tm="0">
                                          <p:val>
                                            <p:strVal val="#ppt_x"/>
                                          </p:val>
                                        </p:tav>
                                        <p:tav tm="100000">
                                          <p:val>
                                            <p:strVal val="#ppt_x"/>
                                          </p:val>
                                        </p:tav>
                                      </p:tavLst>
                                    </p:anim>
                                    <p:anim calcmode="lin" valueType="num">
                                      <p:cBhvr additive="base">
                                        <p:cTn id="51" dur="500" fill="hold"/>
                                        <p:tgtEl>
                                          <p:spTgt spid="2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A917BE-1628-4B74-B6B1-B8078A237420}"/>
              </a:ext>
            </a:extLst>
          </p:cNvPr>
          <p:cNvSpPr>
            <a:spLocks noGrp="1"/>
          </p:cNvSpPr>
          <p:nvPr>
            <p:ph type="title"/>
          </p:nvPr>
        </p:nvSpPr>
        <p:spPr/>
        <p:txBody>
          <a:bodyPr/>
          <a:lstStyle/>
          <a:p>
            <a:r>
              <a:rPr lang="en-US" altLang="zh-CN" dirty="0"/>
              <a:t>Experimental data of few layers BP</a:t>
            </a:r>
            <a:endParaRPr lang="zh-CN" altLang="en-US" dirty="0"/>
          </a:p>
        </p:txBody>
      </p:sp>
      <p:sp>
        <p:nvSpPr>
          <p:cNvPr id="4" name="灯片编号占位符 3">
            <a:extLst>
              <a:ext uri="{FF2B5EF4-FFF2-40B4-BE49-F238E27FC236}">
                <a16:creationId xmlns:a16="http://schemas.microsoft.com/office/drawing/2014/main" id="{2898C780-8A94-4937-9C2A-47E968A892FD}"/>
              </a:ext>
            </a:extLst>
          </p:cNvPr>
          <p:cNvSpPr>
            <a:spLocks noGrp="1"/>
          </p:cNvSpPr>
          <p:nvPr>
            <p:ph type="sldNum" sz="quarter" idx="12"/>
          </p:nvPr>
        </p:nvSpPr>
        <p:spPr/>
        <p:txBody>
          <a:bodyPr/>
          <a:lstStyle/>
          <a:p>
            <a:fld id="{5DD3DB80-B894-403A-B48E-6FDC1A72010E}" type="slidenum">
              <a:rPr lang="zh-CN" altLang="en-US" smtClean="0"/>
              <a:pPr/>
              <a:t>23</a:t>
            </a:fld>
            <a:endParaRPr lang="zh-CN" altLang="en-US" dirty="0"/>
          </a:p>
        </p:txBody>
      </p:sp>
      <p:pic>
        <p:nvPicPr>
          <p:cNvPr id="5" name="图片 4">
            <a:extLst>
              <a:ext uri="{FF2B5EF4-FFF2-40B4-BE49-F238E27FC236}">
                <a16:creationId xmlns:a16="http://schemas.microsoft.com/office/drawing/2014/main" id="{34ADD5D9-1DD8-4F27-9071-8DCE586324C4}"/>
              </a:ext>
            </a:extLst>
          </p:cNvPr>
          <p:cNvPicPr>
            <a:picLocks noChangeAspect="1"/>
          </p:cNvPicPr>
          <p:nvPr/>
        </p:nvPicPr>
        <p:blipFill>
          <a:blip r:embed="rId2"/>
          <a:stretch>
            <a:fillRect/>
          </a:stretch>
        </p:blipFill>
        <p:spPr>
          <a:xfrm>
            <a:off x="726716" y="1132539"/>
            <a:ext cx="6811602" cy="5211114"/>
          </a:xfrm>
          <a:prstGeom prst="rect">
            <a:avLst/>
          </a:prstGeom>
        </p:spPr>
      </p:pic>
      <p:cxnSp>
        <p:nvCxnSpPr>
          <p:cNvPr id="14" name="直接箭头连接符 13">
            <a:extLst>
              <a:ext uri="{FF2B5EF4-FFF2-40B4-BE49-F238E27FC236}">
                <a16:creationId xmlns:a16="http://schemas.microsoft.com/office/drawing/2014/main" id="{322168E2-B903-44DA-94EF-F811768489FC}"/>
              </a:ext>
            </a:extLst>
          </p:cNvPr>
          <p:cNvCxnSpPr/>
          <p:nvPr/>
        </p:nvCxnSpPr>
        <p:spPr>
          <a:xfrm flipV="1">
            <a:off x="5196284" y="3507377"/>
            <a:ext cx="391885" cy="150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D4D67996-B547-46D9-A0EC-84DEA014D2A9}"/>
              </a:ext>
            </a:extLst>
          </p:cNvPr>
          <p:cNvCxnSpPr/>
          <p:nvPr/>
        </p:nvCxnSpPr>
        <p:spPr>
          <a:xfrm flipV="1">
            <a:off x="5030821" y="2778034"/>
            <a:ext cx="374468" cy="374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7DF69ADD-77FA-484C-873F-ABD2FE9402E7}"/>
              </a:ext>
            </a:extLst>
          </p:cNvPr>
          <p:cNvCxnSpPr/>
          <p:nvPr/>
        </p:nvCxnSpPr>
        <p:spPr>
          <a:xfrm flipH="1" flipV="1">
            <a:off x="4189969" y="4258491"/>
            <a:ext cx="405423" cy="2612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B22B3D89-F3F2-46A1-BAC1-0AC75CF5F77D}"/>
              </a:ext>
            </a:extLst>
          </p:cNvPr>
          <p:cNvCxnSpPr/>
          <p:nvPr/>
        </p:nvCxnSpPr>
        <p:spPr>
          <a:xfrm flipV="1">
            <a:off x="2766592" y="1959428"/>
            <a:ext cx="566057" cy="121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5DA46A3-5027-4482-8416-6175538EB2A9}"/>
              </a:ext>
            </a:extLst>
          </p:cNvPr>
          <p:cNvSpPr txBox="1"/>
          <p:nvPr/>
        </p:nvSpPr>
        <p:spPr>
          <a:xfrm>
            <a:off x="3332649" y="1774762"/>
            <a:ext cx="2146742" cy="369332"/>
          </a:xfrm>
          <a:prstGeom prst="rect">
            <a:avLst/>
          </a:prstGeom>
          <a:noFill/>
        </p:spPr>
        <p:txBody>
          <a:bodyPr wrap="none" rtlCol="0">
            <a:spAutoFit/>
          </a:bodyPr>
          <a:lstStyle/>
          <a:p>
            <a:r>
              <a:rPr lang="en-US" altLang="zh-CN" dirty="0"/>
              <a:t>Rayleigh scattering</a:t>
            </a:r>
            <a:endParaRPr lang="zh-CN" altLang="en-US" dirty="0"/>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09B4A309-C38F-4EAF-A206-9F30FD3ED88E}"/>
                  </a:ext>
                </a:extLst>
              </p:cNvPr>
              <p:cNvSpPr txBox="1"/>
              <p:nvPr/>
            </p:nvSpPr>
            <p:spPr>
              <a:xfrm>
                <a:off x="3776786" y="3889159"/>
                <a:ext cx="507831" cy="3968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i="1" smtClean="0">
                              <a:latin typeface="Cambria Math" panose="02040503050406030204" pitchFamily="18" charset="0"/>
                            </a:rPr>
                          </m:ctrlPr>
                        </m:sSubSupPr>
                        <m:e>
                          <m:r>
                            <a:rPr lang="en-US" altLang="zh-CN" b="0" i="1" smtClean="0">
                              <a:latin typeface="Cambria Math" panose="02040503050406030204" pitchFamily="18" charset="0"/>
                            </a:rPr>
                            <m:t>𝐴</m:t>
                          </m:r>
                        </m:e>
                        <m:sub>
                          <m:r>
                            <a:rPr lang="en-US" altLang="zh-CN" b="0" i="1" smtClean="0">
                              <a:latin typeface="Cambria Math" panose="02040503050406030204" pitchFamily="18" charset="0"/>
                            </a:rPr>
                            <m:t>𝑔</m:t>
                          </m:r>
                        </m:sub>
                        <m:sup>
                          <m:r>
                            <a:rPr lang="en-US" altLang="zh-CN" b="0" i="1" smtClean="0">
                              <a:latin typeface="Cambria Math" panose="02040503050406030204" pitchFamily="18" charset="0"/>
                            </a:rPr>
                            <m:t>1</m:t>
                          </m:r>
                        </m:sup>
                      </m:sSubSup>
                    </m:oMath>
                  </m:oMathPara>
                </a14:m>
                <a:endParaRPr lang="zh-CN" altLang="en-US" dirty="0"/>
              </a:p>
            </p:txBody>
          </p:sp>
        </mc:Choice>
        <mc:Fallback xmlns="">
          <p:sp>
            <p:nvSpPr>
              <p:cNvPr id="22" name="文本框 21">
                <a:extLst>
                  <a:ext uri="{FF2B5EF4-FFF2-40B4-BE49-F238E27FC236}">
                    <a16:creationId xmlns:a16="http://schemas.microsoft.com/office/drawing/2014/main" id="{09B4A309-C38F-4EAF-A206-9F30FD3ED88E}"/>
                  </a:ext>
                </a:extLst>
              </p:cNvPr>
              <p:cNvSpPr txBox="1">
                <a:spLocks noRot="1" noChangeAspect="1" noMove="1" noResize="1" noEditPoints="1" noAdjustHandles="1" noChangeArrowheads="1" noChangeShapeType="1" noTextEdit="1"/>
              </p:cNvSpPr>
              <p:nvPr/>
            </p:nvSpPr>
            <p:spPr>
              <a:xfrm>
                <a:off x="3776786" y="3889159"/>
                <a:ext cx="507831" cy="396840"/>
              </a:xfrm>
              <a:prstGeom prst="rect">
                <a:avLst/>
              </a:prstGeom>
              <a:blipFill>
                <a:blip r:embed="rId3"/>
                <a:stretch>
                  <a:fillRect b="-46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B38F4424-06B2-4D5D-9BA5-2748B7643497}"/>
                  </a:ext>
                </a:extLst>
              </p:cNvPr>
              <p:cNvSpPr txBox="1"/>
              <p:nvPr/>
            </p:nvSpPr>
            <p:spPr>
              <a:xfrm>
                <a:off x="5588169" y="3268080"/>
                <a:ext cx="507831" cy="3974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i="1" smtClean="0">
                              <a:latin typeface="Cambria Math" panose="02040503050406030204" pitchFamily="18" charset="0"/>
                            </a:rPr>
                          </m:ctrlPr>
                        </m:sSubSupPr>
                        <m:e>
                          <m:r>
                            <a:rPr lang="en-US" altLang="zh-CN" b="0" i="1" smtClean="0">
                              <a:latin typeface="Cambria Math" panose="02040503050406030204" pitchFamily="18" charset="0"/>
                            </a:rPr>
                            <m:t>𝐴</m:t>
                          </m:r>
                        </m:e>
                        <m:sub>
                          <m:r>
                            <a:rPr lang="en-US" altLang="zh-CN" b="0" i="1" smtClean="0">
                              <a:latin typeface="Cambria Math" panose="02040503050406030204" pitchFamily="18" charset="0"/>
                            </a:rPr>
                            <m:t>𝑔</m:t>
                          </m:r>
                        </m:sub>
                        <m:sup>
                          <m:r>
                            <a:rPr lang="en-US" altLang="zh-CN" b="0" i="1" smtClean="0">
                              <a:latin typeface="Cambria Math" panose="02040503050406030204" pitchFamily="18" charset="0"/>
                            </a:rPr>
                            <m:t>2</m:t>
                          </m:r>
                        </m:sup>
                      </m:sSubSup>
                    </m:oMath>
                  </m:oMathPara>
                </a14:m>
                <a:endParaRPr lang="zh-CN" altLang="en-US" dirty="0"/>
              </a:p>
            </p:txBody>
          </p:sp>
        </mc:Choice>
        <mc:Fallback xmlns="">
          <p:sp>
            <p:nvSpPr>
              <p:cNvPr id="24" name="文本框 23">
                <a:extLst>
                  <a:ext uri="{FF2B5EF4-FFF2-40B4-BE49-F238E27FC236}">
                    <a16:creationId xmlns:a16="http://schemas.microsoft.com/office/drawing/2014/main" id="{B38F4424-06B2-4D5D-9BA5-2748B7643497}"/>
                  </a:ext>
                </a:extLst>
              </p:cNvPr>
              <p:cNvSpPr txBox="1">
                <a:spLocks noRot="1" noChangeAspect="1" noMove="1" noResize="1" noEditPoints="1" noAdjustHandles="1" noChangeArrowheads="1" noChangeShapeType="1" noTextEdit="1"/>
              </p:cNvSpPr>
              <p:nvPr/>
            </p:nvSpPr>
            <p:spPr>
              <a:xfrm>
                <a:off x="5588169" y="3268080"/>
                <a:ext cx="507831" cy="397416"/>
              </a:xfrm>
              <a:prstGeom prst="rect">
                <a:avLst/>
              </a:prstGeom>
              <a:blipFill>
                <a:blip r:embed="rId4"/>
                <a:stretch>
                  <a:fillRect b="-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CBF495EA-31A8-4404-B1DC-9B520FB12615}"/>
                  </a:ext>
                </a:extLst>
              </p:cNvPr>
              <p:cNvSpPr txBox="1"/>
              <p:nvPr/>
            </p:nvSpPr>
            <p:spPr>
              <a:xfrm>
                <a:off x="5360125" y="2459966"/>
                <a:ext cx="611771" cy="3919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2</m:t>
                          </m:r>
                          <m:r>
                            <a:rPr lang="en-US" altLang="zh-CN" b="0" i="1" smtClean="0">
                              <a:latin typeface="Cambria Math" panose="02040503050406030204" pitchFamily="18" charset="0"/>
                            </a:rPr>
                            <m:t>𝑔</m:t>
                          </m:r>
                        </m:sub>
                      </m:sSub>
                    </m:oMath>
                  </m:oMathPara>
                </a14:m>
                <a:endParaRPr lang="zh-CN" altLang="en-US" dirty="0"/>
              </a:p>
            </p:txBody>
          </p:sp>
        </mc:Choice>
        <mc:Fallback xmlns="">
          <p:sp>
            <p:nvSpPr>
              <p:cNvPr id="25" name="文本框 24">
                <a:extLst>
                  <a:ext uri="{FF2B5EF4-FFF2-40B4-BE49-F238E27FC236}">
                    <a16:creationId xmlns:a16="http://schemas.microsoft.com/office/drawing/2014/main" id="{CBF495EA-31A8-4404-B1DC-9B520FB12615}"/>
                  </a:ext>
                </a:extLst>
              </p:cNvPr>
              <p:cNvSpPr txBox="1">
                <a:spLocks noRot="1" noChangeAspect="1" noMove="1" noResize="1" noEditPoints="1" noAdjustHandles="1" noChangeArrowheads="1" noChangeShapeType="1" noTextEdit="1"/>
              </p:cNvSpPr>
              <p:nvPr/>
            </p:nvSpPr>
            <p:spPr>
              <a:xfrm>
                <a:off x="5360125" y="2459966"/>
                <a:ext cx="611771" cy="391902"/>
              </a:xfrm>
              <a:prstGeom prst="rect">
                <a:avLst/>
              </a:prstGeom>
              <a:blipFill>
                <a:blip r:embed="rId5"/>
                <a:stretch>
                  <a:fillRect b="-9375"/>
                </a:stretch>
              </a:blipFill>
            </p:spPr>
            <p:txBody>
              <a:bodyPr/>
              <a:lstStyle/>
              <a:p>
                <a:r>
                  <a:rPr lang="zh-CN" altLang="en-US">
                    <a:noFill/>
                  </a:rPr>
                  <a:t> </a:t>
                </a:r>
              </a:p>
            </p:txBody>
          </p:sp>
        </mc:Fallback>
      </mc:AlternateContent>
      <p:sp>
        <p:nvSpPr>
          <p:cNvPr id="26" name="îṩḻîḑè">
            <a:extLst>
              <a:ext uri="{FF2B5EF4-FFF2-40B4-BE49-F238E27FC236}">
                <a16:creationId xmlns:a16="http://schemas.microsoft.com/office/drawing/2014/main" id="{F6191D67-7BDA-4B1F-A2A0-9C80A3DA97F2}"/>
              </a:ext>
            </a:extLst>
          </p:cNvPr>
          <p:cNvSpPr/>
          <p:nvPr/>
        </p:nvSpPr>
        <p:spPr bwMode="auto">
          <a:xfrm>
            <a:off x="6888480" y="2640875"/>
            <a:ext cx="5425440" cy="15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just">
              <a:lnSpc>
                <a:spcPct val="150000"/>
              </a:lnSpc>
              <a:spcBef>
                <a:spcPct val="0"/>
              </a:spcBef>
              <a:buFont typeface="Arial" panose="020B0604020202020204" pitchFamily="34" charset="0"/>
              <a:buChar char="•"/>
            </a:pPr>
            <a:r>
              <a:rPr lang="en-US" altLang="zh-CN" dirty="0"/>
              <a:t>Peaks are sharp and strong      </a:t>
            </a:r>
          </a:p>
          <a:p>
            <a:pPr marL="171450" indent="-171450" algn="just">
              <a:lnSpc>
                <a:spcPct val="150000"/>
              </a:lnSpc>
              <a:spcBef>
                <a:spcPct val="0"/>
              </a:spcBef>
              <a:buFont typeface="Arial" panose="020B0604020202020204" pitchFamily="34" charset="0"/>
              <a:buChar char="•"/>
            </a:pPr>
            <a:r>
              <a:rPr lang="en-US" altLang="zh-CN" dirty="0"/>
              <a:t>The base line is steady and plain</a:t>
            </a:r>
          </a:p>
          <a:p>
            <a:pPr marL="171450" indent="-171450" algn="just">
              <a:lnSpc>
                <a:spcPct val="150000"/>
              </a:lnSpc>
              <a:spcBef>
                <a:spcPct val="0"/>
              </a:spcBef>
              <a:buFont typeface="Arial" panose="020B0604020202020204" pitchFamily="34" charset="0"/>
              <a:buChar char="•"/>
            </a:pPr>
            <a:r>
              <a:rPr lang="en-US" altLang="zh-CN" dirty="0">
                <a:cs typeface="Arial"/>
              </a:rPr>
              <a:t>High signal to noise ratio</a:t>
            </a:r>
          </a:p>
          <a:p>
            <a:pPr marL="171450" indent="-171450" algn="just">
              <a:lnSpc>
                <a:spcPct val="150000"/>
              </a:lnSpc>
              <a:spcBef>
                <a:spcPct val="0"/>
              </a:spcBef>
              <a:buFont typeface="Arial" panose="020B0604020202020204" pitchFamily="34" charset="0"/>
              <a:buChar char="•"/>
            </a:pPr>
            <a:endParaRPr lang="en-US" altLang="zh-CN" dirty="0"/>
          </a:p>
          <a:p>
            <a:pPr marL="171450" indent="-171450" algn="just">
              <a:lnSpc>
                <a:spcPct val="150000"/>
              </a:lnSpc>
              <a:spcBef>
                <a:spcPct val="0"/>
              </a:spcBef>
              <a:buFont typeface="Arial" panose="020B0604020202020204" pitchFamily="34" charset="0"/>
              <a:buChar char="•"/>
            </a:pPr>
            <a:endParaRPr lang="en-US" altLang="zh-CN" dirty="0">
              <a:cs typeface="Arial"/>
            </a:endParaRPr>
          </a:p>
          <a:p>
            <a:pPr marL="171450" indent="-171450" algn="r">
              <a:lnSpc>
                <a:spcPct val="150000"/>
              </a:lnSpc>
              <a:spcBef>
                <a:spcPct val="0"/>
              </a:spcBef>
              <a:buFont typeface="Arial" panose="020B0604020202020204" pitchFamily="34" charset="0"/>
              <a:buChar char="•"/>
            </a:pPr>
            <a:endParaRPr lang="zh-CN" altLang="en-US" sz="1100" dirty="0">
              <a:cs typeface="Arial"/>
            </a:endParaRPr>
          </a:p>
        </p:txBody>
      </p:sp>
      <p:sp>
        <p:nvSpPr>
          <p:cNvPr id="6" name="矩形 5">
            <a:extLst>
              <a:ext uri="{FF2B5EF4-FFF2-40B4-BE49-F238E27FC236}">
                <a16:creationId xmlns:a16="http://schemas.microsoft.com/office/drawing/2014/main" id="{18A4B0AA-71E5-4C87-89CA-DE02B57DF393}"/>
              </a:ext>
            </a:extLst>
          </p:cNvPr>
          <p:cNvSpPr/>
          <p:nvPr/>
        </p:nvSpPr>
        <p:spPr>
          <a:xfrm>
            <a:off x="6665809" y="4258491"/>
            <a:ext cx="4998720" cy="1354217"/>
          </a:xfrm>
          <a:prstGeom prst="rect">
            <a:avLst/>
          </a:prstGeom>
          <a:noFill/>
        </p:spPr>
        <p:txBody>
          <a:bodyPr wrap="square" lIns="91440" tIns="45720" rIns="91440" bIns="45720">
            <a:spAutoFit/>
          </a:bodyPr>
          <a:lstStyle/>
          <a:p>
            <a:pPr algn="ctr"/>
            <a:r>
              <a:rPr lang="en-US" altLang="zh-CN" sz="2800" dirty="0">
                <a:ln w="0"/>
                <a:solidFill>
                  <a:schemeClr val="accent1"/>
                </a:solidFill>
                <a:effectLst>
                  <a:outerShdw blurRad="38100" dist="25400" dir="5400000" algn="ctr" rotWithShape="0">
                    <a:srgbClr val="6E747A">
                      <a:alpha val="43000"/>
                    </a:srgbClr>
                  </a:outerShdw>
                </a:effectLst>
              </a:rPr>
              <a:t>Experimental equipment</a:t>
            </a:r>
          </a:p>
          <a:p>
            <a:pPr algn="ctr"/>
            <a:r>
              <a:rPr lang="en-US" altLang="zh-CN" sz="2800" dirty="0">
                <a:ln w="0"/>
                <a:solidFill>
                  <a:schemeClr val="accent1"/>
                </a:solidFill>
                <a:effectLst>
                  <a:outerShdw blurRad="38100" dist="25400" dir="5400000" algn="ctr" rotWithShape="0">
                    <a:srgbClr val="6E747A">
                      <a:alpha val="43000"/>
                    </a:srgbClr>
                  </a:outerShdw>
                </a:effectLst>
              </a:rPr>
              <a:t> really matters</a:t>
            </a:r>
            <a:r>
              <a:rPr lang="en-US" altLang="zh-CN"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endParaRPr lang="zh-CN" alt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51764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38862170-186B-4CE9-94B8-1CFDFF80162B}"/>
                  </a:ext>
                </a:extLst>
              </p:cNvPr>
              <p:cNvSpPr>
                <a:spLocks noGrp="1"/>
              </p:cNvSpPr>
              <p:nvPr>
                <p:ph type="title"/>
              </p:nvPr>
            </p:nvSpPr>
            <p:spPr>
              <a:xfrm>
                <a:off x="669924" y="1"/>
                <a:ext cx="10850563" cy="1028699"/>
              </a:xfrm>
            </p:spPr>
            <p:txBody>
              <a:bodyPr/>
              <a:lstStyle/>
              <a:p>
                <a:r>
                  <a:rPr lang="en-US" altLang="zh-CN" dirty="0"/>
                  <a:t>Detailed analyze of </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𝑨</m:t>
                        </m:r>
                      </m:e>
                      <m:sub>
                        <m:r>
                          <a:rPr lang="en-US" altLang="zh-CN" i="1">
                            <a:latin typeface="Cambria Math" panose="02040503050406030204" pitchFamily="18" charset="0"/>
                          </a:rPr>
                          <m:t>𝒈</m:t>
                        </m:r>
                      </m:sub>
                      <m:sup>
                        <m:r>
                          <a:rPr lang="en-US" altLang="zh-CN" i="1">
                            <a:latin typeface="Cambria Math" panose="02040503050406030204" pitchFamily="18" charset="0"/>
                          </a:rPr>
                          <m:t>𝟐</m:t>
                        </m:r>
                      </m:sup>
                    </m:sSubSup>
                  </m:oMath>
                </a14:m>
                <a:r>
                  <a:rPr lang="zh-CN" altLang="en-US" dirty="0"/>
                  <a:t> </a:t>
                </a:r>
                <a:r>
                  <a:rPr lang="en-US" altLang="zh-CN" dirty="0"/>
                  <a:t>peak</a:t>
                </a:r>
                <a:endParaRPr lang="zh-CN" altLang="en-US" dirty="0"/>
              </a:p>
            </p:txBody>
          </p:sp>
        </mc:Choice>
        <mc:Fallback xmlns="">
          <p:sp>
            <p:nvSpPr>
              <p:cNvPr id="2" name="标题 1">
                <a:extLst>
                  <a:ext uri="{FF2B5EF4-FFF2-40B4-BE49-F238E27FC236}">
                    <a16:creationId xmlns:a16="http://schemas.microsoft.com/office/drawing/2014/main" id="{38862170-186B-4CE9-94B8-1CFDFF80162B}"/>
                  </a:ext>
                </a:extLst>
              </p:cNvPr>
              <p:cNvSpPr>
                <a:spLocks noGrp="1" noRot="1" noChangeAspect="1" noMove="1" noResize="1" noEditPoints="1" noAdjustHandles="1" noChangeArrowheads="1" noChangeShapeType="1" noTextEdit="1"/>
              </p:cNvSpPr>
              <p:nvPr>
                <p:ph type="title"/>
              </p:nvPr>
            </p:nvSpPr>
            <p:spPr>
              <a:xfrm>
                <a:off x="669924" y="1"/>
                <a:ext cx="10850563" cy="1028699"/>
              </a:xfrm>
              <a:blipFill>
                <a:blip r:embed="rId2"/>
                <a:stretch>
                  <a:fillRect l="-1180" b="-1183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7DB40088-DB11-48A2-9F1A-591FBFBD51D4}"/>
              </a:ext>
            </a:extLst>
          </p:cNvPr>
          <p:cNvSpPr>
            <a:spLocks noGrp="1"/>
          </p:cNvSpPr>
          <p:nvPr>
            <p:ph type="sldNum" sz="quarter" idx="12"/>
          </p:nvPr>
        </p:nvSpPr>
        <p:spPr/>
        <p:txBody>
          <a:bodyPr/>
          <a:lstStyle/>
          <a:p>
            <a:fld id="{5DD3DB80-B894-403A-B48E-6FDC1A72010E}" type="slidenum">
              <a:rPr lang="zh-CN" altLang="en-US" smtClean="0"/>
              <a:pPr/>
              <a:t>24</a:t>
            </a:fld>
            <a:endParaRPr lang="zh-CN" altLang="en-US" dirty="0"/>
          </a:p>
        </p:txBody>
      </p:sp>
      <p:pic>
        <p:nvPicPr>
          <p:cNvPr id="5" name="图片 4">
            <a:extLst>
              <a:ext uri="{FF2B5EF4-FFF2-40B4-BE49-F238E27FC236}">
                <a16:creationId xmlns:a16="http://schemas.microsoft.com/office/drawing/2014/main" id="{240531F3-2B1A-4264-898F-75693F7722DE}"/>
              </a:ext>
            </a:extLst>
          </p:cNvPr>
          <p:cNvPicPr>
            <a:picLocks noChangeAspect="1"/>
          </p:cNvPicPr>
          <p:nvPr/>
        </p:nvPicPr>
        <p:blipFill>
          <a:blip r:embed="rId3"/>
          <a:stretch>
            <a:fillRect/>
          </a:stretch>
        </p:blipFill>
        <p:spPr>
          <a:xfrm>
            <a:off x="1722847" y="2555652"/>
            <a:ext cx="2286939" cy="2001071"/>
          </a:xfrm>
          <a:prstGeom prst="rect">
            <a:avLst/>
          </a:prstGeom>
        </p:spPr>
      </p:pic>
      <p:grpSp>
        <p:nvGrpSpPr>
          <p:cNvPr id="7" name="iṣḷide">
            <a:extLst>
              <a:ext uri="{FF2B5EF4-FFF2-40B4-BE49-F238E27FC236}">
                <a16:creationId xmlns:a16="http://schemas.microsoft.com/office/drawing/2014/main" id="{EBC516B1-A14B-4BD8-9708-1AA4F07F2359}"/>
              </a:ext>
            </a:extLst>
          </p:cNvPr>
          <p:cNvGrpSpPr/>
          <p:nvPr/>
        </p:nvGrpSpPr>
        <p:grpSpPr>
          <a:xfrm>
            <a:off x="5961531" y="3188418"/>
            <a:ext cx="5962368" cy="2579923"/>
            <a:chOff x="3328879" y="-1724017"/>
            <a:chExt cx="5168514" cy="5068943"/>
          </a:xfrm>
        </p:grpSpPr>
        <p:sp>
          <p:nvSpPr>
            <p:cNvPr id="12" name="íśḻíḍê">
              <a:extLst>
                <a:ext uri="{FF2B5EF4-FFF2-40B4-BE49-F238E27FC236}">
                  <a16:creationId xmlns:a16="http://schemas.microsoft.com/office/drawing/2014/main" id="{B749F19E-268F-4E9B-9D88-8D2E9084BA9A}"/>
                </a:ext>
              </a:extLst>
            </p:cNvPr>
            <p:cNvSpPr/>
            <p:nvPr/>
          </p:nvSpPr>
          <p:spPr>
            <a:xfrm>
              <a:off x="6364146" y="1795168"/>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mc:AlternateContent xmlns:mc="http://schemas.openxmlformats.org/markup-compatibility/2006" xmlns:a14="http://schemas.microsoft.com/office/drawing/2010/main">
          <mc:Choice Requires="a14">
            <p:sp>
              <p:nvSpPr>
                <p:cNvPr id="9" name="ïṣlîḍé">
                  <a:extLst>
                    <a:ext uri="{FF2B5EF4-FFF2-40B4-BE49-F238E27FC236}">
                      <a16:creationId xmlns:a16="http://schemas.microsoft.com/office/drawing/2014/main" id="{1C7DFBCC-8FBD-43FE-8480-F5045D702CDE}"/>
                    </a:ext>
                  </a:extLst>
                </p:cNvPr>
                <p:cNvSpPr/>
                <p:nvPr/>
              </p:nvSpPr>
              <p:spPr bwMode="auto">
                <a:xfrm>
                  <a:off x="3328879" y="-1724017"/>
                  <a:ext cx="5168514" cy="50689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0000" tIns="46800" rIns="90000" bIns="46800" anchor="t" anchorCtr="0">
                  <a:normAutofit fontScale="700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60000"/>
                    </a:lnSpc>
                  </a:pPr>
                  <a:endParaRPr lang="en-US" altLang="zh-CN" sz="1600" i="1" dirty="0">
                    <a:latin typeface="Cambria Math" panose="02040503050406030204" pitchFamily="18" charset="0"/>
                  </a:endParaRPr>
                </a:p>
                <a:p>
                  <a:pPr marL="171450" indent="-171450">
                    <a:lnSpc>
                      <a:spcPct val="160000"/>
                    </a:lnSpc>
                    <a:buFont typeface="Arial" panose="020B0604020202020204" pitchFamily="34" charset="0"/>
                    <a:buChar char="•"/>
                  </a:pPr>
                  <a:r>
                    <a:rPr lang="en-US" altLang="zh-CN" sz="2300" dirty="0">
                      <a:latin typeface="Cambria Math" panose="02040503050406030204" pitchFamily="18" charset="0"/>
                    </a:rPr>
                    <a:t>Define θ as the angular between armchair direction and polarized direction, the intensity of Raman scattering in </a:t>
                  </a:r>
                  <a14:m>
                    <m:oMath xmlns:m="http://schemas.openxmlformats.org/officeDocument/2006/math">
                      <m:sSub>
                        <m:sSubPr>
                          <m:ctrlPr>
                            <a:rPr lang="en-US" altLang="zh-CN" sz="2400" i="1" dirty="0">
                              <a:latin typeface="Cambria Math" panose="02040503050406030204" pitchFamily="18" charset="0"/>
                            </a:rPr>
                          </m:ctrlPr>
                        </m:sSubPr>
                        <m:e>
                          <m:r>
                            <a:rPr lang="en-US" altLang="zh-CN" sz="2400" i="1" dirty="0">
                              <a:latin typeface="Cambria Math" panose="02040503050406030204" pitchFamily="18" charset="0"/>
                            </a:rPr>
                            <m:t>𝐴</m:t>
                          </m:r>
                        </m:e>
                        <m:sub>
                          <m:r>
                            <a:rPr lang="en-US" altLang="zh-CN" sz="2400" i="1" dirty="0">
                              <a:latin typeface="Cambria Math" panose="02040503050406030204" pitchFamily="18" charset="0"/>
                            </a:rPr>
                            <m:t>𝑔</m:t>
                          </m:r>
                        </m:sub>
                      </m:sSub>
                    </m:oMath>
                  </a14:m>
                  <a:r>
                    <a:rPr lang="en-US" altLang="zh-CN" sz="2300" dirty="0">
                      <a:latin typeface="Cambria Math" panose="02040503050406030204" pitchFamily="18" charset="0"/>
                    </a:rPr>
                    <a:t> peak  has the following form </a:t>
                  </a:r>
                  <a:endParaRPr lang="en-US" altLang="zh-CN" sz="2300" i="1" dirty="0">
                    <a:latin typeface="Cambria Math" panose="02040503050406030204" pitchFamily="18" charset="0"/>
                  </a:endParaRPr>
                </a:p>
                <a:p>
                  <a:pPr>
                    <a:lnSpc>
                      <a:spcPct val="160000"/>
                    </a:lnSpc>
                  </a:pPr>
                  <a14:m>
                    <m:oMathPara xmlns:m="http://schemas.openxmlformats.org/officeDocument/2006/math">
                      <m:oMathParaPr>
                        <m:jc m:val="centerGroup"/>
                      </m:oMathParaPr>
                      <m:oMath xmlns:m="http://schemas.openxmlformats.org/officeDocument/2006/math">
                        <m:sSubSup>
                          <m:sSubSupPr>
                            <m:ctrlPr>
                              <a:rPr lang="en-US" altLang="zh-CN" sz="2300" i="1" dirty="0" smtClean="0">
                                <a:latin typeface="Cambria Math" panose="02040503050406030204" pitchFamily="18" charset="0"/>
                              </a:rPr>
                            </m:ctrlPr>
                          </m:sSubSupPr>
                          <m:e>
                            <m:r>
                              <a:rPr lang="en-US" altLang="zh-CN" sz="2300" b="0" i="1" dirty="0" smtClean="0">
                                <a:latin typeface="Cambria Math" panose="02040503050406030204" pitchFamily="18" charset="0"/>
                              </a:rPr>
                              <m:t>𝑆</m:t>
                            </m:r>
                          </m:e>
                          <m:sub>
                            <m:r>
                              <a:rPr lang="en-US" altLang="zh-CN" sz="2300" i="1" dirty="0" smtClean="0">
                                <a:latin typeface="Cambria Math" panose="02040503050406030204" pitchFamily="18" charset="0"/>
                                <a:ea typeface="Cambria Math" panose="02040503050406030204" pitchFamily="18" charset="0"/>
                              </a:rPr>
                              <m:t>∥</m:t>
                            </m:r>
                          </m:sub>
                          <m:sup>
                            <m:sSub>
                              <m:sSubPr>
                                <m:ctrlPr>
                                  <a:rPr lang="en-US" altLang="zh-CN" sz="2300" i="1" dirty="0" smtClean="0">
                                    <a:latin typeface="Cambria Math" panose="02040503050406030204" pitchFamily="18" charset="0"/>
                                  </a:rPr>
                                </m:ctrlPr>
                              </m:sSubPr>
                              <m:e>
                                <m:r>
                                  <a:rPr lang="en-US" altLang="zh-CN" sz="2300" b="0" i="1" dirty="0" smtClean="0">
                                    <a:latin typeface="Cambria Math" panose="02040503050406030204" pitchFamily="18" charset="0"/>
                                  </a:rPr>
                                  <m:t>𝐴</m:t>
                                </m:r>
                              </m:e>
                              <m:sub>
                                <m:r>
                                  <a:rPr lang="en-US" altLang="zh-CN" sz="2300" b="0" i="1" dirty="0" smtClean="0">
                                    <a:latin typeface="Cambria Math" panose="02040503050406030204" pitchFamily="18" charset="0"/>
                                  </a:rPr>
                                  <m:t>𝑔</m:t>
                                </m:r>
                              </m:sub>
                            </m:sSub>
                          </m:sup>
                        </m:sSubSup>
                        <m:r>
                          <a:rPr lang="en-US" altLang="zh-CN" sz="2300" i="1" dirty="0" smtClean="0">
                            <a:latin typeface="Cambria Math" panose="02040503050406030204" pitchFamily="18" charset="0"/>
                          </a:rPr>
                          <m:t>∝</m:t>
                        </m:r>
                        <m:r>
                          <a:rPr lang="en-US" altLang="zh-CN" sz="2300" b="0" i="1" dirty="0" smtClean="0">
                            <a:latin typeface="Cambria Math" panose="02040503050406030204" pitchFamily="18" charset="0"/>
                          </a:rPr>
                          <m:t>|</m:t>
                        </m:r>
                        <m:r>
                          <a:rPr lang="en-US" altLang="zh-CN" sz="2300" b="0" i="1" dirty="0" smtClean="0">
                            <a:latin typeface="Cambria Math" panose="02040503050406030204" pitchFamily="18" charset="0"/>
                          </a:rPr>
                          <m:t>𝑎𝑠𝑖</m:t>
                        </m:r>
                        <m:sSup>
                          <m:sSupPr>
                            <m:ctrlPr>
                              <a:rPr lang="en-US" altLang="zh-CN" sz="2300" b="0" i="1" dirty="0" smtClean="0">
                                <a:latin typeface="Cambria Math" panose="02040503050406030204" pitchFamily="18" charset="0"/>
                              </a:rPr>
                            </m:ctrlPr>
                          </m:sSupPr>
                          <m:e>
                            <m:r>
                              <a:rPr lang="en-US" altLang="zh-CN" sz="2300" b="0" i="1" dirty="0" smtClean="0">
                                <a:latin typeface="Cambria Math" panose="02040503050406030204" pitchFamily="18" charset="0"/>
                              </a:rPr>
                              <m:t>𝑛</m:t>
                            </m:r>
                          </m:e>
                          <m:sup>
                            <m:r>
                              <a:rPr lang="en-US" altLang="zh-CN" sz="2300" b="0" i="1" dirty="0" smtClean="0">
                                <a:latin typeface="Cambria Math" panose="02040503050406030204" pitchFamily="18" charset="0"/>
                              </a:rPr>
                              <m:t>2</m:t>
                            </m:r>
                          </m:sup>
                        </m:sSup>
                        <m:r>
                          <m:rPr>
                            <m:sty m:val="p"/>
                          </m:rPr>
                          <a:rPr lang="en-US" altLang="zh-CN" sz="2300" i="1" dirty="0">
                            <a:latin typeface="Cambria Math" panose="02040503050406030204" pitchFamily="18" charset="0"/>
                          </a:rPr>
                          <m:t>θ</m:t>
                        </m:r>
                        <m:r>
                          <a:rPr lang="en-US" altLang="zh-CN" sz="2300" i="1" dirty="0" smtClean="0">
                            <a:latin typeface="Cambria Math" panose="02040503050406030204" pitchFamily="18" charset="0"/>
                          </a:rPr>
                          <m:t>+</m:t>
                        </m:r>
                        <m:r>
                          <m:rPr>
                            <m:sty m:val="p"/>
                          </m:rPr>
                          <a:rPr lang="en-US" altLang="zh-CN" sz="2300" i="1" dirty="0">
                            <a:latin typeface="Cambria Math" panose="02040503050406030204" pitchFamily="18" charset="0"/>
                          </a:rPr>
                          <m:t>c</m:t>
                        </m:r>
                        <m:r>
                          <a:rPr lang="en-US" altLang="zh-CN" sz="2300" b="0" i="1" dirty="0" smtClean="0">
                            <a:latin typeface="Cambria Math" panose="02040503050406030204" pitchFamily="18" charset="0"/>
                          </a:rPr>
                          <m:t>𝑐𝑜</m:t>
                        </m:r>
                        <m:sSup>
                          <m:sSupPr>
                            <m:ctrlPr>
                              <a:rPr lang="en-US" altLang="zh-CN" sz="2300" b="0" i="1" dirty="0" smtClean="0">
                                <a:latin typeface="Cambria Math" panose="02040503050406030204" pitchFamily="18" charset="0"/>
                              </a:rPr>
                            </m:ctrlPr>
                          </m:sSupPr>
                          <m:e>
                            <m:r>
                              <a:rPr lang="en-US" altLang="zh-CN" sz="2300" b="0" i="1" dirty="0" smtClean="0">
                                <a:latin typeface="Cambria Math" panose="02040503050406030204" pitchFamily="18" charset="0"/>
                              </a:rPr>
                              <m:t>𝑠</m:t>
                            </m:r>
                          </m:e>
                          <m:sup>
                            <m:r>
                              <a:rPr lang="en-US" altLang="zh-CN" sz="2300" b="0" i="1" dirty="0" smtClean="0">
                                <a:latin typeface="Cambria Math" panose="02040503050406030204" pitchFamily="18" charset="0"/>
                              </a:rPr>
                              <m:t>2</m:t>
                            </m:r>
                          </m:sup>
                        </m:sSup>
                        <m:r>
                          <m:rPr>
                            <m:sty m:val="p"/>
                          </m:rPr>
                          <a:rPr lang="en-US" altLang="zh-CN" sz="2300" i="1" dirty="0">
                            <a:latin typeface="Cambria Math" panose="02040503050406030204" pitchFamily="18" charset="0"/>
                          </a:rPr>
                          <m:t>θ</m:t>
                        </m:r>
                        <m:sSup>
                          <m:sSupPr>
                            <m:ctrlPr>
                              <a:rPr lang="en-US" altLang="zh-CN" sz="2300" b="0" i="1" dirty="0" smtClean="0">
                                <a:latin typeface="Cambria Math" panose="02040503050406030204" pitchFamily="18" charset="0"/>
                              </a:rPr>
                            </m:ctrlPr>
                          </m:sSupPr>
                          <m:e>
                            <m:r>
                              <a:rPr lang="en-US" altLang="zh-CN" sz="2300" b="0" i="1" dirty="0" smtClean="0">
                                <a:latin typeface="Cambria Math" panose="02040503050406030204" pitchFamily="18" charset="0"/>
                              </a:rPr>
                              <m:t>|</m:t>
                            </m:r>
                          </m:e>
                          <m:sup>
                            <m:r>
                              <a:rPr lang="en-US" altLang="zh-CN" sz="2300" b="0" i="1" dirty="0" smtClean="0">
                                <a:latin typeface="Cambria Math" panose="02040503050406030204" pitchFamily="18" charset="0"/>
                              </a:rPr>
                              <m:t>2</m:t>
                            </m:r>
                          </m:sup>
                        </m:sSup>
                      </m:oMath>
                    </m:oMathPara>
                  </a14:m>
                  <a:endParaRPr lang="en-US" altLang="zh-CN" sz="2300" b="0" dirty="0"/>
                </a:p>
                <a:p>
                  <a:pPr>
                    <a:lnSpc>
                      <a:spcPct val="160000"/>
                    </a:lnSpc>
                  </a:pPr>
                  <a14:m>
                    <m:oMathPara xmlns:m="http://schemas.openxmlformats.org/officeDocument/2006/math">
                      <m:oMathParaPr>
                        <m:jc m:val="centerGroup"/>
                      </m:oMathParaPr>
                      <m:oMath xmlns:m="http://schemas.openxmlformats.org/officeDocument/2006/math">
                        <m:sSubSup>
                          <m:sSubSupPr>
                            <m:ctrlPr>
                              <a:rPr lang="en-US" altLang="zh-CN" sz="2300" i="1" dirty="0">
                                <a:latin typeface="Cambria Math" panose="02040503050406030204" pitchFamily="18" charset="0"/>
                              </a:rPr>
                            </m:ctrlPr>
                          </m:sSubSupPr>
                          <m:e>
                            <m:r>
                              <a:rPr lang="en-US" altLang="zh-CN" sz="2300" i="1" dirty="0">
                                <a:latin typeface="Cambria Math" panose="02040503050406030204" pitchFamily="18" charset="0"/>
                              </a:rPr>
                              <m:t>𝑆</m:t>
                            </m:r>
                          </m:e>
                          <m:sub>
                            <m:r>
                              <a:rPr lang="en-US" altLang="zh-CN" sz="2300" i="1" dirty="0" smtClean="0">
                                <a:latin typeface="Cambria Math" panose="02040503050406030204" pitchFamily="18" charset="0"/>
                                <a:ea typeface="Cambria Math" panose="02040503050406030204" pitchFamily="18" charset="0"/>
                              </a:rPr>
                              <m:t>⊥</m:t>
                            </m:r>
                          </m:sub>
                          <m:sup>
                            <m:sSub>
                              <m:sSubPr>
                                <m:ctrlPr>
                                  <a:rPr lang="en-US" altLang="zh-CN" sz="2300" i="1" dirty="0">
                                    <a:latin typeface="Cambria Math" panose="02040503050406030204" pitchFamily="18" charset="0"/>
                                  </a:rPr>
                                </m:ctrlPr>
                              </m:sSubPr>
                              <m:e>
                                <m:r>
                                  <a:rPr lang="en-US" altLang="zh-CN" sz="2300" i="1" dirty="0">
                                    <a:latin typeface="Cambria Math" panose="02040503050406030204" pitchFamily="18" charset="0"/>
                                  </a:rPr>
                                  <m:t>𝐴</m:t>
                                </m:r>
                              </m:e>
                              <m:sub>
                                <m:r>
                                  <a:rPr lang="en-US" altLang="zh-CN" sz="2300" i="1" dirty="0">
                                    <a:latin typeface="Cambria Math" panose="02040503050406030204" pitchFamily="18" charset="0"/>
                                  </a:rPr>
                                  <m:t>𝑔</m:t>
                                </m:r>
                              </m:sub>
                            </m:sSub>
                          </m:sup>
                        </m:sSubSup>
                        <m:r>
                          <a:rPr lang="en-US" altLang="zh-CN" sz="2300" i="1" dirty="0">
                            <a:latin typeface="Cambria Math" panose="02040503050406030204" pitchFamily="18" charset="0"/>
                          </a:rPr>
                          <m:t>∝|</m:t>
                        </m:r>
                        <m:r>
                          <a:rPr lang="en-US" altLang="zh-CN" sz="2300" b="0" i="1" dirty="0" smtClean="0">
                            <a:latin typeface="Cambria Math" panose="02040503050406030204" pitchFamily="18" charset="0"/>
                          </a:rPr>
                          <m:t>(</m:t>
                        </m:r>
                        <m:r>
                          <a:rPr lang="en-US" altLang="zh-CN" sz="2300" i="1" dirty="0">
                            <a:latin typeface="Cambria Math" panose="02040503050406030204" pitchFamily="18" charset="0"/>
                          </a:rPr>
                          <m:t>𝑎</m:t>
                        </m:r>
                        <m:r>
                          <a:rPr lang="en-US" altLang="zh-CN" sz="2300" b="0" i="1" dirty="0" smtClean="0">
                            <a:latin typeface="Cambria Math" panose="02040503050406030204" pitchFamily="18" charset="0"/>
                          </a:rPr>
                          <m:t>−</m:t>
                        </m:r>
                        <m:r>
                          <a:rPr lang="en-US" altLang="zh-CN" sz="2300" b="0" i="1" dirty="0" smtClean="0">
                            <a:latin typeface="Cambria Math" panose="02040503050406030204" pitchFamily="18" charset="0"/>
                          </a:rPr>
                          <m:t>𝑐</m:t>
                        </m:r>
                        <m:r>
                          <a:rPr lang="en-US" altLang="zh-CN" sz="2300" b="0" i="1" dirty="0" smtClean="0">
                            <a:latin typeface="Cambria Math" panose="02040503050406030204" pitchFamily="18" charset="0"/>
                          </a:rPr>
                          <m:t>)</m:t>
                        </m:r>
                        <m:r>
                          <a:rPr lang="en-US" altLang="zh-CN" sz="2300" i="1" dirty="0">
                            <a:latin typeface="Cambria Math" panose="02040503050406030204" pitchFamily="18" charset="0"/>
                          </a:rPr>
                          <m:t>𝑠𝑖</m:t>
                        </m:r>
                        <m:r>
                          <a:rPr lang="en-US" altLang="zh-CN" sz="2300" b="0" i="1" dirty="0" smtClean="0">
                            <a:latin typeface="Cambria Math" panose="02040503050406030204" pitchFamily="18" charset="0"/>
                          </a:rPr>
                          <m:t>𝑛</m:t>
                        </m:r>
                        <m:r>
                          <m:rPr>
                            <m:sty m:val="p"/>
                          </m:rPr>
                          <a:rPr lang="en-US" altLang="zh-CN" sz="2300" i="1" dirty="0">
                            <a:latin typeface="Cambria Math" panose="02040503050406030204" pitchFamily="18" charset="0"/>
                          </a:rPr>
                          <m:t>θ</m:t>
                        </m:r>
                        <m:r>
                          <a:rPr lang="en-US" altLang="zh-CN" sz="2300" b="0" i="1" dirty="0" smtClean="0">
                            <a:latin typeface="Cambria Math" panose="02040503050406030204" pitchFamily="18" charset="0"/>
                          </a:rPr>
                          <m:t>𝑐𝑜𝑠</m:t>
                        </m:r>
                        <m:r>
                          <m:rPr>
                            <m:sty m:val="p"/>
                          </m:rPr>
                          <a:rPr lang="en-US" altLang="zh-CN" sz="2300" i="1" dirty="0">
                            <a:latin typeface="Cambria Math" panose="02040503050406030204" pitchFamily="18" charset="0"/>
                          </a:rPr>
                          <m:t>θ</m:t>
                        </m:r>
                        <m:sSup>
                          <m:sSupPr>
                            <m:ctrlPr>
                              <a:rPr lang="en-US" altLang="zh-CN" sz="2300" i="1" dirty="0">
                                <a:latin typeface="Cambria Math" panose="02040503050406030204" pitchFamily="18" charset="0"/>
                              </a:rPr>
                            </m:ctrlPr>
                          </m:sSupPr>
                          <m:e>
                            <m:r>
                              <a:rPr lang="en-US" altLang="zh-CN" sz="2300" i="1" dirty="0">
                                <a:latin typeface="Cambria Math" panose="02040503050406030204" pitchFamily="18" charset="0"/>
                              </a:rPr>
                              <m:t>|</m:t>
                            </m:r>
                          </m:e>
                          <m:sup>
                            <m:r>
                              <a:rPr lang="en-US" altLang="zh-CN" sz="2300" i="1" dirty="0">
                                <a:latin typeface="Cambria Math" panose="02040503050406030204" pitchFamily="18" charset="0"/>
                              </a:rPr>
                              <m:t>2</m:t>
                            </m:r>
                          </m:sup>
                        </m:sSup>
                      </m:oMath>
                    </m:oMathPara>
                  </a14:m>
                  <a:endParaRPr lang="en-US" altLang="zh-CN" sz="2300" dirty="0"/>
                </a:p>
              </p:txBody>
            </p:sp>
          </mc:Choice>
          <mc:Fallback xmlns="">
            <p:sp>
              <p:nvSpPr>
                <p:cNvPr id="9" name="ïṣlîḍé">
                  <a:extLst>
                    <a:ext uri="{FF2B5EF4-FFF2-40B4-BE49-F238E27FC236}">
                      <a16:creationId xmlns:a16="http://schemas.microsoft.com/office/drawing/2014/main" id="{1C7DFBCC-8FBD-43FE-8480-F5045D702CDE}"/>
                    </a:ext>
                  </a:extLst>
                </p:cNvPr>
                <p:cNvSpPr>
                  <a:spLocks noRot="1" noChangeAspect="1" noMove="1" noResize="1" noEditPoints="1" noAdjustHandles="1" noChangeArrowheads="1" noChangeShapeType="1" noTextEdit="1"/>
                </p:cNvSpPr>
                <p:nvPr/>
              </p:nvSpPr>
              <p:spPr bwMode="auto">
                <a:xfrm>
                  <a:off x="3328879" y="-1724017"/>
                  <a:ext cx="5168514" cy="5068943"/>
                </a:xfrm>
                <a:prstGeom prst="rect">
                  <a:avLst/>
                </a:prstGeom>
                <a:blipFill>
                  <a:blip r:embed="rId4"/>
                  <a:stretch>
                    <a:fillRect l="-409" r="-122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23" name="ïṣlîḍé">
                <a:extLst>
                  <a:ext uri="{FF2B5EF4-FFF2-40B4-BE49-F238E27FC236}">
                    <a16:creationId xmlns:a16="http://schemas.microsoft.com/office/drawing/2014/main" id="{2A339F4B-EDE6-4CCF-B938-7D1B316B089A}"/>
                  </a:ext>
                </a:extLst>
              </p:cNvPr>
              <p:cNvSpPr/>
              <p:nvPr/>
            </p:nvSpPr>
            <p:spPr bwMode="auto">
              <a:xfrm>
                <a:off x="5961531" y="1265691"/>
                <a:ext cx="5962368" cy="257992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60000"/>
                  </a:lnSpc>
                </a:pPr>
                <a:endParaRPr lang="en-US" altLang="zh-CN" sz="1100" i="1" dirty="0">
                  <a:latin typeface="Cambria Math" panose="02040503050406030204" pitchFamily="18" charset="0"/>
                </a:endParaRPr>
              </a:p>
              <a:p>
                <a:pPr marL="171450" indent="-171450">
                  <a:lnSpc>
                    <a:spcPct val="160000"/>
                  </a:lnSpc>
                  <a:buFont typeface="Arial" panose="020B0604020202020204" pitchFamily="34" charset="0"/>
                  <a:buChar char="•"/>
                </a:pPr>
                <a:r>
                  <a:rPr lang="en-US" altLang="zh-CN" sz="1600" dirty="0">
                    <a:latin typeface="Cambria Math" panose="02040503050406030204" pitchFamily="18" charset="0"/>
                  </a:rPr>
                  <a:t>Experiments prove that the increased layer number would change the lattice parameters in AC direction remarkably, which causes the</a:t>
                </a:r>
                <a:r>
                  <a:rPr lang="en-US" altLang="zh-CN" sz="1600" dirty="0"/>
                  <a:t> </a:t>
                </a:r>
                <a14:m>
                  <m:oMath xmlns:m="http://schemas.openxmlformats.org/officeDocument/2006/math">
                    <m:sSubSup>
                      <m:sSubSupPr>
                        <m:ctrlPr>
                          <a:rPr lang="en-US" altLang="zh-CN" sz="1600" i="1">
                            <a:latin typeface="Cambria Math" panose="02040503050406030204" pitchFamily="18" charset="0"/>
                          </a:rPr>
                        </m:ctrlPr>
                      </m:sSubSupPr>
                      <m:e>
                        <m:r>
                          <a:rPr lang="en-US" altLang="zh-CN" sz="1600" i="1">
                            <a:latin typeface="Cambria Math" panose="02040503050406030204" pitchFamily="18" charset="0"/>
                          </a:rPr>
                          <m:t>𝑨</m:t>
                        </m:r>
                      </m:e>
                      <m:sub>
                        <m:r>
                          <a:rPr lang="en-US" altLang="zh-CN" sz="1600" i="1">
                            <a:latin typeface="Cambria Math" panose="02040503050406030204" pitchFamily="18" charset="0"/>
                          </a:rPr>
                          <m:t>𝒈</m:t>
                        </m:r>
                      </m:sub>
                      <m:sup>
                        <m:r>
                          <a:rPr lang="en-US" altLang="zh-CN" sz="1600" i="1">
                            <a:latin typeface="Cambria Math" panose="02040503050406030204" pitchFamily="18" charset="0"/>
                          </a:rPr>
                          <m:t>𝟐</m:t>
                        </m:r>
                      </m:sup>
                    </m:sSubSup>
                  </m:oMath>
                </a14:m>
                <a:r>
                  <a:rPr lang="en-US" altLang="zh-CN" sz="1600" dirty="0">
                    <a:latin typeface="Cambria Math" panose="02040503050406030204" pitchFamily="18" charset="0"/>
                  </a:rPr>
                  <a:t> vibration mode switch to the low wave number.</a:t>
                </a:r>
              </a:p>
            </p:txBody>
          </p:sp>
        </mc:Choice>
        <mc:Fallback xmlns="">
          <p:sp>
            <p:nvSpPr>
              <p:cNvPr id="23" name="ïṣlîḍé">
                <a:extLst>
                  <a:ext uri="{FF2B5EF4-FFF2-40B4-BE49-F238E27FC236}">
                    <a16:creationId xmlns:a16="http://schemas.microsoft.com/office/drawing/2014/main" id="{2A339F4B-EDE6-4CCF-B938-7D1B316B089A}"/>
                  </a:ext>
                </a:extLst>
              </p:cNvPr>
              <p:cNvSpPr>
                <a:spLocks noRot="1" noChangeAspect="1" noMove="1" noResize="1" noEditPoints="1" noAdjustHandles="1" noChangeArrowheads="1" noChangeShapeType="1" noTextEdit="1"/>
              </p:cNvSpPr>
              <p:nvPr/>
            </p:nvSpPr>
            <p:spPr bwMode="auto">
              <a:xfrm>
                <a:off x="5961531" y="1265691"/>
                <a:ext cx="5962368" cy="2579923"/>
              </a:xfrm>
              <a:prstGeom prst="rect">
                <a:avLst/>
              </a:prstGeom>
              <a:blipFill>
                <a:blip r:embed="rId5"/>
                <a:stretch>
                  <a:fillRect l="-40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cxnSp>
        <p:nvCxnSpPr>
          <p:cNvPr id="26" name="直接箭头连接符 25">
            <a:extLst>
              <a:ext uri="{FF2B5EF4-FFF2-40B4-BE49-F238E27FC236}">
                <a16:creationId xmlns:a16="http://schemas.microsoft.com/office/drawing/2014/main" id="{F525CE89-6045-403B-9BEA-38CD46E899D3}"/>
              </a:ext>
            </a:extLst>
          </p:cNvPr>
          <p:cNvCxnSpPr/>
          <p:nvPr/>
        </p:nvCxnSpPr>
        <p:spPr>
          <a:xfrm>
            <a:off x="1261935" y="2258501"/>
            <a:ext cx="301717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8381D3F0-050B-4288-A9F8-A113C75D09A8}"/>
              </a:ext>
            </a:extLst>
          </p:cNvPr>
          <p:cNvSpPr txBox="1"/>
          <p:nvPr/>
        </p:nvSpPr>
        <p:spPr>
          <a:xfrm>
            <a:off x="1788460" y="2373886"/>
            <a:ext cx="2490652" cy="338554"/>
          </a:xfrm>
          <a:prstGeom prst="rect">
            <a:avLst/>
          </a:prstGeom>
          <a:noFill/>
        </p:spPr>
        <p:txBody>
          <a:bodyPr wrap="square" rtlCol="0">
            <a:spAutoFit/>
          </a:bodyPr>
          <a:lstStyle/>
          <a:p>
            <a:r>
              <a:rPr lang="en-US" altLang="zh-CN" sz="1600" dirty="0">
                <a:solidFill>
                  <a:srgbClr val="FF0000"/>
                </a:solidFill>
              </a:rPr>
              <a:t>Armchair direction</a:t>
            </a:r>
            <a:endParaRPr lang="zh-CN" altLang="en-US" sz="1600" dirty="0">
              <a:solidFill>
                <a:srgbClr val="FF0000"/>
              </a:solidFill>
            </a:endParaRPr>
          </a:p>
        </p:txBody>
      </p:sp>
      <p:sp>
        <p:nvSpPr>
          <p:cNvPr id="13" name="页脚占位符 2">
            <a:extLst>
              <a:ext uri="{FF2B5EF4-FFF2-40B4-BE49-F238E27FC236}">
                <a16:creationId xmlns:a16="http://schemas.microsoft.com/office/drawing/2014/main" id="{12A3FFE3-7A51-48DE-90D0-EE2DDBB942A3}"/>
              </a:ext>
            </a:extLst>
          </p:cNvPr>
          <p:cNvSpPr txBox="1">
            <a:spLocks/>
          </p:cNvSpPr>
          <p:nvPr/>
        </p:nvSpPr>
        <p:spPr>
          <a:xfrm>
            <a:off x="651520" y="6034082"/>
            <a:ext cx="6176000" cy="270884"/>
          </a:xfrm>
          <a:prstGeom prst="rect">
            <a:avLst/>
          </a:prstGeom>
        </p:spPr>
        <p:txBody>
          <a:bodyPr vert="horz" lIns="91440" tIns="45720" rIns="91440" bIns="45720" rtlCol="0" anchor="ctr"/>
          <a:lstStyle>
            <a:defPPr>
              <a:defRPr lang="zh-CN"/>
            </a:defPPr>
            <a:lvl1pPr marL="0" algn="l"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solidFill>
                <a:latin typeface="宋体" panose="02010600030101010101" pitchFamily="2" charset="-122"/>
                <a:ea typeface="宋体" panose="02010600030101010101" pitchFamily="2" charset="-122"/>
              </a:rPr>
              <a:t>[1]Mao N, Zhang S, Wu J, et al. Lattice vibration and </a:t>
            </a:r>
            <a:r>
              <a:rPr lang="en-US" altLang="zh-CN" sz="1200" dirty="0" err="1">
                <a:solidFill>
                  <a:schemeClr val="tx1"/>
                </a:solidFill>
                <a:latin typeface="宋体" panose="02010600030101010101" pitchFamily="2" charset="-122"/>
                <a:ea typeface="宋体" panose="02010600030101010101" pitchFamily="2" charset="-122"/>
              </a:rPr>
              <a:t>raman</a:t>
            </a:r>
            <a:r>
              <a:rPr lang="en-US" altLang="zh-CN" sz="1200" dirty="0">
                <a:solidFill>
                  <a:schemeClr val="tx1"/>
                </a:solidFill>
                <a:latin typeface="宋体" panose="02010600030101010101" pitchFamily="2" charset="-122"/>
                <a:ea typeface="宋体" panose="02010600030101010101" pitchFamily="2" charset="-122"/>
              </a:rPr>
              <a:t> scattering in anisotropic black phosphorus crystals[J]. Small Methods, 2018, 2(6): 1700409.</a:t>
            </a:r>
            <a:endParaRPr lang="zh-CN" altLang="en-US" sz="1200" dirty="0">
              <a:solidFill>
                <a:schemeClr val="tx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0258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D81F4F16-7D5C-41C2-AC6F-5CE4F6CE401B}"/>
                  </a:ext>
                </a:extLst>
              </p:cNvPr>
              <p:cNvSpPr>
                <a:spLocks noGrp="1"/>
              </p:cNvSpPr>
              <p:nvPr>
                <p:ph type="title"/>
              </p:nvPr>
            </p:nvSpPr>
            <p:spPr/>
            <p:txBody>
              <a:bodyPr/>
              <a:lstStyle/>
              <a:p>
                <a:r>
                  <a:rPr lang="en-US" altLang="zh-CN" dirty="0"/>
                  <a:t>Red shift of </a:t>
                </a:r>
                <a14:m>
                  <m:oMath xmlns:m="http://schemas.openxmlformats.org/officeDocument/2006/math">
                    <m:sSubSup>
                      <m:sSubSupPr>
                        <m:ctrlPr>
                          <a:rPr lang="en-US" altLang="zh-CN" b="1" i="1" smtClean="0">
                            <a:latin typeface="Cambria Math" panose="02040503050406030204" pitchFamily="18" charset="0"/>
                          </a:rPr>
                        </m:ctrlPr>
                      </m:sSubSupPr>
                      <m:e>
                        <m:r>
                          <a:rPr lang="en-US" altLang="zh-CN" b="1" i="1" smtClean="0">
                            <a:latin typeface="Cambria Math" panose="02040503050406030204" pitchFamily="18" charset="0"/>
                          </a:rPr>
                          <m:t>𝑨</m:t>
                        </m:r>
                      </m:e>
                      <m:sub>
                        <m:r>
                          <a:rPr lang="en-US" altLang="zh-CN" b="1" i="1" smtClean="0">
                            <a:latin typeface="Cambria Math" panose="02040503050406030204" pitchFamily="18" charset="0"/>
                          </a:rPr>
                          <m:t>𝒈</m:t>
                        </m:r>
                      </m:sub>
                      <m:sup>
                        <m:r>
                          <a:rPr lang="en-US" altLang="zh-CN" b="1" i="1" smtClean="0">
                            <a:latin typeface="Cambria Math" panose="02040503050406030204" pitchFamily="18" charset="0"/>
                          </a:rPr>
                          <m:t>𝟐</m:t>
                        </m:r>
                      </m:sup>
                    </m:sSubSup>
                  </m:oMath>
                </a14:m>
                <a:r>
                  <a:rPr lang="zh-CN" altLang="en-US" dirty="0"/>
                  <a:t> </a:t>
                </a:r>
                <a:r>
                  <a:rPr lang="en-US" altLang="zh-CN" dirty="0"/>
                  <a:t>peak with the increased layer number</a:t>
                </a:r>
                <a:endParaRPr lang="zh-CN" altLang="en-US" dirty="0"/>
              </a:p>
            </p:txBody>
          </p:sp>
        </mc:Choice>
        <mc:Fallback xmlns="">
          <p:sp>
            <p:nvSpPr>
              <p:cNvPr id="2" name="标题 1">
                <a:extLst>
                  <a:ext uri="{FF2B5EF4-FFF2-40B4-BE49-F238E27FC236}">
                    <a16:creationId xmlns:a16="http://schemas.microsoft.com/office/drawing/2014/main" id="{D81F4F16-7D5C-41C2-AC6F-5CE4F6CE401B}"/>
                  </a:ext>
                </a:extLst>
              </p:cNvPr>
              <p:cNvSpPr>
                <a:spLocks noGrp="1" noRot="1" noChangeAspect="1" noMove="1" noResize="1" noEditPoints="1" noAdjustHandles="1" noChangeArrowheads="1" noChangeShapeType="1" noTextEdit="1"/>
              </p:cNvSpPr>
              <p:nvPr>
                <p:ph type="title"/>
              </p:nvPr>
            </p:nvSpPr>
            <p:spPr>
              <a:blipFill>
                <a:blip r:embed="rId2"/>
                <a:stretch>
                  <a:fillRect l="-1180" b="-1183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C635B606-3815-47DB-822E-1262F978DFBC}"/>
              </a:ext>
            </a:extLst>
          </p:cNvPr>
          <p:cNvSpPr>
            <a:spLocks noGrp="1"/>
          </p:cNvSpPr>
          <p:nvPr>
            <p:ph type="sldNum" sz="quarter" idx="12"/>
          </p:nvPr>
        </p:nvSpPr>
        <p:spPr>
          <a:xfrm>
            <a:off x="8644946" y="6240463"/>
            <a:ext cx="2864430" cy="206381"/>
          </a:xfrm>
        </p:spPr>
        <p:txBody>
          <a:bodyPr/>
          <a:lstStyle/>
          <a:p>
            <a:fld id="{5DD3DB80-B894-403A-B48E-6FDC1A72010E}" type="slidenum">
              <a:rPr lang="zh-CN" altLang="en-US" smtClean="0"/>
              <a:pPr/>
              <a:t>25</a:t>
            </a:fld>
            <a:endParaRPr lang="zh-CN" altLang="en-US" dirty="0"/>
          </a:p>
        </p:txBody>
      </p:sp>
      <p:pic>
        <p:nvPicPr>
          <p:cNvPr id="22" name="图片 21">
            <a:extLst>
              <a:ext uri="{FF2B5EF4-FFF2-40B4-BE49-F238E27FC236}">
                <a16:creationId xmlns:a16="http://schemas.microsoft.com/office/drawing/2014/main" id="{729C57B1-39DA-4C26-9CCE-2BD447FE4AB1}"/>
              </a:ext>
            </a:extLst>
          </p:cNvPr>
          <p:cNvPicPr>
            <a:picLocks noChangeAspect="1"/>
          </p:cNvPicPr>
          <p:nvPr/>
        </p:nvPicPr>
        <p:blipFill rotWithShape="1">
          <a:blip r:embed="rId3"/>
          <a:srcRect l="7983" t="1810"/>
          <a:stretch/>
        </p:blipFill>
        <p:spPr>
          <a:xfrm>
            <a:off x="940526" y="1602377"/>
            <a:ext cx="5807835" cy="4741276"/>
          </a:xfrm>
          <a:prstGeom prst="rect">
            <a:avLst/>
          </a:prstGeom>
        </p:spPr>
      </p:pic>
      <p:grpSp>
        <p:nvGrpSpPr>
          <p:cNvPr id="6" name="组合 5">
            <a:extLst>
              <a:ext uri="{FF2B5EF4-FFF2-40B4-BE49-F238E27FC236}">
                <a16:creationId xmlns:a16="http://schemas.microsoft.com/office/drawing/2014/main" id="{335FB9E5-0140-4309-897E-BB53D52016B4}"/>
              </a:ext>
            </a:extLst>
          </p:cNvPr>
          <p:cNvGrpSpPr/>
          <p:nvPr/>
        </p:nvGrpSpPr>
        <p:grpSpPr>
          <a:xfrm>
            <a:off x="4720046" y="2857194"/>
            <a:ext cx="2130260" cy="1549343"/>
            <a:chOff x="4720046" y="2857194"/>
            <a:chExt cx="2130260" cy="1549343"/>
          </a:xfrm>
        </p:grpSpPr>
        <p:grpSp>
          <p:nvGrpSpPr>
            <p:cNvPr id="3" name="组合 2">
              <a:extLst>
                <a:ext uri="{FF2B5EF4-FFF2-40B4-BE49-F238E27FC236}">
                  <a16:creationId xmlns:a16="http://schemas.microsoft.com/office/drawing/2014/main" id="{7D5C9578-B032-4EDC-8C24-85F0EC408292}"/>
                </a:ext>
              </a:extLst>
            </p:cNvPr>
            <p:cNvGrpSpPr/>
            <p:nvPr/>
          </p:nvGrpSpPr>
          <p:grpSpPr>
            <a:xfrm>
              <a:off x="4746171" y="2857194"/>
              <a:ext cx="2104135" cy="460772"/>
              <a:chOff x="4746171" y="2857194"/>
              <a:chExt cx="2104135" cy="460772"/>
            </a:xfrm>
          </p:grpSpPr>
          <p:cxnSp>
            <p:nvCxnSpPr>
              <p:cNvPr id="24" name="直接箭头连接符 23">
                <a:extLst>
                  <a:ext uri="{FF2B5EF4-FFF2-40B4-BE49-F238E27FC236}">
                    <a16:creationId xmlns:a16="http://schemas.microsoft.com/office/drawing/2014/main" id="{EAB8A831-ED31-485A-B679-CF80DD2FE98E}"/>
                  </a:ext>
                </a:extLst>
              </p:cNvPr>
              <p:cNvCxnSpPr/>
              <p:nvPr/>
            </p:nvCxnSpPr>
            <p:spPr>
              <a:xfrm flipV="1">
                <a:off x="4746171" y="3135086"/>
                <a:ext cx="592183" cy="182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333952E8-0041-4CFF-BB27-E6941B11776A}"/>
                  </a:ext>
                </a:extLst>
              </p:cNvPr>
              <p:cNvSpPr txBox="1"/>
              <p:nvPr/>
            </p:nvSpPr>
            <p:spPr>
              <a:xfrm>
                <a:off x="5338354" y="2857194"/>
                <a:ext cx="1511952" cy="369332"/>
              </a:xfrm>
              <a:prstGeom prst="rect">
                <a:avLst/>
              </a:prstGeom>
              <a:noFill/>
            </p:spPr>
            <p:txBody>
              <a:bodyPr wrap="none" rtlCol="0">
                <a:spAutoFit/>
              </a:bodyPr>
              <a:lstStyle/>
              <a:p>
                <a:r>
                  <a:rPr lang="en-US" altLang="zh-CN" dirty="0"/>
                  <a:t>465.76cm^-1</a:t>
                </a:r>
                <a:endParaRPr lang="zh-CN" altLang="en-US" dirty="0"/>
              </a:p>
            </p:txBody>
          </p:sp>
        </p:grpSp>
        <p:grpSp>
          <p:nvGrpSpPr>
            <p:cNvPr id="5" name="组合 4">
              <a:extLst>
                <a:ext uri="{FF2B5EF4-FFF2-40B4-BE49-F238E27FC236}">
                  <a16:creationId xmlns:a16="http://schemas.microsoft.com/office/drawing/2014/main" id="{D8E2E3EF-8455-4997-8036-725CFF3FB4F5}"/>
                </a:ext>
              </a:extLst>
            </p:cNvPr>
            <p:cNvGrpSpPr/>
            <p:nvPr/>
          </p:nvGrpSpPr>
          <p:grpSpPr>
            <a:xfrm>
              <a:off x="4720046" y="3900436"/>
              <a:ext cx="2110265" cy="506101"/>
              <a:chOff x="4720046" y="3900436"/>
              <a:chExt cx="2110265" cy="506101"/>
            </a:xfrm>
          </p:grpSpPr>
          <p:cxnSp>
            <p:nvCxnSpPr>
              <p:cNvPr id="26" name="直接箭头连接符 25">
                <a:extLst>
                  <a:ext uri="{FF2B5EF4-FFF2-40B4-BE49-F238E27FC236}">
                    <a16:creationId xmlns:a16="http://schemas.microsoft.com/office/drawing/2014/main" id="{E32A044B-F35A-4C04-84B9-ADFE372B94D2}"/>
                  </a:ext>
                </a:extLst>
              </p:cNvPr>
              <p:cNvCxnSpPr/>
              <p:nvPr/>
            </p:nvCxnSpPr>
            <p:spPr>
              <a:xfrm flipV="1">
                <a:off x="4720046" y="4241074"/>
                <a:ext cx="592183" cy="165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D1B9295B-5893-406A-824F-7CD33B8F5CF8}"/>
                  </a:ext>
                </a:extLst>
              </p:cNvPr>
              <p:cNvSpPr txBox="1"/>
              <p:nvPr/>
            </p:nvSpPr>
            <p:spPr>
              <a:xfrm>
                <a:off x="5318359" y="3900436"/>
                <a:ext cx="1511952" cy="369332"/>
              </a:xfrm>
              <a:prstGeom prst="rect">
                <a:avLst/>
              </a:prstGeom>
              <a:noFill/>
            </p:spPr>
            <p:txBody>
              <a:bodyPr wrap="none" rtlCol="0">
                <a:spAutoFit/>
              </a:bodyPr>
              <a:lstStyle/>
              <a:p>
                <a:r>
                  <a:rPr lang="en-US" altLang="zh-CN" dirty="0"/>
                  <a:t>464.85cm^-1</a:t>
                </a:r>
                <a:endParaRPr lang="zh-CN" altLang="en-US" dirty="0"/>
              </a:p>
            </p:txBody>
          </p:sp>
        </p:grpSp>
      </p:grpSp>
      <p:pic>
        <p:nvPicPr>
          <p:cNvPr id="29" name="图片 28">
            <a:extLst>
              <a:ext uri="{FF2B5EF4-FFF2-40B4-BE49-F238E27FC236}">
                <a16:creationId xmlns:a16="http://schemas.microsoft.com/office/drawing/2014/main" id="{6594B7E4-C003-458A-A144-F29354CFEBB1}"/>
              </a:ext>
            </a:extLst>
          </p:cNvPr>
          <p:cNvPicPr>
            <a:picLocks noChangeAspect="1"/>
          </p:cNvPicPr>
          <p:nvPr/>
        </p:nvPicPr>
        <p:blipFill>
          <a:blip r:embed="rId4"/>
          <a:stretch>
            <a:fillRect/>
          </a:stretch>
        </p:blipFill>
        <p:spPr>
          <a:xfrm>
            <a:off x="761745" y="3317966"/>
            <a:ext cx="281689" cy="1126756"/>
          </a:xfrm>
          <a:prstGeom prst="rect">
            <a:avLst/>
          </a:prstGeom>
        </p:spPr>
      </p:pic>
      <p:sp>
        <p:nvSpPr>
          <p:cNvPr id="11" name="îṩḻîḑè">
            <a:extLst>
              <a:ext uri="{FF2B5EF4-FFF2-40B4-BE49-F238E27FC236}">
                <a16:creationId xmlns:a16="http://schemas.microsoft.com/office/drawing/2014/main" id="{DE9B5923-2B37-4862-B4A3-867604A0C22E}"/>
              </a:ext>
            </a:extLst>
          </p:cNvPr>
          <p:cNvSpPr/>
          <p:nvPr/>
        </p:nvSpPr>
        <p:spPr bwMode="auto">
          <a:xfrm>
            <a:off x="7229350" y="4086779"/>
            <a:ext cx="4690091" cy="201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just">
              <a:lnSpc>
                <a:spcPct val="150000"/>
              </a:lnSpc>
              <a:spcBef>
                <a:spcPct val="0"/>
              </a:spcBef>
              <a:buFont typeface="Arial" panose="020B0604020202020204" pitchFamily="34" charset="0"/>
              <a:buChar char="•"/>
            </a:pPr>
            <a:r>
              <a:rPr lang="en-US" altLang="zh-CN" dirty="0"/>
              <a:t>Due to the Limitations of experimental means, we cannot quantitatively measure the layer number.</a:t>
            </a:r>
          </a:p>
          <a:p>
            <a:pPr marL="171450" indent="-171450" algn="just">
              <a:lnSpc>
                <a:spcPct val="150000"/>
              </a:lnSpc>
              <a:spcBef>
                <a:spcPct val="0"/>
              </a:spcBef>
              <a:buFont typeface="Arial" panose="020B0604020202020204" pitchFamily="34" charset="0"/>
              <a:buChar char="•"/>
            </a:pPr>
            <a:r>
              <a:rPr lang="en-US" altLang="zh-CN" dirty="0"/>
              <a:t>The “few” layers may be not few enough, thus the red shift is not so obvious.</a:t>
            </a:r>
          </a:p>
          <a:p>
            <a:pPr marL="171450" indent="-171450" algn="just">
              <a:lnSpc>
                <a:spcPct val="150000"/>
              </a:lnSpc>
              <a:spcBef>
                <a:spcPct val="0"/>
              </a:spcBef>
              <a:buFont typeface="Arial" panose="020B0604020202020204" pitchFamily="34" charset="0"/>
              <a:buChar char="•"/>
            </a:pPr>
            <a:endParaRPr lang="en-US" altLang="zh-CN" dirty="0"/>
          </a:p>
          <a:p>
            <a:pPr marL="171450" indent="-171450" algn="r">
              <a:lnSpc>
                <a:spcPct val="150000"/>
              </a:lnSpc>
              <a:spcBef>
                <a:spcPct val="0"/>
              </a:spcBef>
              <a:buFont typeface="Arial" panose="020B0604020202020204" pitchFamily="34" charset="0"/>
              <a:buChar char="•"/>
            </a:pPr>
            <a:endParaRPr lang="zh-CN" altLang="en-US" sz="1100" dirty="0"/>
          </a:p>
        </p:txBody>
      </p:sp>
      <p:sp>
        <p:nvSpPr>
          <p:cNvPr id="12" name="îṩḻîḑè">
            <a:extLst>
              <a:ext uri="{FF2B5EF4-FFF2-40B4-BE49-F238E27FC236}">
                <a16:creationId xmlns:a16="http://schemas.microsoft.com/office/drawing/2014/main" id="{00E48BB3-0A3F-4DEF-8F69-F14B30D0A7C3}"/>
              </a:ext>
            </a:extLst>
          </p:cNvPr>
          <p:cNvSpPr/>
          <p:nvPr/>
        </p:nvSpPr>
        <p:spPr bwMode="auto">
          <a:xfrm>
            <a:off x="7499843" y="3973015"/>
            <a:ext cx="4616823" cy="172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r">
              <a:lnSpc>
                <a:spcPct val="150000"/>
              </a:lnSpc>
              <a:spcBef>
                <a:spcPct val="0"/>
              </a:spcBef>
              <a:buFont typeface="Arial" panose="020B0604020202020204" pitchFamily="34" charset="0"/>
              <a:buChar char="•"/>
            </a:pPr>
            <a:endParaRPr lang="zh-CN" altLang="en-US" sz="1100" dirty="0"/>
          </a:p>
        </p:txBody>
      </p:sp>
      <mc:AlternateContent xmlns:mc="http://schemas.openxmlformats.org/markup-compatibility/2006" xmlns:a14="http://schemas.microsoft.com/office/drawing/2010/main">
        <mc:Choice Requires="a14">
          <p:sp>
            <p:nvSpPr>
              <p:cNvPr id="13" name="îṩḻîḑè">
                <a:extLst>
                  <a:ext uri="{FF2B5EF4-FFF2-40B4-BE49-F238E27FC236}">
                    <a16:creationId xmlns:a16="http://schemas.microsoft.com/office/drawing/2014/main" id="{7520A029-399E-4D75-ACB7-25FF325B403D}"/>
                  </a:ext>
                </a:extLst>
              </p:cNvPr>
              <p:cNvSpPr/>
              <p:nvPr/>
            </p:nvSpPr>
            <p:spPr bwMode="auto">
              <a:xfrm>
                <a:off x="7229351" y="1842925"/>
                <a:ext cx="4690091" cy="172379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just">
                  <a:lnSpc>
                    <a:spcPct val="150000"/>
                  </a:lnSpc>
                  <a:spcBef>
                    <a:spcPct val="0"/>
                  </a:spcBef>
                  <a:buFont typeface="Arial" panose="020B0604020202020204" pitchFamily="34" charset="0"/>
                  <a:buChar char="•"/>
                </a:pPr>
                <a:r>
                  <a:rPr lang="en-US" altLang="zh-CN" dirty="0">
                    <a:solidFill>
                      <a:srgbClr val="FF0000"/>
                    </a:solidFill>
                  </a:rPr>
                  <a:t>Here we chose a quite dark part of simple to be the bulk reference substance.</a:t>
                </a:r>
              </a:p>
              <a:p>
                <a:pPr marL="171450" indent="-171450" algn="just">
                  <a:lnSpc>
                    <a:spcPct val="150000"/>
                  </a:lnSpc>
                  <a:spcBef>
                    <a:spcPct val="0"/>
                  </a:spcBef>
                  <a:buFont typeface="Arial" panose="020B0604020202020204" pitchFamily="34" charset="0"/>
                  <a:buChar char="•"/>
                </a:pPr>
                <a:r>
                  <a:rPr lang="en-US" altLang="zh-CN" dirty="0">
                    <a:solidFill>
                      <a:srgbClr val="FF0000"/>
                    </a:solidFill>
                  </a:rPr>
                  <a:t>The position of </a:t>
                </a:r>
                <a14:m>
                  <m:oMath xmlns:m="http://schemas.openxmlformats.org/officeDocument/2006/math">
                    <m:sSubSup>
                      <m:sSubSupPr>
                        <m:ctrlPr>
                          <a:rPr lang="en-US" altLang="zh-CN" b="1" i="1">
                            <a:solidFill>
                              <a:srgbClr val="FF0000"/>
                            </a:solidFill>
                            <a:latin typeface="Cambria Math" panose="02040503050406030204" pitchFamily="18" charset="0"/>
                          </a:rPr>
                        </m:ctrlPr>
                      </m:sSubSupPr>
                      <m:e>
                        <m:r>
                          <a:rPr lang="en-US" altLang="zh-CN" b="1" i="1">
                            <a:solidFill>
                              <a:srgbClr val="FF0000"/>
                            </a:solidFill>
                            <a:latin typeface="Cambria Math" panose="02040503050406030204" pitchFamily="18" charset="0"/>
                          </a:rPr>
                          <m:t>𝑨</m:t>
                        </m:r>
                      </m:e>
                      <m:sub>
                        <m:r>
                          <a:rPr lang="en-US" altLang="zh-CN" b="1" i="1">
                            <a:solidFill>
                              <a:srgbClr val="FF0000"/>
                            </a:solidFill>
                            <a:latin typeface="Cambria Math" panose="02040503050406030204" pitchFamily="18" charset="0"/>
                          </a:rPr>
                          <m:t>𝒈</m:t>
                        </m:r>
                      </m:sub>
                      <m:sup>
                        <m:r>
                          <a:rPr lang="en-US" altLang="zh-CN" b="1" i="1">
                            <a:solidFill>
                              <a:srgbClr val="FF0000"/>
                            </a:solidFill>
                            <a:latin typeface="Cambria Math" panose="02040503050406030204" pitchFamily="18" charset="0"/>
                          </a:rPr>
                          <m:t>𝟐</m:t>
                        </m:r>
                      </m:sup>
                    </m:sSubSup>
                  </m:oMath>
                </a14:m>
                <a:r>
                  <a:rPr lang="zh-CN" altLang="en-US" dirty="0">
                    <a:solidFill>
                      <a:srgbClr val="FF0000"/>
                    </a:solidFill>
                  </a:rPr>
                  <a:t> </a:t>
                </a:r>
                <a:r>
                  <a:rPr lang="en-US" altLang="zh-CN" dirty="0">
                    <a:solidFill>
                      <a:srgbClr val="FF0000"/>
                    </a:solidFill>
                  </a:rPr>
                  <a:t>peak have a red shift of nearly 1cm^-1.</a:t>
                </a:r>
              </a:p>
              <a:p>
                <a:pPr marL="171450" indent="-171450" algn="r">
                  <a:lnSpc>
                    <a:spcPct val="150000"/>
                  </a:lnSpc>
                  <a:spcBef>
                    <a:spcPct val="0"/>
                  </a:spcBef>
                  <a:buFont typeface="Arial" panose="020B0604020202020204" pitchFamily="34" charset="0"/>
                  <a:buChar char="•"/>
                </a:pPr>
                <a:endParaRPr lang="zh-CN" altLang="en-US" sz="1100" dirty="0"/>
              </a:p>
            </p:txBody>
          </p:sp>
        </mc:Choice>
        <mc:Fallback xmlns="">
          <p:sp>
            <p:nvSpPr>
              <p:cNvPr id="13" name="îṩḻîḑè">
                <a:extLst>
                  <a:ext uri="{FF2B5EF4-FFF2-40B4-BE49-F238E27FC236}">
                    <a16:creationId xmlns:a16="http://schemas.microsoft.com/office/drawing/2014/main" id="{7520A029-399E-4D75-ACB7-25FF325B403D}"/>
                  </a:ext>
                </a:extLst>
              </p:cNvPr>
              <p:cNvSpPr>
                <a:spLocks noRot="1" noChangeAspect="1" noMove="1" noResize="1" noEditPoints="1" noAdjustHandles="1" noChangeArrowheads="1" noChangeShapeType="1" noTextEdit="1"/>
              </p:cNvSpPr>
              <p:nvPr/>
            </p:nvSpPr>
            <p:spPr bwMode="auto">
              <a:xfrm>
                <a:off x="7229351" y="1842925"/>
                <a:ext cx="4690091" cy="1723791"/>
              </a:xfrm>
              <a:prstGeom prst="rect">
                <a:avLst/>
              </a:prstGeom>
              <a:blipFill>
                <a:blip r:embed="rId5"/>
                <a:stretch>
                  <a:fillRect l="-910" r="-1170" b="-70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val="365290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CC34BBEA-2043-49B5-B834-DC53BB639876}"/>
                  </a:ext>
                </a:extLst>
              </p:cNvPr>
              <p:cNvSpPr>
                <a:spLocks noGrp="1"/>
              </p:cNvSpPr>
              <p:nvPr>
                <p:ph type="title"/>
              </p:nvPr>
            </p:nvSpPr>
            <p:spPr/>
            <p:txBody>
              <a:bodyPr/>
              <a:lstStyle/>
              <a:p>
                <a:r>
                  <a:rPr lang="en-US" altLang="zh-CN" dirty="0"/>
                  <a:t>Angle dependence of</a:t>
                </a:r>
                <a:r>
                  <a:rPr lang="zh-CN" altLang="en-US" dirty="0"/>
                  <a:t> </a:t>
                </a:r>
                <a:r>
                  <a:rPr lang="en-US" altLang="zh-CN" dirty="0"/>
                  <a:t>light intensity of </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𝑨</m:t>
                        </m:r>
                      </m:e>
                      <m:sub>
                        <m:r>
                          <a:rPr lang="en-US" altLang="zh-CN" i="1">
                            <a:latin typeface="Cambria Math" panose="02040503050406030204" pitchFamily="18" charset="0"/>
                          </a:rPr>
                          <m:t>𝒈</m:t>
                        </m:r>
                      </m:sub>
                      <m:sup>
                        <m:r>
                          <a:rPr lang="en-US" altLang="zh-CN" i="1">
                            <a:latin typeface="Cambria Math" panose="02040503050406030204" pitchFamily="18" charset="0"/>
                          </a:rPr>
                          <m:t>𝟐</m:t>
                        </m:r>
                      </m:sup>
                    </m:sSubSup>
                  </m:oMath>
                </a14:m>
                <a:r>
                  <a:rPr lang="zh-CN" altLang="en-US" dirty="0"/>
                  <a:t> </a:t>
                </a:r>
                <a:r>
                  <a:rPr lang="en-US" altLang="zh-CN" dirty="0"/>
                  <a:t>peak</a:t>
                </a:r>
                <a:endParaRPr lang="zh-CN" altLang="en-US" dirty="0"/>
              </a:p>
            </p:txBody>
          </p:sp>
        </mc:Choice>
        <mc:Fallback xmlns="">
          <p:sp>
            <p:nvSpPr>
              <p:cNvPr id="2" name="标题 1">
                <a:extLst>
                  <a:ext uri="{FF2B5EF4-FFF2-40B4-BE49-F238E27FC236}">
                    <a16:creationId xmlns:a16="http://schemas.microsoft.com/office/drawing/2014/main" id="{CC34BBEA-2043-49B5-B834-DC53BB639876}"/>
                  </a:ext>
                </a:extLst>
              </p:cNvPr>
              <p:cNvSpPr>
                <a:spLocks noGrp="1" noRot="1" noChangeAspect="1" noMove="1" noResize="1" noEditPoints="1" noAdjustHandles="1" noChangeArrowheads="1" noChangeShapeType="1" noTextEdit="1"/>
              </p:cNvSpPr>
              <p:nvPr>
                <p:ph type="title"/>
              </p:nvPr>
            </p:nvSpPr>
            <p:spPr>
              <a:blipFill>
                <a:blip r:embed="rId2"/>
                <a:stretch>
                  <a:fillRect l="-1180" b="-11834"/>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E6538AC7-44C8-4534-BADD-BB60486E4DDB}"/>
              </a:ext>
            </a:extLst>
          </p:cNvPr>
          <p:cNvPicPr>
            <a:picLocks noChangeAspect="1"/>
          </p:cNvPicPr>
          <p:nvPr/>
        </p:nvPicPr>
        <p:blipFill>
          <a:blip r:embed="rId3"/>
          <a:stretch>
            <a:fillRect/>
          </a:stretch>
        </p:blipFill>
        <p:spPr>
          <a:xfrm>
            <a:off x="738943" y="1379025"/>
            <a:ext cx="5710708" cy="4368891"/>
          </a:xfrm>
          <a:prstGeom prst="rect">
            <a:avLst/>
          </a:prstGeom>
        </p:spPr>
      </p:pic>
      <p:sp>
        <p:nvSpPr>
          <p:cNvPr id="4" name="îṩḻîḑè">
            <a:extLst>
              <a:ext uri="{FF2B5EF4-FFF2-40B4-BE49-F238E27FC236}">
                <a16:creationId xmlns:a16="http://schemas.microsoft.com/office/drawing/2014/main" id="{6E1E62AA-9B35-42F3-908F-049D680BB3D6}"/>
              </a:ext>
            </a:extLst>
          </p:cNvPr>
          <p:cNvSpPr/>
          <p:nvPr/>
        </p:nvSpPr>
        <p:spPr bwMode="auto">
          <a:xfrm>
            <a:off x="6964026" y="1547144"/>
            <a:ext cx="4690091" cy="201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just">
              <a:lnSpc>
                <a:spcPct val="150000"/>
              </a:lnSpc>
              <a:spcBef>
                <a:spcPct val="0"/>
              </a:spcBef>
              <a:buFont typeface="Arial" panose="020B0604020202020204" pitchFamily="34" charset="0"/>
              <a:buChar char="•"/>
            </a:pPr>
            <a:r>
              <a:rPr lang="en-US" altLang="zh-CN" dirty="0">
                <a:solidFill>
                  <a:srgbClr val="FF0000"/>
                </a:solidFill>
              </a:rPr>
              <a:t>Maximum value and minimum value appear in orthogonal direction ---- corresponding to AC and ZZ direction.</a:t>
            </a:r>
          </a:p>
          <a:p>
            <a:pPr marL="171450" indent="-171450" algn="just">
              <a:lnSpc>
                <a:spcPct val="150000"/>
              </a:lnSpc>
              <a:spcBef>
                <a:spcPct val="0"/>
              </a:spcBef>
              <a:buFont typeface="Arial" panose="020B0604020202020204" pitchFamily="34" charset="0"/>
              <a:buChar char="•"/>
            </a:pPr>
            <a:r>
              <a:rPr lang="en-US" altLang="zh-CN" dirty="0">
                <a:solidFill>
                  <a:srgbClr val="FF0000"/>
                </a:solidFill>
              </a:rPr>
              <a:t>Thus we can find that, for our sample, the AC direction is 40° while the ZZ direction is 130°.</a:t>
            </a:r>
          </a:p>
          <a:p>
            <a:pPr marL="171450" indent="-171450" algn="just">
              <a:lnSpc>
                <a:spcPct val="150000"/>
              </a:lnSpc>
              <a:spcBef>
                <a:spcPct val="0"/>
              </a:spcBef>
              <a:buFont typeface="Arial" panose="020B0604020202020204" pitchFamily="34" charset="0"/>
              <a:buChar char="•"/>
            </a:pPr>
            <a:endParaRPr lang="en-US" altLang="zh-CN" dirty="0"/>
          </a:p>
          <a:p>
            <a:pPr marL="171450" indent="-171450" algn="r">
              <a:lnSpc>
                <a:spcPct val="150000"/>
              </a:lnSpc>
              <a:spcBef>
                <a:spcPct val="0"/>
              </a:spcBef>
              <a:buFont typeface="Arial" panose="020B0604020202020204" pitchFamily="34" charset="0"/>
              <a:buChar char="•"/>
            </a:pPr>
            <a:endParaRPr lang="zh-CN" altLang="en-US" sz="1100" dirty="0"/>
          </a:p>
        </p:txBody>
      </p:sp>
      <p:sp>
        <p:nvSpPr>
          <p:cNvPr id="7" name="ïṣlîḍé">
            <a:extLst>
              <a:ext uri="{FF2B5EF4-FFF2-40B4-BE49-F238E27FC236}">
                <a16:creationId xmlns:a16="http://schemas.microsoft.com/office/drawing/2014/main" id="{4518869C-B9CA-45A2-AECD-1443DAAE7154}"/>
              </a:ext>
            </a:extLst>
          </p:cNvPr>
          <p:cNvSpPr/>
          <p:nvPr/>
        </p:nvSpPr>
        <p:spPr bwMode="auto">
          <a:xfrm>
            <a:off x="6964026" y="3563471"/>
            <a:ext cx="5227974" cy="24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60000"/>
              </a:lnSpc>
            </a:pPr>
            <a:endParaRPr lang="en-US" altLang="zh-CN" sz="1100" i="1" dirty="0">
              <a:latin typeface="Cambria Math" panose="02040503050406030204" pitchFamily="18" charset="0"/>
            </a:endParaRPr>
          </a:p>
          <a:p>
            <a:pPr marL="171450" indent="-171450">
              <a:lnSpc>
                <a:spcPct val="160000"/>
              </a:lnSpc>
              <a:buFont typeface="Arial" panose="020B0604020202020204" pitchFamily="34" charset="0"/>
              <a:buChar char="•"/>
            </a:pPr>
            <a:r>
              <a:rPr lang="en-US" altLang="zh-CN" sz="1600" dirty="0">
                <a:latin typeface="Cambria Math" panose="02040503050406030204" pitchFamily="18" charset="0"/>
              </a:rPr>
              <a:t>However,</a:t>
            </a:r>
            <a:r>
              <a:rPr lang="zh-CN" altLang="en-US" sz="1600" dirty="0">
                <a:latin typeface="Cambria Math" panose="02040503050406030204" pitchFamily="18" charset="0"/>
              </a:rPr>
              <a:t> </a:t>
            </a:r>
            <a:r>
              <a:rPr lang="en-US" altLang="zh-CN" sz="1600" dirty="0">
                <a:latin typeface="Cambria Math" panose="02040503050406030204" pitchFamily="18" charset="0"/>
              </a:rPr>
              <a:t>in</a:t>
            </a:r>
            <a:r>
              <a:rPr lang="zh-CN" altLang="en-US" sz="1600" dirty="0">
                <a:latin typeface="Cambria Math" panose="02040503050406030204" pitchFamily="18" charset="0"/>
              </a:rPr>
              <a:t> </a:t>
            </a:r>
            <a:r>
              <a:rPr lang="en-US" altLang="zh-CN" sz="1600" dirty="0">
                <a:latin typeface="Cambria Math" panose="02040503050406030204" pitchFamily="18" charset="0"/>
              </a:rPr>
              <a:t>the</a:t>
            </a:r>
            <a:r>
              <a:rPr lang="zh-CN" altLang="en-US" sz="1600" dirty="0">
                <a:latin typeface="Cambria Math" panose="02040503050406030204" pitchFamily="18" charset="0"/>
              </a:rPr>
              <a:t> </a:t>
            </a:r>
            <a:r>
              <a:rPr lang="en-US" altLang="zh-CN" sz="1600" dirty="0">
                <a:latin typeface="Cambria Math" panose="02040503050406030204" pitchFamily="18" charset="0"/>
              </a:rPr>
              <a:t>article</a:t>
            </a:r>
            <a:r>
              <a:rPr lang="zh-CN" altLang="en-US" sz="1600" dirty="0">
                <a:latin typeface="Cambria Math" panose="02040503050406030204" pitchFamily="18" charset="0"/>
              </a:rPr>
              <a:t> </a:t>
            </a:r>
            <a:r>
              <a:rPr lang="en-US" altLang="zh-CN" sz="1600" dirty="0">
                <a:latin typeface="Cambria Math" panose="02040503050406030204" pitchFamily="18" charset="0"/>
              </a:rPr>
              <a:t>we</a:t>
            </a:r>
            <a:r>
              <a:rPr lang="zh-CN" altLang="en-US" sz="1600" dirty="0">
                <a:latin typeface="Cambria Math" panose="02040503050406030204" pitchFamily="18" charset="0"/>
              </a:rPr>
              <a:t> </a:t>
            </a:r>
            <a:r>
              <a:rPr lang="en-US" altLang="zh-CN" sz="1600" dirty="0">
                <a:latin typeface="Cambria Math" panose="02040503050406030204" pitchFamily="18" charset="0"/>
              </a:rPr>
              <a:t>refer to, there should be a smaller maxima in ZZ direction. It is supposed that our step size is considerably too large to find the tendency in this small area.</a:t>
            </a:r>
          </a:p>
          <a:p>
            <a:pPr marL="171450" indent="-171450">
              <a:lnSpc>
                <a:spcPct val="160000"/>
              </a:lnSpc>
              <a:buFont typeface="Arial" panose="020B0604020202020204" pitchFamily="34" charset="0"/>
              <a:buChar char="•"/>
            </a:pPr>
            <a:endParaRPr lang="en-US" altLang="zh-CN" sz="16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8EA31FE3-DDE6-4CED-A652-FA2858A620C3}"/>
                  </a:ext>
                </a:extLst>
              </p:cNvPr>
              <p:cNvSpPr/>
              <p:nvPr/>
            </p:nvSpPr>
            <p:spPr>
              <a:xfrm>
                <a:off x="2189361" y="5614069"/>
                <a:ext cx="2809872" cy="484172"/>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altLang="zh-CN" i="1" dirty="0">
                              <a:latin typeface="Cambria Math" panose="02040503050406030204" pitchFamily="18" charset="0"/>
                            </a:rPr>
                          </m:ctrlPr>
                        </m:sSubSupPr>
                        <m:e>
                          <m:r>
                            <a:rPr lang="en-US" altLang="zh-CN" i="1" dirty="0">
                              <a:latin typeface="Cambria Math" panose="02040503050406030204" pitchFamily="18" charset="0"/>
                            </a:rPr>
                            <m:t>𝑆</m:t>
                          </m:r>
                        </m:e>
                        <m:sub>
                          <m:r>
                            <a:rPr lang="en-US" altLang="zh-CN" i="1" dirty="0">
                              <a:latin typeface="Cambria Math" panose="02040503050406030204" pitchFamily="18" charset="0"/>
                              <a:ea typeface="Cambria Math" panose="02040503050406030204" pitchFamily="18" charset="0"/>
                            </a:rPr>
                            <m:t>∥</m:t>
                          </m:r>
                        </m:sub>
                        <m:sup>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𝐴</m:t>
                              </m:r>
                            </m:e>
                            <m:sub>
                              <m:r>
                                <a:rPr lang="en-US" altLang="zh-CN" i="1" dirty="0">
                                  <a:latin typeface="Cambria Math" panose="02040503050406030204" pitchFamily="18" charset="0"/>
                                </a:rPr>
                                <m:t>𝑔</m:t>
                              </m:r>
                            </m:sub>
                          </m:sSub>
                        </m:sup>
                      </m:sSubSup>
                      <m:r>
                        <a:rPr lang="en-US" altLang="zh-CN" i="1" dirty="0">
                          <a:latin typeface="Cambria Math" panose="02040503050406030204" pitchFamily="18" charset="0"/>
                        </a:rPr>
                        <m:t>∝|</m:t>
                      </m:r>
                      <m:r>
                        <a:rPr lang="en-US" altLang="zh-CN" i="1" dirty="0">
                          <a:latin typeface="Cambria Math" panose="02040503050406030204" pitchFamily="18" charset="0"/>
                        </a:rPr>
                        <m:t>𝑎𝑠𝑖</m:t>
                      </m:r>
                      <m:sSup>
                        <m:sSupPr>
                          <m:ctrlPr>
                            <a:rPr lang="en-US" altLang="zh-CN" i="1" dirty="0">
                              <a:latin typeface="Cambria Math" panose="02040503050406030204" pitchFamily="18" charset="0"/>
                            </a:rPr>
                          </m:ctrlPr>
                        </m:sSupPr>
                        <m:e>
                          <m:r>
                            <a:rPr lang="en-US" altLang="zh-CN" i="1" dirty="0">
                              <a:latin typeface="Cambria Math" panose="02040503050406030204" pitchFamily="18" charset="0"/>
                            </a:rPr>
                            <m:t>𝑛</m:t>
                          </m:r>
                        </m:e>
                        <m:sup>
                          <m:r>
                            <a:rPr lang="en-US" altLang="zh-CN" i="1" dirty="0">
                              <a:latin typeface="Cambria Math" panose="02040503050406030204" pitchFamily="18" charset="0"/>
                            </a:rPr>
                            <m:t>2</m:t>
                          </m:r>
                        </m:sup>
                      </m:sSup>
                      <m:r>
                        <m:rPr>
                          <m:sty m:val="p"/>
                        </m:rPr>
                        <a:rPr lang="en-US" altLang="zh-CN" i="1" dirty="0">
                          <a:latin typeface="Cambria Math" panose="02040503050406030204" pitchFamily="18" charset="0"/>
                        </a:rPr>
                        <m:t>θ</m:t>
                      </m:r>
                      <m:r>
                        <a:rPr lang="en-US" altLang="zh-CN" i="1" dirty="0">
                          <a:latin typeface="Cambria Math" panose="02040503050406030204" pitchFamily="18" charset="0"/>
                        </a:rPr>
                        <m:t>+</m:t>
                      </m:r>
                      <m:r>
                        <m:rPr>
                          <m:sty m:val="p"/>
                        </m:rPr>
                        <a:rPr lang="en-US" altLang="zh-CN" i="1" dirty="0">
                          <a:latin typeface="Cambria Math" panose="02040503050406030204" pitchFamily="18" charset="0"/>
                        </a:rPr>
                        <m:t>c</m:t>
                      </m:r>
                      <m:r>
                        <a:rPr lang="en-US" altLang="zh-CN" i="1" dirty="0">
                          <a:latin typeface="Cambria Math" panose="02040503050406030204" pitchFamily="18" charset="0"/>
                        </a:rPr>
                        <m:t>𝑐𝑜</m:t>
                      </m:r>
                      <m:sSup>
                        <m:sSupPr>
                          <m:ctrlPr>
                            <a:rPr lang="en-US" altLang="zh-CN" i="1" dirty="0">
                              <a:latin typeface="Cambria Math" panose="02040503050406030204" pitchFamily="18" charset="0"/>
                            </a:rPr>
                          </m:ctrlPr>
                        </m:sSupPr>
                        <m:e>
                          <m:r>
                            <a:rPr lang="en-US" altLang="zh-CN" i="1" dirty="0">
                              <a:latin typeface="Cambria Math" panose="02040503050406030204" pitchFamily="18" charset="0"/>
                            </a:rPr>
                            <m:t>𝑠</m:t>
                          </m:r>
                        </m:e>
                        <m:sup>
                          <m:r>
                            <a:rPr lang="en-US" altLang="zh-CN" i="1" dirty="0">
                              <a:latin typeface="Cambria Math" panose="02040503050406030204" pitchFamily="18" charset="0"/>
                            </a:rPr>
                            <m:t>2</m:t>
                          </m:r>
                        </m:sup>
                      </m:sSup>
                      <m:r>
                        <m:rPr>
                          <m:sty m:val="p"/>
                        </m:rPr>
                        <a:rPr lang="en-US" altLang="zh-CN" i="1" dirty="0">
                          <a:latin typeface="Cambria Math" panose="02040503050406030204" pitchFamily="18" charset="0"/>
                        </a:rPr>
                        <m:t>θ</m:t>
                      </m:r>
                      <m:sSup>
                        <m:sSupPr>
                          <m:ctrlPr>
                            <a:rPr lang="en-US" altLang="zh-CN" i="1" dirty="0">
                              <a:latin typeface="Cambria Math" panose="02040503050406030204" pitchFamily="18" charset="0"/>
                            </a:rPr>
                          </m:ctrlPr>
                        </m:sSupPr>
                        <m:e>
                          <m:r>
                            <a:rPr lang="en-US" altLang="zh-CN" i="1" dirty="0">
                              <a:latin typeface="Cambria Math" panose="02040503050406030204" pitchFamily="18" charset="0"/>
                            </a:rPr>
                            <m:t>|</m:t>
                          </m:r>
                        </m:e>
                        <m:sup>
                          <m:r>
                            <a:rPr lang="en-US" altLang="zh-CN" i="1" dirty="0">
                              <a:latin typeface="Cambria Math" panose="02040503050406030204" pitchFamily="18" charset="0"/>
                            </a:rPr>
                            <m:t>2</m:t>
                          </m:r>
                        </m:sup>
                      </m:sSup>
                    </m:oMath>
                  </m:oMathPara>
                </a14:m>
                <a:endParaRPr lang="zh-CN" altLang="en-US" dirty="0"/>
              </a:p>
            </p:txBody>
          </p:sp>
        </mc:Choice>
        <mc:Fallback xmlns="">
          <p:sp>
            <p:nvSpPr>
              <p:cNvPr id="3" name="矩形 2">
                <a:extLst>
                  <a:ext uri="{FF2B5EF4-FFF2-40B4-BE49-F238E27FC236}">
                    <a16:creationId xmlns:a16="http://schemas.microsoft.com/office/drawing/2014/main" id="{8EA31FE3-DDE6-4CED-A652-FA2858A620C3}"/>
                  </a:ext>
                </a:extLst>
              </p:cNvPr>
              <p:cNvSpPr>
                <a:spLocks noRot="1" noChangeAspect="1" noMove="1" noResize="1" noEditPoints="1" noAdjustHandles="1" noChangeArrowheads="1" noChangeShapeType="1" noTextEdit="1"/>
              </p:cNvSpPr>
              <p:nvPr/>
            </p:nvSpPr>
            <p:spPr>
              <a:xfrm>
                <a:off x="2189361" y="5614069"/>
                <a:ext cx="2809872" cy="484172"/>
              </a:xfrm>
              <a:prstGeom prst="rect">
                <a:avLst/>
              </a:prstGeom>
              <a:blipFill>
                <a:blip r:embed="rId4"/>
                <a:stretch>
                  <a:fillRect b="-3704"/>
                </a:stretch>
              </a:blipFill>
              <a:ln>
                <a:solidFill>
                  <a:srgbClr val="FF0000"/>
                </a:solidFill>
              </a:ln>
            </p:spPr>
            <p:txBody>
              <a:bodyPr/>
              <a:lstStyle/>
              <a:p>
                <a:r>
                  <a:rPr lang="zh-CN" altLang="en-US">
                    <a:noFill/>
                  </a:rPr>
                  <a:t> </a:t>
                </a:r>
              </a:p>
            </p:txBody>
          </p:sp>
        </mc:Fallback>
      </mc:AlternateContent>
    </p:spTree>
    <p:extLst>
      <p:ext uri="{BB962C8B-B14F-4D97-AF65-F5344CB8AC3E}">
        <p14:creationId xmlns:p14="http://schemas.microsoft.com/office/powerpoint/2010/main" val="343594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8DE562-1888-4BCA-ABDA-048D9DE2ABF7}"/>
              </a:ext>
            </a:extLst>
          </p:cNvPr>
          <p:cNvSpPr>
            <a:spLocks noGrp="1"/>
          </p:cNvSpPr>
          <p:nvPr>
            <p:ph type="title"/>
          </p:nvPr>
        </p:nvSpPr>
        <p:spPr/>
        <p:txBody>
          <a:bodyPr/>
          <a:lstStyle/>
          <a:p>
            <a:r>
              <a:rPr lang="en-US" altLang="zh-CN" dirty="0"/>
              <a:t>Brief summary </a:t>
            </a:r>
            <a:endParaRPr lang="zh-CN" altLang="en-US" dirty="0"/>
          </a:p>
        </p:txBody>
      </p:sp>
      <p:sp>
        <p:nvSpPr>
          <p:cNvPr id="4" name="灯片编号占位符 3">
            <a:extLst>
              <a:ext uri="{FF2B5EF4-FFF2-40B4-BE49-F238E27FC236}">
                <a16:creationId xmlns:a16="http://schemas.microsoft.com/office/drawing/2014/main" id="{BDCCED78-356C-40FE-8CD2-9B2402FC3235}"/>
              </a:ext>
            </a:extLst>
          </p:cNvPr>
          <p:cNvSpPr>
            <a:spLocks noGrp="1"/>
          </p:cNvSpPr>
          <p:nvPr>
            <p:ph type="sldNum" sz="quarter" idx="12"/>
          </p:nvPr>
        </p:nvSpPr>
        <p:spPr/>
        <p:txBody>
          <a:bodyPr/>
          <a:lstStyle/>
          <a:p>
            <a:fld id="{5DD3DB80-B894-403A-B48E-6FDC1A72010E}" type="slidenum">
              <a:rPr lang="zh-CN" altLang="en-US" smtClean="0"/>
              <a:pPr/>
              <a:t>27</a:t>
            </a:fld>
            <a:endParaRPr lang="zh-CN" altLang="en-US" dirty="0"/>
          </a:p>
        </p:txBody>
      </p:sp>
      <p:sp>
        <p:nvSpPr>
          <p:cNvPr id="6" name="îṩḻîḑè">
            <a:extLst>
              <a:ext uri="{FF2B5EF4-FFF2-40B4-BE49-F238E27FC236}">
                <a16:creationId xmlns:a16="http://schemas.microsoft.com/office/drawing/2014/main" id="{676D509D-546D-4551-94F5-6BDA4391A751}"/>
              </a:ext>
            </a:extLst>
          </p:cNvPr>
          <p:cNvSpPr/>
          <p:nvPr/>
        </p:nvSpPr>
        <p:spPr bwMode="auto">
          <a:xfrm>
            <a:off x="1501108" y="2407075"/>
            <a:ext cx="9189784" cy="426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457200" indent="-457200" algn="just">
              <a:lnSpc>
                <a:spcPct val="150000"/>
              </a:lnSpc>
              <a:spcBef>
                <a:spcPct val="0"/>
              </a:spcBef>
              <a:buClr>
                <a:schemeClr val="accent2"/>
              </a:buClr>
              <a:buFont typeface="+mj-ea"/>
              <a:buAutoNum type="circleNumDbPlain"/>
            </a:pPr>
            <a:r>
              <a:rPr lang="en-US" altLang="zh-CN" sz="2000" dirty="0"/>
              <a:t>Use characteristic peak analysis to judge sample composition.</a:t>
            </a:r>
          </a:p>
          <a:p>
            <a:pPr marL="457200" indent="-457200" algn="just">
              <a:lnSpc>
                <a:spcPct val="150000"/>
              </a:lnSpc>
              <a:spcBef>
                <a:spcPct val="0"/>
              </a:spcBef>
              <a:buClr>
                <a:schemeClr val="accent2"/>
              </a:buClr>
              <a:buFont typeface="+mj-ea"/>
              <a:buAutoNum type="circleNumDbPlain"/>
            </a:pPr>
            <a:endParaRPr lang="en-US" altLang="zh-CN" sz="2000" dirty="0"/>
          </a:p>
          <a:p>
            <a:pPr marL="228600" indent="-228600" algn="just">
              <a:lnSpc>
                <a:spcPct val="150000"/>
              </a:lnSpc>
              <a:spcBef>
                <a:spcPct val="0"/>
              </a:spcBef>
              <a:buClr>
                <a:schemeClr val="accent2"/>
              </a:buClr>
              <a:buFontTx/>
              <a:buAutoNum type="circleNumDbPlain"/>
            </a:pPr>
            <a:r>
              <a:rPr lang="en-US" altLang="zh-CN" sz="2000" dirty="0"/>
              <a:t> Observe The layer number dependence of Raman spectra of black phosphorus.</a:t>
            </a:r>
            <a:endParaRPr lang="en-US" altLang="zh-CN" sz="2000" dirty="0">
              <a:cs typeface="Arial"/>
            </a:endParaRPr>
          </a:p>
          <a:p>
            <a:pPr marL="228600" indent="-228600" algn="just">
              <a:lnSpc>
                <a:spcPct val="150000"/>
              </a:lnSpc>
              <a:spcBef>
                <a:spcPct val="0"/>
              </a:spcBef>
              <a:buClr>
                <a:schemeClr val="accent2"/>
              </a:buClr>
              <a:buFontTx/>
              <a:buAutoNum type="circleNumDbPlain"/>
            </a:pPr>
            <a:endParaRPr lang="en-US" altLang="zh-CN" sz="2000" dirty="0"/>
          </a:p>
          <a:p>
            <a:pPr marL="228600" indent="-228600" algn="just">
              <a:lnSpc>
                <a:spcPct val="150000"/>
              </a:lnSpc>
              <a:spcBef>
                <a:spcPct val="0"/>
              </a:spcBef>
              <a:buClr>
                <a:schemeClr val="accent2"/>
              </a:buClr>
              <a:buFontTx/>
              <a:buAutoNum type="circleNumDbPlain"/>
            </a:pPr>
            <a:r>
              <a:rPr lang="en-US" altLang="zh-CN" sz="2000" dirty="0"/>
              <a:t>    Figure out the direction within layer of BP.</a:t>
            </a:r>
          </a:p>
          <a:p>
            <a:pPr marL="228600" indent="-228600" algn="just">
              <a:lnSpc>
                <a:spcPct val="150000"/>
              </a:lnSpc>
              <a:spcBef>
                <a:spcPct val="0"/>
              </a:spcBef>
              <a:buAutoNum type="circleNumDbPlain"/>
            </a:pPr>
            <a:endParaRPr lang="zh-CN" altLang="en-US" sz="1100" dirty="0"/>
          </a:p>
        </p:txBody>
      </p:sp>
      <p:sp>
        <p:nvSpPr>
          <p:cNvPr id="7" name="文本框 6">
            <a:extLst>
              <a:ext uri="{FF2B5EF4-FFF2-40B4-BE49-F238E27FC236}">
                <a16:creationId xmlns:a16="http://schemas.microsoft.com/office/drawing/2014/main" id="{EFCEAF40-6E62-4F74-A70C-67D2603CAA7E}"/>
              </a:ext>
            </a:extLst>
          </p:cNvPr>
          <p:cNvSpPr txBox="1"/>
          <p:nvPr/>
        </p:nvSpPr>
        <p:spPr>
          <a:xfrm>
            <a:off x="1016000" y="1487055"/>
            <a:ext cx="8458111" cy="830997"/>
          </a:xfrm>
          <a:prstGeom prst="rect">
            <a:avLst/>
          </a:prstGeom>
          <a:noFill/>
        </p:spPr>
        <p:txBody>
          <a:bodyPr wrap="square" lIns="91440" tIns="45720" rIns="91440" bIns="45720" rtlCol="0" anchor="t">
            <a:spAutoFit/>
          </a:bodyPr>
          <a:lstStyle/>
          <a:p>
            <a:r>
              <a:rPr lang="en-US" sz="2400" dirty="0">
                <a:ea typeface="+mn-lt"/>
                <a:cs typeface="+mn-lt"/>
              </a:rPr>
              <a:t>We utilize the Raman scattering by the following methods···</a:t>
            </a:r>
            <a:endParaRPr lang="zh-CN" altLang="en-US" dirty="0"/>
          </a:p>
          <a:p>
            <a:endParaRPr lang="en-US" altLang="zh-CN" sz="2400" dirty="0">
              <a:cs typeface="Arial"/>
            </a:endParaRPr>
          </a:p>
        </p:txBody>
      </p:sp>
    </p:spTree>
    <p:extLst>
      <p:ext uri="{BB962C8B-B14F-4D97-AF65-F5344CB8AC3E}">
        <p14:creationId xmlns:p14="http://schemas.microsoft.com/office/powerpoint/2010/main" val="8222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962854" y="2690617"/>
            <a:ext cx="2604181" cy="1131566"/>
            <a:chOff x="2855913" y="-477838"/>
            <a:chExt cx="5757862" cy="2501900"/>
          </a:xfrm>
          <a:solidFill>
            <a:schemeClr val="accent3"/>
          </a:solidFill>
        </p:grpSpPr>
        <p:sp>
          <p:nvSpPr>
            <p:cNvPr id="10" name="Freeform 5"/>
            <p:cNvSpPr>
              <a:spLocks/>
            </p:cNvSpPr>
            <p:nvPr userDrawn="1"/>
          </p:nvSpPr>
          <p:spPr bwMode="auto">
            <a:xfrm>
              <a:off x="2855913" y="76200"/>
              <a:ext cx="1317625" cy="1687513"/>
            </a:xfrm>
            <a:custGeom>
              <a:avLst/>
              <a:gdLst>
                <a:gd name="T0" fmla="*/ 557 w 702"/>
                <a:gd name="T1" fmla="*/ 136 h 898"/>
                <a:gd name="T2" fmla="*/ 681 w 702"/>
                <a:gd name="T3" fmla="*/ 72 h 898"/>
                <a:gd name="T4" fmla="*/ 700 w 702"/>
                <a:gd name="T5" fmla="*/ 55 h 898"/>
                <a:gd name="T6" fmla="*/ 673 w 702"/>
                <a:gd name="T7" fmla="*/ 31 h 898"/>
                <a:gd name="T8" fmla="*/ 656 w 702"/>
                <a:gd name="T9" fmla="*/ 16 h 898"/>
                <a:gd name="T10" fmla="*/ 569 w 702"/>
                <a:gd name="T11" fmla="*/ 21 h 898"/>
                <a:gd name="T12" fmla="*/ 286 w 702"/>
                <a:gd name="T13" fmla="*/ 79 h 898"/>
                <a:gd name="T14" fmla="*/ 38 w 702"/>
                <a:gd name="T15" fmla="*/ 130 h 898"/>
                <a:gd name="T16" fmla="*/ 4 w 702"/>
                <a:gd name="T17" fmla="*/ 193 h 898"/>
                <a:gd name="T18" fmla="*/ 34 w 702"/>
                <a:gd name="T19" fmla="*/ 231 h 898"/>
                <a:gd name="T20" fmla="*/ 216 w 702"/>
                <a:gd name="T21" fmla="*/ 210 h 898"/>
                <a:gd name="T22" fmla="*/ 381 w 702"/>
                <a:gd name="T23" fmla="*/ 176 h 898"/>
                <a:gd name="T24" fmla="*/ 374 w 702"/>
                <a:gd name="T25" fmla="*/ 216 h 898"/>
                <a:gd name="T26" fmla="*/ 351 w 702"/>
                <a:gd name="T27" fmla="*/ 487 h 898"/>
                <a:gd name="T28" fmla="*/ 338 w 702"/>
                <a:gd name="T29" fmla="*/ 716 h 898"/>
                <a:gd name="T30" fmla="*/ 329 w 702"/>
                <a:gd name="T31" fmla="*/ 755 h 898"/>
                <a:gd name="T32" fmla="*/ 350 w 702"/>
                <a:gd name="T33" fmla="*/ 771 h 898"/>
                <a:gd name="T34" fmla="*/ 350 w 702"/>
                <a:gd name="T35" fmla="*/ 799 h 898"/>
                <a:gd name="T36" fmla="*/ 345 w 702"/>
                <a:gd name="T37" fmla="*/ 843 h 898"/>
                <a:gd name="T38" fmla="*/ 358 w 702"/>
                <a:gd name="T39" fmla="*/ 840 h 898"/>
                <a:gd name="T40" fmla="*/ 397 w 702"/>
                <a:gd name="T41" fmla="*/ 885 h 898"/>
                <a:gd name="T42" fmla="*/ 402 w 702"/>
                <a:gd name="T43" fmla="*/ 896 h 898"/>
                <a:gd name="T44" fmla="*/ 412 w 702"/>
                <a:gd name="T45" fmla="*/ 870 h 898"/>
                <a:gd name="T46" fmla="*/ 427 w 702"/>
                <a:gd name="T47" fmla="*/ 828 h 898"/>
                <a:gd name="T48" fmla="*/ 444 w 702"/>
                <a:gd name="T49" fmla="*/ 704 h 898"/>
                <a:gd name="T50" fmla="*/ 534 w 702"/>
                <a:gd name="T51" fmla="*/ 164 h 898"/>
                <a:gd name="T52" fmla="*/ 557 w 702"/>
                <a:gd name="T53" fmla="*/ 136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2" h="898">
                  <a:moveTo>
                    <a:pt x="557" y="136"/>
                  </a:moveTo>
                  <a:cubicBezTo>
                    <a:pt x="599" y="117"/>
                    <a:pt x="649" y="111"/>
                    <a:pt x="681" y="72"/>
                  </a:cubicBezTo>
                  <a:cubicBezTo>
                    <a:pt x="686" y="65"/>
                    <a:pt x="702" y="68"/>
                    <a:pt x="700" y="55"/>
                  </a:cubicBezTo>
                  <a:cubicBezTo>
                    <a:pt x="698" y="40"/>
                    <a:pt x="685" y="35"/>
                    <a:pt x="673" y="31"/>
                  </a:cubicBezTo>
                  <a:cubicBezTo>
                    <a:pt x="666" y="27"/>
                    <a:pt x="680" y="0"/>
                    <a:pt x="656" y="16"/>
                  </a:cubicBezTo>
                  <a:cubicBezTo>
                    <a:pt x="627" y="16"/>
                    <a:pt x="598" y="15"/>
                    <a:pt x="569" y="21"/>
                  </a:cubicBezTo>
                  <a:cubicBezTo>
                    <a:pt x="475" y="41"/>
                    <a:pt x="380" y="60"/>
                    <a:pt x="286" y="79"/>
                  </a:cubicBezTo>
                  <a:cubicBezTo>
                    <a:pt x="203" y="96"/>
                    <a:pt x="121" y="114"/>
                    <a:pt x="38" y="130"/>
                  </a:cubicBezTo>
                  <a:cubicBezTo>
                    <a:pt x="0" y="138"/>
                    <a:pt x="7" y="167"/>
                    <a:pt x="4" y="193"/>
                  </a:cubicBezTo>
                  <a:cubicBezTo>
                    <a:pt x="1" y="216"/>
                    <a:pt x="12" y="226"/>
                    <a:pt x="34" y="231"/>
                  </a:cubicBezTo>
                  <a:cubicBezTo>
                    <a:pt x="98" y="247"/>
                    <a:pt x="156" y="221"/>
                    <a:pt x="216" y="210"/>
                  </a:cubicBezTo>
                  <a:cubicBezTo>
                    <a:pt x="271" y="201"/>
                    <a:pt x="324" y="180"/>
                    <a:pt x="381" y="176"/>
                  </a:cubicBezTo>
                  <a:cubicBezTo>
                    <a:pt x="378" y="192"/>
                    <a:pt x="375" y="204"/>
                    <a:pt x="374" y="216"/>
                  </a:cubicBezTo>
                  <a:cubicBezTo>
                    <a:pt x="362" y="306"/>
                    <a:pt x="365" y="397"/>
                    <a:pt x="351" y="487"/>
                  </a:cubicBezTo>
                  <a:cubicBezTo>
                    <a:pt x="338" y="562"/>
                    <a:pt x="341" y="640"/>
                    <a:pt x="338" y="716"/>
                  </a:cubicBezTo>
                  <a:cubicBezTo>
                    <a:pt x="335" y="729"/>
                    <a:pt x="333" y="742"/>
                    <a:pt x="329" y="755"/>
                  </a:cubicBezTo>
                  <a:cubicBezTo>
                    <a:pt x="324" y="776"/>
                    <a:pt x="336" y="774"/>
                    <a:pt x="350" y="771"/>
                  </a:cubicBezTo>
                  <a:cubicBezTo>
                    <a:pt x="345" y="781"/>
                    <a:pt x="350" y="790"/>
                    <a:pt x="350" y="799"/>
                  </a:cubicBezTo>
                  <a:cubicBezTo>
                    <a:pt x="344" y="813"/>
                    <a:pt x="341" y="829"/>
                    <a:pt x="345" y="843"/>
                  </a:cubicBezTo>
                  <a:cubicBezTo>
                    <a:pt x="349" y="859"/>
                    <a:pt x="352" y="835"/>
                    <a:pt x="358" y="840"/>
                  </a:cubicBezTo>
                  <a:cubicBezTo>
                    <a:pt x="381" y="847"/>
                    <a:pt x="379" y="875"/>
                    <a:pt x="397" y="885"/>
                  </a:cubicBezTo>
                  <a:cubicBezTo>
                    <a:pt x="397" y="889"/>
                    <a:pt x="398" y="898"/>
                    <a:pt x="402" y="896"/>
                  </a:cubicBezTo>
                  <a:cubicBezTo>
                    <a:pt x="413" y="891"/>
                    <a:pt x="411" y="879"/>
                    <a:pt x="412" y="870"/>
                  </a:cubicBezTo>
                  <a:cubicBezTo>
                    <a:pt x="424" y="858"/>
                    <a:pt x="425" y="842"/>
                    <a:pt x="427" y="828"/>
                  </a:cubicBezTo>
                  <a:cubicBezTo>
                    <a:pt x="433" y="787"/>
                    <a:pt x="438" y="745"/>
                    <a:pt x="444" y="704"/>
                  </a:cubicBezTo>
                  <a:cubicBezTo>
                    <a:pt x="467" y="523"/>
                    <a:pt x="495" y="342"/>
                    <a:pt x="534" y="164"/>
                  </a:cubicBezTo>
                  <a:cubicBezTo>
                    <a:pt x="537" y="149"/>
                    <a:pt x="541" y="143"/>
                    <a:pt x="557" y="13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 name="Freeform 6"/>
            <p:cNvSpPr>
              <a:spLocks/>
            </p:cNvSpPr>
            <p:nvPr userDrawn="1"/>
          </p:nvSpPr>
          <p:spPr bwMode="auto">
            <a:xfrm>
              <a:off x="5822950" y="-236538"/>
              <a:ext cx="796925" cy="1274763"/>
            </a:xfrm>
            <a:custGeom>
              <a:avLst/>
              <a:gdLst>
                <a:gd name="T0" fmla="*/ 70 w 425"/>
                <a:gd name="T1" fmla="*/ 666 h 678"/>
                <a:gd name="T2" fmla="*/ 102 w 425"/>
                <a:gd name="T3" fmla="*/ 625 h 678"/>
                <a:gd name="T4" fmla="*/ 140 w 425"/>
                <a:gd name="T5" fmla="*/ 469 h 678"/>
                <a:gd name="T6" fmla="*/ 199 w 425"/>
                <a:gd name="T7" fmla="*/ 577 h 678"/>
                <a:gd name="T8" fmla="*/ 248 w 425"/>
                <a:gd name="T9" fmla="*/ 639 h 678"/>
                <a:gd name="T10" fmla="*/ 383 w 425"/>
                <a:gd name="T11" fmla="*/ 548 h 678"/>
                <a:gd name="T12" fmla="*/ 392 w 425"/>
                <a:gd name="T13" fmla="*/ 470 h 678"/>
                <a:gd name="T14" fmla="*/ 395 w 425"/>
                <a:gd name="T15" fmla="*/ 377 h 678"/>
                <a:gd name="T16" fmla="*/ 414 w 425"/>
                <a:gd name="T17" fmla="*/ 160 h 678"/>
                <a:gd name="T18" fmla="*/ 421 w 425"/>
                <a:gd name="T19" fmla="*/ 110 h 678"/>
                <a:gd name="T20" fmla="*/ 408 w 425"/>
                <a:gd name="T21" fmla="*/ 136 h 678"/>
                <a:gd name="T22" fmla="*/ 408 w 425"/>
                <a:gd name="T23" fmla="*/ 61 h 678"/>
                <a:gd name="T24" fmla="*/ 403 w 425"/>
                <a:gd name="T25" fmla="*/ 47 h 678"/>
                <a:gd name="T26" fmla="*/ 385 w 425"/>
                <a:gd name="T27" fmla="*/ 53 h 678"/>
                <a:gd name="T28" fmla="*/ 369 w 425"/>
                <a:gd name="T29" fmla="*/ 31 h 678"/>
                <a:gd name="T30" fmla="*/ 348 w 425"/>
                <a:gd name="T31" fmla="*/ 0 h 678"/>
                <a:gd name="T32" fmla="*/ 341 w 425"/>
                <a:gd name="T33" fmla="*/ 24 h 678"/>
                <a:gd name="T34" fmla="*/ 325 w 425"/>
                <a:gd name="T35" fmla="*/ 70 h 678"/>
                <a:gd name="T36" fmla="*/ 285 w 425"/>
                <a:gd name="T37" fmla="*/ 308 h 678"/>
                <a:gd name="T38" fmla="*/ 264 w 425"/>
                <a:gd name="T39" fmla="*/ 407 h 678"/>
                <a:gd name="T40" fmla="*/ 165 w 425"/>
                <a:gd name="T41" fmla="*/ 251 h 678"/>
                <a:gd name="T42" fmla="*/ 89 w 425"/>
                <a:gd name="T43" fmla="*/ 222 h 678"/>
                <a:gd name="T44" fmla="*/ 55 w 425"/>
                <a:gd name="T45" fmla="*/ 274 h 678"/>
                <a:gd name="T46" fmla="*/ 7 w 425"/>
                <a:gd name="T47" fmla="*/ 539 h 678"/>
                <a:gd name="T48" fmla="*/ 6 w 425"/>
                <a:gd name="T49" fmla="*/ 622 h 678"/>
                <a:gd name="T50" fmla="*/ 70 w 425"/>
                <a:gd name="T51" fmla="*/ 666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5" h="678">
                  <a:moveTo>
                    <a:pt x="70" y="666"/>
                  </a:moveTo>
                  <a:cubicBezTo>
                    <a:pt x="91" y="660"/>
                    <a:pt x="97" y="641"/>
                    <a:pt x="102" y="625"/>
                  </a:cubicBezTo>
                  <a:cubicBezTo>
                    <a:pt x="115" y="575"/>
                    <a:pt x="126" y="525"/>
                    <a:pt x="140" y="469"/>
                  </a:cubicBezTo>
                  <a:cubicBezTo>
                    <a:pt x="156" y="511"/>
                    <a:pt x="186" y="537"/>
                    <a:pt x="199" y="577"/>
                  </a:cubicBezTo>
                  <a:cubicBezTo>
                    <a:pt x="206" y="598"/>
                    <a:pt x="211" y="636"/>
                    <a:pt x="248" y="639"/>
                  </a:cubicBezTo>
                  <a:cubicBezTo>
                    <a:pt x="327" y="646"/>
                    <a:pt x="360" y="624"/>
                    <a:pt x="383" y="548"/>
                  </a:cubicBezTo>
                  <a:cubicBezTo>
                    <a:pt x="391" y="523"/>
                    <a:pt x="394" y="497"/>
                    <a:pt x="392" y="470"/>
                  </a:cubicBezTo>
                  <a:cubicBezTo>
                    <a:pt x="391" y="439"/>
                    <a:pt x="386" y="405"/>
                    <a:pt x="395" y="377"/>
                  </a:cubicBezTo>
                  <a:cubicBezTo>
                    <a:pt x="416" y="305"/>
                    <a:pt x="410" y="232"/>
                    <a:pt x="414" y="160"/>
                  </a:cubicBezTo>
                  <a:cubicBezTo>
                    <a:pt x="421" y="144"/>
                    <a:pt x="425" y="127"/>
                    <a:pt x="421" y="110"/>
                  </a:cubicBezTo>
                  <a:cubicBezTo>
                    <a:pt x="408" y="114"/>
                    <a:pt x="424" y="133"/>
                    <a:pt x="408" y="136"/>
                  </a:cubicBezTo>
                  <a:cubicBezTo>
                    <a:pt x="402" y="111"/>
                    <a:pt x="404" y="86"/>
                    <a:pt x="408" y="61"/>
                  </a:cubicBezTo>
                  <a:cubicBezTo>
                    <a:pt x="409" y="55"/>
                    <a:pt x="410" y="49"/>
                    <a:pt x="403" y="47"/>
                  </a:cubicBezTo>
                  <a:cubicBezTo>
                    <a:pt x="396" y="45"/>
                    <a:pt x="388" y="45"/>
                    <a:pt x="385" y="53"/>
                  </a:cubicBezTo>
                  <a:cubicBezTo>
                    <a:pt x="374" y="50"/>
                    <a:pt x="370" y="41"/>
                    <a:pt x="369" y="31"/>
                  </a:cubicBezTo>
                  <a:cubicBezTo>
                    <a:pt x="373" y="14"/>
                    <a:pt x="351" y="14"/>
                    <a:pt x="348" y="0"/>
                  </a:cubicBezTo>
                  <a:cubicBezTo>
                    <a:pt x="346" y="8"/>
                    <a:pt x="344" y="16"/>
                    <a:pt x="341" y="24"/>
                  </a:cubicBezTo>
                  <a:cubicBezTo>
                    <a:pt x="332" y="38"/>
                    <a:pt x="328" y="54"/>
                    <a:pt x="325" y="70"/>
                  </a:cubicBezTo>
                  <a:cubicBezTo>
                    <a:pt x="312" y="149"/>
                    <a:pt x="300" y="229"/>
                    <a:pt x="285" y="308"/>
                  </a:cubicBezTo>
                  <a:cubicBezTo>
                    <a:pt x="279" y="341"/>
                    <a:pt x="278" y="376"/>
                    <a:pt x="264" y="407"/>
                  </a:cubicBezTo>
                  <a:cubicBezTo>
                    <a:pt x="209" y="367"/>
                    <a:pt x="207" y="297"/>
                    <a:pt x="165" y="251"/>
                  </a:cubicBezTo>
                  <a:cubicBezTo>
                    <a:pt x="144" y="228"/>
                    <a:pt x="117" y="220"/>
                    <a:pt x="89" y="222"/>
                  </a:cubicBezTo>
                  <a:cubicBezTo>
                    <a:pt x="61" y="224"/>
                    <a:pt x="57" y="252"/>
                    <a:pt x="55" y="274"/>
                  </a:cubicBezTo>
                  <a:cubicBezTo>
                    <a:pt x="45" y="363"/>
                    <a:pt x="29" y="452"/>
                    <a:pt x="7" y="539"/>
                  </a:cubicBezTo>
                  <a:cubicBezTo>
                    <a:pt x="0" y="566"/>
                    <a:pt x="2" y="595"/>
                    <a:pt x="6" y="622"/>
                  </a:cubicBezTo>
                  <a:cubicBezTo>
                    <a:pt x="14" y="673"/>
                    <a:pt x="22" y="678"/>
                    <a:pt x="70" y="6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7"/>
            <p:cNvSpPr>
              <a:spLocks/>
            </p:cNvSpPr>
            <p:nvPr userDrawn="1"/>
          </p:nvSpPr>
          <p:spPr bwMode="auto">
            <a:xfrm>
              <a:off x="3781425" y="1284287"/>
              <a:ext cx="4832350" cy="739775"/>
            </a:xfrm>
            <a:custGeom>
              <a:avLst/>
              <a:gdLst>
                <a:gd name="T0" fmla="*/ 2501 w 2575"/>
                <a:gd name="T1" fmla="*/ 20 h 394"/>
                <a:gd name="T2" fmla="*/ 2494 w 2575"/>
                <a:gd name="T3" fmla="*/ 22 h 394"/>
                <a:gd name="T4" fmla="*/ 2477 w 2575"/>
                <a:gd name="T5" fmla="*/ 22 h 394"/>
                <a:gd name="T6" fmla="*/ 2278 w 2575"/>
                <a:gd name="T7" fmla="*/ 47 h 394"/>
                <a:gd name="T8" fmla="*/ 1713 w 2575"/>
                <a:gd name="T9" fmla="*/ 111 h 394"/>
                <a:gd name="T10" fmla="*/ 1248 w 2575"/>
                <a:gd name="T11" fmla="*/ 152 h 394"/>
                <a:gd name="T12" fmla="*/ 649 w 2575"/>
                <a:gd name="T13" fmla="*/ 207 h 394"/>
                <a:gd name="T14" fmla="*/ 107 w 2575"/>
                <a:gd name="T15" fmla="*/ 272 h 394"/>
                <a:gd name="T16" fmla="*/ 20 w 2575"/>
                <a:gd name="T17" fmla="*/ 296 h 394"/>
                <a:gd name="T18" fmla="*/ 2 w 2575"/>
                <a:gd name="T19" fmla="*/ 318 h 394"/>
                <a:gd name="T20" fmla="*/ 20 w 2575"/>
                <a:gd name="T21" fmla="*/ 335 h 394"/>
                <a:gd name="T22" fmla="*/ 53 w 2575"/>
                <a:gd name="T23" fmla="*/ 352 h 394"/>
                <a:gd name="T24" fmla="*/ 122 w 2575"/>
                <a:gd name="T25" fmla="*/ 385 h 394"/>
                <a:gd name="T26" fmla="*/ 500 w 2575"/>
                <a:gd name="T27" fmla="*/ 352 h 394"/>
                <a:gd name="T28" fmla="*/ 1185 w 2575"/>
                <a:gd name="T29" fmla="*/ 267 h 394"/>
                <a:gd name="T30" fmla="*/ 1483 w 2575"/>
                <a:gd name="T31" fmla="*/ 239 h 394"/>
                <a:gd name="T32" fmla="*/ 2021 w 2575"/>
                <a:gd name="T33" fmla="*/ 171 h 394"/>
                <a:gd name="T34" fmla="*/ 2075 w 2575"/>
                <a:gd name="T35" fmla="*/ 162 h 394"/>
                <a:gd name="T36" fmla="*/ 2134 w 2575"/>
                <a:gd name="T37" fmla="*/ 157 h 394"/>
                <a:gd name="T38" fmla="*/ 2172 w 2575"/>
                <a:gd name="T39" fmla="*/ 150 h 394"/>
                <a:gd name="T40" fmla="*/ 2206 w 2575"/>
                <a:gd name="T41" fmla="*/ 149 h 394"/>
                <a:gd name="T42" fmla="*/ 2234 w 2575"/>
                <a:gd name="T43" fmla="*/ 135 h 394"/>
                <a:gd name="T44" fmla="*/ 2258 w 2575"/>
                <a:gd name="T45" fmla="*/ 128 h 394"/>
                <a:gd name="T46" fmla="*/ 2416 w 2575"/>
                <a:gd name="T47" fmla="*/ 94 h 394"/>
                <a:gd name="T48" fmla="*/ 2448 w 2575"/>
                <a:gd name="T49" fmla="*/ 72 h 394"/>
                <a:gd name="T50" fmla="*/ 2450 w 2575"/>
                <a:gd name="T51" fmla="*/ 71 h 394"/>
                <a:gd name="T52" fmla="*/ 2453 w 2575"/>
                <a:gd name="T53" fmla="*/ 71 h 394"/>
                <a:gd name="T54" fmla="*/ 2475 w 2575"/>
                <a:gd name="T55" fmla="*/ 69 h 394"/>
                <a:gd name="T56" fmla="*/ 2475 w 2575"/>
                <a:gd name="T57" fmla="*/ 63 h 394"/>
                <a:gd name="T58" fmla="*/ 2455 w 2575"/>
                <a:gd name="T59" fmla="*/ 67 h 394"/>
                <a:gd name="T60" fmla="*/ 2463 w 2575"/>
                <a:gd name="T61" fmla="*/ 49 h 394"/>
                <a:gd name="T62" fmla="*/ 2471 w 2575"/>
                <a:gd name="T63" fmla="*/ 50 h 394"/>
                <a:gd name="T64" fmla="*/ 2471 w 2575"/>
                <a:gd name="T65" fmla="*/ 50 h 394"/>
                <a:gd name="T66" fmla="*/ 2516 w 2575"/>
                <a:gd name="T67" fmla="*/ 36 h 394"/>
                <a:gd name="T68" fmla="*/ 2575 w 2575"/>
                <a:gd name="T69" fmla="*/ 15 h 394"/>
                <a:gd name="T70" fmla="*/ 2501 w 2575"/>
                <a:gd name="T71" fmla="*/ 2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75" h="394">
                  <a:moveTo>
                    <a:pt x="2501" y="20"/>
                  </a:moveTo>
                  <a:cubicBezTo>
                    <a:pt x="2499" y="21"/>
                    <a:pt x="2496" y="21"/>
                    <a:pt x="2494" y="22"/>
                  </a:cubicBezTo>
                  <a:cubicBezTo>
                    <a:pt x="2488" y="22"/>
                    <a:pt x="2483" y="22"/>
                    <a:pt x="2477" y="22"/>
                  </a:cubicBezTo>
                  <a:cubicBezTo>
                    <a:pt x="2409" y="18"/>
                    <a:pt x="2344" y="37"/>
                    <a:pt x="2278" y="47"/>
                  </a:cubicBezTo>
                  <a:cubicBezTo>
                    <a:pt x="2091" y="74"/>
                    <a:pt x="1902" y="89"/>
                    <a:pt x="1713" y="111"/>
                  </a:cubicBezTo>
                  <a:cubicBezTo>
                    <a:pt x="1559" y="128"/>
                    <a:pt x="1403" y="134"/>
                    <a:pt x="1248" y="152"/>
                  </a:cubicBezTo>
                  <a:cubicBezTo>
                    <a:pt x="1049" y="174"/>
                    <a:pt x="849" y="186"/>
                    <a:pt x="649" y="207"/>
                  </a:cubicBezTo>
                  <a:cubicBezTo>
                    <a:pt x="468" y="227"/>
                    <a:pt x="287" y="244"/>
                    <a:pt x="107" y="272"/>
                  </a:cubicBezTo>
                  <a:cubicBezTo>
                    <a:pt x="77" y="277"/>
                    <a:pt x="47" y="283"/>
                    <a:pt x="20" y="296"/>
                  </a:cubicBezTo>
                  <a:cubicBezTo>
                    <a:pt x="11" y="301"/>
                    <a:pt x="0" y="306"/>
                    <a:pt x="2" y="318"/>
                  </a:cubicBezTo>
                  <a:cubicBezTo>
                    <a:pt x="3" y="328"/>
                    <a:pt x="12" y="331"/>
                    <a:pt x="20" y="335"/>
                  </a:cubicBezTo>
                  <a:cubicBezTo>
                    <a:pt x="32" y="340"/>
                    <a:pt x="50" y="340"/>
                    <a:pt x="53" y="352"/>
                  </a:cubicBezTo>
                  <a:cubicBezTo>
                    <a:pt x="63" y="394"/>
                    <a:pt x="96" y="387"/>
                    <a:pt x="122" y="385"/>
                  </a:cubicBezTo>
                  <a:cubicBezTo>
                    <a:pt x="248" y="376"/>
                    <a:pt x="374" y="366"/>
                    <a:pt x="500" y="352"/>
                  </a:cubicBezTo>
                  <a:cubicBezTo>
                    <a:pt x="729" y="326"/>
                    <a:pt x="955" y="282"/>
                    <a:pt x="1185" y="267"/>
                  </a:cubicBezTo>
                  <a:cubicBezTo>
                    <a:pt x="1284" y="260"/>
                    <a:pt x="1384" y="251"/>
                    <a:pt x="1483" y="239"/>
                  </a:cubicBezTo>
                  <a:cubicBezTo>
                    <a:pt x="1662" y="218"/>
                    <a:pt x="1842" y="194"/>
                    <a:pt x="2021" y="171"/>
                  </a:cubicBezTo>
                  <a:cubicBezTo>
                    <a:pt x="2039" y="168"/>
                    <a:pt x="2057" y="165"/>
                    <a:pt x="2075" y="162"/>
                  </a:cubicBezTo>
                  <a:cubicBezTo>
                    <a:pt x="2095" y="166"/>
                    <a:pt x="2113" y="148"/>
                    <a:pt x="2134" y="157"/>
                  </a:cubicBezTo>
                  <a:cubicBezTo>
                    <a:pt x="2148" y="161"/>
                    <a:pt x="2162" y="160"/>
                    <a:pt x="2172" y="150"/>
                  </a:cubicBezTo>
                  <a:cubicBezTo>
                    <a:pt x="2184" y="138"/>
                    <a:pt x="2194" y="146"/>
                    <a:pt x="2206" y="149"/>
                  </a:cubicBezTo>
                  <a:cubicBezTo>
                    <a:pt x="2214" y="141"/>
                    <a:pt x="2229" y="150"/>
                    <a:pt x="2234" y="135"/>
                  </a:cubicBezTo>
                  <a:cubicBezTo>
                    <a:pt x="2241" y="129"/>
                    <a:pt x="2256" y="152"/>
                    <a:pt x="2258" y="128"/>
                  </a:cubicBezTo>
                  <a:cubicBezTo>
                    <a:pt x="2310" y="114"/>
                    <a:pt x="2362" y="98"/>
                    <a:pt x="2416" y="94"/>
                  </a:cubicBezTo>
                  <a:cubicBezTo>
                    <a:pt x="2430" y="92"/>
                    <a:pt x="2455" y="105"/>
                    <a:pt x="2448" y="72"/>
                  </a:cubicBezTo>
                  <a:cubicBezTo>
                    <a:pt x="2450" y="71"/>
                    <a:pt x="2450" y="71"/>
                    <a:pt x="2450" y="71"/>
                  </a:cubicBezTo>
                  <a:cubicBezTo>
                    <a:pt x="2453" y="71"/>
                    <a:pt x="2453" y="71"/>
                    <a:pt x="2453" y="71"/>
                  </a:cubicBezTo>
                  <a:cubicBezTo>
                    <a:pt x="2461" y="76"/>
                    <a:pt x="2469" y="77"/>
                    <a:pt x="2475" y="69"/>
                  </a:cubicBezTo>
                  <a:cubicBezTo>
                    <a:pt x="2476" y="68"/>
                    <a:pt x="2476" y="63"/>
                    <a:pt x="2475" y="63"/>
                  </a:cubicBezTo>
                  <a:cubicBezTo>
                    <a:pt x="2468" y="59"/>
                    <a:pt x="2462" y="64"/>
                    <a:pt x="2455" y="67"/>
                  </a:cubicBezTo>
                  <a:cubicBezTo>
                    <a:pt x="2446" y="56"/>
                    <a:pt x="2453" y="52"/>
                    <a:pt x="2463" y="49"/>
                  </a:cubicBezTo>
                  <a:cubicBezTo>
                    <a:pt x="2466" y="50"/>
                    <a:pt x="2468" y="50"/>
                    <a:pt x="2471" y="50"/>
                  </a:cubicBezTo>
                  <a:cubicBezTo>
                    <a:pt x="2471" y="50"/>
                    <a:pt x="2471" y="50"/>
                    <a:pt x="2471" y="50"/>
                  </a:cubicBezTo>
                  <a:cubicBezTo>
                    <a:pt x="2487" y="50"/>
                    <a:pt x="2504" y="50"/>
                    <a:pt x="2516" y="36"/>
                  </a:cubicBezTo>
                  <a:cubicBezTo>
                    <a:pt x="2538" y="36"/>
                    <a:pt x="2551" y="11"/>
                    <a:pt x="2575" y="15"/>
                  </a:cubicBezTo>
                  <a:cubicBezTo>
                    <a:pt x="2549" y="0"/>
                    <a:pt x="2525" y="12"/>
                    <a:pt x="2501"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Freeform 8"/>
            <p:cNvSpPr>
              <a:spLocks noEditPoints="1"/>
            </p:cNvSpPr>
            <p:nvPr userDrawn="1"/>
          </p:nvSpPr>
          <p:spPr bwMode="auto">
            <a:xfrm>
              <a:off x="3929063" y="6350"/>
              <a:ext cx="1911350" cy="1619250"/>
            </a:xfrm>
            <a:custGeom>
              <a:avLst/>
              <a:gdLst>
                <a:gd name="T0" fmla="*/ 47 w 1018"/>
                <a:gd name="T1" fmla="*/ 358 h 862"/>
                <a:gd name="T2" fmla="*/ 51 w 1018"/>
                <a:gd name="T3" fmla="*/ 449 h 862"/>
                <a:gd name="T4" fmla="*/ 70 w 1018"/>
                <a:gd name="T5" fmla="*/ 534 h 862"/>
                <a:gd name="T6" fmla="*/ 182 w 1018"/>
                <a:gd name="T7" fmla="*/ 591 h 862"/>
                <a:gd name="T8" fmla="*/ 210 w 1018"/>
                <a:gd name="T9" fmla="*/ 513 h 862"/>
                <a:gd name="T10" fmla="*/ 403 w 1018"/>
                <a:gd name="T11" fmla="*/ 371 h 862"/>
                <a:gd name="T12" fmla="*/ 332 w 1018"/>
                <a:gd name="T13" fmla="*/ 844 h 862"/>
                <a:gd name="T14" fmla="*/ 395 w 1018"/>
                <a:gd name="T15" fmla="*/ 829 h 862"/>
                <a:gd name="T16" fmla="*/ 514 w 1018"/>
                <a:gd name="T17" fmla="*/ 372 h 862"/>
                <a:gd name="T18" fmla="*/ 586 w 1018"/>
                <a:gd name="T19" fmla="*/ 338 h 862"/>
                <a:gd name="T20" fmla="*/ 588 w 1018"/>
                <a:gd name="T21" fmla="*/ 631 h 862"/>
                <a:gd name="T22" fmla="*/ 588 w 1018"/>
                <a:gd name="T23" fmla="*/ 631 h 862"/>
                <a:gd name="T24" fmla="*/ 609 w 1018"/>
                <a:gd name="T25" fmla="*/ 631 h 862"/>
                <a:gd name="T26" fmla="*/ 609 w 1018"/>
                <a:gd name="T27" fmla="*/ 631 h 862"/>
                <a:gd name="T28" fmla="*/ 692 w 1018"/>
                <a:gd name="T29" fmla="*/ 481 h 862"/>
                <a:gd name="T30" fmla="*/ 843 w 1018"/>
                <a:gd name="T31" fmla="*/ 477 h 862"/>
                <a:gd name="T32" fmla="*/ 978 w 1018"/>
                <a:gd name="T33" fmla="*/ 679 h 862"/>
                <a:gd name="T34" fmla="*/ 996 w 1018"/>
                <a:gd name="T35" fmla="*/ 573 h 862"/>
                <a:gd name="T36" fmla="*/ 946 w 1018"/>
                <a:gd name="T37" fmla="*/ 385 h 862"/>
                <a:gd name="T38" fmla="*/ 907 w 1018"/>
                <a:gd name="T39" fmla="*/ 334 h 862"/>
                <a:gd name="T40" fmla="*/ 753 w 1018"/>
                <a:gd name="T41" fmla="*/ 48 h 862"/>
                <a:gd name="T42" fmla="*/ 666 w 1018"/>
                <a:gd name="T43" fmla="*/ 83 h 862"/>
                <a:gd name="T44" fmla="*/ 673 w 1018"/>
                <a:gd name="T45" fmla="*/ 161 h 862"/>
                <a:gd name="T46" fmla="*/ 582 w 1018"/>
                <a:gd name="T47" fmla="*/ 89 h 862"/>
                <a:gd name="T48" fmla="*/ 486 w 1018"/>
                <a:gd name="T49" fmla="*/ 48 h 862"/>
                <a:gd name="T50" fmla="*/ 426 w 1018"/>
                <a:gd name="T51" fmla="*/ 250 h 862"/>
                <a:gd name="T52" fmla="*/ 276 w 1018"/>
                <a:gd name="T53" fmla="*/ 318 h 862"/>
                <a:gd name="T54" fmla="*/ 281 w 1018"/>
                <a:gd name="T55" fmla="*/ 191 h 862"/>
                <a:gd name="T56" fmla="*/ 279 w 1018"/>
                <a:gd name="T57" fmla="*/ 76 h 862"/>
                <a:gd name="T58" fmla="*/ 171 w 1018"/>
                <a:gd name="T59" fmla="*/ 100 h 862"/>
                <a:gd name="T60" fmla="*/ 59 w 1018"/>
                <a:gd name="T61" fmla="*/ 358 h 862"/>
                <a:gd name="T62" fmla="*/ 725 w 1018"/>
                <a:gd name="T63" fmla="*/ 232 h 862"/>
                <a:gd name="T64" fmla="*/ 779 w 1018"/>
                <a:gd name="T65" fmla="*/ 382 h 862"/>
                <a:gd name="T66" fmla="*/ 697 w 1018"/>
                <a:gd name="T67"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8" h="862">
                  <a:moveTo>
                    <a:pt x="59" y="358"/>
                  </a:moveTo>
                  <a:cubicBezTo>
                    <a:pt x="55" y="358"/>
                    <a:pt x="51" y="357"/>
                    <a:pt x="47" y="358"/>
                  </a:cubicBezTo>
                  <a:cubicBezTo>
                    <a:pt x="29" y="362"/>
                    <a:pt x="8" y="362"/>
                    <a:pt x="2" y="386"/>
                  </a:cubicBezTo>
                  <a:cubicBezTo>
                    <a:pt x="0" y="398"/>
                    <a:pt x="40" y="448"/>
                    <a:pt x="51" y="449"/>
                  </a:cubicBezTo>
                  <a:cubicBezTo>
                    <a:pt x="97" y="456"/>
                    <a:pt x="97" y="456"/>
                    <a:pt x="79" y="502"/>
                  </a:cubicBezTo>
                  <a:cubicBezTo>
                    <a:pt x="75" y="512"/>
                    <a:pt x="70" y="523"/>
                    <a:pt x="70" y="534"/>
                  </a:cubicBezTo>
                  <a:cubicBezTo>
                    <a:pt x="69" y="550"/>
                    <a:pt x="60" y="573"/>
                    <a:pt x="83" y="580"/>
                  </a:cubicBezTo>
                  <a:cubicBezTo>
                    <a:pt x="115" y="590"/>
                    <a:pt x="149" y="598"/>
                    <a:pt x="182" y="591"/>
                  </a:cubicBezTo>
                  <a:cubicBezTo>
                    <a:pt x="196" y="589"/>
                    <a:pt x="208" y="578"/>
                    <a:pt x="208" y="559"/>
                  </a:cubicBezTo>
                  <a:cubicBezTo>
                    <a:pt x="208" y="544"/>
                    <a:pt x="209" y="528"/>
                    <a:pt x="210" y="513"/>
                  </a:cubicBezTo>
                  <a:cubicBezTo>
                    <a:pt x="211" y="482"/>
                    <a:pt x="210" y="443"/>
                    <a:pt x="238" y="427"/>
                  </a:cubicBezTo>
                  <a:cubicBezTo>
                    <a:pt x="286" y="398"/>
                    <a:pt x="343" y="388"/>
                    <a:pt x="403" y="371"/>
                  </a:cubicBezTo>
                  <a:cubicBezTo>
                    <a:pt x="386" y="444"/>
                    <a:pt x="369" y="509"/>
                    <a:pt x="354" y="576"/>
                  </a:cubicBezTo>
                  <a:cubicBezTo>
                    <a:pt x="333" y="664"/>
                    <a:pt x="320" y="753"/>
                    <a:pt x="332" y="844"/>
                  </a:cubicBezTo>
                  <a:cubicBezTo>
                    <a:pt x="334" y="862"/>
                    <a:pt x="350" y="858"/>
                    <a:pt x="351" y="858"/>
                  </a:cubicBezTo>
                  <a:cubicBezTo>
                    <a:pt x="365" y="846"/>
                    <a:pt x="386" y="841"/>
                    <a:pt x="395" y="829"/>
                  </a:cubicBezTo>
                  <a:cubicBezTo>
                    <a:pt x="410" y="808"/>
                    <a:pt x="418" y="781"/>
                    <a:pt x="426" y="756"/>
                  </a:cubicBezTo>
                  <a:cubicBezTo>
                    <a:pt x="463" y="630"/>
                    <a:pt x="490" y="501"/>
                    <a:pt x="514" y="372"/>
                  </a:cubicBezTo>
                  <a:cubicBezTo>
                    <a:pt x="524" y="323"/>
                    <a:pt x="547" y="297"/>
                    <a:pt x="593" y="285"/>
                  </a:cubicBezTo>
                  <a:cubicBezTo>
                    <a:pt x="596" y="304"/>
                    <a:pt x="591" y="322"/>
                    <a:pt x="586" y="338"/>
                  </a:cubicBezTo>
                  <a:cubicBezTo>
                    <a:pt x="566" y="401"/>
                    <a:pt x="553" y="465"/>
                    <a:pt x="558" y="530"/>
                  </a:cubicBezTo>
                  <a:cubicBezTo>
                    <a:pt x="560" y="563"/>
                    <a:pt x="546" y="607"/>
                    <a:pt x="588" y="631"/>
                  </a:cubicBezTo>
                  <a:cubicBezTo>
                    <a:pt x="588" y="631"/>
                    <a:pt x="588" y="631"/>
                    <a:pt x="588" y="631"/>
                  </a:cubicBezTo>
                  <a:cubicBezTo>
                    <a:pt x="588" y="631"/>
                    <a:pt x="588" y="631"/>
                    <a:pt x="588" y="631"/>
                  </a:cubicBezTo>
                  <a:cubicBezTo>
                    <a:pt x="591" y="641"/>
                    <a:pt x="594" y="650"/>
                    <a:pt x="598" y="661"/>
                  </a:cubicBezTo>
                  <a:cubicBezTo>
                    <a:pt x="607" y="651"/>
                    <a:pt x="609" y="642"/>
                    <a:pt x="609" y="631"/>
                  </a:cubicBezTo>
                  <a:cubicBezTo>
                    <a:pt x="607" y="629"/>
                    <a:pt x="604" y="627"/>
                    <a:pt x="602" y="626"/>
                  </a:cubicBezTo>
                  <a:cubicBezTo>
                    <a:pt x="604" y="625"/>
                    <a:pt x="607" y="626"/>
                    <a:pt x="609" y="631"/>
                  </a:cubicBezTo>
                  <a:cubicBezTo>
                    <a:pt x="624" y="577"/>
                    <a:pt x="623" y="519"/>
                    <a:pt x="642" y="463"/>
                  </a:cubicBezTo>
                  <a:cubicBezTo>
                    <a:pt x="658" y="474"/>
                    <a:pt x="674" y="479"/>
                    <a:pt x="692" y="481"/>
                  </a:cubicBezTo>
                  <a:cubicBezTo>
                    <a:pt x="733" y="487"/>
                    <a:pt x="770" y="466"/>
                    <a:pt x="810" y="461"/>
                  </a:cubicBezTo>
                  <a:cubicBezTo>
                    <a:pt x="830" y="459"/>
                    <a:pt x="836" y="462"/>
                    <a:pt x="843" y="477"/>
                  </a:cubicBezTo>
                  <a:cubicBezTo>
                    <a:pt x="865" y="521"/>
                    <a:pt x="881" y="567"/>
                    <a:pt x="890" y="617"/>
                  </a:cubicBezTo>
                  <a:cubicBezTo>
                    <a:pt x="902" y="691"/>
                    <a:pt x="905" y="690"/>
                    <a:pt x="978" y="679"/>
                  </a:cubicBezTo>
                  <a:cubicBezTo>
                    <a:pt x="1013" y="674"/>
                    <a:pt x="1018" y="655"/>
                    <a:pt x="1013" y="627"/>
                  </a:cubicBezTo>
                  <a:cubicBezTo>
                    <a:pt x="1010" y="609"/>
                    <a:pt x="1005" y="590"/>
                    <a:pt x="996" y="573"/>
                  </a:cubicBezTo>
                  <a:cubicBezTo>
                    <a:pt x="971" y="523"/>
                    <a:pt x="959" y="469"/>
                    <a:pt x="943" y="416"/>
                  </a:cubicBezTo>
                  <a:cubicBezTo>
                    <a:pt x="939" y="404"/>
                    <a:pt x="941" y="394"/>
                    <a:pt x="946" y="385"/>
                  </a:cubicBezTo>
                  <a:cubicBezTo>
                    <a:pt x="958" y="363"/>
                    <a:pt x="952" y="345"/>
                    <a:pt x="929" y="342"/>
                  </a:cubicBezTo>
                  <a:cubicBezTo>
                    <a:pt x="920" y="341"/>
                    <a:pt x="913" y="345"/>
                    <a:pt x="907" y="334"/>
                  </a:cubicBezTo>
                  <a:cubicBezTo>
                    <a:pt x="880" y="282"/>
                    <a:pt x="848" y="233"/>
                    <a:pt x="825" y="180"/>
                  </a:cubicBezTo>
                  <a:cubicBezTo>
                    <a:pt x="805" y="134"/>
                    <a:pt x="781" y="90"/>
                    <a:pt x="753" y="48"/>
                  </a:cubicBezTo>
                  <a:cubicBezTo>
                    <a:pt x="749" y="41"/>
                    <a:pt x="743" y="28"/>
                    <a:pt x="735" y="32"/>
                  </a:cubicBezTo>
                  <a:cubicBezTo>
                    <a:pt x="710" y="45"/>
                    <a:pt x="684" y="60"/>
                    <a:pt x="666" y="83"/>
                  </a:cubicBezTo>
                  <a:cubicBezTo>
                    <a:pt x="653" y="100"/>
                    <a:pt x="673" y="112"/>
                    <a:pt x="676" y="127"/>
                  </a:cubicBezTo>
                  <a:cubicBezTo>
                    <a:pt x="678" y="139"/>
                    <a:pt x="696" y="150"/>
                    <a:pt x="673" y="161"/>
                  </a:cubicBezTo>
                  <a:cubicBezTo>
                    <a:pt x="636" y="178"/>
                    <a:pt x="601" y="201"/>
                    <a:pt x="557" y="213"/>
                  </a:cubicBezTo>
                  <a:cubicBezTo>
                    <a:pt x="566" y="170"/>
                    <a:pt x="573" y="129"/>
                    <a:pt x="582" y="89"/>
                  </a:cubicBezTo>
                  <a:cubicBezTo>
                    <a:pt x="592" y="45"/>
                    <a:pt x="584" y="29"/>
                    <a:pt x="539" y="12"/>
                  </a:cubicBezTo>
                  <a:cubicBezTo>
                    <a:pt x="506" y="0"/>
                    <a:pt x="499" y="30"/>
                    <a:pt x="486" y="48"/>
                  </a:cubicBezTo>
                  <a:cubicBezTo>
                    <a:pt x="474" y="64"/>
                    <a:pt x="466" y="83"/>
                    <a:pt x="462" y="103"/>
                  </a:cubicBezTo>
                  <a:cubicBezTo>
                    <a:pt x="450" y="152"/>
                    <a:pt x="438" y="201"/>
                    <a:pt x="426" y="250"/>
                  </a:cubicBezTo>
                  <a:cubicBezTo>
                    <a:pt x="423" y="263"/>
                    <a:pt x="421" y="275"/>
                    <a:pt x="406" y="280"/>
                  </a:cubicBezTo>
                  <a:cubicBezTo>
                    <a:pt x="363" y="292"/>
                    <a:pt x="319" y="305"/>
                    <a:pt x="276" y="318"/>
                  </a:cubicBezTo>
                  <a:cubicBezTo>
                    <a:pt x="255" y="324"/>
                    <a:pt x="252" y="314"/>
                    <a:pt x="255" y="297"/>
                  </a:cubicBezTo>
                  <a:cubicBezTo>
                    <a:pt x="261" y="261"/>
                    <a:pt x="266" y="225"/>
                    <a:pt x="281" y="191"/>
                  </a:cubicBezTo>
                  <a:cubicBezTo>
                    <a:pt x="294" y="161"/>
                    <a:pt x="298" y="130"/>
                    <a:pt x="300" y="99"/>
                  </a:cubicBezTo>
                  <a:cubicBezTo>
                    <a:pt x="301" y="83"/>
                    <a:pt x="297" y="76"/>
                    <a:pt x="279" y="76"/>
                  </a:cubicBezTo>
                  <a:cubicBezTo>
                    <a:pt x="261" y="75"/>
                    <a:pt x="242" y="71"/>
                    <a:pt x="224" y="66"/>
                  </a:cubicBezTo>
                  <a:cubicBezTo>
                    <a:pt x="192" y="57"/>
                    <a:pt x="183" y="72"/>
                    <a:pt x="171" y="100"/>
                  </a:cubicBezTo>
                  <a:cubicBezTo>
                    <a:pt x="143" y="164"/>
                    <a:pt x="145" y="233"/>
                    <a:pt x="126" y="298"/>
                  </a:cubicBezTo>
                  <a:cubicBezTo>
                    <a:pt x="114" y="341"/>
                    <a:pt x="97" y="356"/>
                    <a:pt x="59" y="358"/>
                  </a:cubicBezTo>
                  <a:close/>
                  <a:moveTo>
                    <a:pt x="697" y="282"/>
                  </a:moveTo>
                  <a:cubicBezTo>
                    <a:pt x="703" y="265"/>
                    <a:pt x="715" y="249"/>
                    <a:pt x="725" y="232"/>
                  </a:cubicBezTo>
                  <a:cubicBezTo>
                    <a:pt x="757" y="273"/>
                    <a:pt x="777" y="314"/>
                    <a:pt x="794" y="358"/>
                  </a:cubicBezTo>
                  <a:cubicBezTo>
                    <a:pt x="802" y="378"/>
                    <a:pt x="797" y="383"/>
                    <a:pt x="779" y="382"/>
                  </a:cubicBezTo>
                  <a:cubicBezTo>
                    <a:pt x="774" y="382"/>
                    <a:pt x="769" y="383"/>
                    <a:pt x="764" y="383"/>
                  </a:cubicBezTo>
                  <a:cubicBezTo>
                    <a:pt x="618" y="393"/>
                    <a:pt x="664" y="384"/>
                    <a:pt x="697" y="28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9"/>
            <p:cNvSpPr>
              <a:spLocks noEditPoints="1"/>
            </p:cNvSpPr>
            <p:nvPr userDrawn="1"/>
          </p:nvSpPr>
          <p:spPr bwMode="auto">
            <a:xfrm>
              <a:off x="6592888" y="-477838"/>
              <a:ext cx="1638300" cy="1947863"/>
            </a:xfrm>
            <a:custGeom>
              <a:avLst/>
              <a:gdLst>
                <a:gd name="T0" fmla="*/ 14 w 873"/>
                <a:gd name="T1" fmla="*/ 1009 h 1036"/>
                <a:gd name="T2" fmla="*/ 20 w 873"/>
                <a:gd name="T3" fmla="*/ 1026 h 1036"/>
                <a:gd name="T4" fmla="*/ 44 w 873"/>
                <a:gd name="T5" fmla="*/ 1024 h 1036"/>
                <a:gd name="T6" fmla="*/ 118 w 873"/>
                <a:gd name="T7" fmla="*/ 878 h 1036"/>
                <a:gd name="T8" fmla="*/ 151 w 873"/>
                <a:gd name="T9" fmla="*/ 746 h 1036"/>
                <a:gd name="T10" fmla="*/ 167 w 873"/>
                <a:gd name="T11" fmla="*/ 764 h 1036"/>
                <a:gd name="T12" fmla="*/ 280 w 873"/>
                <a:gd name="T13" fmla="*/ 911 h 1036"/>
                <a:gd name="T14" fmla="*/ 435 w 873"/>
                <a:gd name="T15" fmla="*/ 964 h 1036"/>
                <a:gd name="T16" fmla="*/ 466 w 873"/>
                <a:gd name="T17" fmla="*/ 913 h 1036"/>
                <a:gd name="T18" fmla="*/ 696 w 873"/>
                <a:gd name="T19" fmla="*/ 846 h 1036"/>
                <a:gd name="T20" fmla="*/ 762 w 873"/>
                <a:gd name="T21" fmla="*/ 639 h 1036"/>
                <a:gd name="T22" fmla="*/ 639 w 873"/>
                <a:gd name="T23" fmla="*/ 496 h 1036"/>
                <a:gd name="T24" fmla="*/ 650 w 873"/>
                <a:gd name="T25" fmla="*/ 490 h 1036"/>
                <a:gd name="T26" fmla="*/ 676 w 873"/>
                <a:gd name="T27" fmla="*/ 443 h 1036"/>
                <a:gd name="T28" fmla="*/ 650 w 873"/>
                <a:gd name="T29" fmla="*/ 416 h 1036"/>
                <a:gd name="T30" fmla="*/ 650 w 873"/>
                <a:gd name="T31" fmla="*/ 401 h 1036"/>
                <a:gd name="T32" fmla="*/ 766 w 873"/>
                <a:gd name="T33" fmla="*/ 311 h 1036"/>
                <a:gd name="T34" fmla="*/ 837 w 873"/>
                <a:gd name="T35" fmla="*/ 325 h 1036"/>
                <a:gd name="T36" fmla="*/ 837 w 873"/>
                <a:gd name="T37" fmla="*/ 325 h 1036"/>
                <a:gd name="T38" fmla="*/ 863 w 873"/>
                <a:gd name="T39" fmla="*/ 362 h 1036"/>
                <a:gd name="T40" fmla="*/ 858 w 873"/>
                <a:gd name="T41" fmla="*/ 317 h 1036"/>
                <a:gd name="T42" fmla="*/ 861 w 873"/>
                <a:gd name="T43" fmla="*/ 281 h 1036"/>
                <a:gd name="T44" fmla="*/ 677 w 873"/>
                <a:gd name="T45" fmla="*/ 218 h 1036"/>
                <a:gd name="T46" fmla="*/ 613 w 873"/>
                <a:gd name="T47" fmla="*/ 265 h 1036"/>
                <a:gd name="T48" fmla="*/ 474 w 873"/>
                <a:gd name="T49" fmla="*/ 462 h 1036"/>
                <a:gd name="T50" fmla="*/ 446 w 873"/>
                <a:gd name="T51" fmla="*/ 482 h 1036"/>
                <a:gd name="T52" fmla="*/ 227 w 873"/>
                <a:gd name="T53" fmla="*/ 529 h 1036"/>
                <a:gd name="T54" fmla="*/ 204 w 873"/>
                <a:gd name="T55" fmla="*/ 507 h 1036"/>
                <a:gd name="T56" fmla="*/ 256 w 873"/>
                <a:gd name="T57" fmla="*/ 298 h 1036"/>
                <a:gd name="T58" fmla="*/ 306 w 873"/>
                <a:gd name="T59" fmla="*/ 72 h 1036"/>
                <a:gd name="T60" fmla="*/ 256 w 873"/>
                <a:gd name="T61" fmla="*/ 12 h 1036"/>
                <a:gd name="T62" fmla="*/ 217 w 873"/>
                <a:gd name="T63" fmla="*/ 37 h 1036"/>
                <a:gd name="T64" fmla="*/ 173 w 873"/>
                <a:gd name="T65" fmla="*/ 140 h 1036"/>
                <a:gd name="T66" fmla="*/ 88 w 873"/>
                <a:gd name="T67" fmla="*/ 513 h 1036"/>
                <a:gd name="T68" fmla="*/ 57 w 873"/>
                <a:gd name="T69" fmla="*/ 633 h 1036"/>
                <a:gd name="T70" fmla="*/ 14 w 873"/>
                <a:gd name="T71" fmla="*/ 1009 h 1036"/>
                <a:gd name="T72" fmla="*/ 431 w 873"/>
                <a:gd name="T73" fmla="*/ 585 h 1036"/>
                <a:gd name="T74" fmla="*/ 442 w 873"/>
                <a:gd name="T75" fmla="*/ 583 h 1036"/>
                <a:gd name="T76" fmla="*/ 566 w 873"/>
                <a:gd name="T77" fmla="*/ 617 h 1036"/>
                <a:gd name="T78" fmla="*/ 617 w 873"/>
                <a:gd name="T79" fmla="*/ 656 h 1036"/>
                <a:gd name="T80" fmla="*/ 629 w 873"/>
                <a:gd name="T81" fmla="*/ 754 h 1036"/>
                <a:gd name="T82" fmla="*/ 521 w 873"/>
                <a:gd name="T83" fmla="*/ 826 h 1036"/>
                <a:gd name="T84" fmla="*/ 469 w 873"/>
                <a:gd name="T85" fmla="*/ 873 h 1036"/>
                <a:gd name="T86" fmla="*/ 456 w 873"/>
                <a:gd name="T87" fmla="*/ 875 h 1036"/>
                <a:gd name="T88" fmla="*/ 440 w 873"/>
                <a:gd name="T89" fmla="*/ 881 h 1036"/>
                <a:gd name="T90" fmla="*/ 440 w 873"/>
                <a:gd name="T91" fmla="*/ 881 h 1036"/>
                <a:gd name="T92" fmla="*/ 440 w 873"/>
                <a:gd name="T93" fmla="*/ 881 h 1036"/>
                <a:gd name="T94" fmla="*/ 370 w 873"/>
                <a:gd name="T95" fmla="*/ 820 h 1036"/>
                <a:gd name="T96" fmla="*/ 313 w 873"/>
                <a:gd name="T97" fmla="*/ 762 h 1036"/>
                <a:gd name="T98" fmla="*/ 205 w 873"/>
                <a:gd name="T99" fmla="*/ 650 h 1036"/>
                <a:gd name="T100" fmla="*/ 431 w 873"/>
                <a:gd name="T101" fmla="*/ 58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3" h="1036">
                  <a:moveTo>
                    <a:pt x="14" y="1009"/>
                  </a:moveTo>
                  <a:cubicBezTo>
                    <a:pt x="14" y="1015"/>
                    <a:pt x="9" y="1032"/>
                    <a:pt x="20" y="1026"/>
                  </a:cubicBezTo>
                  <a:cubicBezTo>
                    <a:pt x="29" y="1021"/>
                    <a:pt x="33" y="1036"/>
                    <a:pt x="44" y="1024"/>
                  </a:cubicBezTo>
                  <a:cubicBezTo>
                    <a:pt x="83" y="982"/>
                    <a:pt x="105" y="933"/>
                    <a:pt x="118" y="878"/>
                  </a:cubicBezTo>
                  <a:cubicBezTo>
                    <a:pt x="129" y="836"/>
                    <a:pt x="139" y="793"/>
                    <a:pt x="151" y="746"/>
                  </a:cubicBezTo>
                  <a:cubicBezTo>
                    <a:pt x="159" y="755"/>
                    <a:pt x="164" y="759"/>
                    <a:pt x="167" y="764"/>
                  </a:cubicBezTo>
                  <a:cubicBezTo>
                    <a:pt x="205" y="813"/>
                    <a:pt x="243" y="862"/>
                    <a:pt x="280" y="911"/>
                  </a:cubicBezTo>
                  <a:cubicBezTo>
                    <a:pt x="320" y="964"/>
                    <a:pt x="374" y="978"/>
                    <a:pt x="435" y="964"/>
                  </a:cubicBezTo>
                  <a:cubicBezTo>
                    <a:pt x="460" y="959"/>
                    <a:pt x="488" y="949"/>
                    <a:pt x="466" y="913"/>
                  </a:cubicBezTo>
                  <a:cubicBezTo>
                    <a:pt x="550" y="909"/>
                    <a:pt x="628" y="898"/>
                    <a:pt x="696" y="846"/>
                  </a:cubicBezTo>
                  <a:cubicBezTo>
                    <a:pt x="763" y="796"/>
                    <a:pt x="789" y="719"/>
                    <a:pt x="762" y="639"/>
                  </a:cubicBezTo>
                  <a:cubicBezTo>
                    <a:pt x="741" y="574"/>
                    <a:pt x="691" y="535"/>
                    <a:pt x="639" y="496"/>
                  </a:cubicBezTo>
                  <a:cubicBezTo>
                    <a:pt x="644" y="494"/>
                    <a:pt x="647" y="492"/>
                    <a:pt x="650" y="490"/>
                  </a:cubicBezTo>
                  <a:cubicBezTo>
                    <a:pt x="665" y="478"/>
                    <a:pt x="673" y="460"/>
                    <a:pt x="676" y="443"/>
                  </a:cubicBezTo>
                  <a:cubicBezTo>
                    <a:pt x="679" y="429"/>
                    <a:pt x="671" y="415"/>
                    <a:pt x="650" y="416"/>
                  </a:cubicBezTo>
                  <a:cubicBezTo>
                    <a:pt x="643" y="416"/>
                    <a:pt x="646" y="404"/>
                    <a:pt x="650" y="401"/>
                  </a:cubicBezTo>
                  <a:cubicBezTo>
                    <a:pt x="689" y="371"/>
                    <a:pt x="702" y="310"/>
                    <a:pt x="766" y="311"/>
                  </a:cubicBezTo>
                  <a:cubicBezTo>
                    <a:pt x="791" y="312"/>
                    <a:pt x="813" y="322"/>
                    <a:pt x="837" y="325"/>
                  </a:cubicBezTo>
                  <a:cubicBezTo>
                    <a:pt x="837" y="325"/>
                    <a:pt x="837" y="325"/>
                    <a:pt x="837" y="325"/>
                  </a:cubicBezTo>
                  <a:cubicBezTo>
                    <a:pt x="840" y="341"/>
                    <a:pt x="860" y="345"/>
                    <a:pt x="863" y="362"/>
                  </a:cubicBezTo>
                  <a:cubicBezTo>
                    <a:pt x="870" y="345"/>
                    <a:pt x="868" y="331"/>
                    <a:pt x="858" y="317"/>
                  </a:cubicBezTo>
                  <a:cubicBezTo>
                    <a:pt x="873" y="306"/>
                    <a:pt x="868" y="294"/>
                    <a:pt x="861" y="281"/>
                  </a:cubicBezTo>
                  <a:cubicBezTo>
                    <a:pt x="835" y="230"/>
                    <a:pt x="755" y="177"/>
                    <a:pt x="677" y="218"/>
                  </a:cubicBezTo>
                  <a:cubicBezTo>
                    <a:pt x="653" y="231"/>
                    <a:pt x="632" y="246"/>
                    <a:pt x="613" y="265"/>
                  </a:cubicBezTo>
                  <a:cubicBezTo>
                    <a:pt x="555" y="322"/>
                    <a:pt x="490" y="375"/>
                    <a:pt x="474" y="462"/>
                  </a:cubicBezTo>
                  <a:cubicBezTo>
                    <a:pt x="470" y="480"/>
                    <a:pt x="457" y="478"/>
                    <a:pt x="446" y="482"/>
                  </a:cubicBezTo>
                  <a:cubicBezTo>
                    <a:pt x="374" y="504"/>
                    <a:pt x="301" y="514"/>
                    <a:pt x="227" y="529"/>
                  </a:cubicBezTo>
                  <a:cubicBezTo>
                    <a:pt x="205" y="533"/>
                    <a:pt x="200" y="526"/>
                    <a:pt x="204" y="507"/>
                  </a:cubicBezTo>
                  <a:cubicBezTo>
                    <a:pt x="221" y="437"/>
                    <a:pt x="236" y="367"/>
                    <a:pt x="256" y="298"/>
                  </a:cubicBezTo>
                  <a:cubicBezTo>
                    <a:pt x="277" y="223"/>
                    <a:pt x="288" y="147"/>
                    <a:pt x="306" y="72"/>
                  </a:cubicBezTo>
                  <a:cubicBezTo>
                    <a:pt x="315" y="32"/>
                    <a:pt x="281" y="24"/>
                    <a:pt x="256" y="12"/>
                  </a:cubicBezTo>
                  <a:cubicBezTo>
                    <a:pt x="233" y="0"/>
                    <a:pt x="226" y="24"/>
                    <a:pt x="217" y="37"/>
                  </a:cubicBezTo>
                  <a:cubicBezTo>
                    <a:pt x="194" y="68"/>
                    <a:pt x="181" y="103"/>
                    <a:pt x="173" y="140"/>
                  </a:cubicBezTo>
                  <a:cubicBezTo>
                    <a:pt x="145" y="265"/>
                    <a:pt x="120" y="390"/>
                    <a:pt x="88" y="513"/>
                  </a:cubicBezTo>
                  <a:cubicBezTo>
                    <a:pt x="77" y="553"/>
                    <a:pt x="64" y="591"/>
                    <a:pt x="57" y="633"/>
                  </a:cubicBezTo>
                  <a:cubicBezTo>
                    <a:pt x="35" y="758"/>
                    <a:pt x="0" y="881"/>
                    <a:pt x="14" y="1009"/>
                  </a:cubicBezTo>
                  <a:close/>
                  <a:moveTo>
                    <a:pt x="431" y="585"/>
                  </a:moveTo>
                  <a:cubicBezTo>
                    <a:pt x="435" y="585"/>
                    <a:pt x="439" y="585"/>
                    <a:pt x="442" y="583"/>
                  </a:cubicBezTo>
                  <a:cubicBezTo>
                    <a:pt x="498" y="542"/>
                    <a:pt x="531" y="579"/>
                    <a:pt x="566" y="617"/>
                  </a:cubicBezTo>
                  <a:cubicBezTo>
                    <a:pt x="580" y="633"/>
                    <a:pt x="598" y="647"/>
                    <a:pt x="617" y="656"/>
                  </a:cubicBezTo>
                  <a:cubicBezTo>
                    <a:pt x="666" y="679"/>
                    <a:pt x="659" y="719"/>
                    <a:pt x="629" y="754"/>
                  </a:cubicBezTo>
                  <a:cubicBezTo>
                    <a:pt x="601" y="788"/>
                    <a:pt x="559" y="807"/>
                    <a:pt x="521" y="826"/>
                  </a:cubicBezTo>
                  <a:cubicBezTo>
                    <a:pt x="497" y="838"/>
                    <a:pt x="475" y="843"/>
                    <a:pt x="469" y="873"/>
                  </a:cubicBezTo>
                  <a:cubicBezTo>
                    <a:pt x="469" y="874"/>
                    <a:pt x="461" y="874"/>
                    <a:pt x="456" y="875"/>
                  </a:cubicBezTo>
                  <a:cubicBezTo>
                    <a:pt x="451" y="877"/>
                    <a:pt x="445" y="879"/>
                    <a:pt x="440" y="881"/>
                  </a:cubicBezTo>
                  <a:cubicBezTo>
                    <a:pt x="440" y="881"/>
                    <a:pt x="440" y="881"/>
                    <a:pt x="440" y="881"/>
                  </a:cubicBezTo>
                  <a:cubicBezTo>
                    <a:pt x="440" y="881"/>
                    <a:pt x="440" y="881"/>
                    <a:pt x="440" y="881"/>
                  </a:cubicBezTo>
                  <a:cubicBezTo>
                    <a:pt x="428" y="848"/>
                    <a:pt x="393" y="841"/>
                    <a:pt x="370" y="820"/>
                  </a:cubicBezTo>
                  <a:cubicBezTo>
                    <a:pt x="350" y="802"/>
                    <a:pt x="331" y="783"/>
                    <a:pt x="313" y="762"/>
                  </a:cubicBezTo>
                  <a:cubicBezTo>
                    <a:pt x="280" y="723"/>
                    <a:pt x="241" y="688"/>
                    <a:pt x="205" y="650"/>
                  </a:cubicBezTo>
                  <a:cubicBezTo>
                    <a:pt x="278" y="625"/>
                    <a:pt x="353" y="599"/>
                    <a:pt x="431" y="58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4" name="椭圆 23">
            <a:extLst>
              <a:ext uri="{FF2B5EF4-FFF2-40B4-BE49-F238E27FC236}">
                <a16:creationId xmlns:a16="http://schemas.microsoft.com/office/drawing/2014/main" id="{21872023-1CA1-47EB-A31A-5D94089B2128}"/>
              </a:ext>
            </a:extLst>
          </p:cNvPr>
          <p:cNvSpPr/>
          <p:nvPr/>
        </p:nvSpPr>
        <p:spPr>
          <a:xfrm>
            <a:off x="10100317" y="1749670"/>
            <a:ext cx="1150294" cy="1150294"/>
          </a:xfrm>
          <a:prstGeom prst="ellipse">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ltLang="zh-CN" sz="2800" dirty="0">
              <a:solidFill>
                <a:schemeClr val="bg1">
                  <a:lumMod val="65000"/>
                </a:schemeClr>
              </a:solidFill>
              <a:latin typeface="Impact" panose="020B0806030902050204" pitchFamily="34" charset="0"/>
            </a:endParaRPr>
          </a:p>
        </p:txBody>
      </p:sp>
      <p:pic>
        <p:nvPicPr>
          <p:cNvPr id="20" name="图片占位符 19" descr="图片包含 建筑物, 户外, 天空&#10;&#10;自动生成的说明">
            <a:extLst>
              <a:ext uri="{FF2B5EF4-FFF2-40B4-BE49-F238E27FC236}">
                <a16:creationId xmlns:a16="http://schemas.microsoft.com/office/drawing/2014/main" id="{C405AC16-DDA1-4E02-BAC5-9E5585B359B0}"/>
              </a:ext>
            </a:extLst>
          </p:cNvPr>
          <p:cNvPicPr>
            <a:picLocks noGrp="1" noChangeAspect="1"/>
          </p:cNvPicPr>
          <p:nvPr>
            <p:ph type="pic" sz="quarter" idx="19"/>
          </p:nvPr>
        </p:nvPicPr>
        <p:blipFill>
          <a:blip r:embed="rId2" cstate="email">
            <a:extLst>
              <a:ext uri="{28A0092B-C50C-407E-A947-70E740481C1C}">
                <a14:useLocalDpi xmlns:a14="http://schemas.microsoft.com/office/drawing/2010/main" val="0"/>
              </a:ext>
            </a:extLst>
          </a:blip>
          <a:srcRect/>
          <a:stretch>
            <a:fillRect/>
          </a:stretch>
        </p:blipFill>
        <p:spPr>
          <a:xfrm>
            <a:off x="143693" y="0"/>
            <a:ext cx="4927057" cy="6866909"/>
          </a:xfrm>
        </p:spPr>
      </p:pic>
      <p:pic>
        <p:nvPicPr>
          <p:cNvPr id="25" name="图片 24" descr="图片包含 户外, 标牌&#10;&#10;自动生成的说明">
            <a:extLst>
              <a:ext uri="{FF2B5EF4-FFF2-40B4-BE49-F238E27FC236}">
                <a16:creationId xmlns:a16="http://schemas.microsoft.com/office/drawing/2014/main" id="{70AF0AE0-577F-4880-92E2-5CBAC95085C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177727" y="1827989"/>
            <a:ext cx="1021600" cy="1019781"/>
          </a:xfrm>
          <a:prstGeom prst="rect">
            <a:avLst/>
          </a:prstGeom>
        </p:spPr>
      </p:pic>
      <p:sp>
        <p:nvSpPr>
          <p:cNvPr id="15" name="文本占位符 14">
            <a:extLst>
              <a:ext uri="{FF2B5EF4-FFF2-40B4-BE49-F238E27FC236}">
                <a16:creationId xmlns:a16="http://schemas.microsoft.com/office/drawing/2014/main" id="{533B5035-2112-4597-8E06-9A1EB8C66187}"/>
              </a:ext>
            </a:extLst>
          </p:cNvPr>
          <p:cNvSpPr txBox="1">
            <a:spLocks noGrp="1"/>
          </p:cNvSpPr>
          <p:nvPr>
            <p:ph type="body" sz="quarter" idx="10"/>
          </p:nvPr>
        </p:nvSpPr>
        <p:spPr>
          <a:xfrm>
            <a:off x="5680960" y="4219955"/>
            <a:ext cx="5426075" cy="44287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18</a:t>
            </a: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物理系</a:t>
            </a:r>
            <a:r>
              <a:rPr lang="en-US" altLang="zh-CN" sz="1800" dirty="0">
                <a:solidFill>
                  <a:prstClr val="black"/>
                </a:solidFill>
                <a:latin typeface="楷体" panose="02010609060101010101" pitchFamily="49" charset="-122"/>
                <a:ea typeface="楷体" panose="02010609060101010101" pitchFamily="49" charset="-122"/>
              </a:rPr>
              <a:t> </a:t>
            </a: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余博洋</a:t>
            </a:r>
            <a:r>
              <a:rPr lang="en-US" altLang="zh-CN" sz="1800" dirty="0">
                <a:solidFill>
                  <a:prstClr val="black"/>
                </a:solidFill>
                <a:latin typeface="楷体" panose="02010609060101010101" pitchFamily="49" charset="-122"/>
                <a:ea typeface="楷体" panose="02010609060101010101" pitchFamily="49" charset="-122"/>
              </a:rPr>
              <a:t> </a:t>
            </a: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唐涵麟</a:t>
            </a:r>
          </a:p>
        </p:txBody>
      </p:sp>
    </p:spTree>
    <p:extLst>
      <p:ext uri="{BB962C8B-B14F-4D97-AF65-F5344CB8AC3E}">
        <p14:creationId xmlns:p14="http://schemas.microsoft.com/office/powerpoint/2010/main" val="324897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50DDAC52-70D0-45F8-B60D-6FC5F332E93F}"/>
              </a:ext>
            </a:extLst>
          </p:cNvPr>
          <p:cNvSpPr>
            <a:spLocks noGrp="1"/>
          </p:cNvSpPr>
          <p:nvPr>
            <p:ph type="sldNum" sz="quarter" idx="12"/>
          </p:nvPr>
        </p:nvSpPr>
        <p:spPr/>
        <p:txBody>
          <a:bodyPr/>
          <a:lstStyle/>
          <a:p>
            <a:fld id="{5DD3DB80-B894-403A-B48E-6FDC1A72010E}" type="slidenum">
              <a:rPr lang="zh-CN" altLang="en-US" smtClean="0"/>
              <a:pPr/>
              <a:t>29</a:t>
            </a:fld>
            <a:endParaRPr lang="zh-CN" altLang="en-US"/>
          </a:p>
        </p:txBody>
      </p:sp>
      <p:pic>
        <p:nvPicPr>
          <p:cNvPr id="7" name="内容占位符 6">
            <a:extLst>
              <a:ext uri="{FF2B5EF4-FFF2-40B4-BE49-F238E27FC236}">
                <a16:creationId xmlns:a16="http://schemas.microsoft.com/office/drawing/2014/main" id="{30586FF6-19D1-481E-99AA-F91DEA32DB4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980339"/>
            <a:ext cx="4601952" cy="2780956"/>
          </a:xfr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02B2394C-9D34-4052-B3E0-F8E4B2217251}"/>
                  </a:ext>
                </a:extLst>
              </p:cNvPr>
              <p:cNvSpPr txBox="1"/>
              <p:nvPr/>
            </p:nvSpPr>
            <p:spPr>
              <a:xfrm>
                <a:off x="4935676" y="1436744"/>
                <a:ext cx="7256323" cy="3538597"/>
              </a:xfrm>
              <a:prstGeom prst="rect">
                <a:avLst/>
              </a:prstGeom>
              <a:noFill/>
            </p:spPr>
            <p:txBody>
              <a:bodyPr wrap="square" rtlCol="0">
                <a:spAutoFit/>
              </a:bodyPr>
              <a:lstStyle/>
              <a:p>
                <a:r>
                  <a:rPr lang="zh-CN" altLang="en-US" dirty="0"/>
                  <a:t>经典电动力学解释：</a:t>
                </a:r>
                <a:endParaRPr lang="en-US" altLang="zh-CN" dirty="0"/>
              </a:p>
              <a:p>
                <a:endParaRPr lang="en-US" altLang="zh-CN" dirty="0"/>
              </a:p>
              <a:p>
                <a:r>
                  <a:rPr lang="zh-CN" altLang="en-US" dirty="0">
                    <a:latin typeface="宋体" panose="02010600030101010101" pitchFamily="2" charset="-122"/>
                    <a:ea typeface="宋体" panose="02010600030101010101" pitchFamily="2" charset="-122"/>
                  </a:rPr>
                  <a:t>    电磁波驱动分子的振动，产生的偶极辐射即为散射光，极化强度</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一阶线性近似</a:t>
                </a:r>
                <a:r>
                  <a:rPr lang="en-US" altLang="zh-CN" dirty="0">
                    <a:latin typeface="宋体" panose="02010600030101010101" pitchFamily="2" charset="-122"/>
                    <a:ea typeface="宋体" panose="02010600030101010101" pitchFamily="2" charset="-122"/>
                  </a:rPr>
                  <a:t>):</a:t>
                </a:r>
              </a:p>
              <a:p>
                <a:pPr/>
                <a14:m>
                  <m:oMathPara xmlns:m="http://schemas.openxmlformats.org/officeDocument/2006/math">
                    <m:oMathParaPr>
                      <m:jc m:val="centerGroup"/>
                    </m:oMathParaPr>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𝑃</m:t>
                          </m:r>
                        </m:e>
                        <m:sup>
                          <m:r>
                            <a:rPr lang="en-US" altLang="zh-CN" b="0" i="1" smtClean="0">
                              <a:latin typeface="Cambria Math" panose="02040503050406030204" pitchFamily="18" charset="0"/>
                            </a:rPr>
                            <m:t>𝑖</m:t>
                          </m:r>
                        </m:sup>
                      </m:sSup>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𝑗</m:t>
                          </m:r>
                        </m:sub>
                        <m:sup>
                          <m:r>
                            <a:rPr lang="en-US" altLang="zh-CN" b="0" i="1" smtClean="0">
                              <a:latin typeface="Cambria Math" panose="02040503050406030204" pitchFamily="18" charset="0"/>
                            </a:rPr>
                            <m:t>𝑖</m:t>
                          </m:r>
                        </m:sup>
                      </m:sSubSup>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𝐸</m:t>
                          </m:r>
                        </m:e>
                        <m:sup>
                          <m:r>
                            <a:rPr lang="en-US" altLang="zh-CN" b="0" i="1" smtClean="0">
                              <a:latin typeface="Cambria Math" panose="02040503050406030204" pitchFamily="18" charset="0"/>
                            </a:rPr>
                            <m:t>𝑗</m:t>
                          </m:r>
                        </m:sup>
                      </m:sSup>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m:t>
                          </m:r>
                          <m:r>
                            <a:rPr lang="en-US" altLang="zh-CN" b="0" i="1" smtClean="0">
                              <a:latin typeface="Cambria Math" panose="02040503050406030204" pitchFamily="18" charset="0"/>
                            </a:rPr>
                            <m:t>𝛼</m:t>
                          </m:r>
                        </m:e>
                        <m:sub>
                          <m:r>
                            <a:rPr lang="en-US" altLang="zh-CN" b="0" i="1" smtClean="0">
                              <a:latin typeface="Cambria Math" panose="02040503050406030204" pitchFamily="18" charset="0"/>
                            </a:rPr>
                            <m:t>0</m:t>
                          </m:r>
                          <m:r>
                            <a:rPr lang="en-US" altLang="zh-CN" b="0" i="1" smtClean="0">
                              <a:latin typeface="Cambria Math" panose="02040503050406030204" pitchFamily="18" charset="0"/>
                            </a:rPr>
                            <m:t>𝑗</m:t>
                          </m:r>
                        </m:sub>
                        <m:sup>
                          <m:r>
                            <a:rPr lang="en-US" altLang="zh-CN" b="0" i="1" smtClean="0">
                              <a:latin typeface="Cambria Math" panose="02040503050406030204" pitchFamily="18" charset="0"/>
                            </a:rPr>
                            <m:t>𝑖</m:t>
                          </m:r>
                        </m:sup>
                      </m:sSubSup>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𝑗𝑛</m:t>
                          </m:r>
                        </m:sub>
                        <m:sup>
                          <m:r>
                            <a:rPr lang="en-US" altLang="zh-CN" b="0" i="1" smtClean="0">
                              <a:latin typeface="Cambria Math" panose="02040503050406030204" pitchFamily="18" charset="0"/>
                            </a:rPr>
                            <m:t>′</m:t>
                          </m:r>
                          <m:r>
                            <a:rPr lang="en-US" altLang="zh-CN" b="0" i="1" smtClean="0">
                              <a:latin typeface="Cambria Math" panose="02040503050406030204" pitchFamily="18" charset="0"/>
                            </a:rPr>
                            <m:t>𝑖</m:t>
                          </m:r>
                        </m:sup>
                      </m:sSubSup>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𝑞</m:t>
                          </m:r>
                        </m:e>
                        <m:sup>
                          <m:r>
                            <a:rPr lang="en-US" altLang="zh-CN" b="0" i="1" smtClean="0">
                              <a:latin typeface="Cambria Math" panose="02040503050406030204" pitchFamily="18" charset="0"/>
                            </a:rPr>
                            <m:t>𝑛</m:t>
                          </m:r>
                        </m:sup>
                      </m:sSup>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𝐸</m:t>
                          </m:r>
                        </m:e>
                        <m:sup>
                          <m:r>
                            <a:rPr lang="en-US" altLang="zh-CN" b="0" i="1" smtClean="0">
                              <a:latin typeface="Cambria Math" panose="02040503050406030204" pitchFamily="18" charset="0"/>
                            </a:rPr>
                            <m:t>𝑗</m:t>
                          </m:r>
                        </m:sup>
                      </m:sSup>
                    </m:oMath>
                  </m:oMathPara>
                </a14:m>
                <a:endParaRPr lang="en-US" altLang="zh-CN" b="0" dirty="0"/>
              </a:p>
              <a:p>
                <a:r>
                  <a:rPr lang="zh-CN" altLang="en-US" dirty="0">
                    <a:latin typeface="宋体" panose="02010600030101010101" pitchFamily="2" charset="-122"/>
                    <a:ea typeface="宋体" panose="02010600030101010101" pitchFamily="2" charset="-122"/>
                  </a:rPr>
                  <a:t>其中</a:t>
                </a:r>
                <a14:m>
                  <m:oMath xmlns:m="http://schemas.openxmlformats.org/officeDocument/2006/math">
                    <m:r>
                      <a:rPr lang="en-US" altLang="zh-CN" b="0" i="1" smtClean="0">
                        <a:latin typeface="Cambria Math" panose="02040503050406030204" pitchFamily="18" charset="0"/>
                      </a:rPr>
                      <m:t> </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𝑞</m:t>
                        </m:r>
                      </m:e>
                      <m:sup>
                        <m:r>
                          <a:rPr lang="en-US" altLang="zh-CN" b="0" i="1" smtClean="0">
                            <a:latin typeface="Cambria Math" panose="02040503050406030204" pitchFamily="18" charset="0"/>
                          </a:rPr>
                          <m:t>𝑛</m:t>
                        </m:r>
                      </m:sup>
                    </m:s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𝑞</m:t>
                        </m:r>
                      </m:e>
                      <m:sub>
                        <m:r>
                          <a:rPr lang="en-US" altLang="zh-CN" b="0" i="1" smtClean="0">
                            <a:latin typeface="Cambria Math" panose="02040503050406030204" pitchFamily="18" charset="0"/>
                          </a:rPr>
                          <m:t>𝑛</m:t>
                        </m:r>
                        <m:r>
                          <a:rPr lang="en-US" altLang="zh-CN" b="0" i="1" smtClean="0">
                            <a:latin typeface="Cambria Math" panose="02040503050406030204" pitchFamily="18" charset="0"/>
                          </a:rPr>
                          <m:t>0</m:t>
                        </m:r>
                      </m:sub>
                    </m:sSub>
                    <m:r>
                      <m:rPr>
                        <m:sty m:val="p"/>
                      </m:rPr>
                      <a:rPr lang="en-US" altLang="zh-CN" b="0" i="0" smtClean="0">
                        <a:latin typeface="Cambria Math" panose="02040503050406030204" pitchFamily="18" charset="0"/>
                      </a:rPr>
                      <m:t>cos</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𝜔</m:t>
                        </m:r>
                      </m:e>
                      <m:sub>
                        <m:r>
                          <a:rPr lang="en-US" altLang="zh-CN" b="0" i="1" smtClean="0">
                            <a:latin typeface="Cambria Math" panose="02040503050406030204" pitchFamily="18" charset="0"/>
                          </a:rPr>
                          <m:t>𝑛</m:t>
                        </m:r>
                      </m:sub>
                    </m:sSub>
                    <m:r>
                      <a:rPr lang="en-US" altLang="zh-CN" b="0" i="1" smtClean="0">
                        <a:latin typeface="Cambria Math" panose="02040503050406030204" pitchFamily="18" charset="0"/>
                      </a:rPr>
                      <m:t>𝑡</m:t>
                    </m:r>
                    <m:r>
                      <a:rPr lang="en-US" altLang="zh-CN" b="0" i="1" smtClean="0">
                        <a:latin typeface="Cambria Math" panose="02040503050406030204" pitchFamily="18" charset="0"/>
                      </a:rPr>
                      <m:t>) </m:t>
                    </m:r>
                  </m:oMath>
                </a14:m>
                <a:r>
                  <a:rPr lang="zh-CN" altLang="en-US" dirty="0">
                    <a:latin typeface="宋体" panose="02010600030101010101" pitchFamily="2" charset="-122"/>
                    <a:ea typeface="宋体" panose="02010600030101010101" pitchFamily="2" charset="-122"/>
                  </a:rPr>
                  <a:t>为简正坐标，</a:t>
                </a:r>
                <a14:m>
                  <m:oMath xmlns:m="http://schemas.openxmlformats.org/officeDocument/2006/math">
                    <m:sSubSup>
                      <m:sSubSupPr>
                        <m:ctrlPr>
                          <a:rPr lang="en-US" altLang="zh-CN" b="0" i="1" smtClean="0">
                            <a:latin typeface="Cambria Math" panose="02040503050406030204" pitchFamily="18" charset="0"/>
                            <a:ea typeface="宋体" panose="02010600030101010101" pitchFamily="2" charset="-122"/>
                          </a:rPr>
                        </m:ctrlPr>
                      </m:sSubSupPr>
                      <m:e>
                        <m:r>
                          <a:rPr lang="en-US" altLang="zh-CN" b="0" i="1" smtClean="0">
                            <a:latin typeface="Cambria Math" panose="02040503050406030204" pitchFamily="18" charset="0"/>
                            <a:ea typeface="宋体" panose="02010600030101010101" pitchFamily="2" charset="-122"/>
                          </a:rPr>
                          <m:t>𝛼</m:t>
                        </m:r>
                      </m:e>
                      <m:sub>
                        <m:r>
                          <a:rPr lang="en-US" altLang="zh-CN" b="0" i="1" smtClean="0">
                            <a:latin typeface="Cambria Math" panose="02040503050406030204" pitchFamily="18" charset="0"/>
                            <a:ea typeface="宋体" panose="02010600030101010101" pitchFamily="2" charset="-122"/>
                          </a:rPr>
                          <m:t>𝑗</m:t>
                        </m:r>
                      </m:sub>
                      <m:sup>
                        <m:r>
                          <a:rPr lang="en-US" altLang="zh-CN" b="0" i="1" smtClean="0">
                            <a:latin typeface="Cambria Math" panose="02040503050406030204" pitchFamily="18" charset="0"/>
                            <a:ea typeface="宋体" panose="02010600030101010101" pitchFamily="2" charset="-122"/>
                          </a:rPr>
                          <m:t>𝑖</m:t>
                        </m:r>
                      </m:sup>
                    </m:sSubSup>
                    <m:r>
                      <a:rPr lang="en-US" altLang="zh-CN" b="0" i="1" smtClean="0">
                        <a:latin typeface="Cambria Math" panose="02040503050406030204" pitchFamily="18" charset="0"/>
                        <a:ea typeface="宋体" panose="02010600030101010101" pitchFamily="2" charset="-122"/>
                      </a:rPr>
                      <m:t> </m:t>
                    </m:r>
                    <m:r>
                      <a:rPr lang="zh-CN" altLang="en-US" i="1">
                        <a:latin typeface="Cambria Math" panose="02040503050406030204" pitchFamily="18" charset="0"/>
                        <a:ea typeface="宋体" panose="02010600030101010101" pitchFamily="2" charset="-122"/>
                      </a:rPr>
                      <m:t>为</m:t>
                    </m:r>
                  </m:oMath>
                </a14:m>
                <a:r>
                  <a:rPr lang="zh-CN" altLang="en-US" dirty="0">
                    <a:latin typeface="宋体" panose="02010600030101010101" pitchFamily="2" charset="-122"/>
                    <a:ea typeface="宋体" panose="02010600030101010101" pitchFamily="2" charset="-122"/>
                  </a:rPr>
                  <a:t>极化率张量，</a:t>
                </a:r>
                <a:r>
                  <a:rPr lang="en-US" altLang="zh-CN" dirty="0">
                    <a:latin typeface="宋体" panose="02010600030101010101" pitchFamily="2" charset="-122"/>
                    <a:ea typeface="宋体" panose="02010600030101010101" pitchFamily="2" charset="-122"/>
                  </a:rPr>
                  <a:t> </a:t>
                </a:r>
                <a14:m>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𝐸</m:t>
                        </m:r>
                      </m:e>
                      <m:sup>
                        <m:r>
                          <a:rPr lang="en-US" altLang="zh-CN" b="0" i="1" smtClean="0">
                            <a:latin typeface="Cambria Math" panose="02040503050406030204" pitchFamily="18" charset="0"/>
                          </a:rPr>
                          <m:t>𝑗</m:t>
                        </m:r>
                      </m:sup>
                    </m:sSup>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𝐸</m:t>
                        </m:r>
                      </m:e>
                      <m:sub>
                        <m:r>
                          <a:rPr lang="en-US" altLang="zh-CN" b="0" i="1" smtClean="0">
                            <a:latin typeface="Cambria Math" panose="02040503050406030204" pitchFamily="18" charset="0"/>
                          </a:rPr>
                          <m:t>𝑂</m:t>
                        </m:r>
                      </m:sub>
                      <m:sup>
                        <m:r>
                          <a:rPr lang="en-US" altLang="zh-CN" b="0" i="1" smtClean="0">
                            <a:latin typeface="Cambria Math" panose="02040503050406030204" pitchFamily="18" charset="0"/>
                          </a:rPr>
                          <m:t>𝑗</m:t>
                        </m:r>
                      </m:sup>
                    </m:sSubSup>
                    <m:r>
                      <m:rPr>
                        <m:sty m:val="p"/>
                      </m:rPr>
                      <a:rPr lang="en-US" altLang="zh-CN" b="0" i="0" smtClean="0">
                        <a:latin typeface="Cambria Math" panose="02040503050406030204" pitchFamily="18" charset="0"/>
                      </a:rPr>
                      <m:t>cos</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𝑡</m:t>
                    </m:r>
                    <m:r>
                      <a:rPr lang="en-US" altLang="zh-CN" b="0" i="1" smtClean="0">
                        <a:latin typeface="Cambria Math" panose="02040503050406030204" pitchFamily="18" charset="0"/>
                      </a:rPr>
                      <m:t>)</m:t>
                    </m:r>
                  </m:oMath>
                </a14:m>
                <a:r>
                  <a:rPr lang="zh-CN" altLang="en-US" dirty="0">
                    <a:latin typeface="宋体" panose="02010600030101010101" pitchFamily="2" charset="-122"/>
                    <a:ea typeface="宋体" panose="02010600030101010101" pitchFamily="2" charset="-122"/>
                  </a:rPr>
                  <a:t> 为外部驱动电场的</a:t>
                </a:r>
                <a14:m>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𝑗</m:t>
                        </m:r>
                      </m:e>
                      <m:sup>
                        <m:r>
                          <a:rPr lang="en-US" altLang="zh-CN" b="0" i="1" smtClean="0">
                            <a:latin typeface="Cambria Math" panose="02040503050406030204" pitchFamily="18" charset="0"/>
                          </a:rPr>
                          <m:t>𝑡h</m:t>
                        </m:r>
                      </m:sup>
                    </m:sSup>
                    <m:r>
                      <a:rPr lang="en-US" altLang="zh-CN" b="0" i="1" smtClean="0">
                        <a:latin typeface="Cambria Math" panose="02040503050406030204" pitchFamily="18" charset="0"/>
                      </a:rPr>
                      <m:t>  </m:t>
                    </m:r>
                  </m:oMath>
                </a14:m>
                <a:r>
                  <a:rPr lang="zh-CN" altLang="en-US" dirty="0">
                    <a:latin typeface="宋体" panose="02010600030101010101" pitchFamily="2" charset="-122"/>
                    <a:ea typeface="宋体" panose="02010600030101010101" pitchFamily="2" charset="-122"/>
                  </a:rPr>
                  <a:t>分量，分子的本征频率为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𝜔</m:t>
                        </m:r>
                      </m:e>
                      <m:sub>
                        <m:r>
                          <a:rPr lang="en-US" altLang="zh-CN" b="0" i="1" smtClean="0">
                            <a:latin typeface="Cambria Math" panose="02040503050406030204" pitchFamily="18" charset="0"/>
                          </a:rPr>
                          <m:t>𝑛</m:t>
                        </m:r>
                      </m:sub>
                    </m:sSub>
                    <m:r>
                      <a:rPr lang="zh-CN" altLang="en-US" i="1">
                        <a:latin typeface="Cambria Math" panose="02040503050406030204" pitchFamily="18" charset="0"/>
                      </a:rPr>
                      <m:t>。</m:t>
                    </m:r>
                  </m:oMath>
                </a14:m>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即：</a:t>
                </a:r>
                <a:endParaRPr lang="en-US" altLang="zh-CN" dirty="0">
                  <a:latin typeface="宋体" panose="02010600030101010101" pitchFamily="2" charset="-122"/>
                  <a:ea typeface="宋体" panose="02010600030101010101" pitchFamily="2" charset="-122"/>
                </a:endParaRPr>
              </a:p>
              <a:p>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𝑃</m:t>
                        </m:r>
                      </m:e>
                      <m:sup>
                        <m:r>
                          <a:rPr lang="en-US" altLang="zh-CN" i="1">
                            <a:latin typeface="Cambria Math" panose="02040503050406030204" pitchFamily="18" charset="0"/>
                          </a:rPr>
                          <m:t>𝑖</m:t>
                        </m:r>
                      </m:sup>
                    </m:sSup>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𝛼</m:t>
                        </m:r>
                      </m:e>
                      <m:sub>
                        <m:r>
                          <a:rPr lang="en-US" altLang="zh-CN" b="0" i="1" smtClean="0">
                            <a:latin typeface="Cambria Math" panose="02040503050406030204" pitchFamily="18" charset="0"/>
                          </a:rPr>
                          <m:t>0</m:t>
                        </m:r>
                        <m:r>
                          <a:rPr lang="en-US" altLang="zh-CN" b="0" i="1" smtClean="0">
                            <a:latin typeface="Cambria Math" panose="02040503050406030204" pitchFamily="18" charset="0"/>
                          </a:rPr>
                          <m:t>𝑗</m:t>
                        </m:r>
                      </m:sub>
                      <m:sup>
                        <m:r>
                          <a:rPr lang="en-US" altLang="zh-CN" b="0" i="1" smtClean="0">
                            <a:latin typeface="Cambria Math" panose="02040503050406030204" pitchFamily="18" charset="0"/>
                          </a:rPr>
                          <m:t>𝑖</m:t>
                        </m:r>
                      </m:sup>
                    </m:sSubSup>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𝐸</m:t>
                        </m:r>
                      </m:e>
                      <m:sub>
                        <m:r>
                          <a:rPr lang="en-US" altLang="zh-CN" b="0" i="1" smtClean="0">
                            <a:latin typeface="Cambria Math" panose="02040503050406030204" pitchFamily="18" charset="0"/>
                          </a:rPr>
                          <m:t>0</m:t>
                        </m:r>
                      </m:sub>
                      <m:sup>
                        <m:r>
                          <a:rPr lang="en-US" altLang="zh-CN" b="0" i="1" smtClean="0">
                            <a:latin typeface="Cambria Math" panose="02040503050406030204" pitchFamily="18" charset="0"/>
                          </a:rPr>
                          <m:t>𝑗</m:t>
                        </m:r>
                      </m:sup>
                    </m:sSubSup>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cos</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𝜔</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𝑡</m:t>
                            </m:r>
                          </m:e>
                        </m:d>
                      </m:e>
                    </m:func>
                    <m:r>
                      <a:rPr lang="en-US" altLang="zh-CN" b="0" i="0" smtClean="0">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𝛼</m:t>
                        </m:r>
                      </m:e>
                      <m:sub>
                        <m:r>
                          <a:rPr lang="en-US" altLang="zh-CN" i="1">
                            <a:latin typeface="Cambria Math" panose="02040503050406030204" pitchFamily="18" charset="0"/>
                          </a:rPr>
                          <m:t>𝑗𝑛</m:t>
                        </m:r>
                      </m:sub>
                      <m:sup>
                        <m:r>
                          <a:rPr lang="en-US" altLang="zh-CN" i="1">
                            <a:latin typeface="Cambria Math" panose="02040503050406030204" pitchFamily="18" charset="0"/>
                          </a:rPr>
                          <m:t>′</m:t>
                        </m:r>
                        <m:r>
                          <a:rPr lang="en-US" altLang="zh-CN" i="1">
                            <a:latin typeface="Cambria Math" panose="02040503050406030204" pitchFamily="18" charset="0"/>
                          </a:rPr>
                          <m:t>𝑖</m:t>
                        </m:r>
                      </m:sup>
                    </m:sSubSup>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𝑞</m:t>
                        </m:r>
                      </m:e>
                      <m:sub>
                        <m:r>
                          <a:rPr lang="en-US" altLang="zh-CN" b="0" i="1" smtClean="0">
                            <a:latin typeface="Cambria Math" panose="02040503050406030204" pitchFamily="18" charset="0"/>
                          </a:rPr>
                          <m:t>0</m:t>
                        </m:r>
                      </m:sub>
                      <m:sup>
                        <m:r>
                          <a:rPr lang="en-US" altLang="zh-CN" b="0" i="1" smtClean="0">
                            <a:latin typeface="Cambria Math" panose="02040503050406030204" pitchFamily="18" charset="0"/>
                          </a:rPr>
                          <m:t>𝑛</m:t>
                        </m:r>
                      </m:sup>
                    </m:sSubSup>
                    <m:func>
                      <m:funcPr>
                        <m:ctrlPr>
                          <a:rPr lang="en-US" altLang="zh-CN" i="1">
                            <a:latin typeface="Cambria Math" panose="02040503050406030204" pitchFamily="18" charset="0"/>
                          </a:rPr>
                        </m:ctrlPr>
                      </m:funcPr>
                      <m:fName>
                        <m:r>
                          <m:rPr>
                            <m:sty m:val="p"/>
                          </m:rPr>
                          <a:rPr lang="en-US" altLang="zh-CN">
                            <a:latin typeface="Cambria Math" panose="02040503050406030204" pitchFamily="18" charset="0"/>
                          </a:rPr>
                          <m:t>cos</m:t>
                        </m:r>
                      </m:fName>
                      <m:e>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𝑛</m:t>
                                </m:r>
                              </m:sub>
                            </m:sSub>
                            <m:r>
                              <a:rPr lang="en-US" altLang="zh-CN" i="1">
                                <a:latin typeface="Cambria Math" panose="02040503050406030204" pitchFamily="18" charset="0"/>
                              </a:rPr>
                              <m:t>𝑡</m:t>
                            </m:r>
                          </m:e>
                        </m:d>
                      </m:e>
                    </m:func>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𝐸</m:t>
                        </m:r>
                      </m:e>
                      <m:sub>
                        <m:r>
                          <a:rPr lang="en-US" altLang="zh-CN" i="1">
                            <a:latin typeface="Cambria Math" panose="02040503050406030204" pitchFamily="18" charset="0"/>
                          </a:rPr>
                          <m:t>𝑂</m:t>
                        </m:r>
                      </m:sub>
                      <m:sup>
                        <m:r>
                          <a:rPr lang="en-US" altLang="zh-CN" i="1">
                            <a:latin typeface="Cambria Math" panose="02040503050406030204" pitchFamily="18" charset="0"/>
                          </a:rPr>
                          <m:t>𝑗</m:t>
                        </m:r>
                      </m:sup>
                    </m:sSubSup>
                  </m:oMath>
                </a14:m>
                <a:r>
                  <a:rPr lang="en-US" altLang="zh-CN" dirty="0"/>
                  <a:t> </a:t>
                </a:r>
                <a14:m>
                  <m:oMath xmlns:m="http://schemas.openxmlformats.org/officeDocument/2006/math">
                    <m:r>
                      <m:rPr>
                        <m:sty m:val="p"/>
                      </m:rPr>
                      <a:rPr lang="en-US" altLang="zh-CN">
                        <a:latin typeface="Cambria Math" panose="02040503050406030204" pitchFamily="18" charset="0"/>
                      </a:rPr>
                      <m:t>cos</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𝑤</m:t>
                        </m:r>
                      </m:e>
                      <m:sub>
                        <m:r>
                          <a:rPr lang="en-US" altLang="zh-CN" i="1">
                            <a:latin typeface="Cambria Math" panose="02040503050406030204" pitchFamily="18" charset="0"/>
                          </a:rPr>
                          <m:t>0</m:t>
                        </m:r>
                      </m:sub>
                    </m:sSub>
                    <m:r>
                      <a:rPr lang="en-US" altLang="zh-CN" i="1">
                        <a:latin typeface="Cambria Math" panose="02040503050406030204" pitchFamily="18" charset="0"/>
                      </a:rPr>
                      <m:t>𝑡</m:t>
                    </m:r>
                    <m:r>
                      <a:rPr lang="en-US" altLang="zh-CN" i="1">
                        <a:latin typeface="Cambria Math" panose="02040503050406030204" pitchFamily="18" charset="0"/>
                      </a:rPr>
                      <m:t>)</m:t>
                    </m:r>
                  </m:oMath>
                </a14:m>
                <a:r>
                  <a:rPr lang="zh-CN" altLang="en-US" dirty="0">
                    <a:latin typeface="宋体" panose="02010600030101010101" pitchFamily="2" charset="-122"/>
                    <a:ea typeface="宋体" panose="02010600030101010101" pitchFamily="2" charset="-122"/>
                  </a:rPr>
                  <a:t> </a:t>
                </a:r>
                <a:endParaRPr lang="en-US" altLang="zh-CN" i="1" dirty="0">
                  <a:latin typeface="Cambria Math" panose="02040503050406030204" pitchFamily="18" charset="0"/>
                </a:endParaRPr>
              </a:p>
              <a:p>
                <a:r>
                  <a:rPr lang="en-US" altLang="zh-CN" b="0" dirty="0"/>
                  <a:t>     </a:t>
                </a:r>
                <a14:m>
                  <m:oMath xmlns:m="http://schemas.openxmlformats.org/officeDocument/2006/math">
                    <m:r>
                      <a:rPr lang="en-US" altLang="zh-CN" b="0" i="1" smtClean="0">
                        <a:latin typeface="Cambria Math" panose="02040503050406030204" pitchFamily="18" charset="0"/>
                      </a:rPr>
                      <m:t>=</m:t>
                    </m:r>
                  </m:oMath>
                </a14:m>
                <a:r>
                  <a:rPr lang="en-US" altLang="zh-CN" dirty="0"/>
                  <a:t> </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𝛼</m:t>
                        </m:r>
                      </m:e>
                      <m:sub>
                        <m:r>
                          <a:rPr lang="en-US" altLang="zh-CN" i="1">
                            <a:latin typeface="Cambria Math" panose="02040503050406030204" pitchFamily="18" charset="0"/>
                          </a:rPr>
                          <m:t>0</m:t>
                        </m:r>
                        <m:r>
                          <a:rPr lang="en-US" altLang="zh-CN" i="1">
                            <a:latin typeface="Cambria Math" panose="02040503050406030204" pitchFamily="18" charset="0"/>
                          </a:rPr>
                          <m:t>𝑗</m:t>
                        </m:r>
                      </m:sub>
                      <m:sup>
                        <m:r>
                          <a:rPr lang="en-US" altLang="zh-CN" i="1">
                            <a:latin typeface="Cambria Math" panose="02040503050406030204" pitchFamily="18" charset="0"/>
                          </a:rPr>
                          <m:t>𝑖</m:t>
                        </m:r>
                      </m:sup>
                    </m:sSubSup>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𝐸</m:t>
                        </m:r>
                      </m:e>
                      <m:sub>
                        <m:r>
                          <a:rPr lang="en-US" altLang="zh-CN" i="1">
                            <a:latin typeface="Cambria Math" panose="02040503050406030204" pitchFamily="18" charset="0"/>
                          </a:rPr>
                          <m:t>0</m:t>
                        </m:r>
                      </m:sub>
                      <m:sup>
                        <m:r>
                          <a:rPr lang="en-US" altLang="zh-CN" i="1">
                            <a:latin typeface="Cambria Math" panose="02040503050406030204" pitchFamily="18" charset="0"/>
                          </a:rPr>
                          <m:t>𝑗</m:t>
                        </m:r>
                      </m:sup>
                    </m:sSubSup>
                    <m:func>
                      <m:funcPr>
                        <m:ctrlPr>
                          <a:rPr lang="en-US" altLang="zh-CN" i="1">
                            <a:latin typeface="Cambria Math" panose="02040503050406030204" pitchFamily="18" charset="0"/>
                          </a:rPr>
                        </m:ctrlPr>
                      </m:funcPr>
                      <m:fName>
                        <m:r>
                          <m:rPr>
                            <m:sty m:val="p"/>
                          </m:rPr>
                          <a:rPr lang="en-US" altLang="zh-CN">
                            <a:latin typeface="Cambria Math" panose="02040503050406030204" pitchFamily="18" charset="0"/>
                          </a:rPr>
                          <m:t>cos</m:t>
                        </m:r>
                      </m:fName>
                      <m:e>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0</m:t>
                                </m:r>
                              </m:sub>
                            </m:sSub>
                            <m:r>
                              <a:rPr lang="en-US" altLang="zh-CN" i="1">
                                <a:latin typeface="Cambria Math" panose="02040503050406030204" pitchFamily="18" charset="0"/>
                              </a:rPr>
                              <m:t>𝑡</m:t>
                            </m:r>
                          </m:e>
                        </m:d>
                      </m:e>
                    </m:func>
                    <m:r>
                      <a:rPr lang="en-US" altLang="zh-CN" b="0" i="1" smtClean="0">
                        <a:latin typeface="Cambria Math" panose="02040503050406030204" pitchFamily="18" charset="0"/>
                      </a:rPr>
                      <m:t>+</m:t>
                    </m:r>
                  </m:oMath>
                </a14:m>
                <a:r>
                  <a:rPr lang="en-US" altLang="zh-CN" dirty="0">
                    <a:latin typeface="宋体" panose="02010600030101010101" pitchFamily="2" charset="-122"/>
                  </a:rPr>
                  <a:t> </a:t>
                </a:r>
                <a14:m>
                  <m:oMath xmlns:m="http://schemas.openxmlformats.org/officeDocument/2006/math">
                    <m:f>
                      <m:fPr>
                        <m:ctrlPr>
                          <a:rPr lang="en-US" altLang="zh-CN" i="1" smtClean="0">
                            <a:latin typeface="Cambria Math" panose="02040503050406030204" pitchFamily="18" charset="0"/>
                          </a:rPr>
                        </m:ctrlPr>
                      </m:fPr>
                      <m:num>
                        <m:r>
                          <a:rPr lang="en-US" altLang="zh-CN" b="0" i="1" smtClean="0">
                            <a:latin typeface="Cambria Math" panose="02040503050406030204" pitchFamily="18" charset="0"/>
                          </a:rPr>
                          <m:t>1</m:t>
                        </m:r>
                      </m:num>
                      <m:den>
                        <m:r>
                          <a:rPr lang="en-US" altLang="zh-CN" b="0" i="1" smtClean="0">
                            <a:latin typeface="Cambria Math" panose="02040503050406030204" pitchFamily="18" charset="0"/>
                          </a:rPr>
                          <m:t>2</m:t>
                        </m:r>
                      </m:den>
                    </m:f>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𝛼</m:t>
                        </m:r>
                      </m:e>
                      <m:sub>
                        <m:r>
                          <a:rPr lang="en-US" altLang="zh-CN" i="1">
                            <a:latin typeface="Cambria Math" panose="02040503050406030204" pitchFamily="18" charset="0"/>
                          </a:rPr>
                          <m:t>𝑗𝑛</m:t>
                        </m:r>
                      </m:sub>
                      <m:sup>
                        <m:r>
                          <a:rPr lang="en-US" altLang="zh-CN" i="1">
                            <a:latin typeface="Cambria Math" panose="02040503050406030204" pitchFamily="18" charset="0"/>
                          </a:rPr>
                          <m:t>′</m:t>
                        </m:r>
                        <m:r>
                          <a:rPr lang="en-US" altLang="zh-CN" i="1">
                            <a:latin typeface="Cambria Math" panose="02040503050406030204" pitchFamily="18" charset="0"/>
                          </a:rPr>
                          <m:t>𝑖</m:t>
                        </m:r>
                      </m:sup>
                    </m:sSubSup>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𝑞</m:t>
                        </m:r>
                      </m:e>
                      <m:sub>
                        <m:r>
                          <a:rPr lang="en-US" altLang="zh-CN" i="1">
                            <a:latin typeface="Cambria Math" panose="02040503050406030204" pitchFamily="18" charset="0"/>
                          </a:rPr>
                          <m:t>0</m:t>
                        </m:r>
                      </m:sub>
                      <m:sup>
                        <m:r>
                          <a:rPr lang="en-US" altLang="zh-CN" i="1">
                            <a:latin typeface="Cambria Math" panose="02040503050406030204" pitchFamily="18" charset="0"/>
                          </a:rPr>
                          <m:t>𝑛</m:t>
                        </m:r>
                      </m:sup>
                    </m:sSubSup>
                  </m:oMath>
                </a14:m>
                <a:r>
                  <a:rPr lang="en-US" altLang="zh-CN" dirty="0"/>
                  <a:t> </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𝐸</m:t>
                        </m:r>
                      </m:e>
                      <m:sub>
                        <m:r>
                          <a:rPr lang="en-US" altLang="zh-CN" i="1">
                            <a:latin typeface="Cambria Math" panose="02040503050406030204" pitchFamily="18" charset="0"/>
                          </a:rPr>
                          <m:t>𝑂</m:t>
                        </m:r>
                      </m:sub>
                      <m:sup>
                        <m:r>
                          <a:rPr lang="en-US" altLang="zh-CN" i="1">
                            <a:latin typeface="Cambria Math" panose="02040503050406030204" pitchFamily="18" charset="0"/>
                          </a:rPr>
                          <m:t>𝑗</m:t>
                        </m:r>
                      </m:sup>
                    </m:sSubSup>
                    <m:r>
                      <a:rPr lang="en-US" altLang="zh-CN" b="0" i="1" smtClean="0">
                        <a:latin typeface="Cambria Math" panose="02040503050406030204" pitchFamily="18" charset="0"/>
                      </a:rPr>
                      <m:t>(</m:t>
                    </m:r>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cos</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𝜔</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𝜔</m:t>
                                </m:r>
                              </m:e>
                              <m:sub>
                                <m:r>
                                  <a:rPr lang="en-US" altLang="zh-CN" b="0" i="1" smtClean="0">
                                    <a:latin typeface="Cambria Math" panose="02040503050406030204" pitchFamily="18" charset="0"/>
                                  </a:rPr>
                                  <m:t>𝑛</m:t>
                                </m:r>
                              </m:sub>
                            </m:sSub>
                          </m:e>
                        </m:d>
                      </m:e>
                    </m:func>
                    <m:r>
                      <a:rPr lang="en-US" altLang="zh-CN" b="0" i="1" smtClean="0">
                        <a:latin typeface="Cambria Math" panose="02040503050406030204" pitchFamily="18" charset="0"/>
                      </a:rPr>
                      <m:t>+</m:t>
                    </m:r>
                    <m:r>
                      <m:rPr>
                        <m:sty m:val="p"/>
                      </m:rPr>
                      <a:rPr lang="en-US" altLang="zh-CN" b="0" i="0" smtClean="0">
                        <a:latin typeface="Cambria Math" panose="02040503050406030204" pitchFamily="18" charset="0"/>
                      </a:rPr>
                      <m:t>cos</m:t>
                    </m:r>
                    <m:r>
                      <a:rPr lang="en-US" altLang="zh-CN" b="0" i="1" smtClean="0">
                        <a:latin typeface="Cambria Math" panose="02040503050406030204" pitchFamily="18" charset="0"/>
                      </a:rPr>
                      <m:t>⁡</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0</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𝑛</m:t>
                            </m:r>
                          </m:sub>
                        </m:sSub>
                      </m:e>
                    </m:d>
                    <m:r>
                      <a:rPr lang="en-US" altLang="zh-CN" b="0" i="1" smtClean="0">
                        <a:latin typeface="Cambria Math" panose="02040503050406030204" pitchFamily="18" charset="0"/>
                      </a:rPr>
                      <m:t>)</m:t>
                    </m:r>
                  </m:oMath>
                </a14:m>
                <a:endParaRPr lang="en-US" altLang="zh-CN" dirty="0">
                  <a:latin typeface="宋体" panose="02010600030101010101" pitchFamily="2" charset="-122"/>
                </a:endParaRPr>
              </a:p>
            </p:txBody>
          </p:sp>
        </mc:Choice>
        <mc:Fallback xmlns="">
          <p:sp>
            <p:nvSpPr>
              <p:cNvPr id="8" name="文本框 7">
                <a:extLst>
                  <a:ext uri="{FF2B5EF4-FFF2-40B4-BE49-F238E27FC236}">
                    <a16:creationId xmlns:a16="http://schemas.microsoft.com/office/drawing/2014/main" id="{02B2394C-9D34-4052-B3E0-F8E4B2217251}"/>
                  </a:ext>
                </a:extLst>
              </p:cNvPr>
              <p:cNvSpPr txBox="1">
                <a:spLocks noRot="1" noChangeAspect="1" noMove="1" noResize="1" noEditPoints="1" noAdjustHandles="1" noChangeArrowheads="1" noChangeShapeType="1" noTextEdit="1"/>
              </p:cNvSpPr>
              <p:nvPr/>
            </p:nvSpPr>
            <p:spPr>
              <a:xfrm>
                <a:off x="4935676" y="1436744"/>
                <a:ext cx="7256323" cy="3538597"/>
              </a:xfrm>
              <a:prstGeom prst="rect">
                <a:avLst/>
              </a:prstGeom>
              <a:blipFill>
                <a:blip r:embed="rId3"/>
                <a:stretch>
                  <a:fillRect l="-756" t="-1034"/>
                </a:stretch>
              </a:blipFill>
            </p:spPr>
            <p:txBody>
              <a:bodyPr/>
              <a:lstStyle/>
              <a:p>
                <a:r>
                  <a:rPr lang="zh-CN" altLang="en-US">
                    <a:noFill/>
                  </a:rPr>
                  <a:t> </a:t>
                </a:r>
              </a:p>
            </p:txBody>
          </p:sp>
        </mc:Fallback>
      </mc:AlternateContent>
      <p:cxnSp>
        <p:nvCxnSpPr>
          <p:cNvPr id="10" name="直接箭头连接符 9">
            <a:extLst>
              <a:ext uri="{FF2B5EF4-FFF2-40B4-BE49-F238E27FC236}">
                <a16:creationId xmlns:a16="http://schemas.microsoft.com/office/drawing/2014/main" id="{B6B8F58E-5E36-4073-831D-2166E85D3C08}"/>
              </a:ext>
            </a:extLst>
          </p:cNvPr>
          <p:cNvCxnSpPr>
            <a:cxnSpLocks/>
          </p:cNvCxnSpPr>
          <p:nvPr/>
        </p:nvCxnSpPr>
        <p:spPr>
          <a:xfrm flipH="1">
            <a:off x="5890967" y="4975341"/>
            <a:ext cx="205034" cy="5935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文本框 10">
            <a:extLst>
              <a:ext uri="{FF2B5EF4-FFF2-40B4-BE49-F238E27FC236}">
                <a16:creationId xmlns:a16="http://schemas.microsoft.com/office/drawing/2014/main" id="{29A948FB-C219-4BF0-8324-4A92C16CAA9E}"/>
              </a:ext>
            </a:extLst>
          </p:cNvPr>
          <p:cNvSpPr txBox="1"/>
          <p:nvPr/>
        </p:nvSpPr>
        <p:spPr>
          <a:xfrm>
            <a:off x="4751109" y="5631569"/>
            <a:ext cx="1696825" cy="369332"/>
          </a:xfrm>
          <a:prstGeom prst="rect">
            <a:avLst/>
          </a:prstGeom>
          <a:noFill/>
        </p:spPr>
        <p:txBody>
          <a:bodyPr wrap="square" rtlCol="0">
            <a:spAutoFit/>
          </a:bodyPr>
          <a:lstStyle/>
          <a:p>
            <a:r>
              <a:rPr lang="zh-CN" altLang="en-US" dirty="0"/>
              <a:t>瑞利散射成分</a:t>
            </a:r>
          </a:p>
        </p:txBody>
      </p:sp>
      <p:cxnSp>
        <p:nvCxnSpPr>
          <p:cNvPr id="13" name="直接箭头连接符 12">
            <a:extLst>
              <a:ext uri="{FF2B5EF4-FFF2-40B4-BE49-F238E27FC236}">
                <a16:creationId xmlns:a16="http://schemas.microsoft.com/office/drawing/2014/main" id="{D73FD629-47A3-4574-A02C-849DA93EEB6D}"/>
              </a:ext>
            </a:extLst>
          </p:cNvPr>
          <p:cNvCxnSpPr/>
          <p:nvPr/>
        </p:nvCxnSpPr>
        <p:spPr>
          <a:xfrm>
            <a:off x="8964891" y="4975341"/>
            <a:ext cx="443060" cy="529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A04748E-7FE6-479D-9C60-F63698F02BF3}"/>
              </a:ext>
            </a:extLst>
          </p:cNvPr>
          <p:cNvSpPr txBox="1"/>
          <p:nvPr/>
        </p:nvSpPr>
        <p:spPr>
          <a:xfrm>
            <a:off x="8869871" y="5568864"/>
            <a:ext cx="2601798" cy="369332"/>
          </a:xfrm>
          <a:prstGeom prst="rect">
            <a:avLst/>
          </a:prstGeom>
          <a:noFill/>
        </p:spPr>
        <p:txBody>
          <a:bodyPr wrap="square" rtlCol="0">
            <a:spAutoFit/>
          </a:bodyPr>
          <a:lstStyle/>
          <a:p>
            <a:r>
              <a:rPr lang="en-US" altLang="zh-CN" dirty="0"/>
              <a:t>Raman </a:t>
            </a:r>
            <a:r>
              <a:rPr lang="zh-CN" altLang="en-US" dirty="0"/>
              <a:t>散射成分</a:t>
            </a:r>
          </a:p>
        </p:txBody>
      </p:sp>
      <p:cxnSp>
        <p:nvCxnSpPr>
          <p:cNvPr id="16" name="直接箭头连接符 15">
            <a:extLst>
              <a:ext uri="{FF2B5EF4-FFF2-40B4-BE49-F238E27FC236}">
                <a16:creationId xmlns:a16="http://schemas.microsoft.com/office/drawing/2014/main" id="{B30800AE-D788-4849-8CCE-8F1181AD3DD6}"/>
              </a:ext>
            </a:extLst>
          </p:cNvPr>
          <p:cNvCxnSpPr/>
          <p:nvPr/>
        </p:nvCxnSpPr>
        <p:spPr>
          <a:xfrm flipH="1">
            <a:off x="10435472" y="4892511"/>
            <a:ext cx="405353" cy="528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951656A9-7F01-4F74-8CC0-771FB2489DE2}"/>
              </a:ext>
            </a:extLst>
          </p:cNvPr>
          <p:cNvSpPr txBox="1"/>
          <p:nvPr/>
        </p:nvSpPr>
        <p:spPr>
          <a:xfrm>
            <a:off x="7376474" y="5125728"/>
            <a:ext cx="1696825" cy="369332"/>
          </a:xfrm>
          <a:prstGeom prst="rect">
            <a:avLst/>
          </a:prstGeom>
          <a:noFill/>
        </p:spPr>
        <p:txBody>
          <a:bodyPr wrap="square" rtlCol="0">
            <a:spAutoFit/>
          </a:bodyPr>
          <a:lstStyle/>
          <a:p>
            <a:r>
              <a:rPr lang="en-US" altLang="zh-CN" dirty="0"/>
              <a:t>Unti-stokes </a:t>
            </a:r>
            <a:r>
              <a:rPr lang="zh-CN" altLang="en-US" dirty="0"/>
              <a:t>线</a:t>
            </a:r>
          </a:p>
        </p:txBody>
      </p:sp>
      <p:sp>
        <p:nvSpPr>
          <p:cNvPr id="18" name="文本框 17">
            <a:extLst>
              <a:ext uri="{FF2B5EF4-FFF2-40B4-BE49-F238E27FC236}">
                <a16:creationId xmlns:a16="http://schemas.microsoft.com/office/drawing/2014/main" id="{D079DAB0-46C3-428A-9520-530D00D839F2}"/>
              </a:ext>
            </a:extLst>
          </p:cNvPr>
          <p:cNvSpPr txBox="1"/>
          <p:nvPr/>
        </p:nvSpPr>
        <p:spPr>
          <a:xfrm>
            <a:off x="10581588" y="5081931"/>
            <a:ext cx="1696825" cy="369332"/>
          </a:xfrm>
          <a:prstGeom prst="rect">
            <a:avLst/>
          </a:prstGeom>
          <a:noFill/>
        </p:spPr>
        <p:txBody>
          <a:bodyPr wrap="square" rtlCol="0">
            <a:spAutoFit/>
          </a:bodyPr>
          <a:lstStyle/>
          <a:p>
            <a:r>
              <a:rPr lang="en-US" altLang="zh-CN" dirty="0"/>
              <a:t>Stokes </a:t>
            </a:r>
            <a:r>
              <a:rPr lang="zh-CN" altLang="en-US" dirty="0"/>
              <a:t>线</a:t>
            </a:r>
          </a:p>
        </p:txBody>
      </p:sp>
      <p:sp>
        <p:nvSpPr>
          <p:cNvPr id="19" name="文本框 18">
            <a:extLst>
              <a:ext uri="{FF2B5EF4-FFF2-40B4-BE49-F238E27FC236}">
                <a16:creationId xmlns:a16="http://schemas.microsoft.com/office/drawing/2014/main" id="{A38AE198-FAF1-4C39-9C0B-CE483D44472F}"/>
              </a:ext>
            </a:extLst>
          </p:cNvPr>
          <p:cNvSpPr txBox="1"/>
          <p:nvPr/>
        </p:nvSpPr>
        <p:spPr>
          <a:xfrm>
            <a:off x="1272617" y="3953651"/>
            <a:ext cx="3148553" cy="369332"/>
          </a:xfrm>
          <a:prstGeom prst="rect">
            <a:avLst/>
          </a:prstGeom>
          <a:noFill/>
        </p:spPr>
        <p:txBody>
          <a:bodyPr wrap="squar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FIG.1 Raman </a:t>
            </a:r>
            <a:r>
              <a:rPr lang="zh-CN" altLang="en-US" dirty="0">
                <a:latin typeface="宋体" panose="02010600030101010101" pitchFamily="2" charset="-122"/>
                <a:ea typeface="宋体" panose="02010600030101010101" pitchFamily="2" charset="-122"/>
              </a:rPr>
              <a:t>散射示意图</a:t>
            </a:r>
          </a:p>
        </p:txBody>
      </p:sp>
      <p:sp>
        <p:nvSpPr>
          <p:cNvPr id="2" name="文本框 1">
            <a:extLst>
              <a:ext uri="{FF2B5EF4-FFF2-40B4-BE49-F238E27FC236}">
                <a16:creationId xmlns:a16="http://schemas.microsoft.com/office/drawing/2014/main" id="{DFC67A6A-F5D4-4984-ABDC-2B2B64276311}"/>
              </a:ext>
            </a:extLst>
          </p:cNvPr>
          <p:cNvSpPr txBox="1"/>
          <p:nvPr/>
        </p:nvSpPr>
        <p:spPr>
          <a:xfrm>
            <a:off x="785062" y="368287"/>
            <a:ext cx="6178526" cy="461665"/>
          </a:xfrm>
          <a:prstGeom prst="rect">
            <a:avLst/>
          </a:prstGeom>
          <a:noFill/>
        </p:spPr>
        <p:txBody>
          <a:bodyPr wrap="square" rtlCol="0">
            <a:spAutoFit/>
          </a:bodyPr>
          <a:lstStyle/>
          <a:p>
            <a:r>
              <a:rPr lang="en-US" altLang="zh-CN" sz="2400" dirty="0"/>
              <a:t>Appendix</a:t>
            </a:r>
            <a:r>
              <a:rPr lang="zh-CN" altLang="en-US" sz="2400" dirty="0"/>
              <a:t>：</a:t>
            </a:r>
          </a:p>
        </p:txBody>
      </p:sp>
    </p:spTree>
    <p:extLst>
      <p:ext uri="{BB962C8B-B14F-4D97-AF65-F5344CB8AC3E}">
        <p14:creationId xmlns:p14="http://schemas.microsoft.com/office/powerpoint/2010/main" val="39361235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THEME" val="1129a22e-a5b3-487b-af29-28f4aa8a399a"/>
</p:tagLst>
</file>

<file path=ppt/tags/tag2.xml><?xml version="1.0" encoding="utf-8"?>
<p:tagLst xmlns:a="http://schemas.openxmlformats.org/drawingml/2006/main" xmlns:r="http://schemas.openxmlformats.org/officeDocument/2006/relationships" xmlns:p="http://schemas.openxmlformats.org/presentationml/2006/main">
  <p:tag name="ISLIDE.DIAGRAM" val="a24803b5-69a7-4e17-b995-28a1a3930395"/>
</p:tagLst>
</file>

<file path=ppt/theme/theme1.xml><?xml version="1.0" encoding="utf-8"?>
<a:theme xmlns:a="http://schemas.openxmlformats.org/drawingml/2006/main" name="主题5">
  <a:themeElements>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ppt/theme/themeOverride2.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1293</TotalTime>
  <Words>2196</Words>
  <Application>Microsoft Office PowerPoint</Application>
  <PresentationFormat>宽屏</PresentationFormat>
  <Paragraphs>331</Paragraphs>
  <Slides>29</Slides>
  <Notes>11</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嵌入 OLE 服务器</vt:lpstr>
      </vt:variant>
      <vt:variant>
        <vt:i4>2</vt:i4>
      </vt:variant>
      <vt:variant>
        <vt:lpstr>幻灯片标题</vt:lpstr>
      </vt:variant>
      <vt:variant>
        <vt:i4>29</vt:i4>
      </vt:variant>
    </vt:vector>
  </HeadingPairs>
  <TitlesOfParts>
    <vt:vector size="43" baseType="lpstr">
      <vt:lpstr>等线</vt:lpstr>
      <vt:lpstr>等线 Light</vt:lpstr>
      <vt:lpstr>楷体</vt:lpstr>
      <vt:lpstr>宋体</vt:lpstr>
      <vt:lpstr>微软雅黑</vt:lpstr>
      <vt:lpstr>Arial</vt:lpstr>
      <vt:lpstr>Calibri</vt:lpstr>
      <vt:lpstr>Cambria Math</vt:lpstr>
      <vt:lpstr>Impact</vt:lpstr>
      <vt:lpstr>Times New Roman</vt:lpstr>
      <vt:lpstr>主题5</vt:lpstr>
      <vt:lpstr>Office 主题​​</vt:lpstr>
      <vt:lpstr>Graph</vt:lpstr>
      <vt:lpstr>Worksheet</vt:lpstr>
      <vt:lpstr>Raman Spectrum     ——Principle and Application</vt:lpstr>
      <vt:lpstr>PowerPoint 演示文稿</vt:lpstr>
      <vt:lpstr>PowerPoint 演示文稿</vt:lpstr>
      <vt:lpstr>实验原理与仪器</vt:lpstr>
      <vt:lpstr>实验原理</vt:lpstr>
      <vt:lpstr>实验装置</vt:lpstr>
      <vt:lpstr>CCl4的四种振动模式</vt:lpstr>
      <vt:lpstr>PowerPoint 演示文稿</vt:lpstr>
      <vt:lpstr>CCl4 Raman 光谱分析 </vt:lpstr>
      <vt:lpstr>CCl4 Raman 光谱分析 </vt:lpstr>
      <vt:lpstr>退偏度测量结果</vt:lpstr>
      <vt:lpstr>垂直退偏度</vt:lpstr>
      <vt:lpstr>小结与实验建议</vt:lpstr>
      <vt:lpstr>Application of Raman scattering in Analyzing sample composition                             ----Using Methanol and Ethanol</vt:lpstr>
      <vt:lpstr>Combined graph of MeOH and EtOH</vt:lpstr>
      <vt:lpstr>1:1 Mixed solution </vt:lpstr>
      <vt:lpstr>Application of Raman scattering in analyzing sample structure                                       ----Using Black Phosphorus </vt:lpstr>
      <vt:lpstr>Brief introduction to black phosphorus </vt:lpstr>
      <vt:lpstr>Basic structure of BP</vt:lpstr>
      <vt:lpstr>Vibrational model of BP</vt:lpstr>
      <vt:lpstr>Experiment methods </vt:lpstr>
      <vt:lpstr>Experiment methods </vt:lpstr>
      <vt:lpstr>Experimental data of few layers BP</vt:lpstr>
      <vt:lpstr>Detailed analyze of A_g^2 peak</vt:lpstr>
      <vt:lpstr>Red shift of A_g^2 peak with the increased layer number</vt:lpstr>
      <vt:lpstr>Angle dependence of light intensity of A_g^2 peak</vt:lpstr>
      <vt:lpstr>Brief summary </vt:lpstr>
      <vt:lpstr>PowerPoint 演示文稿</vt:lpstr>
      <vt:lpstr>PowerPoint 演示文稿</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Francesco Tang</cp:lastModifiedBy>
  <cp:revision>126</cp:revision>
  <cp:lastPrinted>2017-09-28T16:00:00Z</cp:lastPrinted>
  <dcterms:created xsi:type="dcterms:W3CDTF">2017-09-28T16:00:00Z</dcterms:created>
  <dcterms:modified xsi:type="dcterms:W3CDTF">2020-12-30T12:08:28Z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a9c88281-e023-4f20-a9da-4e51d6947c6f</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2018-08-30T09:09:17.0011623Z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