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71" r:id="rId2"/>
    <p:sldId id="257" r:id="rId3"/>
    <p:sldId id="273" r:id="rId4"/>
    <p:sldId id="280" r:id="rId5"/>
    <p:sldId id="272" r:id="rId6"/>
    <p:sldId id="293" r:id="rId7"/>
    <p:sldId id="265" r:id="rId8"/>
    <p:sldId id="298" r:id="rId9"/>
    <p:sldId id="299" r:id="rId10"/>
    <p:sldId id="300" r:id="rId11"/>
    <p:sldId id="292" r:id="rId12"/>
    <p:sldId id="295" r:id="rId13"/>
    <p:sldId id="302" r:id="rId14"/>
    <p:sldId id="301" r:id="rId15"/>
    <p:sldId id="303" r:id="rId16"/>
    <p:sldId id="297" r:id="rId17"/>
    <p:sldId id="281" r:id="rId18"/>
    <p:sldId id="284" r:id="rId19"/>
    <p:sldId id="259" r:id="rId20"/>
    <p:sldId id="261" r:id="rId21"/>
    <p:sldId id="288" r:id="rId22"/>
    <p:sldId id="289" r:id="rId23"/>
    <p:sldId id="260" r:id="rId24"/>
    <p:sldId id="258" r:id="rId25"/>
    <p:sldId id="267" r:id="rId26"/>
    <p:sldId id="268" r:id="rId27"/>
    <p:sldId id="286" r:id="rId28"/>
    <p:sldId id="262" r:id="rId29"/>
    <p:sldId id="287" r:id="rId30"/>
    <p:sldId id="264" r:id="rId31"/>
    <p:sldId id="290" r:id="rId32"/>
    <p:sldId id="266" r:id="rId33"/>
    <p:sldId id="291" r:id="rId34"/>
    <p:sldId id="304" r:id="rId35"/>
    <p:sldId id="270" r:id="rId3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9" autoAdjust="0"/>
    <p:restoredTop sz="94660"/>
  </p:normalViewPr>
  <p:slideViewPr>
    <p:cSldViewPr snapToGrid="0">
      <p:cViewPr varScale="1">
        <p:scale>
          <a:sx n="69" d="100"/>
          <a:sy n="69" d="100"/>
        </p:scale>
        <p:origin x="79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36817;&#20195;&#29289;&#29702;&#23454;&#39564;\X&#33639;&#20809;\&#31532;&#19968;&#27425;\&#31532;&#19968;&#27425;&#25968;&#25454;&#32479;&#35745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36817;&#20195;&#29289;&#29702;&#23454;&#39564;\X&#33639;&#20809;\&#31532;&#19977;&#27425;&#23454;&#39564;\&#35823;&#24046;&#27604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36817;&#20195;&#29289;&#29702;&#23454;&#39564;\X&#33639;&#20809;\&#31532;&#19977;&#27425;&#23454;&#39564;\&#35823;&#24046;&#27604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36817;&#20195;&#29289;&#29702;&#23454;&#39564;\X&#33639;&#20809;\&#31532;&#19977;&#27425;&#23454;&#39564;\&#35823;&#24046;&#27604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1800" b="1" dirty="0" smtClean="0">
                <a:solidFill>
                  <a:schemeClr val="tx1"/>
                </a:solidFill>
              </a:rPr>
              <a:t>道址与能量的关系</a:t>
            </a:r>
            <a:endParaRPr lang="zh-CN" altLang="en-US" sz="1800" b="1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5.0270778652668421E-2"/>
          <c:y val="9.2430737824438614E-2"/>
          <c:w val="0.87895144356955379"/>
          <c:h val="0.72361074657334501"/>
        </c:manualLayout>
      </c:layout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22768347216194357"/>
                  <c:y val="-0.20575893095451336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</c:trendlineLbl>
          </c:trendline>
          <c:xVal>
            <c:numRef>
              <c:f>Sheet1!$C$3:$C$16</c:f>
              <c:numCache>
                <c:formatCode>General</c:formatCode>
                <c:ptCount val="14"/>
                <c:pt idx="0">
                  <c:v>587</c:v>
                </c:pt>
                <c:pt idx="1">
                  <c:v>638</c:v>
                </c:pt>
                <c:pt idx="2">
                  <c:v>647</c:v>
                </c:pt>
                <c:pt idx="3">
                  <c:v>706</c:v>
                </c:pt>
                <c:pt idx="4">
                  <c:v>803</c:v>
                </c:pt>
                <c:pt idx="5">
                  <c:v>862</c:v>
                </c:pt>
                <c:pt idx="6">
                  <c:v>889</c:v>
                </c:pt>
                <c:pt idx="7">
                  <c:v>923</c:v>
                </c:pt>
                <c:pt idx="8">
                  <c:v>956</c:v>
                </c:pt>
                <c:pt idx="9">
                  <c:v>1025</c:v>
                </c:pt>
                <c:pt idx="10">
                  <c:v>1657</c:v>
                </c:pt>
                <c:pt idx="11">
                  <c:v>1744</c:v>
                </c:pt>
                <c:pt idx="12">
                  <c:v>1862</c:v>
                </c:pt>
                <c:pt idx="13">
                  <c:v>1962</c:v>
                </c:pt>
              </c:numCache>
            </c:numRef>
          </c:xVal>
          <c:yVal>
            <c:numRef>
              <c:f>Sheet1!$D$3:$D$16</c:f>
              <c:numCache>
                <c:formatCode>General</c:formatCode>
                <c:ptCount val="14"/>
                <c:pt idx="0">
                  <c:v>5.8856599999999997</c:v>
                </c:pt>
                <c:pt idx="1">
                  <c:v>6.3951200000000004</c:v>
                </c:pt>
                <c:pt idx="2">
                  <c:v>6.4850199999999996</c:v>
                </c:pt>
                <c:pt idx="3">
                  <c:v>7.0743999999999998</c:v>
                </c:pt>
                <c:pt idx="4">
                  <c:v>8.0433699999999995</c:v>
                </c:pt>
                <c:pt idx="5">
                  <c:v>8.6327400000000001</c:v>
                </c:pt>
                <c:pt idx="6">
                  <c:v>8.90245</c:v>
                </c:pt>
                <c:pt idx="7">
                  <c:v>9.2420899999999993</c:v>
                </c:pt>
                <c:pt idx="8">
                  <c:v>9.5717400000000001</c:v>
                </c:pt>
                <c:pt idx="9">
                  <c:v>10.261010000000001</c:v>
                </c:pt>
                <c:pt idx="10">
                  <c:v>16.574300000000001</c:v>
                </c:pt>
                <c:pt idx="11">
                  <c:v>17.443380000000001</c:v>
                </c:pt>
                <c:pt idx="12">
                  <c:v>18.642109999999999</c:v>
                </c:pt>
                <c:pt idx="13">
                  <c:v>19.62107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92C-4B29-B702-723DEE949D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5701856"/>
        <c:axId val="275699776"/>
      </c:scatterChart>
      <c:valAx>
        <c:axId val="2757018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75699776"/>
        <c:crosses val="autoZero"/>
        <c:crossBetween val="midCat"/>
      </c:valAx>
      <c:valAx>
        <c:axId val="27569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7570185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1800" b="1" dirty="0"/>
              <a:t>能量修正图</a:t>
            </a:r>
            <a:endParaRPr lang="en-US" altLang="zh-CN" sz="1800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Sheet4!$J$1</c:f>
              <c:strCache>
                <c:ptCount val="1"/>
                <c:pt idx="0">
                  <c:v>Theoritical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1920255905511811"/>
                  <c:y val="-0.19641586468358121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</c:trendlineLbl>
          </c:trendline>
          <c:xVal>
            <c:numRef>
              <c:f>Sheet4!$I$2:$I$6</c:f>
              <c:numCache>
                <c:formatCode>General</c:formatCode>
                <c:ptCount val="5"/>
                <c:pt idx="0">
                  <c:v>5.4061700000000004</c:v>
                </c:pt>
                <c:pt idx="1">
                  <c:v>5.8856599999999997</c:v>
                </c:pt>
                <c:pt idx="2">
                  <c:v>6.3951200000000004</c:v>
                </c:pt>
                <c:pt idx="3">
                  <c:v>6.9245599999999996</c:v>
                </c:pt>
                <c:pt idx="4">
                  <c:v>7.4739699999999996</c:v>
                </c:pt>
              </c:numCache>
            </c:numRef>
          </c:xVal>
          <c:yVal>
            <c:numRef>
              <c:f>Sheet4!$J$2:$J$6</c:f>
              <c:numCache>
                <c:formatCode>General</c:formatCode>
                <c:ptCount val="5"/>
                <c:pt idx="0">
                  <c:v>5.409143356274666</c:v>
                </c:pt>
                <c:pt idx="1">
                  <c:v>5.8897288718605063</c:v>
                </c:pt>
                <c:pt idx="2">
                  <c:v>6.3907648349180839</c:v>
                </c:pt>
                <c:pt idx="3">
                  <c:v>6.9122512454473988</c:v>
                </c:pt>
                <c:pt idx="4">
                  <c:v>7.4541881034484501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E908-4A12-92A9-231AFE723B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7081568"/>
        <c:axId val="497080736"/>
      </c:scatterChart>
      <c:valAx>
        <c:axId val="497081568"/>
        <c:scaling>
          <c:orientation val="minMax"/>
          <c:min val="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97080736"/>
        <c:crosses val="autoZero"/>
        <c:crossBetween val="midCat"/>
      </c:valAx>
      <c:valAx>
        <c:axId val="497080736"/>
        <c:scaling>
          <c:orientation val="minMax"/>
          <c:min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970815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/>
              <a:t>计数与含量的关系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5.0581364829396326E-2"/>
                  <c:y val="-0.185023330417031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</c:trendlineLbl>
          </c:trendline>
          <c:xVal>
            <c:numRef>
              <c:f>Sheet5!$A$2:$A$5</c:f>
              <c:numCache>
                <c:formatCode>General</c:formatCode>
                <c:ptCount val="4"/>
                <c:pt idx="0">
                  <c:v>2.342E-2</c:v>
                </c:pt>
                <c:pt idx="1">
                  <c:v>7.0489999999999997E-2</c:v>
                </c:pt>
                <c:pt idx="2">
                  <c:v>0.10112</c:v>
                </c:pt>
                <c:pt idx="3">
                  <c:v>1.81332</c:v>
                </c:pt>
              </c:numCache>
            </c:numRef>
          </c:xVal>
          <c:yVal>
            <c:numRef>
              <c:f>Sheet5!$B$2:$B$5</c:f>
              <c:numCache>
                <c:formatCode>General</c:formatCode>
                <c:ptCount val="4"/>
                <c:pt idx="0">
                  <c:v>31</c:v>
                </c:pt>
                <c:pt idx="1">
                  <c:v>221.81</c:v>
                </c:pt>
                <c:pt idx="2">
                  <c:v>170.15</c:v>
                </c:pt>
                <c:pt idx="3">
                  <c:v>925.54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2D4-4591-8C06-BF92A117A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4478064"/>
        <c:axId val="264478896"/>
      </c:scatterChart>
      <c:valAx>
        <c:axId val="2644780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64478896"/>
        <c:crosses val="autoZero"/>
        <c:crossBetween val="midCat"/>
      </c:valAx>
      <c:valAx>
        <c:axId val="26447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644780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1800" b="1" dirty="0"/>
              <a:t>含量修正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4.2926727909011371E-2"/>
                  <c:y val="-0.16650481189851268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</c:trendlineLbl>
          </c:trendline>
          <c:xVal>
            <c:numRef>
              <c:f>Sheet1!$E$2:$E$5</c:f>
              <c:numCache>
                <c:formatCode>General</c:formatCode>
                <c:ptCount val="4"/>
                <c:pt idx="0">
                  <c:v>31</c:v>
                </c:pt>
                <c:pt idx="1">
                  <c:v>221.81</c:v>
                </c:pt>
                <c:pt idx="2">
                  <c:v>170.15</c:v>
                </c:pt>
                <c:pt idx="3">
                  <c:v>925.54</c:v>
                </c:pt>
              </c:numCache>
            </c:numRef>
          </c:xVal>
          <c:yVal>
            <c:numRef>
              <c:f>Sheet1!$F$2:$F$5</c:f>
              <c:numCache>
                <c:formatCode>General</c:formatCode>
                <c:ptCount val="4"/>
                <c:pt idx="0">
                  <c:v>24</c:v>
                </c:pt>
                <c:pt idx="1">
                  <c:v>191</c:v>
                </c:pt>
                <c:pt idx="2">
                  <c:v>149</c:v>
                </c:pt>
                <c:pt idx="3">
                  <c:v>912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C6F-4000-B1C1-15C99949DE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7082400"/>
        <c:axId val="497081152"/>
      </c:scatterChart>
      <c:valAx>
        <c:axId val="497082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97081152"/>
        <c:crosses val="autoZero"/>
        <c:crossBetween val="midCat"/>
      </c:valAx>
      <c:valAx>
        <c:axId val="49708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970824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307F6-A778-43BC-BBB7-D32E2C2F2072}" type="datetimeFigureOut">
              <a:rPr lang="zh-CN" altLang="en-US" smtClean="0"/>
              <a:t>2018/1/3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6562AC-027B-4B64-AAD9-87D74460A0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0169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E7BC7-107B-40E2-A406-12F9EC1212CE}" type="datetimeFigureOut">
              <a:rPr lang="zh-CN" altLang="en-US" smtClean="0"/>
              <a:t>2018/1/3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1D23E-409B-4A98-A43F-7A54759234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446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E7BC7-107B-40E2-A406-12F9EC1212CE}" type="datetimeFigureOut">
              <a:rPr lang="zh-CN" altLang="en-US" smtClean="0"/>
              <a:t>2018/1/3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1D23E-409B-4A98-A43F-7A54759234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7282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E7BC7-107B-40E2-A406-12F9EC1212CE}" type="datetimeFigureOut">
              <a:rPr lang="zh-CN" altLang="en-US" smtClean="0"/>
              <a:t>2018/1/3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1D23E-409B-4A98-A43F-7A54759234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340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E7BC7-107B-40E2-A406-12F9EC1212CE}" type="datetimeFigureOut">
              <a:rPr lang="zh-CN" altLang="en-US" smtClean="0"/>
              <a:t>2018/1/3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1D23E-409B-4A98-A43F-7A54759234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8891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E7BC7-107B-40E2-A406-12F9EC1212CE}" type="datetimeFigureOut">
              <a:rPr lang="zh-CN" altLang="en-US" smtClean="0"/>
              <a:t>2018/1/3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1D23E-409B-4A98-A43F-7A54759234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18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E7BC7-107B-40E2-A406-12F9EC1212CE}" type="datetimeFigureOut">
              <a:rPr lang="zh-CN" altLang="en-US" smtClean="0"/>
              <a:t>2018/1/3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1D23E-409B-4A98-A43F-7A54759234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7711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E7BC7-107B-40E2-A406-12F9EC1212CE}" type="datetimeFigureOut">
              <a:rPr lang="zh-CN" altLang="en-US" smtClean="0"/>
              <a:t>2018/1/3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1D23E-409B-4A98-A43F-7A54759234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1811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E7BC7-107B-40E2-A406-12F9EC1212CE}" type="datetimeFigureOut">
              <a:rPr lang="zh-CN" altLang="en-US" smtClean="0"/>
              <a:t>2018/1/3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1D23E-409B-4A98-A43F-7A54759234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905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E7BC7-107B-40E2-A406-12F9EC1212CE}" type="datetimeFigureOut">
              <a:rPr lang="zh-CN" altLang="en-US" smtClean="0"/>
              <a:t>2018/1/3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1D23E-409B-4A98-A43F-7A54759234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3881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E7BC7-107B-40E2-A406-12F9EC1212CE}" type="datetimeFigureOut">
              <a:rPr lang="zh-CN" altLang="en-US" smtClean="0"/>
              <a:t>2018/1/3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1D23E-409B-4A98-A43F-7A54759234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4828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E7BC7-107B-40E2-A406-12F9EC1212CE}" type="datetimeFigureOut">
              <a:rPr lang="zh-CN" altLang="en-US" smtClean="0"/>
              <a:t>2018/1/3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1D23E-409B-4A98-A43F-7A54759234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0539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1693335" y="-1693332"/>
            <a:ext cx="8805333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401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2086360" y="258235"/>
            <a:ext cx="5636501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1800" b="1">
                <a:solidFill>
                  <a:schemeClr val="accent2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3394456">
            <a:off x="-1403129" y="-2766003"/>
            <a:ext cx="3995338" cy="553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83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458283" y="258235"/>
            <a:ext cx="5636501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1800" b="1">
                <a:solidFill>
                  <a:schemeClr val="accent2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8688103" y="-4171853"/>
            <a:ext cx="5329618" cy="737947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9527096">
            <a:off x="-2033952" y="2104865"/>
            <a:ext cx="6231624" cy="862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70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E7BC7-107B-40E2-A406-12F9EC1212CE}" type="datetimeFigureOut">
              <a:rPr lang="zh-CN" altLang="en-US" smtClean="0"/>
              <a:t>2018/1/3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1D23E-409B-4A98-A43F-7A54759234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9615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66779" y="2217616"/>
            <a:ext cx="6258445" cy="1685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0350" dirty="0" smtClean="0">
                <a:solidFill>
                  <a:schemeClr val="bg1"/>
                </a:solidFill>
                <a:effectLst>
                  <a:outerShdw blurRad="177800" dist="152400" dir="5400000" sx="106000" sy="106000" algn="t" rotWithShape="0">
                    <a:prstClr val="black">
                      <a:alpha val="50000"/>
                    </a:prstClr>
                  </a:outerShdw>
                </a:effectLst>
              </a:rPr>
              <a:t>X</a:t>
            </a:r>
            <a:r>
              <a:rPr kumimoji="1" lang="zh-CN" altLang="en-US" sz="10350" dirty="0" smtClean="0">
                <a:solidFill>
                  <a:schemeClr val="bg1"/>
                </a:solidFill>
                <a:effectLst>
                  <a:outerShdw blurRad="177800" dist="152400" dir="5400000" sx="106000" sy="106000" algn="t" rotWithShape="0">
                    <a:prstClr val="black">
                      <a:alpha val="50000"/>
                    </a:prstClr>
                  </a:outerShdw>
                </a:effectLst>
              </a:rPr>
              <a:t>荧光实验</a:t>
            </a:r>
            <a:endParaRPr kumimoji="1" lang="zh-CN" altLang="en-US" sz="10350" dirty="0">
              <a:solidFill>
                <a:schemeClr val="bg1"/>
              </a:solidFill>
              <a:effectLst>
                <a:outerShdw blurRad="177800" dist="152400" dir="5400000" sx="106000" sy="106000" algn="t" rotWithShape="0">
                  <a:prstClr val="black">
                    <a:alpha val="50000"/>
                  </a:prst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23484" y="4568390"/>
            <a:ext cx="294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</a:rPr>
              <a:t>PRESENTED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BY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  <a:r>
              <a:rPr kumimoji="1" lang="en-US" altLang="zh-CN" dirty="0" smtClean="0">
                <a:solidFill>
                  <a:schemeClr val="bg1"/>
                </a:solidFill>
              </a:rPr>
              <a:t>Hai </a:t>
            </a:r>
            <a:r>
              <a:rPr kumimoji="1" lang="en-US" altLang="zh-CN" dirty="0" err="1" smtClean="0">
                <a:solidFill>
                  <a:schemeClr val="bg1"/>
                </a:solidFill>
              </a:rPr>
              <a:t>Congzhi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90299" y="3879609"/>
            <a:ext cx="4211409" cy="499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2000" b="1" dirty="0" smtClean="0">
                <a:solidFill>
                  <a:schemeClr val="bg1"/>
                </a:solidFill>
                <a:effectLst>
                  <a:outerShdw blurRad="177800" dist="38100" dir="5400000" sx="106000" sy="106000" algn="t" rotWithShape="0">
                    <a:prstClr val="black">
                      <a:alpha val="2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利用</a:t>
            </a:r>
            <a:r>
              <a:rPr kumimoji="1" lang="en-US" altLang="zh-CN" sz="2000" b="1" dirty="0" smtClean="0">
                <a:solidFill>
                  <a:schemeClr val="bg1"/>
                </a:solidFill>
                <a:effectLst>
                  <a:outerShdw blurRad="177800" dist="38100" dir="5400000" sx="106000" sy="106000" algn="t" rotWithShape="0">
                    <a:prstClr val="black">
                      <a:alpha val="2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X</a:t>
            </a:r>
            <a:r>
              <a:rPr kumimoji="1" lang="zh-CN" altLang="en-US" sz="2000" b="1" dirty="0" smtClean="0">
                <a:solidFill>
                  <a:schemeClr val="bg1"/>
                </a:solidFill>
                <a:effectLst>
                  <a:outerShdw blurRad="177800" dist="38100" dir="5400000" sx="106000" sy="106000" algn="t" rotWithShape="0">
                    <a:prstClr val="black">
                      <a:alpha val="2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荧光检测材料成分及有害物质</a:t>
            </a:r>
            <a:endParaRPr kumimoji="1" lang="zh-CN" altLang="en-US" sz="2000" b="1" dirty="0">
              <a:solidFill>
                <a:schemeClr val="bg1"/>
              </a:solidFill>
              <a:effectLst>
                <a:outerShdw blurRad="177800" dist="38100" dir="5400000" sx="106000" sy="106000" algn="t" rotWithShape="0">
                  <a:prstClr val="black">
                    <a:alpha val="20000"/>
                  </a:prstClr>
                </a:outerShdw>
              </a:effectLst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69476" y="5241520"/>
            <a:ext cx="4211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15307130309</a:t>
            </a:r>
          </a:p>
          <a:p>
            <a:pPr algn="ctr"/>
            <a:r>
              <a:rPr lang="zh-CN" altLang="en-US" dirty="0" smtClean="0">
                <a:solidFill>
                  <a:schemeClr val="bg1"/>
                </a:solidFill>
              </a:rPr>
              <a:t>光电信息科学与工程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45457" y="4937722"/>
            <a:ext cx="2483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海聪智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61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396292" y="-734933"/>
            <a:ext cx="1060775" cy="2530641"/>
          </a:xfrm>
          <a:prstGeom prst="rect">
            <a:avLst/>
          </a:prstGeom>
          <a:ln>
            <a:solidFill>
              <a:schemeClr val="accent3">
                <a:lumMod val="20000"/>
                <a:lumOff val="80000"/>
              </a:schemeClr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4933" y="5062292"/>
            <a:ext cx="1060775" cy="2530641"/>
          </a:xfrm>
          <a:prstGeom prst="rect">
            <a:avLst/>
          </a:prstGeom>
          <a:ln>
            <a:solidFill>
              <a:schemeClr val="accent3">
                <a:lumMod val="20000"/>
                <a:lumOff val="80000"/>
              </a:schemeClr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4410091" y="335173"/>
            <a:ext cx="5251268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/>
              <a:t>目录</a:t>
            </a:r>
            <a:endParaRPr lang="en-US" altLang="zh-CN" sz="4800" b="1" dirty="0" smtClean="0"/>
          </a:p>
          <a:p>
            <a:pPr algn="ctr"/>
            <a:endParaRPr lang="en-US" altLang="zh-CN" sz="3200" dirty="0" smtClean="0"/>
          </a:p>
          <a:p>
            <a:r>
              <a:rPr lang="en-US" altLang="zh-CN" sz="3200" dirty="0" smtClean="0"/>
              <a:t>1.</a:t>
            </a:r>
            <a:r>
              <a:rPr lang="zh-CN" altLang="en-US" sz="3200" dirty="0" smtClean="0"/>
              <a:t>实验目的</a:t>
            </a:r>
            <a:endParaRPr lang="en-US" altLang="zh-CN" sz="3200" dirty="0" smtClean="0"/>
          </a:p>
          <a:p>
            <a:endParaRPr lang="en-US" altLang="zh-CN" sz="3200" dirty="0" smtClean="0"/>
          </a:p>
          <a:p>
            <a:r>
              <a:rPr lang="en-US" altLang="zh-CN" sz="3200" dirty="0" smtClean="0"/>
              <a:t>2.</a:t>
            </a:r>
            <a:r>
              <a:rPr lang="zh-CN" altLang="en-US" sz="3200" dirty="0" smtClean="0"/>
              <a:t>实验结果</a:t>
            </a:r>
            <a:endParaRPr lang="en-US" altLang="zh-CN" sz="3200" dirty="0" smtClean="0"/>
          </a:p>
          <a:p>
            <a:endParaRPr lang="en-US" altLang="zh-CN" sz="3200" dirty="0" smtClean="0"/>
          </a:p>
          <a:p>
            <a:r>
              <a:rPr lang="en-US" altLang="zh-CN" sz="3200" dirty="0" smtClean="0"/>
              <a:t>3.</a:t>
            </a:r>
            <a:r>
              <a:rPr lang="zh-CN" altLang="en-US" sz="3200" dirty="0" smtClean="0"/>
              <a:t> 数据处理</a:t>
            </a:r>
            <a:endParaRPr lang="en-US" altLang="zh-CN" sz="3200" dirty="0" smtClean="0"/>
          </a:p>
          <a:p>
            <a:endParaRPr lang="en-US" altLang="zh-CN" sz="3200" dirty="0" smtClean="0"/>
          </a:p>
          <a:p>
            <a:r>
              <a:rPr lang="en-US" altLang="zh-CN" sz="3200" dirty="0" smtClean="0"/>
              <a:t>4.</a:t>
            </a:r>
            <a:r>
              <a:rPr lang="zh-CN" altLang="en-US" sz="3200" dirty="0" smtClean="0"/>
              <a:t>实验中的问题及解决方法</a:t>
            </a:r>
            <a:endParaRPr lang="en-US" altLang="zh-CN" sz="3200" dirty="0" smtClean="0"/>
          </a:p>
          <a:p>
            <a:endParaRPr lang="en-US" altLang="zh-CN" sz="3200" dirty="0" smtClean="0"/>
          </a:p>
          <a:p>
            <a:r>
              <a:rPr lang="en-US" altLang="zh-CN" sz="3200" dirty="0" smtClean="0"/>
              <a:t>5.</a:t>
            </a:r>
            <a:r>
              <a:rPr lang="zh-CN" altLang="en-US" sz="3200" dirty="0" smtClean="0"/>
              <a:t>参考资料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85239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4020671" y="94129"/>
            <a:ext cx="51098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/>
              <a:t>Part one</a:t>
            </a:r>
            <a:endParaRPr lang="zh-CN" altLang="en-US" sz="5400" b="1" dirty="0"/>
          </a:p>
        </p:txBody>
      </p:sp>
      <p:sp>
        <p:nvSpPr>
          <p:cNvPr id="14" name="文本框 13"/>
          <p:cNvSpPr txBox="1"/>
          <p:nvPr/>
        </p:nvSpPr>
        <p:spPr>
          <a:xfrm>
            <a:off x="4531659" y="1614836"/>
            <a:ext cx="6131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实验目的</a:t>
            </a:r>
            <a:endParaRPr lang="zh-CN" altLang="en-US" sz="3200" dirty="0"/>
          </a:p>
        </p:txBody>
      </p:sp>
      <p:sp>
        <p:nvSpPr>
          <p:cNvPr id="19" name="文本框 18"/>
          <p:cNvSpPr txBox="1"/>
          <p:nvPr/>
        </p:nvSpPr>
        <p:spPr>
          <a:xfrm>
            <a:off x="4020671" y="2796988"/>
            <a:ext cx="75303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1.</a:t>
            </a:r>
            <a:r>
              <a:rPr lang="zh-CN" altLang="en-US" sz="2400" dirty="0" smtClean="0"/>
              <a:t>定性检测实验室材料中的物质成分</a:t>
            </a:r>
            <a:r>
              <a:rPr lang="en-US" altLang="zh-CN" sz="2400" dirty="0" smtClean="0"/>
              <a:t>——</a:t>
            </a:r>
            <a:r>
              <a:rPr lang="zh-CN" altLang="en-US" sz="2400" dirty="0" smtClean="0"/>
              <a:t>地矿</a:t>
            </a:r>
            <a:endParaRPr lang="en-US" altLang="zh-CN" sz="2400" dirty="0" smtClean="0"/>
          </a:p>
          <a:p>
            <a:endParaRPr lang="en-US" altLang="zh-CN" sz="2400" dirty="0" smtClean="0"/>
          </a:p>
          <a:p>
            <a:r>
              <a:rPr lang="en-US" altLang="zh-CN" sz="2400" dirty="0" smtClean="0"/>
              <a:t>2.</a:t>
            </a:r>
            <a:r>
              <a:rPr lang="zh-CN" altLang="en-US" sz="2400" dirty="0" smtClean="0"/>
              <a:t>定性检测材料中的有害物质成分</a:t>
            </a:r>
            <a:r>
              <a:rPr lang="en-US" altLang="zh-CN" sz="2400" dirty="0" smtClean="0"/>
              <a:t>——RoHS</a:t>
            </a:r>
          </a:p>
          <a:p>
            <a:endParaRPr lang="en-US" altLang="zh-CN" sz="2400" dirty="0" smtClean="0"/>
          </a:p>
          <a:p>
            <a:r>
              <a:rPr lang="en-US" altLang="zh-CN" sz="2400" dirty="0" smtClean="0"/>
              <a:t>3.</a:t>
            </a:r>
            <a:r>
              <a:rPr lang="zh-CN" altLang="en-US" sz="2400" dirty="0" smtClean="0"/>
              <a:t>定量检测材料中的</a:t>
            </a:r>
            <a:r>
              <a:rPr lang="zh-CN" altLang="en-US" sz="2400" dirty="0"/>
              <a:t>有害</a:t>
            </a:r>
            <a:r>
              <a:rPr lang="zh-CN" altLang="en-US" sz="2400" dirty="0" smtClean="0"/>
              <a:t>成分含量</a:t>
            </a:r>
            <a:r>
              <a:rPr lang="en-US" altLang="zh-CN" sz="2400" dirty="0" smtClean="0"/>
              <a:t>——RoHS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0960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4020671" y="94129"/>
            <a:ext cx="51098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/>
              <a:t>Part Two</a:t>
            </a:r>
            <a:endParaRPr lang="zh-CN" altLang="en-US" sz="5400" b="1" dirty="0"/>
          </a:p>
        </p:txBody>
      </p:sp>
      <p:sp>
        <p:nvSpPr>
          <p:cNvPr id="14" name="文本框 13"/>
          <p:cNvSpPr txBox="1"/>
          <p:nvPr/>
        </p:nvSpPr>
        <p:spPr>
          <a:xfrm>
            <a:off x="4531659" y="1614836"/>
            <a:ext cx="6131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实验</a:t>
            </a:r>
            <a:r>
              <a:rPr lang="zh-CN" altLang="en-US" sz="3200" dirty="0"/>
              <a:t>结果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020671" y="2796988"/>
            <a:ext cx="75303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1.</a:t>
            </a:r>
            <a:r>
              <a:rPr lang="zh-CN" altLang="en-US" sz="2400" dirty="0" smtClean="0"/>
              <a:t>定性成分结果</a:t>
            </a:r>
            <a:endParaRPr lang="en-US" altLang="zh-CN" sz="2400" dirty="0" smtClean="0"/>
          </a:p>
          <a:p>
            <a:endParaRPr lang="en-US" altLang="zh-CN" sz="2400" dirty="0" smtClean="0"/>
          </a:p>
          <a:p>
            <a:r>
              <a:rPr lang="en-US" altLang="zh-CN" sz="2400" dirty="0" smtClean="0"/>
              <a:t>2.</a:t>
            </a:r>
            <a:r>
              <a:rPr lang="zh-CN" altLang="en-US" sz="2400" dirty="0" smtClean="0"/>
              <a:t>定量成分结果</a:t>
            </a:r>
            <a:r>
              <a:rPr lang="en-US" altLang="zh-CN" sz="2400" dirty="0" smtClean="0"/>
              <a:t>-</a:t>
            </a:r>
            <a:r>
              <a:rPr lang="zh-CN" altLang="en-US" sz="2400" dirty="0" smtClean="0"/>
              <a:t>针对</a:t>
            </a:r>
            <a:r>
              <a:rPr lang="en-US" altLang="zh-CN" sz="2400" dirty="0" smtClean="0"/>
              <a:t>RoHS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07250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429871" y="3254173"/>
            <a:ext cx="9144000" cy="20272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 smtClean="0"/>
              <a:t>Part Two 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2272553" y="968188"/>
            <a:ext cx="83954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定性实验结果</a:t>
            </a:r>
            <a:endParaRPr lang="en-US" altLang="zh-CN" dirty="0" smtClean="0"/>
          </a:p>
          <a:p>
            <a:r>
              <a:rPr lang="zh-CN" altLang="en-US" dirty="0" smtClean="0"/>
              <a:t>   物质成分</a:t>
            </a:r>
            <a:endParaRPr lang="en-US" altLang="zh-CN" dirty="0" smtClean="0"/>
          </a:p>
          <a:p>
            <a:r>
              <a:rPr lang="en-US" altLang="zh-CN" dirty="0" smtClean="0"/>
              <a:t>    1</a:t>
            </a:r>
            <a:r>
              <a:rPr lang="zh-CN" altLang="en-US" dirty="0" smtClean="0"/>
              <a:t>）红导线头金属部分：</a:t>
            </a:r>
            <a:r>
              <a:rPr lang="en-US" altLang="zh-CN" dirty="0" smtClean="0"/>
              <a:t>Cu</a:t>
            </a:r>
            <a:r>
              <a:rPr lang="zh-CN" altLang="en-US" dirty="0" smtClean="0"/>
              <a:t>的</a:t>
            </a:r>
            <a:r>
              <a:rPr lang="zh-CN" altLang="en-US" dirty="0" smtClean="0">
                <a:solidFill>
                  <a:srgbClr val="FF0000"/>
                </a:solidFill>
              </a:rPr>
              <a:t>计数最大</a:t>
            </a:r>
            <a:r>
              <a:rPr lang="zh-CN" altLang="en-US" dirty="0" smtClean="0"/>
              <a:t>，其次是</a:t>
            </a:r>
            <a:r>
              <a:rPr lang="en-US" altLang="zh-CN" dirty="0" smtClean="0"/>
              <a:t>Ni</a:t>
            </a:r>
            <a:r>
              <a:rPr lang="zh-CN" altLang="en-US" dirty="0" smtClean="0"/>
              <a:t>，还有少量的</a:t>
            </a:r>
            <a:r>
              <a:rPr lang="en-US" altLang="zh-CN" dirty="0" smtClean="0"/>
              <a:t>Zn</a:t>
            </a:r>
          </a:p>
          <a:p>
            <a:r>
              <a:rPr lang="en-US" altLang="zh-CN" dirty="0" smtClean="0"/>
              <a:t>    2</a:t>
            </a:r>
            <a:r>
              <a:rPr lang="zh-CN" altLang="en-US" dirty="0" smtClean="0"/>
              <a:t>）</a:t>
            </a:r>
            <a:r>
              <a:rPr lang="zh-CN" altLang="en-US" dirty="0"/>
              <a:t>蓝</a:t>
            </a:r>
            <a:r>
              <a:rPr lang="zh-CN" altLang="en-US" dirty="0" smtClean="0"/>
              <a:t>导线头金属部分：</a:t>
            </a:r>
            <a:r>
              <a:rPr lang="en-US" altLang="zh-CN" dirty="0">
                <a:solidFill>
                  <a:prstClr val="black"/>
                </a:solidFill>
              </a:rPr>
              <a:t> Cu</a:t>
            </a:r>
            <a:r>
              <a:rPr lang="zh-CN" altLang="en-US" dirty="0">
                <a:solidFill>
                  <a:prstClr val="black"/>
                </a:solidFill>
              </a:rPr>
              <a:t>的</a:t>
            </a:r>
            <a:r>
              <a:rPr lang="zh-CN" altLang="en-US" dirty="0">
                <a:solidFill>
                  <a:srgbClr val="FF0000"/>
                </a:solidFill>
              </a:rPr>
              <a:t>计数</a:t>
            </a:r>
            <a:r>
              <a:rPr lang="zh-CN" altLang="en-US" dirty="0" smtClean="0">
                <a:solidFill>
                  <a:srgbClr val="FF0000"/>
                </a:solidFill>
              </a:rPr>
              <a:t>最大</a:t>
            </a:r>
            <a:r>
              <a:rPr lang="zh-CN" altLang="en-US" dirty="0" smtClean="0"/>
              <a:t>，其次是</a:t>
            </a:r>
            <a:r>
              <a:rPr lang="en-US" altLang="zh-CN" dirty="0" smtClean="0"/>
              <a:t>Ni</a:t>
            </a:r>
            <a:r>
              <a:rPr lang="zh-CN" altLang="en-US" dirty="0" smtClean="0"/>
              <a:t>，还有少量的</a:t>
            </a:r>
            <a:r>
              <a:rPr lang="en-US" altLang="zh-CN" dirty="0" smtClean="0"/>
              <a:t>Zn</a:t>
            </a:r>
          </a:p>
          <a:p>
            <a:r>
              <a:rPr lang="en-US" altLang="zh-CN" dirty="0" smtClean="0"/>
              <a:t>    3</a:t>
            </a:r>
            <a:r>
              <a:rPr lang="zh-CN" altLang="en-US" dirty="0" smtClean="0"/>
              <a:t>）易拉罐拉盖：只能检测到少量的</a:t>
            </a:r>
            <a:r>
              <a:rPr lang="en-US" altLang="zh-CN" dirty="0" err="1" smtClean="0"/>
              <a:t>Fe,Cu</a:t>
            </a:r>
            <a:r>
              <a:rPr lang="en-US" altLang="zh-CN" dirty="0" smtClean="0"/>
              <a:t>    </a:t>
            </a:r>
          </a:p>
          <a:p>
            <a:r>
              <a:rPr lang="en-US" altLang="zh-CN" dirty="0"/>
              <a:t> </a:t>
            </a:r>
            <a:r>
              <a:rPr lang="en-US" altLang="zh-CN" dirty="0" smtClean="0"/>
              <a:t>   4)   </a:t>
            </a:r>
            <a:r>
              <a:rPr lang="zh-CN" altLang="en-US" dirty="0" smtClean="0"/>
              <a:t>合金棒：</a:t>
            </a:r>
            <a:r>
              <a:rPr lang="en-US" altLang="zh-CN" dirty="0" smtClean="0"/>
              <a:t>Ni</a:t>
            </a:r>
            <a:r>
              <a:rPr lang="zh-CN" altLang="en-US" dirty="0" smtClean="0"/>
              <a:t>最多，其次为</a:t>
            </a:r>
            <a:r>
              <a:rPr lang="en-US" altLang="zh-CN" dirty="0" smtClean="0"/>
              <a:t>Fe</a:t>
            </a:r>
            <a:r>
              <a:rPr lang="zh-CN" altLang="en-US" dirty="0" smtClean="0"/>
              <a:t>与</a:t>
            </a:r>
            <a:r>
              <a:rPr lang="en-US" altLang="zh-CN" dirty="0" err="1" smtClean="0"/>
              <a:t>Mn,Co</a:t>
            </a:r>
            <a:r>
              <a:rPr lang="en-US" altLang="zh-CN" dirty="0" smtClean="0"/>
              <a:t>,</a:t>
            </a:r>
            <a:r>
              <a:rPr lang="zh-CN" altLang="en-US" dirty="0" smtClean="0"/>
              <a:t>含量</a:t>
            </a:r>
            <a:r>
              <a:rPr lang="zh-CN" altLang="en-US" dirty="0"/>
              <a:t>最</a:t>
            </a:r>
            <a:r>
              <a:rPr lang="zh-CN" altLang="en-US" dirty="0" smtClean="0"/>
              <a:t>少的是</a:t>
            </a:r>
            <a:r>
              <a:rPr lang="en-US" altLang="zh-CN" dirty="0" smtClean="0"/>
              <a:t>Cr</a:t>
            </a:r>
          </a:p>
          <a:p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2380129" y="3778624"/>
            <a:ext cx="848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有害物质成分</a:t>
            </a:r>
            <a:endParaRPr lang="en-US" altLang="zh-CN" dirty="0" smtClean="0"/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638253"/>
              </p:ext>
            </p:extLst>
          </p:nvPr>
        </p:nvGraphicFramePr>
        <p:xfrm>
          <a:off x="2272552" y="4267481"/>
          <a:ext cx="9036424" cy="23215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02428">
                  <a:extLst>
                    <a:ext uri="{9D8B030D-6E8A-4147-A177-3AD203B41FA5}">
                      <a16:colId xmlns:a16="http://schemas.microsoft.com/office/drawing/2014/main" val="1851866104"/>
                    </a:ext>
                  </a:extLst>
                </a:gridCol>
                <a:gridCol w="1329957">
                  <a:extLst>
                    <a:ext uri="{9D8B030D-6E8A-4147-A177-3AD203B41FA5}">
                      <a16:colId xmlns:a16="http://schemas.microsoft.com/office/drawing/2014/main" val="2822359050"/>
                    </a:ext>
                  </a:extLst>
                </a:gridCol>
                <a:gridCol w="1384613">
                  <a:extLst>
                    <a:ext uri="{9D8B030D-6E8A-4147-A177-3AD203B41FA5}">
                      <a16:colId xmlns:a16="http://schemas.microsoft.com/office/drawing/2014/main" val="842466214"/>
                    </a:ext>
                  </a:extLst>
                </a:gridCol>
                <a:gridCol w="1402832">
                  <a:extLst>
                    <a:ext uri="{9D8B030D-6E8A-4147-A177-3AD203B41FA5}">
                      <a16:colId xmlns:a16="http://schemas.microsoft.com/office/drawing/2014/main" val="4145181866"/>
                    </a:ext>
                  </a:extLst>
                </a:gridCol>
                <a:gridCol w="1366395">
                  <a:extLst>
                    <a:ext uri="{9D8B030D-6E8A-4147-A177-3AD203B41FA5}">
                      <a16:colId xmlns:a16="http://schemas.microsoft.com/office/drawing/2014/main" val="595659460"/>
                    </a:ext>
                  </a:extLst>
                </a:gridCol>
                <a:gridCol w="1366395">
                  <a:extLst>
                    <a:ext uri="{9D8B030D-6E8A-4147-A177-3AD203B41FA5}">
                      <a16:colId xmlns:a16="http://schemas.microsoft.com/office/drawing/2014/main" val="1904207019"/>
                    </a:ext>
                  </a:extLst>
                </a:gridCol>
                <a:gridCol w="983804">
                  <a:extLst>
                    <a:ext uri="{9D8B030D-6E8A-4147-A177-3AD203B41FA5}">
                      <a16:colId xmlns:a16="http://schemas.microsoft.com/office/drawing/2014/main" val="218467261"/>
                    </a:ext>
                  </a:extLst>
                </a:gridCol>
              </a:tblGrid>
              <a:tr h="456618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u="none" strike="noStrike">
                          <a:effectLst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Cr</a:t>
                      </a:r>
                      <a:r>
                        <a:rPr lang="zh-CN" altLang="en-US" sz="1100" u="none" strike="noStrike">
                          <a:effectLst/>
                        </a:rPr>
                        <a:t>含量</a:t>
                      </a:r>
                      <a:r>
                        <a:rPr lang="en-US" altLang="zh-CN" sz="1100" u="none" strike="noStrike">
                          <a:effectLst/>
                        </a:rPr>
                        <a:t>(</a:t>
                      </a:r>
                      <a:r>
                        <a:rPr lang="en-US" sz="1100" u="none" strike="noStrike">
                          <a:effectLst/>
                        </a:rPr>
                        <a:t>ppm)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Cd</a:t>
                      </a:r>
                      <a:r>
                        <a:rPr lang="zh-CN" altLang="en-US" sz="1100" u="none" strike="noStrike">
                          <a:effectLst/>
                        </a:rPr>
                        <a:t>含量</a:t>
                      </a:r>
                      <a:r>
                        <a:rPr lang="en-US" altLang="zh-CN" sz="1100" u="none" strike="noStrike">
                          <a:effectLst/>
                        </a:rPr>
                        <a:t>(</a:t>
                      </a:r>
                      <a:r>
                        <a:rPr lang="en-US" sz="1100" u="none" strike="noStrike">
                          <a:effectLst/>
                        </a:rPr>
                        <a:t>ppm)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Hg</a:t>
                      </a:r>
                      <a:r>
                        <a:rPr lang="zh-CN" altLang="en-US" sz="1100" u="none" strike="noStrike">
                          <a:effectLst/>
                        </a:rPr>
                        <a:t>含量</a:t>
                      </a:r>
                      <a:r>
                        <a:rPr lang="en-US" altLang="zh-CN" sz="1100" u="none" strike="noStrike">
                          <a:effectLst/>
                        </a:rPr>
                        <a:t>(</a:t>
                      </a:r>
                      <a:r>
                        <a:rPr lang="en-US" sz="1100" u="none" strike="noStrike">
                          <a:effectLst/>
                        </a:rPr>
                        <a:t>ppm)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Pb</a:t>
                      </a:r>
                      <a:r>
                        <a:rPr lang="zh-CN" altLang="en-US" sz="1100" u="none" strike="noStrike">
                          <a:effectLst/>
                        </a:rPr>
                        <a:t>含量</a:t>
                      </a:r>
                      <a:r>
                        <a:rPr lang="en-US" altLang="zh-CN" sz="1100" u="none" strike="noStrike">
                          <a:effectLst/>
                        </a:rPr>
                        <a:t>(</a:t>
                      </a:r>
                      <a:r>
                        <a:rPr lang="en-US" sz="1100" u="none" strike="noStrike">
                          <a:effectLst/>
                        </a:rPr>
                        <a:t>ppm)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Br</a:t>
                      </a:r>
                      <a:r>
                        <a:rPr lang="zh-CN" altLang="en-US" sz="1100" u="none" strike="noStrike">
                          <a:effectLst/>
                        </a:rPr>
                        <a:t>含量</a:t>
                      </a:r>
                      <a:r>
                        <a:rPr lang="en-US" altLang="zh-CN" sz="1100" u="none" strike="noStrike">
                          <a:effectLst/>
                        </a:rPr>
                        <a:t>(</a:t>
                      </a:r>
                      <a:r>
                        <a:rPr lang="en-US" sz="1100" u="none" strike="noStrike">
                          <a:effectLst/>
                        </a:rPr>
                        <a:t>ppm)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result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98474834"/>
                  </a:ext>
                </a:extLst>
              </a:tr>
              <a:tr h="456618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u="none" strike="noStrike">
                          <a:effectLst/>
                        </a:rPr>
                        <a:t>红色导线头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u="none" strike="noStrike">
                          <a:effectLst/>
                        </a:rPr>
                        <a:t>178.77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u="none" strike="noStrike">
                          <a:effectLst/>
                        </a:rPr>
                        <a:t>465.62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Pass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52227063"/>
                  </a:ext>
                </a:extLst>
              </a:tr>
              <a:tr h="49510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u="none" strike="noStrike">
                          <a:effectLst/>
                        </a:rPr>
                        <a:t>蓝色导线头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u="none" strike="noStrike" dirty="0">
                          <a:effectLst/>
                        </a:rPr>
                        <a:t>149.27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u="none" strike="noStrike">
                          <a:effectLst/>
                        </a:rPr>
                        <a:t>17.52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u="none" strike="noStrike" dirty="0">
                          <a:effectLst/>
                        </a:rPr>
                        <a:t>0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1167.6</a:t>
                      </a:r>
                      <a:endParaRPr lang="en-US" altLang="zh-CN" sz="1100" b="0" i="0" u="none" strike="noStrike" dirty="0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Fail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98542597"/>
                  </a:ext>
                </a:extLst>
              </a:tr>
              <a:tr h="456618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u="none" strike="noStrike">
                          <a:effectLst/>
                        </a:rPr>
                        <a:t>金属合金棒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2772.92</a:t>
                      </a:r>
                      <a:endParaRPr lang="en-US" altLang="zh-CN" sz="1100" b="0" i="0" u="none" strike="noStrike" dirty="0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u="none" strike="noStrike">
                          <a:effectLst/>
                        </a:rPr>
                        <a:t>288.23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TBD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59843392"/>
                  </a:ext>
                </a:extLst>
              </a:tr>
              <a:tr h="456618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u="none" strike="noStrike">
                          <a:effectLst/>
                        </a:rPr>
                        <a:t>铅笔芯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u="none" strike="noStrike">
                          <a:effectLst/>
                        </a:rPr>
                        <a:t>8.53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u="none" strike="noStrike" dirty="0">
                          <a:effectLst/>
                        </a:rPr>
                        <a:t>0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u="none" strike="noStrike">
                          <a:effectLst/>
                        </a:rPr>
                        <a:t>32.78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100" u="none" strike="noStrike">
                          <a:effectLst/>
                        </a:rPr>
                        <a:t>6,28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Pass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63002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558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766048" y="6158738"/>
            <a:ext cx="9144000" cy="20272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 smtClean="0"/>
              <a:t>Part Two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4621742" y="2493819"/>
            <a:ext cx="96150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定性实验地矿结果图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0468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44" y="291979"/>
            <a:ext cx="5006040" cy="56578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86320" y="6055471"/>
            <a:ext cx="64700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i="1" dirty="0"/>
              <a:t>红</a:t>
            </a:r>
            <a:r>
              <a:rPr lang="zh-CN" altLang="en-US" sz="1600" i="1" dirty="0" smtClean="0"/>
              <a:t>导线头</a:t>
            </a:r>
            <a:r>
              <a:rPr lang="en-US" altLang="zh-CN" sz="1600" i="1" dirty="0" smtClean="0"/>
              <a:t>-</a:t>
            </a:r>
            <a:r>
              <a:rPr lang="zh-CN" altLang="en-US" sz="1600" i="1" dirty="0" smtClean="0"/>
              <a:t>地矿全分析</a:t>
            </a:r>
            <a:endParaRPr lang="zh-CN" altLang="en-US" sz="1600" i="1" dirty="0"/>
          </a:p>
        </p:txBody>
      </p:sp>
      <p:sp>
        <p:nvSpPr>
          <p:cNvPr id="4" name="文本框 3"/>
          <p:cNvSpPr txBox="1"/>
          <p:nvPr/>
        </p:nvSpPr>
        <p:spPr>
          <a:xfrm>
            <a:off x="7656393" y="2936238"/>
            <a:ext cx="5459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强度，计数与含量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68221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055" y="401781"/>
            <a:ext cx="10058400" cy="56578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408218" y="6151418"/>
            <a:ext cx="6386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蓝导线头</a:t>
            </a:r>
            <a:r>
              <a:rPr lang="en-US" altLang="zh-CN" dirty="0" smtClean="0"/>
              <a:t>-</a:t>
            </a:r>
            <a:r>
              <a:rPr lang="zh-CN" altLang="en-US" dirty="0" smtClean="0"/>
              <a:t>地矿</a:t>
            </a:r>
            <a:r>
              <a:rPr lang="zh-CN" altLang="en-US" dirty="0"/>
              <a:t>全分析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041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91" y="526473"/>
            <a:ext cx="10058400" cy="56578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352800" y="6184323"/>
            <a:ext cx="6497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易拉罐拉盖</a:t>
            </a:r>
            <a:r>
              <a:rPr lang="en-US" altLang="zh-CN" dirty="0" smtClean="0"/>
              <a:t>-</a:t>
            </a:r>
            <a:r>
              <a:rPr lang="zh-CN" altLang="en-US" dirty="0" smtClean="0"/>
              <a:t>地矿</a:t>
            </a:r>
            <a:r>
              <a:rPr lang="zh-CN" altLang="en-US" dirty="0"/>
              <a:t>全分析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8319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55" y="387928"/>
            <a:ext cx="10058400" cy="56578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904509" y="6211669"/>
            <a:ext cx="6830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合金棒</a:t>
            </a:r>
            <a:r>
              <a:rPr lang="en-US" altLang="zh-CN" dirty="0" smtClean="0"/>
              <a:t>-</a:t>
            </a:r>
            <a:r>
              <a:rPr lang="zh-CN" altLang="en-US" dirty="0" smtClean="0"/>
              <a:t>地矿</a:t>
            </a:r>
            <a:r>
              <a:rPr lang="zh-CN" altLang="en-US" dirty="0"/>
              <a:t>全分析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161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17" y="314120"/>
            <a:ext cx="10058400" cy="56578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322627" y="6100549"/>
            <a:ext cx="611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一卡通</a:t>
            </a:r>
            <a:r>
              <a:rPr lang="en-US" altLang="zh-CN" dirty="0" smtClean="0"/>
              <a:t>-</a:t>
            </a:r>
            <a:r>
              <a:rPr lang="zh-CN" altLang="en-US" dirty="0" smtClean="0"/>
              <a:t>地矿全分析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8555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54" y="881096"/>
            <a:ext cx="10058400" cy="499493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548418" y="6059606"/>
            <a:ext cx="5472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飞利浦灯泡</a:t>
            </a:r>
            <a:r>
              <a:rPr lang="en-US" altLang="zh-CN" dirty="0" smtClean="0"/>
              <a:t>-</a:t>
            </a:r>
            <a:r>
              <a:rPr lang="zh-CN" altLang="en-US" dirty="0" smtClean="0"/>
              <a:t>地矿</a:t>
            </a:r>
            <a:r>
              <a:rPr lang="zh-CN" altLang="en-US" dirty="0"/>
              <a:t>全分析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213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766048" y="6158738"/>
            <a:ext cx="9144000" cy="20272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 smtClean="0"/>
              <a:t>Part Two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4621742" y="2493819"/>
            <a:ext cx="96150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定性实验</a:t>
            </a:r>
            <a:r>
              <a:rPr lang="en-US" altLang="zh-CN" sz="2800" b="1" dirty="0" smtClean="0"/>
              <a:t>RoHS</a:t>
            </a:r>
            <a:r>
              <a:rPr lang="zh-CN" altLang="en-US" sz="2800" b="1" dirty="0" smtClean="0"/>
              <a:t>结果图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54491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35" y="258885"/>
            <a:ext cx="10515601" cy="60501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849092" y="6309013"/>
            <a:ext cx="666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红导线头</a:t>
            </a:r>
            <a:r>
              <a:rPr lang="en-US" altLang="zh-CN" dirty="0" smtClean="0"/>
              <a:t>-</a:t>
            </a:r>
            <a:r>
              <a:rPr lang="en-US" altLang="zh-CN" b="1" dirty="0" smtClean="0"/>
              <a:t>RoHS</a:t>
            </a:r>
            <a:r>
              <a:rPr lang="zh-CN" altLang="en-US" dirty="0" smtClean="0"/>
              <a:t>分析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183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902" y="1083374"/>
            <a:ext cx="8053565" cy="370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49" y="288844"/>
            <a:ext cx="10058400" cy="56578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425588" y="6127845"/>
            <a:ext cx="6414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飞利浦灯泡</a:t>
            </a:r>
            <a:r>
              <a:rPr lang="en-US" altLang="zh-CN" dirty="0" smtClean="0"/>
              <a:t>-RoHS</a:t>
            </a:r>
            <a:r>
              <a:rPr lang="zh-CN" altLang="en-US" dirty="0" smtClean="0"/>
              <a:t>分析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1470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4020671" y="94129"/>
            <a:ext cx="51098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/>
              <a:t>Part Three</a:t>
            </a:r>
            <a:endParaRPr lang="zh-CN" altLang="en-US" sz="5400" b="1" dirty="0"/>
          </a:p>
        </p:txBody>
      </p:sp>
      <p:sp>
        <p:nvSpPr>
          <p:cNvPr id="14" name="文本框 13"/>
          <p:cNvSpPr txBox="1"/>
          <p:nvPr/>
        </p:nvSpPr>
        <p:spPr>
          <a:xfrm>
            <a:off x="4020671" y="2529236"/>
            <a:ext cx="6131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数据及实验分析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90656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766048" y="6158738"/>
            <a:ext cx="9144000" cy="20272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 smtClean="0"/>
              <a:t>Part Three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2076804" y="1204684"/>
            <a:ext cx="11292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/>
              <a:t>数据分析与处理</a:t>
            </a:r>
            <a:endParaRPr lang="zh-CN" altLang="en-US" sz="3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2086360" y="2261081"/>
                <a:ext cx="9347200" cy="16375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/>
                  <a:t>1.</a:t>
                </a:r>
                <a:r>
                  <a:rPr lang="zh-CN" altLang="en-US" dirty="0" smtClean="0"/>
                  <a:t>定性分析</a:t>
                </a:r>
                <a:endParaRPr lang="en-US" altLang="zh-CN" dirty="0"/>
              </a:p>
              <a:p>
                <a:r>
                  <a:rPr lang="zh-CN" altLang="en-US" dirty="0" smtClean="0"/>
                  <a:t>依据原理：</a:t>
                </a:r>
                <a:r>
                  <a:rPr lang="en-US" altLang="zh-CN" dirty="0" err="1" smtClean="0"/>
                  <a:t>Moselay’s</a:t>
                </a:r>
                <a:r>
                  <a:rPr lang="en-US" altLang="zh-CN" dirty="0" smtClean="0"/>
                  <a:t> law——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𝑅h𝑐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/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Sup>
                          <m:sSub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Sup>
                          <m:sSub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 smtClean="0"/>
              </a:p>
              <a:p>
                <a:r>
                  <a:rPr lang="en-US" altLang="zh-CN" i="1" dirty="0" smtClean="0"/>
                  <a:t>	</a:t>
                </a:r>
                <a:r>
                  <a:rPr lang="zh-CN" altLang="en-US" dirty="0"/>
                  <a:t>对于</a:t>
                </a:r>
                <a14:m>
                  <m:oMath xmlns:m="http://schemas.openxmlformats.org/officeDocument/2006/math">
                    <m:r>
                      <a:rPr lang="zh-CN" altLang="en-US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zh-CN" altLang="en-US" dirty="0"/>
                  <a:t>线系来说：</a:t>
                </a:r>
                <a:r>
                  <a:rPr lang="en-US" altLang="zh-CN" i="1" dirty="0" smtClean="0">
                    <a:latin typeface="Cambria Math" panose="02040503050406030204" pitchFamily="18" charset="0"/>
                  </a:rPr>
                  <a:t>EK</a:t>
                </a:r>
                <a:r>
                  <a:rPr lang="el-GR" altLang="zh-CN" i="1" dirty="0">
                    <a:latin typeface="Cambria Math" panose="02040503050406030204" pitchFamily="18" charset="0"/>
                  </a:rPr>
                  <a:t>α=</a:t>
                </a:r>
                <a:r>
                  <a:rPr lang="en-US" altLang="zh-CN" i="1" dirty="0" err="1">
                    <a:latin typeface="Cambria Math" panose="02040503050406030204" pitchFamily="18" charset="0"/>
                  </a:rPr>
                  <a:t>Rhc</a:t>
                </a:r>
                <a:r>
                  <a:rPr lang="en-US" altLang="zh-CN" i="1" dirty="0">
                    <a:latin typeface="Cambria Math" panose="02040503050406030204" pitchFamily="18" charset="0"/>
                  </a:rPr>
                  <a:t>(Z</a:t>
                </a:r>
                <a:r>
                  <a:rPr lang="zh-CN" altLang="en-US" i="1" dirty="0">
                    <a:latin typeface="Cambria Math" panose="02040503050406030204" pitchFamily="18" charset="0"/>
                  </a:rPr>
                  <a:t>－</a:t>
                </a:r>
                <a:r>
                  <a:rPr lang="en-US" altLang="zh-CN" i="1" dirty="0">
                    <a:latin typeface="Cambria Math" panose="02040503050406030204" pitchFamily="18" charset="0"/>
                  </a:rPr>
                  <a:t>1)</a:t>
                </a:r>
                <a:r>
                  <a:rPr lang="en-US" altLang="zh-CN" baseline="30000" dirty="0" smtClean="0"/>
                  <a:t>2</a:t>
                </a:r>
                <a:r>
                  <a:rPr lang="en-US" altLang="zh-CN" dirty="0" smtClean="0"/>
                  <a:t>(1/1</a:t>
                </a:r>
                <a:r>
                  <a:rPr lang="en-US" altLang="zh-CN" baseline="30000" dirty="0" smtClean="0"/>
                  <a:t>2</a:t>
                </a:r>
                <a:r>
                  <a:rPr lang="zh-CN" altLang="en-US" dirty="0"/>
                  <a:t>－</a:t>
                </a:r>
                <a:r>
                  <a:rPr lang="en-US" altLang="zh-CN" dirty="0"/>
                  <a:t>1/2</a:t>
                </a:r>
                <a:r>
                  <a:rPr lang="en-US" altLang="zh-CN" baseline="30000" dirty="0"/>
                  <a:t>2</a:t>
                </a:r>
                <a:r>
                  <a:rPr lang="en-US" altLang="zh-CN" dirty="0" smtClean="0"/>
                  <a:t>)</a:t>
                </a:r>
              </a:p>
              <a:p>
                <a:endParaRPr lang="en-US" altLang="zh-CN" dirty="0" smtClean="0"/>
              </a:p>
              <a:p>
                <a:r>
                  <a:rPr lang="en-US" altLang="zh-CN" dirty="0" smtClean="0"/>
                  <a:t>XRF</a:t>
                </a:r>
                <a:r>
                  <a:rPr lang="zh-CN" altLang="en-US" dirty="0" smtClean="0"/>
                  <a:t>光谱仪识别出各个元素：通过能量，求</a:t>
                </a:r>
                <a:r>
                  <a:rPr lang="en-US" altLang="zh-CN" dirty="0" smtClean="0"/>
                  <a:t>Z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6360" y="2261081"/>
                <a:ext cx="9347200" cy="1637564"/>
              </a:xfrm>
              <a:prstGeom prst="rect">
                <a:avLst/>
              </a:prstGeom>
              <a:blipFill>
                <a:blip r:embed="rId2"/>
                <a:stretch>
                  <a:fillRect l="-522" t="-2230" b="-48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/>
          <p:cNvSpPr txBox="1"/>
          <p:nvPr/>
        </p:nvSpPr>
        <p:spPr>
          <a:xfrm>
            <a:off x="2238233" y="4271749"/>
            <a:ext cx="8297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但计算机给出元素结果有可能不准！</a:t>
            </a:r>
            <a:endParaRPr lang="en-US" altLang="zh-CN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76646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910992"/>
              </p:ext>
            </p:extLst>
          </p:nvPr>
        </p:nvGraphicFramePr>
        <p:xfrm>
          <a:off x="805542" y="283332"/>
          <a:ext cx="7177315" cy="4720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7982857" y="4680938"/>
            <a:ext cx="3904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说明能量与道址的关系基本是不会变化的！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7982857" y="3926439"/>
            <a:ext cx="38462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y = 0.01x + 0.0179</a:t>
            </a:r>
            <a:br>
              <a:rPr lang="en-US" altLang="zh-CN" dirty="0"/>
            </a:br>
            <a:r>
              <a:rPr lang="en-US" altLang="zh-CN" dirty="0"/>
              <a:t>R² = 1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298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8" t="11881" b="26073"/>
          <a:stretch/>
        </p:blipFill>
        <p:spPr>
          <a:xfrm>
            <a:off x="464457" y="315981"/>
            <a:ext cx="11325882" cy="54461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949370" y="5994401"/>
            <a:ext cx="8665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易拉罐拉盖成分分析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082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3" t="11111" b="28091"/>
          <a:stretch/>
        </p:blipFill>
        <p:spPr>
          <a:xfrm>
            <a:off x="706361" y="377369"/>
            <a:ext cx="10740265" cy="550091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747657" y="6066972"/>
            <a:ext cx="7141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背景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519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1997" y="2216353"/>
            <a:ext cx="10305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将两图相减！</a:t>
            </a:r>
            <a:endParaRPr lang="zh-CN" altLang="en-US" sz="2400" b="1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531609"/>
              </p:ext>
            </p:extLst>
          </p:nvPr>
        </p:nvGraphicFramePr>
        <p:xfrm>
          <a:off x="421997" y="3312986"/>
          <a:ext cx="11030856" cy="23883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57714">
                  <a:extLst>
                    <a:ext uri="{9D8B030D-6E8A-4147-A177-3AD203B41FA5}">
                      <a16:colId xmlns:a16="http://schemas.microsoft.com/office/drawing/2014/main" val="4170746450"/>
                    </a:ext>
                  </a:extLst>
                </a:gridCol>
                <a:gridCol w="2757714">
                  <a:extLst>
                    <a:ext uri="{9D8B030D-6E8A-4147-A177-3AD203B41FA5}">
                      <a16:colId xmlns:a16="http://schemas.microsoft.com/office/drawing/2014/main" val="2291805775"/>
                    </a:ext>
                  </a:extLst>
                </a:gridCol>
                <a:gridCol w="2757714">
                  <a:extLst>
                    <a:ext uri="{9D8B030D-6E8A-4147-A177-3AD203B41FA5}">
                      <a16:colId xmlns:a16="http://schemas.microsoft.com/office/drawing/2014/main" val="2320839697"/>
                    </a:ext>
                  </a:extLst>
                </a:gridCol>
                <a:gridCol w="2757714">
                  <a:extLst>
                    <a:ext uri="{9D8B030D-6E8A-4147-A177-3AD203B41FA5}">
                      <a16:colId xmlns:a16="http://schemas.microsoft.com/office/drawing/2014/main" val="3618968751"/>
                    </a:ext>
                  </a:extLst>
                </a:gridCol>
              </a:tblGrid>
              <a:tr h="39945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u="none" strike="noStrike" dirty="0">
                          <a:effectLst/>
                        </a:rPr>
                        <a:t>元素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u="none" strike="noStrike" dirty="0">
                          <a:effectLst/>
                        </a:rPr>
                        <a:t>测量能量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u="none" strike="noStrike">
                          <a:effectLst/>
                        </a:rPr>
                        <a:t>计数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u="none" strike="noStrike">
                          <a:effectLst/>
                        </a:rPr>
                        <a:t>原子序数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7773009"/>
                  </a:ext>
                </a:extLst>
              </a:tr>
              <a:tr h="399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 smtClean="0">
                          <a:effectLst/>
                        </a:rPr>
                        <a:t>Cr</a:t>
                      </a:r>
                      <a:r>
                        <a:rPr lang="zh-CN" altLang="en-US" sz="2000" u="none" strike="noStrike" dirty="0" smtClean="0">
                          <a:effectLst/>
                        </a:rPr>
                        <a:t>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5.40617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74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24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8632829"/>
                  </a:ext>
                </a:extLst>
              </a:tr>
              <a:tr h="3910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 err="1" smtClean="0">
                          <a:effectLst/>
                        </a:rPr>
                        <a:t>Mn</a:t>
                      </a:r>
                      <a:r>
                        <a:rPr lang="zh-CN" altLang="en-US" sz="2000" u="none" strike="noStrike" dirty="0" smtClean="0">
                          <a:effectLst/>
                        </a:rPr>
                        <a:t>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5.88566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38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25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495991"/>
                  </a:ext>
                </a:extLst>
              </a:tr>
              <a:tr h="399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 smtClean="0">
                          <a:effectLst/>
                        </a:rPr>
                        <a:t>Fe</a:t>
                      </a:r>
                      <a:r>
                        <a:rPr lang="zh-CN" altLang="en-US" sz="2000" u="none" strike="noStrike" dirty="0" smtClean="0">
                          <a:effectLst/>
                        </a:rPr>
                        <a:t>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6.39512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 smtClean="0">
                          <a:effectLst/>
                        </a:rPr>
                        <a:t>3784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26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3413193"/>
                  </a:ext>
                </a:extLst>
              </a:tr>
              <a:tr h="399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 smtClean="0">
                          <a:effectLst/>
                        </a:rPr>
                        <a:t>Co</a:t>
                      </a:r>
                      <a:r>
                        <a:rPr lang="zh-CN" altLang="en-US" sz="2000" u="none" strike="noStrike" dirty="0" smtClean="0">
                          <a:effectLst/>
                        </a:rPr>
                        <a:t>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6.92456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691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27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524933"/>
                  </a:ext>
                </a:extLst>
              </a:tr>
              <a:tr h="399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 smtClean="0">
                          <a:effectLst/>
                        </a:rPr>
                        <a:t>Ni*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7.47397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5986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28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8928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06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0197702"/>
              </p:ext>
            </p:extLst>
          </p:nvPr>
        </p:nvGraphicFramePr>
        <p:xfrm>
          <a:off x="221673" y="1358280"/>
          <a:ext cx="5210605" cy="4128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186468"/>
              </p:ext>
            </p:extLst>
          </p:nvPr>
        </p:nvGraphicFramePr>
        <p:xfrm>
          <a:off x="5739677" y="1907917"/>
          <a:ext cx="6076950" cy="15144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5390">
                  <a:extLst>
                    <a:ext uri="{9D8B030D-6E8A-4147-A177-3AD203B41FA5}">
                      <a16:colId xmlns:a16="http://schemas.microsoft.com/office/drawing/2014/main" val="4170746450"/>
                    </a:ext>
                  </a:extLst>
                </a:gridCol>
                <a:gridCol w="1215390">
                  <a:extLst>
                    <a:ext uri="{9D8B030D-6E8A-4147-A177-3AD203B41FA5}">
                      <a16:colId xmlns:a16="http://schemas.microsoft.com/office/drawing/2014/main" val="792095835"/>
                    </a:ext>
                  </a:extLst>
                </a:gridCol>
                <a:gridCol w="1215390">
                  <a:extLst>
                    <a:ext uri="{9D8B030D-6E8A-4147-A177-3AD203B41FA5}">
                      <a16:colId xmlns:a16="http://schemas.microsoft.com/office/drawing/2014/main" val="2291805775"/>
                    </a:ext>
                  </a:extLst>
                </a:gridCol>
                <a:gridCol w="1215390">
                  <a:extLst>
                    <a:ext uri="{9D8B030D-6E8A-4147-A177-3AD203B41FA5}">
                      <a16:colId xmlns:a16="http://schemas.microsoft.com/office/drawing/2014/main" val="2320839697"/>
                    </a:ext>
                  </a:extLst>
                </a:gridCol>
                <a:gridCol w="1215390">
                  <a:extLst>
                    <a:ext uri="{9D8B030D-6E8A-4147-A177-3AD203B41FA5}">
                      <a16:colId xmlns:a16="http://schemas.microsoft.com/office/drawing/2014/main" val="3618968751"/>
                    </a:ext>
                  </a:extLst>
                </a:gridCol>
              </a:tblGrid>
              <a:tr h="25330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 dirty="0">
                          <a:effectLst/>
                        </a:rPr>
                        <a:t>元素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>
                          <a:effectLst/>
                        </a:rPr>
                        <a:t>计算能量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>
                          <a:effectLst/>
                        </a:rPr>
                        <a:t>测量能量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>
                          <a:effectLst/>
                        </a:rPr>
                        <a:t>计数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>
                          <a:effectLst/>
                        </a:rPr>
                        <a:t>原子序数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7773009"/>
                  </a:ext>
                </a:extLst>
              </a:tr>
              <a:tr h="2533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Cr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5.409143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5.40617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74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24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8632829"/>
                  </a:ext>
                </a:extLst>
              </a:tr>
              <a:tr h="2479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 err="1">
                          <a:effectLst/>
                        </a:rPr>
                        <a:t>Mn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5.889729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5.88566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38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25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495991"/>
                  </a:ext>
                </a:extLst>
              </a:tr>
              <a:tr h="2533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Fe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6.390765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6.39512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 smtClean="0">
                          <a:effectLst/>
                        </a:rPr>
                        <a:t>3784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26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3413193"/>
                  </a:ext>
                </a:extLst>
              </a:tr>
              <a:tr h="2533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Co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6.912251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6.92456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691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27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524933"/>
                  </a:ext>
                </a:extLst>
              </a:tr>
              <a:tr h="2533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Ni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7454.188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7.47397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5986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28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8928512"/>
                  </a:ext>
                </a:extLst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5584895" y="1201221"/>
            <a:ext cx="6386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根据合金棒的测量来求出能量的误差</a:t>
            </a:r>
            <a:endParaRPr lang="en-US" altLang="zh-CN" dirty="0" smtClean="0"/>
          </a:p>
        </p:txBody>
      </p:sp>
      <p:sp>
        <p:nvSpPr>
          <p:cNvPr id="6" name="文本框 5"/>
          <p:cNvSpPr txBox="1"/>
          <p:nvPr/>
        </p:nvSpPr>
        <p:spPr>
          <a:xfrm>
            <a:off x="5739677" y="3625119"/>
            <a:ext cx="5957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当测量未知物品后，带入公式</a:t>
            </a:r>
            <a:r>
              <a:rPr lang="en-US" altLang="zh-CN" dirty="0"/>
              <a:t>y = 0.988x + 0.0713</a:t>
            </a:r>
            <a:r>
              <a:rPr lang="zh-CN" altLang="en-US" dirty="0" smtClean="0"/>
              <a:t>得到实际能量，由里德堡公式得出原子序数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780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85199" y="609239"/>
            <a:ext cx="1031936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定量分析</a:t>
            </a:r>
            <a:r>
              <a:rPr lang="en-US" altLang="zh-CN" sz="2400" b="1" dirty="0" smtClean="0"/>
              <a:t>——</a:t>
            </a:r>
            <a:r>
              <a:rPr lang="zh-CN" altLang="en-US" sz="2400" b="1" dirty="0" smtClean="0"/>
              <a:t>只对</a:t>
            </a:r>
            <a:r>
              <a:rPr lang="en-US" altLang="zh-CN" sz="2400" b="1" dirty="0" smtClean="0"/>
              <a:t>RoHS</a:t>
            </a:r>
          </a:p>
          <a:p>
            <a:endParaRPr lang="en-US" altLang="zh-CN" sz="2400" b="1" dirty="0" smtClean="0"/>
          </a:p>
          <a:p>
            <a:r>
              <a:rPr lang="zh-CN" altLang="en-US" sz="2000" b="1" dirty="0" smtClean="0"/>
              <a:t>误差来源</a:t>
            </a:r>
            <a:r>
              <a:rPr lang="zh-CN" altLang="en-US" dirty="0" smtClean="0"/>
              <a:t>：</a:t>
            </a:r>
            <a:r>
              <a:rPr lang="zh-CN" altLang="en-US" sz="2000" dirty="0" smtClean="0"/>
              <a:t>基体效应</a:t>
            </a:r>
            <a:r>
              <a:rPr lang="zh-CN" altLang="en-US" dirty="0" smtClean="0"/>
              <a:t>：发射光被吸收，散射；</a:t>
            </a:r>
            <a:endParaRPr lang="en-US" altLang="zh-CN" dirty="0" smtClean="0"/>
          </a:p>
          <a:p>
            <a:r>
              <a:rPr lang="en-US" altLang="zh-CN" dirty="0" smtClean="0"/>
              <a:t>	     </a:t>
            </a:r>
            <a:r>
              <a:rPr lang="zh-CN" altLang="en-US" dirty="0" smtClean="0"/>
              <a:t>仪器的漂移：</a:t>
            </a:r>
            <a:r>
              <a:rPr lang="zh-CN" altLang="zh-CN" dirty="0"/>
              <a:t>是测量仪器计量特性的慢变化 </a:t>
            </a:r>
            <a:endParaRPr lang="en-US" altLang="zh-CN" dirty="0"/>
          </a:p>
          <a:p>
            <a:r>
              <a:rPr lang="en-US" altLang="zh-CN" sz="1600" dirty="0"/>
              <a:t> </a:t>
            </a:r>
            <a:r>
              <a:rPr lang="en-US" altLang="zh-CN" sz="1600" dirty="0" smtClean="0"/>
              <a:t>                     </a:t>
            </a:r>
            <a:r>
              <a:rPr lang="zh-CN" altLang="en-US" sz="1600" dirty="0" smtClean="0"/>
              <a:t>这两种误差都会导致</a:t>
            </a:r>
            <a:r>
              <a:rPr lang="zh-CN" altLang="en-US" sz="2400" dirty="0" smtClean="0"/>
              <a:t>计数</a:t>
            </a:r>
            <a:r>
              <a:rPr lang="zh-CN" altLang="en-US" sz="1600" dirty="0" smtClean="0"/>
              <a:t>偏差</a:t>
            </a:r>
            <a:endParaRPr lang="en-US" altLang="zh-CN" dirty="0" smtClean="0"/>
          </a:p>
          <a:p>
            <a:r>
              <a:rPr lang="zh-CN" altLang="en-US" dirty="0"/>
              <a:t>含量</a:t>
            </a:r>
            <a:r>
              <a:rPr lang="zh-CN" altLang="en-US" dirty="0" smtClean="0"/>
              <a:t>应为四种因子的函数，即</a:t>
            </a:r>
            <a:r>
              <a:rPr lang="zh-CN" altLang="en-US" sz="2400" dirty="0" smtClean="0"/>
              <a:t>仪器矫正因子</a:t>
            </a:r>
            <a:r>
              <a:rPr lang="zh-CN" altLang="en-US" dirty="0" smtClean="0"/>
              <a:t>，</a:t>
            </a:r>
            <a:r>
              <a:rPr lang="en-US" altLang="zh-CN" sz="2400" dirty="0" smtClean="0"/>
              <a:t>X</a:t>
            </a:r>
            <a:r>
              <a:rPr lang="zh-CN" altLang="en-US" sz="2400" dirty="0" smtClean="0"/>
              <a:t>荧光强度</a:t>
            </a:r>
            <a:r>
              <a:rPr lang="zh-CN" altLang="en-US" dirty="0" smtClean="0"/>
              <a:t>，</a:t>
            </a:r>
            <a:r>
              <a:rPr lang="zh-CN" altLang="en-US" sz="2400" dirty="0" smtClean="0"/>
              <a:t>基体效应</a:t>
            </a:r>
            <a:r>
              <a:rPr lang="zh-CN" altLang="en-US" dirty="0" smtClean="0"/>
              <a:t>，样品的物理化学</a:t>
            </a:r>
            <a:r>
              <a:rPr lang="zh-CN" altLang="en-US" sz="2400" dirty="0" smtClean="0"/>
              <a:t>形态</a:t>
            </a:r>
            <a:endParaRPr lang="en-US" altLang="zh-CN" sz="2400" dirty="0" smtClean="0"/>
          </a:p>
          <a:p>
            <a:r>
              <a:rPr lang="zh-CN" altLang="en-US" sz="2400" dirty="0" smtClean="0"/>
              <a:t>经验系数法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同一元素的一系列浓度：</a:t>
            </a:r>
            <a:endParaRPr lang="en-US" altLang="zh-CN" dirty="0"/>
          </a:p>
          <a:p>
            <a:r>
              <a:rPr lang="zh-CN" altLang="en-US" sz="1600" dirty="0" smtClean="0"/>
              <a:t>主要</a:t>
            </a:r>
            <a:r>
              <a:rPr lang="zh-CN" altLang="en-US" sz="1600" dirty="0"/>
              <a:t>通过测量不同含量的</a:t>
            </a:r>
            <a:r>
              <a:rPr lang="zh-CN" altLang="en-US" sz="1600" dirty="0" smtClean="0"/>
              <a:t>标准样品</a:t>
            </a:r>
            <a:r>
              <a:rPr lang="zh-CN" altLang="en-US" sz="1600" dirty="0"/>
              <a:t>，得到强度与质量分数的曲线，再根据待测</a:t>
            </a:r>
            <a:r>
              <a:rPr lang="zh-CN" altLang="en-US" sz="1600" dirty="0" smtClean="0"/>
              <a:t>样品</a:t>
            </a:r>
            <a:r>
              <a:rPr lang="zh-CN" altLang="en-US" sz="1600" dirty="0"/>
              <a:t>的强度，从曲线上得到其成分的质量分数</a:t>
            </a:r>
            <a:endParaRPr lang="en-US" altLang="zh-CN" sz="1600" dirty="0" smtClean="0"/>
          </a:p>
          <a:p>
            <a:r>
              <a:rPr lang="zh-CN" altLang="en-US" sz="2400" dirty="0" smtClean="0"/>
              <a:t>基本参数法</a:t>
            </a:r>
            <a:r>
              <a:rPr lang="zh-CN" altLang="en-US" sz="1600" dirty="0" smtClean="0"/>
              <a:t>利用</a:t>
            </a:r>
            <a:r>
              <a:rPr lang="zh-CN" altLang="en-US" sz="1600" dirty="0"/>
              <a:t>Ｘ射线荧光的</a:t>
            </a:r>
            <a:r>
              <a:rPr lang="zh-CN" altLang="en-US" sz="1600" dirty="0" smtClean="0"/>
              <a:t>理论</a:t>
            </a:r>
            <a:r>
              <a:rPr lang="zh-CN" altLang="en-US" sz="1600" dirty="0"/>
              <a:t>公式计算各成分含量．但因为计算中使用的</a:t>
            </a:r>
            <a:r>
              <a:rPr lang="zh-CN" altLang="en-US" sz="1600" dirty="0" smtClean="0"/>
              <a:t>参量</a:t>
            </a:r>
            <a:r>
              <a:rPr lang="zh-CN" altLang="en-US" sz="1600" dirty="0"/>
              <a:t>并不完全准确，因此需要已知组分的标准</a:t>
            </a:r>
            <a:r>
              <a:rPr lang="zh-CN" altLang="en-US" sz="1600" dirty="0" smtClean="0"/>
              <a:t>样品作为</a:t>
            </a:r>
            <a:r>
              <a:rPr lang="zh-CN" altLang="en-US" sz="1600" dirty="0"/>
              <a:t>比较．对标准样品进行测量，计算出各</a:t>
            </a:r>
            <a:r>
              <a:rPr lang="zh-CN" altLang="en-US" sz="1600" dirty="0" smtClean="0"/>
              <a:t>组分的</a:t>
            </a:r>
            <a:r>
              <a:rPr lang="zh-CN" altLang="en-US" sz="1600" dirty="0"/>
              <a:t>理论强度，并将理论强度与实际强度进行</a:t>
            </a:r>
            <a:r>
              <a:rPr lang="zh-CN" altLang="en-US" sz="1600" dirty="0" smtClean="0"/>
              <a:t>比较后</a:t>
            </a:r>
            <a:r>
              <a:rPr lang="zh-CN" altLang="en-US" sz="1600" dirty="0"/>
              <a:t>修正基本参量，再用于待测样品</a:t>
            </a:r>
            <a:r>
              <a:rPr lang="zh-CN" altLang="en-US" sz="1600" dirty="0" smtClean="0"/>
              <a:t>分析</a:t>
            </a:r>
            <a:endParaRPr lang="en-US" altLang="zh-CN" sz="16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" y="152760"/>
            <a:ext cx="65" cy="45647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88872" rIns="0" bIns="8887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30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119116" y="1166601"/>
            <a:ext cx="10570379" cy="2610844"/>
            <a:chOff x="803564" y="4892441"/>
            <a:chExt cx="11117943" cy="261084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6868" y="4892441"/>
              <a:ext cx="2705478" cy="790685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03564" y="5036795"/>
              <a:ext cx="3149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Ｘ射线荧光的理论公式：</a:t>
              </a:r>
              <a:endParaRPr lang="en-US" altLang="zh-CN" dirty="0"/>
            </a:p>
            <a:p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文本框 6"/>
                <p:cNvSpPr txBox="1"/>
                <p:nvPr/>
              </p:nvSpPr>
              <p:spPr>
                <a:xfrm>
                  <a:off x="803564" y="6065263"/>
                  <a:ext cx="11117943" cy="14380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zh-CN" altLang="en-US" i="1">
                          <a:latin typeface="Cambria Math" panose="02040503050406030204" pitchFamily="18" charset="0"/>
                        </a:rPr>
                        <m:t>为计数率</m:t>
                      </m:r>
                    </m:oMath>
                  </a14:m>
                  <a:r>
                    <a:rPr lang="zh-CN" altLang="en-US" dirty="0" smtClean="0"/>
                    <a:t>，</a:t>
                  </a:r>
                  <a:r>
                    <a:rPr lang="zh-CN" altLang="en-US" dirty="0" smtClean="0">
                      <a:solidFill>
                        <a:srgbClr val="FF0000"/>
                      </a:solidFill>
                    </a:rPr>
                    <a:t>该公式避免了</a:t>
                  </a:r>
                  <a:r>
                    <a:rPr lang="en-US" altLang="zh-CN" dirty="0" smtClean="0">
                      <a:solidFill>
                        <a:srgbClr val="FF0000"/>
                      </a:solidFill>
                    </a:rPr>
                    <a:t>X</a:t>
                  </a:r>
                  <a:r>
                    <a:rPr lang="zh-CN" altLang="en-US" dirty="0" smtClean="0">
                      <a:solidFill>
                        <a:srgbClr val="FF0000"/>
                      </a:solidFill>
                    </a:rPr>
                    <a:t>荧光强度与计数率之间的关系</a:t>
                  </a:r>
                  <a:endParaRPr lang="en-US" altLang="zh-CN" dirty="0" smtClean="0">
                    <a:solidFill>
                      <a:srgbClr val="FF0000"/>
                    </a:solidFill>
                  </a:endParaRPr>
                </a:p>
                <a:p>
                  <a:r>
                    <a:rPr lang="en-US" altLang="zh-CN" sz="1600" dirty="0" smtClean="0"/>
                    <a:t>K </a:t>
                  </a:r>
                  <a:r>
                    <a:rPr lang="zh-CN" altLang="en-US" sz="1600" dirty="0" smtClean="0"/>
                    <a:t>为</a:t>
                  </a:r>
                  <a:r>
                    <a:rPr lang="zh-CN" altLang="en-US" sz="1600" dirty="0"/>
                    <a:t>仪器因子</a:t>
                  </a:r>
                  <a:r>
                    <a:rPr lang="zh-CN" altLang="en-US" sz="1600" dirty="0" smtClean="0"/>
                    <a:t>；</a:t>
                  </a:r>
                  <a:r>
                    <a:rPr lang="en-US" altLang="zh-CN" sz="1600" dirty="0" smtClean="0"/>
                    <a:t>I0</a:t>
                  </a:r>
                  <a:r>
                    <a:rPr lang="zh-CN" altLang="en-US" sz="1600" dirty="0" smtClean="0"/>
                    <a:t>为</a:t>
                  </a:r>
                  <a:r>
                    <a:rPr lang="zh-CN" altLang="en-US" sz="1600" dirty="0"/>
                    <a:t>激发源的强度</a:t>
                  </a:r>
                  <a:r>
                    <a:rPr lang="zh-CN" altLang="en-US" sz="1600" dirty="0" smtClean="0"/>
                    <a:t>；</a:t>
                  </a:r>
                  <a:r>
                    <a:rPr lang="en-US" altLang="zh-CN" sz="1600" dirty="0" err="1" smtClean="0"/>
                    <a:t>Cf</a:t>
                  </a:r>
                  <a:r>
                    <a:rPr lang="zh-CN" altLang="en-US" sz="1600" dirty="0" smtClean="0"/>
                    <a:t>为</a:t>
                  </a:r>
                  <a:r>
                    <a:rPr lang="zh-CN" altLang="en-US" sz="1600" dirty="0"/>
                    <a:t>待测样品中目标元素</a:t>
                  </a:r>
                  <a:r>
                    <a:rPr lang="zh-CN" altLang="en-US" sz="1600" dirty="0" smtClean="0"/>
                    <a:t>的含量；</a:t>
                  </a:r>
                  <a:r>
                    <a:rPr lang="en-US" altLang="zh-CN" sz="1600" dirty="0" smtClean="0"/>
                    <a:t>μ0</a:t>
                  </a:r>
                  <a:r>
                    <a:rPr lang="zh-CN" altLang="en-US" sz="1600" dirty="0" smtClean="0"/>
                    <a:t>、</a:t>
                  </a:r>
                  <a:r>
                    <a:rPr lang="en-US" altLang="zh-CN" sz="1600" dirty="0" err="1" smtClean="0"/>
                    <a:t>μf</a:t>
                  </a:r>
                  <a:r>
                    <a:rPr lang="zh-CN" altLang="en-US" sz="1600" dirty="0" smtClean="0"/>
                    <a:t>分别</a:t>
                  </a:r>
                  <a:r>
                    <a:rPr lang="zh-CN" altLang="en-US" sz="1600" dirty="0"/>
                    <a:t>为待测样品对激发源初级射线以及目标元素特征 </a:t>
                  </a:r>
                  <a:r>
                    <a:rPr lang="en-US" altLang="zh-CN" sz="1600" dirty="0" smtClean="0"/>
                    <a:t>X </a:t>
                  </a:r>
                  <a:r>
                    <a:rPr lang="zh-CN" altLang="en-US" sz="1600" dirty="0" smtClean="0"/>
                    <a:t>射线</a:t>
                  </a:r>
                  <a:r>
                    <a:rPr lang="zh-CN" altLang="en-US" sz="1600" dirty="0"/>
                    <a:t>的</a:t>
                  </a:r>
                  <a:r>
                    <a:rPr lang="zh-CN" altLang="en-US" sz="1600" dirty="0" smtClean="0"/>
                    <a:t>质量吸收系数；</a:t>
                  </a:r>
                  <a:r>
                    <a:rPr lang="en-US" altLang="zh-CN" sz="1600" dirty="0" smtClean="0"/>
                    <a:t>α </a:t>
                  </a:r>
                  <a:r>
                    <a:rPr lang="zh-CN" altLang="en-US" sz="1600" dirty="0" smtClean="0"/>
                    <a:t>与 </a:t>
                  </a:r>
                  <a:r>
                    <a:rPr lang="en-US" altLang="zh-CN" sz="1600" dirty="0" smtClean="0"/>
                    <a:t>β </a:t>
                  </a:r>
                  <a:r>
                    <a:rPr lang="zh-CN" altLang="en-US" sz="1600" dirty="0" smtClean="0"/>
                    <a:t>分别是激发源入射角及特征 </a:t>
                  </a:r>
                  <a:r>
                    <a:rPr lang="en-US" altLang="zh-CN" sz="1600" dirty="0" smtClean="0"/>
                    <a:t>X </a:t>
                  </a:r>
                  <a:r>
                    <a:rPr lang="zh-CN" altLang="en-US" sz="1600" dirty="0" smtClean="0"/>
                    <a:t>射线</a:t>
                  </a:r>
                  <a:r>
                    <a:rPr lang="zh-CN" altLang="en-US" sz="1600" dirty="0"/>
                    <a:t>出射角。</a:t>
                  </a:r>
                </a:p>
                <a:p>
                  <a:r>
                    <a:rPr lang="zh-CN" altLang="en-US" sz="1600" dirty="0"/>
                    <a:t> </a:t>
                  </a:r>
                </a:p>
                <a:p>
                  <a:endParaRPr lang="zh-CN" altLang="en-US" dirty="0"/>
                </a:p>
              </p:txBody>
            </p:sp>
          </mc:Choice>
          <mc:Fallback xmlns="">
            <p:sp>
              <p:nvSpPr>
                <p:cNvPr id="7" name="文本框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3564" y="6065263"/>
                  <a:ext cx="11117943" cy="1438022"/>
                </a:xfrm>
                <a:prstGeom prst="rect">
                  <a:avLst/>
                </a:prstGeom>
                <a:blipFill>
                  <a:blip r:embed="rId3"/>
                  <a:stretch>
                    <a:fillRect l="-346" t="-211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26980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0732" y="285363"/>
            <a:ext cx="65085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用已知含量含四种元素的</a:t>
            </a:r>
            <a:r>
              <a:rPr lang="zh-CN" altLang="en-US" dirty="0"/>
              <a:t>样品</a:t>
            </a:r>
            <a:r>
              <a:rPr lang="en-US" altLang="zh-CN" dirty="0"/>
              <a:t>PE1#</a:t>
            </a:r>
            <a:r>
              <a:rPr lang="zh-CN" altLang="en-US" sz="2000" b="1" dirty="0"/>
              <a:t>不用</a:t>
            </a:r>
            <a:r>
              <a:rPr lang="zh-CN" altLang="en-US" dirty="0"/>
              <a:t>上述</a:t>
            </a:r>
            <a:r>
              <a:rPr lang="zh-CN" altLang="en-US" dirty="0" smtClean="0"/>
              <a:t>方法检测有害物质</a:t>
            </a:r>
            <a:endParaRPr lang="zh-CN" altLang="en-US" dirty="0"/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831573"/>
              </p:ext>
            </p:extLst>
          </p:nvPr>
        </p:nvGraphicFramePr>
        <p:xfrm>
          <a:off x="300732" y="705080"/>
          <a:ext cx="8830104" cy="38200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1684">
                  <a:extLst>
                    <a:ext uri="{9D8B030D-6E8A-4147-A177-3AD203B41FA5}">
                      <a16:colId xmlns:a16="http://schemas.microsoft.com/office/drawing/2014/main" val="3410824725"/>
                    </a:ext>
                  </a:extLst>
                </a:gridCol>
                <a:gridCol w="1471684">
                  <a:extLst>
                    <a:ext uri="{9D8B030D-6E8A-4147-A177-3AD203B41FA5}">
                      <a16:colId xmlns:a16="http://schemas.microsoft.com/office/drawing/2014/main" val="3954614374"/>
                    </a:ext>
                  </a:extLst>
                </a:gridCol>
                <a:gridCol w="1471684">
                  <a:extLst>
                    <a:ext uri="{9D8B030D-6E8A-4147-A177-3AD203B41FA5}">
                      <a16:colId xmlns:a16="http://schemas.microsoft.com/office/drawing/2014/main" val="386075437"/>
                    </a:ext>
                  </a:extLst>
                </a:gridCol>
                <a:gridCol w="1471684">
                  <a:extLst>
                    <a:ext uri="{9D8B030D-6E8A-4147-A177-3AD203B41FA5}">
                      <a16:colId xmlns:a16="http://schemas.microsoft.com/office/drawing/2014/main" val="571914347"/>
                    </a:ext>
                  </a:extLst>
                </a:gridCol>
                <a:gridCol w="1471684">
                  <a:extLst>
                    <a:ext uri="{9D8B030D-6E8A-4147-A177-3AD203B41FA5}">
                      <a16:colId xmlns:a16="http://schemas.microsoft.com/office/drawing/2014/main" val="3593815157"/>
                    </a:ext>
                  </a:extLst>
                </a:gridCol>
                <a:gridCol w="1471684">
                  <a:extLst>
                    <a:ext uri="{9D8B030D-6E8A-4147-A177-3AD203B41FA5}">
                      <a16:colId xmlns:a16="http://schemas.microsoft.com/office/drawing/2014/main" val="3926433408"/>
                    </a:ext>
                  </a:extLst>
                </a:gridCol>
              </a:tblGrid>
              <a:tr h="49765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dirty="0">
                          <a:effectLst/>
                        </a:rPr>
                        <a:t>样品名称</a:t>
                      </a:r>
                      <a:br>
                        <a:rPr lang="zh-CN" altLang="en-US" sz="1400" u="none" strike="noStrike" dirty="0">
                          <a:effectLst/>
                        </a:rPr>
                      </a:br>
                      <a:r>
                        <a:rPr lang="en-US" sz="1400" u="none" strike="noStrike" dirty="0">
                          <a:effectLst/>
                        </a:rPr>
                        <a:t>Sample Name</a:t>
                      </a:r>
                      <a:endParaRPr lang="en-US" sz="1400" b="1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PE1#</a:t>
                      </a:r>
                      <a:endParaRPr lang="en-US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400" u="none" strike="noStrike" dirty="0">
                          <a:effectLst/>
                        </a:rPr>
                        <a:t>　</a:t>
                      </a:r>
                      <a:endParaRPr lang="zh-CN" altLang="en-US" sz="24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rowSpan="5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348110"/>
                  </a:ext>
                </a:extLst>
              </a:tr>
              <a:tr h="33177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dirty="0">
                          <a:effectLst/>
                        </a:rPr>
                        <a:t>测量时间</a:t>
                      </a:r>
                      <a:br>
                        <a:rPr lang="zh-CN" altLang="en-US" sz="1400" u="none" strike="noStrike" dirty="0">
                          <a:effectLst/>
                        </a:rPr>
                      </a:br>
                      <a:r>
                        <a:rPr lang="en-US" sz="1400" u="none" strike="noStrike" dirty="0">
                          <a:effectLst/>
                        </a:rPr>
                        <a:t>Test Time</a:t>
                      </a:r>
                      <a:endParaRPr lang="en-US" sz="1400" b="1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200(s)</a:t>
                      </a:r>
                      <a:endParaRPr lang="en-US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>
                          <a:effectLst/>
                        </a:rPr>
                        <a:t>管压</a:t>
                      </a:r>
                      <a:br>
                        <a:rPr lang="zh-CN" altLang="en-US" sz="1400" u="none" strike="noStrike">
                          <a:effectLst/>
                        </a:rPr>
                      </a:br>
                      <a:r>
                        <a:rPr lang="en-US" sz="1400" u="none" strike="noStrike">
                          <a:effectLst/>
                        </a:rPr>
                        <a:t>Voltage</a:t>
                      </a:r>
                      <a:endParaRPr lang="en-US" sz="1400" b="1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45(KV)</a:t>
                      </a:r>
                      <a:endParaRPr lang="en-US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812037"/>
                  </a:ext>
                </a:extLst>
              </a:tr>
              <a:tr h="33177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dirty="0">
                          <a:effectLst/>
                        </a:rPr>
                        <a:t>操作员</a:t>
                      </a:r>
                      <a:br>
                        <a:rPr lang="zh-CN" altLang="en-US" sz="1400" u="none" strike="noStrike" dirty="0">
                          <a:effectLst/>
                        </a:rPr>
                      </a:br>
                      <a:r>
                        <a:rPr lang="en-US" sz="1400" u="none" strike="noStrike" dirty="0">
                          <a:effectLst/>
                        </a:rPr>
                        <a:t>Operator</a:t>
                      </a:r>
                      <a:endParaRPr lang="en-US" sz="1400" b="1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User</a:t>
                      </a:r>
                      <a:endParaRPr lang="en-US" sz="14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>
                          <a:effectLst/>
                        </a:rPr>
                        <a:t>管流</a:t>
                      </a:r>
                      <a:br>
                        <a:rPr lang="zh-CN" altLang="en-US" sz="1400" u="none" strike="noStrike">
                          <a:effectLst/>
                        </a:rPr>
                      </a:br>
                      <a:r>
                        <a:rPr lang="en-US" sz="1400" u="none" strike="noStrike">
                          <a:effectLst/>
                        </a:rPr>
                        <a:t>Current</a:t>
                      </a:r>
                      <a:endParaRPr lang="en-US" sz="1400" b="1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u="none" strike="noStrike">
                          <a:effectLst/>
                        </a:rPr>
                        <a:t>700(μ</a:t>
                      </a:r>
                      <a:r>
                        <a:rPr lang="en-US" sz="1400" u="none" strike="noStrike">
                          <a:effectLst/>
                        </a:rPr>
                        <a:t>A)</a:t>
                      </a:r>
                      <a:endParaRPr lang="en-US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878413"/>
                  </a:ext>
                </a:extLst>
              </a:tr>
              <a:tr h="47774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>
                          <a:effectLst/>
                        </a:rPr>
                        <a:t>测量日期</a:t>
                      </a:r>
                      <a:br>
                        <a:rPr lang="zh-CN" altLang="en-US" sz="1400" u="none" strike="noStrike">
                          <a:effectLst/>
                        </a:rPr>
                      </a:br>
                      <a:r>
                        <a:rPr lang="en-US" sz="1400" u="none" strike="noStrike">
                          <a:effectLst/>
                        </a:rPr>
                        <a:t>Test Date</a:t>
                      </a:r>
                      <a:endParaRPr lang="en-US" sz="1400" b="1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effectLst/>
                        </a:rPr>
                        <a:t>2017/12/13 </a:t>
                      </a:r>
                      <a:r>
                        <a:rPr lang="zh-CN" altLang="en-US" sz="1400" u="none" strike="noStrike" dirty="0">
                          <a:effectLst/>
                        </a:rPr>
                        <a:t>星期三 </a:t>
                      </a:r>
                      <a:r>
                        <a:rPr lang="en-US" altLang="zh-CN" sz="1400" u="none" strike="noStrike" dirty="0">
                          <a:effectLst/>
                        </a:rPr>
                        <a:t>14:10:16</a:t>
                      </a:r>
                      <a:endParaRPr lang="en-US" altLang="zh-CN" sz="14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>
                          <a:effectLst/>
                        </a:rPr>
                        <a:t>工作曲线</a:t>
                      </a:r>
                      <a:br>
                        <a:rPr lang="zh-CN" altLang="en-US" sz="1400" u="none" strike="noStrike">
                          <a:effectLst/>
                        </a:rPr>
                      </a:br>
                      <a:r>
                        <a:rPr lang="en-US" sz="1400" u="none" strike="noStrike">
                          <a:effectLst/>
                        </a:rPr>
                        <a:t>WorkCurve</a:t>
                      </a:r>
                      <a:endParaRPr lang="en-US" sz="1400" b="1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PE</a:t>
                      </a:r>
                      <a:endParaRPr lang="en-US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837961"/>
                  </a:ext>
                </a:extLst>
              </a:tr>
              <a:tr h="33177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>
                          <a:effectLst/>
                        </a:rPr>
                        <a:t>仪器型号</a:t>
                      </a:r>
                      <a:br>
                        <a:rPr lang="zh-CN" altLang="en-US" sz="1400" u="none" strike="noStrike">
                          <a:effectLst/>
                        </a:rPr>
                      </a:br>
                      <a:r>
                        <a:rPr lang="en-US" sz="1400" u="none" strike="noStrike">
                          <a:effectLst/>
                        </a:rPr>
                        <a:t>Mode</a:t>
                      </a:r>
                      <a:endParaRPr lang="en-US" sz="1400" b="1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>
                          <a:effectLst/>
                        </a:rPr>
                        <a:t>　</a:t>
                      </a:r>
                      <a:endParaRPr lang="zh-CN" altLang="en-US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dirty="0">
                          <a:effectLst/>
                        </a:rPr>
                        <a:t>供应商</a:t>
                      </a:r>
                      <a:br>
                        <a:rPr lang="zh-CN" altLang="en-US" sz="1400" u="none" strike="noStrike" dirty="0">
                          <a:effectLst/>
                        </a:rPr>
                      </a:br>
                      <a:r>
                        <a:rPr lang="en-US" sz="1400" u="none" strike="noStrike" dirty="0">
                          <a:effectLst/>
                        </a:rPr>
                        <a:t>Supplier</a:t>
                      </a:r>
                      <a:endParaRPr lang="en-US" sz="1400" b="1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>
                          <a:effectLst/>
                        </a:rPr>
                        <a:t>　</a:t>
                      </a:r>
                      <a:endParaRPr lang="zh-CN" altLang="en-US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74723"/>
                  </a:ext>
                </a:extLst>
              </a:tr>
              <a:tr h="49765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>
                          <a:effectLst/>
                        </a:rPr>
                        <a:t>元素</a:t>
                      </a:r>
                      <a:br>
                        <a:rPr lang="zh-CN" altLang="en-US" sz="1400" u="none" strike="noStrike">
                          <a:effectLst/>
                        </a:rPr>
                      </a:br>
                      <a:r>
                        <a:rPr lang="en-US" sz="1400" u="none" strike="noStrike">
                          <a:effectLst/>
                        </a:rPr>
                        <a:t>Element</a:t>
                      </a:r>
                      <a:endParaRPr lang="en-US" sz="1400" b="1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>
                          <a:effectLst/>
                        </a:rPr>
                        <a:t>强度</a:t>
                      </a:r>
                      <a:br>
                        <a:rPr lang="zh-CN" altLang="en-US" sz="1400" u="none" strike="noStrike">
                          <a:effectLst/>
                        </a:rPr>
                      </a:br>
                      <a:r>
                        <a:rPr lang="en-US" sz="1400" u="none" strike="noStrike">
                          <a:effectLst/>
                        </a:rPr>
                        <a:t>Intensity</a:t>
                      </a:r>
                      <a:endParaRPr lang="en-US" sz="1400" b="1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dirty="0">
                          <a:effectLst/>
                        </a:rPr>
                        <a:t>含量</a:t>
                      </a:r>
                      <a:r>
                        <a:rPr lang="en-US" altLang="zh-CN" sz="1400" u="none" strike="noStrike" dirty="0">
                          <a:effectLst/>
                        </a:rPr>
                        <a:t>(</a:t>
                      </a:r>
                      <a:r>
                        <a:rPr lang="en-US" sz="1400" u="none" strike="noStrike" dirty="0">
                          <a:effectLst/>
                        </a:rPr>
                        <a:t>ppm)</a:t>
                      </a:r>
                      <a:br>
                        <a:rPr lang="en-US" sz="1400" u="none" strike="noStrike" dirty="0">
                          <a:effectLst/>
                        </a:rPr>
                      </a:br>
                      <a:r>
                        <a:rPr lang="en-US" sz="1400" u="none" strike="noStrike" dirty="0">
                          <a:effectLst/>
                        </a:rPr>
                        <a:t>Content(ppm)</a:t>
                      </a:r>
                      <a:endParaRPr lang="en-US" sz="1400" b="1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dirty="0">
                          <a:effectLst/>
                        </a:rPr>
                        <a:t>误差</a:t>
                      </a:r>
                      <a:r>
                        <a:rPr lang="en-US" altLang="zh-CN" sz="1400" u="none" strike="noStrike" dirty="0">
                          <a:effectLst/>
                        </a:rPr>
                        <a:t>(</a:t>
                      </a:r>
                      <a:r>
                        <a:rPr lang="en-US" sz="1400" u="none" strike="noStrike" dirty="0">
                          <a:effectLst/>
                        </a:rPr>
                        <a:t>ppm)</a:t>
                      </a:r>
                      <a:br>
                        <a:rPr lang="en-US" sz="1400" u="none" strike="noStrike" dirty="0">
                          <a:effectLst/>
                        </a:rPr>
                      </a:br>
                      <a:r>
                        <a:rPr lang="en-US" sz="1400" u="none" strike="noStrike" dirty="0">
                          <a:effectLst/>
                        </a:rPr>
                        <a:t>Error(ppm)</a:t>
                      </a:r>
                      <a:endParaRPr lang="en-US" sz="1400" b="1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>
                          <a:effectLst/>
                        </a:rPr>
                        <a:t>限定标准</a:t>
                      </a:r>
                      <a:br>
                        <a:rPr lang="zh-CN" altLang="en-US" sz="1400" u="none" strike="noStrike">
                          <a:effectLst/>
                        </a:rPr>
                      </a:br>
                      <a:r>
                        <a:rPr lang="en-US" sz="1400" u="none" strike="noStrike">
                          <a:effectLst/>
                        </a:rPr>
                        <a:t>Limits</a:t>
                      </a:r>
                      <a:endParaRPr lang="en-US" sz="1400" b="1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>
                          <a:effectLst/>
                        </a:rPr>
                        <a:t>判定</a:t>
                      </a:r>
                      <a:br>
                        <a:rPr lang="zh-CN" altLang="en-US" sz="1400" u="none" strike="noStrike">
                          <a:effectLst/>
                        </a:rPr>
                      </a:br>
                      <a:r>
                        <a:rPr lang="en-US" sz="1400" u="none" strike="noStrike">
                          <a:effectLst/>
                        </a:rPr>
                        <a:t>Results</a:t>
                      </a:r>
                      <a:endParaRPr lang="en-US" sz="1400" b="1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18838586"/>
                  </a:ext>
                </a:extLst>
              </a:tr>
              <a:tr h="2101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As(ppm)</a:t>
                      </a:r>
                      <a:endParaRPr lang="en-US" sz="1400" b="0" i="0" u="none" strike="noStrike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</a:rPr>
                        <a:t>0.09173</a:t>
                      </a:r>
                      <a:endParaRPr lang="en-US" altLang="zh-CN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</a:rPr>
                        <a:t>27.82</a:t>
                      </a:r>
                      <a:endParaRPr lang="en-US" altLang="zh-CN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effectLst/>
                        </a:rPr>
                        <a:t>0.32</a:t>
                      </a:r>
                      <a:endParaRPr lang="en-US" altLang="zh-CN" sz="14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</a:rPr>
                        <a:t>1000</a:t>
                      </a:r>
                      <a:endParaRPr lang="en-US" altLang="zh-CN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Pass</a:t>
                      </a:r>
                      <a:endParaRPr lang="en-US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16352319"/>
                  </a:ext>
                </a:extLst>
              </a:tr>
              <a:tr h="2101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Br(ppm)</a:t>
                      </a:r>
                      <a:endParaRPr lang="en-US" sz="1400" b="0" i="0" u="none" strike="noStrike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</a:rPr>
                        <a:t>1.81332</a:t>
                      </a:r>
                      <a:endParaRPr lang="en-US" altLang="zh-CN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</a:rPr>
                        <a:t>925.54</a:t>
                      </a:r>
                      <a:endParaRPr lang="en-US" altLang="zh-CN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effectLst/>
                        </a:rPr>
                        <a:t>2.71</a:t>
                      </a:r>
                      <a:endParaRPr lang="en-US" altLang="zh-CN" sz="14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effectLst/>
                        </a:rPr>
                        <a:t>1000</a:t>
                      </a:r>
                      <a:endParaRPr lang="en-US" altLang="zh-CN" sz="14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Pass</a:t>
                      </a:r>
                      <a:endParaRPr lang="en-US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6940096"/>
                  </a:ext>
                </a:extLst>
              </a:tr>
              <a:tr h="2101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Cd(ppm)</a:t>
                      </a:r>
                      <a:endParaRPr lang="en-US" sz="1400" b="0" i="0" u="none" strike="noStrike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</a:rPr>
                        <a:t>0.02342</a:t>
                      </a:r>
                      <a:endParaRPr lang="en-US" altLang="zh-CN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</a:rPr>
                        <a:t>31.00</a:t>
                      </a:r>
                      <a:endParaRPr lang="en-US" altLang="zh-CN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</a:rPr>
                        <a:t>0.49</a:t>
                      </a:r>
                      <a:endParaRPr lang="en-US" altLang="zh-CN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effectLst/>
                        </a:rPr>
                        <a:t>100</a:t>
                      </a:r>
                      <a:endParaRPr lang="en-US" altLang="zh-CN" sz="14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Pass</a:t>
                      </a:r>
                      <a:endParaRPr lang="en-US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54729171"/>
                  </a:ext>
                </a:extLst>
              </a:tr>
              <a:tr h="2101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Hg(ppm)</a:t>
                      </a:r>
                      <a:endParaRPr lang="en-US" sz="1400" b="0" i="0" u="none" strike="noStrike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</a:rPr>
                        <a:t>0.07049</a:t>
                      </a:r>
                      <a:endParaRPr lang="en-US" altLang="zh-CN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</a:rPr>
                        <a:t>221.81</a:t>
                      </a:r>
                      <a:endParaRPr lang="en-US" altLang="zh-CN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</a:rPr>
                        <a:t>2.83</a:t>
                      </a:r>
                      <a:endParaRPr lang="en-US" altLang="zh-CN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</a:rPr>
                        <a:t>1000</a:t>
                      </a:r>
                      <a:endParaRPr lang="en-US" altLang="zh-CN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Pass</a:t>
                      </a:r>
                      <a:endParaRPr lang="en-US" sz="14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08122842"/>
                  </a:ext>
                </a:extLst>
              </a:tr>
              <a:tr h="2101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Pb(ppm)</a:t>
                      </a:r>
                      <a:endParaRPr lang="en-US" sz="1400" b="0" i="0" u="none" strike="noStrike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</a:rPr>
                        <a:t>0.10112</a:t>
                      </a:r>
                      <a:endParaRPr lang="en-US" altLang="zh-CN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</a:rPr>
                        <a:t>170.15</a:t>
                      </a:r>
                      <a:endParaRPr lang="en-US" altLang="zh-CN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</a:rPr>
                        <a:t>1.85</a:t>
                      </a:r>
                      <a:endParaRPr lang="en-US" altLang="zh-CN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</a:rPr>
                        <a:t>1000</a:t>
                      </a:r>
                      <a:endParaRPr lang="en-US" altLang="zh-CN" sz="14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Pass</a:t>
                      </a:r>
                      <a:endParaRPr lang="en-US" sz="14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10626915"/>
                  </a:ext>
                </a:extLst>
              </a:tr>
            </a:tbl>
          </a:graphicData>
        </a:graphic>
      </p:graphicFrame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32" y="4544703"/>
            <a:ext cx="8830104" cy="2137390"/>
          </a:xfrm>
          <a:prstGeom prst="rect">
            <a:avLst/>
          </a:prstGeom>
        </p:spPr>
      </p:pic>
      <p:cxnSp>
        <p:nvCxnSpPr>
          <p:cNvPr id="13" name="直接箭头连接符 12"/>
          <p:cNvCxnSpPr/>
          <p:nvPr/>
        </p:nvCxnSpPr>
        <p:spPr>
          <a:xfrm>
            <a:off x="9130836" y="900752"/>
            <a:ext cx="1227815" cy="3957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10358651" y="1098644"/>
            <a:ext cx="1446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实测含量</a:t>
            </a:r>
            <a:endParaRPr lang="zh-CN" altLang="en-US" dirty="0"/>
          </a:p>
        </p:txBody>
      </p:sp>
      <p:cxnSp>
        <p:nvCxnSpPr>
          <p:cNvPr id="16" name="直接箭头连接符 15"/>
          <p:cNvCxnSpPr/>
          <p:nvPr/>
        </p:nvCxnSpPr>
        <p:spPr>
          <a:xfrm>
            <a:off x="9130836" y="4913194"/>
            <a:ext cx="1500770" cy="3548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10631606" y="5083370"/>
            <a:ext cx="1451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实际含量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712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443853" y="1096911"/>
            <a:ext cx="407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直接拟合出公式：y </a:t>
            </a:r>
            <a:r>
              <a:rPr lang="zh-CN" altLang="en-US" dirty="0"/>
              <a:t>= 450.8x + 110.79</a:t>
            </a:r>
          </a:p>
        </p:txBody>
      </p: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9785420"/>
              </p:ext>
            </p:extLst>
          </p:nvPr>
        </p:nvGraphicFramePr>
        <p:xfrm>
          <a:off x="2570396" y="1874955"/>
          <a:ext cx="8811837" cy="4007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7713803" y="1039775"/>
            <a:ext cx="3545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R² = </a:t>
            </a:r>
            <a:r>
              <a:rPr lang="en-US" altLang="zh-CN" dirty="0" smtClean="0"/>
              <a:t>0.9696</a:t>
            </a:r>
            <a:r>
              <a:rPr lang="zh-CN" altLang="en-US" dirty="0" smtClean="0"/>
              <a:t>，</a:t>
            </a:r>
            <a:r>
              <a:rPr lang="zh-CN" altLang="en-US" sz="2400" b="1" dirty="0" smtClean="0"/>
              <a:t>线性关系</a:t>
            </a:r>
            <a:r>
              <a:rPr lang="zh-CN" altLang="en-US" dirty="0" smtClean="0"/>
              <a:t>较差！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925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924058"/>
              </p:ext>
            </p:extLst>
          </p:nvPr>
        </p:nvGraphicFramePr>
        <p:xfrm>
          <a:off x="6740237" y="3084394"/>
          <a:ext cx="5074608" cy="13900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8652">
                  <a:extLst>
                    <a:ext uri="{9D8B030D-6E8A-4147-A177-3AD203B41FA5}">
                      <a16:colId xmlns:a16="http://schemas.microsoft.com/office/drawing/2014/main" val="922727457"/>
                    </a:ext>
                  </a:extLst>
                </a:gridCol>
                <a:gridCol w="1268652">
                  <a:extLst>
                    <a:ext uri="{9D8B030D-6E8A-4147-A177-3AD203B41FA5}">
                      <a16:colId xmlns:a16="http://schemas.microsoft.com/office/drawing/2014/main" val="310353883"/>
                    </a:ext>
                  </a:extLst>
                </a:gridCol>
                <a:gridCol w="1268652">
                  <a:extLst>
                    <a:ext uri="{9D8B030D-6E8A-4147-A177-3AD203B41FA5}">
                      <a16:colId xmlns:a16="http://schemas.microsoft.com/office/drawing/2014/main" val="2821276549"/>
                    </a:ext>
                  </a:extLst>
                </a:gridCol>
                <a:gridCol w="1268652">
                  <a:extLst>
                    <a:ext uri="{9D8B030D-6E8A-4147-A177-3AD203B41FA5}">
                      <a16:colId xmlns:a16="http://schemas.microsoft.com/office/drawing/2014/main" val="1658567868"/>
                    </a:ext>
                  </a:extLst>
                </a:gridCol>
              </a:tblGrid>
              <a:tr h="27800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 dirty="0">
                          <a:effectLst/>
                        </a:rPr>
                        <a:t>　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计数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>
                          <a:effectLst/>
                        </a:rPr>
                        <a:t>实测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>
                          <a:effectLst/>
                        </a:rPr>
                        <a:t>理论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2624075"/>
                  </a:ext>
                </a:extLst>
              </a:tr>
              <a:tr h="2780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</a:rPr>
                        <a:t>Cd(ppm)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0.02342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31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24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0548512"/>
                  </a:ext>
                </a:extLst>
              </a:tr>
              <a:tr h="2780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</a:rPr>
                        <a:t>Hg(ppm)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0.07049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221.81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191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83797415"/>
                  </a:ext>
                </a:extLst>
              </a:tr>
              <a:tr h="2780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</a:rPr>
                        <a:t>Pb(ppm)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</a:rPr>
                        <a:t>0.10112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170.15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149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08781915"/>
                  </a:ext>
                </a:extLst>
              </a:tr>
              <a:tr h="2780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</a:rPr>
                        <a:t>Br(ppm)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</a:rPr>
                        <a:t>1.81332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925.54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912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92620326"/>
                  </a:ext>
                </a:extLst>
              </a:tr>
            </a:tbl>
          </a:graphicData>
        </a:graphic>
      </p:graphicFrame>
      <p:graphicFrame>
        <p:nvGraphicFramePr>
          <p:cNvPr id="4" name="图表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8612435"/>
              </p:ext>
            </p:extLst>
          </p:nvPr>
        </p:nvGraphicFramePr>
        <p:xfrm>
          <a:off x="512618" y="1877290"/>
          <a:ext cx="6227619" cy="4024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6740237" y="4926842"/>
            <a:ext cx="5190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软件基本参数法处理过的实测含量带入</a:t>
            </a:r>
            <a:r>
              <a:rPr lang="en-US" altLang="zh-CN" dirty="0"/>
              <a:t>y = 1.0026x - </a:t>
            </a:r>
            <a:r>
              <a:rPr lang="en-US" altLang="zh-CN" dirty="0" smtClean="0"/>
              <a:t>19.008</a:t>
            </a:r>
            <a:r>
              <a:rPr lang="zh-CN" altLang="en-US" dirty="0" smtClean="0"/>
              <a:t>计算真实含量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609817" y="224524"/>
            <a:ext cx="112050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因为</a:t>
            </a:r>
            <a:r>
              <a:rPr lang="zh-CN" altLang="en-US" dirty="0"/>
              <a:t>计算中使用的</a:t>
            </a:r>
            <a:r>
              <a:rPr lang="zh-CN" altLang="en-US" dirty="0" smtClean="0"/>
              <a:t>参量</a:t>
            </a:r>
            <a:r>
              <a:rPr lang="zh-CN" altLang="en-US" dirty="0"/>
              <a:t>并不完全准确，因此需要已知组分的标准</a:t>
            </a:r>
            <a:r>
              <a:rPr lang="zh-CN" altLang="en-US" dirty="0" smtClean="0"/>
              <a:t>样品作为</a:t>
            </a:r>
            <a:r>
              <a:rPr lang="zh-CN" altLang="en-US" dirty="0"/>
              <a:t>比较．对标准样品进行测量，计算出各</a:t>
            </a:r>
            <a:r>
              <a:rPr lang="zh-CN" altLang="en-US" dirty="0" smtClean="0"/>
              <a:t>组分的</a:t>
            </a:r>
            <a:r>
              <a:rPr lang="zh-CN" altLang="en-US" dirty="0"/>
              <a:t>理论强度，并将理论强度与实际强度进行</a:t>
            </a:r>
            <a:r>
              <a:rPr lang="zh-CN" altLang="en-US" dirty="0" smtClean="0"/>
              <a:t>比较后</a:t>
            </a:r>
            <a:r>
              <a:rPr lang="zh-CN" altLang="en-US" dirty="0"/>
              <a:t>修正基本参量</a:t>
            </a:r>
            <a:r>
              <a:rPr lang="zh-CN" altLang="en-US" dirty="0" smtClean="0"/>
              <a:t>，但是</a:t>
            </a:r>
            <a:r>
              <a:rPr lang="zh-CN" altLang="en-US" dirty="0"/>
              <a:t>因为无法得知众多因子的系数是多少，所以只能进行含量的修正，而不能够</a:t>
            </a:r>
            <a:r>
              <a:rPr lang="zh-CN" altLang="en-US" dirty="0" smtClean="0"/>
              <a:t>进行</a:t>
            </a:r>
            <a:r>
              <a:rPr lang="zh-CN" altLang="en-US" dirty="0"/>
              <a:t>计数</a:t>
            </a:r>
            <a:r>
              <a:rPr lang="zh-CN" altLang="en-US" dirty="0" smtClean="0"/>
              <a:t>上</a:t>
            </a:r>
            <a:r>
              <a:rPr lang="zh-CN" altLang="en-US" dirty="0"/>
              <a:t>的纠正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6599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161855" y="34131"/>
            <a:ext cx="10842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合金棒</a:t>
            </a:r>
            <a:endParaRPr lang="zh-CN" altLang="en-US" sz="2400" b="1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000"/>
                    </a14:imgEffect>
                    <a14:imgEffect>
                      <a14:brightnessContrast contras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22" t="12257" r="48448" b="21266"/>
          <a:stretch/>
        </p:blipFill>
        <p:spPr>
          <a:xfrm>
            <a:off x="210459" y="183884"/>
            <a:ext cx="5704113" cy="6342072"/>
          </a:xfrm>
          <a:prstGeom prst="rect">
            <a:avLst/>
          </a:prstGeom>
        </p:spPr>
      </p:pic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619122"/>
              </p:ext>
            </p:extLst>
          </p:nvPr>
        </p:nvGraphicFramePr>
        <p:xfrm>
          <a:off x="7253514" y="1096510"/>
          <a:ext cx="4140200" cy="10080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70100">
                  <a:extLst>
                    <a:ext uri="{9D8B030D-6E8A-4147-A177-3AD203B41FA5}">
                      <a16:colId xmlns:a16="http://schemas.microsoft.com/office/drawing/2014/main" val="801980919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715312125"/>
                    </a:ext>
                  </a:extLst>
                </a:gridCol>
              </a:tblGrid>
              <a:tr h="33602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u="none" strike="noStrike">
                          <a:effectLst/>
                        </a:rPr>
                        <a:t>元素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u="none" strike="noStrike" dirty="0">
                          <a:effectLst/>
                        </a:rPr>
                        <a:t>含量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53813279"/>
                  </a:ext>
                </a:extLst>
              </a:tr>
              <a:tr h="3360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Cr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u="none" strike="noStrike" dirty="0">
                          <a:effectLst/>
                        </a:rPr>
                        <a:t>2722.68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9458818"/>
                  </a:ext>
                </a:extLst>
              </a:tr>
              <a:tr h="3360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Pb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u="none" strike="noStrike" dirty="0">
                          <a:effectLst/>
                        </a:rPr>
                        <a:t>295.17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844640"/>
                  </a:ext>
                </a:extLst>
              </a:tr>
            </a:tbl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7253514" y="2352331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带入修正公式后：</a:t>
            </a:r>
            <a:endParaRPr lang="en-US" altLang="zh-CN" dirty="0" smtClean="0"/>
          </a:p>
          <a:p>
            <a:endParaRPr lang="zh-CN" altLang="en-US" dirty="0"/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595577"/>
              </p:ext>
            </p:extLst>
          </p:nvPr>
        </p:nvGraphicFramePr>
        <p:xfrm>
          <a:off x="7333341" y="3006153"/>
          <a:ext cx="4060372" cy="11013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0186">
                  <a:extLst>
                    <a:ext uri="{9D8B030D-6E8A-4147-A177-3AD203B41FA5}">
                      <a16:colId xmlns:a16="http://schemas.microsoft.com/office/drawing/2014/main" val="404691529"/>
                    </a:ext>
                  </a:extLst>
                </a:gridCol>
                <a:gridCol w="2030186">
                  <a:extLst>
                    <a:ext uri="{9D8B030D-6E8A-4147-A177-3AD203B41FA5}">
                      <a16:colId xmlns:a16="http://schemas.microsoft.com/office/drawing/2014/main" val="2281363241"/>
                    </a:ext>
                  </a:extLst>
                </a:gridCol>
              </a:tblGrid>
              <a:tr h="36713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u="none" strike="noStrike">
                          <a:effectLst/>
                        </a:rPr>
                        <a:t>元素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u="none" strike="noStrike" dirty="0">
                          <a:effectLst/>
                        </a:rPr>
                        <a:t>含量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14507441"/>
                  </a:ext>
                </a:extLst>
              </a:tr>
              <a:tr h="3671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Cr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u="none" strike="noStrike" dirty="0">
                          <a:effectLst/>
                        </a:rPr>
                        <a:t>2710.751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34379323"/>
                  </a:ext>
                </a:extLst>
              </a:tr>
              <a:tr h="3671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>
                          <a:effectLst/>
                        </a:rPr>
                        <a:t>Pb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u="none" strike="noStrike" dirty="0">
                          <a:effectLst/>
                        </a:rPr>
                        <a:t>276.9294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62310845"/>
                  </a:ext>
                </a:extLst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630248" y="0"/>
            <a:ext cx="4767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示例</a:t>
            </a:r>
          </a:p>
        </p:txBody>
      </p:sp>
    </p:spTree>
    <p:extLst>
      <p:ext uri="{BB962C8B-B14F-4D97-AF65-F5344CB8AC3E}">
        <p14:creationId xmlns:p14="http://schemas.microsoft.com/office/powerpoint/2010/main" val="51287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63236" y="277091"/>
            <a:ext cx="112083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实验中遇到的问题</a:t>
            </a:r>
            <a:r>
              <a:rPr lang="en-US" altLang="zh-CN" sz="2800" b="1" dirty="0" smtClean="0"/>
              <a:t>···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定性实验中，因为样品的表面不平整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" b="29417"/>
          <a:stretch/>
        </p:blipFill>
        <p:spPr>
          <a:xfrm>
            <a:off x="263236" y="1659201"/>
            <a:ext cx="11360728" cy="478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94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1" y="647443"/>
            <a:ext cx="10689550" cy="601287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79700" y="0"/>
            <a:ext cx="6032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转过一个角度后</a:t>
            </a:r>
            <a:r>
              <a:rPr lang="en-US" altLang="zh-CN" sz="2800" b="1" dirty="0" smtClean="0"/>
              <a:t>···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58770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315"/>
          <a:stretch/>
        </p:blipFill>
        <p:spPr>
          <a:xfrm>
            <a:off x="558937" y="932719"/>
            <a:ext cx="10021837" cy="404106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8937" y="235528"/>
            <a:ext cx="10446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打碎灯泡，进行检测</a:t>
            </a:r>
            <a:endParaRPr lang="zh-CN" altLang="en-US" sz="2400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4793672" y="5209308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灯泡的玻璃碎片（粉末）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113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3" y="193962"/>
            <a:ext cx="10654145" cy="599295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666509" y="6359237"/>
            <a:ext cx="666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灯泡金属尾部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622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4020671" y="94129"/>
            <a:ext cx="51098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/>
              <a:t>Part Five</a:t>
            </a:r>
            <a:endParaRPr lang="zh-CN" altLang="en-US" sz="5400" b="1" dirty="0"/>
          </a:p>
        </p:txBody>
      </p:sp>
      <p:sp>
        <p:nvSpPr>
          <p:cNvPr id="14" name="文本框 13"/>
          <p:cNvSpPr txBox="1"/>
          <p:nvPr/>
        </p:nvSpPr>
        <p:spPr>
          <a:xfrm>
            <a:off x="4490716" y="1017459"/>
            <a:ext cx="6131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参考资料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932563" y="1925399"/>
            <a:ext cx="79211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1.《X</a:t>
            </a:r>
            <a:r>
              <a:rPr lang="zh-CN" altLang="en-US" dirty="0" smtClean="0"/>
              <a:t>射线荧光光谱分析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吉昂等 科学出版社 </a:t>
            </a:r>
            <a:r>
              <a:rPr lang="en-US" altLang="zh-CN" dirty="0" smtClean="0"/>
              <a:t>2003</a:t>
            </a:r>
            <a:r>
              <a:rPr lang="zh-CN" altLang="en-US" dirty="0" smtClean="0"/>
              <a:t>年</a:t>
            </a:r>
            <a:r>
              <a:rPr lang="en-US" altLang="zh-CN" dirty="0" smtClean="0"/>
              <a:t>3</a:t>
            </a:r>
            <a:r>
              <a:rPr lang="zh-CN" altLang="en-US" dirty="0" smtClean="0"/>
              <a:t>月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2.《</a:t>
            </a:r>
            <a:r>
              <a:rPr lang="zh-CN" altLang="en-US" dirty="0" smtClean="0"/>
              <a:t>基于</a:t>
            </a:r>
            <a:r>
              <a:rPr lang="en-US" altLang="zh-CN" dirty="0" smtClean="0"/>
              <a:t>RoHS</a:t>
            </a:r>
            <a:r>
              <a:rPr lang="zh-CN" altLang="en-US" dirty="0" smtClean="0"/>
              <a:t>认证的</a:t>
            </a:r>
            <a:r>
              <a:rPr lang="en-US" altLang="zh-CN" dirty="0" smtClean="0"/>
              <a:t>X</a:t>
            </a:r>
            <a:r>
              <a:rPr lang="zh-CN" altLang="en-US" dirty="0" smtClean="0"/>
              <a:t>荧光分析</a:t>
            </a:r>
            <a:r>
              <a:rPr lang="zh-CN" altLang="en-US" dirty="0"/>
              <a:t>技术实验</a:t>
            </a:r>
            <a:r>
              <a:rPr lang="zh-CN" altLang="en-US" dirty="0" smtClean="0"/>
              <a:t>研究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周冬梅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 2009</a:t>
            </a:r>
            <a:r>
              <a:rPr lang="zh-CN" altLang="en-US" dirty="0" smtClean="0"/>
              <a:t>年</a:t>
            </a:r>
            <a:r>
              <a:rPr lang="en-US" altLang="zh-CN" dirty="0" smtClean="0"/>
              <a:t>5</a:t>
            </a:r>
            <a:r>
              <a:rPr lang="zh-CN" altLang="en-US" dirty="0" smtClean="0"/>
              <a:t>月</a:t>
            </a:r>
            <a:endParaRPr lang="en-US" altLang="zh-CN" dirty="0" smtClean="0"/>
          </a:p>
          <a:p>
            <a:r>
              <a:rPr lang="en-US" altLang="zh-CN" dirty="0" smtClean="0"/>
              <a:t>3.《</a:t>
            </a:r>
            <a:r>
              <a:rPr lang="zh-CN" altLang="en-US" dirty="0"/>
              <a:t>利用Ｘ射线荧光光谱技术检测有害物质</a:t>
            </a:r>
            <a:r>
              <a:rPr lang="en-US" altLang="zh-CN" dirty="0"/>
              <a:t>》</a:t>
            </a:r>
            <a:endParaRPr lang="zh-CN" altLang="en-US" dirty="0"/>
          </a:p>
          <a:p>
            <a:r>
              <a:rPr lang="zh-CN" altLang="en-US" dirty="0" smtClean="0"/>
              <a:t>     林</a:t>
            </a:r>
            <a:r>
              <a:rPr lang="zh-CN" altLang="en-US" dirty="0"/>
              <a:t>汉冰，乐永康，姚红英（复旦大学物理学</a:t>
            </a:r>
            <a:r>
              <a:rPr lang="zh-CN" altLang="en-US" dirty="0" smtClean="0"/>
              <a:t>系上海２００４３３</a:t>
            </a:r>
            <a:endParaRPr lang="en-US" altLang="zh-CN" dirty="0" smtClean="0"/>
          </a:p>
          <a:p>
            <a:r>
              <a:rPr lang="en-US" altLang="zh-CN" dirty="0" smtClean="0"/>
              <a:t>4.</a:t>
            </a:r>
            <a:r>
              <a:rPr lang="en-US" altLang="zh-CN" dirty="0"/>
              <a:t> </a:t>
            </a:r>
            <a:r>
              <a:rPr lang="en-US" altLang="zh-CN" dirty="0" smtClean="0"/>
              <a:t>《X</a:t>
            </a:r>
            <a:r>
              <a:rPr lang="zh-CN" altLang="en-US" dirty="0"/>
              <a:t>荧光分析系列</a:t>
            </a:r>
            <a:r>
              <a:rPr lang="zh-CN" altLang="en-US" dirty="0" smtClean="0"/>
              <a:t>实验</a:t>
            </a:r>
            <a:r>
              <a:rPr lang="en-US" altLang="zh-CN" dirty="0" smtClean="0"/>
              <a:t>》</a:t>
            </a:r>
            <a:r>
              <a:rPr lang="zh-CN" altLang="en-US" dirty="0" smtClean="0"/>
              <a:t>黄</a:t>
            </a:r>
            <a:r>
              <a:rPr lang="zh-CN" altLang="en-US" dirty="0"/>
              <a:t>润生　</a:t>
            </a:r>
            <a:r>
              <a:rPr lang="zh-CN" altLang="en-US" dirty="0" smtClean="0"/>
              <a:t>唐涛</a:t>
            </a:r>
            <a:r>
              <a:rPr lang="zh-CN" altLang="en-US" dirty="0"/>
              <a:t>　高学奎　吴卫国　沙振舜　潘元胜</a:t>
            </a:r>
          </a:p>
          <a:p>
            <a:r>
              <a:rPr lang="en-US" altLang="zh-CN" dirty="0" smtClean="0"/>
              <a:t>      (</a:t>
            </a:r>
            <a:r>
              <a:rPr lang="zh-CN" altLang="en-US" dirty="0"/>
              <a:t>南京大学物理系江苏南京</a:t>
            </a:r>
            <a:r>
              <a:rPr lang="en-US" altLang="zh-CN" dirty="0"/>
              <a:t>210093)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199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65528" y="1910687"/>
            <a:ext cx="858444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chemeClr val="bg1"/>
                </a:solidFill>
              </a:rPr>
              <a:t>谢谢聆听！</a:t>
            </a:r>
            <a:endParaRPr lang="en-US" altLang="zh-CN" sz="1400" b="1" dirty="0">
              <a:solidFill>
                <a:schemeClr val="bg1"/>
              </a:solidFill>
            </a:endParaRPr>
          </a:p>
          <a:p>
            <a:pPr algn="ctr"/>
            <a:endParaRPr kumimoji="1" lang="en-US" altLang="zh-CN" sz="1400" b="1" dirty="0" smtClean="0">
              <a:solidFill>
                <a:schemeClr val="bg1"/>
              </a:solidFill>
              <a:effectLst>
                <a:outerShdw blurRad="177800" dist="38100" dir="5400000" sx="106000" sy="106000" algn="t" rotWithShape="0">
                  <a:prstClr val="black">
                    <a:alpha val="20000"/>
                  </a:prstClr>
                </a:outerShdw>
              </a:effectLst>
              <a:latin typeface="Microsoft YaHei" charset="0"/>
              <a:ea typeface="Microsoft YaHei" charset="0"/>
              <a:cs typeface="Microsoft YaHei" charset="0"/>
            </a:endParaRPr>
          </a:p>
          <a:p>
            <a:pPr algn="ctr"/>
            <a:endParaRPr kumimoji="1" lang="en-US" altLang="zh-CN" sz="1400" b="1" dirty="0" smtClean="0">
              <a:solidFill>
                <a:schemeClr val="bg1"/>
              </a:solidFill>
              <a:effectLst>
                <a:outerShdw blurRad="177800" dist="38100" dir="5400000" sx="106000" sy="106000" algn="t" rotWithShape="0">
                  <a:prstClr val="black">
                    <a:alpha val="20000"/>
                  </a:prstClr>
                </a:outerShdw>
              </a:effectLst>
              <a:latin typeface="Microsoft YaHei" charset="0"/>
              <a:ea typeface="Microsoft YaHei" charset="0"/>
              <a:cs typeface="Microsoft YaHei" charset="0"/>
            </a:endParaRPr>
          </a:p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effectLst>
                  <a:outerShdw blurRad="177800" dist="38100" dir="5400000" sx="106000" sy="106000" algn="t" rotWithShape="0">
                    <a:prstClr val="black">
                      <a:alpha val="2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利用</a:t>
            </a:r>
            <a:r>
              <a:rPr kumimoji="1" lang="en-US" altLang="zh-CN" b="1" dirty="0">
                <a:solidFill>
                  <a:schemeClr val="bg1"/>
                </a:solidFill>
                <a:effectLst>
                  <a:outerShdw blurRad="177800" dist="38100" dir="5400000" sx="106000" sy="106000" algn="t" rotWithShape="0">
                    <a:prstClr val="black">
                      <a:alpha val="2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X</a:t>
            </a:r>
            <a:r>
              <a:rPr kumimoji="1" lang="zh-CN" altLang="en-US" b="1" dirty="0">
                <a:solidFill>
                  <a:schemeClr val="bg1"/>
                </a:solidFill>
                <a:effectLst>
                  <a:outerShdw blurRad="177800" dist="38100" dir="5400000" sx="106000" sy="106000" algn="t" rotWithShape="0">
                    <a:prstClr val="black">
                      <a:alpha val="2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荧光检测材料成分及</a:t>
            </a:r>
            <a:r>
              <a:rPr kumimoji="1" lang="zh-CN" altLang="en-US" b="1" dirty="0" smtClean="0">
                <a:solidFill>
                  <a:schemeClr val="bg1"/>
                </a:solidFill>
                <a:effectLst>
                  <a:outerShdw blurRad="177800" dist="38100" dir="5400000" sx="106000" sy="106000" algn="t" rotWithShape="0">
                    <a:prstClr val="black">
                      <a:alpha val="2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有害物质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</a:rPr>
              <a:t>海</a:t>
            </a:r>
            <a:r>
              <a:rPr lang="zh-CN" altLang="en-US" dirty="0">
                <a:solidFill>
                  <a:schemeClr val="bg1"/>
                </a:solidFill>
              </a:rPr>
              <a:t>聪</a:t>
            </a:r>
            <a:r>
              <a:rPr lang="zh-CN" altLang="en-US" dirty="0" smtClean="0">
                <a:solidFill>
                  <a:schemeClr val="bg1"/>
                </a:solidFill>
              </a:rPr>
              <a:t>智 </a:t>
            </a:r>
            <a:r>
              <a:rPr lang="en-US" altLang="zh-CN" dirty="0" smtClean="0">
                <a:solidFill>
                  <a:schemeClr val="bg1"/>
                </a:solidFill>
              </a:rPr>
              <a:t>15307130309 </a:t>
            </a:r>
          </a:p>
          <a:p>
            <a:pPr algn="ctr"/>
            <a:r>
              <a:rPr lang="zh-CN" altLang="en-US" dirty="0" smtClean="0">
                <a:solidFill>
                  <a:schemeClr val="bg1"/>
                </a:solidFill>
              </a:rPr>
              <a:t>光电信息科学与工程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38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</TotalTime>
  <Words>900</Words>
  <Application>Microsoft Office PowerPoint</Application>
  <PresentationFormat>宽屏</PresentationFormat>
  <Paragraphs>293</Paragraphs>
  <Slides>35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3" baseType="lpstr">
      <vt:lpstr>等线</vt:lpstr>
      <vt:lpstr>等线 Light</vt:lpstr>
      <vt:lpstr>宋体</vt:lpstr>
      <vt:lpstr>Microsoft YaHei</vt:lpstr>
      <vt:lpstr>Arial</vt:lpstr>
      <vt:lpstr>Cambria Math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Hai</dc:creator>
  <cp:lastModifiedBy>Hai</cp:lastModifiedBy>
  <cp:revision>148</cp:revision>
  <dcterms:created xsi:type="dcterms:W3CDTF">2018-01-01T02:53:06Z</dcterms:created>
  <dcterms:modified xsi:type="dcterms:W3CDTF">2018-01-03T01:23:46Z</dcterms:modified>
</cp:coreProperties>
</file>