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25199975" cy="359997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339" userDrawn="1">
          <p15:clr>
            <a:srgbClr val="A4A3A4"/>
          </p15:clr>
        </p15:guide>
        <p15:guide id="2" pos="793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j" initials="c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D80057"/>
    <a:srgbClr val="FFFFB3"/>
    <a:srgbClr val="FFFFD1"/>
    <a:srgbClr val="FFFF99"/>
    <a:srgbClr val="FEFDC6"/>
    <a:srgbClr val="FFECC5"/>
    <a:srgbClr val="33CC33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727" autoAdjust="0"/>
  </p:normalViewPr>
  <p:slideViewPr>
    <p:cSldViewPr>
      <p:cViewPr varScale="1">
        <p:scale>
          <a:sx n="13" d="100"/>
          <a:sy n="13" d="100"/>
        </p:scale>
        <p:origin x="2400" y="114"/>
      </p:cViewPr>
      <p:guideLst>
        <p:guide orient="horz" pos="11339"/>
        <p:guide pos="793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A51C73-D949-4885-886D-A357D7DE245B}" type="datetimeFigureOut">
              <a:rPr lang="en-US" smtClean="0"/>
              <a:t>6/12/2021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28850" y="685800"/>
            <a:ext cx="24003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F59381-0D43-4A6F-831C-AB7C6D38AE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3866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28399" rtl="0" eaLnBrk="1" latinLnBrk="0" hangingPunct="1">
      <a:defRPr sz="956" kern="1200">
        <a:solidFill>
          <a:schemeClr val="tx1"/>
        </a:solidFill>
        <a:latin typeface="+mn-lt"/>
        <a:ea typeface="+mn-ea"/>
        <a:cs typeface="+mn-cs"/>
      </a:defRPr>
    </a:lvl1pPr>
    <a:lvl2pPr marL="364199" algn="l" defTabSz="728399" rtl="0" eaLnBrk="1" latinLnBrk="0" hangingPunct="1">
      <a:defRPr sz="956" kern="1200">
        <a:solidFill>
          <a:schemeClr val="tx1"/>
        </a:solidFill>
        <a:latin typeface="+mn-lt"/>
        <a:ea typeface="+mn-ea"/>
        <a:cs typeface="+mn-cs"/>
      </a:defRPr>
    </a:lvl2pPr>
    <a:lvl3pPr marL="728399" algn="l" defTabSz="728399" rtl="0" eaLnBrk="1" latinLnBrk="0" hangingPunct="1">
      <a:defRPr sz="956" kern="1200">
        <a:solidFill>
          <a:schemeClr val="tx1"/>
        </a:solidFill>
        <a:latin typeface="+mn-lt"/>
        <a:ea typeface="+mn-ea"/>
        <a:cs typeface="+mn-cs"/>
      </a:defRPr>
    </a:lvl3pPr>
    <a:lvl4pPr marL="1092599" algn="l" defTabSz="728399" rtl="0" eaLnBrk="1" latinLnBrk="0" hangingPunct="1">
      <a:defRPr sz="956" kern="1200">
        <a:solidFill>
          <a:schemeClr val="tx1"/>
        </a:solidFill>
        <a:latin typeface="+mn-lt"/>
        <a:ea typeface="+mn-ea"/>
        <a:cs typeface="+mn-cs"/>
      </a:defRPr>
    </a:lvl4pPr>
    <a:lvl5pPr marL="1456799" algn="l" defTabSz="728399" rtl="0" eaLnBrk="1" latinLnBrk="0" hangingPunct="1">
      <a:defRPr sz="956" kern="1200">
        <a:solidFill>
          <a:schemeClr val="tx1"/>
        </a:solidFill>
        <a:latin typeface="+mn-lt"/>
        <a:ea typeface="+mn-ea"/>
        <a:cs typeface="+mn-cs"/>
      </a:defRPr>
    </a:lvl5pPr>
    <a:lvl6pPr marL="1820998" algn="l" defTabSz="728399" rtl="0" eaLnBrk="1" latinLnBrk="0" hangingPunct="1">
      <a:defRPr sz="956" kern="1200">
        <a:solidFill>
          <a:schemeClr val="tx1"/>
        </a:solidFill>
        <a:latin typeface="+mn-lt"/>
        <a:ea typeface="+mn-ea"/>
        <a:cs typeface="+mn-cs"/>
      </a:defRPr>
    </a:lvl6pPr>
    <a:lvl7pPr marL="2185198" algn="l" defTabSz="728399" rtl="0" eaLnBrk="1" latinLnBrk="0" hangingPunct="1">
      <a:defRPr sz="956" kern="1200">
        <a:solidFill>
          <a:schemeClr val="tx1"/>
        </a:solidFill>
        <a:latin typeface="+mn-lt"/>
        <a:ea typeface="+mn-ea"/>
        <a:cs typeface="+mn-cs"/>
      </a:defRPr>
    </a:lvl7pPr>
    <a:lvl8pPr marL="2549399" algn="l" defTabSz="728399" rtl="0" eaLnBrk="1" latinLnBrk="0" hangingPunct="1">
      <a:defRPr sz="956" kern="1200">
        <a:solidFill>
          <a:schemeClr val="tx1"/>
        </a:solidFill>
        <a:latin typeface="+mn-lt"/>
        <a:ea typeface="+mn-ea"/>
        <a:cs typeface="+mn-cs"/>
      </a:defRPr>
    </a:lvl8pPr>
    <a:lvl9pPr marL="2913598" algn="l" defTabSz="728399" rtl="0" eaLnBrk="1" latinLnBrk="0" hangingPunct="1">
      <a:defRPr sz="95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28850" y="685800"/>
            <a:ext cx="24003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F59381-0D43-4A6F-831C-AB7C6D38AE5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5184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89998" y="5891626"/>
            <a:ext cx="21419979" cy="12533242"/>
          </a:xfrm>
        </p:spPr>
        <p:txBody>
          <a:bodyPr anchor="b"/>
          <a:lstStyle>
            <a:lvl1pPr algn="ctr">
              <a:defRPr sz="1653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49997" y="18908198"/>
            <a:ext cx="18899981" cy="8691601"/>
          </a:xfrm>
        </p:spPr>
        <p:txBody>
          <a:bodyPr/>
          <a:lstStyle>
            <a:lvl1pPr marL="0" indent="0" algn="ctr">
              <a:buNone/>
              <a:defRPr sz="6614"/>
            </a:lvl1pPr>
            <a:lvl2pPr marL="1259997" indent="0" algn="ctr">
              <a:buNone/>
              <a:defRPr sz="5512"/>
            </a:lvl2pPr>
            <a:lvl3pPr marL="2519995" indent="0" algn="ctr">
              <a:buNone/>
              <a:defRPr sz="4961"/>
            </a:lvl3pPr>
            <a:lvl4pPr marL="3779992" indent="0" algn="ctr">
              <a:buNone/>
              <a:defRPr sz="4409"/>
            </a:lvl4pPr>
            <a:lvl5pPr marL="5039990" indent="0" algn="ctr">
              <a:buNone/>
              <a:defRPr sz="4409"/>
            </a:lvl5pPr>
            <a:lvl6pPr marL="6299987" indent="0" algn="ctr">
              <a:buNone/>
              <a:defRPr sz="4409"/>
            </a:lvl6pPr>
            <a:lvl7pPr marL="7559985" indent="0" algn="ctr">
              <a:buNone/>
              <a:defRPr sz="4409"/>
            </a:lvl7pPr>
            <a:lvl8pPr marL="8819982" indent="0" algn="ctr">
              <a:buNone/>
              <a:defRPr sz="4409"/>
            </a:lvl8pPr>
            <a:lvl9pPr marL="10079980" indent="0" algn="ctr">
              <a:buNone/>
              <a:defRPr sz="4409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D72D5-1407-4EF9-B3B0-1E11844DE29F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931524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2DBA0-1641-480A-8EA4-5B43AA03C786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058405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9375" y="8974945"/>
            <a:ext cx="21734978" cy="14974888"/>
          </a:xfrm>
        </p:spPr>
        <p:txBody>
          <a:bodyPr anchor="b"/>
          <a:lstStyle>
            <a:lvl1pPr>
              <a:defRPr sz="1653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19375" y="24091502"/>
            <a:ext cx="21734978" cy="7874940"/>
          </a:xfrm>
        </p:spPr>
        <p:txBody>
          <a:bodyPr/>
          <a:lstStyle>
            <a:lvl1pPr marL="0" indent="0">
              <a:buNone/>
              <a:defRPr sz="6614">
                <a:solidFill>
                  <a:schemeClr val="tx1"/>
                </a:solidFill>
              </a:defRPr>
            </a:lvl1pPr>
            <a:lvl2pPr marL="1259997" indent="0">
              <a:buNone/>
              <a:defRPr sz="5512">
                <a:solidFill>
                  <a:schemeClr val="tx1">
                    <a:tint val="75000"/>
                  </a:schemeClr>
                </a:solidFill>
              </a:defRPr>
            </a:lvl2pPr>
            <a:lvl3pPr marL="2519995" indent="0">
              <a:buNone/>
              <a:defRPr sz="4961">
                <a:solidFill>
                  <a:schemeClr val="tx1">
                    <a:tint val="75000"/>
                  </a:schemeClr>
                </a:solidFill>
              </a:defRPr>
            </a:lvl3pPr>
            <a:lvl4pPr marL="3779992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4pPr>
            <a:lvl5pPr marL="5039990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5pPr>
            <a:lvl6pPr marL="6299987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6pPr>
            <a:lvl7pPr marL="7559985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7pPr>
            <a:lvl8pPr marL="8819982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8pPr>
            <a:lvl9pPr marL="10079980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23AEE-9313-498D-BF16-CFE05C9712AE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97137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32498" y="9583264"/>
            <a:ext cx="10709989" cy="2284150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757488" y="9583264"/>
            <a:ext cx="10709989" cy="2284150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A9B20-67B3-48E5-9A02-DC39CBBEF6E9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26682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781" y="1916661"/>
            <a:ext cx="21734978" cy="695828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5783" y="8824938"/>
            <a:ext cx="10660769" cy="4324966"/>
          </a:xfrm>
        </p:spPr>
        <p:txBody>
          <a:bodyPr anchor="b"/>
          <a:lstStyle>
            <a:lvl1pPr marL="0" indent="0">
              <a:buNone/>
              <a:defRPr sz="6614" b="1"/>
            </a:lvl1pPr>
            <a:lvl2pPr marL="1259997" indent="0">
              <a:buNone/>
              <a:defRPr sz="5512" b="1"/>
            </a:lvl2pPr>
            <a:lvl3pPr marL="2519995" indent="0">
              <a:buNone/>
              <a:defRPr sz="4961" b="1"/>
            </a:lvl3pPr>
            <a:lvl4pPr marL="3779992" indent="0">
              <a:buNone/>
              <a:defRPr sz="4409" b="1"/>
            </a:lvl4pPr>
            <a:lvl5pPr marL="5039990" indent="0">
              <a:buNone/>
              <a:defRPr sz="4409" b="1"/>
            </a:lvl5pPr>
            <a:lvl6pPr marL="6299987" indent="0">
              <a:buNone/>
              <a:defRPr sz="4409" b="1"/>
            </a:lvl6pPr>
            <a:lvl7pPr marL="7559985" indent="0">
              <a:buNone/>
              <a:defRPr sz="4409" b="1"/>
            </a:lvl7pPr>
            <a:lvl8pPr marL="8819982" indent="0">
              <a:buNone/>
              <a:defRPr sz="4409" b="1"/>
            </a:lvl8pPr>
            <a:lvl9pPr marL="10079980" indent="0">
              <a:buNone/>
              <a:defRPr sz="4409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735783" y="13149904"/>
            <a:ext cx="10660769" cy="1934152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757489" y="8824938"/>
            <a:ext cx="10713272" cy="4324966"/>
          </a:xfrm>
        </p:spPr>
        <p:txBody>
          <a:bodyPr anchor="b"/>
          <a:lstStyle>
            <a:lvl1pPr marL="0" indent="0">
              <a:buNone/>
              <a:defRPr sz="6614" b="1"/>
            </a:lvl1pPr>
            <a:lvl2pPr marL="1259997" indent="0">
              <a:buNone/>
              <a:defRPr sz="5512" b="1"/>
            </a:lvl2pPr>
            <a:lvl3pPr marL="2519995" indent="0">
              <a:buNone/>
              <a:defRPr sz="4961" b="1"/>
            </a:lvl3pPr>
            <a:lvl4pPr marL="3779992" indent="0">
              <a:buNone/>
              <a:defRPr sz="4409" b="1"/>
            </a:lvl4pPr>
            <a:lvl5pPr marL="5039990" indent="0">
              <a:buNone/>
              <a:defRPr sz="4409" b="1"/>
            </a:lvl5pPr>
            <a:lvl6pPr marL="6299987" indent="0">
              <a:buNone/>
              <a:defRPr sz="4409" b="1"/>
            </a:lvl6pPr>
            <a:lvl7pPr marL="7559985" indent="0">
              <a:buNone/>
              <a:defRPr sz="4409" b="1"/>
            </a:lvl7pPr>
            <a:lvl8pPr marL="8819982" indent="0">
              <a:buNone/>
              <a:defRPr sz="4409" b="1"/>
            </a:lvl8pPr>
            <a:lvl9pPr marL="10079980" indent="0">
              <a:buNone/>
              <a:defRPr sz="4409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757489" y="13149904"/>
            <a:ext cx="10713272" cy="1934152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B4AEF-9C30-4341-8D82-CFF21060C745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82817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4619E-D9B5-4499-9D91-C6417925C2F7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89983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B07AC-DC57-4DF5-93AE-EF16B006A34C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49865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780" y="2399982"/>
            <a:ext cx="8127648" cy="8399939"/>
          </a:xfrm>
        </p:spPr>
        <p:txBody>
          <a:bodyPr anchor="b"/>
          <a:lstStyle>
            <a:lvl1pPr>
              <a:defRPr sz="8819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13272" y="5183304"/>
            <a:ext cx="12757487" cy="25583147"/>
          </a:xfrm>
        </p:spPr>
        <p:txBody>
          <a:bodyPr/>
          <a:lstStyle>
            <a:lvl1pPr>
              <a:defRPr sz="8819"/>
            </a:lvl1pPr>
            <a:lvl2pPr>
              <a:defRPr sz="7717"/>
            </a:lvl2pPr>
            <a:lvl3pPr>
              <a:defRPr sz="6614"/>
            </a:lvl3pPr>
            <a:lvl4pPr>
              <a:defRPr sz="5512"/>
            </a:lvl4pPr>
            <a:lvl5pPr>
              <a:defRPr sz="5512"/>
            </a:lvl5pPr>
            <a:lvl6pPr>
              <a:defRPr sz="5512"/>
            </a:lvl6pPr>
            <a:lvl7pPr>
              <a:defRPr sz="5512"/>
            </a:lvl7pPr>
            <a:lvl8pPr>
              <a:defRPr sz="5512"/>
            </a:lvl8pPr>
            <a:lvl9pPr>
              <a:defRPr sz="5512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5780" y="10799922"/>
            <a:ext cx="8127648" cy="20008190"/>
          </a:xfrm>
        </p:spPr>
        <p:txBody>
          <a:bodyPr/>
          <a:lstStyle>
            <a:lvl1pPr marL="0" indent="0">
              <a:buNone/>
              <a:defRPr sz="4409"/>
            </a:lvl1pPr>
            <a:lvl2pPr marL="1259997" indent="0">
              <a:buNone/>
              <a:defRPr sz="3858"/>
            </a:lvl2pPr>
            <a:lvl3pPr marL="2519995" indent="0">
              <a:buNone/>
              <a:defRPr sz="3307"/>
            </a:lvl3pPr>
            <a:lvl4pPr marL="3779992" indent="0">
              <a:buNone/>
              <a:defRPr sz="2756"/>
            </a:lvl4pPr>
            <a:lvl5pPr marL="5039990" indent="0">
              <a:buNone/>
              <a:defRPr sz="2756"/>
            </a:lvl5pPr>
            <a:lvl6pPr marL="6299987" indent="0">
              <a:buNone/>
              <a:defRPr sz="2756"/>
            </a:lvl6pPr>
            <a:lvl7pPr marL="7559985" indent="0">
              <a:buNone/>
              <a:defRPr sz="2756"/>
            </a:lvl7pPr>
            <a:lvl8pPr marL="8819982" indent="0">
              <a:buNone/>
              <a:defRPr sz="2756"/>
            </a:lvl8pPr>
            <a:lvl9pPr marL="10079980" indent="0">
              <a:buNone/>
              <a:defRPr sz="2756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7D9F-ED65-4943-A55C-0411163126FD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75496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780" y="2399982"/>
            <a:ext cx="8127648" cy="8399939"/>
          </a:xfrm>
        </p:spPr>
        <p:txBody>
          <a:bodyPr anchor="b"/>
          <a:lstStyle>
            <a:lvl1pPr>
              <a:defRPr sz="8819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713272" y="5183304"/>
            <a:ext cx="12757487" cy="25583147"/>
          </a:xfrm>
        </p:spPr>
        <p:txBody>
          <a:bodyPr anchor="t"/>
          <a:lstStyle>
            <a:lvl1pPr marL="0" indent="0">
              <a:buNone/>
              <a:defRPr sz="8819"/>
            </a:lvl1pPr>
            <a:lvl2pPr marL="1259997" indent="0">
              <a:buNone/>
              <a:defRPr sz="7717"/>
            </a:lvl2pPr>
            <a:lvl3pPr marL="2519995" indent="0">
              <a:buNone/>
              <a:defRPr sz="6614"/>
            </a:lvl3pPr>
            <a:lvl4pPr marL="3779992" indent="0">
              <a:buNone/>
              <a:defRPr sz="5512"/>
            </a:lvl4pPr>
            <a:lvl5pPr marL="5039990" indent="0">
              <a:buNone/>
              <a:defRPr sz="5512"/>
            </a:lvl5pPr>
            <a:lvl6pPr marL="6299987" indent="0">
              <a:buNone/>
              <a:defRPr sz="5512"/>
            </a:lvl6pPr>
            <a:lvl7pPr marL="7559985" indent="0">
              <a:buNone/>
              <a:defRPr sz="5512"/>
            </a:lvl7pPr>
            <a:lvl8pPr marL="8819982" indent="0">
              <a:buNone/>
              <a:defRPr sz="5512"/>
            </a:lvl8pPr>
            <a:lvl9pPr marL="10079980" indent="0">
              <a:buNone/>
              <a:defRPr sz="5512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5780" y="10799922"/>
            <a:ext cx="8127648" cy="20008190"/>
          </a:xfrm>
        </p:spPr>
        <p:txBody>
          <a:bodyPr/>
          <a:lstStyle>
            <a:lvl1pPr marL="0" indent="0">
              <a:buNone/>
              <a:defRPr sz="4409"/>
            </a:lvl1pPr>
            <a:lvl2pPr marL="1259997" indent="0">
              <a:buNone/>
              <a:defRPr sz="3858"/>
            </a:lvl2pPr>
            <a:lvl3pPr marL="2519995" indent="0">
              <a:buNone/>
              <a:defRPr sz="3307"/>
            </a:lvl3pPr>
            <a:lvl4pPr marL="3779992" indent="0">
              <a:buNone/>
              <a:defRPr sz="2756"/>
            </a:lvl4pPr>
            <a:lvl5pPr marL="5039990" indent="0">
              <a:buNone/>
              <a:defRPr sz="2756"/>
            </a:lvl5pPr>
            <a:lvl6pPr marL="6299987" indent="0">
              <a:buNone/>
              <a:defRPr sz="2756"/>
            </a:lvl6pPr>
            <a:lvl7pPr marL="7559985" indent="0">
              <a:buNone/>
              <a:defRPr sz="2756"/>
            </a:lvl7pPr>
            <a:lvl8pPr marL="8819982" indent="0">
              <a:buNone/>
              <a:defRPr sz="2756"/>
            </a:lvl8pPr>
            <a:lvl9pPr marL="10079980" indent="0">
              <a:buNone/>
              <a:defRPr sz="2756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C82D5-1EDE-44FF-A0B3-DF8132F7F801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87539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14E3B-3D4C-45E3-9541-C4E746F0EFA2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86680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8033733" y="1916653"/>
            <a:ext cx="5433745" cy="3050811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32500" y="1916653"/>
            <a:ext cx="15986234" cy="30508114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C0662-D7D9-4312-B3BD-5303E909226D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948562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32499" y="1916661"/>
            <a:ext cx="21734978" cy="69582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2499" y="9583264"/>
            <a:ext cx="21734978" cy="228415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732498" y="33366432"/>
            <a:ext cx="5669994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3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47492" y="33366432"/>
            <a:ext cx="8504992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3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797483" y="33366432"/>
            <a:ext cx="5669994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3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1C0662-D7D9-4312-B3BD-5303E909226D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26028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519995" rtl="0" eaLnBrk="1" latinLnBrk="0" hangingPunct="1">
        <a:lnSpc>
          <a:spcPct val="90000"/>
        </a:lnSpc>
        <a:spcBef>
          <a:spcPct val="0"/>
        </a:spcBef>
        <a:buNone/>
        <a:defRPr sz="1212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29999" indent="-629999" algn="l" defTabSz="2519995" rtl="0" eaLnBrk="1" latinLnBrk="0" hangingPunct="1">
        <a:lnSpc>
          <a:spcPct val="90000"/>
        </a:lnSpc>
        <a:spcBef>
          <a:spcPts val="2756"/>
        </a:spcBef>
        <a:buFont typeface="Arial" panose="020B0604020202020204" pitchFamily="34" charset="0"/>
        <a:buChar char="•"/>
        <a:defRPr sz="7717" kern="1200">
          <a:solidFill>
            <a:schemeClr val="tx1"/>
          </a:solidFill>
          <a:latin typeface="+mn-lt"/>
          <a:ea typeface="+mn-ea"/>
          <a:cs typeface="+mn-cs"/>
        </a:defRPr>
      </a:lvl1pPr>
      <a:lvl2pPr marL="1889996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6614" kern="1200">
          <a:solidFill>
            <a:schemeClr val="tx1"/>
          </a:solidFill>
          <a:latin typeface="+mn-lt"/>
          <a:ea typeface="+mn-ea"/>
          <a:cs typeface="+mn-cs"/>
        </a:defRPr>
      </a:lvl2pPr>
      <a:lvl3pPr marL="3149994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5512" kern="1200">
          <a:solidFill>
            <a:schemeClr val="tx1"/>
          </a:solidFill>
          <a:latin typeface="+mn-lt"/>
          <a:ea typeface="+mn-ea"/>
          <a:cs typeface="+mn-cs"/>
        </a:defRPr>
      </a:lvl3pPr>
      <a:lvl4pPr marL="4409991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4pPr>
      <a:lvl5pPr marL="5669989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5pPr>
      <a:lvl6pPr marL="6929986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6pPr>
      <a:lvl7pPr marL="8189984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7pPr>
      <a:lvl8pPr marL="9449981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8pPr>
      <a:lvl9pPr marL="10709979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1pPr>
      <a:lvl2pPr marL="1259997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2pPr>
      <a:lvl3pPr marL="2519995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3pPr>
      <a:lvl4pPr marL="3779992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4pPr>
      <a:lvl5pPr marL="5039990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5pPr>
      <a:lvl6pPr marL="6299987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6pPr>
      <a:lvl7pPr marL="7559985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7pPr>
      <a:lvl8pPr marL="8819982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8pPr>
      <a:lvl9pPr marL="10079980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7" name="Text Box 19"/>
          <p:cNvSpPr txBox="1">
            <a:spLocks noChangeArrowheads="1"/>
          </p:cNvSpPr>
          <p:nvPr/>
        </p:nvSpPr>
        <p:spPr bwMode="auto">
          <a:xfrm>
            <a:off x="1274122" y="5842033"/>
            <a:ext cx="10849989" cy="53784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2500" tIns="61250" rIns="122500" bIns="61250">
            <a:spAutoFit/>
          </a:bodyPr>
          <a:lstStyle>
            <a:lvl1pPr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600200"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400300"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3200400"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657600"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4114800"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572000"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5029200"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endParaRPr lang="en-US" altLang="zh-CN" sz="2134" dirty="0"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endParaRPr lang="en-US" altLang="zh-CN" sz="2134" dirty="0"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endParaRPr lang="en-US" altLang="zh-CN" sz="2134" dirty="0"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endParaRPr lang="en-US" altLang="zh-CN" sz="2134" dirty="0"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endParaRPr lang="en-US" altLang="zh-CN" sz="2134" dirty="0"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endParaRPr lang="en-US" altLang="zh-CN" sz="2134" dirty="0"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endParaRPr lang="en-US" altLang="zh-CN" sz="2134" dirty="0"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endParaRPr lang="en-US" altLang="zh-CN" sz="2134" dirty="0"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endParaRPr lang="en-US" altLang="zh-CN" sz="2134" dirty="0"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endParaRPr lang="en-US" altLang="zh-CN" sz="2134" dirty="0"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endParaRPr lang="en-US" altLang="zh-CN" sz="2134" dirty="0">
              <a:ea typeface="宋体" panose="02010600030101010101" pitchFamily="2" charset="-122"/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700000" y="287664"/>
            <a:ext cx="23797545" cy="4244679"/>
          </a:xfrm>
          <a:prstGeom prst="roundRect">
            <a:avLst/>
          </a:prstGeom>
          <a:gradFill>
            <a:gsLst>
              <a:gs pos="33000">
                <a:srgbClr val="C8D5EE"/>
              </a:gs>
              <a:gs pos="5000">
                <a:schemeClr val="accent1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5400000" scaled="0"/>
          </a:gradFill>
          <a:ln w="190500">
            <a:gradFill>
              <a:gsLst>
                <a:gs pos="0">
                  <a:schemeClr val="accent1">
                    <a:lumMod val="75000"/>
                  </a:schemeClr>
                </a:gs>
                <a:gs pos="45000">
                  <a:schemeClr val="accent1">
                    <a:lumMod val="60000"/>
                    <a:lumOff val="4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5400000" scaled="1"/>
            </a:gradFill>
          </a:ln>
          <a:effectLst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6124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Dynamic Self-assembly Observation of </a:t>
            </a:r>
            <a:r>
              <a:rPr lang="en-US" altLang="zh-CN" sz="24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6124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CTP synthase </a:t>
            </a:r>
          </a:p>
          <a:p>
            <a:pPr algn="ctr"/>
            <a:r>
              <a:rPr lang="en-US" altLang="zh-CN" sz="6124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P5CS Polymers</a:t>
            </a:r>
          </a:p>
          <a:p>
            <a:pPr algn="ctr"/>
            <a:r>
              <a:rPr lang="en-US" altLang="zh-CN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Jian 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Chang*, </a:t>
            </a:r>
            <a:r>
              <a:rPr lang="en-US" altLang="zh-CN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Weijie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Yuan*, Ji-Long Liu</a:t>
            </a:r>
            <a:r>
              <a:rPr lang="zh-CN" altLang="zh-CN" sz="2800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†</a:t>
            </a:r>
            <a:r>
              <a:rPr lang="en-US" altLang="zh-CN" sz="2800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zh-CN" sz="2800" baseline="30000" dirty="0">
                <a:solidFill>
                  <a:schemeClr val="tx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‡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and Yan-Wen Tan*</a:t>
            </a:r>
            <a:endParaRPr lang="zh-CN" altLang="zh-CN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altLang="zh-CN" sz="28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*State Key Laboratory of Surface Physics, Department of Physics, Fudan University, Shanghai 200433, China</a:t>
            </a:r>
          </a:p>
          <a:p>
            <a:pPr algn="ctr"/>
            <a:r>
              <a:rPr lang="en-US" altLang="zh-CN" sz="28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† MRC Functional Genomics Unit, Department of Physiology, Anatomy and Genetics, University of Oxford, Oxford, OX1 3PT, United Kingdom </a:t>
            </a:r>
          </a:p>
          <a:p>
            <a:pPr algn="ctr"/>
            <a:r>
              <a:rPr lang="en-US" altLang="zh-CN" sz="28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‡ School of Life Science and Technology, </a:t>
            </a:r>
            <a:r>
              <a:rPr lang="en-US" altLang="zh-CN" sz="28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ShanghaiTech</a:t>
            </a:r>
            <a:r>
              <a:rPr lang="en-US" altLang="zh-CN" sz="28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University, Shanghai 201210, China</a:t>
            </a:r>
          </a:p>
        </p:txBody>
      </p:sp>
      <p:sp>
        <p:nvSpPr>
          <p:cNvPr id="3" name="圆角矩形 2"/>
          <p:cNvSpPr/>
          <p:nvPr/>
        </p:nvSpPr>
        <p:spPr bwMode="auto">
          <a:xfrm>
            <a:off x="837169" y="5153105"/>
            <a:ext cx="11307444" cy="13817334"/>
          </a:xfrm>
          <a:prstGeom prst="roundRect">
            <a:avLst/>
          </a:prstGeom>
          <a:solidFill>
            <a:schemeClr val="bg1"/>
          </a:solidFill>
          <a:ln w="190500" cap="flat" cmpd="sng" algn="ctr">
            <a:gradFill>
              <a:gsLst>
                <a:gs pos="0">
                  <a:schemeClr val="accent1">
                    <a:lumMod val="75000"/>
                  </a:schemeClr>
                </a:gs>
                <a:gs pos="4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txBody>
          <a:bodyPr vert="horz" wrap="square" lIns="70000" tIns="35000" rIns="70000" bIns="35000" numCol="1" rtlCol="0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50000"/>
              </a:spcBef>
            </a:pPr>
            <a:endParaRPr lang="en-US" altLang="zh-CN" sz="24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3360023"/>
            <a:endParaRPr lang="zh-CN" altLang="en-US" sz="24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677822" y="5242879"/>
            <a:ext cx="3701141" cy="8697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5052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zh-CN" altLang="en-US" sz="5052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圆角矩形 5"/>
          <p:cNvSpPr/>
          <p:nvPr/>
        </p:nvSpPr>
        <p:spPr bwMode="auto">
          <a:xfrm>
            <a:off x="681385" y="19828669"/>
            <a:ext cx="11424111" cy="15392400"/>
          </a:xfrm>
          <a:prstGeom prst="roundRect">
            <a:avLst/>
          </a:prstGeom>
          <a:noFill/>
          <a:ln w="190500" cap="flat" cmpd="sng" algn="ctr"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  <a:gs pos="71000">
                  <a:schemeClr val="accent1">
                    <a:lumMod val="45000"/>
                    <a:lumOff val="55000"/>
                  </a:schemeClr>
                </a:gs>
                <a:gs pos="87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0000" tIns="35000" rIns="70000" bIns="35000" numCol="1" rtlCol="0" anchor="t" anchorCtr="0" compatLnSpc="1">
            <a:prstTxWarp prst="textNoShape">
              <a:avLst/>
            </a:prstTxWarp>
          </a:bodyPr>
          <a:lstStyle/>
          <a:p>
            <a:pPr algn="ctr" defTabSz="3360023"/>
            <a:endParaRPr lang="zh-CN" altLang="en-US" sz="5052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圆角矩形 8"/>
          <p:cNvSpPr/>
          <p:nvPr/>
        </p:nvSpPr>
        <p:spPr bwMode="auto">
          <a:xfrm>
            <a:off x="13008321" y="5153106"/>
            <a:ext cx="11489225" cy="22219363"/>
          </a:xfrm>
          <a:prstGeom prst="roundRect">
            <a:avLst/>
          </a:prstGeom>
          <a:noFill/>
          <a:ln w="190500" cap="flat" cmpd="sng" algn="ctr">
            <a:gradFill>
              <a:gsLst>
                <a:gs pos="0">
                  <a:schemeClr val="accent1">
                    <a:lumMod val="7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0000" tIns="35000" rIns="70000" bIns="35000" numCol="1" rtlCol="0" anchor="t" anchorCtr="0" compatLnSpc="1">
            <a:prstTxWarp prst="textNoShape">
              <a:avLst/>
            </a:prstTxWarp>
          </a:bodyPr>
          <a:lstStyle/>
          <a:p>
            <a:pPr algn="ctr" defTabSz="3360023"/>
            <a:endParaRPr lang="zh-CN" altLang="en-US" sz="5052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圆角矩形 12"/>
          <p:cNvSpPr/>
          <p:nvPr/>
        </p:nvSpPr>
        <p:spPr bwMode="auto">
          <a:xfrm>
            <a:off x="13008321" y="27773499"/>
            <a:ext cx="11489225" cy="7447570"/>
          </a:xfrm>
          <a:prstGeom prst="roundRect">
            <a:avLst/>
          </a:prstGeom>
          <a:noFill/>
          <a:ln w="190500" cap="flat" cmpd="sng" algn="ctr">
            <a:gradFill>
              <a:gsLst>
                <a:gs pos="0">
                  <a:schemeClr val="bg1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0000" tIns="35000" rIns="70000" bIns="35000" numCol="1" rtlCol="0" anchor="t" anchorCtr="0" compatLnSpc="1">
            <a:prstTxWarp prst="textNoShape">
              <a:avLst/>
            </a:prstTxWarp>
          </a:bodyPr>
          <a:lstStyle/>
          <a:p>
            <a:pPr algn="ctr" defTabSz="3360023"/>
            <a:r>
              <a:rPr lang="en-US" altLang="zh-CN" sz="5052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Conclusions</a:t>
            </a:r>
            <a:endParaRPr lang="zh-CN" altLang="en-US" sz="5052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205942" y="19919979"/>
            <a:ext cx="4374996" cy="8697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52" b="1" dirty="0">
                <a:latin typeface="Times New Roman" pitchFamily="18" charset="0"/>
                <a:cs typeface="Times New Roman" pitchFamily="18" charset="0"/>
              </a:rPr>
              <a:t>Results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14001416" y="17302146"/>
            <a:ext cx="1048685" cy="9405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512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(d)</a:t>
            </a:r>
            <a:endParaRPr lang="zh-CN" altLang="en-US" sz="5512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Box 25"/>
          <p:cNvSpPr txBox="1"/>
          <p:nvPr/>
        </p:nvSpPr>
        <p:spPr>
          <a:xfrm>
            <a:off x="13356825" y="29148532"/>
            <a:ext cx="1091727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93724" indent="-393724">
              <a:lnSpc>
                <a:spcPct val="150000"/>
              </a:lnSpc>
              <a:buFontTx/>
              <a:buAutoNum type="arabicPeriod"/>
            </a:pPr>
            <a:r>
              <a:rPr lang="en-US" altLang="zh-C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altLang="zh-C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dynamic self-assembly CTPS </a:t>
            </a:r>
            <a:r>
              <a:rPr lang="en-US" altLang="zh-C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P5CS </a:t>
            </a:r>
            <a:r>
              <a:rPr lang="en-US" altLang="zh-CN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vitro </a:t>
            </a:r>
            <a:r>
              <a:rPr lang="en-US" altLang="zh-C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were observed by total internal reflection fluorescence </a:t>
            </a:r>
            <a:r>
              <a:rPr lang="en-US" altLang="zh-C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microscopy (TIRFM). </a:t>
            </a:r>
            <a:endParaRPr lang="en-US" altLang="zh-CN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93724" indent="-393724">
              <a:lnSpc>
                <a:spcPct val="150000"/>
              </a:lnSpc>
              <a:buFontTx/>
              <a:buAutoNum type="arabicPeriod"/>
            </a:pPr>
            <a:r>
              <a:rPr lang="en-US" altLang="zh-C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CTPS " </a:t>
            </a:r>
            <a:r>
              <a:rPr lang="en-US" altLang="zh-CN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Cytoophidia</a:t>
            </a:r>
            <a:r>
              <a:rPr lang="en-US" altLang="zh-C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" </a:t>
            </a:r>
            <a:r>
              <a:rPr lang="en-US" altLang="zh-C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could co-localize with P5CS filaments and elongate along formed P5CS polymers.</a:t>
            </a:r>
            <a:endParaRPr lang="en-US" altLang="zh-CN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93724" indent="-393724">
              <a:lnSpc>
                <a:spcPct val="150000"/>
              </a:lnSpc>
              <a:buAutoNum type="arabicPeriod"/>
            </a:pPr>
            <a:r>
              <a:rPr lang="en-US" altLang="zh-C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Binding </a:t>
            </a:r>
            <a:r>
              <a:rPr lang="en-US" altLang="zh-CN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stochimetry</a:t>
            </a:r>
            <a:r>
              <a:rPr lang="en-US" altLang="zh-C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of  CTPS and P5CS was analyzed.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矩形 39"/>
          <p:cNvSpPr/>
          <p:nvPr/>
        </p:nvSpPr>
        <p:spPr>
          <a:xfrm flipH="1">
            <a:off x="4318695" y="23008516"/>
            <a:ext cx="444791" cy="11958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4" dirty="0"/>
          </a:p>
        </p:txBody>
      </p: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C95130FB-2FF8-4606-961C-AB002F9A8EBD}"/>
              </a:ext>
            </a:extLst>
          </p:cNvPr>
          <p:cNvGrpSpPr/>
          <p:nvPr/>
        </p:nvGrpSpPr>
        <p:grpSpPr>
          <a:xfrm>
            <a:off x="2002330" y="5960269"/>
            <a:ext cx="9149857" cy="8761113"/>
            <a:chOff x="1072080" y="4562919"/>
            <a:chExt cx="10871053" cy="10409181"/>
          </a:xfrm>
        </p:grpSpPr>
        <p:pic>
          <p:nvPicPr>
            <p:cNvPr id="39" name="图片 38">
              <a:extLst>
                <a:ext uri="{FF2B5EF4-FFF2-40B4-BE49-F238E27FC236}">
                  <a16:creationId xmlns="" xmlns:a16="http://schemas.microsoft.com/office/drawing/2014/main" id="{9C0C058B-871B-4EA7-8CAA-3834C3EE91B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8759" t="4715" r="592" b="65551"/>
            <a:stretch/>
          </p:blipFill>
          <p:spPr>
            <a:xfrm>
              <a:off x="4506844" y="6121723"/>
              <a:ext cx="3943988" cy="8850377"/>
            </a:xfrm>
            <a:prstGeom prst="rect">
              <a:avLst/>
            </a:prstGeom>
          </p:spPr>
        </p:pic>
        <p:pic>
          <p:nvPicPr>
            <p:cNvPr id="41" name="图片 40">
              <a:extLst>
                <a:ext uri="{FF2B5EF4-FFF2-40B4-BE49-F238E27FC236}">
                  <a16:creationId xmlns="" xmlns:a16="http://schemas.microsoft.com/office/drawing/2014/main" id="{83316363-3D19-4FBB-8E66-AA5AA0AEC0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538" r="49364"/>
            <a:stretch/>
          </p:blipFill>
          <p:spPr>
            <a:xfrm>
              <a:off x="1072080" y="6100513"/>
              <a:ext cx="2971800" cy="5964809"/>
            </a:xfrm>
            <a:prstGeom prst="rect">
              <a:avLst/>
            </a:prstGeom>
          </p:spPr>
        </p:pic>
        <p:pic>
          <p:nvPicPr>
            <p:cNvPr id="42" name="图片 41">
              <a:extLst>
                <a:ext uri="{FF2B5EF4-FFF2-40B4-BE49-F238E27FC236}">
                  <a16:creationId xmlns="" xmlns:a16="http://schemas.microsoft.com/office/drawing/2014/main" id="{609F1905-7C50-4AB4-9BE8-49FA82FCF2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2561" b="1630"/>
            <a:stretch/>
          </p:blipFill>
          <p:spPr>
            <a:xfrm>
              <a:off x="8564325" y="6121723"/>
              <a:ext cx="3378808" cy="8850377"/>
            </a:xfrm>
            <a:prstGeom prst="rect">
              <a:avLst/>
            </a:prstGeom>
          </p:spPr>
        </p:pic>
        <p:pic>
          <p:nvPicPr>
            <p:cNvPr id="43" name="图片 42">
              <a:extLst>
                <a:ext uri="{FF2B5EF4-FFF2-40B4-BE49-F238E27FC236}">
                  <a16:creationId xmlns="" xmlns:a16="http://schemas.microsoft.com/office/drawing/2014/main" id="{281C4AEE-C966-4226-9510-51C4D9DEE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8759" r="592" b="95309"/>
            <a:stretch/>
          </p:blipFill>
          <p:spPr>
            <a:xfrm>
              <a:off x="4601456" y="4562919"/>
              <a:ext cx="3943988" cy="1396414"/>
            </a:xfrm>
            <a:prstGeom prst="rect">
              <a:avLst/>
            </a:prstGeom>
          </p:spPr>
        </p:pic>
        <p:pic>
          <p:nvPicPr>
            <p:cNvPr id="52" name="图片 51">
              <a:extLst>
                <a:ext uri="{FF2B5EF4-FFF2-40B4-BE49-F238E27FC236}">
                  <a16:creationId xmlns="" xmlns:a16="http://schemas.microsoft.com/office/drawing/2014/main" id="{6416DB2E-8B56-48DF-B041-D1DB56E60A9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4505" t="3900" r="60797" b="50714"/>
            <a:stretch/>
          </p:blipFill>
          <p:spPr>
            <a:xfrm>
              <a:off x="1072080" y="11940822"/>
              <a:ext cx="2977564" cy="2940152"/>
            </a:xfrm>
            <a:prstGeom prst="rect">
              <a:avLst/>
            </a:prstGeom>
          </p:spPr>
        </p:pic>
      </p:grpSp>
      <p:pic>
        <p:nvPicPr>
          <p:cNvPr id="58" name="图片 57">
            <a:extLst>
              <a:ext uri="{FF2B5EF4-FFF2-40B4-BE49-F238E27FC236}">
                <a16:creationId xmlns="" xmlns:a16="http://schemas.microsoft.com/office/drawing/2014/main" id="{A882EACE-25C9-4133-ACFA-8EB7651BBD7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65" t="54118" r="47039"/>
          <a:stretch/>
        </p:blipFill>
        <p:spPr>
          <a:xfrm>
            <a:off x="19809296" y="7298457"/>
            <a:ext cx="3947577" cy="3913445"/>
          </a:xfrm>
          <a:prstGeom prst="rect">
            <a:avLst/>
          </a:prstGeom>
        </p:spPr>
      </p:pic>
      <p:pic>
        <p:nvPicPr>
          <p:cNvPr id="59" name="图片 58">
            <a:extLst>
              <a:ext uri="{FF2B5EF4-FFF2-40B4-BE49-F238E27FC236}">
                <a16:creationId xmlns="" xmlns:a16="http://schemas.microsoft.com/office/drawing/2014/main" id="{CC1C193A-2FA1-4BE2-8766-CACD1CF9EEA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40" t="36428" r="17291" b="19601"/>
          <a:stretch/>
        </p:blipFill>
        <p:spPr>
          <a:xfrm>
            <a:off x="13754392" y="7298457"/>
            <a:ext cx="5748305" cy="3913445"/>
          </a:xfrm>
          <a:prstGeom prst="rect">
            <a:avLst/>
          </a:prstGeom>
        </p:spPr>
      </p:pic>
      <p:pic>
        <p:nvPicPr>
          <p:cNvPr id="62" name="图片 61">
            <a:extLst>
              <a:ext uri="{FF2B5EF4-FFF2-40B4-BE49-F238E27FC236}">
                <a16:creationId xmlns="" xmlns:a16="http://schemas.microsoft.com/office/drawing/2014/main" id="{EDBC51CC-5A9F-40CA-9A15-386AF603EE51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61" t="9134" r="54160"/>
          <a:stretch/>
        </p:blipFill>
        <p:spPr>
          <a:xfrm>
            <a:off x="17740776" y="14442163"/>
            <a:ext cx="1848048" cy="7303505"/>
          </a:xfrm>
          <a:prstGeom prst="rect">
            <a:avLst/>
          </a:prstGeom>
        </p:spPr>
      </p:pic>
      <p:pic>
        <p:nvPicPr>
          <p:cNvPr id="63" name="图片 62">
            <a:extLst>
              <a:ext uri="{FF2B5EF4-FFF2-40B4-BE49-F238E27FC236}">
                <a16:creationId xmlns="" xmlns:a16="http://schemas.microsoft.com/office/drawing/2014/main" id="{A6B23971-E740-48DC-9006-E73012906F82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07" t="6539" r="11734" b="20429"/>
          <a:stretch/>
        </p:blipFill>
        <p:spPr>
          <a:xfrm>
            <a:off x="14199080" y="21827666"/>
            <a:ext cx="5062684" cy="2553255"/>
          </a:xfrm>
          <a:prstGeom prst="rect">
            <a:avLst/>
          </a:prstGeom>
        </p:spPr>
      </p:pic>
      <p:pic>
        <p:nvPicPr>
          <p:cNvPr id="67" name="图片 66">
            <a:extLst>
              <a:ext uri="{FF2B5EF4-FFF2-40B4-BE49-F238E27FC236}">
                <a16:creationId xmlns="" xmlns:a16="http://schemas.microsoft.com/office/drawing/2014/main" id="{891E1756-FE8B-4A58-A777-E05953D26AF7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58" t="9134" r="69119"/>
          <a:stretch/>
        </p:blipFill>
        <p:spPr>
          <a:xfrm>
            <a:off x="15684018" y="14442164"/>
            <a:ext cx="1969727" cy="7303505"/>
          </a:xfrm>
          <a:prstGeom prst="rect">
            <a:avLst/>
          </a:prstGeom>
        </p:spPr>
      </p:pic>
      <p:pic>
        <p:nvPicPr>
          <p:cNvPr id="68" name="图片 67">
            <a:extLst>
              <a:ext uri="{FF2B5EF4-FFF2-40B4-BE49-F238E27FC236}">
                <a16:creationId xmlns="" xmlns:a16="http://schemas.microsoft.com/office/drawing/2014/main" id="{EFFD6FFE-FE1A-47F5-9EA4-2B48D28AC74C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4" t="9134" r="83838"/>
          <a:stretch/>
        </p:blipFill>
        <p:spPr>
          <a:xfrm>
            <a:off x="13666310" y="14442165"/>
            <a:ext cx="1995589" cy="7303505"/>
          </a:xfrm>
          <a:prstGeom prst="rect">
            <a:avLst/>
          </a:prstGeom>
        </p:spPr>
      </p:pic>
      <p:sp>
        <p:nvSpPr>
          <p:cNvPr id="69" name="文本框 68">
            <a:extLst>
              <a:ext uri="{FF2B5EF4-FFF2-40B4-BE49-F238E27FC236}">
                <a16:creationId xmlns="" xmlns:a16="http://schemas.microsoft.com/office/drawing/2014/main" id="{AB6B1D93-6C51-4838-82AF-6E2CF70DF6B9}"/>
              </a:ext>
            </a:extLst>
          </p:cNvPr>
          <p:cNvSpPr txBox="1"/>
          <p:nvPr/>
        </p:nvSpPr>
        <p:spPr>
          <a:xfrm>
            <a:off x="13541032" y="14082636"/>
            <a:ext cx="22107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mVenus-P5CS</a:t>
            </a:r>
            <a:endParaRPr lang="zh-CN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文本框 69">
            <a:extLst>
              <a:ext uri="{FF2B5EF4-FFF2-40B4-BE49-F238E27FC236}">
                <a16:creationId xmlns="" xmlns:a16="http://schemas.microsoft.com/office/drawing/2014/main" id="{915F196E-4165-471E-8E05-01357D1708BE}"/>
              </a:ext>
            </a:extLst>
          </p:cNvPr>
          <p:cNvSpPr txBox="1"/>
          <p:nvPr/>
        </p:nvSpPr>
        <p:spPr>
          <a:xfrm>
            <a:off x="15499055" y="14076952"/>
            <a:ext cx="22107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CTPS-</a:t>
            </a:r>
            <a:r>
              <a:rPr lang="en-US" altLang="zh-CN" sz="2000" dirty="0" err="1">
                <a:latin typeface="Arial" panose="020B0604020202020204" pitchFamily="34" charset="0"/>
                <a:cs typeface="Arial" panose="020B0604020202020204" pitchFamily="34" charset="0"/>
              </a:rPr>
              <a:t>mCherry</a:t>
            </a:r>
            <a:endParaRPr lang="zh-CN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文本框 70">
            <a:extLst>
              <a:ext uri="{FF2B5EF4-FFF2-40B4-BE49-F238E27FC236}">
                <a16:creationId xmlns="" xmlns:a16="http://schemas.microsoft.com/office/drawing/2014/main" id="{F7414FE4-9A3C-4C71-B58E-DA8BC525CBEB}"/>
              </a:ext>
            </a:extLst>
          </p:cNvPr>
          <p:cNvSpPr txBox="1"/>
          <p:nvPr/>
        </p:nvSpPr>
        <p:spPr>
          <a:xfrm>
            <a:off x="17517446" y="14082636"/>
            <a:ext cx="22107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Merged Channel</a:t>
            </a:r>
            <a:endParaRPr lang="zh-CN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6" name="图片 75">
            <a:extLst>
              <a:ext uri="{FF2B5EF4-FFF2-40B4-BE49-F238E27FC236}">
                <a16:creationId xmlns="" xmlns:a16="http://schemas.microsoft.com/office/drawing/2014/main" id="{D1B1A29B-6FFF-4613-9BFC-4F5183B452A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953" t="3420" b="50248"/>
          <a:stretch/>
        </p:blipFill>
        <p:spPr>
          <a:xfrm>
            <a:off x="5277352" y="27838190"/>
            <a:ext cx="5403800" cy="5554079"/>
          </a:xfrm>
          <a:prstGeom prst="rect">
            <a:avLst/>
          </a:prstGeom>
        </p:spPr>
      </p:pic>
      <p:pic>
        <p:nvPicPr>
          <p:cNvPr id="77" name="图片 76">
            <a:extLst>
              <a:ext uri="{FF2B5EF4-FFF2-40B4-BE49-F238E27FC236}">
                <a16:creationId xmlns="" xmlns:a16="http://schemas.microsoft.com/office/drawing/2014/main" id="{CBA0B2C3-986A-4BAB-A609-5DE0661BC811}"/>
              </a:ext>
            </a:extLst>
          </p:cNvPr>
          <p:cNvPicPr/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64"/>
          <a:stretch/>
        </p:blipFill>
        <p:spPr>
          <a:xfrm rot="5400000">
            <a:off x="-1969314" y="27089280"/>
            <a:ext cx="10766967" cy="1743010"/>
          </a:xfrm>
          <a:prstGeom prst="rect">
            <a:avLst/>
          </a:prstGeom>
        </p:spPr>
      </p:pic>
      <p:pic>
        <p:nvPicPr>
          <p:cNvPr id="78" name="图片 77">
            <a:extLst>
              <a:ext uri="{FF2B5EF4-FFF2-40B4-BE49-F238E27FC236}">
                <a16:creationId xmlns="" xmlns:a16="http://schemas.microsoft.com/office/drawing/2014/main" id="{53DF41BA-16BA-4182-8F75-49F0A971DF19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05" t="10243" r="11963"/>
          <a:stretch/>
        </p:blipFill>
        <p:spPr>
          <a:xfrm>
            <a:off x="4673701" y="22793919"/>
            <a:ext cx="6109835" cy="4940968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1F141EBD-0B18-412D-84E6-9A9869C5B3B7}"/>
              </a:ext>
            </a:extLst>
          </p:cNvPr>
          <p:cNvSpPr txBox="1"/>
          <p:nvPr/>
        </p:nvSpPr>
        <p:spPr>
          <a:xfrm>
            <a:off x="1753350" y="22714418"/>
            <a:ext cx="8520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>
                <a:latin typeface="Arial" panose="020B0604020202020204" pitchFamily="34" charset="0"/>
                <a:cs typeface="Arial" panose="020B0604020202020204" pitchFamily="34" charset="0"/>
              </a:rPr>
              <a:t>0s</a:t>
            </a:r>
            <a:endParaRPr lang="zh-CN" alt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文本框 78">
            <a:extLst>
              <a:ext uri="{FF2B5EF4-FFF2-40B4-BE49-F238E27FC236}">
                <a16:creationId xmlns="" xmlns:a16="http://schemas.microsoft.com/office/drawing/2014/main" id="{76BAEFB4-4FCB-49BD-A3CB-55932F2BCB7E}"/>
              </a:ext>
            </a:extLst>
          </p:cNvPr>
          <p:cNvSpPr txBox="1"/>
          <p:nvPr/>
        </p:nvSpPr>
        <p:spPr>
          <a:xfrm>
            <a:off x="1675717" y="24848018"/>
            <a:ext cx="8520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>
                <a:latin typeface="Arial" panose="020B0604020202020204" pitchFamily="34" charset="0"/>
                <a:cs typeface="Arial" panose="020B0604020202020204" pitchFamily="34" charset="0"/>
              </a:rPr>
              <a:t>5s</a:t>
            </a:r>
            <a:endParaRPr lang="zh-CN" alt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文本框 79">
            <a:extLst>
              <a:ext uri="{FF2B5EF4-FFF2-40B4-BE49-F238E27FC236}">
                <a16:creationId xmlns="" xmlns:a16="http://schemas.microsoft.com/office/drawing/2014/main" id="{4D881441-9320-46BD-9E1A-1F940C1D417B}"/>
              </a:ext>
            </a:extLst>
          </p:cNvPr>
          <p:cNvSpPr txBox="1"/>
          <p:nvPr/>
        </p:nvSpPr>
        <p:spPr>
          <a:xfrm>
            <a:off x="1550987" y="26936454"/>
            <a:ext cx="13004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>
                <a:latin typeface="Arial" panose="020B0604020202020204" pitchFamily="34" charset="0"/>
                <a:cs typeface="Arial" panose="020B0604020202020204" pitchFamily="34" charset="0"/>
              </a:rPr>
              <a:t>10s</a:t>
            </a:r>
            <a:endParaRPr lang="zh-CN" alt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文本框 80">
            <a:extLst>
              <a:ext uri="{FF2B5EF4-FFF2-40B4-BE49-F238E27FC236}">
                <a16:creationId xmlns="" xmlns:a16="http://schemas.microsoft.com/office/drawing/2014/main" id="{99C8570D-0907-4EDA-B72E-D2B694357E9B}"/>
              </a:ext>
            </a:extLst>
          </p:cNvPr>
          <p:cNvSpPr txBox="1"/>
          <p:nvPr/>
        </p:nvSpPr>
        <p:spPr>
          <a:xfrm>
            <a:off x="1550987" y="29077118"/>
            <a:ext cx="12567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>
                <a:latin typeface="Arial" panose="020B0604020202020204" pitchFamily="34" charset="0"/>
                <a:cs typeface="Arial" panose="020B0604020202020204" pitchFamily="34" charset="0"/>
              </a:rPr>
              <a:t>15s</a:t>
            </a:r>
            <a:endParaRPr lang="zh-CN" alt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文本框 81">
            <a:extLst>
              <a:ext uri="{FF2B5EF4-FFF2-40B4-BE49-F238E27FC236}">
                <a16:creationId xmlns="" xmlns:a16="http://schemas.microsoft.com/office/drawing/2014/main" id="{F9A11AF3-86E8-4245-A595-8C32F8D3954E}"/>
              </a:ext>
            </a:extLst>
          </p:cNvPr>
          <p:cNvSpPr txBox="1"/>
          <p:nvPr/>
        </p:nvSpPr>
        <p:spPr>
          <a:xfrm>
            <a:off x="1550987" y="31217782"/>
            <a:ext cx="14528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>
                <a:latin typeface="Arial" panose="020B0604020202020204" pitchFamily="34" charset="0"/>
                <a:cs typeface="Arial" panose="020B0604020202020204" pitchFamily="34" charset="0"/>
              </a:rPr>
              <a:t>20s</a:t>
            </a:r>
            <a:endParaRPr lang="zh-CN" alt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0F152FBC-3D55-4E71-9253-40F39F20414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9710067" y="14139608"/>
            <a:ext cx="4031915" cy="3294778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="" xmlns:a16="http://schemas.microsoft.com/office/drawing/2014/main" id="{4E4A2B70-9A84-496A-ACE8-924025C315A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633467" y="17365858"/>
            <a:ext cx="4244120" cy="3294778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="" xmlns:a16="http://schemas.microsoft.com/office/drawing/2014/main" id="{33758379-356E-45F4-BAD3-AF29F64CE0B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0017603" y="20696643"/>
            <a:ext cx="3724379" cy="4031406"/>
          </a:xfrm>
          <a:prstGeom prst="rect">
            <a:avLst/>
          </a:prstGeom>
        </p:spPr>
      </p:pic>
      <p:sp>
        <p:nvSpPr>
          <p:cNvPr id="85" name="文本框 84">
            <a:extLst>
              <a:ext uri="{FF2B5EF4-FFF2-40B4-BE49-F238E27FC236}">
                <a16:creationId xmlns="" xmlns:a16="http://schemas.microsoft.com/office/drawing/2014/main" id="{21B0EF5D-EFBE-4781-B99C-D9BA999D5638}"/>
              </a:ext>
            </a:extLst>
          </p:cNvPr>
          <p:cNvSpPr txBox="1"/>
          <p:nvPr/>
        </p:nvSpPr>
        <p:spPr>
          <a:xfrm>
            <a:off x="15822702" y="24308081"/>
            <a:ext cx="22107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Frames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文本框 86">
            <a:extLst>
              <a:ext uri="{FF2B5EF4-FFF2-40B4-BE49-F238E27FC236}">
                <a16:creationId xmlns="" xmlns:a16="http://schemas.microsoft.com/office/drawing/2014/main" id="{D108C535-FB16-4095-A571-66D73C86B92C}"/>
              </a:ext>
            </a:extLst>
          </p:cNvPr>
          <p:cNvSpPr txBox="1"/>
          <p:nvPr/>
        </p:nvSpPr>
        <p:spPr>
          <a:xfrm rot="16200000">
            <a:off x="12871924" y="22765886"/>
            <a:ext cx="22107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Counts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101734" y="6148581"/>
            <a:ext cx="17620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P5CS</a:t>
            </a:r>
            <a:endParaRPr lang="zh-CN" altLang="en-US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8897980" y="6148581"/>
            <a:ext cx="183896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CTPS</a:t>
            </a:r>
            <a:endParaRPr lang="zh-CN" altLang="en-US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3734302" y="14723269"/>
            <a:ext cx="588173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Zhou, X, 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 al.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 Genet Genomics </a:t>
            </a:r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46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537–545 (2019).</a:t>
            </a:r>
          </a:p>
          <a:p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Zhang, B, 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 al. J Genet Genomics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47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131–143 (2020</a:t>
            </a: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666248" y="15406340"/>
            <a:ext cx="9971310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sz="34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CTP synthase (CTPS) is an essential metabolic enzyme. It </a:t>
            </a:r>
            <a:r>
              <a:rPr lang="en-US" altLang="zh-CN" sz="3400" kern="1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catalyses</a:t>
            </a:r>
            <a:r>
              <a:rPr lang="en-US" altLang="zh-CN" sz="34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CTP production from UTP, ATP, glutamine and acts as an attractive target for various cancer and parasitic diseases in drug development. </a:t>
            </a:r>
            <a:r>
              <a:rPr lang="en-US" altLang="zh-CN" sz="3400" kern="1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It can polymerize </a:t>
            </a:r>
            <a:r>
              <a:rPr lang="en-US" altLang="zh-CN" sz="34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into “</a:t>
            </a:r>
            <a:r>
              <a:rPr lang="en-US" altLang="zh-CN" sz="3400" kern="1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Cytoophidia</a:t>
            </a:r>
            <a:r>
              <a:rPr lang="en-US" altLang="zh-CN" sz="34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” alone or co-localize with another kind of metabolic enzyme filaments, P5CS.</a:t>
            </a:r>
            <a:endParaRPr lang="zh-CN" altLang="zh-CN" sz="3400" kern="100" dirty="0"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1463495" y="20611409"/>
            <a:ext cx="101740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altLang="zh-C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Self-assembly observation of CTPS and P5CS filaments </a:t>
            </a:r>
            <a:r>
              <a:rPr lang="en-US" altLang="zh-CN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vitro</a:t>
            </a:r>
            <a:endParaRPr lang="zh-CN" altLang="en-US" sz="3600" b="1" i="1" dirty="0"/>
          </a:p>
        </p:txBody>
      </p:sp>
      <p:sp>
        <p:nvSpPr>
          <p:cNvPr id="55" name="文本框 54"/>
          <p:cNvSpPr txBox="1"/>
          <p:nvPr/>
        </p:nvSpPr>
        <p:spPr>
          <a:xfrm>
            <a:off x="13057187" y="6651243"/>
            <a:ext cx="7232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a)</a:t>
            </a:r>
            <a:endParaRPr lang="zh-CN" alt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19305587" y="6652998"/>
            <a:ext cx="7489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(b)</a:t>
            </a:r>
            <a:endParaRPr lang="zh-CN" alt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文本框 56">
            <a:extLst>
              <a:ext uri="{FF2B5EF4-FFF2-40B4-BE49-F238E27FC236}">
                <a16:creationId xmlns="" xmlns:a16="http://schemas.microsoft.com/office/drawing/2014/main" id="{B887D108-A3E3-495D-A109-75F545EB9FB6}"/>
              </a:ext>
            </a:extLst>
          </p:cNvPr>
          <p:cNvSpPr txBox="1"/>
          <p:nvPr/>
        </p:nvSpPr>
        <p:spPr>
          <a:xfrm>
            <a:off x="19627934" y="13953841"/>
            <a:ext cx="856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(c)</a:t>
            </a:r>
            <a:endParaRPr lang="zh-CN" alt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13058880" y="13922137"/>
            <a:ext cx="7232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a)</a:t>
            </a:r>
            <a:endParaRPr lang="zh-CN" alt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13081090" y="21631453"/>
            <a:ext cx="7489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(b)</a:t>
            </a:r>
            <a:endParaRPr lang="zh-CN" alt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文本框 63">
            <a:extLst>
              <a:ext uri="{FF2B5EF4-FFF2-40B4-BE49-F238E27FC236}">
                <a16:creationId xmlns="" xmlns:a16="http://schemas.microsoft.com/office/drawing/2014/main" id="{B887D108-A3E3-495D-A109-75F545EB9FB6}"/>
              </a:ext>
            </a:extLst>
          </p:cNvPr>
          <p:cNvSpPr txBox="1"/>
          <p:nvPr/>
        </p:nvSpPr>
        <p:spPr>
          <a:xfrm>
            <a:off x="19640082" y="17296987"/>
            <a:ext cx="856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(d)</a:t>
            </a:r>
            <a:endParaRPr lang="zh-CN" alt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文本框 64">
            <a:extLst>
              <a:ext uri="{FF2B5EF4-FFF2-40B4-BE49-F238E27FC236}">
                <a16:creationId xmlns="" xmlns:a16="http://schemas.microsoft.com/office/drawing/2014/main" id="{B887D108-A3E3-495D-A109-75F545EB9FB6}"/>
              </a:ext>
            </a:extLst>
          </p:cNvPr>
          <p:cNvSpPr txBox="1"/>
          <p:nvPr/>
        </p:nvSpPr>
        <p:spPr>
          <a:xfrm>
            <a:off x="19627934" y="20636642"/>
            <a:ext cx="856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(e)</a:t>
            </a:r>
            <a:endParaRPr lang="zh-CN" alt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6" name="组合 65">
            <a:extLst>
              <a:ext uri="{FF2B5EF4-FFF2-40B4-BE49-F238E27FC236}">
                <a16:creationId xmlns="" xmlns:a16="http://schemas.microsoft.com/office/drawing/2014/main" id="{3C390E8E-4F61-41EE-B029-2F0EB55B9817}"/>
              </a:ext>
            </a:extLst>
          </p:cNvPr>
          <p:cNvGrpSpPr/>
          <p:nvPr/>
        </p:nvGrpSpPr>
        <p:grpSpPr>
          <a:xfrm>
            <a:off x="2379995" y="22046343"/>
            <a:ext cx="3191425" cy="525526"/>
            <a:chOff x="1900804" y="29260901"/>
            <a:chExt cx="2005537" cy="330248"/>
          </a:xfrm>
        </p:grpSpPr>
        <p:sp>
          <p:nvSpPr>
            <p:cNvPr id="83" name="矩形 82">
              <a:extLst>
                <a:ext uri="{FF2B5EF4-FFF2-40B4-BE49-F238E27FC236}">
                  <a16:creationId xmlns="" xmlns:a16="http://schemas.microsoft.com/office/drawing/2014/main" id="{207531D5-A7FE-457F-AD79-9D009C9A2563}"/>
                </a:ext>
              </a:extLst>
            </p:cNvPr>
            <p:cNvSpPr/>
            <p:nvPr/>
          </p:nvSpPr>
          <p:spPr>
            <a:xfrm>
              <a:off x="1900804" y="29260901"/>
              <a:ext cx="1002536" cy="330248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CTPS</a:t>
              </a:r>
              <a:endParaRPr lang="zh-CN" alt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4" name="矩形 83">
              <a:extLst>
                <a:ext uri="{FF2B5EF4-FFF2-40B4-BE49-F238E27FC236}">
                  <a16:creationId xmlns="" xmlns:a16="http://schemas.microsoft.com/office/drawing/2014/main" id="{68785680-914B-4E8A-B9EA-2106FE5E8632}"/>
                </a:ext>
              </a:extLst>
            </p:cNvPr>
            <p:cNvSpPr/>
            <p:nvPr/>
          </p:nvSpPr>
          <p:spPr>
            <a:xfrm>
              <a:off x="2903805" y="29260901"/>
              <a:ext cx="1002536" cy="330248"/>
            </a:xfrm>
            <a:prstGeom prst="rect">
              <a:avLst/>
            </a:prstGeom>
            <a:solidFill>
              <a:srgbClr val="FF66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dirty="0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mCherry</a:t>
              </a:r>
              <a:endParaRPr lang="zh-CN" alt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6" name="组合 85">
            <a:extLst>
              <a:ext uri="{FF2B5EF4-FFF2-40B4-BE49-F238E27FC236}">
                <a16:creationId xmlns="" xmlns:a16="http://schemas.microsoft.com/office/drawing/2014/main" id="{3A3EE9F8-6500-4FC2-A8A6-972CD7A5F5F5}"/>
              </a:ext>
            </a:extLst>
          </p:cNvPr>
          <p:cNvGrpSpPr/>
          <p:nvPr/>
        </p:nvGrpSpPr>
        <p:grpSpPr>
          <a:xfrm>
            <a:off x="6964484" y="22044367"/>
            <a:ext cx="3437189" cy="525525"/>
            <a:chOff x="5796135" y="1639499"/>
            <a:chExt cx="2005538" cy="330248"/>
          </a:xfrm>
        </p:grpSpPr>
        <p:sp>
          <p:nvSpPr>
            <p:cNvPr id="88" name="矩形 87">
              <a:extLst>
                <a:ext uri="{FF2B5EF4-FFF2-40B4-BE49-F238E27FC236}">
                  <a16:creationId xmlns="" xmlns:a16="http://schemas.microsoft.com/office/drawing/2014/main" id="{B5F87FFE-3711-4A67-8BC0-8EC6B23352FF}"/>
                </a:ext>
              </a:extLst>
            </p:cNvPr>
            <p:cNvSpPr/>
            <p:nvPr/>
          </p:nvSpPr>
          <p:spPr>
            <a:xfrm>
              <a:off x="5796135" y="1639499"/>
              <a:ext cx="1002536" cy="330248"/>
            </a:xfrm>
            <a:prstGeom prst="rect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dirty="0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mVenus</a:t>
              </a:r>
              <a:endParaRPr lang="zh-CN" alt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" name="矩形 88">
              <a:extLst>
                <a:ext uri="{FF2B5EF4-FFF2-40B4-BE49-F238E27FC236}">
                  <a16:creationId xmlns="" xmlns:a16="http://schemas.microsoft.com/office/drawing/2014/main" id="{86C290C8-C8B1-4FCC-B5E6-99C122C803A5}"/>
                </a:ext>
              </a:extLst>
            </p:cNvPr>
            <p:cNvSpPr/>
            <p:nvPr/>
          </p:nvSpPr>
          <p:spPr>
            <a:xfrm>
              <a:off x="6799137" y="1639499"/>
              <a:ext cx="1002536" cy="330248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P5CS</a:t>
              </a:r>
              <a:endParaRPr lang="zh-CN" alt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90" name="文本框 89">
            <a:extLst>
              <a:ext uri="{FF2B5EF4-FFF2-40B4-BE49-F238E27FC236}">
                <a16:creationId xmlns="" xmlns:a16="http://schemas.microsoft.com/office/drawing/2014/main" id="{B887D108-A3E3-495D-A109-75F545EB9FB6}"/>
              </a:ext>
            </a:extLst>
          </p:cNvPr>
          <p:cNvSpPr txBox="1"/>
          <p:nvPr/>
        </p:nvSpPr>
        <p:spPr>
          <a:xfrm>
            <a:off x="4595032" y="22500667"/>
            <a:ext cx="856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(b)</a:t>
            </a:r>
            <a:endParaRPr lang="zh-CN" alt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1" name="文本框 90"/>
          <p:cNvSpPr txBox="1"/>
          <p:nvPr/>
        </p:nvSpPr>
        <p:spPr>
          <a:xfrm>
            <a:off x="1048760" y="22492498"/>
            <a:ext cx="7232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a)</a:t>
            </a:r>
            <a:endParaRPr lang="zh-CN" alt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" name="文本框 91">
            <a:extLst>
              <a:ext uri="{FF2B5EF4-FFF2-40B4-BE49-F238E27FC236}">
                <a16:creationId xmlns="" xmlns:a16="http://schemas.microsoft.com/office/drawing/2014/main" id="{B887D108-A3E3-495D-A109-75F545EB9FB6}"/>
              </a:ext>
            </a:extLst>
          </p:cNvPr>
          <p:cNvSpPr txBox="1"/>
          <p:nvPr/>
        </p:nvSpPr>
        <p:spPr>
          <a:xfrm>
            <a:off x="4607180" y="27601069"/>
            <a:ext cx="856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(c)</a:t>
            </a:r>
            <a:endParaRPr lang="zh-CN" alt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3" name="文本框 92"/>
          <p:cNvSpPr txBox="1"/>
          <p:nvPr/>
        </p:nvSpPr>
        <p:spPr>
          <a:xfrm>
            <a:off x="1502519" y="33362046"/>
            <a:ext cx="1014444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 (a)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: Dynamic self-assembly of CTPS filaments. </a:t>
            </a:r>
          </a:p>
          <a:p>
            <a:r>
              <a:rPr lang="en-US" altLang="zh-CN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 (b</a:t>
            </a:r>
            <a:r>
              <a:rPr lang="en-US" altLang="zh-C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Oligomer state statistics of  CTPS under different conditions during self-assembly.</a:t>
            </a:r>
          </a:p>
          <a:p>
            <a:r>
              <a:rPr lang="en-US" altLang="zh-C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altLang="zh-CN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(c)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Elongation (yellow parts) of P5CS filaments (magenta parts). </a:t>
            </a:r>
            <a:endParaRPr lang="en-US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4" name="文本框 93"/>
          <p:cNvSpPr txBox="1"/>
          <p:nvPr/>
        </p:nvSpPr>
        <p:spPr>
          <a:xfrm>
            <a:off x="13633646" y="24583609"/>
            <a:ext cx="1014444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 (a)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en-US" altLang="zh-CN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vitro 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dynamic binding of CTPS and P5CS. </a:t>
            </a:r>
          </a:p>
          <a:p>
            <a:r>
              <a:rPr lang="en-US" altLang="zh-CN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 (b</a:t>
            </a:r>
            <a:r>
              <a:rPr lang="en-US" altLang="zh-C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Fluorescence intensity trajectory of bound CTPS and P5CS.</a:t>
            </a:r>
          </a:p>
          <a:p>
            <a:r>
              <a:rPr lang="en-US" altLang="zh-C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altLang="zh-CN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(c-d)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Oligomer state statistics of bound P5CS (c) and CTPS (d).</a:t>
            </a:r>
          </a:p>
          <a:p>
            <a:r>
              <a:rPr lang="en-US" altLang="zh-C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altLang="zh-CN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(e)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Binding </a:t>
            </a:r>
            <a:r>
              <a:rPr lang="en-US" altLang="zh-CN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stochiometry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analysis of bound of CTPS and P5CS.</a:t>
            </a:r>
            <a:endParaRPr lang="en-US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5" name="文本框 94"/>
          <p:cNvSpPr txBox="1"/>
          <p:nvPr/>
        </p:nvSpPr>
        <p:spPr>
          <a:xfrm>
            <a:off x="13754392" y="11172409"/>
            <a:ext cx="1014444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 (a)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Fluorescence co-localization of 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CTPS (red) 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P5CS 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filaments (green) . </a:t>
            </a:r>
          </a:p>
          <a:p>
            <a:r>
              <a:rPr lang="en-US" altLang="zh-CN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 (b</a:t>
            </a:r>
            <a:r>
              <a:rPr lang="en-US" altLang="zh-C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CTPS filaments (red) elongation along the formed P5CS polymers (green).</a:t>
            </a:r>
          </a:p>
        </p:txBody>
      </p:sp>
      <p:sp>
        <p:nvSpPr>
          <p:cNvPr id="96" name="文本框 95"/>
          <p:cNvSpPr txBox="1"/>
          <p:nvPr/>
        </p:nvSpPr>
        <p:spPr>
          <a:xfrm>
            <a:off x="13572469" y="5736843"/>
            <a:ext cx="103263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altLang="zh-C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Fluorescence co-localization of CTPS and P5CS filaments </a:t>
            </a:r>
            <a:r>
              <a:rPr lang="en-US" altLang="zh-CN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vitro</a:t>
            </a:r>
            <a:endParaRPr lang="zh-CN" altLang="en-US" sz="3600" b="1" i="1" dirty="0"/>
          </a:p>
        </p:txBody>
      </p:sp>
      <p:sp>
        <p:nvSpPr>
          <p:cNvPr id="97" name="文本框 96"/>
          <p:cNvSpPr txBox="1"/>
          <p:nvPr/>
        </p:nvSpPr>
        <p:spPr>
          <a:xfrm>
            <a:off x="13303584" y="13391138"/>
            <a:ext cx="110237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altLang="zh-C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Binding stoichiometry of CTPS and P5CS </a:t>
            </a:r>
            <a:r>
              <a:rPr lang="en-US" altLang="zh-CN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vitro</a:t>
            </a:r>
            <a:endParaRPr lang="zh-CN" altLang="en-US" sz="36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1843</TotalTime>
  <Words>443</Words>
  <Application>Microsoft Office PowerPoint</Application>
  <PresentationFormat>自定义</PresentationFormat>
  <Paragraphs>64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0" baseType="lpstr">
      <vt:lpstr>等线</vt:lpstr>
      <vt:lpstr>等线 Light</vt:lpstr>
      <vt:lpstr>宋体</vt:lpstr>
      <vt:lpstr>Arial</vt:lpstr>
      <vt:lpstr>Calibri</vt:lpstr>
      <vt:lpstr>Calibri Light</vt:lpstr>
      <vt:lpstr>Times New Roman</vt:lpstr>
      <vt:lpstr>Wingdings</vt:lpstr>
      <vt:lpstr>Default Design</vt:lpstr>
      <vt:lpstr>PowerPoint 演示文稿</vt:lpstr>
    </vt:vector>
  </TitlesOfParts>
  <Company>Graphicsland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Style A 36 by 48 tall</dc:title>
  <dc:creator>Cindy Kranz</dc:creator>
  <cp:lastModifiedBy>常 健</cp:lastModifiedBy>
  <cp:revision>251</cp:revision>
  <cp:lastPrinted>2013-06-07T08:55:40Z</cp:lastPrinted>
  <dcterms:created xsi:type="dcterms:W3CDTF">2004-07-27T20:30:49Z</dcterms:created>
  <dcterms:modified xsi:type="dcterms:W3CDTF">2021-06-12T07:17:14Z</dcterms:modified>
</cp:coreProperties>
</file>