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57" r:id="rId4"/>
    <p:sldId id="262" r:id="rId5"/>
    <p:sldId id="263" r:id="rId6"/>
    <p:sldId id="258" r:id="rId7"/>
    <p:sldId id="259" r:id="rId8"/>
    <p:sldId id="264" r:id="rId9"/>
    <p:sldId id="260" r:id="rId10"/>
    <p:sldId id="261" r:id="rId11"/>
    <p:sldId id="265" r:id="rId12"/>
    <p:sldId id="267" r:id="rId13"/>
    <p:sldId id="269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2011-6-22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氢</a:t>
            </a:r>
            <a:r>
              <a:rPr lang="zh-CN" altLang="en-US" dirty="0" smtClean="0">
                <a:solidFill>
                  <a:schemeClr val="tx2"/>
                </a:solidFill>
              </a:rPr>
              <a:t>光</a:t>
            </a:r>
            <a:r>
              <a:rPr lang="zh-CN" altLang="en-US" dirty="0" smtClean="0"/>
              <a:t>谱</a:t>
            </a:r>
            <a:r>
              <a:rPr lang="zh-CN" altLang="en-US" dirty="0" smtClean="0">
                <a:solidFill>
                  <a:schemeClr val="tx2"/>
                </a:solidFill>
              </a:rPr>
              <a:t>和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>
                <a:solidFill>
                  <a:schemeClr val="tx2"/>
                </a:solidFill>
              </a:rPr>
              <a:t>类</a:t>
            </a:r>
            <a:r>
              <a:rPr lang="zh-CN" altLang="en-US" dirty="0" smtClean="0"/>
              <a:t>氢</a:t>
            </a:r>
            <a:r>
              <a:rPr lang="zh-CN" altLang="en-US" dirty="0" smtClean="0">
                <a:solidFill>
                  <a:schemeClr val="tx2"/>
                </a:solidFill>
              </a:rPr>
              <a:t>光</a:t>
            </a:r>
            <a:r>
              <a:rPr lang="zh-CN" altLang="en-US" dirty="0" smtClean="0"/>
              <a:t>谱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51720" y="4800600"/>
            <a:ext cx="5263480" cy="9144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实验人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</a:rPr>
              <a:t>    潘鸿胜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指导教师  杨新菊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53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实验仪器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44824"/>
            <a:ext cx="7620000" cy="4281339"/>
          </a:xfrm>
        </p:spPr>
        <p:txBody>
          <a:bodyPr/>
          <a:lstStyle/>
          <a:p>
            <a:r>
              <a:rPr lang="zh-CN" altLang="en-US" b="0" dirty="0" smtClean="0">
                <a:latin typeface="+mn-ea"/>
              </a:rPr>
              <a:t>光栅单色仪</a:t>
            </a:r>
            <a:endParaRPr lang="en-US" altLang="zh-CN" b="0" dirty="0" smtClean="0">
              <a:latin typeface="+mn-ea"/>
            </a:endParaRPr>
          </a:p>
          <a:p>
            <a:r>
              <a:rPr lang="zh-CN" altLang="en-US" b="0" dirty="0" smtClean="0">
                <a:latin typeface="+mn-ea"/>
              </a:rPr>
              <a:t>计算机</a:t>
            </a:r>
            <a:endParaRPr lang="en-US" altLang="zh-CN" b="0" dirty="0" smtClean="0">
              <a:latin typeface="+mn-ea"/>
            </a:endParaRPr>
          </a:p>
          <a:p>
            <a:r>
              <a:rPr lang="zh-CN" altLang="en-US" b="0" dirty="0" smtClean="0">
                <a:latin typeface="+mn-ea"/>
              </a:rPr>
              <a:t>氢灯、高压钠灯、白炽灯</a:t>
            </a:r>
            <a:endParaRPr lang="zh-CN" altLang="en-US" b="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672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氢光谱</a:t>
                </a:r>
              </a:p>
              <a:p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巴</a:t>
                </a:r>
                <a:r>
                  <a:rPr lang="zh-CN" altLang="en-US" b="0" dirty="0">
                    <a:solidFill>
                      <a:srgbClr val="000000"/>
                    </a:solidFill>
                    <a:latin typeface="+mn-ea"/>
                  </a:rPr>
                  <a:t>耳末根据实验结果得出在可见光区的氢光谱分布规律的经验公式</a:t>
                </a:r>
                <a:endParaRPr lang="en-US" altLang="zh-CN" dirty="0" smtClean="0">
                  <a:latin typeface="+mn-e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/>
                        </a:rPr>
                        <m:t>𝜈</m:t>
                      </m:r>
                      <m:r>
                        <a:rPr lang="zh-CN" alt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altLang="en-US" i="1">
                              <a:latin typeface="Cambria Math"/>
                            </a:rPr>
                            <m:t>𝜆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b="0"/>
                        <m:t>=</m:t>
                      </m:r>
                      <m:r>
                        <a:rPr lang="zh-CN" altLang="en-US" i="1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CN" altLang="en-US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zh-CN" altLang="en-US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CN" altLang="en-US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dirty="0" smtClean="0"/>
              </a:p>
              <a:p>
                <a:pPr/>
                <a:r>
                  <a:rPr lang="zh-CN" altLang="en-US" b="0" dirty="0" smtClean="0"/>
                  <a:t>                                      里德伯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/>
                      </a:rPr>
                      <m:t>常数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𝐻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zh-CN" alt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zh-CN" altLang="en-US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zh-CN" altLang="en-US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zh-CN" altLang="en-US" i="1">
                            <a:latin typeface="Cambria Math"/>
                          </a:rPr>
                          <m:t>𝑐</m:t>
                        </m:r>
                        <m:sSup>
                          <m:sSup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h</m:t>
                            </m:r>
                          </m:e>
                          <m:sup>
                            <m:r>
                              <a:rPr lang="zh-CN" altLang="en-US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zh-CN" altLang="en-US" i="1">
                        <a:latin typeface="Cambria Math"/>
                      </a:rPr>
                      <m:t>𝜇</m:t>
                    </m:r>
                    <m:r>
                      <a:rPr lang="en-US" altLang="zh-CN" b="0" i="1" smtClean="0">
                        <a:latin typeface="Cambria Math"/>
                      </a:rPr>
                      <m:t>         </m:t>
                    </m:r>
                  </m:oMath>
                </a14:m>
                <a:endParaRPr lang="en-US" altLang="zh-CN" b="0" i="1" dirty="0" smtClean="0">
                  <a:latin typeface="Cambria Math"/>
                </a:endParaRPr>
              </a:p>
              <a:p>
                <a:r>
                  <a:rPr lang="zh-CN" altLang="en-US" b="0" dirty="0" smtClean="0">
                    <a:latin typeface="宋体" pitchFamily="2" charset="-122"/>
                    <a:ea typeface="宋体" pitchFamily="2" charset="-122"/>
                  </a:rPr>
                  <a:t>                     </a:t>
                </a:r>
                <a:r>
                  <a:rPr lang="zh-CN" altLang="en-US" b="0" dirty="0" smtClean="0">
                    <a:latin typeface="+mn-ea"/>
                  </a:rPr>
                  <a:t>电子</a:t>
                </a:r>
                <a14:m>
                  <m:oMath xmlns:m="http://schemas.openxmlformats.org/officeDocument/2006/math">
                    <m:r>
                      <a:rPr lang="zh-CN" altLang="en-US" b="0" i="0" smtClean="0">
                        <a:latin typeface="Cambria Math"/>
                      </a:rPr>
                      <m:t>的</m:t>
                    </m:r>
                    <m:r>
                      <a:rPr lang="zh-CN" altLang="en-US" b="0" i="1" smtClean="0">
                        <a:latin typeface="Cambria Math"/>
                      </a:rPr>
                      <m:t>折</m:t>
                    </m:r>
                    <m:r>
                      <a:rPr lang="zh-CN" altLang="en-US" b="0" i="0">
                        <a:latin typeface="Cambria Math"/>
                      </a:rPr>
                      <m:t>合质量</m:t>
                    </m:r>
                    <m:r>
                      <a:rPr lang="en-US" altLang="zh-CN" b="0" i="0" smtClean="0">
                        <a:latin typeface="Cambria Math"/>
                      </a:rPr>
                      <m:t> </m:t>
                    </m:r>
                    <m:r>
                      <a:rPr lang="zh-CN" altLang="en-US" i="1">
                        <a:latin typeface="Cambria Math"/>
                      </a:rPr>
                      <m:t>𝜇</m:t>
                    </m:r>
                    <m:r>
                      <a:rPr lang="zh-CN" altLang="en-US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zh-CN" alt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zh-CN" altLang="en-US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num>
                      <m:den>
                        <m:sSub>
                          <m:sSub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zh-CN" altLang="en-US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zh-CN" altLang="en-US">
                            <a:latin typeface="Cambria Math"/>
                          </a:rPr>
                          <m:t>+</m:t>
                        </m:r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endParaRPr lang="en-US" altLang="zh-CN" dirty="0" smtClean="0"/>
              </a:p>
              <a:p>
                <a:pPr lvl="0"/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                     </a:t>
                </a:r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一组谱线称为</a:t>
                </a:r>
                <a:r>
                  <a:rPr lang="en-US" altLang="zh-CN" b="0" dirty="0" smtClean="0">
                    <a:solidFill>
                      <a:srgbClr val="000000"/>
                    </a:solidFill>
                    <a:latin typeface="+mn-ea"/>
                  </a:rPr>
                  <a:t>“</a:t>
                </a:r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巴</a:t>
                </a:r>
                <a:r>
                  <a:rPr lang="zh-CN" altLang="en-US" b="0" dirty="0">
                    <a:solidFill>
                      <a:srgbClr val="000000"/>
                    </a:solidFill>
                    <a:latin typeface="+mn-ea"/>
                  </a:rPr>
                  <a:t>耳末线</a:t>
                </a:r>
                <a:r>
                  <a:rPr lang="zh-CN" altLang="en-US" b="0" dirty="0" smtClean="0">
                    <a:solidFill>
                      <a:srgbClr val="000000"/>
                    </a:solidFill>
                    <a:latin typeface="+mn-ea"/>
                  </a:rPr>
                  <a:t>系</a:t>
                </a:r>
                <a:r>
                  <a:rPr lang="en-US" altLang="zh-CN" b="0" dirty="0" smtClean="0">
                    <a:solidFill>
                      <a:srgbClr val="000000"/>
                    </a:solidFill>
                    <a:latin typeface="+mn-ea"/>
                  </a:rPr>
                  <a:t>”</a:t>
                </a:r>
                <a:endParaRPr lang="en-US" altLang="zh-CN" b="0" dirty="0">
                  <a:solidFill>
                    <a:srgbClr val="000000"/>
                  </a:solidFill>
                  <a:latin typeface="+mn-ea"/>
                </a:endParaRPr>
              </a:p>
              <a:p>
                <a:endParaRPr lang="en-US" altLang="zh-CN" dirty="0" smtClean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00" t="-697" r="-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29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44824"/>
                <a:ext cx="7620000" cy="4281339"/>
              </a:xfrm>
            </p:spPr>
            <p:txBody>
              <a:bodyPr/>
              <a:lstStyle/>
              <a:p>
                <a:r>
                  <a:rPr lang="zh-CN" altLang="en-US" b="0" dirty="0" smtClean="0">
                    <a:latin typeface="+mn-ea"/>
                  </a:rPr>
                  <a:t>氘光谱</a:t>
                </a:r>
                <a:endParaRPr lang="en-US" altLang="zh-CN" b="0" dirty="0">
                  <a:latin typeface="+mn-e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zh-CN" altLang="en-US" i="1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zh-CN" altLang="en-US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zh-CN" altLang="en-US">
                              <a:latin typeface="Cambria Math"/>
                            </a:rPr>
                            <m:t>∞</m:t>
                          </m:r>
                        </m:sub>
                      </m:sSub>
                      <m:f>
                        <m:f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altLang="en-US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US" altLang="zh-CN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/>
                            </a:rPr>
                            <m:t>𝜈</m:t>
                          </m:r>
                        </m:e>
                        <m:sub>
                          <m:r>
                            <a:rPr lang="zh-CN" altLang="en-US" i="1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zh-CN" alt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r>
                        <a:rPr lang="zh-CN" altLang="en-US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zh-CN" altLang="en-US">
                              <a:latin typeface="Cambria Math"/>
                            </a:rPr>
                            <m:t>∞</m:t>
                          </m:r>
                        </m:sub>
                      </m:sSub>
                      <m:f>
                        <m:f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altLang="en-US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d>
                        <m:dPr>
                          <m:ctrlPr>
                            <a:rPr lang="zh-CN" alt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CN" altLang="en-US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zh-CN" altLang="en-US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CN" altLang="en-US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zh-CN" altLang="en-US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44824"/>
                <a:ext cx="7620000" cy="4281339"/>
              </a:xfrm>
              <a:blipFill rotWithShape="1">
                <a:blip r:embed="rId2"/>
                <a:stretch>
                  <a:fillRect l="-800" t="-7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03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b="0" dirty="0" smtClean="0">
                    <a:latin typeface="+mn-ea"/>
                  </a:rPr>
                  <a:t>钠光谱</a:t>
                </a:r>
                <a:endParaRPr lang="en-US" altLang="zh-CN" b="0" dirty="0" smtClean="0">
                  <a:latin typeface="+mn-ea"/>
                </a:endParaRPr>
              </a:p>
              <a:p>
                <a:r>
                  <a:rPr lang="zh-CN" altLang="en-US" b="0" dirty="0" smtClean="0"/>
                  <a:t>类氢原子</a:t>
                </a:r>
                <a14:m>
                  <m:oMath xmlns:m="http://schemas.openxmlformats.org/officeDocument/2006/math">
                    <m:r>
                      <a:rPr lang="zh-CN" altLang="en-US" b="0" i="0" smtClean="0">
                        <a:latin typeface="Cambria Math"/>
                      </a:rPr>
                      <m:t>的</m:t>
                    </m:r>
                    <m:r>
                      <a:rPr lang="zh-CN" altLang="en-US" b="0" i="1">
                        <a:latin typeface="Cambria Math"/>
                      </a:rPr>
                      <m:t>能</m:t>
                    </m:r>
                    <m:r>
                      <a:rPr lang="zh-CN" altLang="en-US" b="0" i="1" smtClean="0">
                        <a:latin typeface="Cambria Math"/>
                      </a:rPr>
                      <m:t>级</m:t>
                    </m:r>
                    <m:r>
                      <a:rPr lang="en-US" altLang="zh-CN" b="0" i="1" smtClean="0">
                        <a:latin typeface="Cambria Math"/>
                      </a:rPr>
                      <m:t>    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zh-CN" altLang="en-US" i="1"/>
                      <m:t>−</m:t>
                    </m:r>
                    <m:r>
                      <a:rPr lang="zh-CN" altLang="en-US" i="1">
                        <a:latin typeface="Cambria Math"/>
                      </a:rPr>
                      <m:t>h𝑐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𝐻</m:t>
                        </m:r>
                      </m:sub>
                    </m:sSub>
                    <m:f>
                      <m:fPr>
                        <m:ctrlPr>
                          <a:rPr lang="zh-CN" alt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zh-CN" alt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zh-CN" altLang="en-US" i="1"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zh-CN" altLang="en-US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</m:e>
                          <m:sup>
                            <m:r>
                              <a:rPr lang="zh-CN" altLang="en-US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CN" dirty="0" smtClean="0"/>
              </a:p>
              <a:p>
                <a:r>
                  <a:rPr lang="zh-CN" altLang="en-US" b="0" dirty="0" smtClean="0"/>
                  <a:t>有效量子数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zh-CN" altLang="en-US">
                        <a:latin typeface="Cambria Math"/>
                      </a:rPr>
                      <m:t>=</m:t>
                    </m:r>
                    <m:r>
                      <a:rPr lang="zh-CN" altLang="en-US" i="1">
                        <a:latin typeface="Cambria Math"/>
                      </a:rPr>
                      <m:t>𝑛</m:t>
                    </m:r>
                    <m:r>
                      <a:rPr lang="zh-CN" altLang="en-US">
                        <a:latin typeface="Cambria Math"/>
                      </a:rPr>
                      <m:t>+</m:t>
                    </m:r>
                    <m:r>
                      <a:rPr lang="zh-CN" altLang="en-US" i="1">
                        <a:latin typeface="Cambria Math"/>
                      </a:rPr>
                      <m:t>𝛥</m:t>
                    </m:r>
                    <m:r>
                      <a:rPr lang="en-US" altLang="zh-CN" b="1" i="0" smtClean="0">
                        <a:latin typeface="Cambria Math"/>
                      </a:rPr>
                      <m:t>            </m:t>
                    </m:r>
                    <m:r>
                      <a:rPr lang="zh-CN" altLang="en-US" i="1">
                        <a:latin typeface="Cambria Math"/>
                      </a:rPr>
                      <m:t>𝛥</m:t>
                    </m:r>
                  </m:oMath>
                </a14:m>
                <a:r>
                  <a:rPr lang="zh-CN" altLang="en-US" b="0" dirty="0" smtClean="0"/>
                  <a:t>为量子亏损</a:t>
                </a:r>
                <a:r>
                  <a:rPr lang="zh-CN" altLang="en-US" dirty="0" smtClean="0"/>
                  <a:t>，</a:t>
                </a:r>
                <a:r>
                  <a:rPr lang="en-US" altLang="zh-CN" b="0" dirty="0" smtClean="0"/>
                  <a:t>n</a:t>
                </a:r>
                <a:r>
                  <a:rPr lang="zh-CN" altLang="en-US" b="0" dirty="0" smtClean="0"/>
                  <a:t>为</a:t>
                </a:r>
                <a:r>
                  <a:rPr lang="zh-CN" altLang="en-US" b="0" dirty="0" smtClean="0">
                    <a:latin typeface="+mn-ea"/>
                  </a:rPr>
                  <a:t>正整数</a:t>
                </a:r>
                <a:endParaRPr lang="en-US" altLang="zh-CN" b="0" dirty="0" smtClean="0">
                  <a:latin typeface="+mn-ea"/>
                </a:endParaRPr>
              </a:p>
              <a:p>
                <a:r>
                  <a:rPr lang="zh-CN" altLang="en-US" b="0" dirty="0" smtClean="0"/>
                  <a:t>碱金属</a:t>
                </a:r>
                <a14:m>
                  <m:oMath xmlns:m="http://schemas.openxmlformats.org/officeDocument/2006/math">
                    <m:r>
                      <a:rPr lang="zh-CN" altLang="en-US" b="0" i="1" smtClean="0">
                        <a:latin typeface="Cambria Math"/>
                      </a:rPr>
                      <m:t>的</m:t>
                    </m:r>
                    <m:r>
                      <a:rPr lang="zh-CN" altLang="en-US" b="0" i="1">
                        <a:latin typeface="Cambria Math"/>
                      </a:rPr>
                      <m:t>谱线</m:t>
                    </m:r>
                    <m:r>
                      <a:rPr lang="zh-CN" altLang="en-US" b="0" i="1" smtClean="0">
                        <a:latin typeface="Cambria Math"/>
                      </a:rPr>
                      <m:t>波数</m:t>
                    </m:r>
                    <m:r>
                      <a:rPr lang="en-US" altLang="zh-CN" b="0" i="1" smtClean="0">
                        <a:latin typeface="Cambria Math"/>
                      </a:rPr>
                      <m:t> </m:t>
                    </m:r>
                    <m:r>
                      <a:rPr lang="zh-CN" altLang="en-US" i="1">
                        <a:latin typeface="Cambria Math"/>
                      </a:rPr>
                      <m:t>𝜈</m:t>
                    </m:r>
                    <m:r>
                      <a:rPr lang="zh-CN" alt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zh-CN" altLang="en-US">
                            <a:latin typeface="Cambria Math"/>
                          </a:rPr>
                          <m:t>∞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zh-CN" altLang="en-US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zh-CN" alt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zh-CN" alt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zh-CN" altLang="en-US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zh-CN" altLang="en-US">
                                        <a:latin typeface="Cambria Math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/>
                                          </a:rPr>
                                          <m:t>𝛥</m:t>
                                        </m:r>
                                      </m:e>
                                      <m:sub>
                                        <m:r>
                                          <a:rPr lang="zh-CN" altLang="en-US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zh-CN" altLang="en-US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zh-CN" altLang="en-US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zh-CN" alt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zh-CN" alt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zh-CN" altLang="en-US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zh-CN" altLang="en-US">
                                        <a:latin typeface="Cambria Math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/>
                                          </a:rPr>
                                          <m:t>𝛥</m:t>
                                        </m:r>
                                      </m:e>
                                      <m:sub>
                                        <m:r>
                                          <a:rPr lang="zh-CN" altLang="en-US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zh-CN" altLang="en-US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altLang="zh-CN" dirty="0" smtClean="0"/>
              </a:p>
              <a:p>
                <a:r>
                  <a:rPr lang="zh-CN" altLang="en-US" b="0" dirty="0" smtClean="0"/>
                  <a:t>碱金属的原子光谱有三个主要谱线系：</a:t>
                </a:r>
                <a:endParaRPr lang="en-US" altLang="zh-CN" b="0" dirty="0" smtClean="0"/>
              </a:p>
              <a:p>
                <a:r>
                  <a:rPr lang="zh-CN" altLang="en-US" b="0" dirty="0"/>
                  <a:t>锐线</a:t>
                </a:r>
                <a:r>
                  <a:rPr lang="zh-CN" altLang="en-US" b="0" dirty="0" smtClean="0"/>
                  <a:t>系：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𝑆</m:t>
                    </m:r>
                    <m:r>
                      <a:rPr lang="zh-CN" altLang="en-US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𝑃</m:t>
                    </m:r>
                  </m:oMath>
                </a14:m>
                <a:r>
                  <a:rPr lang="zh-CN" altLang="en-US" b="0" dirty="0" smtClean="0"/>
                  <a:t>跃迁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  <m:r>
                          <a:rPr lang="zh-CN" altLang="en-US">
                            <a:latin typeface="Cambria Math"/>
                          </a:rPr>
                          <m:t>&gt;3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zh-CN" altLang="en-US" b="0" dirty="0"/>
                  <a:t>主线</a:t>
                </a:r>
                <a:r>
                  <a:rPr lang="zh-CN" altLang="en-US" b="0" dirty="0" smtClean="0"/>
                  <a:t>系：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𝑃</m:t>
                    </m:r>
                    <m:r>
                      <a:rPr lang="zh-CN" altLang="en-US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zh-CN" altLang="en-US" b="0" dirty="0" smtClean="0"/>
                  <a:t>跃迁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  <m:r>
                          <a:rPr lang="zh-CN" altLang="en-US">
                            <a:latin typeface="Cambria Math"/>
                          </a:rPr>
                          <m:t>≥3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zh-CN" altLang="en-US" b="0" dirty="0" smtClean="0"/>
                  <a:t>漫线系：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𝐷</m:t>
                    </m:r>
                    <m:r>
                      <a:rPr lang="zh-CN" altLang="en-US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zh-CN" alt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zh-CN" altLang="en-US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zh-CN" altLang="en-US" i="1">
                        <a:latin typeface="Cambria Math"/>
                      </a:rPr>
                      <m:t>𝑃</m:t>
                    </m:r>
                  </m:oMath>
                </a14:m>
                <a:r>
                  <a:rPr lang="zh-CN" altLang="en-US" b="0" dirty="0" smtClean="0"/>
                  <a:t>跃迁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  <m:r>
                          <a:rPr lang="zh-CN" altLang="en-US">
                            <a:latin typeface="Cambria Math"/>
                          </a:rPr>
                          <m:t>≥3</m:t>
                        </m:r>
                      </m:e>
                    </m:d>
                  </m:oMath>
                </a14:m>
                <a:endParaRPr lang="zh-CN" altLang="en-US" b="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00" t="-6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6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 smtClean="0">
                <a:latin typeface="+mn-ea"/>
              </a:rPr>
              <a:t>单色仪定标</a:t>
            </a:r>
            <a:endParaRPr lang="en-US" altLang="zh-CN" b="0" dirty="0" smtClean="0">
              <a:latin typeface="+mn-ea"/>
            </a:endParaRPr>
          </a:p>
          <a:p>
            <a:r>
              <a:rPr lang="zh-CN" altLang="en-US" b="0" dirty="0" smtClean="0">
                <a:latin typeface="+mn-ea"/>
              </a:rPr>
              <a:t>  氢光谱的谱线</a:t>
            </a:r>
            <a:endParaRPr lang="en-US" altLang="zh-CN" b="0" dirty="0" smtClean="0">
              <a:latin typeface="+mn-ea"/>
            </a:endParaRPr>
          </a:p>
          <a:p>
            <a:r>
              <a:rPr lang="zh-CN" altLang="en-US" b="0" dirty="0" smtClean="0"/>
              <a:t>    测量值（</a:t>
            </a:r>
            <a:r>
              <a:rPr lang="en-US" altLang="zh-CN" b="0" dirty="0" smtClean="0"/>
              <a:t>nm</a:t>
            </a:r>
            <a:r>
              <a:rPr lang="zh-CN" altLang="en-US" b="0" dirty="0" smtClean="0"/>
              <a:t>）：</a:t>
            </a:r>
            <a:r>
              <a:rPr lang="en-US" altLang="zh-CN" b="0" dirty="0" smtClean="0"/>
              <a:t>407.28,431.65,485.18</a:t>
            </a:r>
          </a:p>
          <a:p>
            <a:r>
              <a:rPr lang="zh-CN" altLang="en-US" b="0" dirty="0" smtClean="0"/>
              <a:t>    真实值（</a:t>
            </a:r>
            <a:r>
              <a:rPr lang="en-US" altLang="zh-CN" b="0" dirty="0" smtClean="0"/>
              <a:t>nm</a:t>
            </a:r>
            <a:r>
              <a:rPr lang="zh-CN" altLang="en-US" b="0" dirty="0" smtClean="0"/>
              <a:t>）：</a:t>
            </a:r>
            <a:r>
              <a:rPr lang="en-US" altLang="zh-CN" b="0" dirty="0" smtClean="0"/>
              <a:t>410.18,434.05,486.13</a:t>
            </a:r>
            <a:endParaRPr lang="en-US" altLang="zh-CN" b="0" dirty="0"/>
          </a:p>
          <a:p>
            <a:r>
              <a:rPr lang="en-US" altLang="zh-CN" b="0" dirty="0" smtClean="0"/>
              <a:t>    y=13.28038+0.97463x </a:t>
            </a:r>
            <a:r>
              <a:rPr lang="zh-CN" altLang="en-US" b="0" dirty="0" smtClean="0"/>
              <a:t>（</a:t>
            </a:r>
            <a:r>
              <a:rPr lang="en-US" altLang="zh-CN" b="0" dirty="0" smtClean="0"/>
              <a:t>y</a:t>
            </a:r>
            <a:r>
              <a:rPr lang="zh-CN" altLang="en-US" b="0" dirty="0" smtClean="0"/>
              <a:t>真实值，</a:t>
            </a:r>
            <a:r>
              <a:rPr lang="en-US" altLang="zh-CN" b="0" dirty="0" smtClean="0"/>
              <a:t>x</a:t>
            </a:r>
            <a:r>
              <a:rPr lang="zh-CN" altLang="en-US" b="0" dirty="0" smtClean="0"/>
              <a:t>测量值）</a:t>
            </a:r>
            <a:endParaRPr lang="en-US" altLang="zh-CN" b="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095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5892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+mn-ea"/>
              </a:rPr>
              <a:t>氢氘光谱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  <a:latin typeface="+mn-ea"/>
              </a:rPr>
            </a:br>
            <a:r>
              <a:rPr lang="zh-CN" altLang="en-US" sz="2000" dirty="0" smtClean="0">
                <a:solidFill>
                  <a:schemeClr val="tx1"/>
                </a:solidFill>
                <a:latin typeface="+mn-ea"/>
              </a:rPr>
              <a:t>（入射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缝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</a:rPr>
              <a:t>0.170  </a:t>
            </a:r>
            <a:r>
              <a:rPr lang="zh-CN" altLang="en-US" sz="2000" dirty="0" smtClean="0">
                <a:solidFill>
                  <a:schemeClr val="tx1"/>
                </a:solidFill>
                <a:latin typeface="+mn-ea"/>
              </a:rPr>
              <a:t>出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射缝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0.468mm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高压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900V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负高压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8 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  <a:latin typeface="+mn-ea"/>
              </a:rPr>
            </a:br>
            <a:r>
              <a:rPr lang="zh-CN" altLang="en-US" sz="2000" dirty="0" smtClean="0">
                <a:solidFill>
                  <a:schemeClr val="tx1"/>
                </a:solidFill>
                <a:latin typeface="+mn-ea"/>
              </a:rPr>
              <a:t>增益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6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采集间隔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</a:rPr>
              <a:t>0.01nm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采集次数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</a:rPr>
              <a:t>20</a:t>
            </a:r>
            <a:r>
              <a:rPr lang="zh-CN" altLang="en-US" sz="2000" dirty="0" smtClean="0">
                <a:solidFill>
                  <a:schemeClr val="tx1"/>
                </a:solidFill>
                <a:latin typeface="+mn-ea"/>
              </a:rPr>
              <a:t>）</a:t>
            </a:r>
            <a:endParaRPr lang="zh-CN" altLang="en-US" sz="2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 rotWithShape="1">
          <a:blip r:embed="rId2"/>
          <a:srcRect l="15673" t="21508" r="40128" b="28324"/>
          <a:stretch/>
        </p:blipFill>
        <p:spPr bwMode="auto">
          <a:xfrm>
            <a:off x="755576" y="476672"/>
            <a:ext cx="7416824" cy="4896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902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80928"/>
                <a:ext cx="8229600" cy="244827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zh-CN" altLang="en-US" sz="2400" dirty="0" smtClean="0">
                    <a:solidFill>
                      <a:schemeClr val="tx1"/>
                    </a:solidFill>
                    <a:latin typeface="+mn-ea"/>
                    <a:ea typeface="+mn-ea"/>
                  </a:rPr>
                  <a:t>因为</a:t>
                </a:r>
                <a14:m>
                  <m:oMath xmlns:m="http://schemas.openxmlformats.org/officeDocument/2006/math">
                    <m:r>
                      <a:rPr lang="zh-CN" altLang="en-US" sz="2400" b="0" i="1" smtClean="0">
                        <a:solidFill>
                          <a:schemeClr val="tx1"/>
                        </a:solidFill>
                        <a:latin typeface="Cambria Math"/>
                        <a:ea typeface="+mn-ea"/>
                      </a:rPr>
                      <m:t>有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𝜈</m:t>
                    </m:r>
                    <m:r>
                      <a:rPr lang="zh-CN" altLang="en-US" sz="24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𝜆</m:t>
                        </m:r>
                      </m:den>
                    </m:f>
                    <m:r>
                      <m:rPr>
                        <m:nor/>
                      </m:rPr>
                      <a:rPr lang="zh-CN" altLang="en-US" sz="24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m:t>=</m:t>
                    </m:r>
                    <m:r>
                      <a:rPr lang="en-US" altLang="zh-CN" sz="2400" b="0" i="0" smtClean="0">
                        <a:solidFill>
                          <a:schemeClr val="tx1"/>
                        </a:solidFill>
                        <a:latin typeface="Cambria Math"/>
                        <a:ea typeface="+mn-ea"/>
                      </a:rPr>
                      <m:t> 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zh-CN" altLang="en-US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zh-CN" altLang="en-US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altLang="zh-CN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CN" sz="2400" dirty="0" smtClean="0">
                    <a:solidFill>
                      <a:schemeClr val="tx1"/>
                    </a:solidFill>
                  </a:rPr>
                </a:br>
                <a:r>
                  <a:rPr lang="zh-CN" altLang="en-US" sz="2400" dirty="0" smtClean="0">
                    <a:solidFill>
                      <a:schemeClr val="tx1"/>
                    </a:solidFill>
                    <a:latin typeface="+mn-ea"/>
                    <a:ea typeface="+mn-ea"/>
                  </a:rPr>
                  <a:t>用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zh-CN" altLang="en-US" sz="24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d>
                      <m:d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zh-CN" altLang="en-US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zh-CN" altLang="en-US" sz="2400" dirty="0" smtClean="0">
                    <a:solidFill>
                      <a:schemeClr val="tx1"/>
                    </a:solidFill>
                    <a:latin typeface="+mn-ea"/>
                    <a:ea typeface="+mn-ea"/>
                  </a:rPr>
                  <a:t>拟合</a:t>
                </a:r>
                <a:r>
                  <a:rPr lang="zh-CN" altLang="en-US" sz="2400" dirty="0" smtClean="0">
                    <a:solidFill>
                      <a:schemeClr val="tx1"/>
                    </a:solidFill>
                  </a:rPr>
                  <a:t>：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zh-CN" altLang="en-US" sz="24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1.136±0.002</m:t>
                        </m:r>
                      </m:e>
                    </m:d>
                    <m:r>
                      <a:rPr lang="zh-CN" altLang="en-US" sz="2400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sSup>
                      <m:sSup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CN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CN" sz="2400" dirty="0" smtClean="0">
                    <a:solidFill>
                      <a:schemeClr val="tx1"/>
                    </a:solidFill>
                  </a:rPr>
                </a:br>
                <a:r>
                  <a:rPr lang="zh-CN" altLang="en-US" sz="2400" dirty="0" smtClean="0">
                    <a:solidFill>
                      <a:schemeClr val="tx1"/>
                    </a:solidFill>
                    <a:latin typeface="+mn-ea"/>
                    <a:ea typeface="+mn-ea"/>
                  </a:rPr>
                  <a:t>所以测得的里德伯常数 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>
                      <a:rPr lang="zh-CN" altLang="en-US" sz="2400">
                        <a:solidFill>
                          <a:schemeClr val="tx1"/>
                        </a:solidFill>
                        <a:latin typeface="Cambria Math"/>
                      </a:rPr>
                      <m:t>=1.136×</m:t>
                    </m:r>
                    <m:sSup>
                      <m:sSup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sSup>
                      <m:sSupPr>
                        <m:ctrlP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CN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CN" sz="2400" dirty="0" smtClean="0">
                    <a:solidFill>
                      <a:schemeClr val="tx1"/>
                    </a:solidFill>
                  </a:rPr>
                </a:br>
                <a:r>
                  <a:rPr lang="zh-CN" altLang="en-US" sz="2400" dirty="0" smtClean="0">
                    <a:solidFill>
                      <a:schemeClr val="tx1"/>
                    </a:solidFill>
                    <a:latin typeface="+mn-ea"/>
                    <a:ea typeface="+mn-ea"/>
                  </a:rPr>
                  <a:t>与理论值误差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/>
                      </a:rPr>
                      <m:t>𝜂</m:t>
                    </m:r>
                  </m:oMath>
                </a14:m>
                <a:r>
                  <a:rPr lang="en-US" altLang="zh-CN" sz="2400" dirty="0" smtClean="0">
                    <a:solidFill>
                      <a:schemeClr val="tx1"/>
                    </a:solidFill>
                    <a:latin typeface="+mn-lt"/>
                  </a:rPr>
                  <a:t>=3.52%</a:t>
                </a:r>
                <a:endParaRPr lang="zh-CN" alt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80928"/>
                <a:ext cx="8229600" cy="2448272"/>
              </a:xfrm>
              <a:blipFill rotWithShape="1">
                <a:blip r:embed="rId2"/>
                <a:stretch>
                  <a:fillRect l="-1111" b="-59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内容占位符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5849456"/>
                  </p:ext>
                </p:extLst>
              </p:nvPr>
            </p:nvGraphicFramePr>
            <p:xfrm>
              <a:off x="395536" y="1124744"/>
              <a:ext cx="822960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800" i="1" kern="120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/nm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407.28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431.65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485.18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800" i="1" kern="120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𝐷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/nm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407.16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431.53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485.05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内容占位符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5849456"/>
                  </p:ext>
                </p:extLst>
              </p:nvPr>
            </p:nvGraphicFramePr>
            <p:xfrm>
              <a:off x="395536" y="1124744"/>
              <a:ext cx="822960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n=4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96" t="-110000" r="-299408" b="-1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407.28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431.65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485.18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96" t="-206557" r="-299408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407.16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431.53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485.05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4015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钠光谱</a:t>
            </a:r>
            <a:r>
              <a:rPr lang="en-US" altLang="zh-CN" sz="2000" dirty="0" smtClean="0">
                <a:solidFill>
                  <a:schemeClr val="tx1"/>
                </a:solidFill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</a:rPr>
            </a:br>
            <a:r>
              <a:rPr lang="zh-CN" altLang="en-US" sz="2000" dirty="0">
                <a:solidFill>
                  <a:schemeClr val="tx1"/>
                </a:solidFill>
              </a:rPr>
              <a:t>（</a:t>
            </a:r>
            <a:r>
              <a:rPr lang="zh-CN" altLang="en-US" sz="2000" dirty="0" smtClean="0">
                <a:solidFill>
                  <a:schemeClr val="tx1"/>
                </a:solidFill>
              </a:rPr>
              <a:t>入射缝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0.180mm</a:t>
            </a:r>
            <a:r>
              <a:rPr lang="en-US" altLang="zh-CN" sz="2000" dirty="0" smtClean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出射缝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0.470mm</a:t>
            </a:r>
            <a:r>
              <a:rPr lang="en-US" altLang="zh-CN" sz="2000" dirty="0" smtClean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高压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900V</a:t>
            </a: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负高压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8</a:t>
            </a:r>
            <a:r>
              <a:rPr lang="en-US" altLang="zh-CN" sz="2000" dirty="0" smtClean="0">
                <a:solidFill>
                  <a:schemeClr val="tx1"/>
                </a:solidFill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</a:rPr>
            </a:br>
            <a:r>
              <a:rPr lang="zh-CN" altLang="en-US" sz="2000" dirty="0" smtClean="0">
                <a:solidFill>
                  <a:schemeClr val="tx1"/>
                </a:solidFill>
              </a:rPr>
              <a:t>增益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6</a:t>
            </a:r>
            <a:r>
              <a:rPr lang="en-US" altLang="zh-CN" sz="2000" dirty="0" smtClean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采集间隔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0.01nm</a:t>
            </a:r>
            <a:r>
              <a:rPr lang="en-US" altLang="zh-CN" sz="2000" dirty="0" smtClean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采集次数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17</a:t>
            </a:r>
            <a:r>
              <a:rPr lang="zh-CN" altLang="en-US" sz="2000" dirty="0" smtClean="0">
                <a:solidFill>
                  <a:schemeClr val="tx1"/>
                </a:solidFill>
              </a:rPr>
              <a:t>）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2" t="17662" r="8330" b="11046"/>
          <a:stretch/>
        </p:blipFill>
        <p:spPr bwMode="auto">
          <a:xfrm>
            <a:off x="827584" y="404663"/>
            <a:ext cx="7128792" cy="4608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64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增益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zh-CN" altLang="en-US" sz="2000" dirty="0" smtClean="0">
                <a:solidFill>
                  <a:schemeClr val="tx1"/>
                </a:solidFill>
              </a:rPr>
              <a:t>，高压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600V</a:t>
            </a:r>
            <a:r>
              <a:rPr lang="en-US" altLang="zh-CN" sz="2000" dirty="0">
                <a:solidFill>
                  <a:schemeClr val="tx1"/>
                </a:solidFill>
              </a:rPr>
              <a:t/>
            </a:r>
            <a:br>
              <a:rPr lang="en-US" altLang="zh-CN" sz="2000" dirty="0">
                <a:solidFill>
                  <a:schemeClr val="tx1"/>
                </a:solidFill>
              </a:rPr>
            </a:br>
            <a:r>
              <a:rPr lang="zh-CN" altLang="en-US" sz="2000" dirty="0" smtClean="0">
                <a:solidFill>
                  <a:schemeClr val="tx1"/>
                </a:solidFill>
              </a:rPr>
              <a:t>对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</a:rPr>
              <a:t>580.25nm~596.92nm</a:t>
            </a:r>
            <a:r>
              <a:rPr lang="zh-CN" altLang="en-US" sz="2000" dirty="0" smtClean="0">
                <a:solidFill>
                  <a:schemeClr val="tx1"/>
                </a:solidFill>
              </a:rPr>
              <a:t>范围扫描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t="16626" r="6079" b="11047"/>
          <a:stretch/>
        </p:blipFill>
        <p:spPr bwMode="auto">
          <a:xfrm>
            <a:off x="827584" y="332656"/>
            <a:ext cx="7272808" cy="4941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37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4653136"/>
                <a:ext cx="4402832" cy="1296144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ct val="200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𝜈</m:t>
                          </m:r>
                        </m:e>
                        <m:sub>
                          <m:r>
                            <a:rPr lang="zh-CN" altLang="en-US" sz="200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1</m:t>
                          </m:r>
                        </m:sub>
                      </m:sSub>
                      <m:r>
                        <a:rPr lang="zh-CN" altLang="en-US" sz="2000">
                          <a:solidFill>
                            <a:schemeClr val="tx1"/>
                          </a:solidFill>
                          <a:latin typeface="Cambria Math"/>
                          <a:ea typeface="+mn-ea"/>
                        </a:rPr>
                        <m:t>−</m:t>
                      </m:r>
                      <m:sSub>
                        <m:sSubPr>
                          <m:ctrlP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𝜈</m:t>
                          </m:r>
                        </m:e>
                        <m:sub>
                          <m:r>
                            <a:rPr lang="zh-CN" altLang="en-US" sz="200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2</m:t>
                          </m:r>
                        </m:sub>
                      </m:sSub>
                      <m:r>
                        <a:rPr lang="zh-CN" altLang="en-US" sz="2000">
                          <a:solidFill>
                            <a:schemeClr val="tx1"/>
                          </a:solidFill>
                          <a:latin typeface="Cambria Math"/>
                          <a:ea typeface="+mn-ea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𝑅</m:t>
                          </m:r>
                        </m:e>
                        <m:sub>
                          <m:r>
                            <a:rPr lang="zh-CN" altLang="en-US" sz="200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∞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altLang="en-US" sz="20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n-ea"/>
                                </a:rPr>
                              </m:ctrlPr>
                            </m:fPr>
                            <m:num>
                              <m:r>
                                <a:rPr lang="zh-CN" alt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n-ea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+mn-ea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0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zh-CN" altLang="en-US" sz="20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+mn-ea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𝛥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0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zh-CN" altLang="en-US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zh-CN" altLang="en-US" sz="200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en-US" sz="20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n-ea"/>
                                </a:rPr>
                              </m:ctrlPr>
                            </m:fPr>
                            <m:num>
                              <m:r>
                                <a:rPr lang="zh-CN" alt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n-ea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CN" altLang="en-US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+mn-ea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0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zh-CN" altLang="en-US" sz="20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+mn-ea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𝛥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0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+mn-ea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zh-CN" altLang="en-US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r>
                  <a:rPr lang="zh-CN" altLang="en-US" sz="2000" b="1" cap="none" spc="0" dirty="0">
                    <a:solidFill>
                      <a:srgbClr val="000000"/>
                    </a:solidFill>
                    <a:latin typeface="Arial"/>
                    <a:ea typeface="黑体"/>
                    <a:cs typeface="+mn-cs"/>
                  </a:rPr>
                  <a:t/>
                </a:r>
                <a:br>
                  <a:rPr lang="zh-CN" altLang="en-US" sz="2000" b="1" cap="none" spc="0" dirty="0">
                    <a:solidFill>
                      <a:srgbClr val="000000"/>
                    </a:solidFill>
                    <a:latin typeface="Arial"/>
                    <a:ea typeface="黑体"/>
                    <a:cs typeface="+mn-cs"/>
                  </a:rPr>
                </a:br>
                <a:endParaRPr lang="zh-CN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4653136"/>
                <a:ext cx="4402832" cy="129614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13331413"/>
                  </p:ext>
                </p:extLst>
              </p:nvPr>
            </p:nvGraphicFramePr>
            <p:xfrm>
              <a:off x="323528" y="188640"/>
              <a:ext cx="8280920" cy="40324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70230"/>
                    <a:gridCol w="2070230"/>
                    <a:gridCol w="2070230"/>
                    <a:gridCol w="2070230"/>
                  </a:tblGrid>
                  <a:tr h="449141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0" dirty="0" smtClean="0">
                              <a:solidFill>
                                <a:schemeClr val="tx1"/>
                              </a:solidFill>
                            </a:rPr>
                            <a:t>修正值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b="0" i="1" kern="120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𝜆</m:t>
                              </m:r>
                            </m:oMath>
                          </a14:m>
                          <a:r>
                            <a:rPr lang="en-US" altLang="zh-CN" b="0" dirty="0" smtClean="0">
                              <a:solidFill>
                                <a:schemeClr val="tx1"/>
                              </a:solidFill>
                            </a:rPr>
                            <a:t>/nm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zh-CN" altLang="en-US" sz="1800" b="0" i="1" kern="120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b="0" i="1" kern="12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𝜆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b="0" dirty="0" smtClean="0">
                              <a:solidFill>
                                <a:schemeClr val="tx1"/>
                              </a:solidFill>
                            </a:rPr>
                            <a:t>/nm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0" dirty="0" smtClean="0">
                              <a:solidFill>
                                <a:schemeClr val="tx1"/>
                              </a:solidFill>
                            </a:rPr>
                            <a:t>对应跃迁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主线系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327.54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327.54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4P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3S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584.66,585.25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584.96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3S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锐线系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611.51,612.15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661.83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5S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511.67,512.15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511.91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6S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452.49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452.49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8S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漫线系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564.76,565.31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565.04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kern="1200" dirty="0" smtClean="0">
                              <a:solidFill>
                                <a:schemeClr val="dk1"/>
                              </a:solidFill>
                              <a:ea typeface="+mn-ea"/>
                              <a:cs typeface="+mn-cs"/>
                            </a:rPr>
                            <a:t>4D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  <m:r>
                                <a:rPr lang="en-US" altLang="zh-CN" sz="1800" b="0" i="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1800" b="0" i="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P</m:t>
                              </m:r>
                            </m:oMath>
                          </a14:m>
                          <a:endParaRPr lang="zh-CN" altLang="en-US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494.69,495.12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494.91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kern="1200" dirty="0" smtClean="0">
                              <a:solidFill>
                                <a:schemeClr val="dk1"/>
                              </a:solidFill>
                              <a:ea typeface="+mn-ea"/>
                              <a:cs typeface="+mn-cs"/>
                            </a:rPr>
                            <a:t>5D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463.40,463.79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463.60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kern="1200" dirty="0" smtClean="0">
                              <a:solidFill>
                                <a:schemeClr val="dk1"/>
                              </a:solidFill>
                              <a:ea typeface="+mn-ea"/>
                              <a:cs typeface="+mn-cs"/>
                            </a:rPr>
                            <a:t>6D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800" kern="120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3P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13331413"/>
                  </p:ext>
                </p:extLst>
              </p:nvPr>
            </p:nvGraphicFramePr>
            <p:xfrm>
              <a:off x="323528" y="188640"/>
              <a:ext cx="8280920" cy="40324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70230"/>
                    <a:gridCol w="2070230"/>
                    <a:gridCol w="2070230"/>
                    <a:gridCol w="2070230"/>
                  </a:tblGrid>
                  <a:tr h="449141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00295" t="-9459" r="-200590" b="-7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99706" t="-9459" r="-100000" b="-7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0" dirty="0" smtClean="0">
                              <a:solidFill>
                                <a:schemeClr val="tx1"/>
                              </a:solidFill>
                            </a:rPr>
                            <a:t>对应跃迁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47913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主线系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327.54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327.54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110959" r="-295" b="-708219"/>
                          </a:stretch>
                        </a:blipFill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584.66,585.25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584.96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210959" r="-295" b="-608219"/>
                          </a:stretch>
                        </a:blipFill>
                      </a:tcPr>
                    </a:tc>
                  </a:tr>
                  <a:tr h="447913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锐线系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611.51,612.15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661.83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306757" r="-295" b="-500000"/>
                          </a:stretch>
                        </a:blipFill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511.67,512.15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511.91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412329" r="-295" b="-406849"/>
                          </a:stretch>
                        </a:blipFill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452.49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452.49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505405" r="-295" b="-301351"/>
                          </a:stretch>
                        </a:blipFill>
                      </a:tcPr>
                    </a:tc>
                  </a:tr>
                  <a:tr h="447913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solidFill>
                                <a:schemeClr val="tx1"/>
                              </a:solidFill>
                            </a:rPr>
                            <a:t>漫线系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564.76,565.31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565.04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613699" r="-295" b="-205479"/>
                          </a:stretch>
                        </a:blipFill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494.69,495.12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494.91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704054" r="-295" b="-102703"/>
                          </a:stretch>
                        </a:blipFill>
                      </a:tcPr>
                    </a:tc>
                  </a:tr>
                  <a:tr h="447913">
                    <a:tc vMerge="1"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463.40,463.79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solidFill>
                                <a:schemeClr val="tx1"/>
                              </a:solidFill>
                            </a:rPr>
                            <a:t>463.60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590" t="-815068" r="-295" b="-411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76056" y="4653136"/>
                <a:ext cx="3240360" cy="1039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/>
                  <a:t>主线系：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/>
                          </a:rPr>
                          <m:t>𝛥</m:t>
                        </m:r>
                      </m:e>
                      <m:sub>
                        <m:r>
                          <a:rPr lang="zh-CN" altLang="en-US" sz="20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/>
                  <a:t>=-0.03</a:t>
                </a:r>
              </a:p>
              <a:p>
                <a:r>
                  <a:rPr lang="zh-CN" altLang="en-US" sz="2000" dirty="0"/>
                  <a:t>锐线系：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/>
                          </a:rPr>
                          <m:t>𝛥</m:t>
                        </m:r>
                      </m:e>
                      <m:sub>
                        <m:r>
                          <a:rPr lang="zh-CN" altLang="en-US" sz="2000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CN" sz="2000" dirty="0"/>
                  <a:t>=-1.347</a:t>
                </a:r>
              </a:p>
              <a:p>
                <a:r>
                  <a:rPr lang="zh-CN" altLang="en-US" sz="2000" dirty="0"/>
                  <a:t>漫线系：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/>
                          </a:rPr>
                          <m:t>𝛥</m:t>
                        </m:r>
                      </m:e>
                      <m:sub>
                        <m:r>
                          <a:rPr lang="zh-CN" altLang="en-US" sz="20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zh-CN" sz="2000" dirty="0"/>
                  <a:t>=-0.027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653136"/>
                <a:ext cx="3240360" cy="1039323"/>
              </a:xfrm>
              <a:prstGeom prst="rect">
                <a:avLst/>
              </a:prstGeom>
              <a:blipFill rotWithShape="1">
                <a:blip r:embed="rId4"/>
                <a:stretch>
                  <a:fillRect l="-2072" t="-4678" b="-9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430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t="9398" r="4391" b="10603"/>
          <a:stretch/>
        </p:blipFill>
        <p:spPr bwMode="auto">
          <a:xfrm>
            <a:off x="0" y="0"/>
            <a:ext cx="8964488" cy="5877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02" y="5933324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Xe</a:t>
            </a:r>
            <a:r>
              <a:rPr lang="zh-CN" altLang="en-US" dirty="0" smtClean="0"/>
              <a:t>光谱（</a:t>
            </a:r>
            <a:r>
              <a:rPr lang="en-US" altLang="zh-CN" dirty="0" smtClean="0"/>
              <a:t>nm</a:t>
            </a:r>
            <a:r>
              <a:rPr lang="zh-CN" altLang="en-US" dirty="0" smtClean="0"/>
              <a:t>）：</a:t>
            </a:r>
            <a:r>
              <a:rPr lang="en-US" altLang="zh-CN" dirty="0" smtClean="0"/>
              <a:t>394.475  415.601  416.774  417.867  418.721  419.854  424.962  425.638  426.293  426.850  429.702  433.199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623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参考资料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0" dirty="0">
                <a:solidFill>
                  <a:srgbClr val="000000"/>
                </a:solidFill>
                <a:latin typeface="+mn-ea"/>
              </a:rPr>
              <a:t>[1]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戴道宣 戴乐山：近代物理实验（第二版</a:t>
            </a:r>
            <a:r>
              <a:rPr lang="zh-CN" altLang="en-US" b="0" dirty="0" smtClean="0">
                <a:solidFill>
                  <a:srgbClr val="000000"/>
                </a:solidFill>
                <a:latin typeface="+mn-ea"/>
              </a:rPr>
              <a:t>），高等教育出版社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b="0" dirty="0">
                <a:solidFill>
                  <a:srgbClr val="000000"/>
                </a:solidFill>
                <a:latin typeface="+mn-ea"/>
              </a:rPr>
              <a:t>2006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+mn-ea"/>
              </a:rPr>
              <a:t>7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）； </a:t>
            </a:r>
            <a:endParaRPr lang="en-US" altLang="zh-CN" b="0" dirty="0" smtClean="0">
              <a:solidFill>
                <a:srgbClr val="000000"/>
              </a:solidFill>
              <a:latin typeface="+mn-ea"/>
            </a:endParaRPr>
          </a:p>
          <a:p>
            <a:r>
              <a:rPr lang="en-US" altLang="zh-CN" b="0" dirty="0" smtClean="0">
                <a:solidFill>
                  <a:srgbClr val="000000"/>
                </a:solidFill>
                <a:latin typeface="+mn-ea"/>
              </a:rPr>
              <a:t>[</a:t>
            </a:r>
            <a:r>
              <a:rPr lang="en-US" altLang="zh-CN" b="0" dirty="0">
                <a:solidFill>
                  <a:srgbClr val="000000"/>
                </a:solidFill>
                <a:latin typeface="+mn-ea"/>
              </a:rPr>
              <a:t>2]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杨福家：原子物理学（第二版</a:t>
            </a:r>
            <a:r>
              <a:rPr lang="zh-CN" altLang="en-US" b="0" dirty="0" smtClean="0">
                <a:solidFill>
                  <a:srgbClr val="000000"/>
                </a:solidFill>
                <a:latin typeface="+mn-ea"/>
              </a:rPr>
              <a:t>），高等教育</a:t>
            </a:r>
            <a:r>
              <a:rPr lang="zh-CN" altLang="en-US" b="0" dirty="0">
                <a:solidFill>
                  <a:srgbClr val="000000"/>
                </a:solidFill>
                <a:latin typeface="+mn-ea"/>
              </a:rPr>
              <a:t>出版社，</a:t>
            </a:r>
            <a:r>
              <a:rPr lang="en-US" altLang="zh-CN" b="0" dirty="0">
                <a:solidFill>
                  <a:srgbClr val="000000"/>
                </a:solidFill>
                <a:latin typeface="+mn-ea"/>
              </a:rPr>
              <a:t>1990 </a:t>
            </a:r>
            <a:endParaRPr lang="zh-CN" altLang="en-US" b="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996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基本">
  <a:themeElements>
    <a:clrScheme name="基本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基本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375</TotalTime>
  <Words>634</Words>
  <Application>Microsoft Office PowerPoint</Application>
  <PresentationFormat>全屏显示(4:3)</PresentationFormat>
  <Paragraphs>86</Paragraphs>
  <Slides>13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基本</vt:lpstr>
      <vt:lpstr>氢光谱和 类氢光谱</vt:lpstr>
      <vt:lpstr>实验仪器</vt:lpstr>
      <vt:lpstr>实验原理</vt:lpstr>
      <vt:lpstr>实验原理</vt:lpstr>
      <vt:lpstr>实验原理</vt:lpstr>
      <vt:lpstr>实验内容</vt:lpstr>
      <vt:lpstr>氢氘光谱 （入射缝0.170  出射缝0.468mm 高压900V 负高压8  增益6 采集间隔0.01nm 采集次数20）</vt:lpstr>
      <vt:lpstr>因为有ν=1/λ "=" R(1/2^2 -1/n^2 ) 用1/y=A(B-1/x^2 )拟合：A=(1.136±0.002)×〖10〗^7 m^(-1) 所以测得的里德伯常数 R=1.136×〖10〗^7 m^(-1) 与理论值误差 η=3.52%</vt:lpstr>
      <vt:lpstr>钠光谱 （入射缝0.180mm  出射缝0.470mm  高压900V   负高压8 增益6  采集间隔0.01nm  采集次数17）</vt:lpstr>
      <vt:lpstr>增益3，高压600V 对580.25nm~596.92nm范围扫描</vt:lpstr>
      <vt:lpstr>ν_1-ν_2=R_∞ [1/(n_2+Δ_2 )^2 -1/(n_1+Δ_1 )^2 ] </vt:lpstr>
      <vt:lpstr>PowerPoint 演示文稿</vt:lpstr>
      <vt:lpstr>参考资料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氢光谱和类氢光谱</dc:title>
  <cp:lastModifiedBy>番茄花园</cp:lastModifiedBy>
  <cp:revision>99</cp:revision>
  <dcterms:modified xsi:type="dcterms:W3CDTF">2011-06-21T18:07:47Z</dcterms:modified>
</cp:coreProperties>
</file>