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3" r:id="rId3"/>
    <p:sldId id="257" r:id="rId4"/>
    <p:sldId id="258" r:id="rId5"/>
    <p:sldId id="259" r:id="rId6"/>
    <p:sldId id="260" r:id="rId7"/>
    <p:sldId id="261" r:id="rId8"/>
    <p:sldId id="264" r:id="rId9"/>
    <p:sldId id="262" r:id="rId10"/>
    <p:sldId id="265" r:id="rId11"/>
    <p:sldId id="266" r:id="rId12"/>
    <p:sldId id="271" r:id="rId13"/>
    <p:sldId id="269" r:id="rId14"/>
    <p:sldId id="270" r:id="rId15"/>
    <p:sldId id="267" r:id="rId16"/>
    <p:sldId id="268" r:id="rId1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5A163E9-D26F-459A-AEBD-308738ACBCE1}">
          <p14:sldIdLst>
            <p14:sldId id="256"/>
            <p14:sldId id="263"/>
            <p14:sldId id="257"/>
            <p14:sldId id="258"/>
            <p14:sldId id="259"/>
            <p14:sldId id="260"/>
            <p14:sldId id="261"/>
            <p14:sldId id="264"/>
            <p14:sldId id="262"/>
            <p14:sldId id="265"/>
            <p14:sldId id="266"/>
            <p14:sldId id="271"/>
            <p14:sldId id="269"/>
            <p14:sldId id="270"/>
            <p14:sldId id="267"/>
            <p14:sldId id="268"/>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 initials="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A7EAA6-577A-4BDA-9EA5-06053DAB7BF5}" type="slidenum">
              <a:rPr lang="zh-CN" altLang="en-US" smtClean="0"/>
              <a:t>‹#›</a:t>
            </a:fld>
            <a:endParaRPr lang="zh-CN" alt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A7EAA6-577A-4BDA-9EA5-06053DAB7BF5}" type="slidenum">
              <a:rPr lang="zh-CN" altLang="en-US" smtClean="0"/>
              <a:t>‹#›</a:t>
            </a:fld>
            <a:endParaRPr lang="zh-CN" altLang="en-US"/>
          </a:p>
        </p:txBody>
      </p:sp>
      <p:sp>
        <p:nvSpPr>
          <p:cNvPr id="8" name="Title 7"/>
          <p:cNvSpPr>
            <a:spLocks noGrp="1"/>
          </p:cNvSpPr>
          <p:nvPr>
            <p:ph type="title"/>
          </p:nvPr>
        </p:nvSpPr>
        <p:spPr/>
        <p:txBody>
          <a:bodyPr/>
          <a:lstStyle/>
          <a:p>
            <a:r>
              <a:rPr lang="zh-CN" altLang="en-US" smtClean="0"/>
              <a:t>单击此处编辑母版标题样式</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A7EAA6-577A-4BDA-9EA5-06053DAB7BF5}" type="slidenum">
              <a:rPr lang="zh-CN" altLang="en-US" smtClean="0"/>
              <a:t>‹#›</a:t>
            </a:fld>
            <a:endParaRPr lang="zh-CN" altLang="en-US"/>
          </a:p>
        </p:txBody>
      </p:sp>
      <p:sp>
        <p:nvSpPr>
          <p:cNvPr id="8" name="Title 7"/>
          <p:cNvSpPr>
            <a:spLocks noGrp="1"/>
          </p:cNvSpPr>
          <p:nvPr>
            <p:ph type="title"/>
          </p:nvPr>
        </p:nvSpPr>
        <p:spPr/>
        <p:txBody>
          <a:bodyPr/>
          <a:lstStyle/>
          <a:p>
            <a:r>
              <a:rPr lang="zh-CN" altLang="en-US" smtClean="0"/>
              <a:t>单击此处编辑母版标题样式</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zh-CN" altLang="en-US" smtClean="0"/>
              <a:t>单击此处编辑母版文本样式</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6A7EAA6-577A-4BDA-9EA5-06053DAB7BF5}" type="slidenum">
              <a:rPr lang="zh-CN" altLang="en-US" smtClean="0"/>
              <a:t>‹#›</a:t>
            </a:fld>
            <a:endParaRPr lang="zh-CN" altLang="en-US"/>
          </a:p>
        </p:txBody>
      </p:sp>
      <p:sp>
        <p:nvSpPr>
          <p:cNvPr id="10" name="Title 9"/>
          <p:cNvSpPr>
            <a:spLocks noGrp="1"/>
          </p:cNvSpPr>
          <p:nvPr>
            <p:ph type="title"/>
          </p:nvPr>
        </p:nvSpPr>
        <p:spPr/>
        <p:txBody>
          <a:body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A7EAA6-577A-4BDA-9EA5-06053DAB7BF5}" type="slidenum">
              <a:rPr lang="zh-CN" altLang="en-US" smtClean="0"/>
              <a:t>‹#›</a:t>
            </a:fld>
            <a:endParaRPr lang="zh-CN" alt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A7EAA6-577A-4BDA-9EA5-06053DAB7BF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53D05A5-A21C-4194-A39F-242D3AB94DE3}" type="datetimeFigureOut">
              <a:rPr lang="zh-CN" altLang="en-US" smtClean="0"/>
              <a:t>2011/12/28</a:t>
            </a:fld>
            <a:endParaRPr lang="zh-CN" alt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zh-CN" alt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6A7EAA6-577A-4BDA-9EA5-06053DAB7BF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473795" y="5052545"/>
            <a:ext cx="5637010" cy="1328783"/>
          </a:xfrm>
        </p:spPr>
        <p:txBody>
          <a:bodyPr>
            <a:normAutofit/>
          </a:bodyPr>
          <a:lstStyle/>
          <a:p>
            <a:pPr algn="r"/>
            <a:r>
              <a:rPr lang="en-US" altLang="zh-CN" dirty="0" smtClean="0"/>
              <a:t>——</a:t>
            </a:r>
            <a:r>
              <a:rPr lang="zh-CN" altLang="en-US" dirty="0" smtClean="0"/>
              <a:t>用双源法测量</a:t>
            </a:r>
            <a:r>
              <a:rPr lang="en-US" altLang="zh-CN" dirty="0" smtClean="0"/>
              <a:t>G-M</a:t>
            </a:r>
            <a:r>
              <a:rPr lang="zh-CN" altLang="en-US" dirty="0" smtClean="0"/>
              <a:t>计数管的分辨时间</a:t>
            </a:r>
            <a:endParaRPr lang="en-US" altLang="zh-CN" dirty="0" smtClean="0"/>
          </a:p>
          <a:p>
            <a:pPr algn="r"/>
            <a:r>
              <a:rPr lang="zh-CN" altLang="en-US" dirty="0" smtClean="0"/>
              <a:t>及与电离腔测量性能的比较研究</a:t>
            </a:r>
            <a:endParaRPr lang="en-US" altLang="zh-CN" dirty="0"/>
          </a:p>
          <a:p>
            <a:pPr algn="r"/>
            <a:r>
              <a:rPr lang="en-US" altLang="zh-CN" dirty="0" smtClean="0"/>
              <a:t>09300300051  </a:t>
            </a:r>
            <a:r>
              <a:rPr lang="zh-CN" altLang="en-US" dirty="0" smtClean="0"/>
              <a:t>白霖</a:t>
            </a:r>
            <a:endParaRPr lang="zh-CN" altLang="en-US" dirty="0"/>
          </a:p>
        </p:txBody>
      </p:sp>
      <p:sp>
        <p:nvSpPr>
          <p:cNvPr id="2" name="标题 1"/>
          <p:cNvSpPr>
            <a:spLocks noGrp="1"/>
          </p:cNvSpPr>
          <p:nvPr>
            <p:ph type="ctrTitle"/>
          </p:nvPr>
        </p:nvSpPr>
        <p:spPr/>
        <p:txBody>
          <a:bodyPr/>
          <a:lstStyle/>
          <a:p>
            <a:r>
              <a:rPr lang="zh-CN" altLang="en-US" dirty="0" smtClean="0"/>
              <a:t>盖革</a:t>
            </a:r>
            <a:r>
              <a:rPr lang="en-US" altLang="zh-CN" dirty="0" smtClean="0"/>
              <a:t>-</a:t>
            </a:r>
            <a:r>
              <a:rPr lang="zh-CN" altLang="en-US" dirty="0" smtClean="0"/>
              <a:t>弥勒计数器和核衰变的统计规律</a:t>
            </a:r>
            <a:endParaRPr lang="zh-CN" altLang="en-US" dirty="0"/>
          </a:p>
        </p:txBody>
      </p:sp>
    </p:spTree>
    <p:extLst>
      <p:ext uri="{BB962C8B-B14F-4D97-AF65-F5344CB8AC3E}">
        <p14:creationId xmlns:p14="http://schemas.microsoft.com/office/powerpoint/2010/main" val="25928127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实验目的</a:t>
            </a:r>
            <a:endParaRPr lang="zh-CN" altLang="en-US" dirty="0"/>
          </a:p>
        </p:txBody>
      </p:sp>
      <p:sp>
        <p:nvSpPr>
          <p:cNvPr id="3" name="内容占位符 2"/>
          <p:cNvSpPr>
            <a:spLocks noGrp="1"/>
          </p:cNvSpPr>
          <p:nvPr>
            <p:ph sz="quarter" idx="13"/>
          </p:nvPr>
        </p:nvSpPr>
        <p:spPr/>
        <p:txBody>
          <a:bodyPr>
            <a:normAutofit fontScale="92500" lnSpcReduction="20000"/>
          </a:bodyPr>
          <a:lstStyle/>
          <a:p>
            <a:pPr>
              <a:lnSpc>
                <a:spcPct val="150000"/>
              </a:lnSpc>
            </a:pPr>
            <a:r>
              <a:rPr lang="zh-CN" altLang="en-US" dirty="0" smtClean="0"/>
              <a:t>在</a:t>
            </a:r>
            <a:r>
              <a:rPr lang="en-US" altLang="zh-CN" dirty="0" smtClean="0"/>
              <a:t>X</a:t>
            </a:r>
            <a:r>
              <a:rPr lang="zh-CN" altLang="en-US" dirty="0" smtClean="0"/>
              <a:t>光系列实验中，我主要处理研究了第三个实验：用电离腔探测</a:t>
            </a:r>
            <a:r>
              <a:rPr lang="en-US" altLang="zh-CN" dirty="0" smtClean="0"/>
              <a:t>X</a:t>
            </a:r>
            <a:r>
              <a:rPr lang="zh-CN" altLang="en-US" dirty="0" smtClean="0"/>
              <a:t>射线。而实验后的讨论问题：</a:t>
            </a:r>
            <a:r>
              <a:rPr lang="en-US" altLang="zh-CN" dirty="0" smtClean="0"/>
              <a:t>GM</a:t>
            </a:r>
            <a:r>
              <a:rPr lang="zh-CN" altLang="en-US" dirty="0" smtClean="0"/>
              <a:t>计数管和电离腔探测</a:t>
            </a:r>
            <a:r>
              <a:rPr lang="en-US" altLang="zh-CN" dirty="0" smtClean="0"/>
              <a:t>X</a:t>
            </a:r>
            <a:r>
              <a:rPr lang="zh-CN" altLang="en-US" dirty="0" smtClean="0"/>
              <a:t>射线的工作原理是什么？比较它们的实验参数、输出信号及优缺点？</a:t>
            </a:r>
            <a:endParaRPr lang="en-US" altLang="zh-CN" dirty="0" smtClean="0"/>
          </a:p>
          <a:p>
            <a:pPr>
              <a:lnSpc>
                <a:spcPct val="150000"/>
              </a:lnSpc>
            </a:pPr>
            <a:r>
              <a:rPr lang="zh-CN" altLang="en-US" dirty="0" smtClean="0"/>
              <a:t>为了回答这个问题，翻阅了实验内容中</a:t>
            </a:r>
            <a:r>
              <a:rPr lang="en-US" altLang="zh-CN" dirty="0" smtClean="0"/>
              <a:t>G-M</a:t>
            </a:r>
            <a:r>
              <a:rPr lang="zh-CN" altLang="en-US" dirty="0" smtClean="0"/>
              <a:t>计数器的工作原理部分，对此实验产生了浓厚的兴趣，希望能借此实验进一步了解</a:t>
            </a:r>
            <a:r>
              <a:rPr lang="en-US" altLang="zh-CN" dirty="0" smtClean="0"/>
              <a:t>GM</a:t>
            </a:r>
            <a:r>
              <a:rPr lang="zh-CN" altLang="en-US" dirty="0" smtClean="0"/>
              <a:t>计数管的原理与性能等等，并与电离腔作对比。</a:t>
            </a:r>
            <a:endParaRPr lang="zh-CN" altLang="en-US" dirty="0"/>
          </a:p>
        </p:txBody>
      </p:sp>
    </p:spTree>
    <p:extLst>
      <p:ext uri="{BB962C8B-B14F-4D97-AF65-F5344CB8AC3E}">
        <p14:creationId xmlns:p14="http://schemas.microsoft.com/office/powerpoint/2010/main" val="10752680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idx="1"/>
          </p:nvPr>
        </p:nvPicPr>
        <p:blipFill>
          <a:blip r:embed="rId2">
            <a:extLst>
              <a:ext uri="{28A0092B-C50C-407E-A947-70E740481C1C}">
                <a14:useLocalDpi xmlns:a14="http://schemas.microsoft.com/office/drawing/2010/main" val="0"/>
              </a:ext>
            </a:extLst>
          </a:blip>
          <a:srcRect l="660" r="660"/>
          <a:stretch>
            <a:fillRect/>
          </a:stretch>
        </p:blipFill>
        <p:spPr>
          <a:prstGeom prst="roundRect">
            <a:avLst>
              <a:gd name="adj" fmla="val 7547"/>
            </a:avLst>
          </a:prstGeom>
        </p:spPr>
      </p:pic>
      <p:sp>
        <p:nvSpPr>
          <p:cNvPr id="5" name="文本占位符 4"/>
          <p:cNvSpPr>
            <a:spLocks noGrp="1"/>
          </p:cNvSpPr>
          <p:nvPr>
            <p:ph type="body" sz="half" idx="2"/>
          </p:nvPr>
        </p:nvSpPr>
        <p:spPr>
          <a:xfrm>
            <a:off x="971600" y="2492896"/>
            <a:ext cx="3694114" cy="2163020"/>
          </a:xfrm>
        </p:spPr>
        <p:txBody>
          <a:bodyPr>
            <a:noAutofit/>
          </a:bodyPr>
          <a:lstStyle/>
          <a:p>
            <a:pPr>
              <a:lnSpc>
                <a:spcPct val="150000"/>
              </a:lnSpc>
            </a:pPr>
            <a:r>
              <a:rPr lang="en-US" altLang="zh-CN" sz="2000" dirty="0" smtClean="0"/>
              <a:t>G-M</a:t>
            </a:r>
            <a:r>
              <a:rPr lang="zh-CN" altLang="en-US" sz="2000" dirty="0" smtClean="0"/>
              <a:t>计数管的结构</a:t>
            </a:r>
            <a:endParaRPr lang="en-US" altLang="zh-CN" sz="2000" dirty="0" smtClean="0"/>
          </a:p>
          <a:p>
            <a:pPr marL="0" indent="0">
              <a:lnSpc>
                <a:spcPct val="150000"/>
              </a:lnSpc>
              <a:buNone/>
            </a:pPr>
            <a:r>
              <a:rPr lang="en-US" altLang="zh-CN" sz="2000" dirty="0" smtClean="0"/>
              <a:t>   G-M</a:t>
            </a:r>
            <a:r>
              <a:rPr lang="zh-CN" altLang="en-US" sz="2000" dirty="0" smtClean="0"/>
              <a:t>计数管有各种不同的结构，最常见的有钟罩型</a:t>
            </a:r>
            <a:r>
              <a:rPr lang="el-GR" altLang="zh-CN" sz="2000" dirty="0" smtClean="0"/>
              <a:t>β</a:t>
            </a:r>
            <a:r>
              <a:rPr lang="zh-CN" altLang="en-US" sz="2000" dirty="0" smtClean="0"/>
              <a:t>计数管与长圆形</a:t>
            </a:r>
            <a:r>
              <a:rPr lang="el-GR" altLang="zh-CN" sz="2000" dirty="0" smtClean="0"/>
              <a:t>γ</a:t>
            </a:r>
            <a:r>
              <a:rPr lang="zh-CN" altLang="en-US" sz="2000" dirty="0" smtClean="0"/>
              <a:t>计数管两种。</a:t>
            </a:r>
            <a:r>
              <a:rPr lang="zh-CN" altLang="en-US" sz="2000" dirty="0" smtClean="0">
                <a:solidFill>
                  <a:srgbClr val="FF0000"/>
                </a:solidFill>
              </a:rPr>
              <a:t>它们都是由圆筒状的阴极和装在轴上的阳极丝密封在玻璃管内而构成</a:t>
            </a:r>
            <a:r>
              <a:rPr lang="zh-CN" altLang="en-US" sz="2000" dirty="0" smtClean="0"/>
              <a:t>。管里充以一定量的气体（主要是惰性气体如氩、氖等），气压比大气压低。</a:t>
            </a:r>
            <a:endParaRPr lang="zh-CN" altLang="en-US" sz="2000" dirty="0"/>
          </a:p>
        </p:txBody>
      </p:sp>
      <p:sp>
        <p:nvSpPr>
          <p:cNvPr id="2" name="标题 1"/>
          <p:cNvSpPr>
            <a:spLocks noGrp="1"/>
          </p:cNvSpPr>
          <p:nvPr>
            <p:ph type="title"/>
          </p:nvPr>
        </p:nvSpPr>
        <p:spPr/>
        <p:txBody>
          <a:bodyPr/>
          <a:lstStyle/>
          <a:p>
            <a:r>
              <a:rPr lang="en-US" altLang="zh-CN" sz="3600" dirty="0" smtClean="0"/>
              <a:t>G-M</a:t>
            </a:r>
            <a:r>
              <a:rPr lang="zh-CN" altLang="en-US" sz="3600" dirty="0" smtClean="0"/>
              <a:t>计数管的结构与工作原理</a:t>
            </a:r>
            <a:endParaRPr lang="zh-CN" altLang="en-US" sz="3600" dirty="0"/>
          </a:p>
        </p:txBody>
      </p:sp>
    </p:spTree>
    <p:extLst>
      <p:ext uri="{BB962C8B-B14F-4D97-AF65-F5344CB8AC3E}">
        <p14:creationId xmlns:p14="http://schemas.microsoft.com/office/powerpoint/2010/main" val="4085267012"/>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占位符 51"/>
          <p:cNvPicPr>
            <a:picLocks noGrp="1" noChangeAspect="1"/>
          </p:cNvPicPr>
          <p:nvPr>
            <p:ph type="pic" idx="1"/>
          </p:nvPr>
        </p:nvPicPr>
        <p:blipFill>
          <a:blip r:embed="rId2">
            <a:extLst>
              <a:ext uri="{28A0092B-C50C-407E-A947-70E740481C1C}">
                <a14:useLocalDpi xmlns:a14="http://schemas.microsoft.com/office/drawing/2010/main" val="0"/>
              </a:ext>
            </a:extLst>
          </a:blip>
          <a:srcRect t="11405" b="11405"/>
          <a:stretch>
            <a:fillRect/>
          </a:stretch>
        </p:blipFill>
        <p:spPr>
          <a:xfrm>
            <a:off x="4472152" y="1122556"/>
            <a:ext cx="4114800" cy="3127806"/>
          </a:xfrm>
          <a:scene3d>
            <a:camera prst="orthographicFront"/>
            <a:lightRig rig="balanced" dir="t"/>
          </a:scene3d>
          <a:sp3d/>
        </p:spPr>
      </p:pic>
      <p:sp>
        <p:nvSpPr>
          <p:cNvPr id="81" name="文本占位符 80"/>
          <p:cNvSpPr>
            <a:spLocks noGrp="1"/>
          </p:cNvSpPr>
          <p:nvPr>
            <p:ph type="body" sz="half" idx="2"/>
          </p:nvPr>
        </p:nvSpPr>
        <p:spPr>
          <a:xfrm>
            <a:off x="251520" y="332656"/>
            <a:ext cx="4464496" cy="4968552"/>
          </a:xfrm>
          <a:ln>
            <a:noFill/>
          </a:ln>
          <a:effectLst/>
        </p:spPr>
        <p:txBody>
          <a:bodyPr>
            <a:normAutofit lnSpcReduction="10000"/>
          </a:bodyPr>
          <a:lstStyle/>
          <a:p>
            <a:pPr>
              <a:lnSpc>
                <a:spcPct val="125000"/>
              </a:lnSpc>
            </a:pPr>
            <a:r>
              <a:rPr lang="en-US" altLang="zh-CN" dirty="0"/>
              <a:t>G-M</a:t>
            </a:r>
            <a:r>
              <a:rPr lang="zh-CN" altLang="en-US" dirty="0"/>
              <a:t>计数管的</a:t>
            </a:r>
            <a:r>
              <a:rPr lang="zh-CN" altLang="en-US" dirty="0" smtClean="0"/>
              <a:t>工作</a:t>
            </a:r>
            <a:r>
              <a:rPr lang="zh-CN" altLang="en-US" dirty="0"/>
              <a:t>过程</a:t>
            </a:r>
            <a:endParaRPr lang="en-US" altLang="zh-CN" dirty="0" smtClean="0"/>
          </a:p>
          <a:p>
            <a:pPr marL="0" indent="0">
              <a:lnSpc>
                <a:spcPct val="125000"/>
              </a:lnSpc>
              <a:buNone/>
            </a:pPr>
            <a:r>
              <a:rPr lang="en-US" altLang="zh-CN" dirty="0" smtClean="0"/>
              <a:t>G-M</a:t>
            </a:r>
            <a:r>
              <a:rPr lang="zh-CN" altLang="en-US" dirty="0"/>
              <a:t>计数器工作时，高压由高压电源经过电阻</a:t>
            </a:r>
            <a:r>
              <a:rPr lang="en-US" altLang="zh-CN" dirty="0"/>
              <a:t>R</a:t>
            </a:r>
            <a:r>
              <a:rPr lang="zh-CN" altLang="en-US" dirty="0"/>
              <a:t>加到计数管的阳极上，于是在</a:t>
            </a:r>
            <a:r>
              <a:rPr lang="zh-CN" altLang="en-US" dirty="0">
                <a:solidFill>
                  <a:srgbClr val="FF0000"/>
                </a:solidFill>
              </a:rPr>
              <a:t>计数管内产生一柱状对称的电场</a:t>
            </a:r>
            <a:r>
              <a:rPr lang="zh-CN" altLang="en-US" dirty="0"/>
              <a:t>。辐射粒子使电极间气体电离，生成的电子和正离子在阳极作用下漂移，所产生的电子在电场加速下向阳极运动，到达阳极前与气体分子发生多次碰撞，打出很多次级电子，这些电子也在电场加速下向阳极运动，打出更多的次级电子，引起了“</a:t>
            </a:r>
            <a:r>
              <a:rPr lang="zh-CN" altLang="en-US" dirty="0">
                <a:solidFill>
                  <a:srgbClr val="FF0000"/>
                </a:solidFill>
              </a:rPr>
              <a:t>雪崩放电</a:t>
            </a:r>
            <a:r>
              <a:rPr lang="zh-CN" altLang="en-US" dirty="0"/>
              <a:t>”</a:t>
            </a:r>
            <a:r>
              <a:rPr lang="en-US" altLang="zh-CN" dirty="0"/>
              <a:t>.</a:t>
            </a:r>
            <a:r>
              <a:rPr lang="zh-CN" altLang="en-US" dirty="0"/>
              <a:t>由于计数管内电场是柱状对称的，所在阳极附近的电场最强，极大多数的次级电子都是在阳极附近产生的。当电子很快到达阳极后，由于正离子质量较大，运动速度很慢，于是在阳极周围形成了“</a:t>
            </a:r>
            <a:r>
              <a:rPr lang="zh-CN" altLang="en-US" dirty="0">
                <a:solidFill>
                  <a:srgbClr val="FF0000"/>
                </a:solidFill>
              </a:rPr>
              <a:t>正离子鞘</a:t>
            </a:r>
            <a:r>
              <a:rPr lang="zh-CN" altLang="en-US" dirty="0"/>
              <a:t>”，</a:t>
            </a:r>
            <a:r>
              <a:rPr lang="zh-CN" altLang="en-US" dirty="0">
                <a:solidFill>
                  <a:srgbClr val="FF0000"/>
                </a:solidFill>
              </a:rPr>
              <a:t>阳极附近的电场随着正离子鞘的形成而逐渐减弱，以致新的电子无法增殖，</a:t>
            </a:r>
            <a:r>
              <a:rPr lang="zh-CN" altLang="en-US" dirty="0" smtClean="0">
                <a:solidFill>
                  <a:srgbClr val="FF0000"/>
                </a:solidFill>
              </a:rPr>
              <a:t>放电便</a:t>
            </a:r>
            <a:r>
              <a:rPr lang="zh-CN" altLang="en-US" dirty="0">
                <a:solidFill>
                  <a:srgbClr val="FF0000"/>
                </a:solidFill>
              </a:rPr>
              <a:t>终止了</a:t>
            </a:r>
            <a:r>
              <a:rPr lang="zh-CN" altLang="en-US" dirty="0"/>
              <a:t>，此后正离子鞘在电场 的作用下慢慢移向阴极，最后到达阴极并被中和</a:t>
            </a:r>
          </a:p>
        </p:txBody>
      </p:sp>
      <p:sp>
        <p:nvSpPr>
          <p:cNvPr id="2" name="标题 1"/>
          <p:cNvSpPr>
            <a:spLocks noGrp="1"/>
          </p:cNvSpPr>
          <p:nvPr>
            <p:ph type="title"/>
          </p:nvPr>
        </p:nvSpPr>
        <p:spPr>
          <a:xfrm>
            <a:off x="825006" y="4941168"/>
            <a:ext cx="6383538" cy="1143000"/>
          </a:xfrm>
        </p:spPr>
        <p:txBody>
          <a:bodyPr/>
          <a:lstStyle/>
          <a:p>
            <a:r>
              <a:rPr lang="en-US" altLang="zh-CN" sz="3600" dirty="0"/>
              <a:t>G-M</a:t>
            </a:r>
            <a:r>
              <a:rPr lang="zh-CN" altLang="en-US" sz="3600" dirty="0"/>
              <a:t>计数管的结构与工作原理</a:t>
            </a:r>
          </a:p>
        </p:txBody>
      </p:sp>
      <p:cxnSp>
        <p:nvCxnSpPr>
          <p:cNvPr id="54" name="直接连接符 53"/>
          <p:cNvCxnSpPr/>
          <p:nvPr/>
        </p:nvCxnSpPr>
        <p:spPr>
          <a:xfrm flipV="1">
            <a:off x="7596336" y="1438472"/>
            <a:ext cx="216024" cy="198372"/>
          </a:xfrm>
          <a:prstGeom prst="line">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1">
            <a:schemeClr val="dk1"/>
          </a:lnRef>
          <a:fillRef idx="0">
            <a:schemeClr val="dk1"/>
          </a:fillRef>
          <a:effectRef idx="0">
            <a:schemeClr val="dk1"/>
          </a:effectRef>
          <a:fontRef idx="minor">
            <a:schemeClr val="tx1"/>
          </a:fontRef>
        </p:style>
      </p:cxnSp>
      <p:cxnSp>
        <p:nvCxnSpPr>
          <p:cNvPr id="11" name="直接箭头连接符 10"/>
          <p:cNvCxnSpPr/>
          <p:nvPr/>
        </p:nvCxnSpPr>
        <p:spPr>
          <a:xfrm rot="10800000" flipV="1">
            <a:off x="6820182" y="1507315"/>
            <a:ext cx="7200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6447309" y="1723339"/>
            <a:ext cx="432048" cy="288032"/>
            <a:chOff x="6475071" y="1654496"/>
            <a:chExt cx="432048" cy="288032"/>
          </a:xfrm>
        </p:grpSpPr>
        <p:cxnSp>
          <p:nvCxnSpPr>
            <p:cNvPr id="13" name="直接箭头连接符 12"/>
            <p:cNvCxnSpPr/>
            <p:nvPr/>
          </p:nvCxnSpPr>
          <p:spPr>
            <a:xfrm rot="10800000" flipH="1" flipV="1">
              <a:off x="6835111" y="1654496"/>
              <a:ext cx="720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10800000">
              <a:off x="6475071" y="165449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rot="10800000" flipV="1">
              <a:off x="6619087" y="1654496"/>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6162238" y="1675228"/>
            <a:ext cx="935701" cy="683621"/>
            <a:chOff x="6048404" y="1911089"/>
            <a:chExt cx="935701" cy="683621"/>
          </a:xfrm>
        </p:grpSpPr>
        <p:grpSp>
          <p:nvGrpSpPr>
            <p:cNvPr id="59" name="组合 58"/>
            <p:cNvGrpSpPr/>
            <p:nvPr/>
          </p:nvGrpSpPr>
          <p:grpSpPr>
            <a:xfrm>
              <a:off x="6117451" y="2306678"/>
              <a:ext cx="432048" cy="288032"/>
              <a:chOff x="6212270" y="2116519"/>
              <a:chExt cx="432048" cy="288032"/>
            </a:xfrm>
          </p:grpSpPr>
          <p:cxnSp>
            <p:nvCxnSpPr>
              <p:cNvPr id="36" name="直接箭头连接符 35"/>
              <p:cNvCxnSpPr/>
              <p:nvPr/>
            </p:nvCxnSpPr>
            <p:spPr>
              <a:xfrm rot="10800000" flipH="1" flipV="1">
                <a:off x="6572310" y="2116519"/>
                <a:ext cx="720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rot="10800000">
                <a:off x="6212270" y="2116519"/>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rot="10800000" flipV="1">
                <a:off x="6356286" y="2116519"/>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6513495" y="2204844"/>
              <a:ext cx="470610" cy="389866"/>
              <a:chOff x="6715928" y="2079766"/>
              <a:chExt cx="470610" cy="389866"/>
            </a:xfrm>
          </p:grpSpPr>
          <p:cxnSp>
            <p:nvCxnSpPr>
              <p:cNvPr id="41" name="直接箭头连接符 40"/>
              <p:cNvCxnSpPr/>
              <p:nvPr/>
            </p:nvCxnSpPr>
            <p:spPr>
              <a:xfrm rot="8100000" flipH="1" flipV="1">
                <a:off x="7114530" y="2079766"/>
                <a:ext cx="720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rot="8100000">
                <a:off x="6715928" y="2274699"/>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rot="8100000" flipV="1">
                <a:off x="6940688" y="2181600"/>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6048404" y="1911089"/>
              <a:ext cx="360040" cy="395589"/>
              <a:chOff x="5973491" y="1660935"/>
              <a:chExt cx="360040" cy="395589"/>
            </a:xfrm>
          </p:grpSpPr>
          <p:cxnSp>
            <p:nvCxnSpPr>
              <p:cNvPr id="46" name="直接箭头连接符 45"/>
              <p:cNvCxnSpPr/>
              <p:nvPr/>
            </p:nvCxnSpPr>
            <p:spPr>
              <a:xfrm rot="13320000" flipH="1" flipV="1">
                <a:off x="6181679" y="1768492"/>
                <a:ext cx="720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rot="13320000">
                <a:off x="5973491" y="1660935"/>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rot="13320000" flipV="1">
                <a:off x="6002646" y="1672127"/>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cxnSp>
        <p:nvCxnSpPr>
          <p:cNvPr id="56" name="直接连接符 55"/>
          <p:cNvCxnSpPr/>
          <p:nvPr/>
        </p:nvCxnSpPr>
        <p:spPr>
          <a:xfrm flipV="1">
            <a:off x="7452320" y="1222593"/>
            <a:ext cx="288032" cy="241720"/>
          </a:xfrm>
          <a:prstGeom prst="line">
            <a:avLst/>
          </a:prstGeom>
        </p:spPr>
        <p:style>
          <a:lnRef idx="1">
            <a:schemeClr val="dk1"/>
          </a:lnRef>
          <a:fillRef idx="0">
            <a:schemeClr val="dk1"/>
          </a:fillRef>
          <a:effectRef idx="0">
            <a:schemeClr val="dk1"/>
          </a:effectRef>
          <a:fontRef idx="minor">
            <a:schemeClr val="tx1"/>
          </a:fontRef>
        </p:style>
      </p:cxnSp>
      <p:sp>
        <p:nvSpPr>
          <p:cNvPr id="57" name="TextBox 56"/>
          <p:cNvSpPr txBox="1"/>
          <p:nvPr/>
        </p:nvSpPr>
        <p:spPr>
          <a:xfrm>
            <a:off x="7625658" y="1068704"/>
            <a:ext cx="723275" cy="307777"/>
          </a:xfrm>
          <a:prstGeom prst="rect">
            <a:avLst/>
          </a:prstGeom>
          <a:noFill/>
        </p:spPr>
        <p:txBody>
          <a:bodyPr wrap="none" rtlCol="0">
            <a:spAutoFit/>
          </a:bodyPr>
          <a:lstStyle/>
          <a:p>
            <a:r>
              <a:rPr lang="zh-CN" altLang="en-US" sz="1400" dirty="0" smtClean="0"/>
              <a:t>玻璃壁</a:t>
            </a:r>
            <a:endParaRPr lang="zh-CN" altLang="en-US" sz="1400" dirty="0"/>
          </a:p>
        </p:txBody>
      </p:sp>
      <p:cxnSp>
        <p:nvCxnSpPr>
          <p:cNvPr id="69" name="直接连接符 68"/>
          <p:cNvCxnSpPr/>
          <p:nvPr/>
        </p:nvCxnSpPr>
        <p:spPr>
          <a:xfrm flipV="1">
            <a:off x="7452320" y="1615327"/>
            <a:ext cx="360040" cy="215109"/>
          </a:xfrm>
          <a:prstGeom prst="line">
            <a:avLst/>
          </a:prstGeom>
        </p:spPr>
        <p:style>
          <a:lnRef idx="1">
            <a:schemeClr val="dk1"/>
          </a:lnRef>
          <a:fillRef idx="0">
            <a:schemeClr val="dk1"/>
          </a:fillRef>
          <a:effectRef idx="0">
            <a:schemeClr val="dk1"/>
          </a:effectRef>
          <a:fontRef idx="minor">
            <a:schemeClr val="tx1"/>
          </a:fontRef>
        </p:style>
      </p:cxnSp>
      <p:sp>
        <p:nvSpPr>
          <p:cNvPr id="70" name="TextBox 69"/>
          <p:cNvSpPr txBox="1"/>
          <p:nvPr/>
        </p:nvSpPr>
        <p:spPr>
          <a:xfrm>
            <a:off x="7715425" y="1507315"/>
            <a:ext cx="543739" cy="307777"/>
          </a:xfrm>
          <a:prstGeom prst="rect">
            <a:avLst/>
          </a:prstGeom>
          <a:noFill/>
        </p:spPr>
        <p:txBody>
          <a:bodyPr wrap="none" rtlCol="0">
            <a:spAutoFit/>
          </a:bodyPr>
          <a:lstStyle/>
          <a:p>
            <a:r>
              <a:rPr lang="zh-CN" altLang="en-US" sz="1400" dirty="0" smtClean="0"/>
              <a:t>阴极</a:t>
            </a:r>
            <a:endParaRPr lang="zh-CN" altLang="en-US" sz="1400" dirty="0"/>
          </a:p>
        </p:txBody>
      </p:sp>
      <p:cxnSp>
        <p:nvCxnSpPr>
          <p:cNvPr id="72" name="直接连接符 71"/>
          <p:cNvCxnSpPr/>
          <p:nvPr/>
        </p:nvCxnSpPr>
        <p:spPr>
          <a:xfrm>
            <a:off x="6680055" y="3645024"/>
            <a:ext cx="628249" cy="504056"/>
          </a:xfrm>
          <a:prstGeom prst="line">
            <a:avLst/>
          </a:prstGeom>
        </p:spPr>
        <p:style>
          <a:lnRef idx="1">
            <a:schemeClr val="dk1"/>
          </a:lnRef>
          <a:fillRef idx="0">
            <a:schemeClr val="dk1"/>
          </a:fillRef>
          <a:effectRef idx="0">
            <a:schemeClr val="dk1"/>
          </a:effectRef>
          <a:fontRef idx="minor">
            <a:schemeClr val="tx1"/>
          </a:fontRef>
        </p:style>
      </p:cxnSp>
      <p:sp>
        <p:nvSpPr>
          <p:cNvPr id="73" name="TextBox 72"/>
          <p:cNvSpPr txBox="1"/>
          <p:nvPr/>
        </p:nvSpPr>
        <p:spPr>
          <a:xfrm>
            <a:off x="7192903" y="4022214"/>
            <a:ext cx="902811" cy="307777"/>
          </a:xfrm>
          <a:prstGeom prst="rect">
            <a:avLst/>
          </a:prstGeom>
          <a:noFill/>
        </p:spPr>
        <p:txBody>
          <a:bodyPr wrap="none" rtlCol="0">
            <a:spAutoFit/>
          </a:bodyPr>
          <a:lstStyle/>
          <a:p>
            <a:r>
              <a:rPr lang="zh-CN" altLang="en-US" sz="1400" dirty="0"/>
              <a:t>猝灭</a:t>
            </a:r>
            <a:r>
              <a:rPr lang="zh-CN" altLang="en-US" sz="1400" dirty="0" smtClean="0"/>
              <a:t>气体</a:t>
            </a:r>
            <a:endParaRPr lang="zh-CN" altLang="en-US" sz="1400" dirty="0"/>
          </a:p>
        </p:txBody>
      </p:sp>
      <p:grpSp>
        <p:nvGrpSpPr>
          <p:cNvPr id="77" name="组合 76"/>
          <p:cNvGrpSpPr/>
          <p:nvPr/>
        </p:nvGrpSpPr>
        <p:grpSpPr>
          <a:xfrm>
            <a:off x="6098677" y="2371436"/>
            <a:ext cx="1483224" cy="783370"/>
            <a:chOff x="6119883" y="2350922"/>
            <a:chExt cx="1483224" cy="783370"/>
          </a:xfrm>
        </p:grpSpPr>
        <p:sp>
          <p:nvSpPr>
            <p:cNvPr id="66" name="椭圆 65"/>
            <p:cNvSpPr/>
            <p:nvPr/>
          </p:nvSpPr>
          <p:spPr>
            <a:xfrm>
              <a:off x="6119883" y="2350922"/>
              <a:ext cx="550605" cy="4940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a:stCxn id="66" idx="5"/>
            </p:cNvCxnSpPr>
            <p:nvPr/>
          </p:nvCxnSpPr>
          <p:spPr>
            <a:xfrm>
              <a:off x="6589854" y="2772652"/>
              <a:ext cx="163187" cy="212004"/>
            </a:xfrm>
            <a:prstGeom prst="line">
              <a:avLst/>
            </a:prstGeom>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6700296" y="2826515"/>
              <a:ext cx="902811" cy="307777"/>
            </a:xfrm>
            <a:prstGeom prst="rect">
              <a:avLst/>
            </a:prstGeom>
            <a:noFill/>
          </p:spPr>
          <p:txBody>
            <a:bodyPr wrap="none" rtlCol="0">
              <a:spAutoFit/>
            </a:bodyPr>
            <a:lstStyle/>
            <a:p>
              <a:r>
                <a:rPr lang="zh-CN" altLang="en-US" sz="1400" dirty="0" smtClean="0"/>
                <a:t>正离子鞘</a:t>
              </a:r>
              <a:endParaRPr lang="en-US" altLang="zh-CN" sz="1400" dirty="0" smtClean="0"/>
            </a:p>
          </p:txBody>
        </p:sp>
      </p:grpSp>
      <p:cxnSp>
        <p:nvCxnSpPr>
          <p:cNvPr id="79" name="直接连接符 78"/>
          <p:cNvCxnSpPr/>
          <p:nvPr/>
        </p:nvCxnSpPr>
        <p:spPr>
          <a:xfrm flipH="1">
            <a:off x="5940152" y="2562938"/>
            <a:ext cx="402106" cy="247043"/>
          </a:xfrm>
          <a:prstGeom prst="line">
            <a:avLst/>
          </a:prstGeom>
        </p:spPr>
        <p:style>
          <a:lnRef idx="1">
            <a:schemeClr val="dk1"/>
          </a:lnRef>
          <a:fillRef idx="0">
            <a:schemeClr val="dk1"/>
          </a:fillRef>
          <a:effectRef idx="0">
            <a:schemeClr val="dk1"/>
          </a:effectRef>
          <a:fontRef idx="minor">
            <a:schemeClr val="tx1"/>
          </a:fontRef>
        </p:style>
      </p:cxnSp>
      <p:sp>
        <p:nvSpPr>
          <p:cNvPr id="80" name="TextBox 79"/>
          <p:cNvSpPr txBox="1"/>
          <p:nvPr/>
        </p:nvSpPr>
        <p:spPr>
          <a:xfrm>
            <a:off x="5554938" y="2760737"/>
            <a:ext cx="543739" cy="307777"/>
          </a:xfrm>
          <a:prstGeom prst="rect">
            <a:avLst/>
          </a:prstGeom>
          <a:noFill/>
        </p:spPr>
        <p:txBody>
          <a:bodyPr wrap="none" rtlCol="0">
            <a:spAutoFit/>
          </a:bodyPr>
          <a:lstStyle/>
          <a:p>
            <a:r>
              <a:rPr lang="zh-CN" altLang="en-US" sz="1400" dirty="0" smtClean="0">
                <a:latin typeface="+mn-ea"/>
              </a:rPr>
              <a:t>阳极</a:t>
            </a:r>
            <a:endParaRPr lang="en-US" altLang="zh-CN" sz="1400" dirty="0" smtClean="0">
              <a:latin typeface="+mn-ea"/>
            </a:endParaRPr>
          </a:p>
        </p:txBody>
      </p:sp>
      <p:sp>
        <p:nvSpPr>
          <p:cNvPr id="82" name="椭圆 81"/>
          <p:cNvSpPr/>
          <p:nvPr/>
        </p:nvSpPr>
        <p:spPr>
          <a:xfrm>
            <a:off x="6233874" y="2515921"/>
            <a:ext cx="223298" cy="21144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98184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1763688" y="5085184"/>
            <a:ext cx="6512511" cy="1143000"/>
          </a:xfrm>
        </p:spPr>
        <p:txBody>
          <a:bodyPr/>
          <a:lstStyle/>
          <a:p>
            <a:r>
              <a:rPr lang="en-US" altLang="zh-CN" sz="3600" dirty="0"/>
              <a:t>G-M</a:t>
            </a:r>
            <a:r>
              <a:rPr lang="zh-CN" altLang="en-US" sz="3600" dirty="0"/>
              <a:t>计数管的结构与工作原理</a:t>
            </a:r>
          </a:p>
        </p:txBody>
      </p:sp>
      <p:pic>
        <p:nvPicPr>
          <p:cNvPr id="8" name="内容占位符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43000" y="1214438"/>
            <a:ext cx="3346450" cy="25098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内容占位符 6"/>
          <p:cNvSpPr>
            <a:spLocks noGrp="1"/>
          </p:cNvSpPr>
          <p:nvPr>
            <p:ph sz="quarter" idx="14"/>
          </p:nvPr>
        </p:nvSpPr>
        <p:spPr>
          <a:xfrm>
            <a:off x="4645152" y="731520"/>
            <a:ext cx="3346704" cy="3921616"/>
          </a:xfrm>
        </p:spPr>
        <p:txBody>
          <a:bodyPr>
            <a:normAutofit fontScale="85000" lnSpcReduction="10000"/>
          </a:bodyPr>
          <a:lstStyle/>
          <a:p>
            <a:pPr>
              <a:lnSpc>
                <a:spcPct val="125000"/>
              </a:lnSpc>
            </a:pPr>
            <a:r>
              <a:rPr lang="en-US" altLang="zh-CN" dirty="0"/>
              <a:t>G-M</a:t>
            </a:r>
            <a:r>
              <a:rPr lang="zh-CN" altLang="en-US" dirty="0"/>
              <a:t>计数管工作原理的理解</a:t>
            </a:r>
            <a:endParaRPr lang="en-US" altLang="zh-CN" dirty="0"/>
          </a:p>
          <a:p>
            <a:pPr marL="45720" indent="0">
              <a:lnSpc>
                <a:spcPct val="125000"/>
              </a:lnSpc>
              <a:buNone/>
            </a:pPr>
            <a:r>
              <a:rPr lang="en-US" altLang="zh-CN" dirty="0"/>
              <a:t>      G-M</a:t>
            </a:r>
            <a:r>
              <a:rPr lang="zh-CN" altLang="en-US" dirty="0"/>
              <a:t>计数管可以看做一个电容器，放电前加了高压，于是在两极上就带有一定量的电荷，放电后电子和正离子中和掉极上一部分电荷，使阳极电位降低，于是电源电压就通过高电阻</a:t>
            </a:r>
            <a:r>
              <a:rPr lang="en-US" altLang="zh-CN" dirty="0"/>
              <a:t>R</a:t>
            </a:r>
            <a:r>
              <a:rPr lang="zh-CN" altLang="en-US" dirty="0"/>
              <a:t>向计数管充电，使阳极电位逐渐恢复，在阳极上就得到一个负的电压脉冲</a:t>
            </a:r>
            <a:endParaRPr lang="en-US" altLang="zh-CN" dirty="0"/>
          </a:p>
          <a:p>
            <a:pPr>
              <a:lnSpc>
                <a:spcPct val="125000"/>
              </a:lnSpc>
            </a:pPr>
            <a:endParaRPr lang="zh-CN" altLang="en-US" dirty="0"/>
          </a:p>
        </p:txBody>
      </p:sp>
    </p:spTree>
    <p:extLst>
      <p:ext uri="{BB962C8B-B14F-4D97-AF65-F5344CB8AC3E}">
        <p14:creationId xmlns:p14="http://schemas.microsoft.com/office/powerpoint/2010/main" val="9711355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99592" y="332656"/>
            <a:ext cx="3636085" cy="1258493"/>
          </a:xfrm>
        </p:spPr>
        <p:txBody>
          <a:bodyPr/>
          <a:lstStyle/>
          <a:p>
            <a:r>
              <a:rPr lang="en-US" altLang="zh-CN" dirty="0" smtClean="0"/>
              <a:t>G-M</a:t>
            </a:r>
            <a:r>
              <a:rPr lang="zh-CN" altLang="en-US" dirty="0" smtClean="0"/>
              <a:t>计数管的死时间、恢复时间和分辨时间</a:t>
            </a:r>
            <a:endParaRPr lang="zh-CN" altLang="en-US" dirty="0"/>
          </a:p>
        </p:txBody>
      </p:sp>
      <p:sp>
        <p:nvSpPr>
          <p:cNvPr id="6" name="内容占位符 5"/>
          <p:cNvSpPr>
            <a:spLocks noGrp="1"/>
          </p:cNvSpPr>
          <p:nvPr>
            <p:ph idx="1"/>
          </p:nvPr>
        </p:nvSpPr>
        <p:spPr>
          <a:ln w="19050">
            <a:noFill/>
          </a:ln>
        </p:spPr>
        <p:txBody>
          <a:bodyPr>
            <a:noAutofit/>
          </a:bodyPr>
          <a:lstStyle/>
          <a:p>
            <a:pPr>
              <a:lnSpc>
                <a:spcPct val="125000"/>
              </a:lnSpc>
            </a:pPr>
            <a:r>
              <a:rPr lang="zh-CN" altLang="en-US" sz="1800" dirty="0" smtClean="0"/>
              <a:t>放电后阳极附近会产生一个正离子鞘，从而减弱了阳极附近的电场，此时若有粒子射入，不能引起放电，也就不能引起定标计数。随着正离子鞘向阴极运动，阳极附近的电场逐渐恢复，到达半径</a:t>
            </a:r>
            <a:r>
              <a:rPr lang="en-US" altLang="zh-CN" sz="1800" dirty="0" smtClean="0"/>
              <a:t>r</a:t>
            </a:r>
            <a:r>
              <a:rPr lang="en-US" altLang="zh-CN" sz="1800" baseline="-25000" dirty="0" smtClean="0"/>
              <a:t>0</a:t>
            </a:r>
            <a:r>
              <a:rPr lang="zh-CN" altLang="en-US" sz="1800" dirty="0" smtClean="0"/>
              <a:t>时，阳极附近的电场刚刚恢复到可以发生放电，这段时间成为死时间</a:t>
            </a:r>
            <a:r>
              <a:rPr lang="en-US" altLang="zh-CN" sz="1800" dirty="0" smtClean="0"/>
              <a:t>t</a:t>
            </a:r>
            <a:r>
              <a:rPr lang="en-US" altLang="zh-CN" sz="1800" baseline="-25000" dirty="0" smtClean="0"/>
              <a:t>d.</a:t>
            </a:r>
            <a:r>
              <a:rPr lang="en-US" altLang="zh-CN" sz="1800" dirty="0"/>
              <a:t> </a:t>
            </a:r>
            <a:r>
              <a:rPr lang="zh-CN" altLang="en-US" sz="1800" dirty="0" smtClean="0"/>
              <a:t>在</a:t>
            </a:r>
            <a:r>
              <a:rPr lang="en-US" altLang="zh-CN" sz="1800" dirty="0" err="1" smtClean="0"/>
              <a:t>t</a:t>
            </a:r>
            <a:r>
              <a:rPr lang="en-US" altLang="zh-CN" sz="1800" baseline="-25000" dirty="0" err="1" smtClean="0"/>
              <a:t>r</a:t>
            </a:r>
            <a:r>
              <a:rPr lang="en-US" altLang="zh-CN" sz="1800" dirty="0"/>
              <a:t> </a:t>
            </a:r>
            <a:r>
              <a:rPr lang="zh-CN" altLang="en-US" sz="1800" dirty="0" smtClean="0"/>
              <a:t>内由于电场没有完全恢复，所以粒子入射后虽能引起放电，但脉冲幅度较小，小于定标器的灵敏度，仍不能被记录下来，但随着电场的恢复产生的脉冲幅度也随着增高，如果在时间</a:t>
            </a:r>
            <a:r>
              <a:rPr lang="el-GR" altLang="zh-CN" sz="1800" dirty="0" smtClean="0"/>
              <a:t>τ</a:t>
            </a:r>
            <a:r>
              <a:rPr lang="zh-CN" altLang="en-US" sz="1800" dirty="0" smtClean="0"/>
              <a:t>以后出现的脉冲能被定标器记录则</a:t>
            </a:r>
            <a:r>
              <a:rPr lang="el-GR" altLang="zh-CN" sz="1800" dirty="0" smtClean="0"/>
              <a:t>τ</a:t>
            </a:r>
            <a:r>
              <a:rPr lang="zh-CN" altLang="en-US" sz="1800" dirty="0" smtClean="0"/>
              <a:t>被称为分辨时间。</a:t>
            </a:r>
            <a:endParaRPr lang="zh-CN" altLang="en-US" sz="1800" baseline="-25000" dirty="0"/>
          </a:p>
        </p:txBody>
      </p:sp>
      <p:sp>
        <p:nvSpPr>
          <p:cNvPr id="7" name="文本占位符 6"/>
          <p:cNvSpPr>
            <a:spLocks noGrp="1"/>
          </p:cNvSpPr>
          <p:nvPr>
            <p:ph type="body" sz="half" idx="2"/>
          </p:nvPr>
        </p:nvSpPr>
        <p:spPr>
          <a:xfrm>
            <a:off x="1075765" y="1844824"/>
            <a:ext cx="3388660" cy="3792496"/>
          </a:xfrm>
        </p:spPr>
        <p:txBody>
          <a:bodyPr/>
          <a:lstStyle/>
          <a:p>
            <a:endParaRPr lang="zh-CN" altLang="en-US" dirty="0"/>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628800"/>
            <a:ext cx="3651870" cy="4680520"/>
          </a:xfrm>
          <a:prstGeom prst="rect">
            <a:avLst/>
          </a:prstGeom>
          <a:ln>
            <a:noFill/>
          </a:ln>
          <a:effectLst>
            <a:softEdge rad="112500"/>
          </a:effectLst>
        </p:spPr>
      </p:pic>
      <p:cxnSp>
        <p:nvCxnSpPr>
          <p:cNvPr id="3" name="直接连接符 2"/>
          <p:cNvCxnSpPr/>
          <p:nvPr/>
        </p:nvCxnSpPr>
        <p:spPr>
          <a:xfrm>
            <a:off x="1691680" y="4869160"/>
            <a:ext cx="2160240" cy="360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5468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1907704" y="5229200"/>
            <a:ext cx="6512511" cy="1143000"/>
          </a:xfrm>
        </p:spPr>
        <p:txBody>
          <a:bodyPr/>
          <a:lstStyle/>
          <a:p>
            <a:r>
              <a:rPr lang="zh-CN" altLang="en-US" sz="3600" dirty="0" smtClean="0"/>
              <a:t>用双源法测量</a:t>
            </a:r>
            <a:r>
              <a:rPr lang="en-US" altLang="zh-CN" sz="3600" dirty="0" smtClean="0"/>
              <a:t>G-M</a:t>
            </a:r>
            <a:r>
              <a:rPr lang="zh-CN" altLang="en-US" sz="3600" dirty="0" smtClean="0"/>
              <a:t>计数管的分辨时间</a:t>
            </a:r>
            <a:r>
              <a:rPr lang="el-GR" altLang="zh-CN" sz="3600" dirty="0" smtClean="0"/>
              <a:t>τ</a:t>
            </a:r>
            <a:r>
              <a:rPr lang="zh-CN" altLang="en-US" sz="3600" dirty="0" smtClean="0"/>
              <a:t>和∆</a:t>
            </a:r>
            <a:r>
              <a:rPr lang="el-GR" altLang="zh-CN" sz="3600" dirty="0" smtClean="0"/>
              <a:t>τ</a:t>
            </a:r>
            <a:endParaRPr lang="zh-CN" altLang="en-US" sz="3600" dirty="0"/>
          </a:p>
        </p:txBody>
      </p:sp>
      <mc:AlternateContent xmlns:mc="http://schemas.openxmlformats.org/markup-compatibility/2006" xmlns:a14="http://schemas.microsoft.com/office/drawing/2010/main">
        <mc:Choice Requires="a14">
          <p:sp>
            <p:nvSpPr>
              <p:cNvPr id="6" name="内容占位符 5"/>
              <p:cNvSpPr>
                <a:spLocks noGrp="1"/>
              </p:cNvSpPr>
              <p:nvPr>
                <p:ph sz="quarter" idx="13"/>
              </p:nvPr>
            </p:nvSpPr>
            <p:spPr/>
            <p:txBody>
              <a:bodyPr/>
              <a:lstStyle/>
              <a:p>
                <a:pPr>
                  <a:lnSpc>
                    <a:spcPct val="150000"/>
                  </a:lnSpc>
                </a:pPr>
                <a:r>
                  <a:rPr lang="zh-CN" altLang="en-US" dirty="0" smtClean="0"/>
                  <a:t>计数器的分辨时间</a:t>
                </a:r>
                <a:r>
                  <a:rPr lang="el-GR" altLang="zh-CN" dirty="0" smtClean="0"/>
                  <a:t>τ</a:t>
                </a:r>
                <a:r>
                  <a:rPr lang="zh-CN" altLang="en-US" dirty="0" smtClean="0"/>
                  <a:t>除用示波器观察外，也可以用双源法测量。测量</a:t>
                </a:r>
                <a:r>
                  <a:rPr lang="en-US" altLang="zh-CN" dirty="0" smtClean="0"/>
                  <a:t>A</a:t>
                </a:r>
                <a:r>
                  <a:rPr lang="zh-CN" altLang="en-US" dirty="0" smtClean="0"/>
                  <a:t>和</a:t>
                </a:r>
                <a:r>
                  <a:rPr lang="en-US" altLang="zh-CN" dirty="0" smtClean="0"/>
                  <a:t>B</a:t>
                </a:r>
                <a:r>
                  <a:rPr lang="zh-CN" altLang="en-US" dirty="0" smtClean="0"/>
                  <a:t>两个放射源分别照射下的计数率</a:t>
                </a:r>
                <a:r>
                  <a:rPr lang="en-US" altLang="zh-CN" dirty="0"/>
                  <a:t>M</a:t>
                </a:r>
                <a:r>
                  <a:rPr lang="en-US" altLang="zh-CN" baseline="-25000" dirty="0" smtClean="0"/>
                  <a:t>1</a:t>
                </a:r>
                <a:r>
                  <a:rPr lang="zh-CN" altLang="en-US" dirty="0" smtClean="0"/>
                  <a:t>和</a:t>
                </a:r>
                <a:r>
                  <a:rPr lang="en-US" altLang="zh-CN" dirty="0"/>
                  <a:t>M</a:t>
                </a:r>
                <a:r>
                  <a:rPr lang="en-US" altLang="zh-CN" baseline="-25000" dirty="0" smtClean="0"/>
                  <a:t>2</a:t>
                </a:r>
                <a:r>
                  <a:rPr lang="zh-CN" altLang="en-US" dirty="0" smtClean="0"/>
                  <a:t>以及同时照射下的计数率</a:t>
                </a:r>
                <a:r>
                  <a:rPr lang="en-US" altLang="zh-CN" dirty="0" smtClean="0"/>
                  <a:t>M</a:t>
                </a:r>
                <a:r>
                  <a:rPr lang="en-US" altLang="zh-CN" baseline="-25000" dirty="0" smtClean="0"/>
                  <a:t>12</a:t>
                </a:r>
                <a:r>
                  <a:rPr lang="en-US" altLang="zh-CN" dirty="0" smtClean="0"/>
                  <a:t>.</a:t>
                </a:r>
                <a:r>
                  <a:rPr lang="zh-CN" altLang="en-US" dirty="0" smtClean="0"/>
                  <a:t>本底</a:t>
                </a:r>
                <a:r>
                  <a:rPr lang="en-US" altLang="zh-CN" dirty="0" smtClean="0"/>
                  <a:t>M</a:t>
                </a:r>
                <a:r>
                  <a:rPr lang="en-US" altLang="zh-CN" baseline="-25000" dirty="0" smtClean="0"/>
                  <a:t>b. </a:t>
                </a:r>
                <a:r>
                  <a:rPr lang="zh-CN" altLang="en-US" dirty="0" smtClean="0"/>
                  <a:t>计算分辨时间的公式如下：</a:t>
                </a:r>
                <a:endParaRPr lang="en-US" altLang="zh-CN" baseline="-25000" dirty="0" smtClean="0"/>
              </a:p>
              <a:p>
                <a:pPr marL="45720" indent="0">
                  <a:buNone/>
                </a:pPr>
                <a14:m>
                  <m:oMathPara xmlns:m="http://schemas.openxmlformats.org/officeDocument/2006/math">
                    <m:oMathParaPr>
                      <m:jc m:val="centerGroup"/>
                    </m:oMathParaPr>
                    <m:oMath xmlns:m="http://schemas.openxmlformats.org/officeDocument/2006/math">
                      <m:r>
                        <a:rPr lang="en-US" altLang="zh-CN" i="1">
                          <a:latin typeface="Cambria Math"/>
                        </a:rPr>
                        <m:t>𝜏</m:t>
                      </m:r>
                      <m:r>
                        <a:rPr lang="en-US" altLang="zh-CN" i="1">
                          <a:latin typeface="Cambria Math"/>
                        </a:rPr>
                        <m:t>=</m:t>
                      </m:r>
                      <m:f>
                        <m:fPr>
                          <m:ctrlPr>
                            <a:rPr lang="zh-CN" altLang="zh-CN" i="1">
                              <a:latin typeface="Cambria Math"/>
                            </a:rPr>
                          </m:ctrlPr>
                        </m:fPr>
                        <m:num>
                          <m:r>
                            <a:rPr lang="en-US" altLang="zh-CN" i="1">
                              <a:latin typeface="Cambria Math"/>
                            </a:rPr>
                            <m:t>𝑀</m:t>
                          </m:r>
                          <m:r>
                            <a:rPr lang="en-US" altLang="zh-CN" i="1" baseline="-25000">
                              <a:latin typeface="Cambria Math"/>
                            </a:rPr>
                            <m:t>1</m:t>
                          </m:r>
                          <m:r>
                            <a:rPr lang="en-US" altLang="zh-CN" i="1">
                              <a:latin typeface="Cambria Math"/>
                            </a:rPr>
                            <m:t>+</m:t>
                          </m:r>
                          <m:r>
                            <a:rPr lang="en-US" altLang="zh-CN" i="1">
                              <a:latin typeface="Cambria Math"/>
                            </a:rPr>
                            <m:t>𝑀</m:t>
                          </m:r>
                          <m:r>
                            <a:rPr lang="en-US" altLang="zh-CN" i="1" baseline="-25000">
                              <a:latin typeface="Cambria Math"/>
                            </a:rPr>
                            <m:t>2</m:t>
                          </m:r>
                          <m:r>
                            <a:rPr lang="zh-CN" altLang="en-US" i="1">
                              <a:latin typeface="Cambria Math"/>
                            </a:rPr>
                            <m:t>−</m:t>
                          </m:r>
                          <m:r>
                            <a:rPr lang="en-US" altLang="zh-CN" i="1">
                              <a:latin typeface="Cambria Math"/>
                            </a:rPr>
                            <m:t>𝑀</m:t>
                          </m:r>
                          <m:r>
                            <a:rPr lang="en-US" altLang="zh-CN" i="1" baseline="-25000">
                              <a:latin typeface="Cambria Math"/>
                            </a:rPr>
                            <m:t>12</m:t>
                          </m:r>
                          <m:r>
                            <a:rPr lang="zh-CN" altLang="en-US" i="1">
                              <a:latin typeface="Cambria Math"/>
                            </a:rPr>
                            <m:t>−</m:t>
                          </m:r>
                          <m:r>
                            <a:rPr lang="en-US" altLang="zh-CN" i="1">
                              <a:latin typeface="Cambria Math"/>
                            </a:rPr>
                            <m:t>𝑀</m:t>
                          </m:r>
                          <m:r>
                            <m:rPr>
                              <m:sty m:val="p"/>
                            </m:rPr>
                            <a:rPr lang="en-US" altLang="zh-CN" baseline="-25000">
                              <a:latin typeface="Cambria Math"/>
                            </a:rPr>
                            <m:t>b</m:t>
                          </m:r>
                        </m:num>
                        <m:den>
                          <m:r>
                            <a:rPr lang="en-US" altLang="zh-CN" i="1">
                              <a:latin typeface="Cambria Math"/>
                            </a:rPr>
                            <m:t>2(</m:t>
                          </m:r>
                          <m:r>
                            <a:rPr lang="en-US" altLang="zh-CN" i="1">
                              <a:latin typeface="Cambria Math"/>
                            </a:rPr>
                            <m:t>𝑀</m:t>
                          </m:r>
                          <m:r>
                            <a:rPr lang="en-US" altLang="zh-CN" i="1" baseline="-25000">
                              <a:latin typeface="Cambria Math"/>
                            </a:rPr>
                            <m:t>1</m:t>
                          </m:r>
                          <m:r>
                            <a:rPr lang="en-US" altLang="zh-CN" i="1">
                              <a:latin typeface="Cambria Math"/>
                            </a:rPr>
                            <m:t>−</m:t>
                          </m:r>
                          <m:r>
                            <a:rPr lang="en-US" altLang="zh-CN" i="1">
                              <a:latin typeface="Cambria Math"/>
                            </a:rPr>
                            <m:t>𝑀𝑏</m:t>
                          </m:r>
                          <m:r>
                            <a:rPr lang="en-US" altLang="zh-CN" i="1">
                              <a:latin typeface="Cambria Math"/>
                            </a:rPr>
                            <m:t>)(</m:t>
                          </m:r>
                          <m:r>
                            <a:rPr lang="en-US" altLang="zh-CN" i="1">
                              <a:latin typeface="Cambria Math"/>
                            </a:rPr>
                            <m:t>𝑀</m:t>
                          </m:r>
                          <m:r>
                            <a:rPr lang="en-US" altLang="zh-CN" i="1" baseline="-25000">
                              <a:latin typeface="Cambria Math"/>
                            </a:rPr>
                            <m:t>2</m:t>
                          </m:r>
                          <m:r>
                            <a:rPr lang="en-US" altLang="zh-CN" i="1">
                              <a:latin typeface="Cambria Math"/>
                            </a:rPr>
                            <m:t>−</m:t>
                          </m:r>
                          <m:r>
                            <a:rPr lang="en-US" altLang="zh-CN" i="1">
                              <a:latin typeface="Cambria Math"/>
                            </a:rPr>
                            <m:t>𝑀𝑏</m:t>
                          </m:r>
                          <m:r>
                            <a:rPr lang="en-US" altLang="zh-CN" i="1">
                              <a:latin typeface="Cambria Math"/>
                            </a:rPr>
                            <m:t>)</m:t>
                          </m:r>
                        </m:den>
                      </m:f>
                    </m:oMath>
                  </m:oMathPara>
                </a14:m>
                <a:endParaRPr lang="zh-CN" altLang="zh-CN" dirty="0"/>
              </a:p>
              <a:p>
                <a:pPr marL="45720" indent="0">
                  <a:buNone/>
                </a:pPr>
                <a:endParaRPr lang="zh-CN" altLang="en-US" baseline="-25000" dirty="0"/>
              </a:p>
            </p:txBody>
          </p:sp>
        </mc:Choice>
        <mc:Fallback xmlns="">
          <p:sp>
            <p:nvSpPr>
              <p:cNvPr id="6" name="内容占位符 5"/>
              <p:cNvSpPr>
                <a:spLocks noGrp="1" noRot="1" noChangeAspect="1" noMove="1" noResize="1" noEditPoints="1" noAdjustHandles="1" noChangeArrowheads="1" noChangeShapeType="1" noTextEdit="1"/>
              </p:cNvSpPr>
              <p:nvPr>
                <p:ph sz="quarter" idx="13"/>
              </p:nvPr>
            </p:nvSpPr>
            <p:spPr>
              <a:blipFill rotWithShape="1">
                <a:blip r:embed="rId2"/>
                <a:stretch>
                  <a:fillRect l="-1143" t="-526" r="-38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94012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07704" y="5157192"/>
            <a:ext cx="6512511" cy="1143000"/>
          </a:xfrm>
        </p:spPr>
        <p:txBody>
          <a:bodyPr/>
          <a:lstStyle/>
          <a:p>
            <a:r>
              <a:rPr lang="zh-CN" altLang="en-US" sz="3600" dirty="0"/>
              <a:t>用双源法测量</a:t>
            </a:r>
            <a:r>
              <a:rPr lang="en-US" altLang="zh-CN" sz="3600" dirty="0"/>
              <a:t>G-M</a:t>
            </a:r>
            <a:r>
              <a:rPr lang="zh-CN" altLang="en-US" sz="3600" dirty="0"/>
              <a:t>计数管的分辨时间</a:t>
            </a:r>
            <a:r>
              <a:rPr lang="el-GR" altLang="zh-CN" sz="3600" dirty="0"/>
              <a:t>τ</a:t>
            </a:r>
            <a:r>
              <a:rPr lang="zh-CN" altLang="en-US" sz="3600" dirty="0"/>
              <a:t>和∆</a:t>
            </a:r>
            <a:r>
              <a:rPr lang="el-GR" altLang="zh-CN" sz="3600" dirty="0"/>
              <a:t>τ</a:t>
            </a:r>
            <a:endParaRPr lang="zh-CN" altLang="en-US" sz="3600" dirty="0"/>
          </a:p>
        </p:txBody>
      </p:sp>
      <mc:AlternateContent xmlns:mc="http://schemas.openxmlformats.org/markup-compatibility/2006" xmlns:a14="http://schemas.microsoft.com/office/drawing/2010/main">
        <mc:Choice Requires="a14">
          <p:sp>
            <p:nvSpPr>
              <p:cNvPr id="3" name="内容占位符 2"/>
              <p:cNvSpPr>
                <a:spLocks noGrp="1"/>
              </p:cNvSpPr>
              <p:nvPr>
                <p:ph sz="quarter" idx="13"/>
              </p:nvPr>
            </p:nvSpPr>
            <p:spPr>
              <a:xfrm>
                <a:off x="539552" y="157197"/>
                <a:ext cx="7848872" cy="4104456"/>
              </a:xfrm>
            </p:spPr>
            <p:txBody>
              <a:bodyPr>
                <a:normAutofit/>
              </a:bodyPr>
              <a:lstStyle/>
              <a:p>
                <a:r>
                  <a:rPr lang="zh-CN" altLang="en-US" dirty="0" smtClean="0"/>
                  <a:t>公式推导：</a:t>
                </a:r>
                <a:endParaRPr lang="en-US" altLang="zh-CN" dirty="0" smtClean="0"/>
              </a:p>
              <a:p>
                <a:pPr marL="45720" indent="0">
                  <a:buNone/>
                </a:pPr>
                <a:r>
                  <a:rPr lang="en-US" altLang="zh-CN" dirty="0" smtClean="0"/>
                  <a:t>  </a:t>
                </a:r>
                <a:r>
                  <a:rPr lang="zh-CN" altLang="en-US" dirty="0" smtClean="0"/>
                  <a:t>考虑有两个不同的放射源</a:t>
                </a:r>
                <a:r>
                  <a:rPr lang="en-US" altLang="zh-CN" dirty="0" smtClean="0"/>
                  <a:t>S1</a:t>
                </a:r>
                <a:r>
                  <a:rPr lang="zh-CN" altLang="en-US" dirty="0" smtClean="0"/>
                  <a:t>与</a:t>
                </a:r>
                <a:r>
                  <a:rPr lang="en-US" altLang="zh-CN" dirty="0" smtClean="0"/>
                  <a:t>S2</a:t>
                </a:r>
                <a:r>
                  <a:rPr lang="zh-CN" altLang="en-US" dirty="0" smtClean="0"/>
                  <a:t>，每秒获得的计数值为</a:t>
                </a:r>
                <a:r>
                  <a:rPr lang="en-US" altLang="zh-CN" dirty="0" smtClean="0"/>
                  <a:t>M</a:t>
                </a:r>
                <a:r>
                  <a:rPr lang="zh-CN" altLang="en-US" dirty="0" smtClean="0"/>
                  <a:t>，计数管死时间为</a:t>
                </a:r>
                <a:r>
                  <a:rPr lang="en-US" altLang="zh-CN" dirty="0" smtClean="0"/>
                  <a:t>τ</a:t>
                </a:r>
                <a:r>
                  <a:rPr lang="zh-CN" altLang="en-US" dirty="0" smtClean="0"/>
                  <a:t>，则每秒计数器处于“死”状态的时间为</a:t>
                </a:r>
                <a:r>
                  <a:rPr lang="en-US" altLang="zh-CN" dirty="0" smtClean="0"/>
                  <a:t>M</a:t>
                </a:r>
                <a:r>
                  <a:rPr lang="el-GR" altLang="zh-CN" dirty="0" smtClean="0"/>
                  <a:t>τ</a:t>
                </a:r>
                <a:r>
                  <a:rPr lang="zh-CN" altLang="en-US" dirty="0" smtClean="0"/>
                  <a:t>，真正有效的计数时间为  </a:t>
                </a:r>
                <a:r>
                  <a:rPr lang="en-US" altLang="zh-CN" dirty="0" smtClean="0"/>
                  <a:t>1-M</a:t>
                </a:r>
                <a:r>
                  <a:rPr lang="el-GR" altLang="zh-CN" dirty="0" smtClean="0"/>
                  <a:t>τ</a:t>
                </a:r>
                <a:r>
                  <a:rPr lang="zh-CN" altLang="en-US" dirty="0" smtClean="0"/>
                  <a:t>，由于死时间内存在漏记与损失，令实际测得的值为</a:t>
                </a:r>
                <a:r>
                  <a:rPr lang="en-US" altLang="zh-CN" dirty="0" smtClean="0"/>
                  <a:t>M′,</a:t>
                </a:r>
                <a:r>
                  <a:rPr lang="zh-CN" altLang="en-US" dirty="0" smtClean="0"/>
                  <a:t>则会有</a:t>
                </a:r>
                <a:r>
                  <a:rPr lang="en-US" altLang="zh-CN" dirty="0" smtClean="0"/>
                  <a:t>M</a:t>
                </a:r>
                <a:r>
                  <a:rPr lang="en-US" altLang="zh-CN" baseline="-25000" dirty="0" smtClean="0"/>
                  <a:t>1</a:t>
                </a:r>
                <a:r>
                  <a:rPr lang="en-US" altLang="zh-CN" dirty="0" smtClean="0"/>
                  <a:t>′&lt;M</a:t>
                </a:r>
                <a:r>
                  <a:rPr lang="en-US" altLang="zh-CN" baseline="-25000" dirty="0" smtClean="0"/>
                  <a:t>1,</a:t>
                </a:r>
                <a:r>
                  <a:rPr lang="en-US" altLang="zh-CN" dirty="0" smtClean="0"/>
                  <a:t> M</a:t>
                </a:r>
                <a:r>
                  <a:rPr lang="en-US" altLang="zh-CN" baseline="-25000" dirty="0" smtClean="0"/>
                  <a:t>2</a:t>
                </a:r>
                <a:r>
                  <a:rPr lang="en-US" altLang="zh-CN" dirty="0"/>
                  <a:t>′&lt;</a:t>
                </a:r>
                <a:r>
                  <a:rPr lang="en-US" altLang="zh-CN" dirty="0" smtClean="0"/>
                  <a:t>M</a:t>
                </a:r>
                <a:r>
                  <a:rPr lang="en-US" altLang="zh-CN" baseline="-25000" dirty="0" smtClean="0"/>
                  <a:t>2,</a:t>
                </a:r>
                <a:r>
                  <a:rPr lang="en-US" altLang="zh-CN" dirty="0" smtClean="0"/>
                  <a:t> M</a:t>
                </a:r>
                <a:r>
                  <a:rPr lang="en-US" altLang="zh-CN" baseline="-25000" dirty="0" smtClean="0"/>
                  <a:t>12</a:t>
                </a:r>
                <a:r>
                  <a:rPr lang="en-US" altLang="zh-CN" dirty="0"/>
                  <a:t>′&lt;</a:t>
                </a:r>
                <a:r>
                  <a:rPr lang="en-US" altLang="zh-CN" dirty="0" smtClean="0"/>
                  <a:t>M</a:t>
                </a:r>
                <a:r>
                  <a:rPr lang="en-US" altLang="zh-CN" baseline="-25000" dirty="0" smtClean="0"/>
                  <a:t>1</a:t>
                </a:r>
                <a:r>
                  <a:rPr lang="en-US" altLang="zh-CN" dirty="0"/>
                  <a:t>′+</a:t>
                </a:r>
                <a:r>
                  <a:rPr lang="en-US" altLang="zh-CN" dirty="0" smtClean="0"/>
                  <a:t>M</a:t>
                </a:r>
                <a:r>
                  <a:rPr lang="en-US" altLang="zh-CN" baseline="-25000" dirty="0" smtClean="0"/>
                  <a:t>2</a:t>
                </a:r>
                <a:r>
                  <a:rPr lang="en-US" altLang="zh-CN" dirty="0" smtClean="0"/>
                  <a:t>′</a:t>
                </a:r>
              </a:p>
              <a:p>
                <a:pPr marL="45720" indent="0">
                  <a:buNone/>
                </a:pPr>
                <a:r>
                  <a:rPr lang="en-US" altLang="zh-CN" dirty="0"/>
                  <a:t>M</a:t>
                </a:r>
                <a:r>
                  <a:rPr lang="en-US" altLang="zh-CN" dirty="0" smtClean="0"/>
                  <a:t>′=M</a:t>
                </a:r>
                <a:r>
                  <a:rPr lang="en-US" altLang="zh-CN" baseline="-25000" dirty="0" smtClean="0"/>
                  <a:t>1</a:t>
                </a:r>
                <a:r>
                  <a:rPr lang="en-US" altLang="zh-CN" dirty="0" smtClean="0"/>
                  <a:t>(1-M</a:t>
                </a:r>
                <a:r>
                  <a:rPr lang="en-US" altLang="zh-CN" baseline="-25000" dirty="0" smtClean="0"/>
                  <a:t>1</a:t>
                </a:r>
                <a:r>
                  <a:rPr lang="en-US" altLang="zh-CN" dirty="0" smtClean="0"/>
                  <a:t>′</a:t>
                </a:r>
                <a:r>
                  <a:rPr lang="el-GR" altLang="zh-CN" dirty="0" smtClean="0"/>
                  <a:t>τ</a:t>
                </a:r>
                <a:r>
                  <a:rPr lang="en-US" altLang="zh-CN" dirty="0" smtClean="0"/>
                  <a:t>)    </a:t>
                </a:r>
                <a:r>
                  <a:rPr lang="zh-CN" altLang="en-US" dirty="0" smtClean="0"/>
                  <a:t>而</a:t>
                </a:r>
                <a:r>
                  <a:rPr lang="en-US" altLang="zh-CN" dirty="0" smtClean="0"/>
                  <a:t>M</a:t>
                </a:r>
                <a:r>
                  <a:rPr lang="en-US" altLang="zh-CN" baseline="-25000" dirty="0" smtClean="0"/>
                  <a:t>12</a:t>
                </a:r>
                <a:r>
                  <a:rPr lang="en-US" altLang="zh-CN" dirty="0" smtClean="0"/>
                  <a:t>=M</a:t>
                </a:r>
                <a:r>
                  <a:rPr lang="en-US" altLang="zh-CN" baseline="-25000" dirty="0" smtClean="0"/>
                  <a:t>1</a:t>
                </a:r>
                <a:r>
                  <a:rPr lang="en-US" altLang="zh-CN" dirty="0" smtClean="0"/>
                  <a:t>+M</a:t>
                </a:r>
                <a:r>
                  <a:rPr lang="en-US" altLang="zh-CN" baseline="-25000" dirty="0" smtClean="0"/>
                  <a:t>2,</a:t>
                </a:r>
                <a:r>
                  <a:rPr lang="zh-CN" altLang="en-US" dirty="0" smtClean="0"/>
                  <a:t>于是有</a:t>
                </a:r>
                <a:endParaRPr lang="en-US" altLang="zh-CN" i="1" dirty="0" smtClean="0"/>
              </a:p>
              <a:p>
                <a:pPr marL="45720" indent="0">
                  <a:buNone/>
                </a:pPr>
                <a14:m>
                  <m:oMathPara xmlns:m="http://schemas.openxmlformats.org/officeDocument/2006/math">
                    <m:oMathParaPr>
                      <m:jc m:val="centerGroup"/>
                    </m:oMathParaPr>
                    <m:oMath xmlns:m="http://schemas.openxmlformats.org/officeDocument/2006/math">
                      <m:f>
                        <m:fPr>
                          <m:ctrlPr>
                            <a:rPr lang="zh-CN" altLang="zh-CN" i="1">
                              <a:latin typeface="Cambria Math"/>
                            </a:rPr>
                          </m:ctrlPr>
                        </m:fPr>
                        <m:num>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num>
                        <m:den>
                          <m:r>
                            <a:rPr lang="en-US" altLang="zh-CN" i="1">
                              <a:latin typeface="Cambria Math"/>
                            </a:rPr>
                            <m:t>1−</m:t>
                          </m:r>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r>
                            <a:rPr lang="en-US" altLang="zh-CN" i="1">
                              <a:latin typeface="Cambria Math"/>
                            </a:rPr>
                            <m:t>𝜏</m:t>
                          </m:r>
                        </m:den>
                      </m:f>
                      <m:r>
                        <a:rPr lang="en-US" altLang="zh-CN" i="1">
                          <a:latin typeface="Cambria Math"/>
                        </a:rPr>
                        <m:t>=</m:t>
                      </m:r>
                      <m:f>
                        <m:fPr>
                          <m:ctrlPr>
                            <a:rPr lang="zh-CN" altLang="zh-CN" i="1">
                              <a:latin typeface="Cambria Math"/>
                            </a:rPr>
                          </m:ctrlPr>
                        </m:fPr>
                        <m:num>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num>
                        <m:den>
                          <m:r>
                            <a:rPr lang="en-US" altLang="zh-CN" i="1">
                              <a:latin typeface="Cambria Math"/>
                            </a:rPr>
                            <m:t>1−</m:t>
                          </m:r>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r>
                            <a:rPr lang="en-US" altLang="zh-CN" i="1">
                              <a:latin typeface="Cambria Math"/>
                            </a:rPr>
                            <m:t>𝜏</m:t>
                          </m:r>
                        </m:den>
                      </m:f>
                      <m:r>
                        <a:rPr lang="en-US" altLang="zh-CN" i="1">
                          <a:latin typeface="Cambria Math"/>
                        </a:rPr>
                        <m:t>+</m:t>
                      </m:r>
                      <m:f>
                        <m:fPr>
                          <m:ctrlPr>
                            <a:rPr lang="zh-CN" altLang="zh-CN" i="1">
                              <a:latin typeface="Cambria Math"/>
                            </a:rPr>
                          </m:ctrlPr>
                        </m:fPr>
                        <m:num>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num>
                        <m:den>
                          <m:r>
                            <a:rPr lang="en-US" altLang="zh-CN" i="1">
                              <a:latin typeface="Cambria Math"/>
                            </a:rPr>
                            <m:t>1−</m:t>
                          </m:r>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r>
                            <a:rPr lang="en-US" altLang="zh-CN" i="1">
                              <a:latin typeface="Cambria Math"/>
                            </a:rPr>
                            <m:t>𝜏</m:t>
                          </m:r>
                        </m:den>
                      </m:f>
                    </m:oMath>
                  </m:oMathPara>
                </a14:m>
                <a:endParaRPr lang="zh-CN" altLang="zh-CN" dirty="0"/>
              </a:p>
              <a:p>
                <a:pPr marL="45720" indent="0">
                  <a:buNone/>
                </a:pPr>
                <a14:m>
                  <m:oMathPara xmlns:m="http://schemas.openxmlformats.org/officeDocument/2006/math">
                    <m:oMathParaPr>
                      <m:jc m:val="centerGroup"/>
                    </m:oMathParaPr>
                    <m:oMath xmlns:m="http://schemas.openxmlformats.org/officeDocument/2006/math">
                      <m:r>
                        <a:rPr lang="en-US" altLang="zh-CN">
                          <a:latin typeface="Cambria Math"/>
                        </a:rPr>
                        <m:t>⇒</m:t>
                      </m:r>
                      <m:r>
                        <m:rPr>
                          <m:sty m:val="p"/>
                        </m:rPr>
                        <a:rPr lang="en-US" altLang="zh-CN">
                          <a:latin typeface="Cambria Math"/>
                        </a:rPr>
                        <m:t>τ</m:t>
                      </m:r>
                      <m:r>
                        <a:rPr lang="en-US" altLang="zh-CN">
                          <a:latin typeface="Cambria Math"/>
                        </a:rPr>
                        <m:t>=</m:t>
                      </m:r>
                      <m:f>
                        <m:fPr>
                          <m:ctrlPr>
                            <a:rPr lang="zh-CN" altLang="zh-CN" i="1">
                              <a:latin typeface="Cambria Math"/>
                            </a:rPr>
                          </m:ctrlPr>
                        </m:fPr>
                        <m:num>
                          <m:r>
                            <a:rPr lang="en-US" altLang="zh-CN" i="1">
                              <a:latin typeface="Cambria Math"/>
                            </a:rPr>
                            <m:t>1±</m:t>
                          </m:r>
                          <m:rad>
                            <m:radPr>
                              <m:degHide m:val="on"/>
                              <m:ctrlPr>
                                <a:rPr lang="zh-CN" altLang="zh-CN" i="1">
                                  <a:latin typeface="Cambria Math"/>
                                </a:rPr>
                              </m:ctrlPr>
                            </m:radPr>
                            <m:deg/>
                            <m:e>
                              <m:r>
                                <a:rPr lang="en-US" altLang="zh-CN" i="1">
                                  <a:latin typeface="Cambria Math"/>
                                </a:rPr>
                                <m:t>1−</m:t>
                              </m:r>
                              <m:f>
                                <m:fPr>
                                  <m:type m:val="lin"/>
                                  <m:ctrlPr>
                                    <a:rPr lang="zh-CN" altLang="zh-CN" i="1">
                                      <a:latin typeface="Cambria Math"/>
                                    </a:rPr>
                                  </m:ctrlPr>
                                </m:fPr>
                                <m:num>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r>
                                    <a:rPr lang="en-US" altLang="zh-CN" i="1">
                                      <a:latin typeface="Cambria Math"/>
                                    </a:rPr>
                                    <m:t>)</m:t>
                                  </m:r>
                                </m:num>
                                <m:den>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den>
                              </m:f>
                            </m:e>
                          </m:rad>
                        </m:num>
                        <m:den>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den>
                      </m:f>
                    </m:oMath>
                  </m:oMathPara>
                </a14:m>
                <a:endParaRPr lang="en-US" altLang="zh-CN" dirty="0" smtClean="0"/>
              </a:p>
              <a:p>
                <a:pPr marL="45720" indent="0">
                  <a:buNone/>
                </a:pPr>
                <a:endParaRPr lang="en-US" altLang="zh-CN" dirty="0" smtClean="0"/>
              </a:p>
              <a:p>
                <a:pPr marL="45720" indent="0">
                  <a:buNone/>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sz="quarter" idx="13"/>
              </p:nvPr>
            </p:nvSpPr>
            <p:spPr>
              <a:xfrm>
                <a:off x="539552" y="157197"/>
                <a:ext cx="7848872" cy="4104456"/>
              </a:xfrm>
              <a:blipFill rotWithShape="1">
                <a:blip r:embed="rId2"/>
                <a:stretch>
                  <a:fillRect l="-699" t="-2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911424" y="4231813"/>
                <a:ext cx="3672408" cy="1200329"/>
              </a:xfrm>
              <a:prstGeom prst="rect">
                <a:avLst/>
              </a:prstGeom>
              <a:noFill/>
            </p:spPr>
            <p:txBody>
              <a:bodyPr wrap="square" rtlCol="0">
                <a:spAutoFit/>
              </a:bodyPr>
              <a:lstStyle/>
              <a:p>
                <a:r>
                  <a:rPr lang="en-US" altLang="zh-CN" dirty="0"/>
                  <a:t>This can be expanded in the small quantity(</a:t>
                </a:r>
                <a14:m>
                  <m:oMath xmlns:m="http://schemas.openxmlformats.org/officeDocument/2006/math">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oMath>
                </a14:m>
                <a:r>
                  <a:rPr lang="en-US" altLang="zh-CN" dirty="0"/>
                  <a:t>) to give the approximate expression</a:t>
                </a:r>
                <a:endParaRPr lang="zh-CN" altLang="zh-CN" dirty="0"/>
              </a:p>
              <a:p>
                <a:endParaRPr lang="zh-CN" alt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911424" y="4231813"/>
                <a:ext cx="3672408" cy="1200329"/>
              </a:xfrm>
              <a:prstGeom prst="rect">
                <a:avLst/>
              </a:prstGeom>
              <a:blipFill rotWithShape="1">
                <a:blip r:embed="rId3"/>
                <a:stretch>
                  <a:fillRect l="-1495" t="-3046" r="-11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572000" y="4231813"/>
                <a:ext cx="4032448" cy="967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a:rPr>
                        <m:t>𝜏</m:t>
                      </m:r>
                      <m:r>
                        <a:rPr lang="en-US" altLang="zh-CN" i="1">
                          <a:latin typeface="Cambria Math"/>
                          <a:ea typeface="Cambria Math"/>
                        </a:rPr>
                        <m:t>≈</m:t>
                      </m:r>
                      <m:f>
                        <m:fPr>
                          <m:ctrlPr>
                            <a:rPr lang="zh-CN" altLang="zh-CN" i="1">
                              <a:latin typeface="Cambria Math"/>
                            </a:rPr>
                          </m:ctrlPr>
                        </m:fPr>
                        <m:num>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r>
                            <a:rPr lang="en-US" altLang="zh-CN" i="1">
                              <a:latin typeface="Cambria Math"/>
                            </a:rPr>
                            <m:t>−</m:t>
                          </m:r>
                          <m:sSubSup>
                            <m:sSubSupPr>
                              <m:ctrlPr>
                                <a:rPr lang="zh-CN" altLang="zh-CN" i="1">
                                  <a:latin typeface="Cambria Math"/>
                                </a:rPr>
                              </m:ctrlPr>
                            </m:sSubSupPr>
                            <m:e>
                              <m:r>
                                <a:rPr lang="en-US" altLang="zh-CN" i="1">
                                  <a:latin typeface="Cambria Math"/>
                                </a:rPr>
                                <m:t>𝑀</m:t>
                              </m:r>
                            </m:e>
                            <m:sub>
                              <m:r>
                                <a:rPr lang="en-US" altLang="zh-CN" i="1">
                                  <a:latin typeface="Cambria Math"/>
                                </a:rPr>
                                <m:t>12</m:t>
                              </m:r>
                            </m:sub>
                            <m:sup>
                              <m:r>
                                <a:rPr lang="en-US" altLang="zh-CN" i="1">
                                  <a:latin typeface="Cambria Math"/>
                                </a:rPr>
                                <m:t>′</m:t>
                              </m:r>
                            </m:sup>
                          </m:sSubSup>
                        </m:num>
                        <m:den>
                          <m:r>
                            <a:rPr lang="en-US" altLang="zh-CN" i="1">
                              <a:latin typeface="Cambria Math"/>
                            </a:rPr>
                            <m:t>2</m:t>
                          </m:r>
                          <m:sSubSup>
                            <m:sSubSupPr>
                              <m:ctrlPr>
                                <a:rPr lang="zh-CN" altLang="zh-CN" i="1">
                                  <a:latin typeface="Cambria Math"/>
                                </a:rPr>
                              </m:ctrlPr>
                            </m:sSubSupPr>
                            <m:e>
                              <m:r>
                                <a:rPr lang="en-US" altLang="zh-CN" i="1">
                                  <a:latin typeface="Cambria Math"/>
                                </a:rPr>
                                <m:t>𝑀</m:t>
                              </m:r>
                            </m:e>
                            <m:sub>
                              <m:r>
                                <a:rPr lang="en-US" altLang="zh-CN" i="1">
                                  <a:latin typeface="Cambria Math"/>
                                </a:rPr>
                                <m:t>1</m:t>
                              </m:r>
                            </m:sub>
                            <m:sup>
                              <m:r>
                                <a:rPr lang="en-US" altLang="zh-CN" i="1">
                                  <a:latin typeface="Cambria Math"/>
                                </a:rPr>
                                <m:t>′</m:t>
                              </m:r>
                            </m:sup>
                          </m:sSubSup>
                          <m:sSubSup>
                            <m:sSubSupPr>
                              <m:ctrlPr>
                                <a:rPr lang="zh-CN" altLang="zh-CN" i="1">
                                  <a:latin typeface="Cambria Math"/>
                                </a:rPr>
                              </m:ctrlPr>
                            </m:sSubSupPr>
                            <m:e>
                              <m:r>
                                <a:rPr lang="en-US" altLang="zh-CN" i="1">
                                  <a:latin typeface="Cambria Math"/>
                                </a:rPr>
                                <m:t>𝑀</m:t>
                              </m:r>
                            </m:e>
                            <m:sub>
                              <m:r>
                                <a:rPr lang="en-US" altLang="zh-CN" i="1">
                                  <a:latin typeface="Cambria Math"/>
                                </a:rPr>
                                <m:t>2</m:t>
                              </m:r>
                            </m:sub>
                            <m:sup>
                              <m:r>
                                <a:rPr lang="en-US" altLang="zh-CN" i="1">
                                  <a:latin typeface="Cambria Math"/>
                                </a:rPr>
                                <m:t>′</m:t>
                              </m:r>
                            </m:sup>
                          </m:sSubSup>
                        </m:den>
                      </m:f>
                    </m:oMath>
                  </m:oMathPara>
                </a14:m>
                <a:endParaRPr lang="zh-CN" altLang="zh-CN" dirty="0"/>
              </a:p>
              <a:p>
                <a:endParaRPr lang="zh-CN" alt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4572000" y="4231813"/>
                <a:ext cx="4032448" cy="967444"/>
              </a:xfrm>
              <a:prstGeom prst="rect">
                <a:avLst/>
              </a:prstGeom>
              <a:blipFill rotWithShape="1">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714053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35696" y="5229200"/>
            <a:ext cx="6512511" cy="1143000"/>
          </a:xfrm>
        </p:spPr>
        <p:txBody>
          <a:bodyPr/>
          <a:lstStyle/>
          <a:p>
            <a:r>
              <a:rPr lang="zh-CN" altLang="en-US" sz="3600" dirty="0" smtClean="0"/>
              <a:t>实验数据及其处理</a:t>
            </a:r>
            <a:endParaRPr lang="zh-CN" altLang="en-US" sz="3600" dirty="0"/>
          </a:p>
        </p:txBody>
      </p:sp>
      <p:graphicFrame>
        <p:nvGraphicFramePr>
          <p:cNvPr id="4" name="内容占位符 3"/>
          <p:cNvGraphicFramePr>
            <a:graphicFrameLocks noGrp="1"/>
          </p:cNvGraphicFramePr>
          <p:nvPr>
            <p:ph sz="quarter" idx="13"/>
            <p:extLst>
              <p:ext uri="{D42A27DB-BD31-4B8C-83A1-F6EECF244321}">
                <p14:modId xmlns:p14="http://schemas.microsoft.com/office/powerpoint/2010/main" val="229054910"/>
              </p:ext>
            </p:extLst>
          </p:nvPr>
        </p:nvGraphicFramePr>
        <p:xfrm>
          <a:off x="1143000" y="731838"/>
          <a:ext cx="6957390" cy="3977640"/>
        </p:xfrm>
        <a:graphic>
          <a:graphicData uri="http://schemas.openxmlformats.org/drawingml/2006/table">
            <a:tbl>
              <a:tblPr firstRow="1" bandRow="1">
                <a:tableStyleId>{5C22544A-7EE6-4342-B048-85BDC9FD1C3A}</a:tableStyleId>
              </a:tblPr>
              <a:tblGrid>
                <a:gridCol w="1391478"/>
                <a:gridCol w="1391478"/>
                <a:gridCol w="1391478"/>
                <a:gridCol w="1391478"/>
                <a:gridCol w="1391478"/>
              </a:tblGrid>
              <a:tr h="370840">
                <a:tc gridSpan="2">
                  <a:txBody>
                    <a:bodyPr/>
                    <a:lstStyle/>
                    <a:p>
                      <a:pPr algn="ctr"/>
                      <a:r>
                        <a:rPr lang="zh-CN" altLang="en-US" dirty="0" smtClean="0"/>
                        <a:t>放射源放置方法</a:t>
                      </a:r>
                      <a:endParaRPr lang="zh-CN" altLang="en-US" dirty="0"/>
                    </a:p>
                  </a:txBody>
                  <a:tcPr/>
                </a:tc>
                <a:tc hMerge="1">
                  <a:txBody>
                    <a:bodyPr/>
                    <a:lstStyle/>
                    <a:p>
                      <a:endParaRPr lang="zh-CN" altLang="en-US" dirty="0"/>
                    </a:p>
                  </a:txBody>
                  <a:tcPr/>
                </a:tc>
                <a:tc>
                  <a:txBody>
                    <a:bodyPr/>
                    <a:lstStyle/>
                    <a:p>
                      <a:pPr algn="ctr"/>
                      <a:r>
                        <a:rPr lang="zh-CN" altLang="en-US" dirty="0" smtClean="0"/>
                        <a:t>测得的计数率</a:t>
                      </a:r>
                      <a:r>
                        <a:rPr lang="en-US" altLang="zh-CN" dirty="0" smtClean="0"/>
                        <a:t>1</a:t>
                      </a:r>
                      <a:endParaRPr lang="zh-CN" altLang="en-US" dirty="0"/>
                    </a:p>
                  </a:txBody>
                  <a:tcPr/>
                </a:tc>
                <a:tc>
                  <a:txBody>
                    <a:bodyPr/>
                    <a:lstStyle/>
                    <a:p>
                      <a:pPr algn="ctr"/>
                      <a:r>
                        <a:rPr lang="zh-CN" altLang="en-US" dirty="0" smtClean="0"/>
                        <a:t>测得的计数率</a:t>
                      </a:r>
                      <a:r>
                        <a:rPr lang="en-US" altLang="zh-CN" dirty="0" smtClean="0"/>
                        <a:t>2</a:t>
                      </a:r>
                      <a:endParaRPr lang="zh-CN" altLang="en-US" dirty="0"/>
                    </a:p>
                  </a:txBody>
                  <a:tcPr/>
                </a:tc>
                <a:tc>
                  <a:txBody>
                    <a:bodyPr/>
                    <a:lstStyle/>
                    <a:p>
                      <a:pPr algn="ctr"/>
                      <a:r>
                        <a:rPr lang="zh-CN" altLang="en-US" dirty="0" smtClean="0"/>
                        <a:t>测得的计数率</a:t>
                      </a:r>
                      <a:r>
                        <a:rPr lang="en-US" altLang="zh-CN" dirty="0" smtClean="0"/>
                        <a:t>3</a:t>
                      </a:r>
                      <a:endParaRPr lang="zh-CN" altLang="en-US" dirty="0"/>
                    </a:p>
                  </a:txBody>
                  <a:tcPr/>
                </a:tc>
              </a:tr>
              <a:tr h="370840">
                <a:tc>
                  <a:txBody>
                    <a:bodyPr/>
                    <a:lstStyle/>
                    <a:p>
                      <a:pPr algn="ctr"/>
                      <a:r>
                        <a:rPr lang="en-US" altLang="zh-CN" dirty="0" smtClean="0"/>
                        <a:t>Cs</a:t>
                      </a:r>
                      <a:endParaRPr lang="zh-CN" altLang="en-US" dirty="0"/>
                    </a:p>
                  </a:txBody>
                  <a:tcPr/>
                </a:tc>
                <a:tc>
                  <a:txBody>
                    <a:bodyPr/>
                    <a:lstStyle/>
                    <a:p>
                      <a:pPr algn="ctr"/>
                      <a:r>
                        <a:rPr lang="zh-CN" altLang="en-US" dirty="0" smtClean="0"/>
                        <a:t>无</a:t>
                      </a:r>
                      <a:endParaRPr lang="zh-CN" altLang="en-US" dirty="0"/>
                    </a:p>
                  </a:txBody>
                  <a:tcPr/>
                </a:tc>
                <a:tc>
                  <a:txBody>
                    <a:bodyPr/>
                    <a:lstStyle/>
                    <a:p>
                      <a:pPr algn="ctr"/>
                      <a:r>
                        <a:rPr lang="en-US" altLang="zh-CN" dirty="0" smtClean="0"/>
                        <a:t>4222</a:t>
                      </a:r>
                      <a:endParaRPr lang="zh-CN" altLang="en-US" dirty="0"/>
                    </a:p>
                  </a:txBody>
                  <a:tcPr/>
                </a:tc>
                <a:tc>
                  <a:txBody>
                    <a:bodyPr/>
                    <a:lstStyle/>
                    <a:p>
                      <a:pPr algn="ctr"/>
                      <a:r>
                        <a:rPr lang="en-US" altLang="zh-CN" dirty="0" smtClean="0"/>
                        <a:t>4330</a:t>
                      </a:r>
                      <a:endParaRPr lang="zh-CN" altLang="en-US" dirty="0"/>
                    </a:p>
                  </a:txBody>
                  <a:tcPr/>
                </a:tc>
                <a:tc>
                  <a:txBody>
                    <a:bodyPr/>
                    <a:lstStyle/>
                    <a:p>
                      <a:pPr algn="ctr"/>
                      <a:r>
                        <a:rPr lang="en-US" altLang="zh-CN" dirty="0" smtClean="0"/>
                        <a:t>3995</a:t>
                      </a:r>
                      <a:endParaRPr lang="zh-CN" altLang="en-US" dirty="0"/>
                    </a:p>
                  </a:txBody>
                  <a:tcPr/>
                </a:tc>
              </a:tr>
              <a:tr h="370840">
                <a:tc>
                  <a:txBody>
                    <a:bodyPr/>
                    <a:lstStyle/>
                    <a:p>
                      <a:pPr algn="ctr"/>
                      <a:r>
                        <a:rPr lang="en-US" altLang="zh-CN" dirty="0" smtClean="0"/>
                        <a:t>Cs</a:t>
                      </a:r>
                      <a:endParaRPr lang="zh-CN" altLang="en-US" dirty="0"/>
                    </a:p>
                  </a:txBody>
                  <a:tcPr/>
                </a:tc>
                <a:tc>
                  <a:txBody>
                    <a:bodyPr/>
                    <a:lstStyle/>
                    <a:p>
                      <a:pPr algn="ctr"/>
                      <a:r>
                        <a:rPr lang="en-US" altLang="zh-CN" dirty="0" smtClean="0"/>
                        <a:t>Co</a:t>
                      </a:r>
                      <a:endParaRPr lang="zh-CN" altLang="en-US" dirty="0"/>
                    </a:p>
                  </a:txBody>
                  <a:tcPr/>
                </a:tc>
                <a:tc>
                  <a:txBody>
                    <a:bodyPr/>
                    <a:lstStyle/>
                    <a:p>
                      <a:pPr algn="ctr"/>
                      <a:r>
                        <a:rPr lang="en-US" altLang="zh-CN" dirty="0" smtClean="0"/>
                        <a:t>4580</a:t>
                      </a:r>
                      <a:endParaRPr lang="zh-CN" altLang="en-US" dirty="0"/>
                    </a:p>
                  </a:txBody>
                  <a:tcPr/>
                </a:tc>
                <a:tc>
                  <a:txBody>
                    <a:bodyPr/>
                    <a:lstStyle/>
                    <a:p>
                      <a:pPr algn="ctr"/>
                      <a:r>
                        <a:rPr lang="en-US" altLang="zh-CN" dirty="0" smtClean="0"/>
                        <a:t>4937</a:t>
                      </a:r>
                      <a:endParaRPr lang="zh-CN" altLang="en-US" dirty="0"/>
                    </a:p>
                  </a:txBody>
                  <a:tcPr/>
                </a:tc>
                <a:tc>
                  <a:txBody>
                    <a:bodyPr/>
                    <a:lstStyle/>
                    <a:p>
                      <a:pPr algn="ctr"/>
                      <a:r>
                        <a:rPr lang="en-US" altLang="zh-CN" dirty="0" smtClean="0"/>
                        <a:t>4634</a:t>
                      </a:r>
                      <a:endParaRPr lang="zh-CN" altLang="en-US" dirty="0"/>
                    </a:p>
                  </a:txBody>
                  <a:tcPr/>
                </a:tc>
              </a:tr>
              <a:tr h="370840">
                <a:tc>
                  <a:txBody>
                    <a:bodyPr/>
                    <a:lstStyle/>
                    <a:p>
                      <a:pPr algn="ctr"/>
                      <a:r>
                        <a:rPr lang="zh-CN" altLang="en-US" dirty="0" smtClean="0"/>
                        <a:t>无</a:t>
                      </a:r>
                      <a:endParaRPr lang="zh-CN" altLang="en-US" dirty="0"/>
                    </a:p>
                  </a:txBody>
                  <a:tcPr/>
                </a:tc>
                <a:tc>
                  <a:txBody>
                    <a:bodyPr/>
                    <a:lstStyle/>
                    <a:p>
                      <a:pPr algn="ctr"/>
                      <a:r>
                        <a:rPr lang="en-US" altLang="zh-CN" dirty="0" smtClean="0"/>
                        <a:t>Co</a:t>
                      </a:r>
                      <a:endParaRPr lang="zh-CN" altLang="en-US" dirty="0"/>
                    </a:p>
                  </a:txBody>
                  <a:tcPr/>
                </a:tc>
                <a:tc>
                  <a:txBody>
                    <a:bodyPr/>
                    <a:lstStyle/>
                    <a:p>
                      <a:pPr algn="ctr"/>
                      <a:r>
                        <a:rPr lang="en-US" altLang="zh-CN" dirty="0" smtClean="0"/>
                        <a:t>837</a:t>
                      </a:r>
                      <a:endParaRPr lang="zh-CN" altLang="en-US" dirty="0"/>
                    </a:p>
                  </a:txBody>
                  <a:tcPr/>
                </a:tc>
                <a:tc>
                  <a:txBody>
                    <a:bodyPr/>
                    <a:lstStyle/>
                    <a:p>
                      <a:pPr algn="ctr"/>
                      <a:r>
                        <a:rPr lang="en-US" altLang="zh-CN" dirty="0" smtClean="0"/>
                        <a:t>804</a:t>
                      </a:r>
                      <a:endParaRPr lang="zh-CN" altLang="en-US" dirty="0"/>
                    </a:p>
                  </a:txBody>
                  <a:tcPr/>
                </a:tc>
                <a:tc>
                  <a:txBody>
                    <a:bodyPr/>
                    <a:lstStyle/>
                    <a:p>
                      <a:pPr algn="ctr"/>
                      <a:r>
                        <a:rPr lang="en-US" altLang="zh-CN" dirty="0" smtClean="0"/>
                        <a:t>774</a:t>
                      </a:r>
                      <a:endParaRPr lang="zh-CN" altLang="en-US" dirty="0"/>
                    </a:p>
                  </a:txBody>
                  <a:tcPr/>
                </a:tc>
              </a:tr>
              <a:tr h="370840">
                <a:tc>
                  <a:txBody>
                    <a:bodyPr/>
                    <a:lstStyle/>
                    <a:p>
                      <a:pPr algn="ctr"/>
                      <a:r>
                        <a:rPr lang="en-US" altLang="zh-CN" dirty="0" smtClean="0"/>
                        <a:t>Co</a:t>
                      </a:r>
                      <a:endParaRPr lang="zh-CN" altLang="en-US" dirty="0"/>
                    </a:p>
                  </a:txBody>
                  <a:tcPr/>
                </a:tc>
                <a:tc>
                  <a:txBody>
                    <a:bodyPr/>
                    <a:lstStyle/>
                    <a:p>
                      <a:pPr algn="ctr"/>
                      <a:r>
                        <a:rPr lang="zh-CN" altLang="en-US" dirty="0" smtClean="0"/>
                        <a:t>无</a:t>
                      </a:r>
                      <a:endParaRPr lang="zh-CN" altLang="en-US" dirty="0"/>
                    </a:p>
                  </a:txBody>
                  <a:tcPr/>
                </a:tc>
                <a:tc>
                  <a:txBody>
                    <a:bodyPr/>
                    <a:lstStyle/>
                    <a:p>
                      <a:pPr algn="ctr"/>
                      <a:r>
                        <a:rPr lang="en-US" altLang="zh-CN" dirty="0" smtClean="0"/>
                        <a:t>697</a:t>
                      </a:r>
                      <a:endParaRPr lang="zh-CN" altLang="en-US" dirty="0"/>
                    </a:p>
                  </a:txBody>
                  <a:tcPr/>
                </a:tc>
                <a:tc>
                  <a:txBody>
                    <a:bodyPr/>
                    <a:lstStyle/>
                    <a:p>
                      <a:pPr algn="ctr"/>
                      <a:r>
                        <a:rPr lang="en-US" altLang="zh-CN" dirty="0" smtClean="0"/>
                        <a:t>713</a:t>
                      </a:r>
                      <a:endParaRPr lang="zh-CN" altLang="en-US" dirty="0"/>
                    </a:p>
                  </a:txBody>
                  <a:tcPr/>
                </a:tc>
                <a:tc>
                  <a:txBody>
                    <a:bodyPr/>
                    <a:lstStyle/>
                    <a:p>
                      <a:pPr algn="ctr"/>
                      <a:r>
                        <a:rPr lang="en-US" altLang="zh-CN" dirty="0" smtClean="0"/>
                        <a:t>577</a:t>
                      </a:r>
                      <a:endParaRPr lang="zh-CN" altLang="en-US" dirty="0"/>
                    </a:p>
                  </a:txBody>
                  <a:tcPr/>
                </a:tc>
              </a:tr>
              <a:tr h="370840">
                <a:tc>
                  <a:txBody>
                    <a:bodyPr/>
                    <a:lstStyle/>
                    <a:p>
                      <a:pPr algn="ctr"/>
                      <a:r>
                        <a:rPr lang="en-US" altLang="zh-CN" dirty="0" smtClean="0"/>
                        <a:t>Co</a:t>
                      </a:r>
                      <a:endParaRPr lang="zh-CN" altLang="en-US" dirty="0"/>
                    </a:p>
                  </a:txBody>
                  <a:tcPr/>
                </a:tc>
                <a:tc>
                  <a:txBody>
                    <a:bodyPr/>
                    <a:lstStyle/>
                    <a:p>
                      <a:pPr algn="ctr"/>
                      <a:r>
                        <a:rPr lang="en-US" altLang="zh-CN" dirty="0" smtClean="0"/>
                        <a:t>Cs</a:t>
                      </a:r>
                      <a:endParaRPr lang="zh-CN" altLang="en-US" dirty="0"/>
                    </a:p>
                  </a:txBody>
                  <a:tcPr/>
                </a:tc>
                <a:tc>
                  <a:txBody>
                    <a:bodyPr/>
                    <a:lstStyle/>
                    <a:p>
                      <a:pPr algn="ctr"/>
                      <a:r>
                        <a:rPr lang="en-US" altLang="zh-CN" dirty="0" smtClean="0"/>
                        <a:t>4838</a:t>
                      </a:r>
                      <a:endParaRPr lang="zh-CN" altLang="en-US" dirty="0"/>
                    </a:p>
                  </a:txBody>
                  <a:tcPr/>
                </a:tc>
                <a:tc>
                  <a:txBody>
                    <a:bodyPr/>
                    <a:lstStyle/>
                    <a:p>
                      <a:pPr algn="ctr"/>
                      <a:r>
                        <a:rPr lang="en-US" altLang="zh-CN" dirty="0" smtClean="0"/>
                        <a:t>4529</a:t>
                      </a:r>
                      <a:endParaRPr lang="zh-CN" altLang="en-US" dirty="0"/>
                    </a:p>
                  </a:txBody>
                  <a:tcPr/>
                </a:tc>
                <a:tc>
                  <a:txBody>
                    <a:bodyPr/>
                    <a:lstStyle/>
                    <a:p>
                      <a:pPr algn="ctr"/>
                      <a:r>
                        <a:rPr lang="en-US" altLang="zh-CN" dirty="0" smtClean="0"/>
                        <a:t>5652</a:t>
                      </a:r>
                      <a:endParaRPr lang="zh-CN" altLang="en-US" dirty="0"/>
                    </a:p>
                  </a:txBody>
                  <a:tcPr/>
                </a:tc>
              </a:tr>
              <a:tr h="370840">
                <a:tc>
                  <a:txBody>
                    <a:bodyPr/>
                    <a:lstStyle/>
                    <a:p>
                      <a:pPr algn="ctr"/>
                      <a:r>
                        <a:rPr lang="zh-CN" altLang="en-US" dirty="0" smtClean="0"/>
                        <a:t>无</a:t>
                      </a:r>
                      <a:endParaRPr lang="zh-CN" altLang="en-US" dirty="0"/>
                    </a:p>
                  </a:txBody>
                  <a:tcPr/>
                </a:tc>
                <a:tc>
                  <a:txBody>
                    <a:bodyPr/>
                    <a:lstStyle/>
                    <a:p>
                      <a:pPr algn="ctr"/>
                      <a:r>
                        <a:rPr lang="en-US" altLang="zh-CN" dirty="0" smtClean="0"/>
                        <a:t>Cs</a:t>
                      </a:r>
                      <a:endParaRPr lang="zh-CN" altLang="en-US" dirty="0"/>
                    </a:p>
                  </a:txBody>
                  <a:tcPr/>
                </a:tc>
                <a:tc>
                  <a:txBody>
                    <a:bodyPr/>
                    <a:lstStyle/>
                    <a:p>
                      <a:pPr algn="ctr"/>
                      <a:r>
                        <a:rPr lang="en-US" altLang="zh-CN" dirty="0" smtClean="0"/>
                        <a:t>4315</a:t>
                      </a:r>
                      <a:endParaRPr lang="zh-CN" altLang="en-US" dirty="0"/>
                    </a:p>
                  </a:txBody>
                  <a:tcPr/>
                </a:tc>
                <a:tc>
                  <a:txBody>
                    <a:bodyPr/>
                    <a:lstStyle/>
                    <a:p>
                      <a:pPr algn="ctr"/>
                      <a:r>
                        <a:rPr lang="en-US" altLang="zh-CN" dirty="0" smtClean="0"/>
                        <a:t>4013</a:t>
                      </a:r>
                      <a:endParaRPr lang="zh-CN" altLang="en-US" dirty="0"/>
                    </a:p>
                  </a:txBody>
                  <a:tcPr/>
                </a:tc>
                <a:tc>
                  <a:txBody>
                    <a:bodyPr/>
                    <a:lstStyle/>
                    <a:p>
                      <a:pPr algn="ctr"/>
                      <a:r>
                        <a:rPr lang="en-US" altLang="zh-CN" dirty="0" smtClean="0"/>
                        <a:t>5487</a:t>
                      </a:r>
                      <a:endParaRPr lang="zh-CN" altLang="en-US" dirty="0"/>
                    </a:p>
                  </a:txBody>
                  <a:tcPr/>
                </a:tc>
              </a:tr>
              <a:tr h="370840">
                <a:tc>
                  <a:txBody>
                    <a:bodyPr/>
                    <a:lstStyle/>
                    <a:p>
                      <a:pPr algn="ctr"/>
                      <a:r>
                        <a:rPr lang="zh-CN" altLang="en-US" dirty="0" smtClean="0"/>
                        <a:t>无</a:t>
                      </a:r>
                      <a:endParaRPr lang="zh-CN" altLang="en-US" dirty="0"/>
                    </a:p>
                  </a:txBody>
                  <a:tcPr/>
                </a:tc>
                <a:tc>
                  <a:txBody>
                    <a:bodyPr/>
                    <a:lstStyle/>
                    <a:p>
                      <a:pPr algn="ctr"/>
                      <a:r>
                        <a:rPr lang="zh-CN" altLang="en-US" dirty="0" smtClean="0"/>
                        <a:t>无</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3</a:t>
                      </a:r>
                      <a:endParaRPr lang="zh-CN" altLang="en-US" dirty="0"/>
                    </a:p>
                  </a:txBody>
                  <a:tcPr/>
                </a:tc>
                <a:tc>
                  <a:txBody>
                    <a:bodyPr/>
                    <a:lstStyle/>
                    <a:p>
                      <a:pPr algn="ctr"/>
                      <a:r>
                        <a:rPr lang="en-US" altLang="zh-CN" dirty="0" smtClean="0"/>
                        <a:t>1</a:t>
                      </a:r>
                      <a:endParaRPr lang="zh-CN" altLang="en-US" dirty="0"/>
                    </a:p>
                  </a:txBody>
                  <a:tcPr/>
                </a:tc>
              </a:tr>
              <a:tr h="370840">
                <a:tc gridSpan="2">
                  <a:txBody>
                    <a:bodyPr/>
                    <a:lstStyle/>
                    <a:p>
                      <a:pPr algn="ctr"/>
                      <a:r>
                        <a:rPr lang="el-GR" altLang="zh-CN" dirty="0" smtClean="0"/>
                        <a:t>τ</a:t>
                      </a:r>
                      <a:endParaRPr lang="zh-CN" altLang="en-US" dirty="0"/>
                    </a:p>
                  </a:txBody>
                  <a:tcPr/>
                </a:tc>
                <a:tc hMerge="1">
                  <a:txBody>
                    <a:bodyPr/>
                    <a:lstStyle/>
                    <a:p>
                      <a:pPr algn="ctr"/>
                      <a:endParaRPr lang="zh-CN" altLang="en-US" dirty="0"/>
                    </a:p>
                  </a:txBody>
                  <a:tcPr/>
                </a:tc>
                <a:tc>
                  <a:txBody>
                    <a:bodyPr/>
                    <a:lstStyle/>
                    <a:p>
                      <a:pPr algn="ctr"/>
                      <a:r>
                        <a:rPr lang="en-US" altLang="zh-CN" dirty="0" smtClean="0"/>
                        <a:t>0.0004827s</a:t>
                      </a:r>
                      <a:endParaRPr lang="zh-CN" altLang="en-US" dirty="0"/>
                    </a:p>
                  </a:txBody>
                  <a:tcPr/>
                </a:tc>
                <a:tc>
                  <a:txBody>
                    <a:bodyPr/>
                    <a:lstStyle/>
                    <a:p>
                      <a:pPr algn="ctr"/>
                      <a:r>
                        <a:rPr lang="en-US" altLang="zh-CN" dirty="0" smtClean="0"/>
                        <a:t>0.0003103s</a:t>
                      </a:r>
                      <a:endParaRPr lang="zh-CN" altLang="en-US" dirty="0"/>
                    </a:p>
                  </a:txBody>
                  <a:tcPr/>
                </a:tc>
                <a:tc>
                  <a:txBody>
                    <a:bodyPr/>
                    <a:lstStyle/>
                    <a:p>
                      <a:pPr algn="ctr"/>
                      <a:r>
                        <a:rPr lang="en-US" altLang="zh-CN" dirty="0" smtClean="0"/>
                        <a:t>0.0004337s</a:t>
                      </a:r>
                      <a:endParaRPr lang="zh-CN" altLang="en-US" dirty="0"/>
                    </a:p>
                  </a:txBody>
                  <a:tcPr/>
                </a:tc>
              </a:tr>
              <a:tr h="370840">
                <a:tc gridSpan="2">
                  <a:txBody>
                    <a:bodyPr/>
                    <a:lstStyle/>
                    <a:p>
                      <a:pPr algn="ctr"/>
                      <a:r>
                        <a:rPr lang="zh-CN" altLang="en-US" dirty="0" smtClean="0"/>
                        <a:t>∆</a:t>
                      </a:r>
                      <a:r>
                        <a:rPr lang="el-GR" altLang="zh-CN" dirty="0" smtClean="0"/>
                        <a:t>τ</a:t>
                      </a:r>
                      <a:endParaRPr lang="zh-CN" altLang="en-US" dirty="0"/>
                    </a:p>
                  </a:txBody>
                  <a:tcPr/>
                </a:tc>
                <a:tc hMerge="1">
                  <a:txBody>
                    <a:bodyPr/>
                    <a:lstStyle/>
                    <a:p>
                      <a:endParaRPr lang="zh-CN" altLang="en-US"/>
                    </a:p>
                  </a:txBody>
                  <a:tcPr/>
                </a:tc>
                <a:tc>
                  <a:txBody>
                    <a:bodyPr/>
                    <a:lstStyle/>
                    <a:p>
                      <a:pPr algn="ctr"/>
                      <a:r>
                        <a:rPr lang="en-US" altLang="zh-CN" dirty="0" smtClean="0"/>
                        <a:t>0.0001080s</a:t>
                      </a:r>
                      <a:endParaRPr lang="zh-CN" altLang="en-US" dirty="0"/>
                    </a:p>
                  </a:txBody>
                  <a:tcPr/>
                </a:tc>
                <a:tc>
                  <a:txBody>
                    <a:bodyPr/>
                    <a:lstStyle/>
                    <a:p>
                      <a:pPr algn="ctr"/>
                      <a:r>
                        <a:rPr lang="en-US" altLang="zh-CN" dirty="0" smtClean="0"/>
                        <a:t>0.0001112s</a:t>
                      </a:r>
                      <a:endParaRPr lang="zh-CN" altLang="en-US" dirty="0"/>
                    </a:p>
                  </a:txBody>
                  <a:tcPr/>
                </a:tc>
                <a:tc>
                  <a:txBody>
                    <a:bodyPr/>
                    <a:lstStyle/>
                    <a:p>
                      <a:pPr algn="ctr"/>
                      <a:r>
                        <a:rPr lang="en-US" altLang="zh-CN" dirty="0" smtClean="0"/>
                        <a:t>0.0001162s</a:t>
                      </a:r>
                      <a:endParaRPr lang="zh-CN" altLang="en-US" dirty="0"/>
                    </a:p>
                  </a:txBody>
                  <a:tcPr/>
                </a:tc>
              </a:tr>
            </a:tbl>
          </a:graphicData>
        </a:graphic>
      </p:graphicFrame>
    </p:spTree>
    <p:extLst>
      <p:ext uri="{BB962C8B-B14F-4D97-AF65-F5344CB8AC3E}">
        <p14:creationId xmlns:p14="http://schemas.microsoft.com/office/powerpoint/2010/main" val="42835831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67744" y="5301208"/>
            <a:ext cx="6512511" cy="1143000"/>
          </a:xfrm>
        </p:spPr>
        <p:txBody>
          <a:bodyPr/>
          <a:lstStyle/>
          <a:p>
            <a:r>
              <a:rPr lang="en-US" altLang="zh-CN" sz="3600" dirty="0" smtClean="0"/>
              <a:t>G-M</a:t>
            </a:r>
            <a:r>
              <a:rPr lang="zh-CN" altLang="en-US" sz="3600" dirty="0" smtClean="0"/>
              <a:t>计数管与电离腔对射线探测的优劣比较</a:t>
            </a:r>
            <a:endParaRPr lang="zh-CN" altLang="en-US" sz="3600" dirty="0"/>
          </a:p>
        </p:txBody>
      </p:sp>
      <p:sp>
        <p:nvSpPr>
          <p:cNvPr id="3" name="内容占位符 2"/>
          <p:cNvSpPr>
            <a:spLocks noGrp="1"/>
          </p:cNvSpPr>
          <p:nvPr>
            <p:ph sz="quarter" idx="13"/>
          </p:nvPr>
        </p:nvSpPr>
        <p:spPr>
          <a:xfrm>
            <a:off x="1143000" y="731520"/>
            <a:ext cx="6813376" cy="3849608"/>
          </a:xfrm>
        </p:spPr>
        <p:txBody>
          <a:bodyPr>
            <a:normAutofit fontScale="92500" lnSpcReduction="20000"/>
          </a:bodyPr>
          <a:lstStyle/>
          <a:p>
            <a:pPr>
              <a:lnSpc>
                <a:spcPct val="150000"/>
              </a:lnSpc>
            </a:pPr>
            <a:r>
              <a:rPr lang="en-US" altLang="zh-CN" dirty="0" smtClean="0"/>
              <a:t>G-M</a:t>
            </a:r>
            <a:r>
              <a:rPr lang="zh-CN" altLang="en-US" dirty="0" smtClean="0"/>
              <a:t>计数管</a:t>
            </a:r>
            <a:endParaRPr lang="en-US" altLang="zh-CN" dirty="0" smtClean="0"/>
          </a:p>
          <a:p>
            <a:pPr marL="45720" indent="0">
              <a:lnSpc>
                <a:spcPct val="150000"/>
              </a:lnSpc>
              <a:buNone/>
            </a:pPr>
            <a:r>
              <a:rPr lang="en-US" altLang="zh-CN" dirty="0" smtClean="0"/>
              <a:t>    </a:t>
            </a:r>
            <a:r>
              <a:rPr lang="zh-CN" altLang="en-US" dirty="0" smtClean="0"/>
              <a:t>采用“雪崩效应”原理探测射线强度，可以将每一个射线光子产生的信号放大，具有极高的灵敏度，适用于光强较低射线的精确测量。但</a:t>
            </a:r>
            <a:r>
              <a:rPr lang="en-US" altLang="zh-CN" dirty="0" smtClean="0"/>
              <a:t>G-M</a:t>
            </a:r>
            <a:r>
              <a:rPr lang="zh-CN" altLang="en-US" dirty="0" smtClean="0"/>
              <a:t>计数管的使用条件较苛刻（比如在</a:t>
            </a:r>
            <a:r>
              <a:rPr lang="en-US" altLang="zh-CN" dirty="0" smtClean="0"/>
              <a:t>X</a:t>
            </a:r>
            <a:r>
              <a:rPr lang="zh-CN" altLang="en-US" dirty="0" smtClean="0"/>
              <a:t>光实验中就要求未衰减的</a:t>
            </a:r>
            <a:r>
              <a:rPr lang="en-US" altLang="zh-CN" dirty="0" smtClean="0"/>
              <a:t>X</a:t>
            </a:r>
            <a:r>
              <a:rPr lang="zh-CN" altLang="en-US" dirty="0" smtClean="0"/>
              <a:t>射线计数率不超过</a:t>
            </a:r>
            <a:r>
              <a:rPr lang="en-US" altLang="zh-CN" dirty="0" smtClean="0"/>
              <a:t>1500/sec).</a:t>
            </a:r>
            <a:r>
              <a:rPr lang="zh-CN" altLang="en-US" dirty="0" smtClean="0"/>
              <a:t>死时间的存在要求</a:t>
            </a:r>
            <a:r>
              <a:rPr lang="en-US" altLang="zh-CN" dirty="0" smtClean="0"/>
              <a:t>G-M</a:t>
            </a:r>
            <a:r>
              <a:rPr lang="zh-CN" altLang="en-US" dirty="0" smtClean="0"/>
              <a:t>计数管在测量较大光强的射线时会有较大的误差，因为射线粒子过快过密地进入会产生大量漏记，并且</a:t>
            </a:r>
            <a:r>
              <a:rPr lang="en-US" altLang="zh-CN" dirty="0" smtClean="0"/>
              <a:t>GM</a:t>
            </a:r>
            <a:r>
              <a:rPr lang="zh-CN" altLang="en-US" dirty="0" smtClean="0"/>
              <a:t>计数管也不允许光强较大的射线进入致使损坏。</a:t>
            </a:r>
            <a:endParaRPr lang="zh-CN" altLang="en-US" dirty="0"/>
          </a:p>
        </p:txBody>
      </p:sp>
    </p:spTree>
    <p:extLst>
      <p:ext uri="{BB962C8B-B14F-4D97-AF65-F5344CB8AC3E}">
        <p14:creationId xmlns:p14="http://schemas.microsoft.com/office/powerpoint/2010/main" val="1140514924"/>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23728" y="5373216"/>
            <a:ext cx="6512511" cy="1143000"/>
          </a:xfrm>
        </p:spPr>
        <p:txBody>
          <a:bodyPr/>
          <a:lstStyle/>
          <a:p>
            <a:r>
              <a:rPr lang="en-US" altLang="zh-CN" sz="3600" dirty="0"/>
              <a:t>G-M</a:t>
            </a:r>
            <a:r>
              <a:rPr lang="zh-CN" altLang="en-US" sz="3600" dirty="0"/>
              <a:t>计数管与电离腔对射线探测的优劣比较</a:t>
            </a:r>
          </a:p>
        </p:txBody>
      </p:sp>
      <p:sp>
        <p:nvSpPr>
          <p:cNvPr id="3" name="内容占位符 2"/>
          <p:cNvSpPr>
            <a:spLocks noGrp="1"/>
          </p:cNvSpPr>
          <p:nvPr>
            <p:ph sz="quarter" idx="13"/>
          </p:nvPr>
        </p:nvSpPr>
        <p:spPr/>
        <p:txBody>
          <a:bodyPr>
            <a:normAutofit fontScale="92500" lnSpcReduction="20000"/>
          </a:bodyPr>
          <a:lstStyle/>
          <a:p>
            <a:pPr>
              <a:lnSpc>
                <a:spcPct val="150000"/>
              </a:lnSpc>
            </a:pPr>
            <a:r>
              <a:rPr lang="zh-CN" altLang="en-US" dirty="0" smtClean="0"/>
              <a:t>电离腔</a:t>
            </a:r>
            <a:endParaRPr lang="en-US" altLang="zh-CN" dirty="0" smtClean="0"/>
          </a:p>
          <a:p>
            <a:pPr marL="45720" indent="0">
              <a:lnSpc>
                <a:spcPct val="150000"/>
              </a:lnSpc>
              <a:buNone/>
            </a:pPr>
            <a:r>
              <a:rPr lang="en-US" altLang="zh-CN" dirty="0" smtClean="0"/>
              <a:t>    </a:t>
            </a:r>
            <a:r>
              <a:rPr lang="zh-CN" altLang="en-US" dirty="0" smtClean="0"/>
              <a:t>相对于</a:t>
            </a:r>
            <a:r>
              <a:rPr lang="en-US" altLang="zh-CN" dirty="0" smtClean="0"/>
              <a:t>G-M</a:t>
            </a:r>
            <a:r>
              <a:rPr lang="zh-CN" altLang="en-US" dirty="0" smtClean="0"/>
              <a:t>计数管，电离腔没有使用“雪崩效应”，而单纯地讲宏观上产生的电流用外部放大器放大来测量。因为有零点漂移的存在，使电离腔在测量较小光强射线时存在有很大的误差。但电离腔在测量光强较大射线时便没有</a:t>
            </a:r>
            <a:r>
              <a:rPr lang="en-US" altLang="zh-CN" dirty="0" smtClean="0"/>
              <a:t>G-M</a:t>
            </a:r>
            <a:r>
              <a:rPr lang="zh-CN" altLang="en-US" dirty="0" smtClean="0"/>
              <a:t>计数管那么多的顾虑，相反，在保证了离子电流处于饱和后，射线越强反而会使得电离腔测量电流的统计误差变小，结果更加可靠。</a:t>
            </a:r>
            <a:endParaRPr lang="zh-CN" altLang="en-US" dirty="0"/>
          </a:p>
        </p:txBody>
      </p:sp>
    </p:spTree>
    <p:extLst>
      <p:ext uri="{BB962C8B-B14F-4D97-AF65-F5344CB8AC3E}">
        <p14:creationId xmlns:p14="http://schemas.microsoft.com/office/powerpoint/2010/main" val="347227565"/>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95736" y="5517232"/>
            <a:ext cx="6512511" cy="1143000"/>
          </a:xfrm>
        </p:spPr>
        <p:txBody>
          <a:bodyPr/>
          <a:lstStyle/>
          <a:p>
            <a:r>
              <a:rPr lang="zh-CN" altLang="en-US" sz="3600" dirty="0" smtClean="0"/>
              <a:t>时间间隔分布规律的检验</a:t>
            </a:r>
            <a:endParaRPr lang="zh-CN" altLang="en-US" sz="3600" dirty="0"/>
          </a:p>
        </p:txBody>
      </p:sp>
      <mc:AlternateContent xmlns:mc="http://schemas.openxmlformats.org/markup-compatibility/2006">
        <mc:Choice xmlns:a14="http://schemas.microsoft.com/office/drawing/2010/main" Requires="a14">
          <p:sp>
            <p:nvSpPr>
              <p:cNvPr id="3" name="内容占位符 2"/>
              <p:cNvSpPr>
                <a:spLocks noGrp="1"/>
              </p:cNvSpPr>
              <p:nvPr>
                <p:ph sz="quarter" idx="13"/>
              </p:nvPr>
            </p:nvSpPr>
            <p:spPr>
              <a:xfrm>
                <a:off x="899592" y="548680"/>
                <a:ext cx="7272808" cy="5073744"/>
              </a:xfrm>
            </p:spPr>
            <p:txBody>
              <a:bodyPr>
                <a:normAutofit fontScale="85000" lnSpcReduction="20000"/>
              </a:bodyPr>
              <a:lstStyle/>
              <a:p>
                <a:pPr>
                  <a:lnSpc>
                    <a:spcPct val="145000"/>
                  </a:lnSpc>
                </a:pPr>
                <a:r>
                  <a:rPr lang="en-US" altLang="zh-CN" dirty="0" smtClean="0">
                    <a:latin typeface="Cambria Math" pitchFamily="18" charset="0"/>
                    <a:ea typeface="Cambria Math" pitchFamily="18" charset="0"/>
                  </a:rPr>
                  <a:t>We know, however ,that </a:t>
                </a:r>
                <a:r>
                  <a:rPr lang="en-US" altLang="zh-CN" dirty="0">
                    <a:solidFill>
                      <a:srgbClr val="FF0000"/>
                    </a:solidFill>
                    <a:latin typeface="Cambria Math" pitchFamily="18" charset="0"/>
                    <a:ea typeface="Cambria Math" pitchFamily="18" charset="0"/>
                  </a:rPr>
                  <a:t>the frequency distribution of nuclear radiation is of the Poisson type</a:t>
                </a:r>
                <a:r>
                  <a:rPr lang="en-US" altLang="zh-CN" dirty="0">
                    <a:latin typeface="Cambria Math" pitchFamily="18" charset="0"/>
                    <a:ea typeface="Cambria Math" pitchFamily="18" charset="0"/>
                  </a:rPr>
                  <a:t>, which in the limit of many counts tends towards the Gaussian. To test the applicability of the Poisson distribution, we have to examine parameters which are related to few counts, for example, </a:t>
                </a:r>
                <a:r>
                  <a:rPr lang="en-US" altLang="zh-CN" dirty="0">
                    <a:solidFill>
                      <a:srgbClr val="FF0000"/>
                    </a:solidFill>
                    <a:latin typeface="Cambria Math" pitchFamily="18" charset="0"/>
                    <a:ea typeface="Cambria Math" pitchFamily="18" charset="0"/>
                  </a:rPr>
                  <a:t>the distribution of the time intervals between any two successive counts</a:t>
                </a:r>
                <a:r>
                  <a:rPr lang="en-US" altLang="zh-CN" dirty="0">
                    <a:latin typeface="Cambria Math" pitchFamily="18" charset="0"/>
                    <a:ea typeface="Cambria Math" pitchFamily="18" charset="0"/>
                  </a:rPr>
                  <a:t>(namely, the time elapsed after the arrival of one count until the next one). Similarly we may test the distribution of the time intervals from any count to the second next, and </a:t>
                </a:r>
                <a:r>
                  <a:rPr lang="en-US" altLang="zh-CN" dirty="0" smtClean="0">
                    <a:latin typeface="Cambria Math" pitchFamily="18" charset="0"/>
                    <a:ea typeface="Cambria Math" pitchFamily="18" charset="0"/>
                  </a:rPr>
                  <a:t>so </a:t>
                </a:r>
                <a:r>
                  <a:rPr lang="en-US" altLang="zh-CN" dirty="0">
                    <a:latin typeface="Cambria Math" pitchFamily="18" charset="0"/>
                    <a:ea typeface="Cambria Math" pitchFamily="18" charset="0"/>
                  </a:rPr>
                  <a:t>on; however, as the number of counts contained in the time intervals is increased, the distribution tends more and more to a Gaussian</a:t>
                </a:r>
                <a:r>
                  <a:rPr lang="en-US" altLang="zh-CN" dirty="0" smtClean="0">
                    <a:latin typeface="Cambria Math" pitchFamily="18" charset="0"/>
                    <a:ea typeface="Cambria Math" pitchFamily="18" charset="0"/>
                  </a:rPr>
                  <a:t>.</a:t>
                </a:r>
              </a:p>
              <a:p>
                <a:pPr marL="45720" indent="0" algn="ctr">
                  <a:lnSpc>
                    <a:spcPct val="145000"/>
                  </a:lnSpc>
                  <a:buNone/>
                </a:pPr>
                <a:r>
                  <a:rPr lang="en-US" altLang="zh-CN" dirty="0" smtClean="0">
                    <a:latin typeface="Cambria Math" pitchFamily="18" charset="0"/>
                    <a:ea typeface="Cambria Math" pitchFamily="18" charset="0"/>
                  </a:rPr>
                  <a:t> </a:t>
                </a:r>
                <a14:m>
                  <m:oMath xmlns:m="http://schemas.openxmlformats.org/officeDocument/2006/math">
                    <m:sSub>
                      <m:sSubPr>
                        <m:ctrlPr>
                          <a:rPr lang="en-US" altLang="zh-CN" i="1" dirty="0" smtClean="0">
                            <a:latin typeface="Cambria Math"/>
                            <a:ea typeface="Cambria Math" pitchFamily="18" charset="0"/>
                          </a:rPr>
                        </m:ctrlPr>
                      </m:sSubPr>
                      <m:e>
                        <m:r>
                          <a:rPr lang="en-US" altLang="zh-CN" b="0" i="1" dirty="0" smtClean="0">
                            <a:latin typeface="Cambria Math"/>
                            <a:ea typeface="Cambria Math" pitchFamily="18" charset="0"/>
                          </a:rPr>
                          <m:t>𝑞</m:t>
                        </m:r>
                      </m:e>
                      <m:sub>
                        <m:r>
                          <a:rPr lang="en-US" altLang="zh-CN" b="0" i="1" dirty="0" smtClean="0">
                            <a:latin typeface="Cambria Math"/>
                            <a:ea typeface="Cambria Math" pitchFamily="18" charset="0"/>
                          </a:rPr>
                          <m:t>𝑚</m:t>
                        </m:r>
                      </m:sub>
                    </m:sSub>
                  </m:oMath>
                </a14:m>
                <a:r>
                  <a:rPr lang="en-US" altLang="zh-CN" dirty="0" smtClean="0">
                    <a:latin typeface="Cambria Math" pitchFamily="18" charset="0"/>
                  </a:rPr>
                  <a:t>(t)=r</a:t>
                </a:r>
                <a14:m>
                  <m:oMath xmlns:m="http://schemas.openxmlformats.org/officeDocument/2006/math">
                    <m:f>
                      <m:fPr>
                        <m:ctrlPr>
                          <a:rPr lang="en-US" altLang="zh-CN" i="1" smtClean="0">
                            <a:latin typeface="Cambria Math"/>
                          </a:rPr>
                        </m:ctrlPr>
                      </m:fPr>
                      <m:num>
                        <m:sSup>
                          <m:sSupPr>
                            <m:ctrlPr>
                              <a:rPr lang="en-US" altLang="zh-CN" i="1" smtClean="0">
                                <a:latin typeface="Cambria Math"/>
                              </a:rPr>
                            </m:ctrlPr>
                          </m:sSupPr>
                          <m:e>
                            <m:r>
                              <a:rPr lang="en-US" altLang="zh-CN" b="0" i="1" smtClean="0">
                                <a:latin typeface="Cambria Math"/>
                              </a:rPr>
                              <m:t>(</m:t>
                            </m:r>
                            <m:r>
                              <a:rPr lang="en-US" altLang="zh-CN" b="0" i="1" smtClean="0">
                                <a:latin typeface="Cambria Math"/>
                              </a:rPr>
                              <m:t>𝑟𝑡</m:t>
                            </m:r>
                            <m:r>
                              <a:rPr lang="en-US" altLang="zh-CN" b="0" i="1" smtClean="0">
                                <a:latin typeface="Cambria Math"/>
                              </a:rPr>
                              <m:t>)</m:t>
                            </m:r>
                          </m:e>
                          <m:sup>
                            <m:r>
                              <a:rPr lang="en-US" altLang="zh-CN" b="0" i="1" smtClean="0">
                                <a:latin typeface="Cambria Math"/>
                              </a:rPr>
                              <m:t>𝑚</m:t>
                            </m:r>
                            <m:r>
                              <a:rPr lang="en-US" altLang="zh-CN" b="0" i="1" smtClean="0">
                                <a:latin typeface="Cambria Math"/>
                              </a:rPr>
                              <m:t>−1</m:t>
                            </m:r>
                          </m:sup>
                        </m:sSup>
                        <m:sSup>
                          <m:sSupPr>
                            <m:ctrlPr>
                              <a:rPr lang="en-US" altLang="zh-CN" i="1" smtClean="0">
                                <a:latin typeface="Cambria Math"/>
                              </a:rPr>
                            </m:ctrlPr>
                          </m:sSupPr>
                          <m:e>
                            <m:r>
                              <a:rPr lang="en-US" altLang="zh-CN" b="0" i="1" smtClean="0">
                                <a:latin typeface="Cambria Math"/>
                              </a:rPr>
                              <m:t>𝑒</m:t>
                            </m:r>
                          </m:e>
                          <m:sup>
                            <m:r>
                              <a:rPr lang="en-US" altLang="zh-CN" b="0" i="1" smtClean="0">
                                <a:latin typeface="Cambria Math"/>
                              </a:rPr>
                              <m:t>−</m:t>
                            </m:r>
                            <m:r>
                              <a:rPr lang="en-US" altLang="zh-CN" b="0" i="1" smtClean="0">
                                <a:latin typeface="Cambria Math"/>
                              </a:rPr>
                              <m:t>𝑟𝑡</m:t>
                            </m:r>
                          </m:sup>
                        </m:sSup>
                      </m:num>
                      <m:den>
                        <m:r>
                          <a:rPr lang="en-US" altLang="zh-CN" b="0" i="1" smtClean="0">
                            <a:latin typeface="Cambria Math"/>
                          </a:rPr>
                          <m:t>(</m:t>
                        </m:r>
                        <m:r>
                          <a:rPr lang="en-US" altLang="zh-CN" b="0" i="1" smtClean="0">
                            <a:latin typeface="Cambria Math"/>
                          </a:rPr>
                          <m:t>𝑚</m:t>
                        </m:r>
                        <m:r>
                          <a:rPr lang="en-US" altLang="zh-CN" b="0" i="1" smtClean="0">
                            <a:latin typeface="Cambria Math"/>
                          </a:rPr>
                          <m:t>−1)!</m:t>
                        </m:r>
                      </m:den>
                    </m:f>
                  </m:oMath>
                </a14:m>
                <a:endParaRPr lang="zh-CN" altLang="en-US" dirty="0">
                  <a:latin typeface="Cambria Math" pitchFamily="18" charset="0"/>
                </a:endParaRPr>
              </a:p>
            </p:txBody>
          </p:sp>
        </mc:Choice>
        <mc:Fallback>
          <p:sp>
            <p:nvSpPr>
              <p:cNvPr id="3" name="内容占位符 2"/>
              <p:cNvSpPr>
                <a:spLocks noGrp="1" noRot="1" noChangeAspect="1" noMove="1" noResize="1" noEditPoints="1" noAdjustHandles="1" noChangeArrowheads="1" noChangeShapeType="1" noTextEdit="1"/>
              </p:cNvSpPr>
              <p:nvPr>
                <p:ph sz="quarter" idx="13"/>
              </p:nvPr>
            </p:nvSpPr>
            <p:spPr>
              <a:xfrm>
                <a:off x="899592" y="548680"/>
                <a:ext cx="7272808" cy="5073744"/>
              </a:xfrm>
              <a:blipFill rotWithShape="1">
                <a:blip r:embed="rId2"/>
                <a:stretch>
                  <a:fillRect l="-587" t="-1082" r="-75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75692687"/>
      </p:ext>
    </p:extLst>
  </p:cSld>
  <p:clrMapOvr>
    <a:masterClrMapping/>
  </p:clrMapOvr>
  <p:transition spd="slow">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endParaRPr lang="zh-CN" altLang="en-US" dirty="0"/>
          </a:p>
        </p:txBody>
      </p:sp>
      <p:pic>
        <p:nvPicPr>
          <p:cNvPr id="10" name="内容占位符 9"/>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1560" y="572885"/>
            <a:ext cx="3960440" cy="5059947"/>
          </a:xfrm>
        </p:spPr>
      </p:pic>
      <p:sp>
        <p:nvSpPr>
          <p:cNvPr id="7" name="文本占位符 6"/>
          <p:cNvSpPr>
            <a:spLocks noGrp="1"/>
          </p:cNvSpPr>
          <p:nvPr>
            <p:ph type="body" sz="quarter" idx="3"/>
          </p:nvPr>
        </p:nvSpPr>
        <p:spPr/>
        <p:txBody>
          <a:bodyPr/>
          <a:lstStyle/>
          <a:p>
            <a:endParaRPr lang="zh-CN" altLang="en-US"/>
          </a:p>
        </p:txBody>
      </p:sp>
      <p:sp>
        <p:nvSpPr>
          <p:cNvPr id="4" name="标题 3"/>
          <p:cNvSpPr>
            <a:spLocks noGrp="1"/>
          </p:cNvSpPr>
          <p:nvPr>
            <p:ph type="title"/>
          </p:nvPr>
        </p:nvSpPr>
        <p:spPr>
          <a:xfrm>
            <a:off x="2267744" y="5759832"/>
            <a:ext cx="6512511" cy="1143000"/>
          </a:xfrm>
        </p:spPr>
        <p:txBody>
          <a:bodyPr/>
          <a:lstStyle/>
          <a:p>
            <a:r>
              <a:rPr lang="zh-CN" altLang="en-US" sz="3600" dirty="0">
                <a:gradFill>
                  <a:gsLst>
                    <a:gs pos="0">
                      <a:prstClr val="black"/>
                    </a:gs>
                    <a:gs pos="40000">
                      <a:prstClr val="black">
                        <a:lumMod val="75000"/>
                        <a:lumOff val="25000"/>
                      </a:prstClr>
                    </a:gs>
                    <a:gs pos="100000">
                      <a:srgbClr val="212745">
                        <a:alpha val="65000"/>
                      </a:srgbClr>
                    </a:gs>
                  </a:gsLst>
                  <a:lin ang="5400000" scaled="0"/>
                </a:gradFill>
              </a:rPr>
              <a:t>时间间隔分布规律的检验</a:t>
            </a:r>
            <a:endParaRPr lang="zh-CN" altLang="en-US" dirty="0"/>
          </a:p>
        </p:txBody>
      </p:sp>
      <p:sp>
        <p:nvSpPr>
          <p:cNvPr id="9" name="内容占位符 5"/>
          <p:cNvSpPr txBox="1">
            <a:spLocks/>
          </p:cNvSpPr>
          <p:nvPr/>
        </p:nvSpPr>
        <p:spPr>
          <a:xfrm>
            <a:off x="1043608" y="1340768"/>
            <a:ext cx="3346704" cy="2743200"/>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9pPr>
          </a:lstStyle>
          <a:p>
            <a:endParaRPr lang="zh-CN" altLang="en-US"/>
          </a:p>
        </p:txBody>
      </p:sp>
      <mc:AlternateContent xmlns:mc="http://schemas.openxmlformats.org/markup-compatibility/2006">
        <mc:Choice xmlns:a14="http://schemas.microsoft.com/office/drawing/2010/main" Requires="a14">
          <p:sp>
            <p:nvSpPr>
              <p:cNvPr id="15" name="TextBox 14"/>
              <p:cNvSpPr txBox="1"/>
              <p:nvPr/>
            </p:nvSpPr>
            <p:spPr>
              <a:xfrm>
                <a:off x="4860032" y="764704"/>
                <a:ext cx="3384376" cy="4868128"/>
              </a:xfrm>
              <a:prstGeom prst="rect">
                <a:avLst/>
              </a:prstGeom>
              <a:noFill/>
            </p:spPr>
            <p:txBody>
              <a:bodyPr wrap="square" rtlCol="0">
                <a:spAutoFit/>
              </a:bodyPr>
              <a:lstStyle/>
              <a:p>
                <a:r>
                  <a:rPr lang="en-US" altLang="zh-CN" dirty="0" smtClean="0"/>
                  <a:t>The distribution of time intervals between the arrival of cosmic-ray</a:t>
                </a:r>
              </a:p>
              <a:p>
                <a:r>
                  <a:rPr lang="en-US" altLang="zh-CN" dirty="0" smtClean="0"/>
                  <a:t>Counts as obtained from the record of Fig 5.24. The solid curves are the predictions</a:t>
                </a:r>
              </a:p>
              <a:p>
                <a:r>
                  <a:rPr lang="en-US" altLang="zh-CN" dirty="0" smtClean="0"/>
                  <a:t>Of Eq.3.7 (a)Time intervals between every count (m=1) (b) Time intervals between every</a:t>
                </a:r>
              </a:p>
              <a:p>
                <a:r>
                  <a:rPr lang="en-US" altLang="zh-CN" dirty="0" smtClean="0"/>
                  <a:t>Second count (m=2)</a:t>
                </a:r>
              </a:p>
              <a:p>
                <a:r>
                  <a:rPr lang="zh-CN" altLang="en-US" dirty="0"/>
                  <a:t>左图</a:t>
                </a:r>
                <a:r>
                  <a:rPr lang="zh-CN" altLang="en-US" dirty="0" smtClean="0"/>
                  <a:t>中</a:t>
                </a:r>
                <a:r>
                  <a:rPr lang="en-US" altLang="zh-CN" dirty="0" smtClean="0"/>
                  <a:t>(a)</a:t>
                </a:r>
                <a:r>
                  <a:rPr lang="zh-CN" altLang="en-US" dirty="0" smtClean="0"/>
                  <a:t>为时间间隔</a:t>
                </a:r>
                <a:r>
                  <a:rPr lang="en-US" altLang="zh-CN" dirty="0" smtClean="0"/>
                  <a:t>n=1</a:t>
                </a:r>
                <a:r>
                  <a:rPr lang="zh-CN" altLang="en-US" dirty="0" smtClean="0"/>
                  <a:t>时作出的统计分布曲线</a:t>
                </a:r>
                <a:endParaRPr lang="en-US" altLang="zh-CN" dirty="0" smtClean="0"/>
              </a:p>
              <a:p>
                <a14:m>
                  <m:oMath xmlns:m="http://schemas.openxmlformats.org/officeDocument/2006/math">
                    <m:sSub>
                      <m:sSubPr>
                        <m:ctrlPr>
                          <a:rPr lang="en-US" altLang="zh-CN" i="1" dirty="0">
                            <a:latin typeface="Cambria Math"/>
                            <a:ea typeface="Cambria Math" pitchFamily="18" charset="0"/>
                          </a:rPr>
                        </m:ctrlPr>
                      </m:sSubPr>
                      <m:e>
                        <m:r>
                          <a:rPr lang="en-US" altLang="zh-CN" i="1" dirty="0">
                            <a:latin typeface="Cambria Math"/>
                            <a:ea typeface="Cambria Math" pitchFamily="18" charset="0"/>
                          </a:rPr>
                          <m:t>𝑞</m:t>
                        </m:r>
                      </m:e>
                      <m:sub>
                        <m:r>
                          <a:rPr lang="en-US" altLang="zh-CN" b="0" i="1" dirty="0" smtClean="0">
                            <a:latin typeface="Cambria Math"/>
                            <a:ea typeface="Cambria Math" pitchFamily="18" charset="0"/>
                          </a:rPr>
                          <m:t>1</m:t>
                        </m:r>
                      </m:sub>
                    </m:sSub>
                  </m:oMath>
                </a14:m>
                <a:r>
                  <a:rPr lang="en-US" altLang="zh-CN" dirty="0">
                    <a:latin typeface="Cambria Math" pitchFamily="18" charset="0"/>
                  </a:rPr>
                  <a:t>(t)=</a:t>
                </a:r>
                <a:r>
                  <a:rPr lang="en-US" altLang="zh-CN" dirty="0" smtClean="0">
                    <a:latin typeface="Cambria Math" pitchFamily="18" charset="0"/>
                  </a:rPr>
                  <a:t>r</a:t>
                </a:r>
                <a14:m>
                  <m:oMath xmlns:m="http://schemas.openxmlformats.org/officeDocument/2006/math">
                    <m:sSup>
                      <m:sSupPr>
                        <m:ctrlPr>
                          <a:rPr lang="en-US" altLang="zh-CN" i="1" smtClean="0">
                            <a:latin typeface="Cambria Math"/>
                          </a:rPr>
                        </m:ctrlPr>
                      </m:sSupPr>
                      <m:e>
                        <m:r>
                          <a:rPr lang="en-US" altLang="zh-CN" b="0" i="1" smtClean="0">
                            <a:latin typeface="Cambria Math"/>
                          </a:rPr>
                          <m:t>𝑒</m:t>
                        </m:r>
                      </m:e>
                      <m:sup>
                        <m:r>
                          <a:rPr lang="en-US" altLang="zh-CN" b="0" i="1" smtClean="0">
                            <a:latin typeface="Cambria Math"/>
                          </a:rPr>
                          <m:t>−</m:t>
                        </m:r>
                        <m:r>
                          <a:rPr lang="en-US" altLang="zh-CN" b="0" i="1" smtClean="0">
                            <a:latin typeface="Cambria Math"/>
                          </a:rPr>
                          <m:t>𝑟𝑡</m:t>
                        </m:r>
                      </m:sup>
                    </m:sSup>
                  </m:oMath>
                </a14:m>
                <a:endParaRPr lang="en-US" altLang="zh-CN" dirty="0" smtClean="0"/>
              </a:p>
              <a:p>
                <a:r>
                  <a:rPr lang="en-US" altLang="zh-CN" dirty="0" smtClean="0"/>
                  <a:t>(b)</a:t>
                </a:r>
                <a:r>
                  <a:rPr lang="zh-CN" altLang="en-US" dirty="0" smtClean="0"/>
                  <a:t>为时间间隔</a:t>
                </a:r>
                <a:r>
                  <a:rPr lang="en-US" altLang="zh-CN" dirty="0" smtClean="0"/>
                  <a:t>n=2</a:t>
                </a:r>
                <a:r>
                  <a:rPr lang="zh-CN" altLang="en-US" dirty="0" smtClean="0"/>
                  <a:t>时作出的统计分布曲线</a:t>
                </a:r>
                <a:endParaRPr lang="en-US" altLang="zh-CN" dirty="0" smtClean="0"/>
              </a:p>
              <a:p>
                <a14:m>
                  <m:oMath xmlns:m="http://schemas.openxmlformats.org/officeDocument/2006/math">
                    <m:sSub>
                      <m:sSubPr>
                        <m:ctrlPr>
                          <a:rPr lang="en-US" altLang="zh-CN" i="1" dirty="0">
                            <a:latin typeface="Cambria Math"/>
                            <a:ea typeface="Cambria Math" pitchFamily="18" charset="0"/>
                          </a:rPr>
                        </m:ctrlPr>
                      </m:sSubPr>
                      <m:e>
                        <m:r>
                          <a:rPr lang="en-US" altLang="zh-CN" i="1" dirty="0">
                            <a:latin typeface="Cambria Math"/>
                            <a:ea typeface="Cambria Math" pitchFamily="18" charset="0"/>
                          </a:rPr>
                          <m:t>𝑞</m:t>
                        </m:r>
                      </m:e>
                      <m:sub>
                        <m:r>
                          <a:rPr lang="en-US" altLang="zh-CN" b="0" i="1" dirty="0" smtClean="0">
                            <a:latin typeface="Cambria Math"/>
                            <a:ea typeface="Cambria Math" pitchFamily="18" charset="0"/>
                          </a:rPr>
                          <m:t>2</m:t>
                        </m:r>
                      </m:sub>
                    </m:sSub>
                  </m:oMath>
                </a14:m>
                <a:r>
                  <a:rPr lang="en-US" altLang="zh-CN" dirty="0">
                    <a:latin typeface="Cambria Math" pitchFamily="18" charset="0"/>
                  </a:rPr>
                  <a:t>(t</a:t>
                </a:r>
                <a:r>
                  <a:rPr lang="en-US" altLang="zh-CN" dirty="0" smtClean="0">
                    <a:latin typeface="Cambria Math" pitchFamily="18" charset="0"/>
                  </a:rPr>
                  <a:t>)=</a:t>
                </a:r>
                <a14:m>
                  <m:oMath xmlns:m="http://schemas.openxmlformats.org/officeDocument/2006/math">
                    <m:sSup>
                      <m:sSupPr>
                        <m:ctrlPr>
                          <a:rPr lang="en-US" altLang="zh-CN" i="1" smtClean="0">
                            <a:latin typeface="Cambria Math"/>
                          </a:rPr>
                        </m:ctrlPr>
                      </m:sSupPr>
                      <m:e>
                        <m:r>
                          <a:rPr lang="en-US" altLang="zh-CN" b="0" i="1" smtClean="0">
                            <a:latin typeface="Cambria Math"/>
                          </a:rPr>
                          <m:t>𝑟</m:t>
                        </m:r>
                      </m:e>
                      <m:sup>
                        <m:r>
                          <a:rPr lang="en-US" altLang="zh-CN" b="0" i="1" smtClean="0">
                            <a:latin typeface="Cambria Math"/>
                          </a:rPr>
                          <m:t>2</m:t>
                        </m:r>
                      </m:sup>
                    </m:sSup>
                  </m:oMath>
                </a14:m>
                <a:r>
                  <a:rPr lang="en-US" altLang="zh-CN" dirty="0" smtClean="0"/>
                  <a:t>t</a:t>
                </a:r>
                <a14:m>
                  <m:oMath xmlns:m="http://schemas.openxmlformats.org/officeDocument/2006/math">
                    <m:sSup>
                      <m:sSupPr>
                        <m:ctrlPr>
                          <a:rPr lang="en-US" altLang="zh-CN" i="1" dirty="0" smtClean="0">
                            <a:latin typeface="Cambria Math"/>
                          </a:rPr>
                        </m:ctrlPr>
                      </m:sSupPr>
                      <m:e>
                        <m:r>
                          <a:rPr lang="en-US" altLang="zh-CN" b="0" i="1" dirty="0" smtClean="0">
                            <a:latin typeface="Cambria Math"/>
                          </a:rPr>
                          <m:t>𝑒</m:t>
                        </m:r>
                      </m:e>
                      <m:sup>
                        <m:r>
                          <a:rPr lang="en-US" altLang="zh-CN" b="0" i="1" dirty="0" smtClean="0">
                            <a:latin typeface="Cambria Math"/>
                          </a:rPr>
                          <m:t>−</m:t>
                        </m:r>
                        <m:r>
                          <a:rPr lang="en-US" altLang="zh-CN" b="0" i="1" dirty="0" smtClean="0">
                            <a:latin typeface="Cambria Math"/>
                          </a:rPr>
                          <m:t>𝑟𝑡</m:t>
                        </m:r>
                      </m:sup>
                    </m:sSup>
                  </m:oMath>
                </a14:m>
                <a:endParaRPr lang="en-US" altLang="zh-CN" dirty="0" smtClean="0"/>
              </a:p>
              <a:p>
                <a:endParaRPr lang="zh-CN" altLang="en-US" dirty="0"/>
              </a:p>
            </p:txBody>
          </p:sp>
        </mc:Choice>
        <mc:Fallback>
          <p:sp>
            <p:nvSpPr>
              <p:cNvPr id="15" name="TextBox 14"/>
              <p:cNvSpPr txBox="1">
                <a:spLocks noRot="1" noChangeAspect="1" noMove="1" noResize="1" noEditPoints="1" noAdjustHandles="1" noChangeArrowheads="1" noChangeShapeType="1" noTextEdit="1"/>
              </p:cNvSpPr>
              <p:nvPr/>
            </p:nvSpPr>
            <p:spPr>
              <a:xfrm>
                <a:off x="4860032" y="764704"/>
                <a:ext cx="3384376" cy="4868128"/>
              </a:xfrm>
              <a:prstGeom prst="rect">
                <a:avLst/>
              </a:prstGeom>
              <a:blipFill rotWithShape="1">
                <a:blip r:embed="rId3"/>
                <a:stretch>
                  <a:fillRect l="-1441" t="-751" r="-3423"/>
                </a:stretch>
              </a:blipFill>
            </p:spPr>
            <p:txBody>
              <a:bodyPr/>
              <a:lstStyle/>
              <a:p>
                <a:r>
                  <a:rPr lang="zh-CN" altLang="en-US">
                    <a:noFill/>
                  </a:rPr>
                  <a:t> </a:t>
                </a:r>
              </a:p>
            </p:txBody>
          </p:sp>
        </mc:Fallback>
      </mc:AlternateContent>
      <p:pic>
        <p:nvPicPr>
          <p:cNvPr id="13" name="内容占位符 12"/>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788024" y="548680"/>
            <a:ext cx="3672408" cy="2880320"/>
          </a:xfr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2924945"/>
            <a:ext cx="3672408" cy="2707888"/>
          </a:xfrm>
          <a:prstGeom prst="rect">
            <a:avLst/>
          </a:prstGeom>
        </p:spPr>
      </p:pic>
    </p:spTree>
    <p:extLst>
      <p:ext uri="{BB962C8B-B14F-4D97-AF65-F5344CB8AC3E}">
        <p14:creationId xmlns:p14="http://schemas.microsoft.com/office/powerpoint/2010/main" val="33445070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文本占位符 1"/>
              <p:cNvSpPr>
                <a:spLocks noGrp="1"/>
              </p:cNvSpPr>
              <p:nvPr>
                <p:ph type="body" idx="1"/>
              </p:nvPr>
            </p:nvSpPr>
            <p:spPr/>
            <p:txBody>
              <a:bodyPr/>
              <a:lstStyle/>
              <a:p>
                <a14:m>
                  <m:oMath xmlns:m="http://schemas.openxmlformats.org/officeDocument/2006/math">
                    <m:sSub>
                      <m:sSubPr>
                        <m:ctrlPr>
                          <a:rPr lang="en-US" altLang="zh-CN" i="1" dirty="0" smtClean="0">
                            <a:latin typeface="Cambria Math"/>
                            <a:ea typeface="Cambria Math" pitchFamily="18" charset="0"/>
                          </a:rPr>
                        </m:ctrlPr>
                      </m:sSubPr>
                      <m:e>
                        <m:r>
                          <a:rPr lang="en-US" altLang="zh-CN" b="0" i="1" dirty="0">
                            <a:latin typeface="Cambria Math"/>
                            <a:ea typeface="Cambria Math" pitchFamily="18" charset="0"/>
                          </a:rPr>
                          <m:t>𝑞</m:t>
                        </m:r>
                      </m:e>
                      <m:sub>
                        <m:r>
                          <a:rPr lang="en-US" altLang="zh-CN" b="0" i="1" dirty="0" smtClean="0">
                            <a:latin typeface="Cambria Math"/>
                            <a:ea typeface="Cambria Math" pitchFamily="18" charset="0"/>
                          </a:rPr>
                          <m:t>5</m:t>
                        </m:r>
                      </m:sub>
                    </m:sSub>
                  </m:oMath>
                </a14:m>
                <a:r>
                  <a:rPr lang="en-US" altLang="zh-CN" dirty="0">
                    <a:latin typeface="Cambria Math" pitchFamily="18" charset="0"/>
                  </a:rPr>
                  <a:t>(t)=r</a:t>
                </a:r>
                <a14:m>
                  <m:oMath xmlns:m="http://schemas.openxmlformats.org/officeDocument/2006/math">
                    <m:f>
                      <m:fPr>
                        <m:ctrlPr>
                          <a:rPr lang="en-US" altLang="zh-CN" i="1">
                            <a:latin typeface="Cambria Math"/>
                          </a:rPr>
                        </m:ctrlPr>
                      </m:fPr>
                      <m:num>
                        <m:sSup>
                          <m:sSupPr>
                            <m:ctrlPr>
                              <a:rPr lang="en-US" altLang="zh-CN" i="1">
                                <a:latin typeface="Cambria Math"/>
                              </a:rPr>
                            </m:ctrlPr>
                          </m:sSupPr>
                          <m:e>
                            <m:r>
                              <a:rPr lang="en-US" altLang="zh-CN" b="0" i="1">
                                <a:latin typeface="Cambria Math"/>
                              </a:rPr>
                              <m:t>(</m:t>
                            </m:r>
                            <m:r>
                              <a:rPr lang="en-US" altLang="zh-CN" b="0" i="1">
                                <a:latin typeface="Cambria Math"/>
                              </a:rPr>
                              <m:t>𝑟𝑡</m:t>
                            </m:r>
                            <m:r>
                              <a:rPr lang="en-US" altLang="zh-CN" b="0" i="1">
                                <a:latin typeface="Cambria Math"/>
                              </a:rPr>
                              <m:t>)</m:t>
                            </m:r>
                          </m:e>
                          <m:sup>
                            <m:r>
                              <a:rPr lang="en-US" altLang="zh-CN" b="0" i="1" smtClean="0">
                                <a:latin typeface="Cambria Math"/>
                              </a:rPr>
                              <m:t>4</m:t>
                            </m:r>
                          </m:sup>
                        </m:sSup>
                        <m:sSup>
                          <m:sSupPr>
                            <m:ctrlPr>
                              <a:rPr lang="en-US" altLang="zh-CN" i="1">
                                <a:latin typeface="Cambria Math"/>
                              </a:rPr>
                            </m:ctrlPr>
                          </m:sSupPr>
                          <m:e>
                            <m:r>
                              <a:rPr lang="en-US" altLang="zh-CN" b="0" i="1">
                                <a:latin typeface="Cambria Math"/>
                              </a:rPr>
                              <m:t>𝑒</m:t>
                            </m:r>
                          </m:e>
                          <m:sup>
                            <m:r>
                              <a:rPr lang="en-US" altLang="zh-CN" b="0" i="1">
                                <a:latin typeface="Cambria Math"/>
                              </a:rPr>
                              <m:t>−</m:t>
                            </m:r>
                            <m:r>
                              <a:rPr lang="en-US" altLang="zh-CN" b="0" i="1">
                                <a:latin typeface="Cambria Math"/>
                              </a:rPr>
                              <m:t>𝑟𝑡</m:t>
                            </m:r>
                          </m:sup>
                        </m:sSup>
                      </m:num>
                      <m:den>
                        <m:r>
                          <a:rPr lang="en-US" altLang="zh-CN" b="0" i="1" smtClean="0">
                            <a:latin typeface="Cambria Math"/>
                          </a:rPr>
                          <m:t>4</m:t>
                        </m:r>
                        <m:r>
                          <a:rPr lang="en-US" altLang="zh-CN" b="0" i="1">
                            <a:latin typeface="Cambria Math"/>
                          </a:rPr>
                          <m:t>!</m:t>
                        </m:r>
                      </m:den>
                    </m:f>
                  </m:oMath>
                </a14:m>
                <a:endParaRPr lang="zh-CN" altLang="en-US" dirty="0"/>
              </a:p>
            </p:txBody>
          </p:sp>
        </mc:Choice>
        <mc:Fallback>
          <p:sp>
            <p:nvSpPr>
              <p:cNvPr id="2" name="文本占位符 1"/>
              <p:cNvSpPr>
                <a:spLocks noGrp="1" noRot="1" noChangeAspect="1" noMove="1" noResize="1" noEditPoints="1" noAdjustHandles="1" noChangeArrowheads="1" noChangeShapeType="1" noTextEdit="1"/>
              </p:cNvSpPr>
              <p:nvPr>
                <p:ph type="body" idx="1"/>
              </p:nvPr>
            </p:nvSpPr>
            <p:spPr>
              <a:blipFill rotWithShape="1">
                <a:blip r:embed="rId2"/>
                <a:stretch>
                  <a:fillRect b="-857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文本占位符 3"/>
              <p:cNvSpPr>
                <a:spLocks noGrp="1"/>
              </p:cNvSpPr>
              <p:nvPr>
                <p:ph type="body" sz="quarter" idx="3"/>
              </p:nvPr>
            </p:nvSpPr>
            <p:spPr/>
            <p:txBody>
              <a:bodyPr/>
              <a:lstStyle/>
              <a:p>
                <a14:m>
                  <m:oMath xmlns:m="http://schemas.openxmlformats.org/officeDocument/2006/math">
                    <m:sSub>
                      <m:sSubPr>
                        <m:ctrlPr>
                          <a:rPr lang="en-US" altLang="zh-CN" i="1" dirty="0" smtClean="0">
                            <a:latin typeface="Cambria Math"/>
                            <a:ea typeface="Cambria Math" pitchFamily="18" charset="0"/>
                          </a:rPr>
                        </m:ctrlPr>
                      </m:sSubPr>
                      <m:e>
                        <m:r>
                          <a:rPr lang="en-US" altLang="zh-CN" b="0" i="1" dirty="0">
                            <a:latin typeface="Cambria Math"/>
                            <a:ea typeface="Cambria Math" pitchFamily="18" charset="0"/>
                          </a:rPr>
                          <m:t>𝑞</m:t>
                        </m:r>
                      </m:e>
                      <m:sub>
                        <m:r>
                          <a:rPr lang="en-US" altLang="zh-CN" b="0" i="1" dirty="0" smtClean="0">
                            <a:latin typeface="Cambria Math"/>
                            <a:ea typeface="Cambria Math" pitchFamily="18" charset="0"/>
                          </a:rPr>
                          <m:t>10</m:t>
                        </m:r>
                      </m:sub>
                    </m:sSub>
                  </m:oMath>
                </a14:m>
                <a:r>
                  <a:rPr lang="en-US" altLang="zh-CN" dirty="0">
                    <a:latin typeface="Cambria Math" pitchFamily="18" charset="0"/>
                  </a:rPr>
                  <a:t>(t)=r</a:t>
                </a:r>
                <a14:m>
                  <m:oMath xmlns:m="http://schemas.openxmlformats.org/officeDocument/2006/math">
                    <m:f>
                      <m:fPr>
                        <m:ctrlPr>
                          <a:rPr lang="en-US" altLang="zh-CN" i="1">
                            <a:latin typeface="Cambria Math"/>
                          </a:rPr>
                        </m:ctrlPr>
                      </m:fPr>
                      <m:num>
                        <m:sSup>
                          <m:sSupPr>
                            <m:ctrlPr>
                              <a:rPr lang="en-US" altLang="zh-CN" i="1">
                                <a:latin typeface="Cambria Math"/>
                              </a:rPr>
                            </m:ctrlPr>
                          </m:sSupPr>
                          <m:e>
                            <m:r>
                              <a:rPr lang="en-US" altLang="zh-CN" b="0" i="1">
                                <a:latin typeface="Cambria Math"/>
                              </a:rPr>
                              <m:t>(</m:t>
                            </m:r>
                            <m:r>
                              <a:rPr lang="en-US" altLang="zh-CN" b="0" i="1">
                                <a:latin typeface="Cambria Math"/>
                              </a:rPr>
                              <m:t>𝑟𝑡</m:t>
                            </m:r>
                            <m:r>
                              <a:rPr lang="en-US" altLang="zh-CN" b="0" i="1">
                                <a:latin typeface="Cambria Math"/>
                              </a:rPr>
                              <m:t>)</m:t>
                            </m:r>
                          </m:e>
                          <m:sup>
                            <m:r>
                              <a:rPr lang="en-US" altLang="zh-CN" b="0" i="1" smtClean="0">
                                <a:latin typeface="Cambria Math"/>
                              </a:rPr>
                              <m:t>9</m:t>
                            </m:r>
                          </m:sup>
                        </m:sSup>
                        <m:sSup>
                          <m:sSupPr>
                            <m:ctrlPr>
                              <a:rPr lang="en-US" altLang="zh-CN" i="1">
                                <a:latin typeface="Cambria Math"/>
                              </a:rPr>
                            </m:ctrlPr>
                          </m:sSupPr>
                          <m:e>
                            <m:r>
                              <a:rPr lang="en-US" altLang="zh-CN" b="0" i="1">
                                <a:latin typeface="Cambria Math"/>
                              </a:rPr>
                              <m:t>𝑒</m:t>
                            </m:r>
                          </m:e>
                          <m:sup>
                            <m:r>
                              <a:rPr lang="en-US" altLang="zh-CN" b="0" i="1">
                                <a:latin typeface="Cambria Math"/>
                              </a:rPr>
                              <m:t>−</m:t>
                            </m:r>
                            <m:r>
                              <a:rPr lang="en-US" altLang="zh-CN" b="0" i="1">
                                <a:latin typeface="Cambria Math"/>
                              </a:rPr>
                              <m:t>𝑟𝑡</m:t>
                            </m:r>
                          </m:sup>
                        </m:sSup>
                      </m:num>
                      <m:den>
                        <m:r>
                          <a:rPr lang="en-US" altLang="zh-CN" b="0" i="1" smtClean="0">
                            <a:latin typeface="Cambria Math"/>
                          </a:rPr>
                          <m:t>9!</m:t>
                        </m:r>
                      </m:den>
                    </m:f>
                  </m:oMath>
                </a14:m>
                <a:endParaRPr lang="zh-CN" altLang="en-US" dirty="0"/>
              </a:p>
            </p:txBody>
          </p:sp>
        </mc:Choice>
        <mc:Fallback>
          <p:sp>
            <p:nvSpPr>
              <p:cNvPr id="4" name="文本占位符 3"/>
              <p:cNvSpPr>
                <a:spLocks noGrp="1" noRot="1" noChangeAspect="1" noMove="1" noResize="1" noEditPoints="1" noAdjustHandles="1" noChangeArrowheads="1" noChangeShapeType="1" noTextEdit="1"/>
              </p:cNvSpPr>
              <p:nvPr>
                <p:ph type="body" sz="quarter" idx="3"/>
              </p:nvPr>
            </p:nvSpPr>
            <p:spPr>
              <a:blipFill rotWithShape="1">
                <a:blip r:embed="rId3"/>
                <a:stretch>
                  <a:fillRect b="-8571"/>
                </a:stretch>
              </a:blipFill>
            </p:spPr>
            <p:txBody>
              <a:bodyPr/>
              <a:lstStyle/>
              <a:p>
                <a:r>
                  <a:rPr lang="zh-CN" altLang="en-US">
                    <a:noFill/>
                  </a:rPr>
                  <a:t> </a:t>
                </a:r>
              </a:p>
            </p:txBody>
          </p:sp>
        </mc:Fallback>
      </mc:AlternateContent>
      <p:pic>
        <p:nvPicPr>
          <p:cNvPr id="10" name="内容占位符 9"/>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644008" y="1628800"/>
            <a:ext cx="3671391" cy="2753543"/>
          </a:xfrm>
        </p:spPr>
      </p:pic>
      <p:sp>
        <p:nvSpPr>
          <p:cNvPr id="6" name="标题 5"/>
          <p:cNvSpPr>
            <a:spLocks noGrp="1"/>
          </p:cNvSpPr>
          <p:nvPr>
            <p:ph type="title"/>
          </p:nvPr>
        </p:nvSpPr>
        <p:spPr>
          <a:xfrm>
            <a:off x="1403648" y="4941168"/>
            <a:ext cx="7200800" cy="1143000"/>
          </a:xfrm>
        </p:spPr>
        <p:txBody>
          <a:bodyPr/>
          <a:lstStyle/>
          <a:p>
            <a:r>
              <a:rPr lang="zh-CN" altLang="en-US" sz="3200" dirty="0" smtClean="0"/>
              <a:t>结论：随着时间间隔的增加，泊松分布在向正态（高斯）分布不断趋近</a:t>
            </a:r>
            <a:endParaRPr lang="zh-CN" altLang="en-US" sz="3200" dirty="0"/>
          </a:p>
        </p:txBody>
      </p:sp>
      <p:pic>
        <p:nvPicPr>
          <p:cNvPr id="9" name="内容占位符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827584" y="1628800"/>
            <a:ext cx="3678039" cy="2758529"/>
          </a:xfrm>
        </p:spPr>
      </p:pic>
    </p:spTree>
    <p:extLst>
      <p:ext uri="{BB962C8B-B14F-4D97-AF65-F5344CB8AC3E}">
        <p14:creationId xmlns:p14="http://schemas.microsoft.com/office/powerpoint/2010/main" val="1792638972"/>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参考资料</a:t>
            </a:r>
            <a:endParaRPr lang="zh-CN" altLang="en-US" dirty="0"/>
          </a:p>
        </p:txBody>
      </p:sp>
      <p:sp>
        <p:nvSpPr>
          <p:cNvPr id="3" name="内容占位符 2"/>
          <p:cNvSpPr>
            <a:spLocks noGrp="1"/>
          </p:cNvSpPr>
          <p:nvPr>
            <p:ph sz="quarter" idx="13"/>
          </p:nvPr>
        </p:nvSpPr>
        <p:spPr/>
        <p:txBody>
          <a:bodyPr/>
          <a:lstStyle/>
          <a:p>
            <a:r>
              <a:rPr lang="zh-CN" altLang="en-US" dirty="0" smtClean="0"/>
              <a:t>实验参考资料</a:t>
            </a:r>
            <a:r>
              <a:rPr lang="en-US" altLang="zh-CN" dirty="0" smtClean="0"/>
              <a:t>B</a:t>
            </a:r>
            <a:r>
              <a:rPr lang="zh-CN" altLang="en-US" dirty="0" smtClean="0"/>
              <a:t>：</a:t>
            </a:r>
            <a:r>
              <a:rPr lang="en-US" altLang="zh-CN" dirty="0" smtClean="0"/>
              <a:t>T</a:t>
            </a:r>
            <a:r>
              <a:rPr lang="en-US" altLang="zh-CN" sz="1600" b="1" dirty="0" smtClean="0"/>
              <a:t>HE</a:t>
            </a:r>
            <a:r>
              <a:rPr lang="en-US" altLang="zh-CN" dirty="0" smtClean="0"/>
              <a:t> G</a:t>
            </a:r>
            <a:r>
              <a:rPr lang="en-US" altLang="zh-CN" sz="1600" b="1" dirty="0" smtClean="0"/>
              <a:t>EIGER</a:t>
            </a:r>
            <a:r>
              <a:rPr lang="en-US" altLang="zh-CN" dirty="0" smtClean="0"/>
              <a:t> C</a:t>
            </a:r>
            <a:r>
              <a:rPr lang="en-US" altLang="zh-CN" sz="1600" b="1" dirty="0" smtClean="0"/>
              <a:t>OUNTER</a:t>
            </a:r>
            <a:r>
              <a:rPr lang="en-US" altLang="zh-CN" dirty="0" smtClean="0"/>
              <a:t>:P</a:t>
            </a:r>
            <a:r>
              <a:rPr lang="en-US" altLang="zh-CN" sz="1600" b="1" dirty="0" smtClean="0"/>
              <a:t>LATEAU</a:t>
            </a:r>
            <a:r>
              <a:rPr lang="en-US" altLang="zh-CN" dirty="0" smtClean="0"/>
              <a:t> A</a:t>
            </a:r>
            <a:r>
              <a:rPr lang="en-US" altLang="zh-CN" sz="1600" b="1" dirty="0" smtClean="0"/>
              <a:t>ND</a:t>
            </a:r>
            <a:r>
              <a:rPr lang="en-US" altLang="zh-CN" dirty="0" smtClean="0"/>
              <a:t> D</a:t>
            </a:r>
            <a:r>
              <a:rPr lang="en-US" altLang="zh-CN" sz="1600" b="1" dirty="0" smtClean="0"/>
              <a:t>EAD</a:t>
            </a:r>
            <a:r>
              <a:rPr lang="en-US" altLang="zh-CN" dirty="0" smtClean="0"/>
              <a:t> T</a:t>
            </a:r>
            <a:r>
              <a:rPr lang="en-US" altLang="zh-CN" sz="1600" b="1" dirty="0" smtClean="0"/>
              <a:t>IME</a:t>
            </a:r>
          </a:p>
          <a:p>
            <a:r>
              <a:rPr lang="zh-CN" altLang="en-US" dirty="0"/>
              <a:t>戴道宣</a:t>
            </a:r>
            <a:r>
              <a:rPr lang="en-US" altLang="zh-CN" dirty="0"/>
              <a:t>,</a:t>
            </a:r>
            <a:r>
              <a:rPr lang="zh-CN" altLang="en-US" dirty="0"/>
              <a:t>戴乐山</a:t>
            </a:r>
            <a:r>
              <a:rPr lang="en-US" altLang="zh-CN" dirty="0"/>
              <a:t>. </a:t>
            </a:r>
            <a:r>
              <a:rPr lang="zh-CN" altLang="en-US" dirty="0"/>
              <a:t>近代物理实验</a:t>
            </a:r>
            <a:r>
              <a:rPr lang="en-US" altLang="zh-CN" dirty="0"/>
              <a:t>.</a:t>
            </a:r>
            <a:r>
              <a:rPr lang="zh-CN" altLang="en-US" dirty="0"/>
              <a:t>上海</a:t>
            </a:r>
            <a:r>
              <a:rPr lang="en-US" altLang="zh-CN" dirty="0"/>
              <a:t>:</a:t>
            </a:r>
            <a:r>
              <a:rPr lang="zh-CN" altLang="en-US" dirty="0"/>
              <a:t>复旦大学出版社</a:t>
            </a:r>
            <a:r>
              <a:rPr lang="en-US" altLang="zh-CN" dirty="0"/>
              <a:t>,</a:t>
            </a:r>
            <a:r>
              <a:rPr lang="en-US" altLang="zh-CN" dirty="0" smtClean="0"/>
              <a:t>1994</a:t>
            </a:r>
          </a:p>
          <a:p>
            <a:r>
              <a:rPr lang="zh-CN" altLang="en-US" dirty="0"/>
              <a:t>近代物理</a:t>
            </a:r>
            <a:r>
              <a:rPr lang="zh-CN" altLang="en-US" dirty="0" smtClean="0"/>
              <a:t>实验补充讲义  复旦大学物理教学实验中心</a:t>
            </a:r>
            <a:endParaRPr lang="en-US" altLang="zh-CN" dirty="0" smtClean="0"/>
          </a:p>
          <a:p>
            <a:pPr marL="365760" lvl="1" indent="0">
              <a:buNone/>
            </a:pPr>
            <a:r>
              <a:rPr lang="en-US" altLang="zh-CN" dirty="0" smtClean="0"/>
              <a:t>《X</a:t>
            </a:r>
            <a:r>
              <a:rPr lang="zh-CN" altLang="en-US" dirty="0" smtClean="0"/>
              <a:t>光系列实验</a:t>
            </a:r>
            <a:r>
              <a:rPr lang="en-US" altLang="zh-CN" dirty="0" smtClean="0"/>
              <a:t>》</a:t>
            </a:r>
          </a:p>
          <a:p>
            <a:pPr marL="365760" lvl="1" indent="0">
              <a:buNone/>
            </a:pPr>
            <a:r>
              <a:rPr lang="en-US" altLang="zh-CN" dirty="0" smtClean="0"/>
              <a:t>《GM</a:t>
            </a:r>
            <a:r>
              <a:rPr lang="zh-CN" altLang="en-US" dirty="0" smtClean="0"/>
              <a:t>计数器和核衰变的统计规律</a:t>
            </a:r>
            <a:r>
              <a:rPr lang="en-US" altLang="zh-CN" dirty="0" smtClean="0"/>
              <a:t>》</a:t>
            </a:r>
            <a:endParaRPr lang="zh-CN" altLang="en-US" dirty="0"/>
          </a:p>
        </p:txBody>
      </p:sp>
    </p:spTree>
    <p:extLst>
      <p:ext uri="{BB962C8B-B14F-4D97-AF65-F5344CB8AC3E}">
        <p14:creationId xmlns:p14="http://schemas.microsoft.com/office/powerpoint/2010/main" val="263376687"/>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619672" y="4365104"/>
            <a:ext cx="6512511" cy="1143000"/>
          </a:xfrm>
        </p:spPr>
        <p:txBody>
          <a:bodyPr/>
          <a:lstStyle/>
          <a:p>
            <a:r>
              <a:rPr lang="zh-CN" altLang="en-US" dirty="0" smtClean="0"/>
              <a:t>谢谢大家！</a:t>
            </a:r>
            <a:r>
              <a:rPr lang="en-US" altLang="zh-CN" dirty="0" smtClean="0"/>
              <a:t/>
            </a:r>
            <a:br>
              <a:rPr lang="en-US" altLang="zh-CN" dirty="0" smtClean="0"/>
            </a:br>
            <a:r>
              <a:rPr lang="en-US" altLang="zh-CN" dirty="0" smtClean="0"/>
              <a:t/>
            </a:r>
            <a:br>
              <a:rPr lang="en-US" altLang="zh-CN" dirty="0" smtClean="0"/>
            </a:br>
            <a:r>
              <a:rPr lang="en-US" altLang="zh-CN" sz="1800" dirty="0" smtClean="0"/>
              <a:t>09300300051</a:t>
            </a:r>
            <a:r>
              <a:rPr lang="zh-CN" altLang="en-US" sz="1800" dirty="0" smtClean="0"/>
              <a:t>白霖</a:t>
            </a:r>
            <a:endParaRPr lang="zh-CN" altLang="en-US" sz="1800" dirty="0"/>
          </a:p>
        </p:txBody>
      </p:sp>
    </p:spTree>
    <p:extLst>
      <p:ext uri="{BB962C8B-B14F-4D97-AF65-F5344CB8AC3E}">
        <p14:creationId xmlns:p14="http://schemas.microsoft.com/office/powerpoint/2010/main" val="1174249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气流">
  <a:themeElements>
    <a:clrScheme name="气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气流">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气流">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528</TotalTime>
  <Words>1671</Words>
  <Application>Microsoft Office PowerPoint</Application>
  <PresentationFormat>全屏显示(4:3)</PresentationFormat>
  <Paragraphs>110</Paragraphs>
  <Slides>16</Slides>
  <Notes>0</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气流</vt:lpstr>
      <vt:lpstr>盖革-弥勒计数器和核衰变的统计规律</vt:lpstr>
      <vt:lpstr>实验目的</vt:lpstr>
      <vt:lpstr>G-M计数管的结构与工作原理</vt:lpstr>
      <vt:lpstr>G-M计数管的结构与工作原理</vt:lpstr>
      <vt:lpstr>G-M计数管的结构与工作原理</vt:lpstr>
      <vt:lpstr>G-M计数管的死时间、恢复时间和分辨时间</vt:lpstr>
      <vt:lpstr>用双源法测量G-M计数管的分辨时间τ和∆τ</vt:lpstr>
      <vt:lpstr>用双源法测量G-M计数管的分辨时间τ和∆τ</vt:lpstr>
      <vt:lpstr>实验数据及其处理</vt:lpstr>
      <vt:lpstr>G-M计数管与电离腔对射线探测的优劣比较</vt:lpstr>
      <vt:lpstr>G-M计数管与电离腔对射线探测的优劣比较</vt:lpstr>
      <vt:lpstr>时间间隔分布规律的检验</vt:lpstr>
      <vt:lpstr>时间间隔分布规律的检验</vt:lpstr>
      <vt:lpstr>结论：随着时间间隔的增加，泊松分布在向正态（高斯）分布不断趋近</vt:lpstr>
      <vt:lpstr>参考资料</vt:lpstr>
      <vt:lpstr>谢谢大家！  09300300051白霖</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盖革-弥勒计数器和核衰变的统计规律</dc:title>
  <dc:creator>B</dc:creator>
  <cp:lastModifiedBy>B</cp:lastModifiedBy>
  <cp:revision>32</cp:revision>
  <dcterms:created xsi:type="dcterms:W3CDTF">2011-12-27T06:19:27Z</dcterms:created>
  <dcterms:modified xsi:type="dcterms:W3CDTF">2011-12-28T11:42:04Z</dcterms:modified>
</cp:coreProperties>
</file>