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2" r:id="rId5"/>
    <p:sldId id="273" r:id="rId6"/>
    <p:sldId id="274" r:id="rId7"/>
    <p:sldId id="275" r:id="rId8"/>
    <p:sldId id="276" r:id="rId9"/>
    <p:sldId id="277" r:id="rId10"/>
  </p:sldIdLst>
  <p:sldSz cx="9144000" cy="51450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D1E"/>
    <a:srgbClr val="AC9404"/>
    <a:srgbClr val="E1C205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0" autoAdjust="0"/>
    <p:restoredTop sz="94660"/>
  </p:normalViewPr>
  <p:slideViewPr>
    <p:cSldViewPr>
      <p:cViewPr>
        <p:scale>
          <a:sx n="82" d="100"/>
          <a:sy n="82" d="100"/>
        </p:scale>
        <p:origin x="150" y="-2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87CB3-DCCA-48A3-97BE-194655500F2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254352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3235E-FBA9-4E2A-B5E8-6C0926B156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297631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195B7-2110-4F4D-BCE7-F8FB873CFF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089573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6F089-AC56-417E-9BB6-8B97044A37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967945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CFE64-8D2C-4F9A-AB72-9DC1839C53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586331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3A396-CAFF-4900-B179-BFA539CA2A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810230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0B8D7-CE94-478D-B857-097A776BF2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877068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766EA-EBB7-4559-8031-52C665C677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92174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315B6-FAE6-4D9B-BD78-9C6F51F3E1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60983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6071A-4533-4232-8D57-754F75BBFC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610440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EBE3-3508-4B8B-BDB8-50F6D7C164D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298142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9487193-83B5-442E-972D-6B792647A16F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1" name="Picture 7" descr="Colour Abstract2grounds5 [转换]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" b="11327"/>
          <a:stretch>
            <a:fillRect/>
          </a:stretch>
        </p:blipFill>
        <p:spPr bwMode="auto">
          <a:xfrm>
            <a:off x="0" y="15875"/>
            <a:ext cx="9148763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96365" y="374105"/>
            <a:ext cx="7280091" cy="686271"/>
            <a:chOff x="1396365" y="374105"/>
            <a:chExt cx="7280091" cy="686271"/>
          </a:xfrm>
        </p:grpSpPr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1396365" y="374105"/>
              <a:ext cx="7280091" cy="686271"/>
              <a:chOff x="703" y="1621"/>
              <a:chExt cx="3628" cy="342"/>
            </a:xfrm>
          </p:grpSpPr>
          <p:sp>
            <p:nvSpPr>
              <p:cNvPr id="9" name="AutoShape 6"/>
              <p:cNvSpPr>
                <a:spLocks noChangeArrowheads="1"/>
              </p:cNvSpPr>
              <p:nvPr/>
            </p:nvSpPr>
            <p:spPr bwMode="auto">
              <a:xfrm>
                <a:off x="884" y="1633"/>
                <a:ext cx="3447" cy="306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AutoShape 3"/>
              <p:cNvSpPr>
                <a:spLocks noChangeArrowheads="1"/>
              </p:cNvSpPr>
              <p:nvPr/>
            </p:nvSpPr>
            <p:spPr bwMode="gray">
              <a:xfrm>
                <a:off x="754" y="1676"/>
                <a:ext cx="3401" cy="224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1619672" y="412304"/>
              <a:ext cx="684076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dirty="0" smtClean="0">
                  <a:latin typeface="DFKai-SB" pitchFamily="65" charset="-120"/>
                  <a:ea typeface="DFKai-SB" pitchFamily="65" charset="-120"/>
                </a:rPr>
                <a:t>GM</a:t>
              </a:r>
              <a:r>
                <a:rPr lang="zh-CN" altLang="en-US" sz="3200" dirty="0" smtClean="0">
                  <a:latin typeface="华文行楷" pitchFamily="2" charset="-122"/>
                  <a:ea typeface="华文行楷" pitchFamily="2" charset="-122"/>
                </a:rPr>
                <a:t>计数器</a:t>
              </a:r>
              <a:r>
                <a:rPr lang="zh-CN" altLang="en-US" sz="3200" dirty="0">
                  <a:latin typeface="华文行楷" pitchFamily="2" charset="-122"/>
                  <a:ea typeface="华文行楷" pitchFamily="2" charset="-122"/>
                </a:rPr>
                <a:t>与</a:t>
              </a:r>
              <a:r>
                <a:rPr lang="zh-CN" altLang="en-US" sz="3200" dirty="0" smtClean="0">
                  <a:latin typeface="华文行楷" pitchFamily="2" charset="-122"/>
                  <a:ea typeface="华文行楷" pitchFamily="2" charset="-122"/>
                </a:rPr>
                <a:t>核衰变的统计规律的研究</a:t>
              </a:r>
              <a:endParaRPr lang="zh-CN" altLang="en-US" sz="32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292080" y="3724672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报告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人：张路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刘仲麟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2011.6.23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026" name="Picture 2" descr="C:\Users\Ethan\Desktop\imagesCA1AFE6F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366" y="1105888"/>
            <a:ext cx="4087202" cy="3423285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9" name="Group 57"/>
          <p:cNvGrpSpPr>
            <a:grpSpLocks/>
          </p:cNvGrpSpPr>
          <p:nvPr/>
        </p:nvGrpSpPr>
        <p:grpSpPr bwMode="auto">
          <a:xfrm>
            <a:off x="1446375" y="2125266"/>
            <a:ext cx="5759450" cy="542925"/>
            <a:chOff x="703" y="940"/>
            <a:chExt cx="3628" cy="342"/>
          </a:xfrm>
        </p:grpSpPr>
        <p:sp>
          <p:nvSpPr>
            <p:cNvPr id="3123" name="AutoShape 51"/>
            <p:cNvSpPr>
              <a:spLocks noChangeArrowheads="1"/>
            </p:cNvSpPr>
            <p:nvPr/>
          </p:nvSpPr>
          <p:spPr bwMode="auto">
            <a:xfrm>
              <a:off x="884" y="952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" name="AutoShape 3"/>
            <p:cNvSpPr>
              <a:spLocks noChangeArrowheads="1"/>
            </p:cNvSpPr>
            <p:nvPr/>
          </p:nvSpPr>
          <p:spPr bwMode="gray">
            <a:xfrm>
              <a:off x="754" y="995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</a:t>
              </a:r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目的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3128" name="Group 56"/>
          <p:cNvGrpSpPr>
            <a:grpSpLocks/>
          </p:cNvGrpSpPr>
          <p:nvPr/>
        </p:nvGrpSpPr>
        <p:grpSpPr bwMode="auto">
          <a:xfrm>
            <a:off x="1527338" y="2865041"/>
            <a:ext cx="5678488" cy="485775"/>
            <a:chOff x="754" y="1633"/>
            <a:chExt cx="3577" cy="306"/>
          </a:xfrm>
        </p:grpSpPr>
        <p:sp>
          <p:nvSpPr>
            <p:cNvPr id="3124" name="AutoShape 52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实验装置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3130" name="Group 58"/>
          <p:cNvGrpSpPr>
            <a:grpSpLocks/>
          </p:cNvGrpSpPr>
          <p:nvPr/>
        </p:nvGrpSpPr>
        <p:grpSpPr bwMode="auto">
          <a:xfrm>
            <a:off x="1447962" y="1439466"/>
            <a:ext cx="5759450" cy="542925"/>
            <a:chOff x="703" y="1621"/>
            <a:chExt cx="3628" cy="342"/>
          </a:xfrm>
        </p:grpSpPr>
        <p:sp>
          <p:nvSpPr>
            <p:cNvPr id="3131" name="AutoShape 59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背景知识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3135" name="Group 63"/>
          <p:cNvGrpSpPr>
            <a:grpSpLocks/>
          </p:cNvGrpSpPr>
          <p:nvPr/>
        </p:nvGrpSpPr>
        <p:grpSpPr bwMode="auto">
          <a:xfrm>
            <a:off x="1527338" y="3585766"/>
            <a:ext cx="5678488" cy="485775"/>
            <a:chOff x="754" y="952"/>
            <a:chExt cx="3577" cy="306"/>
          </a:xfrm>
        </p:grpSpPr>
        <p:sp>
          <p:nvSpPr>
            <p:cNvPr id="3136" name="AutoShape 64"/>
            <p:cNvSpPr>
              <a:spLocks noChangeArrowheads="1"/>
            </p:cNvSpPr>
            <p:nvPr/>
          </p:nvSpPr>
          <p:spPr bwMode="auto">
            <a:xfrm>
              <a:off x="884" y="952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>
              <a:off x="754" y="995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实验结果与讨论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600" y="187569"/>
            <a:ext cx="8208912" cy="656783"/>
            <a:chOff x="971600" y="187569"/>
            <a:chExt cx="8208912" cy="656783"/>
          </a:xfrm>
        </p:grpSpPr>
        <p:grpSp>
          <p:nvGrpSpPr>
            <p:cNvPr id="7" name="组合 6"/>
            <p:cNvGrpSpPr/>
            <p:nvPr/>
          </p:nvGrpSpPr>
          <p:grpSpPr>
            <a:xfrm>
              <a:off x="6660231" y="252965"/>
              <a:ext cx="2001759" cy="485775"/>
              <a:chOff x="5292079" y="252965"/>
              <a:chExt cx="3369912" cy="485775"/>
            </a:xfrm>
          </p:grpSpPr>
          <p:sp>
            <p:nvSpPr>
              <p:cNvPr id="22" name="AutoShape 59"/>
              <p:cNvSpPr>
                <a:spLocks noChangeArrowheads="1"/>
              </p:cNvSpPr>
              <p:nvPr/>
            </p:nvSpPr>
            <p:spPr bwMode="auto">
              <a:xfrm>
                <a:off x="5529680" y="252965"/>
                <a:ext cx="3132311" cy="485775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" name="AutoShape 3"/>
              <p:cNvSpPr>
                <a:spLocks noChangeArrowheads="1"/>
              </p:cNvSpPr>
              <p:nvPr/>
            </p:nvSpPr>
            <p:spPr bwMode="gray">
              <a:xfrm>
                <a:off x="5292079" y="321228"/>
                <a:ext cx="3090511" cy="355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6948264" y="187569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/>
                <a:t>outline</a:t>
              </a:r>
              <a:endParaRPr lang="zh-CN" altLang="en-US" sz="3200" dirty="0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71600" y="252965"/>
            <a:ext cx="8208912" cy="591387"/>
            <a:chOff x="971600" y="252965"/>
            <a:chExt cx="8208912" cy="591387"/>
          </a:xfrm>
        </p:grpSpPr>
        <p:grpSp>
          <p:nvGrpSpPr>
            <p:cNvPr id="6" name="组合 5"/>
            <p:cNvGrpSpPr/>
            <p:nvPr/>
          </p:nvGrpSpPr>
          <p:grpSpPr>
            <a:xfrm>
              <a:off x="6660231" y="252965"/>
              <a:ext cx="2001759" cy="485775"/>
              <a:chOff x="5292079" y="252965"/>
              <a:chExt cx="3369912" cy="485775"/>
            </a:xfrm>
          </p:grpSpPr>
          <p:sp>
            <p:nvSpPr>
              <p:cNvPr id="9" name="AutoShape 59"/>
              <p:cNvSpPr>
                <a:spLocks noChangeArrowheads="1"/>
              </p:cNvSpPr>
              <p:nvPr/>
            </p:nvSpPr>
            <p:spPr bwMode="auto">
              <a:xfrm>
                <a:off x="5529680" y="252965"/>
                <a:ext cx="3132311" cy="485775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AutoShape 3"/>
              <p:cNvSpPr>
                <a:spLocks noChangeArrowheads="1"/>
              </p:cNvSpPr>
              <p:nvPr/>
            </p:nvSpPr>
            <p:spPr bwMode="gray">
              <a:xfrm>
                <a:off x="5292079" y="321228"/>
                <a:ext cx="3090511" cy="355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6732240" y="252965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背景知识</a:t>
              </a:r>
              <a:endParaRPr lang="zh-CN" altLang="en-US" sz="2800" dirty="0">
                <a:latin typeface="华文行楷" pitchFamily="2" charset="-122"/>
                <a:ea typeface="华文行楷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547664" y="1708448"/>
            <a:ext cx="5678488" cy="485775"/>
            <a:chOff x="1547664" y="1708448"/>
            <a:chExt cx="5678488" cy="485775"/>
          </a:xfrm>
        </p:grpSpPr>
        <p:sp>
          <p:nvSpPr>
            <p:cNvPr id="12" name="AutoShape 59"/>
            <p:cNvSpPr>
              <a:spLocks noChangeArrowheads="1"/>
            </p:cNvSpPr>
            <p:nvPr/>
          </p:nvSpPr>
          <p:spPr bwMode="auto">
            <a:xfrm>
              <a:off x="1754039" y="1708448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1547664" y="1776711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en-US" altLang="zh-CN" sz="2400" dirty="0" smtClean="0">
                  <a:latin typeface="+mn-lt"/>
                  <a:ea typeface="华文行楷" pitchFamily="2" charset="-122"/>
                </a:rPr>
                <a:t>GM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计数器</a:t>
              </a:r>
              <a:endParaRPr lang="en-US" altLang="zh-CN" sz="2400" dirty="0" smtClean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47664" y="2572544"/>
            <a:ext cx="5678488" cy="485775"/>
            <a:chOff x="1547664" y="2572544"/>
            <a:chExt cx="5678488" cy="485775"/>
          </a:xfrm>
        </p:grpSpPr>
        <p:sp>
          <p:nvSpPr>
            <p:cNvPr id="16" name="AutoShape 51"/>
            <p:cNvSpPr>
              <a:spLocks noChangeArrowheads="1"/>
            </p:cNvSpPr>
            <p:nvPr/>
          </p:nvSpPr>
          <p:spPr bwMode="auto">
            <a:xfrm>
              <a:off x="1754039" y="2572544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AutoShape 3"/>
            <p:cNvSpPr>
              <a:spLocks noChangeArrowheads="1"/>
            </p:cNvSpPr>
            <p:nvPr/>
          </p:nvSpPr>
          <p:spPr bwMode="gray">
            <a:xfrm>
              <a:off x="1547664" y="2640807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泊松分布</a:t>
              </a:r>
              <a:r>
                <a:rPr lang="en-US" altLang="zh-CN" sz="2400" dirty="0" smtClean="0">
                  <a:latin typeface="华文行楷" pitchFamily="2" charset="-122"/>
                  <a:ea typeface="华文行楷" pitchFamily="2" charset="-122"/>
                </a:rPr>
                <a:t>&amp;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高斯分布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47664" y="3454921"/>
            <a:ext cx="5678488" cy="485775"/>
            <a:chOff x="1547664" y="3454921"/>
            <a:chExt cx="5678488" cy="485775"/>
          </a:xfrm>
        </p:grpSpPr>
        <p:sp>
          <p:nvSpPr>
            <p:cNvPr id="14" name="AutoShape 59"/>
            <p:cNvSpPr>
              <a:spLocks noChangeArrowheads="1"/>
            </p:cNvSpPr>
            <p:nvPr/>
          </p:nvSpPr>
          <p:spPr bwMode="auto">
            <a:xfrm>
              <a:off x="1754039" y="3454921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AutoShape 3"/>
            <p:cNvSpPr>
              <a:spLocks noChangeArrowheads="1"/>
            </p:cNvSpPr>
            <p:nvPr/>
          </p:nvSpPr>
          <p:spPr bwMode="gray">
            <a:xfrm>
              <a:off x="1547664" y="3523184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el-GR" altLang="zh-CN" dirty="0" smtClean="0"/>
                <a:t>Χ</a:t>
              </a:r>
              <a:r>
                <a:rPr lang="en-US" altLang="zh-CN" baseline="30000" dirty="0" smtClean="0"/>
                <a:t>2</a:t>
              </a:r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检验法</a:t>
              </a:r>
              <a:endParaRPr lang="en-US" altLang="zh-CN" baseline="30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600" y="252965"/>
            <a:ext cx="8208912" cy="591387"/>
            <a:chOff x="971600" y="252965"/>
            <a:chExt cx="8208912" cy="591387"/>
          </a:xfrm>
        </p:grpSpPr>
        <p:grpSp>
          <p:nvGrpSpPr>
            <p:cNvPr id="3" name="组合 2"/>
            <p:cNvGrpSpPr/>
            <p:nvPr/>
          </p:nvGrpSpPr>
          <p:grpSpPr>
            <a:xfrm>
              <a:off x="6660231" y="252965"/>
              <a:ext cx="2001759" cy="485775"/>
              <a:chOff x="5292079" y="252965"/>
              <a:chExt cx="3369912" cy="485775"/>
            </a:xfrm>
          </p:grpSpPr>
          <p:sp>
            <p:nvSpPr>
              <p:cNvPr id="6" name="AutoShape 59"/>
              <p:cNvSpPr>
                <a:spLocks noChangeArrowheads="1"/>
              </p:cNvSpPr>
              <p:nvPr/>
            </p:nvSpPr>
            <p:spPr bwMode="auto">
              <a:xfrm>
                <a:off x="5529680" y="252965"/>
                <a:ext cx="3132311" cy="485775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" name="AutoShape 3"/>
              <p:cNvSpPr>
                <a:spLocks noChangeArrowheads="1"/>
              </p:cNvSpPr>
              <p:nvPr/>
            </p:nvSpPr>
            <p:spPr bwMode="gray">
              <a:xfrm>
                <a:off x="5292079" y="321228"/>
                <a:ext cx="3090511" cy="355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732240" y="252965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latin typeface="Cambria Math" pitchFamily="18" charset="0"/>
                  <a:ea typeface="Cambria Math" pitchFamily="18" charset="0"/>
                </a:rPr>
                <a:t>GM</a:t>
              </a:r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计数器</a:t>
              </a:r>
              <a:endParaRPr lang="zh-CN" altLang="en-US" sz="2800" dirty="0">
                <a:latin typeface="华文行楷" pitchFamily="2" charset="-122"/>
                <a:ea typeface="华文行楷" pitchFamily="2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292080" y="1020657"/>
            <a:ext cx="3528392" cy="3885760"/>
            <a:chOff x="5292080" y="1020657"/>
            <a:chExt cx="3528392" cy="3885760"/>
          </a:xfrm>
        </p:grpSpPr>
        <p:pic>
          <p:nvPicPr>
            <p:cNvPr id="1026" name="Picture 2" descr="C:\Users\Ethan\Desktop\2005111210236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1020657"/>
              <a:ext cx="3456384" cy="339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36096" y="4444752"/>
              <a:ext cx="3384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+mn-lt"/>
                  <a:ea typeface="华文行楷" pitchFamily="2" charset="-122"/>
                </a:rPr>
                <a:t>GM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计数器坪特性曲线</a:t>
              </a:r>
              <a:endParaRPr lang="zh-CN" altLang="en-US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11" name="Group 57"/>
          <p:cNvGrpSpPr>
            <a:grpSpLocks/>
          </p:cNvGrpSpPr>
          <p:nvPr/>
        </p:nvGrpSpPr>
        <p:grpSpPr bwMode="auto">
          <a:xfrm>
            <a:off x="827584" y="2636441"/>
            <a:ext cx="1735063" cy="542925"/>
            <a:chOff x="703" y="940"/>
            <a:chExt cx="3628" cy="342"/>
          </a:xfrm>
        </p:grpSpPr>
        <p:sp>
          <p:nvSpPr>
            <p:cNvPr id="21" name="AutoShape 51"/>
            <p:cNvSpPr>
              <a:spLocks noChangeArrowheads="1"/>
            </p:cNvSpPr>
            <p:nvPr/>
          </p:nvSpPr>
          <p:spPr bwMode="auto">
            <a:xfrm>
              <a:off x="884" y="952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gray">
            <a:xfrm>
              <a:off x="754" y="995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性能与指标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13" name="Group 58"/>
          <p:cNvGrpSpPr>
            <a:grpSpLocks/>
          </p:cNvGrpSpPr>
          <p:nvPr/>
        </p:nvGrpSpPr>
        <p:grpSpPr bwMode="auto">
          <a:xfrm>
            <a:off x="828062" y="1950641"/>
            <a:ext cx="1735063" cy="542925"/>
            <a:chOff x="703" y="1621"/>
            <a:chExt cx="3628" cy="342"/>
          </a:xfrm>
        </p:grpSpPr>
        <p:sp>
          <p:nvSpPr>
            <p:cNvPr id="17" name="AutoShape 59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用途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3199266" y="3148857"/>
            <a:ext cx="1732290" cy="485775"/>
            <a:chOff x="754" y="1010"/>
            <a:chExt cx="3577" cy="306"/>
          </a:xfrm>
        </p:grpSpPr>
        <p:sp>
          <p:nvSpPr>
            <p:cNvPr id="37" name="AutoShape 51"/>
            <p:cNvSpPr>
              <a:spLocks noChangeArrowheads="1"/>
            </p:cNvSpPr>
            <p:nvPr/>
          </p:nvSpPr>
          <p:spPr bwMode="auto">
            <a:xfrm>
              <a:off x="884" y="1010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AutoShape 3"/>
            <p:cNvSpPr>
              <a:spLocks noChangeArrowheads="1"/>
            </p:cNvSpPr>
            <p:nvPr/>
          </p:nvSpPr>
          <p:spPr bwMode="gray">
            <a:xfrm>
              <a:off x="754" y="1053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分辨时间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29" name="Group 58"/>
          <p:cNvGrpSpPr>
            <a:grpSpLocks/>
          </p:cNvGrpSpPr>
          <p:nvPr/>
        </p:nvGrpSpPr>
        <p:grpSpPr bwMode="auto">
          <a:xfrm>
            <a:off x="3199750" y="2285258"/>
            <a:ext cx="1732290" cy="485775"/>
            <a:chOff x="754" y="1579"/>
            <a:chExt cx="3577" cy="306"/>
          </a:xfrm>
        </p:grpSpPr>
        <p:sp>
          <p:nvSpPr>
            <p:cNvPr id="33" name="AutoShape 59"/>
            <p:cNvSpPr>
              <a:spLocks noChangeArrowheads="1"/>
            </p:cNvSpPr>
            <p:nvPr/>
          </p:nvSpPr>
          <p:spPr bwMode="auto">
            <a:xfrm>
              <a:off x="884" y="1579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" name="AutoShape 3"/>
            <p:cNvSpPr>
              <a:spLocks noChangeArrowheads="1"/>
            </p:cNvSpPr>
            <p:nvPr/>
          </p:nvSpPr>
          <p:spPr bwMode="gray">
            <a:xfrm>
              <a:off x="754" y="1622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坪特性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562647" y="2472281"/>
            <a:ext cx="521884" cy="858545"/>
            <a:chOff x="2562647" y="2472281"/>
            <a:chExt cx="521884" cy="858545"/>
          </a:xfrm>
        </p:grpSpPr>
        <p:sp>
          <p:nvSpPr>
            <p:cNvPr id="25" name="左大括号 24"/>
            <p:cNvSpPr/>
            <p:nvPr/>
          </p:nvSpPr>
          <p:spPr>
            <a:xfrm>
              <a:off x="2871746" y="2472281"/>
              <a:ext cx="212785" cy="858545"/>
            </a:xfrm>
            <a:prstGeom prst="leftBrace">
              <a:avLst/>
            </a:prstGeom>
            <a:ln>
              <a:solidFill>
                <a:srgbClr val="FFC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21" idx="3"/>
              <a:endCxn id="25" idx="1"/>
            </p:cNvCxnSpPr>
            <p:nvPr/>
          </p:nvCxnSpPr>
          <p:spPr>
            <a:xfrm>
              <a:off x="2562647" y="2898379"/>
              <a:ext cx="309099" cy="3175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78447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71600" y="250090"/>
            <a:ext cx="8208912" cy="594262"/>
            <a:chOff x="971600" y="250090"/>
            <a:chExt cx="8208912" cy="594262"/>
          </a:xfrm>
        </p:grpSpPr>
        <p:grpSp>
          <p:nvGrpSpPr>
            <p:cNvPr id="6" name="组合 5"/>
            <p:cNvGrpSpPr/>
            <p:nvPr/>
          </p:nvGrpSpPr>
          <p:grpSpPr>
            <a:xfrm>
              <a:off x="5306546" y="250090"/>
              <a:ext cx="3441918" cy="485775"/>
              <a:chOff x="3013184" y="250090"/>
              <a:chExt cx="5794382" cy="485775"/>
            </a:xfrm>
          </p:grpSpPr>
          <p:sp>
            <p:nvSpPr>
              <p:cNvPr id="9" name="AutoShape 59"/>
              <p:cNvSpPr>
                <a:spLocks noChangeArrowheads="1"/>
              </p:cNvSpPr>
              <p:nvPr/>
            </p:nvSpPr>
            <p:spPr bwMode="auto">
              <a:xfrm>
                <a:off x="3217992" y="250090"/>
                <a:ext cx="5589574" cy="485775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AutoShape 3"/>
              <p:cNvSpPr>
                <a:spLocks noChangeArrowheads="1"/>
              </p:cNvSpPr>
              <p:nvPr/>
            </p:nvSpPr>
            <p:spPr bwMode="gray">
              <a:xfrm>
                <a:off x="3013184" y="318353"/>
                <a:ext cx="5514983" cy="355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364088" y="252965"/>
              <a:ext cx="3600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泊松分布</a:t>
              </a:r>
              <a:r>
                <a:rPr lang="en-US" altLang="zh-CN" sz="2800" dirty="0" smtClean="0">
                  <a:latin typeface="华文行楷" pitchFamily="2" charset="-122"/>
                  <a:ea typeface="华文行楷" pitchFamily="2" charset="-122"/>
                </a:rPr>
                <a:t>&amp;</a:t>
              </a:r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高斯分布</a:t>
              </a:r>
              <a:endParaRPr lang="zh-CN" altLang="en-US" sz="28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1560" y="1652627"/>
            <a:ext cx="3314818" cy="2186591"/>
            <a:chOff x="611560" y="1652627"/>
            <a:chExt cx="3314818" cy="2186591"/>
          </a:xfrm>
        </p:grpSpPr>
        <p:sp>
          <p:nvSpPr>
            <p:cNvPr id="12" name="AutoShape 59"/>
            <p:cNvSpPr>
              <a:spLocks noChangeArrowheads="1"/>
            </p:cNvSpPr>
            <p:nvPr/>
          </p:nvSpPr>
          <p:spPr bwMode="auto">
            <a:xfrm>
              <a:off x="1538015" y="1652627"/>
              <a:ext cx="1809849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1331640" y="1720890"/>
              <a:ext cx="1785697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+mn-lt"/>
                  <a:ea typeface="华文行楷" pitchFamily="2" charset="-122"/>
                </a:rPr>
                <a:t>泊松分布</a:t>
              </a:r>
              <a:endParaRPr lang="en-US" altLang="zh-CN" sz="2400" dirty="0" smtClean="0">
                <a:latin typeface="华文行楷" pitchFamily="2" charset="-122"/>
                <a:ea typeface="华文行楷" pitchFamily="2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" name="TextBox 2"/>
                <p:cNvSpPr txBox="1"/>
                <p:nvPr/>
              </p:nvSpPr>
              <p:spPr>
                <a:xfrm>
                  <a:off x="611560" y="2917427"/>
                  <a:ext cx="3314818" cy="921791"/>
                </a:xfrm>
                <a:prstGeom prst="rect">
                  <a:avLst/>
                </a:prstGeom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zh-CN" altLang="en-US" sz="280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zh-CN" alt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zh-CN" altLang="en-US" sz="2800">
                            <a:solidFill>
                              <a:schemeClr val="tx1"/>
                            </a:solidFill>
                            <a:latin typeface="Cambria Math"/>
                          </a:rPr>
                          <m:t>)=</m:t>
                        </m:r>
                        <m:f>
                          <m:fPr>
                            <m:ctrlPr>
                              <a:rPr lang="zh-CN" altLang="en-US" sz="2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zh-CN" altLang="en-US" sz="2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CN" altLang="en-US" sz="28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!</m:t>
                            </m:r>
                          </m:den>
                        </m:f>
                        <m:sSup>
                          <m:sSupPr>
                            <m:ctrlPr>
                              <a:rPr lang="zh-CN" altLang="en-US" sz="2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zh-CN" altLang="en-US" sz="2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zh-CN" altLang="en-US" sz="28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zh-CN" altLang="en-US" sz="2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oMath>
                    </m:oMathPara>
                  </a14:m>
                  <a:endParaRPr lang="zh-CN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560" y="2917427"/>
                  <a:ext cx="3314818" cy="92179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组合 14"/>
          <p:cNvGrpSpPr/>
          <p:nvPr/>
        </p:nvGrpSpPr>
        <p:grpSpPr>
          <a:xfrm>
            <a:off x="5048349" y="1625028"/>
            <a:ext cx="3697003" cy="2243660"/>
            <a:chOff x="5048349" y="1625028"/>
            <a:chExt cx="3697003" cy="2243660"/>
          </a:xfrm>
        </p:grpSpPr>
        <p:sp>
          <p:nvSpPr>
            <p:cNvPr id="16" name="AutoShape 51"/>
            <p:cNvSpPr>
              <a:spLocks noChangeArrowheads="1"/>
            </p:cNvSpPr>
            <p:nvPr/>
          </p:nvSpPr>
          <p:spPr bwMode="auto">
            <a:xfrm>
              <a:off x="5642471" y="1625028"/>
              <a:ext cx="1809849" cy="485775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AutoShape 3"/>
            <p:cNvSpPr>
              <a:spLocks noChangeArrowheads="1"/>
            </p:cNvSpPr>
            <p:nvPr/>
          </p:nvSpPr>
          <p:spPr bwMode="gray">
            <a:xfrm>
              <a:off x="5436096" y="1693291"/>
              <a:ext cx="1785697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高斯分布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048349" y="2830262"/>
                  <a:ext cx="3697003" cy="1038426"/>
                </a:xfrm>
                <a:prstGeom prst="rect">
                  <a:avLst/>
                </a:prstGeom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i="1" smtClean="0">
                            <a:solidFill>
                              <a:schemeClr val="tx1"/>
                            </a:solidFill>
                          </a:rPr>
                          <m:t>𝑝</m:t>
                        </m:r>
                        <m:r>
                          <a:rPr lang="zh-CN" altLang="en-US" sz="2800">
                            <a:solidFill>
                              <a:schemeClr val="tx1"/>
                            </a:solidFill>
                          </a:rPr>
                          <m:t>(</m:t>
                        </m:r>
                        <m:r>
                          <a:rPr lang="zh-CN" altLang="en-US" sz="2800" i="1">
                            <a:solidFill>
                              <a:schemeClr val="tx1"/>
                            </a:solidFill>
                          </a:rPr>
                          <m:t>𝑛</m:t>
                        </m:r>
                        <m:r>
                          <a:rPr lang="zh-CN" altLang="en-US" sz="2800">
                            <a:solidFill>
                              <a:schemeClr val="tx1"/>
                            </a:solidFill>
                          </a:rPr>
                          <m:t>)=</m:t>
                        </m:r>
                        <m:f>
                          <m:fPr>
                            <m:ctrlPr>
                              <a:rPr lang="zh-CN" altLang="en-US" sz="2800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zh-CN" altLang="en-US" sz="2800">
                                <a:solidFill>
                                  <a:schemeClr val="tx1"/>
                                </a:solidFill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zh-CN" altLang="en-US" sz="280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</a:rPr>
                                  <m:t>𝜋</m:t>
                                </m:r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</a:rPr>
                                  <m:t>𝑚</m:t>
                                </m:r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zh-CN" altLang="en-US" sz="2800" i="1">
                                <a:solidFill>
                                  <a:schemeClr val="tx1"/>
                                </a:solidFill>
                              </a:rPr>
                            </m:ctrlPr>
                          </m:sSupPr>
                          <m:e>
                            <m:r>
                              <a:rPr lang="zh-CN" altLang="en-US" sz="2800" i="1">
                                <a:solidFill>
                                  <a:schemeClr val="tx1"/>
                                </a:solidFill>
                              </a:rPr>
                              <m:t>𝑒</m:t>
                            </m:r>
                          </m:e>
                          <m:sup>
                            <m:r>
                              <a:rPr lang="zh-CN" altLang="en-US" sz="2800">
                                <a:solidFill>
                                  <a:schemeClr val="tx1"/>
                                </a:solidFill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zh-CN" altLang="en-US" sz="2800" i="1">
                                        <a:solidFill>
                                          <a:schemeClr val="tx1"/>
                                        </a:solidFill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CN" altLang="en-US" sz="2800" i="1">
                                            <a:solidFill>
                                              <a:schemeClr val="tx1"/>
                                            </a:solidFill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CN" altLang="en-US" sz="2800" i="1">
                                            <a:solidFill>
                                              <a:schemeClr val="tx1"/>
                                            </a:solidFill>
                                          </a:rPr>
                                          <m:t>𝑛</m:t>
                                        </m:r>
                                        <m:r>
                                          <a:rPr lang="zh-CN" altLang="en-US" sz="2800">
                                            <a:solidFill>
                                              <a:schemeClr val="tx1"/>
                                            </a:solidFill>
                                          </a:rPr>
                                          <m:t>−</m:t>
                                        </m:r>
                                        <m:r>
                                          <a:rPr lang="zh-CN" altLang="en-US" sz="2800" i="1">
                                            <a:solidFill>
                                              <a:schemeClr val="tx1"/>
                                            </a:solidFill>
                                          </a:rPr>
                                          <m:t>𝑚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zh-CN" altLang="en-US" sz="2800">
                                        <a:solidFill>
                                          <a:schemeClr val="tx1"/>
                                        </a:solidFill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zh-CN" altLang="en-US" sz="280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</a:rPr>
                                  <m:t>𝑚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zh-CN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349" y="2830262"/>
                  <a:ext cx="3697003" cy="103842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右箭头 3"/>
          <p:cNvSpPr/>
          <p:nvPr/>
        </p:nvSpPr>
        <p:spPr>
          <a:xfrm>
            <a:off x="4211960" y="3133451"/>
            <a:ext cx="504056" cy="432048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3090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71600" y="250090"/>
            <a:ext cx="8208912" cy="594262"/>
            <a:chOff x="971600" y="250090"/>
            <a:chExt cx="8208912" cy="594262"/>
          </a:xfrm>
        </p:grpSpPr>
        <p:grpSp>
          <p:nvGrpSpPr>
            <p:cNvPr id="6" name="组合 5"/>
            <p:cNvGrpSpPr/>
            <p:nvPr/>
          </p:nvGrpSpPr>
          <p:grpSpPr>
            <a:xfrm>
              <a:off x="5306546" y="250090"/>
              <a:ext cx="3441918" cy="485775"/>
              <a:chOff x="3013184" y="250090"/>
              <a:chExt cx="5794382" cy="485775"/>
            </a:xfrm>
          </p:grpSpPr>
          <p:sp>
            <p:nvSpPr>
              <p:cNvPr id="9" name="AutoShape 59"/>
              <p:cNvSpPr>
                <a:spLocks noChangeArrowheads="1"/>
              </p:cNvSpPr>
              <p:nvPr/>
            </p:nvSpPr>
            <p:spPr bwMode="auto">
              <a:xfrm>
                <a:off x="3217992" y="250090"/>
                <a:ext cx="5589574" cy="485775"/>
              </a:xfrm>
              <a:prstGeom prst="roundRect">
                <a:avLst>
                  <a:gd name="adj" fmla="val 16667"/>
                </a:avLst>
              </a:prstGeom>
              <a:solidFill>
                <a:srgbClr val="9E2D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AutoShape 3"/>
              <p:cNvSpPr>
                <a:spLocks noChangeArrowheads="1"/>
              </p:cNvSpPr>
              <p:nvPr/>
            </p:nvSpPr>
            <p:spPr bwMode="gray">
              <a:xfrm>
                <a:off x="3013184" y="318353"/>
                <a:ext cx="5514983" cy="3556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:endParaRPr lang="zh-CN" altLang="zh-CN" sz="2400" dirty="0">
                  <a:ea typeface="微软雅黑" pitchFamily="34" charset="-122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364088" y="252965"/>
              <a:ext cx="3600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泊松分布</a:t>
              </a:r>
              <a:r>
                <a:rPr lang="en-US" altLang="zh-CN" sz="2800" dirty="0" smtClean="0">
                  <a:latin typeface="华文行楷" pitchFamily="2" charset="-122"/>
                  <a:ea typeface="华文行楷" pitchFamily="2" charset="-122"/>
                </a:rPr>
                <a:t>&amp;</a:t>
              </a:r>
              <a:r>
                <a:rPr lang="zh-CN" altLang="en-US" sz="2800" dirty="0" smtClean="0">
                  <a:latin typeface="华文行楷" pitchFamily="2" charset="-122"/>
                  <a:ea typeface="华文行楷" pitchFamily="2" charset="-122"/>
                </a:rPr>
                <a:t>高斯分布</a:t>
              </a:r>
              <a:endParaRPr lang="zh-CN" altLang="en-US" sz="28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79863" y="988368"/>
            <a:ext cx="4328730" cy="3990057"/>
            <a:chOff x="2779863" y="988368"/>
            <a:chExt cx="4328730" cy="3990057"/>
          </a:xfrm>
        </p:grpSpPr>
        <p:pic>
          <p:nvPicPr>
            <p:cNvPr id="1026" name="Picture 2" descr="C:\Users\Ethan\Desktop\image1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863" y="988368"/>
              <a:ext cx="4328730" cy="3374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861311" y="4516760"/>
              <a:ext cx="40149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泊松分布</a:t>
              </a:r>
              <a:r>
                <a:rPr lang="en-US" altLang="zh-CN" sz="2400" dirty="0" smtClean="0">
                  <a:latin typeface="华文行楷" pitchFamily="2" charset="-122"/>
                  <a:ea typeface="华文行楷" pitchFamily="2" charset="-122"/>
                </a:rPr>
                <a:t>&amp;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高斯分布比较图</a:t>
              </a:r>
              <a:endParaRPr lang="zh-CN" altLang="en-US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7086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971600" y="235682"/>
            <a:ext cx="8208912" cy="608670"/>
            <a:chOff x="971600" y="235682"/>
            <a:chExt cx="8208912" cy="60867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AutoShape 59"/>
            <p:cNvSpPr>
              <a:spLocks noChangeArrowheads="1"/>
            </p:cNvSpPr>
            <p:nvPr/>
          </p:nvSpPr>
          <p:spPr bwMode="auto">
            <a:xfrm>
              <a:off x="6989240" y="235682"/>
              <a:ext cx="1678584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AutoShape 3"/>
            <p:cNvSpPr>
              <a:spLocks noChangeArrowheads="1"/>
            </p:cNvSpPr>
            <p:nvPr/>
          </p:nvSpPr>
          <p:spPr bwMode="gray">
            <a:xfrm>
              <a:off x="6732240" y="303945"/>
              <a:ext cx="1656184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el-GR" altLang="zh-CN" dirty="0" smtClean="0"/>
                <a:t>Χ</a:t>
              </a:r>
              <a:r>
                <a:rPr lang="en-US" altLang="zh-CN" baseline="30000" dirty="0" smtClean="0"/>
                <a:t>2</a:t>
              </a:r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检验法</a:t>
              </a:r>
              <a:endParaRPr lang="en-US" altLang="zh-CN" baseline="30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AutoShape 3"/>
              <p:cNvSpPr>
                <a:spLocks noChangeArrowheads="1"/>
              </p:cNvSpPr>
              <p:nvPr/>
            </p:nvSpPr>
            <p:spPr bwMode="gray">
              <a:xfrm>
                <a:off x="1722712" y="1177013"/>
                <a:ext cx="5225552" cy="197159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algn="ctr"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sz="2400"/>
                          </m:ctrlPr>
                        </m:sSupPr>
                        <m:e>
                          <m:r>
                            <a:rPr lang="zh-CN" altLang="en-US" sz="2400" i="1"/>
                            <m:t>𝜒</m:t>
                          </m:r>
                        </m:e>
                        <m:sup>
                          <m:r>
                            <a:rPr lang="zh-CN" altLang="en-US" sz="2400"/>
                            <m:t>2</m:t>
                          </m:r>
                        </m:sup>
                      </m:sSup>
                      <m:r>
                        <a:rPr lang="zh-CN" altLang="en-US" sz="2400"/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zh-CN" altLang="en-US" sz="2400" i="1"/>
                          </m:ctrlPr>
                        </m:naryPr>
                        <m:sub>
                          <m:r>
                            <a:rPr lang="zh-CN" altLang="en-US" sz="2400" i="1"/>
                            <m:t>𝑗</m:t>
                          </m:r>
                          <m:r>
                            <a:rPr lang="zh-CN" altLang="en-US" sz="2400"/>
                            <m:t>=1</m:t>
                          </m:r>
                        </m:sub>
                        <m:sup>
                          <m:r>
                            <a:rPr lang="zh-CN" altLang="en-US" sz="2400" i="1"/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zh-CN" altLang="en-US" sz="2400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en-US" sz="2400" i="1"/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en-US" sz="2400" i="1"/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zh-CN" altLang="en-US" sz="2400" i="1"/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US" sz="2400" i="1"/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400" i="1"/>
                                            <m:t>𝑗</m:t>
                                          </m:r>
                                        </m:sub>
                                        <m:sup/>
                                      </m:sSubSup>
                                      <m:r>
                                        <a:rPr lang="zh-CN" altLang="en-US" sz="2400"/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zh-CN" altLang="en-US" sz="2400" i="1"/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US" sz="2400" i="1"/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400" i="1"/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zh-CN" altLang="en-US" sz="2400"/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zh-CN" altLang="en-US" sz="2400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zh-CN" altLang="en-US" sz="2400" i="1"/>
                                  </m:ctrlPr>
                                </m:sSubSupPr>
                                <m:e>
                                  <m:r>
                                    <a:rPr lang="zh-CN" altLang="en-US" sz="2400" i="1"/>
                                    <m:t>𝑓</m:t>
                                  </m:r>
                                </m:e>
                                <m:sub>
                                  <m:r>
                                    <a:rPr lang="zh-CN" altLang="en-US" sz="2400" i="1"/>
                                    <m:t>𝑗</m:t>
                                  </m:r>
                                </m:sub>
                                <m:sup>
                                  <m:r>
                                    <a:rPr lang="zh-CN" altLang="en-US" sz="2400"/>
                                    <m:t>′</m:t>
                                  </m:r>
                                </m:sup>
                              </m:sSubSup>
                            </m:den>
                          </m:f>
                        </m:e>
                      </m:nary>
                    </m:oMath>
                  </m:oMathPara>
                </a14:m>
                <a:endParaRPr lang="en-US" altLang="zh-CN" sz="2400" dirty="0" smtClean="0">
                  <a:latin typeface="华文行楷" pitchFamily="2" charset="-122"/>
                  <a:ea typeface="华文行楷" pitchFamily="2" charset="-122"/>
                </a:endParaRPr>
              </a:p>
            </p:txBody>
          </p:sp>
        </mc:Choice>
        <mc:Fallback>
          <p:sp>
            <p:nvSpPr>
              <p:cNvPr id="35" name="AutoShap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1722712" y="1177013"/>
                <a:ext cx="5225552" cy="1971595"/>
              </a:xfrm>
              <a:prstGeom prst="roundRect">
                <a:avLst>
                  <a:gd name="adj" fmla="val 16667"/>
                </a:avLst>
              </a:prstGeom>
              <a:blipFill rotWithShape="1">
                <a:blip r:embed="rId2"/>
                <a:stretch>
                  <a:fillRect/>
                </a:stretch>
              </a:blipFill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771800" y="3652664"/>
                <a:ext cx="3096344" cy="719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latin typeface="华文行楷" pitchFamily="2" charset="-122"/>
                    <a:ea typeface="华文行楷" pitchFamily="2" charset="-122"/>
                  </a:rPr>
                  <a:t>比较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3600"/>
                        </m:ctrlPr>
                      </m:sSupPr>
                      <m:e>
                        <m:r>
                          <a:rPr lang="zh-CN" altLang="en-US" sz="3600" i="1"/>
                          <m:t>𝜒</m:t>
                        </m:r>
                      </m:e>
                      <m:sup>
                        <m:r>
                          <a:rPr lang="zh-CN" altLang="en-US" sz="3600"/>
                          <m:t>2</m:t>
                        </m:r>
                      </m:sup>
                    </m:sSup>
                  </m:oMath>
                </a14:m>
                <a:r>
                  <a:rPr lang="zh-CN" altLang="en-US" sz="3600" dirty="0" smtClean="0">
                    <a:latin typeface="华文行楷" pitchFamily="2" charset="-122"/>
                    <a:ea typeface="华文行楷" pitchFamily="2" charset="-122"/>
                  </a:rPr>
                  <a:t>与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3600"/>
                        </m:ctrlPr>
                      </m:sSubSupPr>
                      <m:e>
                        <m:r>
                          <a:rPr lang="zh-CN" altLang="en-US" sz="3600" i="1"/>
                          <m:t>𝜒</m:t>
                        </m:r>
                      </m:e>
                      <m:sub>
                        <m:r>
                          <a:rPr lang="zh-CN" altLang="en-US" sz="3600"/>
                          <m:t>1−</m:t>
                        </m:r>
                        <m:r>
                          <a:rPr lang="zh-CN" altLang="en-US" sz="3600" i="1"/>
                          <m:t>𝛼</m:t>
                        </m:r>
                      </m:sub>
                      <m:sup>
                        <m:r>
                          <a:rPr lang="zh-CN" altLang="en-US" sz="3600"/>
                          <m:t>2</m:t>
                        </m:r>
                      </m:sup>
                    </m:sSubSup>
                  </m:oMath>
                </a14:m>
                <a:endParaRPr lang="zh-CN" altLang="en-US" sz="3600" dirty="0">
                  <a:latin typeface="华文行楷" pitchFamily="2" charset="-122"/>
                  <a:ea typeface="华文行楷" pitchFamily="2" charset="-122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3652664"/>
                <a:ext cx="3096344" cy="719428"/>
              </a:xfrm>
              <a:prstGeom prst="rect">
                <a:avLst/>
              </a:prstGeom>
              <a:blipFill rotWithShape="1">
                <a:blip r:embed="rId3"/>
                <a:stretch>
                  <a:fillRect l="-6102" t="-4237" b="-296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8609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600" y="235682"/>
            <a:ext cx="8208912" cy="608670"/>
            <a:chOff x="971600" y="235682"/>
            <a:chExt cx="8208912" cy="60867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AutoShape 59"/>
            <p:cNvSpPr>
              <a:spLocks noChangeArrowheads="1"/>
            </p:cNvSpPr>
            <p:nvPr/>
          </p:nvSpPr>
          <p:spPr bwMode="auto">
            <a:xfrm>
              <a:off x="6989240" y="235682"/>
              <a:ext cx="1678584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AutoShape 3"/>
            <p:cNvSpPr>
              <a:spLocks noChangeArrowheads="1"/>
            </p:cNvSpPr>
            <p:nvPr/>
          </p:nvSpPr>
          <p:spPr bwMode="gray">
            <a:xfrm>
              <a:off x="6732240" y="303945"/>
              <a:ext cx="1656184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实验目的</a:t>
              </a:r>
              <a:endParaRPr lang="en-US" altLang="zh-CN" sz="2400" baseline="30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47664" y="1708448"/>
            <a:ext cx="5678488" cy="485775"/>
            <a:chOff x="1547664" y="1708448"/>
            <a:chExt cx="5678488" cy="485775"/>
          </a:xfrm>
        </p:grpSpPr>
        <p:sp>
          <p:nvSpPr>
            <p:cNvPr id="7" name="AutoShape 59"/>
            <p:cNvSpPr>
              <a:spLocks noChangeArrowheads="1"/>
            </p:cNvSpPr>
            <p:nvPr/>
          </p:nvSpPr>
          <p:spPr bwMode="auto">
            <a:xfrm>
              <a:off x="1754039" y="1708448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>
              <a:off x="1547664" y="1776711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用</a:t>
              </a:r>
              <a:r>
                <a:rPr lang="el-GR" altLang="zh-CN" sz="2400" dirty="0" smtClean="0"/>
                <a:t>Χ</a:t>
              </a:r>
              <a:r>
                <a:rPr lang="en-US" altLang="zh-CN" sz="2400" baseline="30000" dirty="0"/>
                <a:t>2</a:t>
              </a:r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检验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法验证核衰变统计规律</a:t>
              </a:r>
              <a:endParaRPr lang="en-US" altLang="zh-CN" sz="2400" dirty="0" smtClean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47664" y="2572544"/>
            <a:ext cx="5678488" cy="485775"/>
            <a:chOff x="1547664" y="2572544"/>
            <a:chExt cx="5678488" cy="485775"/>
          </a:xfrm>
        </p:grpSpPr>
        <p:sp>
          <p:nvSpPr>
            <p:cNvPr id="9" name="AutoShape 51"/>
            <p:cNvSpPr>
              <a:spLocks noChangeArrowheads="1"/>
            </p:cNvSpPr>
            <p:nvPr/>
          </p:nvSpPr>
          <p:spPr bwMode="auto">
            <a:xfrm>
              <a:off x="1754039" y="2572544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E1C2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AutoShape 3"/>
            <p:cNvSpPr>
              <a:spLocks noChangeArrowheads="1"/>
            </p:cNvSpPr>
            <p:nvPr/>
          </p:nvSpPr>
          <p:spPr bwMode="gray">
            <a:xfrm>
              <a:off x="1547664" y="2640807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测量</a:t>
              </a:r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计数器分辨时间</a:t>
              </a:r>
              <a:endParaRPr lang="zh-CN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47664" y="3454921"/>
            <a:ext cx="5678488" cy="485775"/>
            <a:chOff x="1547664" y="3454921"/>
            <a:chExt cx="5678488" cy="485775"/>
          </a:xfrm>
        </p:grpSpPr>
        <p:sp>
          <p:nvSpPr>
            <p:cNvPr id="11" name="AutoShape 59"/>
            <p:cNvSpPr>
              <a:spLocks noChangeArrowheads="1"/>
            </p:cNvSpPr>
            <p:nvPr/>
          </p:nvSpPr>
          <p:spPr bwMode="auto">
            <a:xfrm>
              <a:off x="1754039" y="3454921"/>
              <a:ext cx="5472113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3"/>
            <p:cNvSpPr>
              <a:spLocks noChangeArrowheads="1"/>
            </p:cNvSpPr>
            <p:nvPr/>
          </p:nvSpPr>
          <p:spPr bwMode="gray">
            <a:xfrm>
              <a:off x="1547664" y="3523184"/>
              <a:ext cx="5399088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探究两次计数之间的时间间隔分布</a:t>
              </a:r>
              <a:endParaRPr lang="en-US" altLang="zh-CN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2361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971600" y="235682"/>
            <a:ext cx="8208912" cy="608670"/>
            <a:chOff x="971600" y="235682"/>
            <a:chExt cx="8208912" cy="608670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971600" y="844352"/>
              <a:ext cx="8208912" cy="0"/>
            </a:xfrm>
            <a:prstGeom prst="line">
              <a:avLst/>
            </a:prstGeom>
            <a:ln>
              <a:solidFill>
                <a:srgbClr val="9E2D1E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" name="AutoShape 59"/>
            <p:cNvSpPr>
              <a:spLocks noChangeArrowheads="1"/>
            </p:cNvSpPr>
            <p:nvPr/>
          </p:nvSpPr>
          <p:spPr bwMode="auto">
            <a:xfrm>
              <a:off x="6989240" y="235682"/>
              <a:ext cx="1678584" cy="485775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6732240" y="303945"/>
              <a:ext cx="1656184" cy="355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</a:t>
              </a:r>
              <a:r>
                <a:rPr lang="zh-CN" altLang="en-US" sz="2400" dirty="0">
                  <a:latin typeface="华文行楷" pitchFamily="2" charset="-122"/>
                  <a:ea typeface="华文行楷" pitchFamily="2" charset="-122"/>
                </a:rPr>
                <a:t>装置</a:t>
              </a:r>
              <a:endParaRPr lang="en-US" altLang="zh-CN" sz="2400" baseline="30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274993" y="1377227"/>
            <a:ext cx="4468822" cy="3219681"/>
            <a:chOff x="2274993" y="1377227"/>
            <a:chExt cx="4468822" cy="3219681"/>
          </a:xfrm>
        </p:grpSpPr>
        <p:pic>
          <p:nvPicPr>
            <p:cNvPr id="2050" name="Picture 2" descr="C:\Users\Ethan\Desktop\js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7" r="18159"/>
            <a:stretch/>
          </p:blipFill>
          <p:spPr bwMode="auto">
            <a:xfrm>
              <a:off x="2274993" y="1377227"/>
              <a:ext cx="4468822" cy="2755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915816" y="4135243"/>
              <a:ext cx="32102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实验装置图</a:t>
              </a:r>
              <a:endParaRPr lang="zh-CN" altLang="en-US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77718" y="1186009"/>
            <a:ext cx="6552728" cy="3367647"/>
            <a:chOff x="1284488" y="1230076"/>
            <a:chExt cx="6552728" cy="3367647"/>
          </a:xfrm>
        </p:grpSpPr>
        <p:pic>
          <p:nvPicPr>
            <p:cNvPr id="2051" name="Picture 3" descr="C:\Users\Ethan\Desktop\电路图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488" y="1230076"/>
              <a:ext cx="6552728" cy="2900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606237" y="4136058"/>
              <a:ext cx="3960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华文行楷" pitchFamily="2" charset="-122"/>
                  <a:ea typeface="华文行楷" pitchFamily="2" charset="-122"/>
                </a:rPr>
                <a:t>仪器方框图</a:t>
              </a:r>
              <a:endParaRPr lang="zh-CN" altLang="en-US" sz="24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59916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176</Words>
  <Application>Microsoft Office PowerPoint</Application>
  <PresentationFormat>自定义</PresentationFormat>
  <Paragraphs>34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www.ftpdown.com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yk</dc:creator>
  <cp:lastModifiedBy>Ethan</cp:lastModifiedBy>
  <cp:revision>54</cp:revision>
  <dcterms:created xsi:type="dcterms:W3CDTF">2011-05-02T04:41:31Z</dcterms:created>
  <dcterms:modified xsi:type="dcterms:W3CDTF">2011-06-19T18:08:01Z</dcterms:modified>
</cp:coreProperties>
</file>