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</p:sldMasterIdLst>
  <p:notesMasterIdLst>
    <p:notesMasterId r:id="rId25"/>
  </p:notesMasterIdLst>
  <p:sldIdLst>
    <p:sldId id="268" r:id="rId6"/>
    <p:sldId id="269" r:id="rId7"/>
    <p:sldId id="258" r:id="rId8"/>
    <p:sldId id="260" r:id="rId9"/>
    <p:sldId id="259" r:id="rId10"/>
    <p:sldId id="270" r:id="rId11"/>
    <p:sldId id="262" r:id="rId12"/>
    <p:sldId id="261" r:id="rId13"/>
    <p:sldId id="263" r:id="rId14"/>
    <p:sldId id="264" r:id="rId15"/>
    <p:sldId id="265" r:id="rId16"/>
    <p:sldId id="271" r:id="rId17"/>
    <p:sldId id="272" r:id="rId18"/>
    <p:sldId id="273" r:id="rId19"/>
    <p:sldId id="266" r:id="rId20"/>
    <p:sldId id="276" r:id="rId21"/>
    <p:sldId id="267" r:id="rId22"/>
    <p:sldId id="274" r:id="rId23"/>
    <p:sldId id="275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9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906A9B-4470-49AF-8137-7E23C9711CC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D5D9DB3A-3D6D-4296-8F9C-A95B22B1F5CF}">
      <dgm:prSet phldrT="[文本]"/>
      <dgm:spPr/>
      <dgm:t>
        <a:bodyPr/>
        <a:lstStyle/>
        <a:p>
          <a:r>
            <a:rPr lang="en-US" altLang="zh-CN" dirty="0" smtClean="0"/>
            <a:t>1.</a:t>
          </a:r>
          <a:r>
            <a:rPr lang="zh-CN" altLang="en-US" dirty="0" smtClean="0"/>
            <a:t>范德堡方法简介</a:t>
          </a:r>
          <a:endParaRPr lang="zh-CN" altLang="en-US" dirty="0"/>
        </a:p>
      </dgm:t>
    </dgm:pt>
    <dgm:pt modelId="{F10591F2-E1BA-496E-8ED8-79A7A7A76886}" type="parTrans" cxnId="{7FFEB2F2-149C-44C7-A814-E54B5003FC63}">
      <dgm:prSet/>
      <dgm:spPr/>
      <dgm:t>
        <a:bodyPr/>
        <a:lstStyle/>
        <a:p>
          <a:endParaRPr lang="zh-CN" altLang="en-US"/>
        </a:p>
      </dgm:t>
    </dgm:pt>
    <dgm:pt modelId="{15FE340C-3F00-4A8A-9FE5-C2B5C9F49BFE}" type="sibTrans" cxnId="{7FFEB2F2-149C-44C7-A814-E54B5003FC63}">
      <dgm:prSet/>
      <dgm:spPr/>
      <dgm:t>
        <a:bodyPr/>
        <a:lstStyle/>
        <a:p>
          <a:endParaRPr lang="zh-CN" altLang="en-US"/>
        </a:p>
      </dgm:t>
    </dgm:pt>
    <dgm:pt modelId="{7D01A7EC-E000-4215-A333-CD7C233D81C9}">
      <dgm:prSet phldrT="[文本]"/>
      <dgm:spPr/>
      <dgm:t>
        <a:bodyPr/>
        <a:lstStyle/>
        <a:p>
          <a:r>
            <a:rPr lang="en-US" altLang="zh-CN" dirty="0" smtClean="0"/>
            <a:t>2.</a:t>
          </a:r>
          <a:r>
            <a:rPr lang="zh-CN" altLang="en-US" dirty="0" smtClean="0"/>
            <a:t>范德堡法测硅片电阻率</a:t>
          </a:r>
          <a:endParaRPr lang="zh-CN" altLang="en-US" dirty="0"/>
        </a:p>
      </dgm:t>
    </dgm:pt>
    <dgm:pt modelId="{3BC6D9A2-5213-4FEC-821C-F6FEF3D72004}" type="parTrans" cxnId="{018BF1DE-97F9-4C35-AC1B-3D7532448056}">
      <dgm:prSet/>
      <dgm:spPr/>
      <dgm:t>
        <a:bodyPr/>
        <a:lstStyle/>
        <a:p>
          <a:endParaRPr lang="zh-CN" altLang="en-US"/>
        </a:p>
      </dgm:t>
    </dgm:pt>
    <dgm:pt modelId="{3CA23E20-73CC-4FC3-A505-0E228888FC28}" type="sibTrans" cxnId="{018BF1DE-97F9-4C35-AC1B-3D7532448056}">
      <dgm:prSet/>
      <dgm:spPr/>
      <dgm:t>
        <a:bodyPr/>
        <a:lstStyle/>
        <a:p>
          <a:endParaRPr lang="zh-CN" altLang="en-US"/>
        </a:p>
      </dgm:t>
    </dgm:pt>
    <dgm:pt modelId="{AC70B3AA-001D-4DCA-B0F0-B6B943E98D6C}">
      <dgm:prSet phldrT="[文本]"/>
      <dgm:spPr/>
      <dgm:t>
        <a:bodyPr/>
        <a:lstStyle/>
        <a:p>
          <a:r>
            <a:rPr lang="en-US" altLang="zh-CN" dirty="0" smtClean="0"/>
            <a:t>3.</a:t>
          </a:r>
          <a:r>
            <a:rPr lang="zh-CN" altLang="en-US" dirty="0" smtClean="0"/>
            <a:t>范德堡方法应用于有孔材料</a:t>
          </a:r>
          <a:endParaRPr lang="en-US" altLang="zh-CN" dirty="0" smtClean="0"/>
        </a:p>
      </dgm:t>
    </dgm:pt>
    <dgm:pt modelId="{AD7CCECF-9F88-47C5-A159-B08CE590ABC6}" type="parTrans" cxnId="{452EABD5-2848-44F6-A2B8-ADF98C3FAD09}">
      <dgm:prSet/>
      <dgm:spPr/>
      <dgm:t>
        <a:bodyPr/>
        <a:lstStyle/>
        <a:p>
          <a:endParaRPr lang="zh-CN" altLang="en-US"/>
        </a:p>
      </dgm:t>
    </dgm:pt>
    <dgm:pt modelId="{80B4A175-198D-4D30-BB0C-8CBE5223DFB2}" type="sibTrans" cxnId="{452EABD5-2848-44F6-A2B8-ADF98C3FAD09}">
      <dgm:prSet/>
      <dgm:spPr/>
      <dgm:t>
        <a:bodyPr/>
        <a:lstStyle/>
        <a:p>
          <a:endParaRPr lang="zh-CN" altLang="en-US"/>
        </a:p>
      </dgm:t>
    </dgm:pt>
    <dgm:pt modelId="{7D9ECB67-E2C9-4E59-9971-4DDC2014C089}">
      <dgm:prSet/>
      <dgm:spPr/>
      <dgm:t>
        <a:bodyPr/>
        <a:lstStyle/>
        <a:p>
          <a:r>
            <a:rPr lang="zh-CN" altLang="en-US" dirty="0" smtClean="0"/>
            <a:t>方法介绍</a:t>
          </a:r>
          <a:endParaRPr lang="zh-CN" altLang="en-US" dirty="0"/>
        </a:p>
      </dgm:t>
    </dgm:pt>
    <dgm:pt modelId="{6AE492B6-0747-464E-9DA1-17EFF06A197E}" type="parTrans" cxnId="{0B907436-2F91-4D3F-9E75-F34ED9E4482E}">
      <dgm:prSet/>
      <dgm:spPr/>
      <dgm:t>
        <a:bodyPr/>
        <a:lstStyle/>
        <a:p>
          <a:endParaRPr lang="zh-CN" altLang="en-US"/>
        </a:p>
      </dgm:t>
    </dgm:pt>
    <dgm:pt modelId="{0C1D5BCD-2B7E-47D3-B0A9-08161F200C5B}" type="sibTrans" cxnId="{0B907436-2F91-4D3F-9E75-F34ED9E4482E}">
      <dgm:prSet/>
      <dgm:spPr/>
      <dgm:t>
        <a:bodyPr/>
        <a:lstStyle/>
        <a:p>
          <a:endParaRPr lang="zh-CN" altLang="en-US"/>
        </a:p>
      </dgm:t>
    </dgm:pt>
    <dgm:pt modelId="{C7C2E34E-E747-4EEE-854A-24323FC49098}">
      <dgm:prSet/>
      <dgm:spPr/>
      <dgm:t>
        <a:bodyPr/>
        <a:lstStyle/>
        <a:p>
          <a:r>
            <a:rPr lang="zh-CN" altLang="en-US" dirty="0" smtClean="0"/>
            <a:t>应用条件</a:t>
          </a:r>
          <a:endParaRPr lang="zh-CN" altLang="en-US" dirty="0"/>
        </a:p>
      </dgm:t>
    </dgm:pt>
    <dgm:pt modelId="{B9723ED6-C799-4D22-8BB3-968C3099F902}" type="parTrans" cxnId="{1D4DE5AF-FDCC-4876-85E2-5AA36A7A508A}">
      <dgm:prSet/>
      <dgm:spPr/>
      <dgm:t>
        <a:bodyPr/>
        <a:lstStyle/>
        <a:p>
          <a:endParaRPr lang="zh-CN" altLang="en-US"/>
        </a:p>
      </dgm:t>
    </dgm:pt>
    <dgm:pt modelId="{9D725D7E-7692-4D9D-AD56-AAE41EE3D82C}" type="sibTrans" cxnId="{1D4DE5AF-FDCC-4876-85E2-5AA36A7A508A}">
      <dgm:prSet/>
      <dgm:spPr/>
      <dgm:t>
        <a:bodyPr/>
        <a:lstStyle/>
        <a:p>
          <a:endParaRPr lang="zh-CN" altLang="en-US"/>
        </a:p>
      </dgm:t>
    </dgm:pt>
    <dgm:pt modelId="{91108B57-215B-491D-AD00-210BE3C55752}">
      <dgm:prSet/>
      <dgm:spPr/>
      <dgm:t>
        <a:bodyPr/>
        <a:lstStyle/>
        <a:p>
          <a:r>
            <a:rPr lang="zh-CN" altLang="en-US" dirty="0" smtClean="0"/>
            <a:t>实验过程</a:t>
          </a:r>
          <a:endParaRPr lang="zh-CN" altLang="en-US" dirty="0"/>
        </a:p>
      </dgm:t>
    </dgm:pt>
    <dgm:pt modelId="{100E2E9E-EFC6-42AD-9D57-9947D9F08EBD}" type="parTrans" cxnId="{D469E61B-C85D-485D-B910-21D0A7C24362}">
      <dgm:prSet/>
      <dgm:spPr/>
      <dgm:t>
        <a:bodyPr/>
        <a:lstStyle/>
        <a:p>
          <a:endParaRPr lang="zh-CN" altLang="en-US"/>
        </a:p>
      </dgm:t>
    </dgm:pt>
    <dgm:pt modelId="{1BCDA65B-9CB5-4F4D-8521-D846A36C58F7}" type="sibTrans" cxnId="{D469E61B-C85D-485D-B910-21D0A7C24362}">
      <dgm:prSet/>
      <dgm:spPr/>
      <dgm:t>
        <a:bodyPr/>
        <a:lstStyle/>
        <a:p>
          <a:endParaRPr lang="zh-CN" altLang="en-US"/>
        </a:p>
      </dgm:t>
    </dgm:pt>
    <dgm:pt modelId="{B61060C2-6492-4264-BA9B-443F84476F0E}">
      <dgm:prSet/>
      <dgm:spPr/>
      <dgm:t>
        <a:bodyPr/>
        <a:lstStyle/>
        <a:p>
          <a:r>
            <a:rPr lang="zh-CN" altLang="en-US" dirty="0" smtClean="0"/>
            <a:t>数据及数据处理</a:t>
          </a:r>
          <a:endParaRPr lang="zh-CN" altLang="en-US" dirty="0"/>
        </a:p>
      </dgm:t>
    </dgm:pt>
    <dgm:pt modelId="{06EC37E0-5941-48D7-875C-A46BAC26D7F6}" type="parTrans" cxnId="{E872D69B-7011-4519-AB17-7569C6D7D4EC}">
      <dgm:prSet/>
      <dgm:spPr/>
      <dgm:t>
        <a:bodyPr/>
        <a:lstStyle/>
        <a:p>
          <a:endParaRPr lang="zh-CN" altLang="en-US"/>
        </a:p>
      </dgm:t>
    </dgm:pt>
    <dgm:pt modelId="{FDBA1A02-28F0-4170-8E88-9D14699CD821}" type="sibTrans" cxnId="{E872D69B-7011-4519-AB17-7569C6D7D4EC}">
      <dgm:prSet/>
      <dgm:spPr/>
      <dgm:t>
        <a:bodyPr/>
        <a:lstStyle/>
        <a:p>
          <a:endParaRPr lang="zh-CN" altLang="en-US"/>
        </a:p>
      </dgm:t>
    </dgm:pt>
    <dgm:pt modelId="{5DF7B615-F9BB-4E42-9CE6-1D52E7393D7A}">
      <dgm:prSet/>
      <dgm:spPr/>
      <dgm:t>
        <a:bodyPr/>
        <a:lstStyle/>
        <a:p>
          <a:r>
            <a:rPr lang="zh-CN" altLang="en-US" dirty="0" smtClean="0"/>
            <a:t>实验过程</a:t>
          </a:r>
          <a:endParaRPr lang="zh-CN" altLang="en-US" dirty="0"/>
        </a:p>
      </dgm:t>
    </dgm:pt>
    <dgm:pt modelId="{0493E11E-6EAD-4644-A21D-B37E50BCC7C8}" type="parTrans" cxnId="{6EBF9AFB-8A4D-4C37-B715-8EF78549B98A}">
      <dgm:prSet/>
      <dgm:spPr/>
      <dgm:t>
        <a:bodyPr/>
        <a:lstStyle/>
        <a:p>
          <a:endParaRPr lang="zh-CN" altLang="en-US"/>
        </a:p>
      </dgm:t>
    </dgm:pt>
    <dgm:pt modelId="{D937ADDF-E907-4768-9760-E8C567C90F6B}" type="sibTrans" cxnId="{6EBF9AFB-8A4D-4C37-B715-8EF78549B98A}">
      <dgm:prSet/>
      <dgm:spPr/>
      <dgm:t>
        <a:bodyPr/>
        <a:lstStyle/>
        <a:p>
          <a:endParaRPr lang="zh-CN" altLang="en-US"/>
        </a:p>
      </dgm:t>
    </dgm:pt>
    <dgm:pt modelId="{0379C4A1-3B2E-4151-86E6-B42E0BF055C1}">
      <dgm:prSet/>
      <dgm:spPr/>
      <dgm:t>
        <a:bodyPr/>
        <a:lstStyle/>
        <a:p>
          <a:r>
            <a:rPr lang="en-US" altLang="zh-CN" dirty="0" smtClean="0"/>
            <a:t>4.</a:t>
          </a:r>
          <a:r>
            <a:rPr lang="zh-CN" altLang="en-US" dirty="0" smtClean="0"/>
            <a:t>对实验的进一步思考</a:t>
          </a:r>
          <a:endParaRPr lang="zh-CN" altLang="en-US" dirty="0"/>
        </a:p>
      </dgm:t>
    </dgm:pt>
    <dgm:pt modelId="{1E3CF00D-0A91-4F40-B952-750E9B161166}" type="parTrans" cxnId="{422BE850-21DC-4C2C-BD2A-2A779E3427C5}">
      <dgm:prSet/>
      <dgm:spPr/>
      <dgm:t>
        <a:bodyPr/>
        <a:lstStyle/>
        <a:p>
          <a:endParaRPr lang="zh-CN" altLang="en-US"/>
        </a:p>
      </dgm:t>
    </dgm:pt>
    <dgm:pt modelId="{F049ECBD-DD4F-4C6D-9993-9E3789BDD781}" type="sibTrans" cxnId="{422BE850-21DC-4C2C-BD2A-2A779E3427C5}">
      <dgm:prSet/>
      <dgm:spPr/>
      <dgm:t>
        <a:bodyPr/>
        <a:lstStyle/>
        <a:p>
          <a:endParaRPr lang="zh-CN" altLang="en-US"/>
        </a:p>
      </dgm:t>
    </dgm:pt>
    <dgm:pt modelId="{74B80085-D88C-42E2-87FC-40EDBB223A23}">
      <dgm:prSet/>
      <dgm:spPr/>
      <dgm:t>
        <a:bodyPr/>
        <a:lstStyle/>
        <a:p>
          <a:r>
            <a:rPr lang="zh-CN" altLang="en-US" dirty="0" smtClean="0"/>
            <a:t>数据及数据处理</a:t>
          </a:r>
          <a:endParaRPr lang="zh-CN" altLang="en-US" dirty="0"/>
        </a:p>
      </dgm:t>
    </dgm:pt>
    <dgm:pt modelId="{91DAA073-2D49-4313-983B-E112A3F08BE4}" type="parTrans" cxnId="{0EA32759-DBE0-403B-8441-37C068ACE0D0}">
      <dgm:prSet/>
      <dgm:spPr/>
      <dgm:t>
        <a:bodyPr/>
        <a:lstStyle/>
        <a:p>
          <a:endParaRPr lang="zh-CN" altLang="en-US"/>
        </a:p>
      </dgm:t>
    </dgm:pt>
    <dgm:pt modelId="{FE200D77-7D5F-4CA5-9E2F-C69D1C9573C2}" type="sibTrans" cxnId="{0EA32759-DBE0-403B-8441-37C068ACE0D0}">
      <dgm:prSet/>
      <dgm:spPr/>
      <dgm:t>
        <a:bodyPr/>
        <a:lstStyle/>
        <a:p>
          <a:endParaRPr lang="zh-CN" altLang="en-US"/>
        </a:p>
      </dgm:t>
    </dgm:pt>
    <dgm:pt modelId="{6DBFDB13-E330-4BBD-8515-81E714ECF1D5}">
      <dgm:prSet/>
      <dgm:spPr/>
      <dgm:t>
        <a:bodyPr/>
        <a:lstStyle/>
        <a:p>
          <a:r>
            <a:rPr lang="zh-CN" altLang="en-US" dirty="0" smtClean="0"/>
            <a:t>有孔问题在理论中的难点</a:t>
          </a:r>
          <a:endParaRPr lang="zh-CN" altLang="en-US" dirty="0"/>
        </a:p>
      </dgm:t>
    </dgm:pt>
    <dgm:pt modelId="{114D6982-AAD6-41F6-B1BB-643EEA29CD85}" type="parTrans" cxnId="{736429CD-F75C-4477-BD87-CAEDD09264D0}">
      <dgm:prSet/>
      <dgm:spPr/>
      <dgm:t>
        <a:bodyPr/>
        <a:lstStyle/>
        <a:p>
          <a:endParaRPr lang="zh-CN" altLang="en-US"/>
        </a:p>
      </dgm:t>
    </dgm:pt>
    <dgm:pt modelId="{6F44B1C8-FFD7-40FB-B89C-C4DB680FF870}" type="sibTrans" cxnId="{736429CD-F75C-4477-BD87-CAEDD09264D0}">
      <dgm:prSet/>
      <dgm:spPr/>
      <dgm:t>
        <a:bodyPr/>
        <a:lstStyle/>
        <a:p>
          <a:endParaRPr lang="zh-CN" altLang="en-US"/>
        </a:p>
      </dgm:t>
    </dgm:pt>
    <dgm:pt modelId="{D60CFB30-4B5E-4CF5-9598-1D56A18D768E}">
      <dgm:prSet/>
      <dgm:spPr/>
      <dgm:t>
        <a:bodyPr/>
        <a:lstStyle/>
        <a:p>
          <a:r>
            <a:rPr lang="zh-CN" altLang="en-US" dirty="0" smtClean="0"/>
            <a:t>处理问题的新思路以及对困难的新认识</a:t>
          </a:r>
          <a:endParaRPr lang="zh-CN" altLang="en-US" dirty="0"/>
        </a:p>
      </dgm:t>
    </dgm:pt>
    <dgm:pt modelId="{22BB21EF-D27F-4939-9E4E-FAFAEE85E289}" type="parTrans" cxnId="{6D823B2A-F62C-4BCA-A40F-44D585A8DCB2}">
      <dgm:prSet/>
      <dgm:spPr/>
      <dgm:t>
        <a:bodyPr/>
        <a:lstStyle/>
        <a:p>
          <a:endParaRPr lang="zh-CN" altLang="en-US"/>
        </a:p>
      </dgm:t>
    </dgm:pt>
    <dgm:pt modelId="{4109477D-1F18-46F4-A8C5-5CADE22776CE}" type="sibTrans" cxnId="{6D823B2A-F62C-4BCA-A40F-44D585A8DCB2}">
      <dgm:prSet/>
      <dgm:spPr/>
      <dgm:t>
        <a:bodyPr/>
        <a:lstStyle/>
        <a:p>
          <a:endParaRPr lang="zh-CN" altLang="en-US"/>
        </a:p>
      </dgm:t>
    </dgm:pt>
    <dgm:pt modelId="{89F22C69-E80B-45E6-932F-40074BED2940}">
      <dgm:prSet/>
      <dgm:spPr/>
      <dgm:t>
        <a:bodyPr/>
        <a:lstStyle/>
        <a:p>
          <a:r>
            <a:rPr lang="zh-CN" altLang="en-US" dirty="0" smtClean="0"/>
            <a:t>打孔问题的解决</a:t>
          </a:r>
          <a:endParaRPr lang="zh-CN" altLang="en-US" dirty="0"/>
        </a:p>
      </dgm:t>
    </dgm:pt>
    <dgm:pt modelId="{6C4A74D5-E8F8-4C4C-AFFC-34A83ADD323A}" type="parTrans" cxnId="{A3E97757-7C86-41C8-8A1C-5328C49C85B6}">
      <dgm:prSet/>
      <dgm:spPr/>
      <dgm:t>
        <a:bodyPr/>
        <a:lstStyle/>
        <a:p>
          <a:endParaRPr lang="zh-CN" altLang="en-US"/>
        </a:p>
      </dgm:t>
    </dgm:pt>
    <dgm:pt modelId="{F0F3F577-F301-4BAA-8A7E-46E00BE76209}" type="sibTrans" cxnId="{A3E97757-7C86-41C8-8A1C-5328C49C85B6}">
      <dgm:prSet/>
      <dgm:spPr/>
      <dgm:t>
        <a:bodyPr/>
        <a:lstStyle/>
        <a:p>
          <a:endParaRPr lang="zh-CN" altLang="en-US"/>
        </a:p>
      </dgm:t>
    </dgm:pt>
    <dgm:pt modelId="{5F7E11B7-D58C-418B-8A4E-AA6116C7A089}">
      <dgm:prSet/>
      <dgm:spPr/>
      <dgm:t>
        <a:bodyPr/>
        <a:lstStyle/>
        <a:p>
          <a:r>
            <a:rPr lang="zh-CN" altLang="en-US" dirty="0" smtClean="0"/>
            <a:t>理论推导思路</a:t>
          </a:r>
          <a:endParaRPr lang="zh-CN" altLang="en-US" dirty="0"/>
        </a:p>
      </dgm:t>
    </dgm:pt>
    <dgm:pt modelId="{0D6156D6-523F-4035-B6CD-D3855527299F}" type="parTrans" cxnId="{5337D963-CBEB-4ADC-9EA7-8514FC8F0CE9}">
      <dgm:prSet/>
      <dgm:spPr/>
      <dgm:t>
        <a:bodyPr/>
        <a:lstStyle/>
        <a:p>
          <a:endParaRPr lang="zh-CN" altLang="en-US"/>
        </a:p>
      </dgm:t>
    </dgm:pt>
    <dgm:pt modelId="{3A48D63F-1387-4978-8806-66E182FCF429}" type="sibTrans" cxnId="{5337D963-CBEB-4ADC-9EA7-8514FC8F0CE9}">
      <dgm:prSet/>
      <dgm:spPr/>
      <dgm:t>
        <a:bodyPr/>
        <a:lstStyle/>
        <a:p>
          <a:endParaRPr lang="zh-CN" altLang="en-US"/>
        </a:p>
      </dgm:t>
    </dgm:pt>
    <dgm:pt modelId="{1354FCDC-CC86-450A-8A74-6F4763F1A398}">
      <dgm:prSet/>
      <dgm:spPr/>
      <dgm:t>
        <a:bodyPr/>
        <a:lstStyle/>
        <a:p>
          <a:r>
            <a:rPr lang="zh-CN" altLang="en-US" dirty="0" smtClean="0"/>
            <a:t>误差分析</a:t>
          </a:r>
          <a:endParaRPr lang="zh-CN" altLang="en-US" dirty="0"/>
        </a:p>
      </dgm:t>
    </dgm:pt>
    <dgm:pt modelId="{C14B74A0-EB1A-41B6-9304-CA19641632CF}" type="parTrans" cxnId="{78B1D928-5A76-41B4-9AB9-346E1B148EDA}">
      <dgm:prSet/>
      <dgm:spPr/>
      <dgm:t>
        <a:bodyPr/>
        <a:lstStyle/>
        <a:p>
          <a:endParaRPr lang="zh-CN" altLang="en-US"/>
        </a:p>
      </dgm:t>
    </dgm:pt>
    <dgm:pt modelId="{F271A424-B62A-4E8E-9593-4DB072354879}" type="sibTrans" cxnId="{78B1D928-5A76-41B4-9AB9-346E1B148EDA}">
      <dgm:prSet/>
      <dgm:spPr/>
      <dgm:t>
        <a:bodyPr/>
        <a:lstStyle/>
        <a:p>
          <a:endParaRPr lang="zh-CN" altLang="en-US"/>
        </a:p>
      </dgm:t>
    </dgm:pt>
    <dgm:pt modelId="{A4385471-D909-4D48-AF25-749D018005DD}" type="pres">
      <dgm:prSet presAssocID="{52906A9B-4470-49AF-8137-7E23C9711C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C6B79CD-F2CF-42B4-8D37-E4CCFA048B13}" type="pres">
      <dgm:prSet presAssocID="{D5D9DB3A-3D6D-4296-8F9C-A95B22B1F5CF}" presName="composite" presStyleCnt="0"/>
      <dgm:spPr/>
    </dgm:pt>
    <dgm:pt modelId="{E227374A-BB38-4B49-8B1D-C844E936E387}" type="pres">
      <dgm:prSet presAssocID="{D5D9DB3A-3D6D-4296-8F9C-A95B22B1F5C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7292DE-385D-4756-A0EB-0656ABD13B32}" type="pres">
      <dgm:prSet presAssocID="{D5D9DB3A-3D6D-4296-8F9C-A95B22B1F5CF}" presName="desTx" presStyleLbl="alignAccFollowNode1" presStyleIdx="0" presStyleCnt="4" custLinFactNeighborY="157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7C04479-8C16-42D5-AE30-862EFBEDE6A2}" type="pres">
      <dgm:prSet presAssocID="{15FE340C-3F00-4A8A-9FE5-C2B5C9F49BFE}" presName="space" presStyleCnt="0"/>
      <dgm:spPr/>
    </dgm:pt>
    <dgm:pt modelId="{A9DD97C9-1A88-406F-91A2-112F48768218}" type="pres">
      <dgm:prSet presAssocID="{7D01A7EC-E000-4215-A333-CD7C233D81C9}" presName="composite" presStyleCnt="0"/>
      <dgm:spPr/>
    </dgm:pt>
    <dgm:pt modelId="{BF3EFA7F-BF80-4AFA-B7E9-E0ABDB043E3A}" type="pres">
      <dgm:prSet presAssocID="{7D01A7EC-E000-4215-A333-CD7C233D81C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CFBB5B-D177-4361-97A0-5803BC461F57}" type="pres">
      <dgm:prSet presAssocID="{7D01A7EC-E000-4215-A333-CD7C233D81C9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3068638-7A12-4A97-85A7-A207517000DE}" type="pres">
      <dgm:prSet presAssocID="{3CA23E20-73CC-4FC3-A505-0E228888FC28}" presName="space" presStyleCnt="0"/>
      <dgm:spPr/>
    </dgm:pt>
    <dgm:pt modelId="{C19EEC51-6E03-42A5-BAE5-DB4D087E5D04}" type="pres">
      <dgm:prSet presAssocID="{AC70B3AA-001D-4DCA-B0F0-B6B943E98D6C}" presName="composite" presStyleCnt="0"/>
      <dgm:spPr/>
    </dgm:pt>
    <dgm:pt modelId="{646703A2-78DB-40B9-9456-7F6C5D68467C}" type="pres">
      <dgm:prSet presAssocID="{AC70B3AA-001D-4DCA-B0F0-B6B943E98D6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14976B-4770-4861-9E46-1F186A90EFC6}" type="pres">
      <dgm:prSet presAssocID="{AC70B3AA-001D-4DCA-B0F0-B6B943E98D6C}" presName="desTx" presStyleLbl="alignAccFollowNode1" presStyleIdx="2" presStyleCnt="4" custLinFactNeighborX="-905" custLinFactNeighborY="76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33C30F4-F4C2-4D78-8C9A-CA9562A9E389}" type="pres">
      <dgm:prSet presAssocID="{80B4A175-198D-4D30-BB0C-8CBE5223DFB2}" presName="space" presStyleCnt="0"/>
      <dgm:spPr/>
    </dgm:pt>
    <dgm:pt modelId="{4DC5BDE8-8D9F-4E4C-B96C-1A4AC97E7DC7}" type="pres">
      <dgm:prSet presAssocID="{0379C4A1-3B2E-4151-86E6-B42E0BF055C1}" presName="composite" presStyleCnt="0"/>
      <dgm:spPr/>
    </dgm:pt>
    <dgm:pt modelId="{E4E953D6-D8AF-4801-8F9F-E90A18FE98EE}" type="pres">
      <dgm:prSet presAssocID="{0379C4A1-3B2E-4151-86E6-B42E0BF055C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ACE129-7454-4A31-95BB-F88CAB033A2D}" type="pres">
      <dgm:prSet presAssocID="{0379C4A1-3B2E-4151-86E6-B42E0BF055C1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8B3DE1B-2B5A-4B26-84EF-4781E343E2FD}" type="presOf" srcId="{7D9ECB67-E2C9-4E59-9971-4DDC2014C089}" destId="{CD7292DE-385D-4756-A0EB-0656ABD13B32}" srcOrd="0" destOrd="0" presId="urn:microsoft.com/office/officeart/2005/8/layout/hList1"/>
    <dgm:cxn modelId="{12076611-C950-45D1-A6D0-AB043ADFB4DD}" type="presOf" srcId="{6DBFDB13-E330-4BBD-8515-81E714ECF1D5}" destId="{22ACE129-7454-4A31-95BB-F88CAB033A2D}" srcOrd="0" destOrd="0" presId="urn:microsoft.com/office/officeart/2005/8/layout/hList1"/>
    <dgm:cxn modelId="{0B907436-2F91-4D3F-9E75-F34ED9E4482E}" srcId="{D5D9DB3A-3D6D-4296-8F9C-A95B22B1F5CF}" destId="{7D9ECB67-E2C9-4E59-9971-4DDC2014C089}" srcOrd="0" destOrd="0" parTransId="{6AE492B6-0747-464E-9DA1-17EFF06A197E}" sibTransId="{0C1D5BCD-2B7E-47D3-B0A9-08161F200C5B}"/>
    <dgm:cxn modelId="{D6777313-ADA4-43D0-BD3E-A415EF4B90DC}" type="presOf" srcId="{D5D9DB3A-3D6D-4296-8F9C-A95B22B1F5CF}" destId="{E227374A-BB38-4B49-8B1D-C844E936E387}" srcOrd="0" destOrd="0" presId="urn:microsoft.com/office/officeart/2005/8/layout/hList1"/>
    <dgm:cxn modelId="{D469E61B-C85D-485D-B910-21D0A7C24362}" srcId="{7D01A7EC-E000-4215-A333-CD7C233D81C9}" destId="{91108B57-215B-491D-AD00-210BE3C55752}" srcOrd="0" destOrd="0" parTransId="{100E2E9E-EFC6-42AD-9D57-9947D9F08EBD}" sibTransId="{1BCDA65B-9CB5-4F4D-8521-D846A36C58F7}"/>
    <dgm:cxn modelId="{D2C8A34D-94D5-4073-A417-A613C9DE65FE}" type="presOf" srcId="{D60CFB30-4B5E-4CF5-9598-1D56A18D768E}" destId="{22ACE129-7454-4A31-95BB-F88CAB033A2D}" srcOrd="0" destOrd="1" presId="urn:microsoft.com/office/officeart/2005/8/layout/hList1"/>
    <dgm:cxn modelId="{0EA32759-DBE0-403B-8441-37C068ACE0D0}" srcId="{AC70B3AA-001D-4DCA-B0F0-B6B943E98D6C}" destId="{74B80085-D88C-42E2-87FC-40EDBB223A23}" srcOrd="1" destOrd="0" parTransId="{91DAA073-2D49-4313-983B-E112A3F08BE4}" sibTransId="{FE200D77-7D5F-4CA5-9E2F-C69D1C9573C2}"/>
    <dgm:cxn modelId="{A3E97757-7C86-41C8-8A1C-5328C49C85B6}" srcId="{0379C4A1-3B2E-4151-86E6-B42E0BF055C1}" destId="{89F22C69-E80B-45E6-932F-40074BED2940}" srcOrd="2" destOrd="0" parTransId="{6C4A74D5-E8F8-4C4C-AFFC-34A83ADD323A}" sibTransId="{F0F3F577-F301-4BAA-8A7E-46E00BE76209}"/>
    <dgm:cxn modelId="{BACE8D55-005F-465A-9292-1D24EE46DA29}" type="presOf" srcId="{89F22C69-E80B-45E6-932F-40074BED2940}" destId="{22ACE129-7454-4A31-95BB-F88CAB033A2D}" srcOrd="0" destOrd="2" presId="urn:microsoft.com/office/officeart/2005/8/layout/hList1"/>
    <dgm:cxn modelId="{FA2419C8-55CF-46A0-9A25-F05B143C29E6}" type="presOf" srcId="{B61060C2-6492-4264-BA9B-443F84476F0E}" destId="{E7CFBB5B-D177-4361-97A0-5803BC461F57}" srcOrd="0" destOrd="1" presId="urn:microsoft.com/office/officeart/2005/8/layout/hList1"/>
    <dgm:cxn modelId="{6855414B-18C2-4768-BBBF-48DCDE119CD1}" type="presOf" srcId="{0379C4A1-3B2E-4151-86E6-B42E0BF055C1}" destId="{E4E953D6-D8AF-4801-8F9F-E90A18FE98EE}" srcOrd="0" destOrd="0" presId="urn:microsoft.com/office/officeart/2005/8/layout/hList1"/>
    <dgm:cxn modelId="{DB76FCEA-F862-4715-9213-05209081A2DA}" type="presOf" srcId="{7D01A7EC-E000-4215-A333-CD7C233D81C9}" destId="{BF3EFA7F-BF80-4AFA-B7E9-E0ABDB043E3A}" srcOrd="0" destOrd="0" presId="urn:microsoft.com/office/officeart/2005/8/layout/hList1"/>
    <dgm:cxn modelId="{D7B96A24-E665-4EF4-9651-3454D5DE784C}" type="presOf" srcId="{52906A9B-4470-49AF-8137-7E23C9711CCB}" destId="{A4385471-D909-4D48-AF25-749D018005DD}" srcOrd="0" destOrd="0" presId="urn:microsoft.com/office/officeart/2005/8/layout/hList1"/>
    <dgm:cxn modelId="{9AF63D59-BF16-4ACD-8DD1-16B83FE5C935}" type="presOf" srcId="{5F7E11B7-D58C-418B-8A4E-AA6116C7A089}" destId="{CD7292DE-385D-4756-A0EB-0656ABD13B32}" srcOrd="0" destOrd="1" presId="urn:microsoft.com/office/officeart/2005/8/layout/hList1"/>
    <dgm:cxn modelId="{5337D963-CBEB-4ADC-9EA7-8514FC8F0CE9}" srcId="{D5D9DB3A-3D6D-4296-8F9C-A95B22B1F5CF}" destId="{5F7E11B7-D58C-418B-8A4E-AA6116C7A089}" srcOrd="1" destOrd="0" parTransId="{0D6156D6-523F-4035-B6CD-D3855527299F}" sibTransId="{3A48D63F-1387-4978-8806-66E182FCF429}"/>
    <dgm:cxn modelId="{452EABD5-2848-44F6-A2B8-ADF98C3FAD09}" srcId="{52906A9B-4470-49AF-8137-7E23C9711CCB}" destId="{AC70B3AA-001D-4DCA-B0F0-B6B943E98D6C}" srcOrd="2" destOrd="0" parTransId="{AD7CCECF-9F88-47C5-A159-B08CE590ABC6}" sibTransId="{80B4A175-198D-4D30-BB0C-8CBE5223DFB2}"/>
    <dgm:cxn modelId="{78B1D928-5A76-41B4-9AB9-346E1B148EDA}" srcId="{7D01A7EC-E000-4215-A333-CD7C233D81C9}" destId="{1354FCDC-CC86-450A-8A74-6F4763F1A398}" srcOrd="2" destOrd="0" parTransId="{C14B74A0-EB1A-41B6-9304-CA19641632CF}" sibTransId="{F271A424-B62A-4E8E-9593-4DB072354879}"/>
    <dgm:cxn modelId="{018BF1DE-97F9-4C35-AC1B-3D7532448056}" srcId="{52906A9B-4470-49AF-8137-7E23C9711CCB}" destId="{7D01A7EC-E000-4215-A333-CD7C233D81C9}" srcOrd="1" destOrd="0" parTransId="{3BC6D9A2-5213-4FEC-821C-F6FEF3D72004}" sibTransId="{3CA23E20-73CC-4FC3-A505-0E228888FC28}"/>
    <dgm:cxn modelId="{736429CD-F75C-4477-BD87-CAEDD09264D0}" srcId="{0379C4A1-3B2E-4151-86E6-B42E0BF055C1}" destId="{6DBFDB13-E330-4BBD-8515-81E714ECF1D5}" srcOrd="0" destOrd="0" parTransId="{114D6982-AAD6-41F6-B1BB-643EEA29CD85}" sibTransId="{6F44B1C8-FFD7-40FB-B89C-C4DB680FF870}"/>
    <dgm:cxn modelId="{28EE0D71-E41B-4D33-8633-498A77376FBF}" type="presOf" srcId="{1354FCDC-CC86-450A-8A74-6F4763F1A398}" destId="{E7CFBB5B-D177-4361-97A0-5803BC461F57}" srcOrd="0" destOrd="2" presId="urn:microsoft.com/office/officeart/2005/8/layout/hList1"/>
    <dgm:cxn modelId="{6EBF9AFB-8A4D-4C37-B715-8EF78549B98A}" srcId="{AC70B3AA-001D-4DCA-B0F0-B6B943E98D6C}" destId="{5DF7B615-F9BB-4E42-9CE6-1D52E7393D7A}" srcOrd="0" destOrd="0" parTransId="{0493E11E-6EAD-4644-A21D-B37E50BCC7C8}" sibTransId="{D937ADDF-E907-4768-9760-E8C567C90F6B}"/>
    <dgm:cxn modelId="{422BE850-21DC-4C2C-BD2A-2A779E3427C5}" srcId="{52906A9B-4470-49AF-8137-7E23C9711CCB}" destId="{0379C4A1-3B2E-4151-86E6-B42E0BF055C1}" srcOrd="3" destOrd="0" parTransId="{1E3CF00D-0A91-4F40-B952-750E9B161166}" sibTransId="{F049ECBD-DD4F-4C6D-9993-9E3789BDD781}"/>
    <dgm:cxn modelId="{E872D69B-7011-4519-AB17-7569C6D7D4EC}" srcId="{7D01A7EC-E000-4215-A333-CD7C233D81C9}" destId="{B61060C2-6492-4264-BA9B-443F84476F0E}" srcOrd="1" destOrd="0" parTransId="{06EC37E0-5941-48D7-875C-A46BAC26D7F6}" sibTransId="{FDBA1A02-28F0-4170-8E88-9D14699CD821}"/>
    <dgm:cxn modelId="{08ED1C9F-3EEF-49EB-BF9F-4C2673BDA5B0}" type="presOf" srcId="{5DF7B615-F9BB-4E42-9CE6-1D52E7393D7A}" destId="{C614976B-4770-4861-9E46-1F186A90EFC6}" srcOrd="0" destOrd="0" presId="urn:microsoft.com/office/officeart/2005/8/layout/hList1"/>
    <dgm:cxn modelId="{6D823B2A-F62C-4BCA-A40F-44D585A8DCB2}" srcId="{0379C4A1-3B2E-4151-86E6-B42E0BF055C1}" destId="{D60CFB30-4B5E-4CF5-9598-1D56A18D768E}" srcOrd="1" destOrd="0" parTransId="{22BB21EF-D27F-4939-9E4E-FAFAEE85E289}" sibTransId="{4109477D-1F18-46F4-A8C5-5CADE22776CE}"/>
    <dgm:cxn modelId="{1C41423F-BD93-4EA1-902D-8334B043BF71}" type="presOf" srcId="{C7C2E34E-E747-4EEE-854A-24323FC49098}" destId="{CD7292DE-385D-4756-A0EB-0656ABD13B32}" srcOrd="0" destOrd="2" presId="urn:microsoft.com/office/officeart/2005/8/layout/hList1"/>
    <dgm:cxn modelId="{44CFBD3B-DC33-43C2-9419-07CE074804CA}" type="presOf" srcId="{74B80085-D88C-42E2-87FC-40EDBB223A23}" destId="{C614976B-4770-4861-9E46-1F186A90EFC6}" srcOrd="0" destOrd="1" presId="urn:microsoft.com/office/officeart/2005/8/layout/hList1"/>
    <dgm:cxn modelId="{7FFEB2F2-149C-44C7-A814-E54B5003FC63}" srcId="{52906A9B-4470-49AF-8137-7E23C9711CCB}" destId="{D5D9DB3A-3D6D-4296-8F9C-A95B22B1F5CF}" srcOrd="0" destOrd="0" parTransId="{F10591F2-E1BA-496E-8ED8-79A7A7A76886}" sibTransId="{15FE340C-3F00-4A8A-9FE5-C2B5C9F49BFE}"/>
    <dgm:cxn modelId="{1D4DE5AF-FDCC-4876-85E2-5AA36A7A508A}" srcId="{D5D9DB3A-3D6D-4296-8F9C-A95B22B1F5CF}" destId="{C7C2E34E-E747-4EEE-854A-24323FC49098}" srcOrd="2" destOrd="0" parTransId="{B9723ED6-C799-4D22-8BB3-968C3099F902}" sibTransId="{9D725D7E-7692-4D9D-AD56-AAE41EE3D82C}"/>
    <dgm:cxn modelId="{3BAF9535-CDE7-41F1-A8C2-09DE604E202C}" type="presOf" srcId="{AC70B3AA-001D-4DCA-B0F0-B6B943E98D6C}" destId="{646703A2-78DB-40B9-9456-7F6C5D68467C}" srcOrd="0" destOrd="0" presId="urn:microsoft.com/office/officeart/2005/8/layout/hList1"/>
    <dgm:cxn modelId="{14021CB0-2DA5-4973-8448-D18247C5AE0D}" type="presOf" srcId="{91108B57-215B-491D-AD00-210BE3C55752}" destId="{E7CFBB5B-D177-4361-97A0-5803BC461F57}" srcOrd="0" destOrd="0" presId="urn:microsoft.com/office/officeart/2005/8/layout/hList1"/>
    <dgm:cxn modelId="{B96DEA4F-FCC6-4417-A171-DA0FED23543E}" type="presParOf" srcId="{A4385471-D909-4D48-AF25-749D018005DD}" destId="{EC6B79CD-F2CF-42B4-8D37-E4CCFA048B13}" srcOrd="0" destOrd="0" presId="urn:microsoft.com/office/officeart/2005/8/layout/hList1"/>
    <dgm:cxn modelId="{B0ECA069-282D-4CAC-BE14-AB34E7ECB1CD}" type="presParOf" srcId="{EC6B79CD-F2CF-42B4-8D37-E4CCFA048B13}" destId="{E227374A-BB38-4B49-8B1D-C844E936E387}" srcOrd="0" destOrd="0" presId="urn:microsoft.com/office/officeart/2005/8/layout/hList1"/>
    <dgm:cxn modelId="{50DAFB9A-95AF-4792-AFDF-C3B0D8F91C18}" type="presParOf" srcId="{EC6B79CD-F2CF-42B4-8D37-E4CCFA048B13}" destId="{CD7292DE-385D-4756-A0EB-0656ABD13B32}" srcOrd="1" destOrd="0" presId="urn:microsoft.com/office/officeart/2005/8/layout/hList1"/>
    <dgm:cxn modelId="{6A861DE5-04B1-44E1-AB42-09687E4ECBA4}" type="presParOf" srcId="{A4385471-D909-4D48-AF25-749D018005DD}" destId="{A7C04479-8C16-42D5-AE30-862EFBEDE6A2}" srcOrd="1" destOrd="0" presId="urn:microsoft.com/office/officeart/2005/8/layout/hList1"/>
    <dgm:cxn modelId="{CE22521C-076F-40A7-8F96-6A91C9D871A9}" type="presParOf" srcId="{A4385471-D909-4D48-AF25-749D018005DD}" destId="{A9DD97C9-1A88-406F-91A2-112F48768218}" srcOrd="2" destOrd="0" presId="urn:microsoft.com/office/officeart/2005/8/layout/hList1"/>
    <dgm:cxn modelId="{984103DA-AD4A-4536-A650-04F736851174}" type="presParOf" srcId="{A9DD97C9-1A88-406F-91A2-112F48768218}" destId="{BF3EFA7F-BF80-4AFA-B7E9-E0ABDB043E3A}" srcOrd="0" destOrd="0" presId="urn:microsoft.com/office/officeart/2005/8/layout/hList1"/>
    <dgm:cxn modelId="{B404EC4B-DD9B-4B76-88B6-57658925D20C}" type="presParOf" srcId="{A9DD97C9-1A88-406F-91A2-112F48768218}" destId="{E7CFBB5B-D177-4361-97A0-5803BC461F57}" srcOrd="1" destOrd="0" presId="urn:microsoft.com/office/officeart/2005/8/layout/hList1"/>
    <dgm:cxn modelId="{75719D63-92FF-4EC8-9EFE-6C2B45A186F1}" type="presParOf" srcId="{A4385471-D909-4D48-AF25-749D018005DD}" destId="{83068638-7A12-4A97-85A7-A207517000DE}" srcOrd="3" destOrd="0" presId="urn:microsoft.com/office/officeart/2005/8/layout/hList1"/>
    <dgm:cxn modelId="{87791C36-6E4A-4B65-9F1C-65CAF57FDEDE}" type="presParOf" srcId="{A4385471-D909-4D48-AF25-749D018005DD}" destId="{C19EEC51-6E03-42A5-BAE5-DB4D087E5D04}" srcOrd="4" destOrd="0" presId="urn:microsoft.com/office/officeart/2005/8/layout/hList1"/>
    <dgm:cxn modelId="{AD207616-DED9-4759-955A-1417F5A6E60D}" type="presParOf" srcId="{C19EEC51-6E03-42A5-BAE5-DB4D087E5D04}" destId="{646703A2-78DB-40B9-9456-7F6C5D68467C}" srcOrd="0" destOrd="0" presId="urn:microsoft.com/office/officeart/2005/8/layout/hList1"/>
    <dgm:cxn modelId="{F892026C-ADB6-4646-90D4-50BA49AA9A09}" type="presParOf" srcId="{C19EEC51-6E03-42A5-BAE5-DB4D087E5D04}" destId="{C614976B-4770-4861-9E46-1F186A90EFC6}" srcOrd="1" destOrd="0" presId="urn:microsoft.com/office/officeart/2005/8/layout/hList1"/>
    <dgm:cxn modelId="{60EFEA83-691B-469D-9A42-80E38614AD76}" type="presParOf" srcId="{A4385471-D909-4D48-AF25-749D018005DD}" destId="{433C30F4-F4C2-4D78-8C9A-CA9562A9E389}" srcOrd="5" destOrd="0" presId="urn:microsoft.com/office/officeart/2005/8/layout/hList1"/>
    <dgm:cxn modelId="{B9443A13-3811-436D-8545-C73ABF09B64F}" type="presParOf" srcId="{A4385471-D909-4D48-AF25-749D018005DD}" destId="{4DC5BDE8-8D9F-4E4C-B96C-1A4AC97E7DC7}" srcOrd="6" destOrd="0" presId="urn:microsoft.com/office/officeart/2005/8/layout/hList1"/>
    <dgm:cxn modelId="{519C219E-A176-4916-8497-FCEA3612173D}" type="presParOf" srcId="{4DC5BDE8-8D9F-4E4C-B96C-1A4AC97E7DC7}" destId="{E4E953D6-D8AF-4801-8F9F-E90A18FE98EE}" srcOrd="0" destOrd="0" presId="urn:microsoft.com/office/officeart/2005/8/layout/hList1"/>
    <dgm:cxn modelId="{D417B8F0-30A9-4AEB-B685-EFB382846CC2}" type="presParOf" srcId="{4DC5BDE8-8D9F-4E4C-B96C-1A4AC97E7DC7}" destId="{22ACE129-7454-4A31-95BB-F88CAB033A2D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7374A-BB38-4B49-8B1D-C844E936E387}">
      <dsp:nvSpPr>
        <dsp:cNvPr id="0" name=""/>
        <dsp:cNvSpPr/>
      </dsp:nvSpPr>
      <dsp:spPr>
        <a:xfrm>
          <a:off x="3055" y="1192614"/>
          <a:ext cx="1837531" cy="7103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1.</a:t>
          </a:r>
          <a:r>
            <a:rPr lang="zh-CN" altLang="en-US" sz="1800" kern="1200" dirty="0" smtClean="0"/>
            <a:t>范德堡方法简介</a:t>
          </a:r>
          <a:endParaRPr lang="zh-CN" altLang="en-US" sz="1800" kern="1200" dirty="0"/>
        </a:p>
      </dsp:txBody>
      <dsp:txXfrm>
        <a:off x="3055" y="1192614"/>
        <a:ext cx="1837531" cy="710395"/>
      </dsp:txXfrm>
    </dsp:sp>
    <dsp:sp modelId="{CD7292DE-385D-4756-A0EB-0656ABD13B32}">
      <dsp:nvSpPr>
        <dsp:cNvPr id="0" name=""/>
        <dsp:cNvSpPr/>
      </dsp:nvSpPr>
      <dsp:spPr>
        <a:xfrm>
          <a:off x="3055" y="1939668"/>
          <a:ext cx="1837531" cy="23230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方法介绍</a:t>
          </a:r>
          <a:endParaRPr lang="zh-CN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理论推导思路</a:t>
          </a:r>
          <a:endParaRPr lang="zh-CN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实验中要注意的问题</a:t>
          </a:r>
          <a:endParaRPr lang="zh-CN" altLang="en-US" sz="1800" kern="1200" dirty="0"/>
        </a:p>
      </dsp:txBody>
      <dsp:txXfrm>
        <a:off x="3055" y="1939668"/>
        <a:ext cx="1837531" cy="2323042"/>
      </dsp:txXfrm>
    </dsp:sp>
    <dsp:sp modelId="{BF3EFA7F-BF80-4AFA-B7E9-E0ABDB043E3A}">
      <dsp:nvSpPr>
        <dsp:cNvPr id="0" name=""/>
        <dsp:cNvSpPr/>
      </dsp:nvSpPr>
      <dsp:spPr>
        <a:xfrm>
          <a:off x="2097841" y="1192614"/>
          <a:ext cx="1837531" cy="7103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2.</a:t>
          </a:r>
          <a:r>
            <a:rPr lang="zh-CN" altLang="en-US" sz="1800" kern="1200" dirty="0" smtClean="0"/>
            <a:t>范德堡法测硅片电阻率</a:t>
          </a:r>
          <a:endParaRPr lang="zh-CN" altLang="en-US" sz="1800" kern="1200" dirty="0"/>
        </a:p>
      </dsp:txBody>
      <dsp:txXfrm>
        <a:off x="2097841" y="1192614"/>
        <a:ext cx="1837531" cy="710395"/>
      </dsp:txXfrm>
    </dsp:sp>
    <dsp:sp modelId="{E7CFBB5B-D177-4361-97A0-5803BC461F57}">
      <dsp:nvSpPr>
        <dsp:cNvPr id="0" name=""/>
        <dsp:cNvSpPr/>
      </dsp:nvSpPr>
      <dsp:spPr>
        <a:xfrm>
          <a:off x="2097841" y="1903010"/>
          <a:ext cx="1837531" cy="23230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实验过程</a:t>
          </a:r>
          <a:endParaRPr lang="zh-CN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数据及数据处理</a:t>
          </a:r>
          <a:endParaRPr lang="zh-CN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误差分析</a:t>
          </a:r>
          <a:endParaRPr lang="zh-CN" altLang="en-US" sz="1800" kern="1200" dirty="0"/>
        </a:p>
      </dsp:txBody>
      <dsp:txXfrm>
        <a:off x="2097841" y="1903010"/>
        <a:ext cx="1837531" cy="2323042"/>
      </dsp:txXfrm>
    </dsp:sp>
    <dsp:sp modelId="{646703A2-78DB-40B9-9456-7F6C5D68467C}">
      <dsp:nvSpPr>
        <dsp:cNvPr id="0" name=""/>
        <dsp:cNvSpPr/>
      </dsp:nvSpPr>
      <dsp:spPr>
        <a:xfrm>
          <a:off x="4192627" y="1192614"/>
          <a:ext cx="1837531" cy="7103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3.</a:t>
          </a:r>
          <a:r>
            <a:rPr lang="zh-CN" altLang="en-US" sz="1800" kern="1200" dirty="0" smtClean="0"/>
            <a:t>范德堡方法应用于有孔物体</a:t>
          </a:r>
          <a:endParaRPr lang="en-US" altLang="zh-CN" sz="1800" kern="1200" dirty="0" smtClean="0"/>
        </a:p>
      </dsp:txBody>
      <dsp:txXfrm>
        <a:off x="4192627" y="1192614"/>
        <a:ext cx="1837531" cy="710395"/>
      </dsp:txXfrm>
    </dsp:sp>
    <dsp:sp modelId="{C614976B-4770-4861-9E46-1F186A90EFC6}">
      <dsp:nvSpPr>
        <dsp:cNvPr id="0" name=""/>
        <dsp:cNvSpPr/>
      </dsp:nvSpPr>
      <dsp:spPr>
        <a:xfrm>
          <a:off x="4175997" y="1920735"/>
          <a:ext cx="1837531" cy="23230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实验过程</a:t>
          </a:r>
          <a:endParaRPr lang="zh-CN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数据及数据处理</a:t>
          </a:r>
          <a:endParaRPr lang="zh-CN" altLang="en-US" sz="1800" kern="1200" dirty="0"/>
        </a:p>
      </dsp:txBody>
      <dsp:txXfrm>
        <a:off x="4175997" y="1920735"/>
        <a:ext cx="1837531" cy="2323042"/>
      </dsp:txXfrm>
    </dsp:sp>
    <dsp:sp modelId="{E4E953D6-D8AF-4801-8F9F-E90A18FE98EE}">
      <dsp:nvSpPr>
        <dsp:cNvPr id="0" name=""/>
        <dsp:cNvSpPr/>
      </dsp:nvSpPr>
      <dsp:spPr>
        <a:xfrm>
          <a:off x="6287412" y="1192614"/>
          <a:ext cx="1837531" cy="7103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4.</a:t>
          </a:r>
          <a:r>
            <a:rPr lang="zh-CN" altLang="en-US" sz="1800" kern="1200" dirty="0" smtClean="0"/>
            <a:t>对实验的进一步思考</a:t>
          </a:r>
          <a:endParaRPr lang="zh-CN" altLang="en-US" sz="1800" kern="1200" dirty="0"/>
        </a:p>
      </dsp:txBody>
      <dsp:txXfrm>
        <a:off x="6287412" y="1192614"/>
        <a:ext cx="1837531" cy="710395"/>
      </dsp:txXfrm>
    </dsp:sp>
    <dsp:sp modelId="{22ACE129-7454-4A31-95BB-F88CAB033A2D}">
      <dsp:nvSpPr>
        <dsp:cNvPr id="0" name=""/>
        <dsp:cNvSpPr/>
      </dsp:nvSpPr>
      <dsp:spPr>
        <a:xfrm>
          <a:off x="6287412" y="1903010"/>
          <a:ext cx="1837531" cy="23230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有孔问题在理论中的难点</a:t>
          </a:r>
          <a:endParaRPr lang="zh-CN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处理问题的新思路以及对困难的新认识</a:t>
          </a:r>
          <a:endParaRPr lang="zh-CN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/>
            <a:t>打孔问题的解决</a:t>
          </a:r>
          <a:endParaRPr lang="zh-CN" altLang="en-US" sz="1800" kern="1200" dirty="0"/>
        </a:p>
      </dsp:txBody>
      <dsp:txXfrm>
        <a:off x="6287412" y="1903010"/>
        <a:ext cx="1837531" cy="2323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638CD-7583-4647-A5E1-BE2690F13CF9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9603A-BACE-4235-AB36-36AFF8B09E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30252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E2976-5208-429C-955C-F6B8EBF93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1149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E2976-5208-429C-955C-F6B8EBF93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1149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E2976-5208-429C-955C-F6B8EBF93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1149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9886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6026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1567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8211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390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6473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10062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5795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69298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1119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082596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0918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2345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7157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6527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9300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897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48912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1911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9058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77030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37554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FA695D56-44AF-4FBF-B624-E887F682F14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8F1EA228-AF07-4C48-A55D-4D47819ECB6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0310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1201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5548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9430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09431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14239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07386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42531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1733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9799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26224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2670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FA695D56-44AF-4FBF-B624-E887F682F14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8F1EA228-AF07-4C48-A55D-4D47819ECB6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52330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41433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33019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19322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474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4839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3807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83858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18047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53619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48848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48969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FA695D56-44AF-4FBF-B624-E887F682F14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8F1EA228-AF07-4C48-A55D-4D47819ECB6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10928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41988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16169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84974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42463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35015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15460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2868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58248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31475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70027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53447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FA695D56-44AF-4FBF-B624-E887F682F14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8F1EA228-AF07-4C48-A55D-4D47819ECB6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436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9DA7-0E04-4CF5-A859-AEBE50C97A8F}" type="datetimeFigureOut">
              <a:rPr lang="zh-CN" altLang="en-US" smtClean="0"/>
              <a:pPr/>
              <a:t>2016/6/25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B2FBD-D75E-4354-90C6-95D3125ECF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5522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406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7876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094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C50E-24CF-4EBB-A48C-AB6A5A936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2016/6/25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AD869-748C-4C1A-9BEB-DF113A61AF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808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pedia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4"/>
          <p:cNvSpPr>
            <a:spLocks noChangeArrowheads="1"/>
          </p:cNvSpPr>
          <p:nvPr/>
        </p:nvSpPr>
        <p:spPr bwMode="auto">
          <a:xfrm>
            <a:off x="1524000" y="1989139"/>
            <a:ext cx="9144000" cy="1800225"/>
          </a:xfrm>
          <a:prstGeom prst="rect">
            <a:avLst/>
          </a:prstGeom>
          <a:solidFill>
            <a:srgbClr val="9EBF27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99" name="任意多边形 5"/>
          <p:cNvSpPr>
            <a:spLocks/>
          </p:cNvSpPr>
          <p:nvPr/>
        </p:nvSpPr>
        <p:spPr bwMode="auto">
          <a:xfrm>
            <a:off x="1508125" y="4076701"/>
            <a:ext cx="9150350" cy="2062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36710" y="727787"/>
              </a:cxn>
              <a:cxn ang="0">
                <a:pos x="4599992" y="671804"/>
              </a:cxn>
              <a:cxn ang="0">
                <a:pos x="6736702" y="1614196"/>
              </a:cxn>
              <a:cxn ang="0">
                <a:pos x="9153330" y="2062065"/>
              </a:cxn>
            </a:cxnLst>
            <a:rect l="0" t="0" r="r" b="b"/>
            <a:pathLst>
              <a:path w="9153330" h="2062065">
                <a:moveTo>
                  <a:pt x="0" y="0"/>
                </a:moveTo>
                <a:cubicBezTo>
                  <a:pt x="685022" y="307910"/>
                  <a:pt x="1370045" y="615820"/>
                  <a:pt x="2136710" y="727787"/>
                </a:cubicBezTo>
                <a:cubicBezTo>
                  <a:pt x="2903375" y="839754"/>
                  <a:pt x="3833327" y="524069"/>
                  <a:pt x="4599992" y="671804"/>
                </a:cubicBezTo>
                <a:cubicBezTo>
                  <a:pt x="5366657" y="819539"/>
                  <a:pt x="5977812" y="1382486"/>
                  <a:pt x="6736702" y="1614196"/>
                </a:cubicBezTo>
                <a:cubicBezTo>
                  <a:pt x="7495592" y="1845906"/>
                  <a:pt x="8324461" y="1953985"/>
                  <a:pt x="9153330" y="2062065"/>
                </a:cubicBezTo>
              </a:path>
            </a:pathLst>
          </a:custGeom>
          <a:noFill/>
          <a:ln w="12700" cap="flat" cmpd="sng">
            <a:solidFill>
              <a:srgbClr val="9EBF27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00" name="任意多边形 6"/>
          <p:cNvSpPr>
            <a:spLocks/>
          </p:cNvSpPr>
          <p:nvPr/>
        </p:nvSpPr>
        <p:spPr bwMode="auto">
          <a:xfrm>
            <a:off x="1498601" y="4505325"/>
            <a:ext cx="8861425" cy="2343150"/>
          </a:xfrm>
          <a:custGeom>
            <a:avLst/>
            <a:gdLst/>
            <a:ahLst/>
            <a:cxnLst>
              <a:cxn ang="0">
                <a:pos x="0" y="1497"/>
              </a:cxn>
              <a:cxn ang="0">
                <a:pos x="1688841" y="971880"/>
              </a:cxn>
              <a:cxn ang="0">
                <a:pos x="4870580" y="29489"/>
              </a:cxn>
              <a:cxn ang="0">
                <a:pos x="8864082" y="2343480"/>
              </a:cxn>
            </a:cxnLst>
            <a:rect l="0" t="0" r="r" b="b"/>
            <a:pathLst>
              <a:path w="8864082" h="2343480">
                <a:moveTo>
                  <a:pt x="0" y="1497"/>
                </a:moveTo>
                <a:cubicBezTo>
                  <a:pt x="438539" y="484356"/>
                  <a:pt x="877078" y="967215"/>
                  <a:pt x="1688841" y="971880"/>
                </a:cubicBezTo>
                <a:cubicBezTo>
                  <a:pt x="2500604" y="976545"/>
                  <a:pt x="3674707" y="-199111"/>
                  <a:pt x="4870580" y="29489"/>
                </a:cubicBezTo>
                <a:cubicBezTo>
                  <a:pt x="6066453" y="258089"/>
                  <a:pt x="7465267" y="1300784"/>
                  <a:pt x="8864082" y="2343480"/>
                </a:cubicBezTo>
              </a:path>
            </a:pathLst>
          </a:custGeom>
          <a:noFill/>
          <a:ln w="12700" cap="flat" cmpd="sng">
            <a:solidFill>
              <a:srgbClr val="9EBF27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2309787" y="2427288"/>
            <a:ext cx="862896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Van der pauw Method</a:t>
            </a:r>
            <a:endParaRPr lang="zh-CN" altLang="en-US" sz="54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43749" y="4258102"/>
            <a:ext cx="3166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周璐鹿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程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楠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刘雪颖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415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3952860" y="642918"/>
            <a:ext cx="436245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anchor="ctr"/>
          <a:lstStyle/>
          <a:p>
            <a:pPr algn="ctr"/>
            <a:r>
              <a:rPr lang="zh-CN" altLang="en-US" sz="3600" b="1" dirty="0">
                <a:solidFill>
                  <a:srgbClr val="4F81B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课题</a:t>
            </a:r>
            <a:r>
              <a:rPr lang="en-US" altLang="zh-CN" sz="3600" b="1" dirty="0">
                <a:solidFill>
                  <a:srgbClr val="4F81B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12</a:t>
            </a:r>
            <a:r>
              <a:rPr lang="zh-CN" altLang="en-US" sz="3600" b="1" dirty="0">
                <a:solidFill>
                  <a:srgbClr val="4F81B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：范德堡方法</a:t>
            </a:r>
            <a:endParaRPr lang="en-US" altLang="zh-CN" sz="3600" b="1" dirty="0">
              <a:solidFill>
                <a:srgbClr val="4F81B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79" name="矩形 3"/>
          <p:cNvSpPr>
            <a:spLocks noChangeArrowheads="1"/>
          </p:cNvSpPr>
          <p:nvPr/>
        </p:nvSpPr>
        <p:spPr bwMode="auto">
          <a:xfrm>
            <a:off x="2381225" y="1785927"/>
            <a:ext cx="7339013" cy="32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CN" sz="24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It is known that conductivity of a material can be measured independently of the sample shape, as long as the sample has one border (no holes). To what extent can such a method be applied? Investigate and explain such measurements if the sample has holes.</a:t>
            </a:r>
          </a:p>
          <a:p>
            <a:endParaRPr lang="en-US" altLang="zh-CN" sz="240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zh-CN" altLang="en-US" sz="2400" dirty="0">
                <a:solidFill>
                  <a:prstClr val="black"/>
                </a:solidFill>
                <a:latin typeface="Arial" pitchFamily="34" charset="0"/>
                <a:ea typeface="黑体" pitchFamily="49" charset="-122"/>
              </a:rPr>
              <a:t>任意形状材料的电导率可以用范德堡方法测量，只要材料只有一个边界（没有洞）。</a:t>
            </a:r>
            <a:endParaRPr lang="en-US" altLang="zh-CN" sz="2400" dirty="0">
              <a:solidFill>
                <a:prstClr val="black"/>
              </a:solidFill>
              <a:latin typeface="Arial" pitchFamily="34" charset="0"/>
              <a:ea typeface="黑体" pitchFamily="49" charset="-122"/>
            </a:endParaRPr>
          </a:p>
          <a:p>
            <a:r>
              <a:rPr lang="zh-CN" altLang="en-US" sz="2400" dirty="0">
                <a:solidFill>
                  <a:prstClr val="black"/>
                </a:solidFill>
                <a:latin typeface="Arial" pitchFamily="34" charset="0"/>
                <a:ea typeface="黑体" pitchFamily="49" charset="-122"/>
              </a:rPr>
              <a:t>这个方法在什么情况下可以被应用？</a:t>
            </a:r>
            <a:endParaRPr lang="en-US" altLang="zh-CN" sz="2400" dirty="0">
              <a:solidFill>
                <a:prstClr val="black"/>
              </a:solidFill>
              <a:latin typeface="Arial" pitchFamily="34" charset="0"/>
              <a:ea typeface="黑体" pitchFamily="49" charset="-122"/>
            </a:endParaRPr>
          </a:p>
          <a:p>
            <a:r>
              <a:rPr lang="zh-CN" altLang="en-US" sz="2400" dirty="0">
                <a:solidFill>
                  <a:prstClr val="black"/>
                </a:solidFill>
                <a:latin typeface="Arial" pitchFamily="34" charset="0"/>
                <a:ea typeface="黑体" pitchFamily="49" charset="-122"/>
              </a:rPr>
              <a:t>探索和解释在材料有洞情况下的测量。</a:t>
            </a:r>
            <a:endParaRPr lang="en-US" altLang="zh-CN" sz="2400" dirty="0">
              <a:solidFill>
                <a:prstClr val="black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4580" name="矩形 4"/>
          <p:cNvSpPr>
            <a:spLocks noChangeArrowheads="1"/>
          </p:cNvSpPr>
          <p:nvPr/>
        </p:nvSpPr>
        <p:spPr bwMode="auto">
          <a:xfrm>
            <a:off x="3943350" y="1571612"/>
            <a:ext cx="2190750" cy="50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4581" name="矩形 5"/>
          <p:cNvSpPr>
            <a:spLocks noChangeArrowheads="1"/>
          </p:cNvSpPr>
          <p:nvPr/>
        </p:nvSpPr>
        <p:spPr bwMode="auto">
          <a:xfrm>
            <a:off x="6115050" y="1571612"/>
            <a:ext cx="2190750" cy="5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78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="" xmlns:p14="http://schemas.microsoft.com/office/powerpoint/2010/main" val="100059331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53025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</a:t>
            </a:r>
            <a:r>
              <a:rPr lang="en-US" altLang="zh-CN" dirty="0" smtClean="0"/>
              <a:t>.</a:t>
            </a:r>
            <a:r>
              <a:rPr lang="zh-CN" altLang="en-US" dirty="0" smtClean="0"/>
              <a:t>范德堡法简介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）方法介绍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30" y="2304108"/>
            <a:ext cx="4188568" cy="339437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785658" y="1690688"/>
            <a:ext cx="33915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 1.</a:t>
            </a:r>
            <a:r>
              <a:rPr lang="zh-CN" altLang="en-US" dirty="0" smtClean="0"/>
              <a:t>首先，在</a:t>
            </a:r>
            <a:r>
              <a:rPr lang="en-US" altLang="zh-CN" dirty="0" smtClean="0"/>
              <a:t>P</a:t>
            </a:r>
            <a:r>
              <a:rPr lang="zh-CN" altLang="en-US" dirty="0" smtClean="0"/>
              <a:t>点和</a:t>
            </a:r>
            <a:r>
              <a:rPr lang="en-US" altLang="zh-CN" dirty="0" smtClean="0"/>
              <a:t>O</a:t>
            </a:r>
            <a:r>
              <a:rPr lang="zh-CN" altLang="en-US" dirty="0" smtClean="0"/>
              <a:t>点上放上电极，通入电流</a:t>
            </a:r>
            <a:r>
              <a:rPr lang="en-US" altLang="zh-CN" dirty="0" smtClean="0"/>
              <a:t>I</a:t>
            </a:r>
            <a:r>
              <a:rPr lang="zh-CN" altLang="en-US" dirty="0" smtClean="0"/>
              <a:t>，然后测量</a:t>
            </a:r>
            <a:r>
              <a:rPr lang="en-US" altLang="zh-CN" dirty="0" smtClean="0"/>
              <a:t>M,N</a:t>
            </a:r>
            <a:r>
              <a:rPr lang="zh-CN" altLang="en-US" dirty="0" smtClean="0"/>
              <a:t>两点的电势差</a:t>
            </a:r>
            <a:r>
              <a:rPr lang="en-US" altLang="zh-CN" dirty="0" smtClean="0"/>
              <a:t>U</a:t>
            </a:r>
            <a:r>
              <a:rPr lang="zh-CN" altLang="en-US" dirty="0" smtClean="0"/>
              <a:t>，计算</a:t>
            </a:r>
            <a:r>
              <a:rPr lang="en-US" altLang="zh-CN" dirty="0" smtClean="0"/>
              <a:t>R</a:t>
            </a:r>
            <a:r>
              <a:rPr lang="en-US" altLang="zh-CN" sz="800" dirty="0" smtClean="0"/>
              <a:t>PO,MN</a:t>
            </a:r>
            <a:r>
              <a:rPr lang="en-US" altLang="zh-CN" dirty="0" smtClean="0"/>
              <a:t>=U/I</a:t>
            </a:r>
          </a:p>
          <a:p>
            <a:r>
              <a:rPr lang="en-US" altLang="zh-CN" dirty="0" smtClean="0"/>
              <a:t>    2.</a:t>
            </a:r>
            <a:r>
              <a:rPr lang="zh-CN" altLang="en-US" dirty="0" smtClean="0"/>
              <a:t>之后，从</a:t>
            </a:r>
            <a:r>
              <a:rPr lang="en-US" altLang="zh-CN" dirty="0" smtClean="0"/>
              <a:t>O,N</a:t>
            </a:r>
            <a:r>
              <a:rPr lang="zh-CN" altLang="en-US" dirty="0" smtClean="0"/>
              <a:t>通入电流</a:t>
            </a:r>
            <a:r>
              <a:rPr lang="en-US" altLang="zh-CN" dirty="0" smtClean="0"/>
              <a:t>I</a:t>
            </a:r>
            <a:r>
              <a:rPr lang="zh-CN" altLang="en-US" dirty="0" smtClean="0"/>
              <a:t>，测量    </a:t>
            </a:r>
            <a:r>
              <a:rPr lang="en-US" altLang="zh-CN" dirty="0" smtClean="0"/>
              <a:t>M,P</a:t>
            </a:r>
            <a:r>
              <a:rPr lang="zh-CN" altLang="en-US" dirty="0" smtClean="0"/>
              <a:t>两点电势差</a:t>
            </a:r>
            <a:r>
              <a:rPr lang="en-US" altLang="zh-CN" dirty="0" smtClean="0"/>
              <a:t>U</a:t>
            </a:r>
            <a:r>
              <a:rPr lang="zh-CN" altLang="en-US" dirty="0" smtClean="0"/>
              <a:t>，计算</a:t>
            </a:r>
            <a:r>
              <a:rPr lang="en-US" altLang="zh-CN" dirty="0" smtClean="0"/>
              <a:t>R</a:t>
            </a:r>
            <a:r>
              <a:rPr lang="en-US" altLang="zh-CN" sz="800" dirty="0" smtClean="0"/>
              <a:t>ON,PM</a:t>
            </a:r>
            <a:r>
              <a:rPr lang="en-US" altLang="zh-CN" dirty="0" smtClean="0"/>
              <a:t>=U/I</a:t>
            </a:r>
          </a:p>
          <a:p>
            <a:r>
              <a:rPr lang="en-US" altLang="zh-CN" dirty="0" smtClean="0"/>
              <a:t>    3.</a:t>
            </a:r>
            <a:r>
              <a:rPr lang="zh-CN" altLang="en-US" dirty="0" smtClean="0"/>
              <a:t>根据范德堡方法，薄片电阻率</a:t>
            </a:r>
            <a:r>
              <a:rPr lang="el-GR" altLang="zh-CN" dirty="0" smtClean="0"/>
              <a:t>ρ</a:t>
            </a:r>
            <a:r>
              <a:rPr lang="zh-CN" altLang="en-US" dirty="0" smtClean="0"/>
              <a:t>和其厚度</a:t>
            </a:r>
            <a:r>
              <a:rPr lang="en-US" altLang="zh-CN" dirty="0" smtClean="0"/>
              <a:t>d</a:t>
            </a:r>
            <a:r>
              <a:rPr lang="zh-CN" altLang="en-US" dirty="0" smtClean="0"/>
              <a:t>以及上面两测量数据满足关系式：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75436084"/>
              </p:ext>
            </p:extLst>
          </p:nvPr>
        </p:nvGraphicFramePr>
        <p:xfrm>
          <a:off x="5941383" y="4399541"/>
          <a:ext cx="3080141" cy="735963"/>
        </p:xfrm>
        <a:graphic>
          <a:graphicData uri="http://schemas.openxmlformats.org/presentationml/2006/ole">
            <p:oleObj spid="_x0000_s2054" name="Equation" r:id="rId4" imgW="1434960" imgH="342720" progId="Equation.DSMT4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54890" y="5581934"/>
            <a:ext cx="5581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——A method of  measure the resistivity and hall efficient on lamellae of arbitrary shape , van </a:t>
            </a:r>
            <a:r>
              <a:rPr lang="en-US" altLang="zh-CN" dirty="0" err="1" smtClean="0"/>
              <a:t>der</a:t>
            </a:r>
            <a:r>
              <a:rPr lang="en-US" altLang="zh-CN" dirty="0" smtClean="0"/>
              <a:t> PAUW</a:t>
            </a:r>
            <a:endParaRPr lang="zh-CN" altLang="en-US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78727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r>
              <a:rPr lang="zh-CN" altLang="en-US" dirty="0" smtClean="0"/>
              <a:t>一</a:t>
            </a:r>
            <a:r>
              <a:rPr lang="en-US" altLang="zh-CN" dirty="0" smtClean="0"/>
              <a:t>.</a:t>
            </a:r>
            <a:r>
              <a:rPr lang="zh-CN" altLang="en-US" dirty="0" smtClean="0"/>
              <a:t>范德堡方法简介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5370" y="132065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en-US" altLang="zh-CN" dirty="0"/>
              <a:t>2</a:t>
            </a:r>
            <a:r>
              <a:rPr lang="zh-CN" altLang="en-US" dirty="0" smtClean="0"/>
              <a:t>）理论推导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  <p:sp>
        <p:nvSpPr>
          <p:cNvPr id="6" name="文本框 5"/>
          <p:cNvSpPr txBox="1"/>
          <p:nvPr/>
        </p:nvSpPr>
        <p:spPr>
          <a:xfrm>
            <a:off x="6038224" y="847916"/>
            <a:ext cx="4788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对无穷大平面，厚度为</a:t>
            </a:r>
            <a:r>
              <a:rPr lang="en-US" altLang="zh-CN" dirty="0" smtClean="0"/>
              <a:t>d</a:t>
            </a:r>
            <a:r>
              <a:rPr lang="zh-CN" altLang="en-US" dirty="0" smtClean="0"/>
              <a:t>，电阻率为</a:t>
            </a:r>
            <a:r>
              <a:rPr lang="el-GR" altLang="zh-CN" dirty="0" smtClean="0"/>
              <a:t>ρ</a:t>
            </a:r>
            <a:r>
              <a:rPr lang="zh-CN" altLang="en-US" dirty="0" smtClean="0"/>
              <a:t>，在</a:t>
            </a:r>
            <a:r>
              <a:rPr lang="en-US" altLang="zh-CN" dirty="0" smtClean="0"/>
              <a:t>M,N</a:t>
            </a:r>
            <a:r>
              <a:rPr lang="zh-CN" altLang="en-US" dirty="0" smtClean="0"/>
              <a:t>点通入电流</a:t>
            </a:r>
            <a:r>
              <a:rPr lang="en-US" altLang="zh-CN" dirty="0" smtClean="0"/>
              <a:t>I</a:t>
            </a:r>
            <a:r>
              <a:rPr lang="zh-CN" altLang="en-US" dirty="0" smtClean="0"/>
              <a:t>，则</a:t>
            </a:r>
            <a:r>
              <a:rPr lang="en-US" altLang="zh-CN" dirty="0" smtClean="0"/>
              <a:t>P,O</a:t>
            </a:r>
            <a:r>
              <a:rPr lang="zh-CN" altLang="en-US" dirty="0" smtClean="0"/>
              <a:t>两点电势差满足关系式：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30" y="1985567"/>
            <a:ext cx="5058481" cy="3562847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12760126"/>
              </p:ext>
            </p:extLst>
          </p:nvPr>
        </p:nvGraphicFramePr>
        <p:xfrm>
          <a:off x="7631397" y="1745681"/>
          <a:ext cx="1538287" cy="407988"/>
        </p:xfrm>
        <a:graphic>
          <a:graphicData uri="http://schemas.openxmlformats.org/presentationml/2006/ole">
            <p:oleObj spid="_x0000_s3090" name="Equation" r:id="rId4" imgW="1701720" imgH="419040" progId="Equation.DSMT4">
              <p:embed/>
            </p:oleObj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231568" y="2332509"/>
            <a:ext cx="4746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 </a:t>
            </a:r>
            <a:r>
              <a:rPr lang="zh-CN" altLang="en-US" dirty="0" smtClean="0"/>
              <a:t>同理对在</a:t>
            </a:r>
            <a:r>
              <a:rPr lang="en-US" altLang="zh-CN" dirty="0" smtClean="0"/>
              <a:t>N,O</a:t>
            </a:r>
            <a:r>
              <a:rPr lang="zh-CN" altLang="en-US" dirty="0" smtClean="0"/>
              <a:t>点同电流</a:t>
            </a:r>
            <a:r>
              <a:rPr lang="en-US" altLang="zh-CN" dirty="0" smtClean="0"/>
              <a:t>I</a:t>
            </a:r>
            <a:r>
              <a:rPr lang="zh-CN" altLang="en-US" dirty="0" smtClean="0"/>
              <a:t>时，</a:t>
            </a:r>
            <a:r>
              <a:rPr lang="en-US" altLang="zh-CN" dirty="0" smtClean="0"/>
              <a:t>M,P</a:t>
            </a:r>
            <a:r>
              <a:rPr lang="zh-CN" altLang="en-US" dirty="0" smtClean="0"/>
              <a:t>点电势差满足关系式：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08660829"/>
              </p:ext>
            </p:extLst>
          </p:nvPr>
        </p:nvGraphicFramePr>
        <p:xfrm>
          <a:off x="6546850" y="3362325"/>
          <a:ext cx="114300" cy="177800"/>
        </p:xfrm>
        <a:graphic>
          <a:graphicData uri="http://schemas.openxmlformats.org/presentationml/2006/ole">
            <p:oleObj spid="_x0000_s3091" name="Equation" r:id="rId5" imgW="914400" imgH="198720" progId="Equation.DSMT4">
              <p:embed/>
            </p:oleObj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85478639"/>
              </p:ext>
            </p:extLst>
          </p:nvPr>
        </p:nvGraphicFramePr>
        <p:xfrm>
          <a:off x="7538398" y="3054612"/>
          <a:ext cx="1727200" cy="393700"/>
        </p:xfrm>
        <a:graphic>
          <a:graphicData uri="http://schemas.openxmlformats.org/presentationml/2006/ole">
            <p:oleObj spid="_x0000_s3092" name="Equation" r:id="rId6" imgW="1726920" imgH="393480" progId="Equation.DSMT4">
              <p:embed/>
            </p:oleObj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6265440" y="3597642"/>
            <a:ext cx="4438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 </a:t>
            </a:r>
            <a:r>
              <a:rPr lang="zh-CN" altLang="en-US" dirty="0" smtClean="0"/>
              <a:t>对半无穷大平面这个式子右侧乘以</a:t>
            </a:r>
            <a:r>
              <a:rPr lang="en-US" altLang="zh-CN" dirty="0" smtClean="0"/>
              <a:t>2</a:t>
            </a:r>
            <a:r>
              <a:rPr lang="zh-CN" altLang="en-US" dirty="0" smtClean="0"/>
              <a:t>后也成立，做一些代数变形之后就得到：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00752534"/>
              </p:ext>
            </p:extLst>
          </p:nvPr>
        </p:nvGraphicFramePr>
        <p:xfrm>
          <a:off x="6818732" y="4473422"/>
          <a:ext cx="3080141" cy="735963"/>
        </p:xfrm>
        <a:graphic>
          <a:graphicData uri="http://schemas.openxmlformats.org/presentationml/2006/ole">
            <p:oleObj spid="_x0000_s3093" name="Equation" r:id="rId7" imgW="1434960" imgH="342720" progId="Equation.DSMT4">
              <p:embed/>
            </p:oleObj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6367549" y="5195738"/>
            <a:ext cx="476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 </a:t>
            </a:r>
            <a:r>
              <a:rPr lang="zh-CN" altLang="en-US" dirty="0" smtClean="0"/>
              <a:t>对一般平面而言该等式的成立由保形变换保证。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264323" y="5978769"/>
            <a:ext cx="56228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——A method of  measure the resistivity and hall efficient on lamellae of arbitrary shape , van </a:t>
            </a:r>
            <a:r>
              <a:rPr lang="en-US" altLang="zh-CN" dirty="0" err="1" smtClean="0"/>
              <a:t>der</a:t>
            </a:r>
            <a:r>
              <a:rPr lang="en-US" altLang="zh-CN" dirty="0" smtClean="0"/>
              <a:t> PAUW</a:t>
            </a:r>
            <a:endParaRPr lang="zh-CN" altLang="en-US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50970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3595670" y="857232"/>
            <a:ext cx="4924444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anchor="ctr"/>
          <a:lstStyle/>
          <a:p>
            <a:pPr algn="ctr"/>
            <a:r>
              <a:rPr lang="zh-CN" altLang="en-US" sz="3600" b="1" dirty="0">
                <a:solidFill>
                  <a:srgbClr val="4F81BD"/>
                </a:solidFill>
                <a:latin typeface="Arial" charset="0"/>
                <a:ea typeface="微软雅黑" pitchFamily="34" charset="-122"/>
                <a:sym typeface="Arial" charset="0"/>
              </a:rPr>
              <a:t>范德堡方法的应用条件</a:t>
            </a:r>
            <a:endParaRPr lang="en-US" altLang="zh-CN" sz="3600" b="1" dirty="0">
              <a:solidFill>
                <a:srgbClr val="4F81BD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sp>
        <p:nvSpPr>
          <p:cNvPr id="24579" name="矩形 3"/>
          <p:cNvSpPr>
            <a:spLocks noChangeArrowheads="1"/>
          </p:cNvSpPr>
          <p:nvPr/>
        </p:nvSpPr>
        <p:spPr bwMode="auto">
          <a:xfrm>
            <a:off x="2381225" y="2071679"/>
            <a:ext cx="733901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prstClr val="black"/>
                </a:solidFill>
                <a:latin typeface="Arial" charset="0"/>
                <a:ea typeface="黑体" pitchFamily="49" charset="-122"/>
              </a:rPr>
              <a:t>材料必须是厚度均匀的平板</a:t>
            </a:r>
            <a:endParaRPr lang="en-US" altLang="zh-CN" sz="2000" dirty="0">
              <a:solidFill>
                <a:prstClr val="black"/>
              </a:solidFill>
              <a:latin typeface="Arial" charset="0"/>
              <a:ea typeface="黑体" pitchFamily="49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prstClr val="black"/>
                </a:solidFill>
                <a:latin typeface="Arial" charset="0"/>
                <a:ea typeface="黑体" pitchFamily="49" charset="-122"/>
              </a:rPr>
              <a:t>材料只有</a:t>
            </a: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一个边缘（没有</a:t>
            </a:r>
            <a:r>
              <a:rPr lang="zh-CN" altLang="en-US" sz="2000" dirty="0">
                <a:solidFill>
                  <a:prstClr val="black"/>
                </a:solidFill>
                <a:latin typeface="Arial" charset="0"/>
                <a:ea typeface="黑体" pitchFamily="49" charset="-122"/>
              </a:rPr>
              <a:t>洞）</a:t>
            </a:r>
            <a:endParaRPr lang="en-US" altLang="zh-CN" sz="2000" dirty="0">
              <a:solidFill>
                <a:prstClr val="black"/>
              </a:solidFill>
              <a:latin typeface="Arial" charset="0"/>
              <a:ea typeface="黑体" pitchFamily="49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prstClr val="black"/>
                </a:solidFill>
                <a:latin typeface="Arial" charset="0"/>
                <a:ea typeface="黑体" pitchFamily="49" charset="-122"/>
              </a:rPr>
              <a:t>材料必须是各项同性的</a:t>
            </a:r>
            <a:endParaRPr lang="en-US" altLang="zh-CN" sz="2000" dirty="0">
              <a:solidFill>
                <a:prstClr val="black"/>
              </a:solidFill>
              <a:latin typeface="Arial" charset="0"/>
              <a:ea typeface="黑体" pitchFamily="49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prstClr val="black"/>
                </a:solidFill>
                <a:latin typeface="Arial" charset="0"/>
                <a:ea typeface="黑体" pitchFamily="49" charset="-122"/>
              </a:rPr>
              <a:t>四个接触点必须在材料的边缘</a:t>
            </a:r>
            <a:endParaRPr lang="en-US" altLang="zh-CN" sz="2000" dirty="0">
              <a:solidFill>
                <a:prstClr val="black"/>
              </a:solidFill>
              <a:latin typeface="Arial" charset="0"/>
              <a:ea typeface="黑体" pitchFamily="49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prstClr val="black"/>
                </a:solidFill>
                <a:latin typeface="Arial" charset="0"/>
                <a:ea typeface="黑体" pitchFamily="49" charset="-122"/>
              </a:rPr>
              <a:t>每个接触点大小与整个材料相比必须足够地小（至少小一个数量级）</a:t>
            </a:r>
            <a:endParaRPr lang="en-US" altLang="zh-CN" sz="2000" dirty="0">
              <a:solidFill>
                <a:prstClr val="black"/>
              </a:solidFill>
              <a:latin typeface="Arial" charset="0"/>
              <a:ea typeface="黑体" pitchFamily="49" charset="-122"/>
            </a:endParaRPr>
          </a:p>
          <a:p>
            <a:pPr marL="342900" indent="-342900" algn="r">
              <a:lnSpc>
                <a:spcPct val="150000"/>
              </a:lnSpc>
            </a:pPr>
            <a:endParaRPr lang="en-US" altLang="zh-CN" sz="2000" dirty="0">
              <a:solidFill>
                <a:prstClr val="black"/>
              </a:solidFill>
              <a:latin typeface="Arial" charset="0"/>
              <a:ea typeface="黑体" pitchFamily="49" charset="-122"/>
            </a:endParaRPr>
          </a:p>
        </p:txBody>
      </p:sp>
      <p:sp>
        <p:nvSpPr>
          <p:cNvPr id="24580" name="矩形 4"/>
          <p:cNvSpPr>
            <a:spLocks noChangeArrowheads="1"/>
          </p:cNvSpPr>
          <p:nvPr/>
        </p:nvSpPr>
        <p:spPr bwMode="auto">
          <a:xfrm>
            <a:off x="3943350" y="1841500"/>
            <a:ext cx="2190750" cy="50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charset="0"/>
              <a:ea typeface="黑体" pitchFamily="49" charset="-122"/>
            </a:endParaRPr>
          </a:p>
        </p:txBody>
      </p:sp>
      <p:sp>
        <p:nvSpPr>
          <p:cNvPr id="24581" name="矩形 5"/>
          <p:cNvSpPr>
            <a:spLocks noChangeArrowheads="1"/>
          </p:cNvSpPr>
          <p:nvPr/>
        </p:nvSpPr>
        <p:spPr bwMode="auto">
          <a:xfrm>
            <a:off x="6115050" y="1841500"/>
            <a:ext cx="2190750" cy="5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charset="0"/>
              <a:ea typeface="黑体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760" y="471488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alibri"/>
                <a:ea typeface="黑体" pitchFamily="49" charset="-122"/>
              </a:rPr>
              <a:t>__www.wikipedia.com</a:t>
            </a:r>
            <a:endParaRPr lang="zh-CN" altLang="en-US" dirty="0">
              <a:solidFill>
                <a:prstClr val="black"/>
              </a:solidFill>
              <a:latin typeface="Calibri"/>
              <a:ea typeface="黑体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698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</a:t>
            </a:r>
            <a:r>
              <a:rPr lang="en-US" altLang="zh-CN" dirty="0" smtClean="0"/>
              <a:t>.</a:t>
            </a:r>
            <a:r>
              <a:rPr lang="zh-CN" altLang="en-US" dirty="0" smtClean="0"/>
              <a:t>范德堡方法测硅片电阻率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679" y="1690688"/>
            <a:ext cx="3262642" cy="4351338"/>
          </a:xfrm>
        </p:spPr>
      </p:pic>
      <p:sp>
        <p:nvSpPr>
          <p:cNvPr id="5" name="文本框 4"/>
          <p:cNvSpPr txBox="1"/>
          <p:nvPr/>
        </p:nvSpPr>
        <p:spPr>
          <a:xfrm>
            <a:off x="838200" y="3158836"/>
            <a:ext cx="5878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实验装置图</a:t>
            </a:r>
            <a:endParaRPr lang="zh-CN" alt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197828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</a:t>
            </a:r>
            <a:r>
              <a:rPr lang="en-US" altLang="zh-CN" dirty="0" smtClean="0"/>
              <a:t>.</a:t>
            </a:r>
            <a:r>
              <a:rPr lang="zh-CN" altLang="en-US" dirty="0" smtClean="0"/>
              <a:t>范德堡方法测硅片电阻率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9311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）实验数据</a:t>
            </a:r>
            <a:r>
              <a:rPr lang="en-US" altLang="zh-CN" dirty="0" smtClean="0"/>
              <a:t>(</a:t>
            </a:r>
            <a:r>
              <a:rPr lang="zh-CN" altLang="en-US" dirty="0"/>
              <a:t>同</a:t>
            </a:r>
            <a:r>
              <a:rPr lang="zh-CN" altLang="en-US" dirty="0" smtClean="0"/>
              <a:t>一硅片，探针放在不同位置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44364048"/>
              </p:ext>
            </p:extLst>
          </p:nvPr>
        </p:nvGraphicFramePr>
        <p:xfrm>
          <a:off x="838200" y="2457026"/>
          <a:ext cx="8128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="" xmlns:a16="http://schemas.microsoft.com/office/drawing/2014/main" val="2476126218"/>
                    </a:ext>
                  </a:extLst>
                </a:gridCol>
                <a:gridCol w="1016000">
                  <a:extLst>
                    <a:ext uri="{9D8B030D-6E8A-4147-A177-3AD203B41FA5}">
                      <a16:colId xmlns="" xmlns:a16="http://schemas.microsoft.com/office/drawing/2014/main" val="1422699515"/>
                    </a:ext>
                  </a:extLst>
                </a:gridCol>
                <a:gridCol w="1016000">
                  <a:extLst>
                    <a:ext uri="{9D8B030D-6E8A-4147-A177-3AD203B41FA5}">
                      <a16:colId xmlns="" xmlns:a16="http://schemas.microsoft.com/office/drawing/2014/main" val="3223589905"/>
                    </a:ext>
                  </a:extLst>
                </a:gridCol>
                <a:gridCol w="1016000">
                  <a:extLst>
                    <a:ext uri="{9D8B030D-6E8A-4147-A177-3AD203B41FA5}">
                      <a16:colId xmlns="" xmlns:a16="http://schemas.microsoft.com/office/drawing/2014/main" val="3355529111"/>
                    </a:ext>
                  </a:extLst>
                </a:gridCol>
                <a:gridCol w="1016000">
                  <a:extLst>
                    <a:ext uri="{9D8B030D-6E8A-4147-A177-3AD203B41FA5}">
                      <a16:colId xmlns="" xmlns:a16="http://schemas.microsoft.com/office/drawing/2014/main" val="347380100"/>
                    </a:ext>
                  </a:extLst>
                </a:gridCol>
                <a:gridCol w="1016000">
                  <a:extLst>
                    <a:ext uri="{9D8B030D-6E8A-4147-A177-3AD203B41FA5}">
                      <a16:colId xmlns="" xmlns:a16="http://schemas.microsoft.com/office/drawing/2014/main" val="2981263246"/>
                    </a:ext>
                  </a:extLst>
                </a:gridCol>
                <a:gridCol w="1016000">
                  <a:extLst>
                    <a:ext uri="{9D8B030D-6E8A-4147-A177-3AD203B41FA5}">
                      <a16:colId xmlns="" xmlns:a16="http://schemas.microsoft.com/office/drawing/2014/main" val="1701628537"/>
                    </a:ext>
                  </a:extLst>
                </a:gridCol>
                <a:gridCol w="1016000">
                  <a:extLst>
                    <a:ext uri="{9D8B030D-6E8A-4147-A177-3AD203B41FA5}">
                      <a16:colId xmlns="" xmlns:a16="http://schemas.microsoft.com/office/drawing/2014/main" val="434194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组别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U</a:t>
                      </a:r>
                      <a:r>
                        <a:rPr lang="en-US" altLang="zh-CN" sz="800" dirty="0" smtClean="0"/>
                        <a:t>1</a:t>
                      </a:r>
                      <a:r>
                        <a:rPr lang="en-US" altLang="zh-CN" sz="1800" dirty="0" smtClean="0"/>
                        <a:t>/V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I</a:t>
                      </a:r>
                      <a:r>
                        <a:rPr lang="en-US" altLang="zh-CN" sz="800" dirty="0" smtClean="0"/>
                        <a:t>1</a:t>
                      </a:r>
                      <a:r>
                        <a:rPr lang="en-US" altLang="zh-CN" sz="1800" dirty="0" smtClean="0"/>
                        <a:t>/A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R</a:t>
                      </a:r>
                      <a:r>
                        <a:rPr lang="en-US" altLang="zh-CN" sz="800" dirty="0" smtClean="0"/>
                        <a:t>1</a:t>
                      </a:r>
                      <a:r>
                        <a:rPr lang="en-US" altLang="zh-CN" sz="1800" dirty="0" smtClean="0"/>
                        <a:t>/</a:t>
                      </a:r>
                      <a:r>
                        <a:rPr lang="el-GR" altLang="zh-CN" sz="1800" dirty="0" smtClean="0"/>
                        <a:t>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U</a:t>
                      </a:r>
                      <a:r>
                        <a:rPr lang="en-US" altLang="zh-CN" sz="800" dirty="0" smtClean="0"/>
                        <a:t>2</a:t>
                      </a:r>
                      <a:r>
                        <a:rPr lang="en-US" altLang="zh-CN" sz="1800" dirty="0" smtClean="0"/>
                        <a:t>/V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I</a:t>
                      </a:r>
                      <a:r>
                        <a:rPr lang="en-US" altLang="zh-CN" sz="800" dirty="0" smtClean="0"/>
                        <a:t>2</a:t>
                      </a:r>
                      <a:r>
                        <a:rPr lang="en-US" altLang="zh-CN" sz="1800" dirty="0" smtClean="0"/>
                        <a:t>/A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R</a:t>
                      </a:r>
                      <a:r>
                        <a:rPr lang="en-US" altLang="zh-CN" sz="800" dirty="0" smtClean="0"/>
                        <a:t>2</a:t>
                      </a:r>
                      <a:r>
                        <a:rPr lang="en-US" altLang="zh-CN" sz="1800" dirty="0" smtClean="0"/>
                        <a:t>/</a:t>
                      </a:r>
                      <a:r>
                        <a:rPr lang="el-GR" altLang="zh-CN" sz="1800" dirty="0" smtClean="0"/>
                        <a:t>Ω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altLang="zh-CN" dirty="0" smtClean="0"/>
                        <a:t>σ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el-GR" altLang="zh-CN" sz="1800" dirty="0" smtClean="0"/>
                        <a:t>Ω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1401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0.485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0.0140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34.64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0.076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0.0054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14.07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103.3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7525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0.435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0.0187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23.26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0.384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0.0183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20.98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100.2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1727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0.539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0.0150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35.93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0.188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0.0138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13.62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103.9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7386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0.172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0.0155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11.10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0.748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0.0186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40.22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102.0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067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0.419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0.0194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21.59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0.336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0.0143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23.50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102.1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221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0.559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0.0129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43.33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0.196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0.0201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9.75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101.3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40349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1.236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0.0126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98.10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0.034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0.0191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1.78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104.3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68792833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38200" y="5926975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硅片厚度</a:t>
            </a:r>
            <a:r>
              <a:rPr lang="en-US" altLang="zh-CN" dirty="0" smtClean="0"/>
              <a:t>d=0.500mm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6319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</a:t>
            </a:r>
            <a:r>
              <a:rPr lang="en-US" altLang="zh-CN" dirty="0" smtClean="0"/>
              <a:t>.</a:t>
            </a:r>
            <a:r>
              <a:rPr lang="zh-CN" altLang="en-US" dirty="0" smtClean="0"/>
              <a:t>范德堡方法测硅片电阻率</a:t>
            </a:r>
            <a:endParaRPr lang="zh-CN" alt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zh-CN" altLang="en-US" dirty="0" smtClean="0"/>
                  <a:t>（</a:t>
                </a:r>
                <a:r>
                  <a:rPr lang="en-US" altLang="zh-CN" dirty="0" smtClean="0"/>
                  <a:t>2</a:t>
                </a:r>
                <a:r>
                  <a:rPr lang="zh-CN" altLang="en-US" dirty="0" smtClean="0"/>
                  <a:t>）数据处理</a:t>
                </a:r>
                <a:endParaRPr lang="en-US" altLang="zh-CN" dirty="0" smtClean="0"/>
              </a:p>
              <a:p>
                <a:pPr marL="0" indent="0">
                  <a:buNone/>
                </a:pP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面电阻率平均值：</a:t>
                </a:r>
                <a:r>
                  <a:rPr lang="el-GR" altLang="zh-CN" dirty="0" smtClean="0"/>
                  <a:t>σ</a:t>
                </a:r>
                <a:r>
                  <a:rPr lang="en-US" altLang="zh-CN" dirty="0" smtClean="0"/>
                  <a:t>=102.4</a:t>
                </a:r>
                <a:r>
                  <a:rPr lang="el-GR" altLang="zh-CN" dirty="0" smtClean="0"/>
                  <a:t>Ω</a:t>
                </a:r>
                <a:endParaRPr lang="en-US" altLang="zh-CN" dirty="0" smtClean="0"/>
              </a:p>
              <a:p>
                <a:pPr marL="0" indent="0">
                  <a:buNone/>
                </a:pP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面电阻率不确定度：</a:t>
                </a:r>
                <a:r>
                  <a:rPr lang="en-US" altLang="zh-CN" dirty="0" smtClean="0"/>
                  <a:t>u(</a:t>
                </a:r>
                <a:r>
                  <a:rPr lang="el-GR" altLang="zh-CN" dirty="0" smtClean="0"/>
                  <a:t>σ</a:t>
                </a:r>
                <a:r>
                  <a:rPr lang="en-US" altLang="zh-CN" dirty="0" smtClean="0"/>
                  <a:t>)=0.6</a:t>
                </a:r>
                <a:r>
                  <a:rPr lang="el-GR" altLang="zh-CN" dirty="0" smtClean="0"/>
                  <a:t>Ω</a:t>
                </a:r>
                <a:endParaRPr lang="en-US" altLang="zh-CN" dirty="0" smtClean="0"/>
              </a:p>
              <a:p>
                <a:pPr marL="0" indent="0">
                  <a:buNone/>
                </a:pP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zh-CN" altLang="en-US" dirty="0" smtClean="0"/>
                  <a:t>电阻率：</a:t>
                </a:r>
                <a:r>
                  <a:rPr lang="el-GR" altLang="zh-CN" dirty="0" smtClean="0"/>
                  <a:t>ρ</a:t>
                </a:r>
                <a14:m>
                  <m:oMath xmlns:m="http://schemas.openxmlformats.org/officeDocument/2006/math">
                    <m:r>
                      <a:rPr lang="en-US" altLang="zh-CN" dirty="0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zh-CN" dirty="0" smtClean="0"/>
                  <a:t>u(</a:t>
                </a:r>
                <a:r>
                  <a:rPr lang="el-GR" altLang="zh-CN" dirty="0" smtClean="0"/>
                  <a:t>ρ</a:t>
                </a:r>
                <a:r>
                  <a:rPr lang="en-US" altLang="zh-CN" dirty="0" smtClean="0"/>
                  <a:t>)=(5.12</a:t>
                </a:r>
                <a14:m>
                  <m:oMath xmlns:m="http://schemas.openxmlformats.org/officeDocument/2006/math">
                    <m:r>
                      <a:rPr lang="en-US" altLang="zh-CN" dirty="0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zh-CN" dirty="0" smtClean="0"/>
                  <a:t>0.03)ⅹ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0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/>
                </a:r>
                <a:r>
                  <a:rPr lang="en-US" altLang="zh-CN" dirty="0" smtClean="0"/>
                  <a:t/>
                </a: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5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91664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</a:t>
            </a:r>
            <a:r>
              <a:rPr lang="en-US" altLang="zh-CN" dirty="0" smtClean="0"/>
              <a:t>.</a:t>
            </a:r>
            <a:r>
              <a:rPr lang="zh-CN" altLang="en-US" dirty="0" smtClean="0"/>
              <a:t>范德堡方法测硅片电阻率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）数据处理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337" y="2229586"/>
            <a:ext cx="6449325" cy="43440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221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</a:t>
            </a:r>
            <a:r>
              <a:rPr lang="en-US" altLang="zh-CN" dirty="0" smtClean="0"/>
              <a:t>.</a:t>
            </a:r>
            <a:r>
              <a:rPr lang="zh-CN" altLang="en-US" dirty="0" smtClean="0"/>
              <a:t>范德堡方法测硅片电阻率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）误差分析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1.</a:t>
            </a:r>
            <a:r>
              <a:rPr lang="zh-CN" altLang="en-US" dirty="0" smtClean="0"/>
              <a:t>电极本身大小不可忽略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2</a:t>
            </a:r>
            <a:r>
              <a:rPr lang="en-US" altLang="zh-CN" dirty="0" smtClean="0"/>
              <a:t>.</a:t>
            </a:r>
            <a:r>
              <a:rPr lang="zh-CN" altLang="en-US" dirty="0" smtClean="0"/>
              <a:t>电极每次与硅片接触的位置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不严格地在硅片边缘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3.</a:t>
            </a:r>
            <a:r>
              <a:rPr lang="zh-CN" altLang="en-US" dirty="0" smtClean="0"/>
              <a:t>接触电阻当电极有大小且不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对称时会有影响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（右侧为误差的定量计算）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78032"/>
            <a:ext cx="4248743" cy="50965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92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3167042" y="857232"/>
            <a:ext cx="5786478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anchor="ctr"/>
          <a:lstStyle/>
          <a:p>
            <a:pPr algn="ctr"/>
            <a:r>
              <a:rPr lang="zh-CN" altLang="en-US" sz="3600" b="1" smtClean="0">
                <a:solidFill>
                  <a:srgbClr val="4F81BD"/>
                </a:solidFill>
                <a:latin typeface="Arial" charset="0"/>
                <a:ea typeface="微软雅黑" pitchFamily="34" charset="-122"/>
                <a:sym typeface="Arial" charset="0"/>
              </a:rPr>
              <a:t>三、材料</a:t>
            </a:r>
            <a:r>
              <a:rPr lang="zh-CN" altLang="en-US" sz="3600" b="1" dirty="0">
                <a:solidFill>
                  <a:srgbClr val="4F81BD"/>
                </a:solidFill>
                <a:latin typeface="Arial" charset="0"/>
                <a:ea typeface="微软雅黑" pitchFamily="34" charset="-122"/>
                <a:sym typeface="Arial" charset="0"/>
              </a:rPr>
              <a:t>有孔情况下的测量</a:t>
            </a:r>
            <a:endParaRPr lang="en-US" altLang="zh-CN" sz="3600" b="1" dirty="0">
              <a:solidFill>
                <a:srgbClr val="4F81BD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sp>
        <p:nvSpPr>
          <p:cNvPr id="24580" name="矩形 4"/>
          <p:cNvSpPr>
            <a:spLocks noChangeArrowheads="1"/>
          </p:cNvSpPr>
          <p:nvPr/>
        </p:nvSpPr>
        <p:spPr bwMode="auto">
          <a:xfrm>
            <a:off x="3943350" y="1841500"/>
            <a:ext cx="2190750" cy="50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charset="0"/>
              <a:ea typeface="黑体" pitchFamily="49" charset="-122"/>
            </a:endParaRPr>
          </a:p>
        </p:txBody>
      </p:sp>
      <p:sp>
        <p:nvSpPr>
          <p:cNvPr id="24581" name="矩形 5"/>
          <p:cNvSpPr>
            <a:spLocks noChangeArrowheads="1"/>
          </p:cNvSpPr>
          <p:nvPr/>
        </p:nvSpPr>
        <p:spPr bwMode="auto">
          <a:xfrm>
            <a:off x="6115050" y="1841500"/>
            <a:ext cx="2190750" cy="5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charset="0"/>
              <a:ea typeface="黑体" pitchFamily="49" charset="-122"/>
            </a:endParaRPr>
          </a:p>
        </p:txBody>
      </p:sp>
      <p:pic>
        <p:nvPicPr>
          <p:cNvPr id="8" name="图片 7" descr="导电橡胶材料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9786" y="2500306"/>
            <a:ext cx="4191030" cy="31432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81818" y="2928934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由实心圆片逐渐扩大洞的直径，直至成为圆环，探究</a:t>
            </a:r>
            <a:r>
              <a:rPr lang="en-US" altLang="zh-CN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R1</a:t>
            </a:r>
            <a:r>
              <a:rPr lang="zh-CN" altLang="en-US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R2</a:t>
            </a:r>
            <a:r>
              <a:rPr lang="zh-CN" altLang="en-US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的关系变化。</a:t>
            </a:r>
            <a:endParaRPr lang="en-US" altLang="zh-CN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175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3595670" y="0"/>
            <a:ext cx="4924444" cy="92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anchor="ctr"/>
          <a:lstStyle/>
          <a:p>
            <a:pPr algn="ctr"/>
            <a:r>
              <a:rPr lang="zh-CN" altLang="en-US" sz="3600" b="1" dirty="0">
                <a:solidFill>
                  <a:srgbClr val="4F81BD"/>
                </a:solidFill>
                <a:latin typeface="Arial" charset="0"/>
                <a:ea typeface="微软雅黑" pitchFamily="34" charset="-122"/>
                <a:sym typeface="Arial" charset="0"/>
              </a:rPr>
              <a:t>实验结果图</a:t>
            </a:r>
            <a:endParaRPr lang="en-US" altLang="zh-CN" sz="3600" b="1" dirty="0">
              <a:solidFill>
                <a:srgbClr val="4F81BD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sp>
        <p:nvSpPr>
          <p:cNvPr id="24580" name="矩形 4"/>
          <p:cNvSpPr>
            <a:spLocks noChangeArrowheads="1"/>
          </p:cNvSpPr>
          <p:nvPr/>
        </p:nvSpPr>
        <p:spPr bwMode="auto">
          <a:xfrm>
            <a:off x="3929702" y="798591"/>
            <a:ext cx="2190750" cy="50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charset="0"/>
              <a:ea typeface="黑体" pitchFamily="49" charset="-122"/>
            </a:endParaRPr>
          </a:p>
        </p:txBody>
      </p:sp>
      <p:sp>
        <p:nvSpPr>
          <p:cNvPr id="24581" name="矩形 5"/>
          <p:cNvSpPr>
            <a:spLocks noChangeArrowheads="1"/>
          </p:cNvSpPr>
          <p:nvPr/>
        </p:nvSpPr>
        <p:spPr bwMode="auto">
          <a:xfrm>
            <a:off x="6101402" y="798591"/>
            <a:ext cx="2190750" cy="5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charset="0"/>
              <a:ea typeface="黑体" pitchFamily="49" charset="-122"/>
            </a:endParaRPr>
          </a:p>
        </p:txBody>
      </p:sp>
      <p:pic>
        <p:nvPicPr>
          <p:cNvPr id="5" name="图片 4" descr="无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996059"/>
            <a:ext cx="4500562" cy="3180038"/>
          </a:xfrm>
          <a:prstGeom prst="rect">
            <a:avLst/>
          </a:prstGeom>
        </p:spPr>
      </p:pic>
      <p:pic>
        <p:nvPicPr>
          <p:cNvPr id="6" name="图片 5" descr="小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2174" y="996058"/>
            <a:ext cx="4448530" cy="3143272"/>
          </a:xfrm>
          <a:prstGeom prst="rect">
            <a:avLst/>
          </a:prstGeom>
        </p:spPr>
      </p:pic>
      <p:pic>
        <p:nvPicPr>
          <p:cNvPr id="7" name="图片 6" descr="大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8282" y="3980802"/>
            <a:ext cx="4071966" cy="2877198"/>
          </a:xfrm>
          <a:prstGeom prst="rect">
            <a:avLst/>
          </a:prstGeom>
        </p:spPr>
      </p:pic>
      <p:pic>
        <p:nvPicPr>
          <p:cNvPr id="8" name="图片 7" descr="Graph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0314" y="3930348"/>
            <a:ext cx="4143372" cy="29276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76466" y="1951630"/>
            <a:ext cx="1119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无孔圆片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925634" y="1856096"/>
            <a:ext cx="1815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圆片上打小孔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21624" y="4667534"/>
            <a:ext cx="1610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圆片上打大孔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348716" y="4585647"/>
            <a:ext cx="1160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圆环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988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3595670" y="0"/>
            <a:ext cx="4924444" cy="183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anchor="ctr"/>
          <a:lstStyle/>
          <a:p>
            <a:pPr algn="ctr"/>
            <a:r>
              <a:rPr lang="zh-CN" altLang="en-US" sz="3600" b="1" dirty="0">
                <a:solidFill>
                  <a:srgbClr val="4F81BD"/>
                </a:solidFill>
                <a:latin typeface="Arial" charset="0"/>
                <a:ea typeface="微软雅黑" pitchFamily="34" charset="-122"/>
                <a:sym typeface="Arial" charset="0"/>
              </a:rPr>
              <a:t>对实验结果的解释</a:t>
            </a:r>
            <a:endParaRPr lang="en-US" altLang="zh-CN" sz="3600" b="1" dirty="0">
              <a:solidFill>
                <a:srgbClr val="4F81BD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sp>
        <p:nvSpPr>
          <p:cNvPr id="24579" name="矩形 3"/>
          <p:cNvSpPr>
            <a:spLocks noChangeArrowheads="1"/>
          </p:cNvSpPr>
          <p:nvPr/>
        </p:nvSpPr>
        <p:spPr bwMode="auto">
          <a:xfrm>
            <a:off x="2381225" y="1571614"/>
            <a:ext cx="7339013" cy="571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</a:pPr>
            <a:r>
              <a:rPr lang="zh-CN" altLang="en-US" sz="2000" dirty="0">
                <a:solidFill>
                  <a:prstClr val="black"/>
                </a:solidFill>
                <a:latin typeface="Arial" charset="0"/>
                <a:ea typeface="黑体" pitchFamily="49" charset="-122"/>
              </a:rPr>
              <a:t>范德堡方程在有孔的情况下变为范德堡不等式：</a:t>
            </a:r>
            <a:endParaRPr lang="en-US" altLang="zh-CN" sz="2000" dirty="0">
              <a:solidFill>
                <a:prstClr val="black"/>
              </a:solidFill>
              <a:latin typeface="Arial" charset="0"/>
              <a:ea typeface="黑体" pitchFamily="49" charset="-122"/>
            </a:endParaRPr>
          </a:p>
          <a:p>
            <a:pPr marL="342900" indent="-342900">
              <a:lnSpc>
                <a:spcPct val="150000"/>
              </a:lnSpc>
            </a:pPr>
            <a:endParaRPr lang="en-US" altLang="zh-CN" sz="2000" dirty="0">
              <a:solidFill>
                <a:prstClr val="black"/>
              </a:solidFill>
              <a:latin typeface="Arial" charset="0"/>
              <a:ea typeface="黑体" pitchFamily="49" charset="-122"/>
            </a:endParaRPr>
          </a:p>
        </p:txBody>
      </p:sp>
      <p:sp>
        <p:nvSpPr>
          <p:cNvPr id="24580" name="矩形 4"/>
          <p:cNvSpPr>
            <a:spLocks noChangeArrowheads="1"/>
          </p:cNvSpPr>
          <p:nvPr/>
        </p:nvSpPr>
        <p:spPr bwMode="auto">
          <a:xfrm>
            <a:off x="3943350" y="1285860"/>
            <a:ext cx="2190750" cy="50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charset="0"/>
              <a:ea typeface="黑体" pitchFamily="49" charset="-122"/>
            </a:endParaRPr>
          </a:p>
        </p:txBody>
      </p:sp>
      <p:sp>
        <p:nvSpPr>
          <p:cNvPr id="24581" name="矩形 5"/>
          <p:cNvSpPr>
            <a:spLocks noChangeArrowheads="1"/>
          </p:cNvSpPr>
          <p:nvPr/>
        </p:nvSpPr>
        <p:spPr bwMode="auto">
          <a:xfrm>
            <a:off x="6115050" y="1285860"/>
            <a:ext cx="2190750" cy="5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charset="0"/>
              <a:ea typeface="黑体" pitchFamily="49" charset="-122"/>
            </a:endParaRPr>
          </a:p>
        </p:txBody>
      </p:sp>
      <p:pic>
        <p:nvPicPr>
          <p:cNvPr id="7" name="图片 6" descr="范德堡不等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00" y="2214554"/>
            <a:ext cx="3905250" cy="571500"/>
          </a:xfrm>
          <a:prstGeom prst="rect">
            <a:avLst/>
          </a:prstGeom>
        </p:spPr>
      </p:pic>
      <p:pic>
        <p:nvPicPr>
          <p:cNvPr id="8" name="图片 7" descr="不等式图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2643182"/>
            <a:ext cx="6643733" cy="39801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53356" y="4143380"/>
            <a:ext cx="27146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图片来自：</a:t>
            </a:r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Determination of the Riemann modulus and sheet resistance of a sample with a hole by the van </a:t>
            </a:r>
            <a:r>
              <a:rPr lang="en-US" altLang="zh-CN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der</a:t>
            </a:r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Pauw</a:t>
            </a:r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method</a:t>
            </a:r>
            <a:r>
              <a:rPr lang="zh-CN" altLang="en-US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，</a:t>
            </a:r>
            <a:r>
              <a:rPr lang="pl-PL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K. Szymański, K. Łapiński and J. L. Cieśliński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998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四</a:t>
            </a:r>
            <a:r>
              <a:rPr lang="en-US" altLang="zh-CN" dirty="0" smtClean="0"/>
              <a:t>.</a:t>
            </a:r>
            <a:r>
              <a:rPr lang="zh-CN" altLang="en-US" dirty="0" smtClean="0"/>
              <a:t>对实验的进一步思考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0087" y="178468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/>
              <a:t>）</a:t>
            </a:r>
            <a:r>
              <a:rPr lang="zh-CN" altLang="en-US" dirty="0" smtClean="0"/>
              <a:t>有孔问题在理论上的难点：保形映射的条件不再得到满足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）处理问题的新思路：求电流分布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 smtClean="0"/>
              <a:t>电流分布中的一个特殊情况：边长为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的正方形导体薄片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 descr="示意图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88" y="3271461"/>
            <a:ext cx="5952746" cy="33434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632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四</a:t>
            </a:r>
            <a:r>
              <a:rPr lang="en-US" altLang="zh-CN" dirty="0" smtClean="0"/>
              <a:t>.</a:t>
            </a:r>
            <a:r>
              <a:rPr lang="zh-CN" altLang="en-US" dirty="0" smtClean="0"/>
              <a:t>对实验的进一步思考</a:t>
            </a:r>
            <a:endParaRPr lang="zh-CN" altLang="en-US" dirty="0"/>
          </a:p>
        </p:txBody>
      </p:sp>
      <p:graphicFrame>
        <p:nvGraphicFramePr>
          <p:cNvPr id="84994" name="Object 2"/>
          <p:cNvGraphicFramePr>
            <a:graphicFrameLocks noChangeAspect="1"/>
          </p:cNvGraphicFramePr>
          <p:nvPr>
            <p:ph idx="1"/>
          </p:nvPr>
        </p:nvGraphicFramePr>
        <p:xfrm>
          <a:off x="1184846" y="2838735"/>
          <a:ext cx="9038835" cy="1105469"/>
        </p:xfrm>
        <a:graphic>
          <a:graphicData uri="http://schemas.openxmlformats.org/presentationml/2006/ole">
            <p:oleObj spid="_x0000_s84994" name="Equation" r:id="rId3" imgW="3530520" imgH="431640" progId="Equation.DSMT4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09935" y="1651379"/>
            <a:ext cx="10385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利用电流场的有源无旋性以及边界条件，可以解得电流分布：</a:t>
            </a:r>
            <a:endParaRPr lang="en-US" altLang="zh-CN" sz="28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173707" y="4585648"/>
            <a:ext cx="10304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带孔问题本质上的困难在于带孔后边值条件变化，电流分布难以用傅里叶级数表出！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四</a:t>
            </a:r>
            <a:r>
              <a:rPr lang="en-US" altLang="zh-CN" dirty="0" smtClean="0"/>
              <a:t>.</a:t>
            </a:r>
            <a:r>
              <a:rPr lang="zh-CN" altLang="en-US" dirty="0" smtClean="0"/>
              <a:t>对实验的进一步思考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）打孔问题的解决：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    从电流分布的角度，将孔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看作薄片的一部分，打孔相当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于让原来孔的地方没有电流分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布。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    只要让薄片上某一部分的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电流变为零，就相当于那一部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分被打了孔。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942" y="1353711"/>
            <a:ext cx="3972551" cy="52951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5155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3952860" y="642918"/>
            <a:ext cx="436245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anchor="ctr"/>
          <a:lstStyle/>
          <a:p>
            <a:pPr algn="ctr"/>
            <a:r>
              <a:rPr lang="zh-CN" altLang="en-US" sz="3600" b="1" dirty="0" smtClean="0">
                <a:solidFill>
                  <a:srgbClr val="4F81B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参考文献</a:t>
            </a:r>
            <a:endParaRPr lang="en-US" altLang="zh-CN" sz="3600" b="1" dirty="0" smtClean="0">
              <a:solidFill>
                <a:srgbClr val="4F81B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79" name="矩形 3"/>
          <p:cNvSpPr>
            <a:spLocks noChangeArrowheads="1"/>
          </p:cNvSpPr>
          <p:nvPr/>
        </p:nvSpPr>
        <p:spPr bwMode="auto">
          <a:xfrm>
            <a:off x="2381225" y="1785927"/>
            <a:ext cx="7339013" cy="32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altLang="zh-CN" sz="2400" dirty="0" smtClean="0"/>
              <a:t>A method of  measure the resistivity and hall efficient on lamellae of arbitrary shape , van </a:t>
            </a:r>
            <a:r>
              <a:rPr lang="en-US" altLang="zh-CN" sz="2400" dirty="0" err="1" smtClean="0"/>
              <a:t>der</a:t>
            </a:r>
            <a:r>
              <a:rPr lang="en-US" altLang="zh-CN" sz="2400" dirty="0" smtClean="0"/>
              <a:t> PAUW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400" dirty="0" smtClean="0">
                <a:hlinkClick r:id="rId3"/>
              </a:rPr>
              <a:t>www.wikipedia.com</a:t>
            </a: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r>
              <a:rPr lang="en-US" altLang="zh-CN" sz="2400" dirty="0" smtClean="0"/>
              <a:t>Determination of the Riemann modulus and sheet resistance of a sample with a hole by the van </a:t>
            </a:r>
            <a:r>
              <a:rPr lang="en-US" altLang="zh-CN" sz="2400" dirty="0" err="1" smtClean="0"/>
              <a:t>der</a:t>
            </a:r>
            <a:r>
              <a:rPr lang="en-US" altLang="zh-CN" sz="2400" dirty="0" smtClean="0"/>
              <a:t> </a:t>
            </a:r>
            <a:r>
              <a:rPr lang="en-US" altLang="zh-CN" sz="2400" dirty="0" err="1" smtClean="0"/>
              <a:t>Pauw</a:t>
            </a:r>
            <a:r>
              <a:rPr lang="en-US" altLang="zh-CN" sz="2400" dirty="0" smtClean="0"/>
              <a:t> method</a:t>
            </a:r>
            <a:r>
              <a:rPr lang="zh-CN" altLang="en-US" sz="2400" dirty="0" smtClean="0"/>
              <a:t>，</a:t>
            </a:r>
            <a:r>
              <a:rPr lang="pl-PL" altLang="zh-CN" sz="2400" dirty="0" smtClean="0"/>
              <a:t> K. Szymański, K. Łapiński and J. L. Cieśliński</a:t>
            </a:r>
            <a:endParaRPr lang="zh-CN" altLang="en-US" sz="2400" dirty="0" smtClean="0"/>
          </a:p>
          <a:p>
            <a:pPr>
              <a:buFont typeface="Arial" pitchFamily="34" charset="0"/>
              <a:buChar char="•"/>
            </a:pPr>
            <a:endParaRPr lang="zh-CN" altLang="en-US" sz="2400" dirty="0" smtClean="0"/>
          </a:p>
          <a:p>
            <a:pPr>
              <a:buFont typeface="Arial" pitchFamily="34" charset="0"/>
              <a:buChar char="•"/>
            </a:pP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endParaRPr lang="zh-CN" altLang="en-US" sz="2400" dirty="0"/>
          </a:p>
        </p:txBody>
      </p:sp>
      <p:sp>
        <p:nvSpPr>
          <p:cNvPr id="24580" name="矩形 4"/>
          <p:cNvSpPr>
            <a:spLocks noChangeArrowheads="1"/>
          </p:cNvSpPr>
          <p:nvPr/>
        </p:nvSpPr>
        <p:spPr bwMode="auto">
          <a:xfrm>
            <a:off x="3943350" y="1571612"/>
            <a:ext cx="2190750" cy="50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4581" name="矩形 5"/>
          <p:cNvSpPr>
            <a:spLocks noChangeArrowheads="1"/>
          </p:cNvSpPr>
          <p:nvPr/>
        </p:nvSpPr>
        <p:spPr bwMode="auto">
          <a:xfrm>
            <a:off x="6115050" y="1571612"/>
            <a:ext cx="2190750" cy="5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78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3952860" y="642918"/>
            <a:ext cx="436245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anchor="ctr"/>
          <a:lstStyle/>
          <a:p>
            <a:pPr algn="ctr"/>
            <a:r>
              <a:rPr lang="zh-CN" altLang="en-US" sz="3600" b="1" dirty="0" smtClean="0">
                <a:solidFill>
                  <a:srgbClr val="4F81B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致谢</a:t>
            </a:r>
            <a:endParaRPr lang="en-US" altLang="zh-CN" sz="3600" b="1" dirty="0" smtClean="0">
              <a:solidFill>
                <a:srgbClr val="4F81B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79" name="矩形 3"/>
          <p:cNvSpPr>
            <a:spLocks noChangeArrowheads="1"/>
          </p:cNvSpPr>
          <p:nvPr/>
        </p:nvSpPr>
        <p:spPr bwMode="auto">
          <a:xfrm>
            <a:off x="2947916" y="2238233"/>
            <a:ext cx="6772322" cy="281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zh-CN" altLang="en-US" sz="2400" dirty="0" smtClean="0"/>
              <a:t>陈元杰老师的指导</a:t>
            </a: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r>
              <a:rPr lang="zh-CN" altLang="en-US" sz="2400" dirty="0" smtClean="0"/>
              <a:t>刘雪颖同学对实验的帮助</a:t>
            </a: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endParaRPr lang="zh-CN" altLang="en-US" sz="2400" dirty="0"/>
          </a:p>
        </p:txBody>
      </p:sp>
      <p:sp>
        <p:nvSpPr>
          <p:cNvPr id="24580" name="矩形 4"/>
          <p:cNvSpPr>
            <a:spLocks noChangeArrowheads="1"/>
          </p:cNvSpPr>
          <p:nvPr/>
        </p:nvSpPr>
        <p:spPr bwMode="auto">
          <a:xfrm>
            <a:off x="3943350" y="1571612"/>
            <a:ext cx="2190750" cy="50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24581" name="矩形 5"/>
          <p:cNvSpPr>
            <a:spLocks noChangeArrowheads="1"/>
          </p:cNvSpPr>
          <p:nvPr/>
        </p:nvSpPr>
        <p:spPr bwMode="auto">
          <a:xfrm>
            <a:off x="6115050" y="1571612"/>
            <a:ext cx="2190750" cy="50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endParaRPr lang="zh-CN" altLang="en-US" sz="500">
              <a:solidFill>
                <a:srgbClr val="FFFFFF"/>
              </a:solidFill>
              <a:latin typeface="Arial" pitchFamily="34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78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982</Words>
  <Application>Microsoft Office PowerPoint</Application>
  <PresentationFormat>自定义</PresentationFormat>
  <Paragraphs>167</Paragraphs>
  <Slides>19</Slides>
  <Notes>3</Notes>
  <HiddenSlides>0</HiddenSlides>
  <MMClips>0</MMClips>
  <ScaleCrop>false</ScaleCrop>
  <HeadingPairs>
    <vt:vector size="6" baseType="variant">
      <vt:variant>
        <vt:lpstr>主题</vt:lpstr>
      </vt:variant>
      <vt:variant>
        <vt:i4>5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Office 主题​​</vt:lpstr>
      <vt:lpstr>Office 主题</vt:lpstr>
      <vt:lpstr>1_Office 主题</vt:lpstr>
      <vt:lpstr>2_Office 主题</vt:lpstr>
      <vt:lpstr>3_Office 主题</vt:lpstr>
      <vt:lpstr>Equation</vt:lpstr>
      <vt:lpstr>幻灯片 1</vt:lpstr>
      <vt:lpstr>幻灯片 2</vt:lpstr>
      <vt:lpstr>幻灯片 3</vt:lpstr>
      <vt:lpstr>一.范德堡法简介</vt:lpstr>
      <vt:lpstr>一.范德堡方法简介</vt:lpstr>
      <vt:lpstr>幻灯片 6</vt:lpstr>
      <vt:lpstr>二.范德堡方法测硅片电阻率</vt:lpstr>
      <vt:lpstr>二.范德堡方法测硅片电阻率</vt:lpstr>
      <vt:lpstr>二.范德堡方法测硅片电阻率</vt:lpstr>
      <vt:lpstr>二.范德堡方法测硅片电阻率</vt:lpstr>
      <vt:lpstr>二.范德堡方法测硅片电阻率</vt:lpstr>
      <vt:lpstr>幻灯片 12</vt:lpstr>
      <vt:lpstr>幻灯片 13</vt:lpstr>
      <vt:lpstr>幻灯片 14</vt:lpstr>
      <vt:lpstr>四.对实验的进一步思考</vt:lpstr>
      <vt:lpstr>四.对实验的进一步思考</vt:lpstr>
      <vt:lpstr>四.对实验的进一步思考</vt:lpstr>
      <vt:lpstr>幻灯片 18</vt:lpstr>
      <vt:lpstr>幻灯片 19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范德堡方法</dc:title>
  <dc:creator>N维空间的任意力</dc:creator>
  <cp:lastModifiedBy>lenovo</cp:lastModifiedBy>
  <cp:revision>37</cp:revision>
  <dcterms:created xsi:type="dcterms:W3CDTF">2016-06-24T14:49:17Z</dcterms:created>
  <dcterms:modified xsi:type="dcterms:W3CDTF">2016-06-25T05:40:03Z</dcterms:modified>
</cp:coreProperties>
</file>