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30"/>
  </p:notesMasterIdLst>
  <p:sldIdLst>
    <p:sldId id="257" r:id="rId2"/>
    <p:sldId id="272" r:id="rId3"/>
    <p:sldId id="292" r:id="rId4"/>
    <p:sldId id="293" r:id="rId5"/>
    <p:sldId id="294" r:id="rId6"/>
    <p:sldId id="295" r:id="rId7"/>
    <p:sldId id="296" r:id="rId8"/>
    <p:sldId id="273" r:id="rId9"/>
    <p:sldId id="258" r:id="rId10"/>
    <p:sldId id="290" r:id="rId11"/>
    <p:sldId id="284" r:id="rId12"/>
    <p:sldId id="287" r:id="rId13"/>
    <p:sldId id="288" r:id="rId14"/>
    <p:sldId id="285" r:id="rId15"/>
    <p:sldId id="286" r:id="rId16"/>
    <p:sldId id="260" r:id="rId17"/>
    <p:sldId id="267" r:id="rId18"/>
    <p:sldId id="268" r:id="rId19"/>
    <p:sldId id="269" r:id="rId20"/>
    <p:sldId id="266" r:id="rId21"/>
    <p:sldId id="291" r:id="rId22"/>
    <p:sldId id="274" r:id="rId23"/>
    <p:sldId id="276" r:id="rId24"/>
    <p:sldId id="277" r:id="rId25"/>
    <p:sldId id="279" r:id="rId26"/>
    <p:sldId id="280" r:id="rId27"/>
    <p:sldId id="282" r:id="rId28"/>
    <p:sldId id="281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5" autoAdjust="0"/>
    <p:restoredTop sz="94660"/>
  </p:normalViewPr>
  <p:slideViewPr>
    <p:cSldViewPr snapToGrid="0">
      <p:cViewPr varScale="1">
        <p:scale>
          <a:sx n="70" d="100"/>
          <a:sy n="70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ADE62-D98D-473D-BA79-2E7E3C0CC22B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BC4E3-EBE5-45B1-92AE-B3B32E94D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075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BC4E3-EBE5-45B1-92AE-B3B32E94D7E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55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BC4E3-EBE5-45B1-92AE-B3B32E94D7E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522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BC4E3-EBE5-45B1-92AE-B3B32E94D7E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195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BC4E3-EBE5-45B1-92AE-B3B32E94D7E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0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BC4E3-EBE5-45B1-92AE-B3B32E94D7E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350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847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49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844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83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257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28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432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155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328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28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60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2010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362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29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42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670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7947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ir\Desktop\1231sa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5088"/>
            <a:ext cx="12192000" cy="32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27463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842088E-704A-4C03-B1FC-5F40F5104810}" type="datetimeFigureOut">
              <a:rPr lang="zh-CN" altLang="en-US" smtClean="0"/>
              <a:t>2013/12/16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47FDA33-5B7E-4E64-B9C1-2D40C8AF92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2801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8144" y="2828691"/>
            <a:ext cx="1092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atin typeface="做字网改造文鼎简体颜体" pitchFamily="1" charset="-122"/>
                <a:ea typeface="做字网改造文鼎简体颜体" pitchFamily="1" charset="-122"/>
              </a:rPr>
              <a:t>温度对弗兰</a:t>
            </a:r>
            <a:r>
              <a:rPr lang="zh-CN" altLang="en-US" sz="5400" dirty="0" smtClean="0">
                <a:latin typeface="做字网改造文鼎简体颜体" pitchFamily="1" charset="-122"/>
                <a:ea typeface="做字网改造文鼎简体颜体" pitchFamily="1" charset="-122"/>
              </a:rPr>
              <a:t>克</a:t>
            </a:r>
            <a:r>
              <a:rPr lang="en-US" altLang="zh-CN" sz="5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-</a:t>
            </a:r>
            <a:r>
              <a:rPr lang="zh-CN" altLang="en-US" sz="5400" dirty="0" smtClean="0">
                <a:latin typeface="做字网改造文鼎简体颜体" pitchFamily="1" charset="-122"/>
                <a:ea typeface="做字网改造文鼎简体颜体" pitchFamily="1" charset="-122"/>
              </a:rPr>
              <a:t>赫兹</a:t>
            </a:r>
            <a:r>
              <a:rPr lang="zh-CN" altLang="en-US" sz="5400" dirty="0">
                <a:latin typeface="做字网改造文鼎简体颜体" pitchFamily="1" charset="-122"/>
                <a:ea typeface="做字网改造文鼎简体颜体" pitchFamily="1" charset="-122"/>
              </a:rPr>
              <a:t>实验曲线的影响</a:t>
            </a:r>
          </a:p>
        </p:txBody>
      </p:sp>
      <p:sp>
        <p:nvSpPr>
          <p:cNvPr id="4" name="矩形 3"/>
          <p:cNvSpPr/>
          <p:nvPr/>
        </p:nvSpPr>
        <p:spPr>
          <a:xfrm>
            <a:off x="8526336" y="4581129"/>
            <a:ext cx="32143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林宇 徐畅 李多希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162236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8144" y="2815043"/>
            <a:ext cx="1092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latin typeface="做字网改造文鼎简体颜体" pitchFamily="1" charset="-122"/>
                <a:ea typeface="做字网改造文鼎简体颜体" pitchFamily="1" charset="-122"/>
              </a:rPr>
              <a:t>简述</a:t>
            </a:r>
            <a:endParaRPr lang="zh-CN" altLang="en-US" sz="5400" dirty="0"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498654" y="4581129"/>
            <a:ext cx="10054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徐畅</a:t>
            </a:r>
            <a:endParaRPr lang="zh-CN" altLang="en-US" sz="3200" dirty="0">
              <a:ln w="0"/>
              <a:effectLst>
                <a:reflection blurRad="6350" stA="53000" endA="300" endPos="35500" dir="5400000" sy="-90000" algn="bl" rotWithShape="0"/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811745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4800" noProof="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实验基础原理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792" y="1975147"/>
            <a:ext cx="5326885" cy="3436288"/>
          </a:xfrm>
          <a:prstGeom prst="rect">
            <a:avLst/>
          </a:prstGeom>
        </p:spPr>
      </p:pic>
      <p:sp>
        <p:nvSpPr>
          <p:cNvPr id="6" name="文本占位符 2"/>
          <p:cNvSpPr txBox="1">
            <a:spLocks/>
          </p:cNvSpPr>
          <p:nvPr/>
        </p:nvSpPr>
        <p:spPr>
          <a:xfrm>
            <a:off x="2198606" y="1980817"/>
            <a:ext cx="3371254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定态与</a:t>
            </a:r>
            <a:r>
              <a:rPr lang="zh-CN" altLang="en-US" dirty="0" smtClean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能级</a:t>
            </a:r>
            <a:endParaRPr lang="en-US" altLang="zh-CN" dirty="0" smtClean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频率定则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电子</a:t>
            </a:r>
            <a:r>
              <a:rPr lang="zh-CN" altLang="en-US" dirty="0" smtClean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与汞原子</a:t>
            </a:r>
            <a:endParaRPr lang="en-US" altLang="zh-CN" dirty="0" smtClean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汞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原子的激发</a:t>
            </a:r>
            <a:endParaRPr kumimoji="0" lang="de-DE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052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169906" y="1573587"/>
                <a:ext cx="4344005" cy="4058751"/>
              </a:xfrm>
            </p:spPr>
            <p:txBody>
              <a:bodyPr>
                <a:normAutofit fontScale="92500"/>
              </a:bodyPr>
              <a:lstStyle/>
              <a:p>
                <a:pPr marL="342900" lvl="1" indent="-342900" defTabSz="914400" eaLnBrk="0" fontAlgn="base" hangingPunct="0"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3000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理论上，</a:t>
                </a:r>
                <a:r>
                  <a:rPr lang="zh-CN" altLang="en-US" sz="3000" dirty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根据公式：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sz="2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zh-CN" altLang="zh-CN" sz="2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CN" altLang="zh-CN" sz="2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altLang="zh-CN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altLang="zh-CN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Pa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altLang="zh-CN" sz="28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2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3200</m:t>
                        </m:r>
                      </m:num>
                      <m:den>
                        <m:f>
                          <m:fPr>
                            <m:ctrlPr>
                              <a:rPr lang="zh-CN" altLang="zh-CN" sz="2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8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T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sz="28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K</m:t>
                            </m:r>
                          </m:den>
                        </m:f>
                      </m:den>
                    </m:f>
                    <m:r>
                      <a:rPr lang="en-US" altLang="zh-CN" sz="28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+10.125</m:t>
                    </m:r>
                  </m:oMath>
                </a14:m>
                <a:endParaRPr lang="en-US" altLang="zh-CN" sz="2800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63200" lvl="2" indent="-457200" defTabSz="914400" eaLnBrk="0" fontAlgn="base" hangingPunct="0"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2600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当</a:t>
                </a:r>
                <a:r>
                  <a:rPr lang="en-US" altLang="zh-CN" sz="2600" dirty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T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值很小时，</a:t>
                </a:r>
                <a:r>
                  <a:rPr lang="en-US" altLang="zh-CN" sz="2600" dirty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P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值较小</a:t>
                </a:r>
                <a:r>
                  <a:rPr lang="zh-CN" altLang="en-US" sz="26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，电子的自由程较大，</a:t>
                </a:r>
                <a:r>
                  <a:rPr lang="en-US" altLang="zh-CN" sz="2600" dirty="0" err="1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Ip</a:t>
                </a:r>
                <a:r>
                  <a:rPr lang="zh-CN" altLang="en-US" sz="26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变大，整体曲线上移；反之，</a:t>
                </a:r>
                <a:r>
                  <a:rPr lang="en-US" altLang="zh-CN" sz="26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T</a:t>
                </a:r>
                <a:r>
                  <a:rPr lang="zh-CN" altLang="en-US" sz="26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增大，</a:t>
                </a:r>
                <a:r>
                  <a:rPr lang="en-US" altLang="zh-CN" sz="26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P</a:t>
                </a:r>
                <a:r>
                  <a:rPr lang="zh-CN" altLang="en-US" sz="26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越大，电子平均自由程减小，导致</a:t>
                </a:r>
                <a:r>
                  <a:rPr lang="en-US" altLang="zh-CN" sz="2600" dirty="0" err="1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Ip</a:t>
                </a:r>
                <a:r>
                  <a:rPr lang="zh-CN" altLang="en-US" sz="26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变小，整体曲线应当下移。理想结果如右图所示。</a:t>
                </a:r>
                <a:endParaRPr lang="en-US" altLang="zh-CN" sz="2600" dirty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69906" y="1573587"/>
                <a:ext cx="4344005" cy="4058751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511" y="1286839"/>
            <a:ext cx="5437196" cy="41882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766848" y="5462369"/>
            <a:ext cx="4720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(1) T=110</a:t>
            </a:r>
            <a:r>
              <a:rPr lang="zh-CN" altLang="en-US" dirty="0" smtClean="0"/>
              <a:t>℃ </a:t>
            </a:r>
            <a:r>
              <a:rPr lang="en-US" altLang="zh-CN" dirty="0" smtClean="0"/>
              <a:t>VF=2.6V  VG1K=1V  VG2P=2V</a:t>
            </a:r>
          </a:p>
          <a:p>
            <a:r>
              <a:rPr lang="en-US" altLang="zh-CN" dirty="0" smtClean="0"/>
              <a:t>(2) T=160</a:t>
            </a:r>
            <a:r>
              <a:rPr lang="zh-CN" altLang="en-US" dirty="0"/>
              <a:t>℃ </a:t>
            </a:r>
            <a:r>
              <a:rPr lang="en-US" altLang="zh-CN" dirty="0"/>
              <a:t>VF=2.6V </a:t>
            </a:r>
            <a:r>
              <a:rPr lang="en-US" altLang="zh-CN" dirty="0" smtClean="0"/>
              <a:t> VG1K=1V  VG2P=2V</a:t>
            </a:r>
            <a:endParaRPr lang="zh-CN" altLang="en-US" dirty="0"/>
          </a:p>
        </p:txBody>
      </p:sp>
      <p:sp>
        <p:nvSpPr>
          <p:cNvPr id="6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4800" noProof="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实验基础原理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32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72366" y="900752"/>
            <a:ext cx="10353762" cy="3753134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endParaRPr lang="en-US" altLang="zh-CN" sz="48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36900" indent="0" algn="ctr">
              <a:buNone/>
            </a:pPr>
            <a:r>
              <a:rPr lang="zh-CN" altLang="en-US" sz="13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可是</a:t>
            </a:r>
            <a:endParaRPr lang="zh-CN" altLang="en-US" sz="138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29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164" y="1518548"/>
            <a:ext cx="6371609" cy="447646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5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4800" noProof="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实验遇到的问题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255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36625" y="1391255"/>
            <a:ext cx="10353762" cy="4058751"/>
          </a:xfrm>
        </p:spPr>
        <p:txBody>
          <a:bodyPr/>
          <a:lstStyle/>
          <a:p>
            <a:endParaRPr lang="en-US" altLang="zh-CN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457200" indent="-457200" defTabSz="914400" eaLnBrk="0" fontAlgn="base" hangingPunct="0"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我们的问题：</a:t>
            </a:r>
            <a:endParaRPr lang="en-US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pPr marL="834300" lvl="1" indent="-457200" defTabSz="914400" eaLnBrk="0" fontAlgn="base" hangingPunct="0"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6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为什么会出现这样的结果？</a:t>
            </a:r>
            <a:endParaRPr lang="en-US" altLang="zh-CN" sz="2600" dirty="0" smtClean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pPr marL="834300" lvl="1" indent="-457200" defTabSz="914400" eaLnBrk="0" fontAlgn="base" hangingPunct="0"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6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炉温对第一激发态和高激发态有什么影响？有什么不同？</a:t>
            </a:r>
            <a:endParaRPr lang="en-US" altLang="zh-CN" sz="2600" dirty="0" smtClean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pPr marL="834300" lvl="1" indent="-457200" defTabSz="914400" eaLnBrk="0" fontAlgn="base" hangingPunct="0"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6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再次进行细致的实验，采集数据，如何解释得到的实验结果？</a:t>
            </a:r>
            <a:endParaRPr lang="en-US" altLang="zh-CN" sz="2600" dirty="0" smtClean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pPr marL="834300" lvl="1" indent="-457200" defTabSz="914400" eaLnBrk="0" fontAlgn="base" hangingPunct="0"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6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能否推导出相应的普适的曲线公式？</a:t>
            </a:r>
            <a:endParaRPr lang="en-US" altLang="zh-CN" sz="2600" dirty="0" smtClean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endParaRPr lang="en-US" altLang="zh-CN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5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4800" noProof="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实验遇到的问题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194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8144" y="2828691"/>
            <a:ext cx="1092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latin typeface="做字网改造文鼎简体颜体" pitchFamily="1" charset="-122"/>
                <a:ea typeface="做字网改造文鼎简体颜体" pitchFamily="1" charset="-122"/>
              </a:rPr>
              <a:t>温度对第一激发能曲线的影响</a:t>
            </a:r>
            <a:endParaRPr lang="zh-CN" altLang="en-US" sz="5400" dirty="0"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049012" y="4581129"/>
            <a:ext cx="19046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林宇 </a:t>
            </a:r>
            <a:r>
              <a:rPr lang="zh-CN" altLang="en-US" sz="32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徐畅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350322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占位符 2"/>
              <p:cNvSpPr txBox="1">
                <a:spLocks/>
              </p:cNvSpPr>
              <p:nvPr/>
            </p:nvSpPr>
            <p:spPr>
              <a:xfrm>
                <a:off x="689333" y="1992786"/>
                <a:ext cx="5836739" cy="4116751"/>
              </a:xfrm>
              <a:prstGeom prst="rect">
                <a:avLst/>
              </a:prstGeom>
            </p:spPr>
            <p:txBody>
              <a:bodyPr/>
              <a:lstStyle>
                <a:lvl1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 sz="3200" kern="1200">
                    <a:solidFill>
                      <a:schemeClr val="bg1"/>
                    </a:solidFill>
                    <a:latin typeface="+mn-lt"/>
                    <a:ea typeface="方正隶变简体" panose="03000509000000000000" pitchFamily="65" charset="-122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u"/>
                  <a:defRPr sz="28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lvl="1" indent="-342900">
                  <a:buFont typeface="Wingdings" panose="05000000000000000000" pitchFamily="2" charset="2"/>
                  <a:buChar char="Ø"/>
                </a:pPr>
                <a:r>
                  <a:rPr lang="zh-CN" altLang="zh-CN" dirty="0">
                    <a:solidFill>
                      <a:prstClr val="white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电子加速层、有效激发层和吸收峰的形成</a:t>
                </a:r>
                <a:r>
                  <a:rPr lang="zh-CN" altLang="zh-CN" dirty="0" smtClean="0">
                    <a:solidFill>
                      <a:prstClr val="white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过程</a:t>
                </a:r>
                <a:endParaRPr lang="en-US" altLang="zh-CN" dirty="0" smtClean="0">
                  <a:solidFill>
                    <a:prstClr val="white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42950" lvl="2" indent="-342900"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zh-CN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cn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：耗尽层宽度</a:t>
                </a:r>
                <a:endParaRPr lang="en-US" altLang="zh-CN" dirty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42950" lvl="2" indent="-342900"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：第</a:t>
                </a:r>
                <a:r>
                  <a:rPr lang="en-US" altLang="zh-CN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n</a:t>
                </a:r>
                <a:r>
                  <a:rPr lang="zh-CN" altLang="en-US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层有效激发层宽度</a:t>
                </a:r>
                <a:endParaRPr lang="en-US" altLang="zh-CN" dirty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42950" lvl="2" indent="-342900">
                  <a:defRPr/>
                </a:pPr>
                <a:r>
                  <a:rPr lang="en-US" altLang="zh-CN" dirty="0" err="1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</a:rPr>
                  <a:t>Δd</a:t>
                </a:r>
                <a:r>
                  <a:rPr lang="en-US" altLang="zh-CN" baseline="-25000" dirty="0" err="1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</a:rPr>
                  <a:t>n</a:t>
                </a:r>
                <a:r>
                  <a:rPr lang="en-US" altLang="zh-CN" baseline="-25000" dirty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</a:rPr>
                  <a:t> </a:t>
                </a:r>
                <a:r>
                  <a:rPr lang="zh-CN" altLang="en-US" dirty="0">
                    <a:solidFill>
                      <a:sysClr val="window" lastClr="FFFFFF"/>
                    </a:solidFill>
                    <a:ea typeface="华文新魏" panose="02010800040101010101" pitchFamily="2" charset="-122"/>
                    <a:cs typeface="Calibri" panose="020F0502020204030204" pitchFamily="34" charset="0"/>
                  </a:rPr>
                  <a:t>：</a:t>
                </a:r>
                <a:r>
                  <a:rPr lang="zh-CN" altLang="zh-CN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第</a:t>
                </a:r>
                <a:r>
                  <a:rPr lang="en-US" altLang="zh-CN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n</a:t>
                </a:r>
                <a:r>
                  <a:rPr lang="zh-CN" altLang="zh-CN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个电子加速层宽度</a:t>
                </a:r>
                <a:endParaRPr lang="en-US" altLang="zh-CN" dirty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42950" lvl="2" indent="-342900"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  <m:sup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zh-CN" altLang="en-US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：</a:t>
                </a:r>
                <a:r>
                  <a:rPr lang="zh-CN" altLang="zh-CN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第</a:t>
                </a:r>
                <a:r>
                  <a:rPr lang="en-US" altLang="zh-CN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n</a:t>
                </a:r>
                <a:r>
                  <a:rPr lang="zh-CN" altLang="zh-CN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个</a:t>
                </a:r>
                <a:r>
                  <a:rPr lang="zh-CN" altLang="en-US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加速层最小</a:t>
                </a:r>
                <a:r>
                  <a:rPr lang="zh-CN" altLang="en-US" dirty="0" smtClean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宽度</a:t>
                </a:r>
                <a:endParaRPr lang="en-US" altLang="zh-CN" dirty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文本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33" y="1992786"/>
                <a:ext cx="5836739" cy="4116751"/>
              </a:xfrm>
              <a:prstGeom prst="rect">
                <a:avLst/>
              </a:prstGeom>
              <a:blipFill rotWithShape="0">
                <a:blip r:embed="rId2"/>
                <a:stretch>
                  <a:fillRect l="-1775" t="-1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2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做字网改造文鼎简体颜体" pitchFamily="1" charset="-122"/>
                <a:ea typeface="做字网改造文鼎简体颜体" pitchFamily="1" charset="-122"/>
              </a:rPr>
              <a:t>吸收峰的形成和变化规律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pic>
        <p:nvPicPr>
          <p:cNvPr id="6" name="内容占位符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896" y="1225729"/>
            <a:ext cx="4247515" cy="476928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484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占位符 2"/>
              <p:cNvSpPr txBox="1">
                <a:spLocks/>
              </p:cNvSpPr>
              <p:nvPr/>
            </p:nvSpPr>
            <p:spPr>
              <a:xfrm>
                <a:off x="961595" y="1782641"/>
                <a:ext cx="6531567" cy="4735591"/>
              </a:xfrm>
              <a:prstGeom prst="rect">
                <a:avLst/>
              </a:prstGeom>
            </p:spPr>
            <p:txBody>
              <a:bodyPr/>
              <a:lstStyle>
                <a:lvl1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 sz="3200" kern="1200">
                    <a:solidFill>
                      <a:schemeClr val="bg1"/>
                    </a:solidFill>
                    <a:latin typeface="+mn-lt"/>
                    <a:ea typeface="方正隶变简体" panose="03000509000000000000" pitchFamily="65" charset="-122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u"/>
                  <a:defRPr sz="28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lvl="1" indent="-342900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各物理量定义</a:t>
                </a:r>
                <a:endParaRPr kumimoji="0" lang="de-DE" altLang="zh-CN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zh-CN" altLang="en-US" sz="2800" dirty="0" smtClean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原点：</a:t>
                </a:r>
                <a:r>
                  <a:rPr lang="en-US" altLang="zh-CN" sz="2800" dirty="0" err="1" smtClean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</a:rPr>
                  <a:t>Δd</a:t>
                </a:r>
                <a:r>
                  <a:rPr lang="en-US" altLang="zh-CN" sz="2800" baseline="-25000" dirty="0" err="1" smtClean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</a:rPr>
                  <a:t>n</a:t>
                </a:r>
                <a:r>
                  <a:rPr lang="en-US" altLang="zh-CN" sz="2800" dirty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</a:rPr>
                  <a:t>’</a:t>
                </a:r>
                <a:r>
                  <a:rPr lang="en-US" altLang="zh-CN" sz="28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 </a:t>
                </a:r>
                <a:r>
                  <a:rPr lang="zh-CN" altLang="en-US" sz="2800" dirty="0" smtClean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的</a:t>
                </a:r>
                <a:r>
                  <a:rPr lang="zh-CN" altLang="en-US" sz="2800" dirty="0" smtClean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起点</a:t>
                </a:r>
                <a:endParaRPr lang="en-US" altLang="zh-CN" sz="2800" dirty="0" smtClean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42950" lvl="2" indent="-342900">
                  <a:defRPr/>
                </a:pPr>
                <a:r>
                  <a:rPr lang="en-US" altLang="zh-CN" sz="2800" dirty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x</a:t>
                </a:r>
                <a:r>
                  <a:rPr lang="zh-CN" altLang="en-US" sz="2800" dirty="0" smtClean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轴正方向：电子加速方向</a:t>
                </a:r>
                <a:endParaRPr lang="en-US" altLang="zh-CN" sz="2800" dirty="0" smtClean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42950" lvl="2" indent="-342900">
                  <a:defRPr/>
                </a:pPr>
                <a:r>
                  <a:rPr lang="zh-CN" altLang="zh-CN" sz="2800" dirty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ρ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：任一点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x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处的体电荷密度</a:t>
                </a:r>
                <a:endParaRPr lang="en-US" altLang="zh-CN" sz="2800" dirty="0" smtClean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en-US" altLang="zh-CN" sz="2800" dirty="0" err="1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v</a:t>
                </a:r>
                <a:r>
                  <a:rPr lang="en-US" altLang="zh-CN" sz="2800" baseline="-25000" dirty="0" err="1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E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 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：电子漂移速度</a:t>
                </a:r>
                <a:endParaRPr lang="en-US" altLang="zh-CN" sz="2800" dirty="0" smtClean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en-US" altLang="zh-CN" sz="2800" dirty="0" err="1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i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：电流密度</a:t>
                </a:r>
                <a:endParaRPr lang="en-US" altLang="zh-CN" sz="2800" dirty="0" smtClean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：汞原子密度</a:t>
                </a:r>
                <a:endParaRPr lang="en-US" altLang="zh-CN" sz="2800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：弹性散射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界面</a:t>
                </a:r>
                <a:endParaRPr lang="en-US" altLang="zh-CN" sz="2800" dirty="0" smtClean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400050" lvl="2" indent="0">
                  <a:buNone/>
                  <a:defRPr/>
                </a:pPr>
                <a:endParaRPr lang="en-US" altLang="zh-CN" sz="2800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mc:Choice>
        <mc:Fallback xmlns="">
          <p:sp>
            <p:nvSpPr>
              <p:cNvPr id="8" name="文本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595" y="1782641"/>
                <a:ext cx="6531567" cy="4735591"/>
              </a:xfrm>
              <a:prstGeom prst="rect">
                <a:avLst/>
              </a:prstGeom>
              <a:blipFill rotWithShape="0">
                <a:blip r:embed="rId2"/>
                <a:stretch>
                  <a:fillRect l="-1681" t="-11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2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4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- V</a:t>
            </a:r>
            <a:r>
              <a:rPr lang="en-US" altLang="zh-CN" sz="44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G2K</a:t>
            </a:r>
            <a:r>
              <a:rPr lang="zh-CN" altLang="en-US" sz="4800" dirty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曲线的公式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推导</a:t>
            </a:r>
            <a:endParaRPr lang="zh-CN" altLang="en-US" sz="4800" dirty="0">
              <a:solidFill>
                <a:sysClr val="window" lastClr="FFFFFF"/>
              </a:solidFill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占位符 2"/>
              <p:cNvSpPr txBox="1">
                <a:spLocks/>
              </p:cNvSpPr>
              <p:nvPr/>
            </p:nvSpPr>
            <p:spPr>
              <a:xfrm>
                <a:off x="6003579" y="1782641"/>
                <a:ext cx="6531567" cy="4735591"/>
              </a:xfrm>
              <a:prstGeom prst="rect">
                <a:avLst/>
              </a:prstGeom>
            </p:spPr>
            <p:txBody>
              <a:bodyPr/>
              <a:lstStyle>
                <a:lvl1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 sz="3200" kern="1200">
                    <a:solidFill>
                      <a:schemeClr val="bg1"/>
                    </a:solidFill>
                    <a:latin typeface="+mn-lt"/>
                    <a:ea typeface="方正隶变简体" panose="03000509000000000000" pitchFamily="65" charset="-122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u"/>
                  <a:defRPr sz="28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742950" lvl="2" indent="-342900">
                  <a:defRPr/>
                </a:pPr>
                <a:endParaRPr lang="en-US" altLang="zh-CN" sz="2800" dirty="0" smtClean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dirty="0">
                    <a:solidFill>
                      <a:sysClr val="window" lastClr="FFFFFF"/>
                    </a:solidFill>
                    <a:latin typeface="Calisto MT" panose="02040603050505030304"/>
                    <a:ea typeface="华文新魏" panose="02010800040101010101" pitchFamily="2" charset="-122"/>
                    <a:cs typeface="Calibri" panose="020F0502020204030204" pitchFamily="34" charset="0"/>
                  </a:rPr>
                  <a:t>V</a:t>
                </a:r>
                <a:r>
                  <a:rPr lang="zh-CN" altLang="en-US" sz="2800" dirty="0">
                    <a:solidFill>
                      <a:prstClr val="white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：电势</a:t>
                </a:r>
                <a:endParaRPr lang="en-US" altLang="zh-CN" sz="2800" dirty="0">
                  <a:solidFill>
                    <a:prstClr val="white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dirty="0">
                    <a:solidFill>
                      <a:sysClr val="window" lastClr="FFFFFF"/>
                    </a:solidFill>
                    <a:latin typeface="Calisto MT" panose="02040603050505030304"/>
                    <a:ea typeface="华文新魏" panose="02010800040101010101" pitchFamily="2" charset="-122"/>
                  </a:rPr>
                  <a:t>V</a:t>
                </a:r>
                <a:r>
                  <a:rPr lang="en-US" altLang="zh-CN" sz="2800" baseline="-25000" dirty="0">
                    <a:solidFill>
                      <a:sysClr val="window" lastClr="FFFFFF"/>
                    </a:solidFill>
                    <a:latin typeface="Calisto MT" panose="02040603050505030304"/>
                    <a:ea typeface="华文新魏" panose="02010800040101010101" pitchFamily="2" charset="-122"/>
                  </a:rPr>
                  <a:t>R</a:t>
                </a:r>
                <a:r>
                  <a:rPr lang="zh-CN" altLang="en-US" sz="28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：反向电压</a:t>
                </a:r>
                <a:endParaRPr lang="en-US" altLang="zh-CN" sz="2800" dirty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dirty="0">
                    <a:solidFill>
                      <a:sysClr val="window" lastClr="FFFFFF"/>
                    </a:solidFill>
                    <a:latin typeface="Calisto MT" panose="02040603050505030304"/>
                    <a:ea typeface="华文新魏" panose="02010800040101010101" pitchFamily="2" charset="-122"/>
                    <a:cs typeface="Calibri" panose="020F0502020204030204" pitchFamily="34" charset="0"/>
                  </a:rPr>
                  <a:t>E</a:t>
                </a:r>
                <a:r>
                  <a:rPr lang="zh-CN" altLang="en-US" sz="2800" dirty="0">
                    <a:solidFill>
                      <a:sysClr val="window" lastClr="FFFFFF"/>
                    </a:solidFill>
                    <a:latin typeface="Calisto MT" panose="02040603050505030304"/>
                    <a:ea typeface="华文新魏" panose="02010800040101010101" pitchFamily="2" charset="-122"/>
                    <a:cs typeface="Calibri" panose="020F0502020204030204" pitchFamily="34" charset="0"/>
                  </a:rPr>
                  <a:t>：</a:t>
                </a:r>
                <a:r>
                  <a:rPr lang="zh-CN" altLang="en-US" sz="2800" dirty="0" smtClean="0">
                    <a:solidFill>
                      <a:sysClr val="window" lastClr="FFFFFF"/>
                    </a:solidFill>
                    <a:latin typeface="Calisto MT" panose="02040603050505030304"/>
                    <a:ea typeface="华文新魏" panose="02010800040101010101" pitchFamily="2" charset="-122"/>
                    <a:cs typeface="Calibri" panose="020F0502020204030204" pitchFamily="34" charset="0"/>
                  </a:rPr>
                  <a:t>电场强度</a:t>
                </a:r>
                <a:endParaRPr lang="en-US" altLang="zh-CN" sz="2800" dirty="0" smtClean="0">
                  <a:solidFill>
                    <a:sysClr val="window" lastClr="FFFFFF"/>
                  </a:solidFill>
                  <a:latin typeface="+mj-lt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42950" lvl="2" indent="-342900">
                  <a:defRPr/>
                </a:pPr>
                <a:r>
                  <a:rPr lang="en-US" altLang="zh-CN" sz="2800" dirty="0" smtClean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v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：电子无规则运动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速度</a:t>
                </a:r>
                <a:endParaRPr lang="en-US" altLang="zh-CN" sz="2800" dirty="0" smtClean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zh-CN" altLang="zh-CN" sz="2800" dirty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τ</a:t>
                </a:r>
                <a:r>
                  <a:rPr lang="zh-CN" altLang="en-US" sz="2800" dirty="0" smtClean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：电子通过平均自由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程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zh-CN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zh-CN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bar>
                  </m:oMath>
                </a14:m>
                <a:r>
                  <a:rPr lang="zh-CN" altLang="en-US" sz="2800" dirty="0" smtClean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的时间</a:t>
                </a:r>
                <a:endParaRPr lang="en-US" altLang="zh-CN" sz="2800" dirty="0" smtClean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42950" lvl="2" indent="-342900">
                  <a:defRPr/>
                </a:pPr>
                <a:r>
                  <a:rPr lang="en-US" altLang="zh-CN" sz="2800" dirty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  <a:cs typeface="Calibri" panose="020F0502020204030204" pitchFamily="34" charset="0"/>
                  </a:rPr>
                  <a:t>m</a:t>
                </a:r>
                <a:r>
                  <a:rPr lang="zh-CN" altLang="en-US" sz="2800" dirty="0" smtClean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：电子质量</a:t>
                </a:r>
                <a:endParaRPr lang="en-US" altLang="zh-CN" sz="2800" dirty="0" smtClean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742950" lvl="2" indent="-34290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ysClr val="window" lastClr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Calibri" panose="020F0502020204030204" pitchFamily="34" charset="0"/>
                  </a:rPr>
                  <a:t>：非弹性散射界面</a:t>
                </a:r>
                <a:endParaRPr lang="en-US" altLang="zh-CN" sz="2800" dirty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  <a:p>
                <a:pPr marL="400050" lvl="2" indent="0">
                  <a:buNone/>
                  <a:defRPr/>
                </a:pPr>
                <a:endParaRPr lang="en-US" altLang="zh-CN" sz="2800" dirty="0" smtClean="0">
                  <a:solidFill>
                    <a:sysClr val="window" lastClr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文本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579" y="1782641"/>
                <a:ext cx="6531567" cy="473559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967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占位符 2"/>
              <p:cNvSpPr txBox="1">
                <a:spLocks/>
              </p:cNvSpPr>
              <p:nvPr/>
            </p:nvSpPr>
            <p:spPr>
              <a:xfrm>
                <a:off x="2503368" y="1521031"/>
                <a:ext cx="7896226" cy="4735591"/>
              </a:xfrm>
              <a:prstGeom prst="rect">
                <a:avLst/>
              </a:prstGeom>
            </p:spPr>
            <p:txBody>
              <a:bodyPr/>
              <a:lstStyle>
                <a:lvl1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 sz="3200" kern="1200">
                    <a:solidFill>
                      <a:schemeClr val="bg1"/>
                    </a:solidFill>
                    <a:latin typeface="+mn-lt"/>
                    <a:ea typeface="方正隶变简体" panose="03000509000000000000" pitchFamily="65" charset="-122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u"/>
                  <a:defRPr sz="28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lvl="1" indent="-342900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基本公式</a:t>
                </a:r>
                <a:endParaRPr kumimoji="0" lang="de-DE" altLang="zh-CN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ρ</m:t>
                    </m:r>
                    <m:r>
                      <a:rPr lang="en-US" altLang="zh-CN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num>
                      <m:den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b="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b="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sub>
                        </m:sSub>
                      </m:den>
                    </m:f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  <m:r>
                      <a:rPr lang="en-US" altLang="zh-CN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τ</m:t>
                    </m:r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altLang="zh-CN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lang="en-US" altLang="zh-CN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b="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b="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sub>
                            </m:sSub>
                          </m:e>
                        </m:bar>
                      </m:num>
                      <m:den>
                        <m:r>
                          <m:rPr>
                            <m:sty m:val="p"/>
                          </m:rPr>
                          <a:rPr lang="en-US" altLang="zh-CN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den>
                    </m:f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altLang="zh-CN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altLang="zh-CN" b="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eV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b="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den>
                        </m:f>
                      </m:e>
                    </m:rad>
                  </m:oMath>
                </a14:m>
                <a:endParaRPr lang="en-US" altLang="zh-CN" dirty="0" smtClean="0">
                  <a:solidFill>
                    <a:schemeClr val="tx1"/>
                  </a:solidFill>
                  <a:latin typeface="+mj-lt"/>
                </a:endParaRPr>
              </a:p>
              <a:p>
                <a:pPr marL="742950" lvl="2" indent="-342900"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  <m:sup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sub>
                        </m:sSub>
                      </m:den>
                    </m:f>
                  </m:oMath>
                </a14:m>
                <a:r>
                  <a:rPr lang="zh-CN" altLang="en-US" dirty="0" smtClean="0">
                    <a:solidFill>
                      <a:sysClr val="window" lastClr="FFFFFF"/>
                    </a:solidFill>
                    <a:latin typeface="MingLiU-ExtB" panose="02020500000000000000" pitchFamily="18" charset="-120"/>
                    <a:ea typeface="MingLiU-ExtB" panose="02020500000000000000" pitchFamily="18" charset="-120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n-US" altLang="zh-CN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sub>
                        </m:sSub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sub>
                        </m:sSub>
                      </m:den>
                    </m:f>
                  </m:oMath>
                </a14:m>
                <a:endParaRPr lang="en-US" altLang="zh-CN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742950" lvl="2" indent="-342900">
                  <a:defRPr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ba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sub>
                            </m:sSub>
                          </m:e>
                        </m:acc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den>
                    </m:f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</a:rPr>
                  <a:t>，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ba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</m:sub>
                            </m:sSub>
                          </m:e>
                        </m:acc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den>
                    </m:f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，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libri" panose="020F0502020204030204" pitchFamily="34" charset="0"/>
                          </a:rPr>
                          <m:t>lg</m:t>
                        </m:r>
                      </m:fName>
                      <m:e>
                        <m:d>
                          <m:dPr>
                            <m:ctrlPr>
                              <a:rPr lang="zh-CN" altLang="zh-CN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i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0"/>
                                  </a:rPr>
                                  <m:t>n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i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libri" panose="020F0502020204030204" pitchFamily="34" charset="0"/>
                                  </a:rPr>
                                  <m:t>A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0"/>
                              </a:rPr>
                              <m:t>RT</m:t>
                            </m:r>
                          </m:e>
                        </m:d>
                        <m:r>
                          <a:rPr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libri" panose="020F050202020403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lang="zh-CN" altLang="zh-CN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US" altLang="zh-CN" i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0"/>
                              </a:rPr>
                              <m:t>3200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libri" panose="020F050202020403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lang="en-US" altLang="zh-CN" i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libri" panose="020F0502020204030204" pitchFamily="34" charset="0"/>
                          </a:rPr>
                          <m:t>1</m:t>
                        </m:r>
                        <m:r>
                          <a:rPr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libri" panose="020F0502020204030204" pitchFamily="34" charset="0"/>
                          </a:rPr>
                          <m:t>0.125</m:t>
                        </m:r>
                      </m:e>
                    </m:func>
                  </m:oMath>
                </a14:m>
                <a:endParaRPr lang="de-DE" altLang="zh-CN" dirty="0" smtClean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342900" lvl="1" indent="-342900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推导</a:t>
                </a:r>
                <a:endParaRPr lang="en-US" altLang="zh-CN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代入整合得：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zh-CN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ρ</m:t>
                    </m:r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den>
                        </m:f>
                      </m:e>
                    </m:rad>
                    <m:r>
                      <a:rPr lang="zh-CN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num>
                      <m:den>
                        <m:bar>
                          <m:barPr>
                            <m:pos m:val="top"/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zh-CN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sub>
                            </m:sSub>
                          </m:e>
                        </m:bar>
                      </m:den>
                    </m:f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x</m:t>
                    </m:r>
                    <m:sSup>
                      <m:sSup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de-DE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……(1)</a:t>
                </a:r>
                <a:endParaRPr lang="de-DE" altLang="zh-CN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endParaRPr lang="en-US" altLang="zh-CN" dirty="0" smtClean="0">
                  <a:solidFill>
                    <a:schemeClr val="tx1"/>
                  </a:solidFill>
                  <a:latin typeface="+mj-lt"/>
                </a:endParaRPr>
              </a:p>
              <a:p>
                <a:pPr marL="742950" lvl="2" indent="-342900">
                  <a:defRPr/>
                </a:pPr>
                <a:endParaRPr lang="de-DE" altLang="zh-CN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mc:Choice>
        <mc:Fallback>
          <p:sp>
            <p:nvSpPr>
              <p:cNvPr id="8" name="文本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368" y="1521031"/>
                <a:ext cx="7896226" cy="4735591"/>
              </a:xfrm>
              <a:prstGeom prst="rect">
                <a:avLst/>
              </a:prstGeom>
              <a:blipFill rotWithShape="0">
                <a:blip r:embed="rId2"/>
                <a:stretch>
                  <a:fillRect l="-1390" t="-12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2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4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- V</a:t>
            </a:r>
            <a:r>
              <a:rPr lang="en-US" altLang="zh-CN" sz="44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G2K</a:t>
            </a:r>
            <a:r>
              <a:rPr lang="zh-CN" altLang="en-US" sz="4800" dirty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曲线的公式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推导</a:t>
            </a:r>
            <a:endParaRPr lang="zh-CN" altLang="en-US" sz="4800" dirty="0">
              <a:solidFill>
                <a:sysClr val="window" lastClr="FFFFFF"/>
              </a:solidFill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857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2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4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- V</a:t>
            </a:r>
            <a:r>
              <a:rPr lang="en-US" altLang="zh-CN" sz="44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G2K</a:t>
            </a:r>
            <a:r>
              <a:rPr lang="zh-CN" altLang="en-US" sz="4800" dirty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曲线的公式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推导</a:t>
            </a:r>
            <a:endParaRPr lang="zh-CN" altLang="en-US" sz="4800" dirty="0">
              <a:solidFill>
                <a:sysClr val="window" lastClr="FFFFFF"/>
              </a:solidFill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占位符 2"/>
              <p:cNvSpPr txBox="1">
                <a:spLocks/>
              </p:cNvSpPr>
              <p:nvPr/>
            </p:nvSpPr>
            <p:spPr>
              <a:xfrm>
                <a:off x="3256839" y="994067"/>
                <a:ext cx="7229014" cy="4735591"/>
              </a:xfrm>
              <a:prstGeom prst="rect">
                <a:avLst/>
              </a:prstGeom>
            </p:spPr>
            <p:txBody>
              <a:bodyPr/>
              <a:lstStyle>
                <a:lvl1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 sz="3200" kern="1200">
                    <a:solidFill>
                      <a:schemeClr val="bg1"/>
                    </a:solidFill>
                    <a:latin typeface="+mn-lt"/>
                    <a:ea typeface="方正隶变简体" panose="03000509000000000000" pitchFamily="65" charset="-122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u"/>
                  <a:defRPr sz="28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 indent="0">
                  <a:buNone/>
                  <a:defRPr/>
                </a:pPr>
                <a:endParaRPr lang="en-US" altLang="zh-CN" dirty="0" smtClean="0">
                  <a:solidFill>
                    <a:schemeClr val="tx1"/>
                  </a:solidFill>
                  <a:latin typeface="+mj-lt"/>
                </a:endParaRPr>
              </a:p>
              <a:p>
                <a:pPr marL="342900" lvl="1" indent="-342900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dirty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推导</a:t>
                </a:r>
                <a:endParaRPr lang="en-US" altLang="zh-CN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en-US" altLang="zh-CN" dirty="0" smtClean="0">
                    <a:solidFill>
                      <a:prstClr val="white"/>
                    </a:solidFill>
                    <a:latin typeface="Calisto MT" panose="02040603050505030304"/>
                    <a:ea typeface="华文新魏" panose="02010800040101010101" pitchFamily="2" charset="-122"/>
                  </a:rPr>
                  <a:t>x</a:t>
                </a:r>
                <a:r>
                  <a:rPr lang="zh-CN" altLang="en-US" dirty="0">
                    <a:solidFill>
                      <a:prstClr val="white"/>
                    </a:solidFill>
                    <a:latin typeface="Calisto MT" panose="02040603050505030304"/>
                    <a:ea typeface="华文新魏" panose="02010800040101010101" pitchFamily="2" charset="-122"/>
                  </a:rPr>
                  <a:t>处电位</a:t>
                </a:r>
                <a:r>
                  <a:rPr lang="en-US" altLang="zh-CN" dirty="0">
                    <a:solidFill>
                      <a:prstClr val="white"/>
                    </a:solidFill>
                    <a:latin typeface="Calisto MT" panose="02040603050505030304"/>
                    <a:ea typeface="华文新魏" panose="02010800040101010101" pitchFamily="2" charset="-122"/>
                  </a:rPr>
                  <a:t>V</a:t>
                </a:r>
                <a:r>
                  <a:rPr lang="zh-CN" altLang="en-US" dirty="0">
                    <a:solidFill>
                      <a:prstClr val="white"/>
                    </a:solidFill>
                    <a:latin typeface="Calisto MT" panose="02040603050505030304"/>
                    <a:ea typeface="华文新魏" panose="02010800040101010101" pitchFamily="2" charset="-122"/>
                  </a:rPr>
                  <a:t>与</a:t>
                </a:r>
                <a:r>
                  <a:rPr lang="zh-CN" altLang="zh-CN" dirty="0">
                    <a:solidFill>
                      <a:prstClr val="white"/>
                    </a:solidFill>
                    <a:latin typeface="Calisto MT" panose="02040603050505030304"/>
                    <a:ea typeface="方正舒体" panose="02010601030101010101" pitchFamily="2" charset="-122"/>
                  </a:rPr>
                  <a:t>ρ</a:t>
                </a:r>
                <a:r>
                  <a:rPr lang="zh-CN" altLang="en-US" dirty="0">
                    <a:solidFill>
                      <a:prstClr val="white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关系</a:t>
                </a:r>
                <a:r>
                  <a:rPr lang="zh-CN" altLang="en-US" dirty="0">
                    <a:solidFill>
                      <a:prstClr val="white"/>
                    </a:solidFill>
                    <a:latin typeface="Calisto MT" panose="02040603050505030304"/>
                    <a:ea typeface="方正舒体" panose="02010601030101010101" pitchFamily="2" charset="-122"/>
                  </a:rPr>
                  <a:t>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altLang="zh-CN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zh-CN" altLang="zh-CN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sSub>
                          <m:sSubPr>
                            <m:ctrlPr>
                              <a:rPr lang="zh-CN" altLang="zh-CN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dirty="0">
                    <a:solidFill>
                      <a:prstClr val="white"/>
                    </a:solidFill>
                    <a:latin typeface="Calisto MT" panose="02040603050505030304"/>
                    <a:ea typeface="方正舒体" panose="02010601030101010101" pitchFamily="2" charset="-122"/>
                  </a:rPr>
                  <a:t>   ……(2</a:t>
                </a:r>
                <a:r>
                  <a:rPr lang="en-US" altLang="zh-CN" dirty="0" smtClean="0">
                    <a:solidFill>
                      <a:prstClr val="white"/>
                    </a:solidFill>
                    <a:latin typeface="Calisto MT" panose="02040603050505030304"/>
                    <a:ea typeface="方正舒体" panose="02010601030101010101" pitchFamily="2" charset="-122"/>
                  </a:rPr>
                  <a:t>)</a:t>
                </a:r>
              </a:p>
              <a:p>
                <a:pPr marL="742950" lvl="2" indent="-342900"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将</a:t>
                </a:r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(1)</a:t>
                </a: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代入</a:t>
                </a:r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(2)</a:t>
                </a: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，（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真空介电常数）：</a:t>
                </a:r>
                <a:endParaRPr lang="en-US" altLang="zh-CN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  <a:p>
                <a:pPr marL="400050" lvl="2" indent="0">
                  <a:buNone/>
                  <a:defRPr/>
                </a:pPr>
                <a:r>
                  <a:rPr lang="de-DE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  <m:sSup>
                          <m:sSup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num>
                      <m:den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bar>
                          <m:barPr>
                            <m:pos m:val="top"/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e>
                        </m:bar>
                      </m:den>
                    </m:f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den>
                        </m:f>
                      </m:e>
                    </m:rad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x</m:t>
                    </m:r>
                    <m:sSup>
                      <m:sSup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de-DE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                </a:t>
                </a:r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……(3)</a:t>
                </a:r>
              </a:p>
              <a:p>
                <a:pPr marL="742950" lvl="2" indent="-342900"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对</a:t>
                </a:r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(3)</a:t>
                </a: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积分，对前半峰有：</a:t>
                </a:r>
                <a:endParaRPr lang="en-US" altLang="zh-CN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  <a:p>
                <a:pPr marL="400050" lvl="2" indent="0">
                  <a:buNone/>
                  <a:defRPr/>
                </a:pPr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</m:num>
                          <m:den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·</m:t>
                            </m:r>
                            <m:bar>
                              <m:barPr>
                                <m:pos m:val="top"/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sSub>
                                  <m:sSubPr>
                                    <m:ctrlPr>
                                      <a:rPr lang="zh-CN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</m:bar>
                          </m:den>
                        </m:f>
                      </m:e>
                    </m:rad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·4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den>
                        </m:f>
                      </m:e>
                    </m:rad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  <m:sup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bSup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，</a:t>
                </a:r>
                <a:endParaRPr lang="de-DE" altLang="zh-CN" dirty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  <a:p>
                <a:pPr marL="400050" lvl="2" indent="0">
                  <a:buNone/>
                  <a:defRPr/>
                </a:pPr>
                <a:r>
                  <a:rPr lang="de-DE" altLang="zh-CN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sSup>
                          <m:sSup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bar>
                          <m:barPr>
                            <m:pos m:val="top"/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e>
                        </m:bar>
                      </m:num>
                      <m:den>
                        <m:sSup>
                          <m:sSup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V</m:t>
                                </m:r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zh-CN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n</m:t>
                                </m:r>
                                <m:r>
                                  <a:rPr lang="en-US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·</m:t>
                                </m:r>
                                <m:sSub>
                                  <m:sSubPr>
                                    <m:ctrlPr>
                                      <a:rPr lang="zh-CN" altLang="zh-CN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sSup>
                          <m:sSup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𝑚𝑒</m:t>
                            </m:r>
                          </m:den>
                        </m:f>
                      </m:e>
                    </m:rad>
                  </m:oMath>
                </a14:m>
                <a:endParaRPr lang="de-DE" altLang="zh-CN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mc:Choice>
        <mc:Fallback xmlns="">
          <p:sp>
            <p:nvSpPr>
              <p:cNvPr id="6" name="文本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6839" y="994067"/>
                <a:ext cx="7229014" cy="4735591"/>
              </a:xfrm>
              <a:prstGeom prst="rect">
                <a:avLst/>
              </a:prstGeom>
              <a:blipFill rotWithShape="0">
                <a:blip r:embed="rId2"/>
                <a:stretch>
                  <a:fillRect l="-1433" b="-150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724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占位符 2"/>
              <p:cNvSpPr txBox="1">
                <a:spLocks/>
              </p:cNvSpPr>
              <p:nvPr/>
            </p:nvSpPr>
            <p:spPr>
              <a:xfrm>
                <a:off x="2695760" y="1521031"/>
                <a:ext cx="7226158" cy="4735591"/>
              </a:xfrm>
              <a:prstGeom prst="rect">
                <a:avLst/>
              </a:prstGeom>
            </p:spPr>
            <p:txBody>
              <a:bodyPr/>
              <a:lstStyle>
                <a:lvl1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 sz="3200" kern="1200">
                    <a:solidFill>
                      <a:schemeClr val="bg1"/>
                    </a:solidFill>
                    <a:latin typeface="+mn-lt"/>
                    <a:ea typeface="方正隶变简体" panose="03000509000000000000" pitchFamily="65" charset="-122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u"/>
                  <a:defRPr sz="28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lvl="1" indent="-342900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推导</a:t>
                </a:r>
                <a:endParaRPr lang="en-US" altLang="zh-CN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对后半峰开始出现激发层，且激发层随</a:t>
                </a:r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V</a:t>
                </a:r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的增大而增大：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zh-CN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cn</m:t>
                        </m:r>
                      </m:sub>
                    </m:sSub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V</m:t>
                                </m:r>
                              </m:e>
                              <m:sub>
                                <m:r>
                                  <a:rPr lang="en-US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zh-CN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cn</m:t>
                        </m:r>
                      </m:sub>
                    </m:sSub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越大，发生非弹性散射的电子就越多，即越多的电子无法通过</a:t>
                </a:r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P</a:t>
                </a:r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板形成电流</a:t>
                </a:r>
                <a:endParaRPr lang="en-US" altLang="zh-CN" dirty="0" smtClean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zh-CN" altLang="en-US" dirty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后半</a:t>
                </a:r>
                <a:r>
                  <a:rPr lang="zh-CN" altLang="en-US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峰：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zh-C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sSup>
                          <m:sSup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p>
                            <m: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bar>
                          <m:barPr>
                            <m:pos m:val="top"/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e>
                        </m:bar>
                      </m:num>
                      <m:den>
                        <m:sSup>
                          <m:sSup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V</m:t>
                                </m:r>
                                <m: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zh-CN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V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sub>
                                </m:sSub>
                                <m: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n</m:t>
                                </m:r>
                                <m:sSub>
                                  <m:sSubPr>
                                    <m:ctrlPr>
                                      <a:rPr lang="zh-CN" altLang="zh-CN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V</m:t>
                                    </m:r>
                                  </m:e>
                                  <m:sub>
                                    <m:r>
                                      <a:rPr lang="en-US" altLang="zh-CN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altLang="zh-CN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sSup>
                          <m:sSup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altLang="zh-CN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me</m:t>
                            </m:r>
                          </m:den>
                        </m:f>
                      </m:e>
                    </m:rad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func>
                      <m:func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altLang="zh-CN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zh-CN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cn</m:t>
                                    </m:r>
                                  </m:sub>
                                </m:sSub>
                              </m:num>
                              <m:den>
                                <m:bar>
                                  <m:barPr>
                                    <m:pos m:val="top"/>
                                    <m:ctrlPr>
                                      <a:rPr lang="zh-CN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b>
                                      <m:sSubPr>
                                        <m:ctrlPr>
                                          <a:rPr lang="zh-CN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ba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altLang="zh-CN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		  </a:t>
                </a:r>
                <a:r>
                  <a:rPr lang="en-US" altLang="zh-CN" sz="1800" dirty="0" smtClean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((n-1)</a:t>
                </a:r>
                <a:r>
                  <a:rPr lang="zh-CN" altLang="zh-CN" sz="18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lang="en-US" altLang="zh-CN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1800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lang="zh-CN" altLang="en-US" sz="1800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 ≤ </a:t>
                </a:r>
                <a:r>
                  <a:rPr lang="en-US" altLang="zh-CN" sz="1800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V </a:t>
                </a:r>
                <a:r>
                  <a:rPr lang="zh-CN" altLang="en-US" sz="1800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≤ </a:t>
                </a:r>
                <a:r>
                  <a:rPr lang="en-US" altLang="zh-CN" sz="1800" dirty="0">
                    <a:solidFill>
                      <a:schemeClr val="tx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lang="en-US" altLang="zh-CN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1800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lang="en-US" altLang="zh-CN" sz="1800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)</a:t>
                </a:r>
              </a:p>
            </p:txBody>
          </p:sp>
        </mc:Choice>
        <mc:Fallback xmlns="">
          <p:sp>
            <p:nvSpPr>
              <p:cNvPr id="8" name="文本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760" y="1521031"/>
                <a:ext cx="7226158" cy="4735591"/>
              </a:xfrm>
              <a:prstGeom prst="rect">
                <a:avLst/>
              </a:prstGeom>
              <a:blipFill rotWithShape="0">
                <a:blip r:embed="rId2"/>
                <a:stretch>
                  <a:fillRect l="-1433" t="-12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2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4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- V</a:t>
            </a:r>
            <a:r>
              <a:rPr lang="en-US" altLang="zh-CN" sz="44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G2K</a:t>
            </a:r>
            <a:r>
              <a:rPr lang="zh-CN" altLang="en-US" sz="4800" dirty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曲线的公式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推导</a:t>
            </a:r>
            <a:endParaRPr lang="zh-CN" altLang="en-US" sz="4800" dirty="0">
              <a:solidFill>
                <a:sysClr val="window" lastClr="FFFFFF"/>
              </a:solidFill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246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占位符 2"/>
              <p:cNvSpPr txBox="1">
                <a:spLocks/>
              </p:cNvSpPr>
              <p:nvPr/>
            </p:nvSpPr>
            <p:spPr>
              <a:xfrm>
                <a:off x="2210749" y="1782641"/>
                <a:ext cx="7287905" cy="4735591"/>
              </a:xfrm>
              <a:prstGeom prst="rect">
                <a:avLst/>
              </a:prstGeom>
            </p:spPr>
            <p:txBody>
              <a:bodyPr/>
              <a:lstStyle>
                <a:lvl1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 sz="3200" kern="1200">
                    <a:solidFill>
                      <a:schemeClr val="bg1"/>
                    </a:solidFill>
                    <a:latin typeface="+mn-lt"/>
                    <a:ea typeface="方正隶变简体" panose="03000509000000000000" pitchFamily="65" charset="-122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u"/>
                  <a:defRPr sz="28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方正隶变简体" panose="03000509000000000000" pitchFamily="65" charset="-122"/>
                    <a:ea typeface="方正隶变简体" panose="03000509000000000000" pitchFamily="65" charset="-122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lvl="1" indent="-342900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推导</a:t>
                </a:r>
                <a:endParaRPr lang="en-US" altLang="zh-CN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当</a:t>
                </a:r>
                <a:r>
                  <a:rPr lang="en-US" altLang="zh-CN" dirty="0">
                    <a:solidFill>
                      <a:prstClr val="white"/>
                    </a:solidFill>
                    <a:latin typeface="+mj-lt"/>
                    <a:ea typeface="华文新魏" panose="02010800040101010101" pitchFamily="2" charset="-122"/>
                  </a:rPr>
                  <a:t>V =</a:t>
                </a:r>
                <a:r>
                  <a:rPr lang="zh-CN" altLang="en-US" dirty="0" smtClean="0">
                    <a:solidFill>
                      <a:prstClr val="white"/>
                    </a:solidFill>
                    <a:latin typeface="+mj-lt"/>
                    <a:ea typeface="华文新魏" panose="02010800040101010101" pitchFamily="2" charset="-122"/>
                  </a:rPr>
                  <a:t> </a:t>
                </a:r>
                <a:r>
                  <a:rPr lang="en-US" altLang="zh-CN" dirty="0">
                    <a:solidFill>
                      <a:prstClr val="white"/>
                    </a:solidFill>
                    <a:latin typeface="+mj-lt"/>
                    <a:ea typeface="华文新魏" panose="02010800040101010101" pitchFamily="2" charset="-122"/>
                  </a:rPr>
                  <a:t>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lang="en-US" altLang="zh-CN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prstClr val="white"/>
                    </a:solidFill>
                    <a:latin typeface="+mj-lt"/>
                    <a:ea typeface="华文新魏" panose="02010800040101010101" pitchFamily="2" charset="-122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时，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zh-CN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cn</m:t>
                        </m:r>
                      </m:sub>
                    </m:sSub>
                  </m:oMath>
                </a14:m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=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，</a:t>
                </a:r>
                <a:r>
                  <a:rPr lang="en-US" altLang="zh-CN" sz="1800" dirty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</a:rPr>
                  <a:t> </a:t>
                </a:r>
                <a:r>
                  <a:rPr lang="en-US" altLang="zh-CN" dirty="0" err="1" smtClean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</a:rPr>
                  <a:t>Δd</a:t>
                </a:r>
                <a:r>
                  <a:rPr lang="en-US" altLang="zh-CN" baseline="-25000" dirty="0" err="1" smtClean="0">
                    <a:solidFill>
                      <a:sysClr val="window" lastClr="FFFFFF"/>
                    </a:solidFill>
                    <a:latin typeface="+mj-lt"/>
                    <a:ea typeface="华文新魏" panose="02010800040101010101" pitchFamily="2" charset="-122"/>
                  </a:rPr>
                  <a:t>n</a:t>
                </a:r>
                <a:r>
                  <a:rPr lang="en-US" altLang="zh-CN" sz="1800" dirty="0">
                    <a:solidFill>
                      <a:prstClr val="white"/>
                    </a:solidFill>
                    <a:latin typeface="+mj-lt"/>
                    <a:ea typeface="华文新魏" panose="02010800040101010101" pitchFamily="2" charset="-122"/>
                  </a:rPr>
                  <a:t> </a:t>
                </a:r>
                <a:r>
                  <a:rPr lang="en-US" altLang="zh-CN" dirty="0">
                    <a:solidFill>
                      <a:prstClr val="white"/>
                    </a:solidFill>
                    <a:latin typeface="+mj-lt"/>
                    <a:ea typeface="华文新魏" panose="02010800040101010101" pitchFamily="2" charset="-122"/>
                  </a:rPr>
                  <a:t>=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  <m:sup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altLang="zh-CN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  <a:p>
                <a:pPr marL="742950" lvl="2" indent="-342900">
                  <a:defRPr/>
                </a:pPr>
                <a:r>
                  <a:rPr lang="zh-CN" altLang="en-US" dirty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此时</a:t>
                </a:r>
                <a:r>
                  <a:rPr lang="zh-CN" altLang="en-US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：</a:t>
                </a:r>
                <a:endParaRPr lang="en-US" altLang="zh-CN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  <a:p>
                <a:pPr marL="400050" lvl="2" indent="0">
                  <a:buNone/>
                  <a:defRPr/>
                </a:pPr>
                <a:r>
                  <a:rPr lang="en-US" altLang="zh-CN" dirty="0" smtClean="0">
                    <a:solidFill>
                      <a:schemeClr val="tx1"/>
                    </a:solidFill>
                    <a:latin typeface="+mj-lt"/>
                    <a:ea typeface="华文新魏" panose="02010800040101010101" pitchFamily="2" charset="-122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sSub>
                      <m:sSub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sSup>
                      <m:sSup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  <m:sup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me</m:t>
                            </m:r>
                          </m:den>
                        </m:f>
                      </m:e>
                    </m:rad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e>
                        </m:bar>
                      </m:num>
                      <m:den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</m:sub>
                          <m:sup>
                            <m:f>
                              <m:f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bSup>
                      </m:den>
                    </m:f>
                    <m:r>
                      <a:rPr lang="en-US" altLang="zh-C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func>
                      <m:funcPr>
                        <m:ctrlPr>
                          <a:rPr lang="zh-CN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zh-CN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zh-CN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</m:sub>
                                </m:sSub>
                              </m:num>
                              <m:den>
                                <m:bar>
                                  <m:barPr>
                                    <m:pos m:val="top"/>
                                    <m:ctrlPr>
                                      <a:rPr lang="zh-CN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b>
                                      <m:sSubPr>
                                        <m:ctrlPr>
                                          <a:rPr lang="zh-CN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ba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altLang="zh-CN" dirty="0" smtClean="0">
                  <a:solidFill>
                    <a:schemeClr val="tx1"/>
                  </a:solidFill>
                  <a:latin typeface="+mj-lt"/>
                  <a:ea typeface="华文新魏" panose="02010800040101010101" pitchFamily="2" charset="-122"/>
                </a:endParaRPr>
              </a:p>
            </p:txBody>
          </p:sp>
        </mc:Choice>
        <mc:Fallback xmlns="">
          <p:sp>
            <p:nvSpPr>
              <p:cNvPr id="8" name="文本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749" y="1782641"/>
                <a:ext cx="7287905" cy="4735591"/>
              </a:xfrm>
              <a:prstGeom prst="rect">
                <a:avLst/>
              </a:prstGeom>
              <a:blipFill rotWithShape="0">
                <a:blip r:embed="rId2"/>
                <a:stretch>
                  <a:fillRect l="-1506" t="-11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2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4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- V</a:t>
            </a:r>
            <a:r>
              <a:rPr lang="en-US" altLang="zh-CN" sz="44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G2K</a:t>
            </a:r>
            <a:r>
              <a:rPr lang="zh-CN" altLang="en-US" sz="4800" dirty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曲线的公式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推导</a:t>
            </a:r>
            <a:endParaRPr lang="zh-CN" altLang="en-US" sz="4800" dirty="0">
              <a:solidFill>
                <a:sysClr val="window" lastClr="FFFFFF"/>
              </a:solidFill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169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2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4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44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- V</a:t>
            </a:r>
            <a:r>
              <a:rPr lang="en-US" altLang="zh-CN" sz="44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G2K</a:t>
            </a:r>
            <a:r>
              <a:rPr lang="zh-CN" altLang="en-US" sz="4800" dirty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曲线的公式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推导</a:t>
            </a:r>
            <a:endParaRPr lang="zh-CN" altLang="en-US" sz="4800" dirty="0">
              <a:solidFill>
                <a:sysClr val="window" lastClr="FFFFFF"/>
              </a:solidFill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7" name="文本占位符 2"/>
          <p:cNvSpPr txBox="1">
            <a:spLocks/>
          </p:cNvSpPr>
          <p:nvPr/>
        </p:nvSpPr>
        <p:spPr>
          <a:xfrm>
            <a:off x="875807" y="1766692"/>
            <a:ext cx="4433174" cy="56707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Wingdings" panose="05000000000000000000" pitchFamily="2" charset="2"/>
              <a:buChar char="Ø"/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+mj-lt"/>
                <a:ea typeface="华文新魏" panose="02010800040101010101" pitchFamily="2" charset="-122"/>
              </a:rPr>
              <a:t>170</a:t>
            </a:r>
            <a:r>
              <a:rPr lang="zh-CN" altLang="en-US" dirty="0" smtClean="0">
                <a:solidFill>
                  <a:schemeClr val="tx1"/>
                </a:solidFill>
                <a:latin typeface="+mj-lt"/>
                <a:ea typeface="华文新魏" panose="02010800040101010101" pitchFamily="2" charset="-122"/>
              </a:rPr>
              <a:t>℃第一激发能曲线</a:t>
            </a:r>
            <a:endParaRPr lang="en-US" altLang="zh-CN" dirty="0" smtClean="0">
              <a:solidFill>
                <a:schemeClr val="tx1"/>
              </a:solidFill>
              <a:latin typeface="+mj-lt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936" y="1357997"/>
            <a:ext cx="6597517" cy="463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1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2"/>
          <p:cNvSpPr txBox="1">
            <a:spLocks/>
          </p:cNvSpPr>
          <p:nvPr/>
        </p:nvSpPr>
        <p:spPr>
          <a:xfrm>
            <a:off x="636250" y="1820230"/>
            <a:ext cx="5764550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第一阶段（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26~60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℃）</a:t>
            </a:r>
            <a:endParaRPr kumimoji="0" lang="de-DE" altLang="zh-CN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汞原子的饱和蒸汽压接近于</a:t>
            </a:r>
            <a:r>
              <a:rPr lang="en-US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0</a:t>
            </a:r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，也就是说在这个温度范围内不考虑电子与汞原子的碰撞</a:t>
            </a:r>
            <a:endParaRPr lang="en-US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pPr marL="742950" lvl="2" indent="-342900"/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电流值</a:t>
            </a:r>
            <a:r>
              <a:rPr lang="en-US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</a:t>
            </a:r>
            <a:r>
              <a:rPr lang="en-US" altLang="zh-CN" sz="2800" baseline="-250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</a:t>
            </a:r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变化</a:t>
            </a:r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为何与</a:t>
            </a:r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温度非线性相关</a:t>
            </a:r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？</a:t>
            </a:r>
            <a:endParaRPr lang="en-US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曲线为何上凸？</a:t>
            </a:r>
            <a:endParaRPr lang="de-DE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温度对</a:t>
            </a:r>
            <a:r>
              <a:rPr lang="en-US" altLang="zh-CN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8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大小的影响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541146"/>
            <a:ext cx="5446628" cy="382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5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2"/>
          <p:cNvSpPr txBox="1">
            <a:spLocks/>
          </p:cNvSpPr>
          <p:nvPr/>
        </p:nvSpPr>
        <p:spPr>
          <a:xfrm>
            <a:off x="642458" y="1882493"/>
            <a:ext cx="5238859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第二阶段（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70~170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℃）</a:t>
            </a:r>
            <a:endParaRPr kumimoji="0" lang="de-DE" altLang="zh-CN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大量的汞原子脱离束缚</a:t>
            </a:r>
            <a:r>
              <a:rPr lang="zh-CN" altLang="zh-CN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形成</a:t>
            </a:r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蒸气</a:t>
            </a:r>
            <a:r>
              <a:rPr lang="zh-CN" altLang="zh-CN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电子在加速过程中与大量的汞原子发生碰撞，开始出现能态信号</a:t>
            </a:r>
            <a:endParaRPr lang="en-US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曲线为何从上凸变成下凹？</a:t>
            </a:r>
            <a:endParaRPr lang="de-DE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温度对</a:t>
            </a:r>
            <a:r>
              <a:rPr lang="en-US" altLang="zh-CN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8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大小的影响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69" y="466368"/>
            <a:ext cx="3844915" cy="27033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704" y="3296653"/>
            <a:ext cx="3839973" cy="269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2"/>
          <p:cNvSpPr txBox="1">
            <a:spLocks/>
          </p:cNvSpPr>
          <p:nvPr/>
        </p:nvSpPr>
        <p:spPr>
          <a:xfrm>
            <a:off x="777152" y="2143587"/>
            <a:ext cx="5118322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第三阶段（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170~200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℃）</a:t>
            </a:r>
            <a:endParaRPr kumimoji="0" lang="de-DE" altLang="zh-CN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汞原子在</a:t>
            </a:r>
            <a:r>
              <a:rPr lang="en-US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170</a:t>
            </a:r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℃时开始有明显的热电离现象，随着温度的增加，热电离的速度越来越快</a:t>
            </a:r>
            <a:endParaRPr lang="en-US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温度对</a:t>
            </a:r>
            <a:r>
              <a:rPr lang="en-US" altLang="zh-CN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8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大小的影响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733" y="3222090"/>
            <a:ext cx="3943944" cy="27729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77" y="387904"/>
            <a:ext cx="3943944" cy="277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2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2"/>
          <p:cNvSpPr txBox="1">
            <a:spLocks/>
          </p:cNvSpPr>
          <p:nvPr/>
        </p:nvSpPr>
        <p:spPr>
          <a:xfrm>
            <a:off x="777152" y="2143587"/>
            <a:ext cx="5118322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第三阶段（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170~200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℃）</a:t>
            </a:r>
            <a:endParaRPr kumimoji="0" lang="de-DE" altLang="zh-CN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汞原子在</a:t>
            </a:r>
            <a:r>
              <a:rPr lang="en-US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170</a:t>
            </a:r>
            <a:r>
              <a:rPr lang="zh-CN" altLang="zh-CN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℃时开始有明显的热电离现象，随着温度的增加，热电离的速度越来越快</a:t>
            </a:r>
            <a:endParaRPr lang="en-US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温度对</a:t>
            </a:r>
            <a:r>
              <a:rPr lang="en-US" altLang="zh-CN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800" baseline="-250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大小的影响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529001"/>
              </p:ext>
            </p:extLst>
          </p:nvPr>
        </p:nvGraphicFramePr>
        <p:xfrm>
          <a:off x="6110755" y="2249348"/>
          <a:ext cx="5755089" cy="2287027"/>
        </p:xfrm>
        <a:graphic>
          <a:graphicData uri="http://schemas.openxmlformats.org/drawingml/2006/table">
            <a:tbl>
              <a:tblPr firstRow="1" firstCol="1" bandRow="1"/>
              <a:tblGrid>
                <a:gridCol w="2360842"/>
                <a:gridCol w="1649759"/>
                <a:gridCol w="1744488"/>
              </a:tblGrid>
              <a:tr h="104693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n-US" sz="2000" kern="100" dirty="0" smtClean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          </a:t>
                      </a:r>
                      <a:r>
                        <a:rPr lang="zh-CN" sz="2000" kern="100" dirty="0" smtClean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华文新魏" panose="02010800040101010101" pitchFamily="2" charset="-122"/>
                          <a:cs typeface="Calibri" panose="020F0502020204030204" pitchFamily="34" charset="0"/>
                        </a:rPr>
                        <a:t>灯丝</a:t>
                      </a:r>
                      <a:r>
                        <a:rPr lang="zh-CN" sz="2000" kern="1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华文新魏" panose="02010800040101010101" pitchFamily="2" charset="-122"/>
                          <a:cs typeface="Calibri" panose="020F0502020204030204" pitchFamily="34" charset="0"/>
                        </a:rPr>
                        <a:t>电压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600075" indent="-600075" algn="l"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华文新魏" panose="02010800040101010101" pitchFamily="2" charset="-122"/>
                          <a:cs typeface="Calibri" panose="020F0502020204030204" pitchFamily="34" charset="0"/>
                        </a:rPr>
                        <a:t>          I-V</a:t>
                      </a:r>
                      <a:r>
                        <a:rPr lang="zh-CN" altLang="zh-CN" sz="2000" kern="100" dirty="0" smtClean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华文新魏" panose="02010800040101010101" pitchFamily="2" charset="-122"/>
                          <a:cs typeface="Calibri" panose="020F0502020204030204" pitchFamily="34" charset="0"/>
                        </a:rPr>
                        <a:t>曲线斜率</a:t>
                      </a:r>
                      <a:endParaRPr lang="en-US" altLang="zh-CN" sz="2000" kern="100" dirty="0" smtClean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华文新魏" panose="0201080004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600075" indent="-600075" algn="l">
                        <a:spcAft>
                          <a:spcPts val="0"/>
                        </a:spcAft>
                      </a:pPr>
                      <a:r>
                        <a:rPr lang="zh-CN" sz="2000" kern="100" dirty="0" smtClean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华文新魏" panose="02010800040101010101" pitchFamily="2" charset="-122"/>
                          <a:cs typeface="Calibri" panose="020F0502020204030204" pitchFamily="34" charset="0"/>
                        </a:rPr>
                        <a:t>温度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0V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1.6V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100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170</a:t>
                      </a:r>
                      <a:r>
                        <a:rPr lang="zh-CN" sz="2000" kern="1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1.76*10</a:t>
                      </a:r>
                      <a:r>
                        <a:rPr lang="en-US" sz="2000" kern="100" baseline="3000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-4</a:t>
                      </a:r>
                      <a:endParaRPr lang="zh-CN" sz="2000" kern="1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3.33*10</a:t>
                      </a:r>
                      <a:r>
                        <a:rPr lang="en-US" sz="2000" kern="100" baseline="300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-3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100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180</a:t>
                      </a:r>
                      <a:r>
                        <a:rPr lang="zh-CN" sz="2000" kern="1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5.15*10</a:t>
                      </a:r>
                      <a:r>
                        <a:rPr lang="en-US" sz="2000" kern="100" baseline="300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-4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3.45*10</a:t>
                      </a:r>
                      <a:r>
                        <a:rPr lang="en-US" sz="2000" kern="100" baseline="300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-3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100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190</a:t>
                      </a:r>
                      <a:r>
                        <a:rPr lang="zh-CN" sz="2000" kern="10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lang="zh-CN" sz="2000" kern="1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1.65*10</a:t>
                      </a:r>
                      <a:r>
                        <a:rPr lang="en-US" sz="2000" kern="100" baseline="3000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-3</a:t>
                      </a:r>
                      <a:endParaRPr lang="zh-CN" sz="2000" kern="1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6.66*10</a:t>
                      </a:r>
                      <a:r>
                        <a:rPr lang="en-US" sz="2000" kern="100" baseline="3000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-3</a:t>
                      </a:r>
                      <a:endParaRPr lang="zh-CN" sz="2000" kern="1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100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200</a:t>
                      </a:r>
                      <a:r>
                        <a:rPr lang="zh-CN" sz="2000" kern="1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2.59*10</a:t>
                      </a:r>
                      <a:r>
                        <a:rPr lang="en-US" sz="2000" kern="100" baseline="3000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-3</a:t>
                      </a:r>
                      <a:endParaRPr lang="zh-CN" sz="2000" kern="1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1.04*10</a:t>
                      </a:r>
                      <a:r>
                        <a:rPr lang="en-US" sz="2000" kern="100" baseline="30000" dirty="0">
                          <a:solidFill>
                            <a:sysClr val="windowText" lastClr="000000"/>
                          </a:solidFill>
                          <a:effectLst/>
                          <a:latin typeface="华文新魏" panose="0201080004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-2</a:t>
                      </a:r>
                      <a:endParaRPr lang="zh-CN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2866" marR="1328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88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1"/>
          <p:cNvSpPr txBox="1">
            <a:spLocks/>
          </p:cNvSpPr>
          <p:nvPr/>
        </p:nvSpPr>
        <p:spPr>
          <a:xfrm>
            <a:off x="275305" y="526534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温度对第一峰峰位的影响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8" name="文本占位符 2"/>
          <p:cNvSpPr txBox="1">
            <a:spLocks/>
          </p:cNvSpPr>
          <p:nvPr/>
        </p:nvSpPr>
        <p:spPr>
          <a:xfrm>
            <a:off x="765544" y="1657382"/>
            <a:ext cx="4714154" cy="3362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理论上讲，第一曲线峰的出现，与第一有效激发层内电子与原子的能量交换相对应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在实验结果中，第一峰点在</a:t>
            </a:r>
            <a:r>
              <a:rPr lang="en-US" altLang="zh-CN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90</a:t>
            </a: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℃</a:t>
            </a:r>
            <a:r>
              <a:rPr lang="en-US" altLang="zh-CN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~150</a:t>
            </a: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℃区间内随着温度的升高而前移，在</a:t>
            </a:r>
            <a:r>
              <a:rPr lang="en-US" altLang="zh-CN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150</a:t>
            </a: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℃</a:t>
            </a:r>
            <a:r>
              <a:rPr lang="en-US" altLang="zh-CN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~180</a:t>
            </a: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℃范围内随着温度的升高而后移</a:t>
            </a:r>
            <a:endParaRPr lang="de-DE" altLang="zh-CN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698" y="1657382"/>
            <a:ext cx="6260979" cy="404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7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75" y="2000770"/>
            <a:ext cx="5095829" cy="357971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0" name="文本占位符 2"/>
          <p:cNvSpPr txBox="1">
            <a:spLocks/>
          </p:cNvSpPr>
          <p:nvPr/>
        </p:nvSpPr>
        <p:spPr>
          <a:xfrm>
            <a:off x="837138" y="1954928"/>
            <a:ext cx="5764550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第一阶段（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90~150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℃）</a:t>
            </a:r>
            <a:endParaRPr kumimoji="0" lang="de-DE" altLang="zh-CN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第一峰位随温度的</a:t>
            </a:r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升高</a:t>
            </a:r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而前移</a:t>
            </a:r>
            <a:endParaRPr lang="en-US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pPr marL="742950" lvl="2" indent="-342900"/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解释：电子与</a:t>
            </a:r>
            <a:r>
              <a:rPr lang="en-US" altLang="zh-CN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F-H</a:t>
            </a:r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管内金属原子碰撞</a:t>
            </a:r>
            <a:endParaRPr lang="en-US" altLang="zh-CN" sz="2800" dirty="0" smtClean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342900" lvl="1" indent="-342900"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第二阶段（</a:t>
            </a:r>
            <a:r>
              <a:rPr lang="en-US" altLang="zh-CN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150~180</a:t>
            </a: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℃）</a:t>
            </a:r>
            <a:endParaRPr lang="de-DE" altLang="zh-CN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第一峰位随温度的升高而后移</a:t>
            </a:r>
            <a:endParaRPr lang="en-US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pPr marL="742950" lvl="2" indent="-342900"/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解释：汞原子的热电离理论</a:t>
            </a:r>
            <a:endParaRPr lang="de-DE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endParaRPr lang="de-DE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文本占位符 1"/>
          <p:cNvSpPr txBox="1">
            <a:spLocks/>
          </p:cNvSpPr>
          <p:nvPr/>
        </p:nvSpPr>
        <p:spPr>
          <a:xfrm>
            <a:off x="275305" y="526534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温度对第一峰峰位的影响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74" y="2000770"/>
            <a:ext cx="5095829" cy="3579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73" y="2000770"/>
            <a:ext cx="4978573" cy="34973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529" y="2001127"/>
            <a:ext cx="4978573" cy="349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3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8144" y="2828691"/>
            <a:ext cx="1092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latin typeface="做字网改造文鼎简体颜体" pitchFamily="1" charset="-122"/>
                <a:ea typeface="做字网改造文鼎简体颜体" pitchFamily="1" charset="-122"/>
              </a:rPr>
              <a:t>温度对较高激发能曲线的影响</a:t>
            </a:r>
            <a:endParaRPr lang="zh-CN" altLang="en-US" sz="5400" dirty="0"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498654" y="4581129"/>
            <a:ext cx="14157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李多希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9096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4800" noProof="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高激发测量线路示意图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0" name="文本占位符 2"/>
          <p:cNvSpPr txBox="1">
            <a:spLocks/>
          </p:cNvSpPr>
          <p:nvPr/>
        </p:nvSpPr>
        <p:spPr>
          <a:xfrm>
            <a:off x="1188625" y="1916743"/>
            <a:ext cx="4775447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Wingdings" panose="05000000000000000000" pitchFamily="2" charset="2"/>
              <a:buChar char="Ø"/>
            </a:pPr>
            <a:r>
              <a:rPr kumimoji="0" lang="de-DE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G</a:t>
            </a:r>
            <a:r>
              <a:rPr lang="en-US" altLang="zh-CN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、</a:t>
            </a:r>
            <a:r>
              <a:rPr lang="en-US" altLang="zh-CN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G</a:t>
            </a:r>
            <a:r>
              <a:rPr lang="en-US" altLang="zh-CN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zh-CN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短接</a:t>
            </a:r>
            <a:r>
              <a:rPr lang="zh-CN" altLang="en-US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，使其间形成等势空间</a:t>
            </a:r>
            <a:endParaRPr lang="de-DE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加速区（</a:t>
            </a:r>
            <a:r>
              <a:rPr lang="en-US" altLang="zh-CN" sz="2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K-</a:t>
            </a:r>
            <a:r>
              <a:rPr lang="en-US" altLang="zh-CN" sz="2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G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）</a:t>
            </a:r>
            <a:endParaRPr lang="en-US" altLang="zh-CN" sz="2800" dirty="0" smtClean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  <a:p>
            <a:pPr marL="742950" lvl="2" indent="-342900"/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碰撞区（</a:t>
            </a:r>
            <a:r>
              <a:rPr lang="en-US" altLang="zh-CN" sz="2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G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en-US" altLang="zh-CN" sz="2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-G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2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）</a:t>
            </a:r>
            <a:endParaRPr lang="en-US" altLang="zh-CN" sz="2800" dirty="0" smtClean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收集</a:t>
            </a:r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区（</a:t>
            </a:r>
            <a:r>
              <a:rPr lang="en-US" altLang="zh-CN" sz="2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G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en-US" altLang="zh-CN" sz="2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-P</a:t>
            </a:r>
            <a:r>
              <a:rPr lang="zh-CN" altLang="en-US" sz="2800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）</a:t>
            </a:r>
            <a:endParaRPr lang="de-DE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673" y="1916743"/>
            <a:ext cx="5696815" cy="360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5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1"/>
          <p:cNvSpPr txBox="1">
            <a:spLocks/>
          </p:cNvSpPr>
          <p:nvPr/>
        </p:nvSpPr>
        <p:spPr>
          <a:xfrm>
            <a:off x="275305" y="567478"/>
            <a:ext cx="7217857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4800" noProof="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高激发测量线路</a:t>
            </a:r>
            <a:r>
              <a:rPr lang="zh-CN" altLang="en-US" sz="4800" dirty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特点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0" name="文本占位符 2"/>
          <p:cNvSpPr txBox="1">
            <a:spLocks/>
          </p:cNvSpPr>
          <p:nvPr/>
        </p:nvSpPr>
        <p:spPr>
          <a:xfrm>
            <a:off x="1479630" y="2025777"/>
            <a:ext cx="5764550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Wingdings" panose="05000000000000000000" pitchFamily="2" charset="2"/>
              <a:buChar char="Ø"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加速路径短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等</a:t>
            </a:r>
            <a:r>
              <a:rPr lang="zh-CN" altLang="en-US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势碰撞区足够长</a:t>
            </a:r>
            <a:endParaRPr lang="en-US" altLang="zh-CN" dirty="0" smtClean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原子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密度适中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673" y="1916743"/>
            <a:ext cx="5696815" cy="360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8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2"/>
          <p:cNvSpPr txBox="1">
            <a:spLocks/>
          </p:cNvSpPr>
          <p:nvPr/>
        </p:nvSpPr>
        <p:spPr>
          <a:xfrm>
            <a:off x="562665" y="1969229"/>
            <a:ext cx="5247292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第一阶段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noProof="0" dirty="0" smtClean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9</a:t>
            </a:r>
            <a:r>
              <a:rPr kumimoji="0" lang="en-US" altLang="zh-CN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0~150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rPr>
              <a:t>℃）</a:t>
            </a:r>
          </a:p>
          <a:p>
            <a:pPr marL="742950" lvl="2" indent="-342900"/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曲线表现出高激发态特征，随着温度升高逐渐变平滑</a:t>
            </a:r>
            <a:endParaRPr lang="en-US" altLang="zh-CN" sz="2800" dirty="0" smtClean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342900" lvl="1" indent="-342900"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第二阶段（</a:t>
            </a:r>
            <a:r>
              <a:rPr lang="en-US" altLang="zh-CN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160~200</a:t>
            </a:r>
            <a:r>
              <a:rPr lang="zh-CN" altLang="en-US" dirty="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℃）</a:t>
            </a:r>
            <a:endParaRPr lang="de-DE" altLang="zh-CN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742950" lvl="2" indent="-342900"/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曲线平滑，与第一激发态曲线</a:t>
            </a:r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类似，幅度</a:t>
            </a:r>
            <a:r>
              <a:rPr lang="zh-CN" altLang="en-US" sz="2800" dirty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随温度升高而</a:t>
            </a:r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降低</a:t>
            </a:r>
            <a:endParaRPr lang="de-DE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400050" lvl="2" indent="0">
              <a:buNone/>
            </a:pPr>
            <a:endParaRPr lang="en-US" altLang="zh-CN" sz="28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文本占位符 1"/>
          <p:cNvSpPr txBox="1">
            <a:spLocks/>
          </p:cNvSpPr>
          <p:nvPr/>
        </p:nvSpPr>
        <p:spPr>
          <a:xfrm>
            <a:off x="275305" y="567478"/>
            <a:ext cx="7575154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温度对高激发态曲线的影响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014" y="1905044"/>
            <a:ext cx="5626452" cy="4089968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014" y="1905044"/>
            <a:ext cx="5687844" cy="408997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36" y="1901462"/>
            <a:ext cx="5692822" cy="409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6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2"/>
          <p:cNvSpPr txBox="1">
            <a:spLocks/>
          </p:cNvSpPr>
          <p:nvPr/>
        </p:nvSpPr>
        <p:spPr>
          <a:xfrm>
            <a:off x="1283559" y="1901462"/>
            <a:ext cx="4530388" cy="25743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bg1"/>
                </a:solidFill>
                <a:latin typeface="+mn-lt"/>
                <a:ea typeface="方正隶变简体" panose="03000509000000000000" pitchFamily="65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 sz="28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方正隶变简体" panose="03000509000000000000" pitchFamily="65" charset="-122"/>
                <a:ea typeface="方正隶变简体" panose="03000509000000000000" pitchFamily="65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sz="2800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解释：</a:t>
            </a:r>
            <a:endParaRPr lang="en-US" altLang="zh-CN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400050" lvl="2" indent="0">
              <a:buNone/>
              <a:defRPr/>
            </a:pPr>
            <a:r>
              <a:rPr lang="zh-CN" altLang="en-US" dirty="0" smtClean="0">
                <a:solidFill>
                  <a:prstClr val="whit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随着温度升高，汞蒸气密度增大，汞原子数量增加，电子平均自由程减小，加速距离不足，难以达到激发出高激发态曲线的能量</a:t>
            </a:r>
            <a:endParaRPr lang="de-DE" altLang="zh-CN" sz="2400" dirty="0">
              <a:solidFill>
                <a:prstClr val="whit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文本占位符 1"/>
          <p:cNvSpPr txBox="1">
            <a:spLocks/>
          </p:cNvSpPr>
          <p:nvPr/>
        </p:nvSpPr>
        <p:spPr>
          <a:xfrm>
            <a:off x="275305" y="567478"/>
            <a:ext cx="7575154" cy="71936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 smtClean="0">
                <a:solidFill>
                  <a:sysClr val="window" lastClr="FFFFFF"/>
                </a:solidFill>
                <a:latin typeface="做字网改造文鼎简体颜体" pitchFamily="1" charset="-122"/>
                <a:ea typeface="做字网改造文鼎简体颜体" pitchFamily="1" charset="-122"/>
              </a:rPr>
              <a:t>温度对高激发态曲线的影响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36" y="1901462"/>
            <a:ext cx="5692822" cy="409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6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8144" y="2828691"/>
            <a:ext cx="1092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Q&amp;A</a:t>
            </a:r>
            <a:endParaRPr lang="zh-CN" altLang="en-US" sz="5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22785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8144" y="2801395"/>
            <a:ext cx="1092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latin typeface="做字网改造文鼎简体颜体" pitchFamily="1" charset="-122"/>
                <a:ea typeface="做字网改造文鼎简体颜体" pitchFamily="1" charset="-122"/>
              </a:rPr>
              <a:t>谢谢观赏！</a:t>
            </a:r>
            <a:endParaRPr lang="zh-CN" altLang="en-US" sz="5400" dirty="0">
              <a:latin typeface="做字网改造文鼎简体颜体" pitchFamily="1" charset="-122"/>
              <a:ea typeface="做字网改造文鼎简体颜体" pitchFamily="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98654" y="5995012"/>
            <a:ext cx="224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华文新魏" panose="02010800040101010101" pitchFamily="2" charset="-122"/>
                <a:ea typeface="华文新魏" panose="02010800040101010101" pitchFamily="2" charset="-122"/>
                <a:cs typeface="Calibri" panose="020F0502020204030204" pitchFamily="34" charset="0"/>
              </a:rPr>
              <a:t>Frank-Hertz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764036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石板">
  <a:themeElements>
    <a:clrScheme name="石板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石板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石板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TC104033929[[fn=石板]]</Template>
  <TotalTime>442</TotalTime>
  <Words>811</Words>
  <Application>Microsoft Office PowerPoint</Application>
  <PresentationFormat>宽屏</PresentationFormat>
  <Paragraphs>172</Paragraphs>
  <Slides>28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MingLiU-ExtB</vt:lpstr>
      <vt:lpstr>方正隶变简体</vt:lpstr>
      <vt:lpstr>方正启体简体</vt:lpstr>
      <vt:lpstr>方正舒体</vt:lpstr>
      <vt:lpstr>华文新魏</vt:lpstr>
      <vt:lpstr>宋体</vt:lpstr>
      <vt:lpstr>做字网改造文鼎简体颜体</vt:lpstr>
      <vt:lpstr>Arial</vt:lpstr>
      <vt:lpstr>Calibri</vt:lpstr>
      <vt:lpstr>Calisto MT</vt:lpstr>
      <vt:lpstr>Cambria Math</vt:lpstr>
      <vt:lpstr>Times New Roman</vt:lpstr>
      <vt:lpstr>Trebuchet MS</vt:lpstr>
      <vt:lpstr>Wingdings</vt:lpstr>
      <vt:lpstr>Wingdings 2</vt:lpstr>
      <vt:lpstr>石板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hp</dc:creator>
  <cp:lastModifiedBy>hp</cp:lastModifiedBy>
  <cp:revision>219</cp:revision>
  <dcterms:created xsi:type="dcterms:W3CDTF">2013-12-16T04:34:55Z</dcterms:created>
  <dcterms:modified xsi:type="dcterms:W3CDTF">2013-12-16T04:11:11Z</dcterms:modified>
</cp:coreProperties>
</file>