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51"/>
  </p:notesMasterIdLst>
  <p:handoutMasterIdLst>
    <p:handoutMasterId r:id="rId52"/>
  </p:handoutMasterIdLst>
  <p:sldIdLst>
    <p:sldId id="349" r:id="rId2"/>
    <p:sldId id="367" r:id="rId3"/>
    <p:sldId id="361" r:id="rId4"/>
    <p:sldId id="278" r:id="rId5"/>
    <p:sldId id="259" r:id="rId6"/>
    <p:sldId id="260" r:id="rId7"/>
    <p:sldId id="265" r:id="rId8"/>
    <p:sldId id="362" r:id="rId9"/>
    <p:sldId id="262" r:id="rId10"/>
    <p:sldId id="357" r:id="rId11"/>
    <p:sldId id="360" r:id="rId12"/>
    <p:sldId id="257" r:id="rId13"/>
    <p:sldId id="354" r:id="rId14"/>
    <p:sldId id="369" r:id="rId15"/>
    <p:sldId id="370" r:id="rId16"/>
    <p:sldId id="363" r:id="rId17"/>
    <p:sldId id="358" r:id="rId18"/>
    <p:sldId id="266" r:id="rId19"/>
    <p:sldId id="346" r:id="rId20"/>
    <p:sldId id="324" r:id="rId21"/>
    <p:sldId id="342" r:id="rId22"/>
    <p:sldId id="343" r:id="rId23"/>
    <p:sldId id="344" r:id="rId24"/>
    <p:sldId id="345" r:id="rId25"/>
    <p:sldId id="359" r:id="rId26"/>
    <p:sldId id="267" r:id="rId27"/>
    <p:sldId id="270" r:id="rId28"/>
    <p:sldId id="269" r:id="rId29"/>
    <p:sldId id="268" r:id="rId30"/>
    <p:sldId id="364" r:id="rId31"/>
    <p:sldId id="284" r:id="rId32"/>
    <p:sldId id="285" r:id="rId33"/>
    <p:sldId id="350" r:id="rId34"/>
    <p:sldId id="347" r:id="rId35"/>
    <p:sldId id="348" r:id="rId36"/>
    <p:sldId id="355" r:id="rId37"/>
    <p:sldId id="366" r:id="rId38"/>
    <p:sldId id="365" r:id="rId39"/>
    <p:sldId id="279" r:id="rId40"/>
    <p:sldId id="356" r:id="rId41"/>
    <p:sldId id="281" r:id="rId42"/>
    <p:sldId id="282" r:id="rId43"/>
    <p:sldId id="283" r:id="rId44"/>
    <p:sldId id="271" r:id="rId45"/>
    <p:sldId id="272" r:id="rId46"/>
    <p:sldId id="273" r:id="rId47"/>
    <p:sldId id="275" r:id="rId48"/>
    <p:sldId id="276" r:id="rId49"/>
    <p:sldId id="277" r:id="rId50"/>
  </p:sldIdLst>
  <p:sldSz cx="9144000" cy="5715000" type="screen16x10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D142"/>
    <a:srgbClr val="0432FF"/>
    <a:srgbClr val="3DACFF"/>
    <a:srgbClr val="E4F7F0"/>
    <a:srgbClr val="FF40FF"/>
    <a:srgbClr val="A6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3"/>
    <p:restoredTop sz="94665"/>
  </p:normalViewPr>
  <p:slideViewPr>
    <p:cSldViewPr snapToGrid="0" snapToObjects="1">
      <p:cViewPr>
        <p:scale>
          <a:sx n="119" d="100"/>
          <a:sy n="119" d="100"/>
        </p:scale>
        <p:origin x="272" y="360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163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9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teveyue/Documents/Programming%20Projects/Muon%20Counting/Experiment/Flux%20vs%20direc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teveyue/Documents/Programming%20Projects/Muon%20Counting/Experiment/Flux%20vs%20direc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tockChart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EW!$A$3:$A$7</c:f>
              <c:strCache>
                <c:ptCount val="5"/>
                <c:pt idx="0">
                  <c:v>W30</c:v>
                </c:pt>
                <c:pt idx="1">
                  <c:v>W15</c:v>
                </c:pt>
                <c:pt idx="2">
                  <c:v>Vertical</c:v>
                </c:pt>
                <c:pt idx="3">
                  <c:v>E15</c:v>
                </c:pt>
                <c:pt idx="4">
                  <c:v>E30</c:v>
                </c:pt>
              </c:strCache>
            </c:strRef>
          </c:cat>
          <c:val>
            <c:numRef>
              <c:f>EW!$C$3:$C$7</c:f>
              <c:numCache>
                <c:formatCode>General</c:formatCode>
                <c:ptCount val="5"/>
                <c:pt idx="0">
                  <c:v>204.82027496108526</c:v>
                </c:pt>
                <c:pt idx="1">
                  <c:v>247.23154621172782</c:v>
                </c:pt>
                <c:pt idx="2">
                  <c:v>261.68438714135812</c:v>
                </c:pt>
                <c:pt idx="3">
                  <c:v>225.52583904633394</c:v>
                </c:pt>
                <c:pt idx="4">
                  <c:v>212.0712472794703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7-4D4E-8817-528D4B2532D1}"/>
            </c:ext>
          </c:extLst>
        </c:ser>
        <c:ser>
          <c:idx val="1"/>
          <c:order val="1"/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EW!$A$3:$A$7</c:f>
              <c:strCache>
                <c:ptCount val="5"/>
                <c:pt idx="0">
                  <c:v>W30</c:v>
                </c:pt>
                <c:pt idx="1">
                  <c:v>W15</c:v>
                </c:pt>
                <c:pt idx="2">
                  <c:v>Vertical</c:v>
                </c:pt>
                <c:pt idx="3">
                  <c:v>E15</c:v>
                </c:pt>
                <c:pt idx="4">
                  <c:v>E30</c:v>
                </c:pt>
              </c:strCache>
            </c:strRef>
          </c:cat>
          <c:val>
            <c:numRef>
              <c:f>EW!$D$3:$D$7</c:f>
              <c:numCache>
                <c:formatCode>General</c:formatCode>
                <c:ptCount val="5"/>
                <c:pt idx="0">
                  <c:v>177.17972503891474</c:v>
                </c:pt>
                <c:pt idx="1">
                  <c:v>216.76845378827218</c:v>
                </c:pt>
                <c:pt idx="2">
                  <c:v>230.31561285864188</c:v>
                </c:pt>
                <c:pt idx="3">
                  <c:v>196.47416095366606</c:v>
                </c:pt>
                <c:pt idx="4">
                  <c:v>183.9287527205297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F7-4D4E-8817-528D4B2532D1}"/>
            </c:ext>
          </c:extLst>
        </c:ser>
        <c:ser>
          <c:idx val="2"/>
          <c:order val="2"/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EW!$A$3:$A$7</c:f>
              <c:strCache>
                <c:ptCount val="5"/>
                <c:pt idx="0">
                  <c:v>W30</c:v>
                </c:pt>
                <c:pt idx="1">
                  <c:v>W15</c:v>
                </c:pt>
                <c:pt idx="2">
                  <c:v>Vertical</c:v>
                </c:pt>
                <c:pt idx="3">
                  <c:v>E15</c:v>
                </c:pt>
                <c:pt idx="4">
                  <c:v>E30</c:v>
                </c:pt>
              </c:strCache>
            </c:strRef>
          </c:cat>
          <c:val>
            <c:numRef>
              <c:f>EW!$E$3:$E$7</c:f>
              <c:numCache>
                <c:formatCode>General</c:formatCode>
                <c:ptCount val="5"/>
                <c:pt idx="0">
                  <c:v>191</c:v>
                </c:pt>
                <c:pt idx="1">
                  <c:v>232</c:v>
                </c:pt>
                <c:pt idx="2">
                  <c:v>246</c:v>
                </c:pt>
                <c:pt idx="3">
                  <c:v>211</c:v>
                </c:pt>
                <c:pt idx="4">
                  <c:v>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F7-4D4E-8817-528D4B253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400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  <a:headEnd type="diamond"/>
              <a:tailEnd type="diamond"/>
            </a:ln>
            <a:effectLst/>
          </c:spPr>
        </c:hiLowLines>
        <c:axId val="383255184"/>
        <c:axId val="383359392"/>
      </c:stockChart>
      <c:catAx>
        <c:axId val="3832551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Orientation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3359392"/>
        <c:crosses val="autoZero"/>
        <c:auto val="1"/>
        <c:lblAlgn val="ctr"/>
        <c:lblOffset val="100"/>
        <c:noMultiLvlLbl val="0"/>
      </c:catAx>
      <c:valAx>
        <c:axId val="383359392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Flux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3255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tockChart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EW!$A$9:$A$13</c:f>
              <c:strCache>
                <c:ptCount val="5"/>
                <c:pt idx="0">
                  <c:v>N30</c:v>
                </c:pt>
                <c:pt idx="1">
                  <c:v>N15</c:v>
                </c:pt>
                <c:pt idx="2">
                  <c:v>Vertical</c:v>
                </c:pt>
                <c:pt idx="3">
                  <c:v>S15</c:v>
                </c:pt>
                <c:pt idx="4">
                  <c:v>S30</c:v>
                </c:pt>
              </c:strCache>
            </c:strRef>
          </c:cat>
          <c:val>
            <c:numRef>
              <c:f>EW!$C$9:$C$13</c:f>
              <c:numCache>
                <c:formatCode>General</c:formatCode>
                <c:ptCount val="5"/>
                <c:pt idx="0">
                  <c:v>198.60147050873545</c:v>
                </c:pt>
                <c:pt idx="1">
                  <c:v>235.86606874731851</c:v>
                </c:pt>
                <c:pt idx="2">
                  <c:v>282.30950643030008</c:v>
                </c:pt>
                <c:pt idx="3">
                  <c:v>279.21727474022686</c:v>
                </c:pt>
                <c:pt idx="4">
                  <c:v>237.93318452306806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90-E649-9C54-AF377EB557A6}"/>
            </c:ext>
          </c:extLst>
        </c:ser>
        <c:ser>
          <c:idx val="1"/>
          <c:order val="1"/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EW!$A$9:$A$13</c:f>
              <c:strCache>
                <c:ptCount val="5"/>
                <c:pt idx="0">
                  <c:v>N30</c:v>
                </c:pt>
                <c:pt idx="1">
                  <c:v>N15</c:v>
                </c:pt>
                <c:pt idx="2">
                  <c:v>Vertical</c:v>
                </c:pt>
                <c:pt idx="3">
                  <c:v>S15</c:v>
                </c:pt>
                <c:pt idx="4">
                  <c:v>S30</c:v>
                </c:pt>
              </c:strCache>
            </c:strRef>
          </c:cat>
          <c:val>
            <c:numRef>
              <c:f>EW!$D$9:$D$13</c:f>
              <c:numCache>
                <c:formatCode>General</c:formatCode>
                <c:ptCount val="5"/>
                <c:pt idx="0">
                  <c:v>171.39852949126455</c:v>
                </c:pt>
                <c:pt idx="1">
                  <c:v>206.13393125268149</c:v>
                </c:pt>
                <c:pt idx="2">
                  <c:v>249.69049356969992</c:v>
                </c:pt>
                <c:pt idx="3">
                  <c:v>246.78272525977314</c:v>
                </c:pt>
                <c:pt idx="4">
                  <c:v>208.06681547693194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90-E649-9C54-AF377EB557A6}"/>
            </c:ext>
          </c:extLst>
        </c:ser>
        <c:ser>
          <c:idx val="2"/>
          <c:order val="2"/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EW!$A$9:$A$13</c:f>
              <c:strCache>
                <c:ptCount val="5"/>
                <c:pt idx="0">
                  <c:v>N30</c:v>
                </c:pt>
                <c:pt idx="1">
                  <c:v>N15</c:v>
                </c:pt>
                <c:pt idx="2">
                  <c:v>Vertical</c:v>
                </c:pt>
                <c:pt idx="3">
                  <c:v>S15</c:v>
                </c:pt>
                <c:pt idx="4">
                  <c:v>S30</c:v>
                </c:pt>
              </c:strCache>
            </c:strRef>
          </c:cat>
          <c:val>
            <c:numRef>
              <c:f>EW!$E$9:$E$13</c:f>
              <c:numCache>
                <c:formatCode>General</c:formatCode>
                <c:ptCount val="5"/>
                <c:pt idx="0">
                  <c:v>185</c:v>
                </c:pt>
                <c:pt idx="1">
                  <c:v>221</c:v>
                </c:pt>
                <c:pt idx="2">
                  <c:v>266</c:v>
                </c:pt>
                <c:pt idx="3">
                  <c:v>263</c:v>
                </c:pt>
                <c:pt idx="4">
                  <c:v>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90-E649-9C54-AF377EB55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400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  <a:headEnd type="diamond"/>
              <a:tailEnd type="diamond"/>
            </a:ln>
            <a:effectLst/>
          </c:spPr>
        </c:hiLowLines>
        <c:axId val="464862672"/>
        <c:axId val="465258896"/>
      </c:stockChart>
      <c:catAx>
        <c:axId val="464862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Orientation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5258896"/>
        <c:crosses val="autoZero"/>
        <c:auto val="1"/>
        <c:lblAlgn val="ctr"/>
        <c:lblOffset val="100"/>
        <c:noMultiLvlLbl val="0"/>
      </c:catAx>
      <c:valAx>
        <c:axId val="465258896"/>
        <c:scaling>
          <c:orientation val="minMax"/>
          <c:min val="16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Flux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486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BAF683-5AAA-AA48-A1C9-6E0B8789F2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7E084E-295D-DD4A-8F26-74083A44C6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7BCA9-4BBC-6D47-ADDA-D99424C39FD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8F3868-2C8C-A247-A144-F05CD74B88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7EF463-DBBF-8449-81AC-FE70170B7E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A19CE-4091-6741-B4A6-5D97B0A9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789CC-238F-734C-95E8-76E87D34808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C08B3-5E3F-324B-9A3E-EB98B6AE0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32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08B3-5E3F-324B-9A3E-EB98B6AE05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75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08B3-5E3F-324B-9A3E-EB98B6AE05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58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6198-4CF3-446F-B204-6B1848582D6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125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6198-4CF3-446F-B204-6B1848582D6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317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6198-4CF3-446F-B204-6B1848582D6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956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6198-4CF3-446F-B204-6B1848582D6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211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6198-4CF3-446F-B204-6B1848582D6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765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6198-4CF3-446F-B204-6B1848582D6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681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08B3-5E3F-324B-9A3E-EB98B6AE052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91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28436"/>
            <a:ext cx="7886700" cy="39190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24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6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34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4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1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6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2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05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62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59581"/>
            <a:ext cx="7886700" cy="70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46910"/>
            <a:ext cx="7886700" cy="390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EB99D-B599-B04F-A34B-6EEE022919F2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2AC78-55BB-5C42-A42A-9AEB7A311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7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7.xml"/><Relationship Id="rId4" Type="http://schemas.openxmlformats.org/officeDocument/2006/relationships/slide" Target="slide4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460.png"/><Relationship Id="rId7" Type="http://schemas.openxmlformats.org/officeDocument/2006/relationships/image" Target="../media/image500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5" Type="http://schemas.openxmlformats.org/officeDocument/2006/relationships/image" Target="../media/image480.png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0B2DE4-37A3-F245-9BF1-643D221B7B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000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E795FC-62C6-CC49-B64E-80A83BF495FC}"/>
              </a:ext>
            </a:extLst>
          </p:cNvPr>
          <p:cNvSpPr/>
          <p:nvPr/>
        </p:nvSpPr>
        <p:spPr>
          <a:xfrm>
            <a:off x="4094922" y="0"/>
            <a:ext cx="5049078" cy="5715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8F3F0-CCE6-B948-94B9-8D1FBB38B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0550" y="935302"/>
            <a:ext cx="3600450" cy="19896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3000" dirty="0">
                <a:solidFill>
                  <a:schemeClr val="bg1"/>
                </a:solidFill>
              </a:rPr>
              <a:t>Muon</a:t>
            </a:r>
            <a:r>
              <a:rPr lang="zh-Hans" altLang="en-US" sz="3000" dirty="0">
                <a:solidFill>
                  <a:schemeClr val="bg1"/>
                </a:solidFill>
              </a:rPr>
              <a:t> </a:t>
            </a:r>
            <a:r>
              <a:rPr lang="zh-CN" altLang="en-US" sz="3000" dirty="0">
                <a:solidFill>
                  <a:schemeClr val="bg1"/>
                </a:solidFill>
              </a:rPr>
              <a:t>寿命测量</a:t>
            </a:r>
            <a:r>
              <a:rPr lang="zh-Hans" altLang="en-US" sz="3000" dirty="0">
                <a:solidFill>
                  <a:schemeClr val="bg1"/>
                </a:solidFill>
              </a:rPr>
              <a:t> </a:t>
            </a:r>
            <a:r>
              <a:rPr lang="en-US" altLang="zh-Hans" sz="3000" dirty="0">
                <a:solidFill>
                  <a:schemeClr val="bg1"/>
                </a:solidFill>
              </a:rPr>
              <a:t>&amp;</a:t>
            </a:r>
            <a:r>
              <a:rPr lang="zh-Hans" altLang="en-US" sz="3000" dirty="0">
                <a:solidFill>
                  <a:schemeClr val="bg1"/>
                </a:solidFill>
              </a:rPr>
              <a:t> </a:t>
            </a:r>
            <a:br>
              <a:rPr lang="en-US" altLang="zh-CN" sz="3000" dirty="0">
                <a:solidFill>
                  <a:schemeClr val="bg1"/>
                </a:solidFill>
              </a:rPr>
            </a:br>
            <a:r>
              <a:rPr lang="zh-CN" altLang="en-US" sz="3000" dirty="0">
                <a:solidFill>
                  <a:schemeClr val="bg1"/>
                </a:solidFill>
              </a:rPr>
              <a:t>地磁场对宇宙射线通量的影响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5BC65-B407-6144-A223-3E244C371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0550" y="3026834"/>
            <a:ext cx="3714750" cy="1475592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2018</a:t>
            </a:r>
            <a:r>
              <a:rPr lang="zh-Hans" altLang="en-US" sz="1800" dirty="0">
                <a:solidFill>
                  <a:schemeClr val="bg1"/>
                </a:solidFill>
              </a:rPr>
              <a:t> </a:t>
            </a:r>
            <a:r>
              <a:rPr lang="zh-CN" altLang="en-US" sz="1800" dirty="0">
                <a:solidFill>
                  <a:schemeClr val="bg1"/>
                </a:solidFill>
              </a:rPr>
              <a:t>年</a:t>
            </a:r>
            <a:r>
              <a:rPr lang="zh-Hans" altLang="en-US" sz="1800" dirty="0">
                <a:solidFill>
                  <a:schemeClr val="bg1"/>
                </a:solidFill>
              </a:rPr>
              <a:t> </a:t>
            </a:r>
            <a:r>
              <a:rPr lang="en-US" altLang="zh-Hans" sz="1800" dirty="0">
                <a:solidFill>
                  <a:schemeClr val="bg1"/>
                </a:solidFill>
              </a:rPr>
              <a:t>6</a:t>
            </a:r>
            <a:r>
              <a:rPr lang="zh-Hans" altLang="en-US" sz="1800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月</a:t>
            </a:r>
            <a:r>
              <a:rPr lang="zh-Hans" altLang="en-US" dirty="0">
                <a:solidFill>
                  <a:schemeClr val="bg1"/>
                </a:solidFill>
              </a:rPr>
              <a:t> </a:t>
            </a:r>
            <a:r>
              <a:rPr lang="en-US" altLang="zh-Hans" dirty="0">
                <a:solidFill>
                  <a:schemeClr val="bg1"/>
                </a:solidFill>
              </a:rPr>
              <a:t>21</a:t>
            </a:r>
            <a:r>
              <a:rPr lang="zh-Hans" altLang="en-US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日</a:t>
            </a:r>
            <a:endParaRPr lang="en-US" altLang="zh-Hans" sz="1800" dirty="0">
              <a:solidFill>
                <a:schemeClr val="bg1"/>
              </a:solidFill>
            </a:endParaRPr>
          </a:p>
          <a:p>
            <a:r>
              <a:rPr lang="zh-CN" altLang="en-US" sz="1800" dirty="0">
                <a:solidFill>
                  <a:schemeClr val="bg1"/>
                </a:solidFill>
              </a:rPr>
              <a:t>丁子瑜</a:t>
            </a:r>
            <a:r>
              <a:rPr lang="zh-Hans" altLang="en-US" sz="1800" dirty="0">
                <a:solidFill>
                  <a:schemeClr val="bg1"/>
                </a:solidFill>
              </a:rPr>
              <a:t>  </a:t>
            </a:r>
            <a:r>
              <a:rPr lang="en-US" altLang="zh-CN" sz="1800" dirty="0">
                <a:solidFill>
                  <a:schemeClr val="bg1"/>
                </a:solidFill>
              </a:rPr>
              <a:t>1</a:t>
            </a:r>
            <a:r>
              <a:rPr lang="en-US" altLang="zh-Hans" sz="1800" dirty="0">
                <a:solidFill>
                  <a:schemeClr val="bg1"/>
                </a:solidFill>
              </a:rPr>
              <a:t>5307130375</a:t>
            </a:r>
            <a:endParaRPr lang="en-US" altLang="zh-CN" sz="1800" dirty="0">
              <a:solidFill>
                <a:schemeClr val="bg1"/>
              </a:solidFill>
            </a:endParaRPr>
          </a:p>
          <a:p>
            <a:r>
              <a:rPr lang="zh-CN" altLang="en-US" sz="1800" dirty="0">
                <a:solidFill>
                  <a:schemeClr val="bg1"/>
                </a:solidFill>
              </a:rPr>
              <a:t>岳正元</a:t>
            </a:r>
            <a:r>
              <a:rPr lang="zh-Hans" altLang="en-US" sz="1800" dirty="0">
                <a:solidFill>
                  <a:schemeClr val="bg1"/>
                </a:solidFill>
              </a:rPr>
              <a:t>  </a:t>
            </a:r>
            <a:r>
              <a:rPr lang="en-US" altLang="zh-CN" sz="1800" dirty="0">
                <a:solidFill>
                  <a:schemeClr val="bg1"/>
                </a:solidFill>
              </a:rPr>
              <a:t>1</a:t>
            </a:r>
            <a:r>
              <a:rPr lang="en-US" altLang="zh-Hans" sz="1800" dirty="0">
                <a:solidFill>
                  <a:schemeClr val="bg1"/>
                </a:solidFill>
              </a:rPr>
              <a:t>5307110235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335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7F64E5-9EDE-024C-AD4B-54E0B0B95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00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339023-4CDE-F849-BB3C-938A9859D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3195918"/>
          </a:xfrm>
        </p:spPr>
        <p:txBody>
          <a:bodyPr>
            <a:norm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内容提要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659784-5036-C245-ADAB-440B1F1B466E}"/>
              </a:ext>
            </a:extLst>
          </p:cNvPr>
          <p:cNvSpPr/>
          <p:nvPr/>
        </p:nvSpPr>
        <p:spPr>
          <a:xfrm>
            <a:off x="4094922" y="0"/>
            <a:ext cx="5049078" cy="5715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CFF65-54C1-3741-98EE-EF088E841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141" y="1990165"/>
            <a:ext cx="3980399" cy="289404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Muon</a:t>
            </a:r>
            <a:r>
              <a:rPr lang="zh-Hans" altLang="en-US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的产生和衰变规律</a:t>
            </a:r>
            <a:endParaRPr lang="en-US" altLang="zh-CN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</a:rPr>
              <a:t>实验仪器</a:t>
            </a:r>
            <a:endParaRPr lang="en-US" altLang="zh-CN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CN" dirty="0">
                <a:solidFill>
                  <a:schemeClr val="bg1"/>
                </a:solidFill>
              </a:rPr>
              <a:t>Muon</a:t>
            </a:r>
            <a:r>
              <a:rPr lang="zh-Hans" altLang="en-US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寿命测量结果分析</a:t>
            </a:r>
            <a:endParaRPr lang="en-US" altLang="zh-CN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</a:rPr>
              <a:t>地磁场对宇宙射线通量的影响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E10E5-4968-F14C-A91A-CA9BF973A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3576918"/>
            <a:ext cx="2949178" cy="131390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31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0D029B-A615-7F49-A14A-716DE8B39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00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F665F8-1AE2-434A-A44B-E619D750E311}"/>
              </a:ext>
            </a:extLst>
          </p:cNvPr>
          <p:cNvSpPr/>
          <p:nvPr/>
        </p:nvSpPr>
        <p:spPr>
          <a:xfrm>
            <a:off x="4094922" y="0"/>
            <a:ext cx="5049078" cy="5715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AC79D-7D20-E44E-9083-5E12DB04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35" y="1424782"/>
            <a:ext cx="3947553" cy="237728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Part</a:t>
            </a:r>
            <a:r>
              <a:rPr lang="zh-Hans" altLang="en-US" dirty="0">
                <a:solidFill>
                  <a:schemeClr val="bg1"/>
                </a:solidFill>
              </a:rPr>
              <a:t> </a:t>
            </a:r>
            <a:r>
              <a:rPr lang="el-GR" altLang="zh-Hans" dirty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1B967-9450-C843-B533-FFD6B7D5E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3035" y="3824553"/>
            <a:ext cx="3947553" cy="125015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Muon</a:t>
            </a:r>
            <a:r>
              <a:rPr lang="zh-Hans" altLang="en-US" sz="2400" dirty="0">
                <a:solidFill>
                  <a:schemeClr val="bg1"/>
                </a:solidFill>
              </a:rPr>
              <a:t> </a:t>
            </a:r>
            <a:r>
              <a:rPr lang="zh-CN" altLang="en-US" sz="2400" dirty="0">
                <a:solidFill>
                  <a:schemeClr val="bg1"/>
                </a:solidFill>
              </a:rPr>
              <a:t>的产生与衰变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179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4EE2-0765-C940-814D-1742CB4F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地表附近的</a:t>
            </a:r>
            <a:r>
              <a:rPr lang="zh-Hans" altLang="en-US" dirty="0"/>
              <a:t> </a:t>
            </a:r>
            <a:r>
              <a:rPr lang="en-US" altLang="zh-Hans" dirty="0"/>
              <a:t>muon</a:t>
            </a:r>
            <a:r>
              <a:rPr lang="zh-Hans" altLang="en-US" dirty="0"/>
              <a:t> </a:t>
            </a:r>
            <a:r>
              <a:rPr lang="zh-CN" altLang="en-US" dirty="0"/>
              <a:t>来源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9C002A-8102-3649-A95E-6AB59E6AD15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28651" y="1521354"/>
                <a:ext cx="4146550" cy="3626115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sz="2400" dirty="0"/>
                  <a:t>宇宙射线进入高层大气</a:t>
                </a:r>
                <a:r>
                  <a:rPr lang="zh-Hans" altLang="en-US" sz="2400" dirty="0"/>
                  <a:t> </a:t>
                </a:r>
                <a14:m>
                  <m:oMath xmlns:m="http://schemas.openxmlformats.org/officeDocument/2006/math">
                    <m:r>
                      <a:rPr lang="zh-CN" altLang="en-US" sz="2400" b="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l-GR" altLang="zh-Hans" sz="2400" dirty="0"/>
                  <a:t> π</a:t>
                </a:r>
                <a:r>
                  <a:rPr lang="zh-Hans" altLang="en-US" sz="2400" dirty="0"/>
                  <a:t> </a:t>
                </a:r>
                <a:r>
                  <a:rPr lang="zh-CN" altLang="en-US" sz="2400" dirty="0"/>
                  <a:t>介子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nor/>
                            <m:brk m:alnAt="2"/>
                          </m:rPr>
                          <a:rPr lang="en-US" altLang="zh-CN" sz="1800" b="0" i="0" smtClean="0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en-US" altLang="zh-CN" sz="1800" b="0" i="0" smtClean="0">
                            <a:latin typeface="Cambria Math" panose="02040503050406030204" pitchFamily="18" charset="0"/>
                          </a:rPr>
                          <m:t>ecay</m:t>
                        </m:r>
                      </m:e>
                    </m:groupChr>
                  </m:oMath>
                </a14:m>
                <a:r>
                  <a:rPr lang="zh-Hans" altLang="en-US" sz="2400" dirty="0"/>
                  <a:t> </a:t>
                </a:r>
                <a:r>
                  <a:rPr lang="el-GR" altLang="zh-Hans" sz="2400" dirty="0"/>
                  <a:t>μ</a:t>
                </a:r>
                <a:r>
                  <a:rPr lang="zh-Hans" altLang="en-US" sz="2400" dirty="0"/>
                  <a:t> </a:t>
                </a:r>
                <a:r>
                  <a:rPr lang="zh-CN" altLang="en-US" sz="2400" dirty="0"/>
                  <a:t>子：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Hans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altLang="zh-Hans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zh-CN" altLang="en-US" sz="2400" b="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＋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altLang="zh-CN" sz="2400" b="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sub>
                          </m:sSub>
                        </m:e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Hans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zh-CN" sz="2400" b="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altLang="zh-Hans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zh-CN" altLang="en-US" sz="2400" b="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＋</m:t>
                          </m:r>
                          <m:sSub>
                            <m:sSubPr>
                              <m:ctrlPr>
                                <a:rPr lang="en-US" altLang="zh-Hans" sz="2400" b="0" i="1" dirty="0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Hans" sz="24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Hans" sz="24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Hans" sz="2400" b="0" i="1" dirty="0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sub>
                          </m:sSub>
                        </m:e>
                      </m:eqArr>
                    </m:oMath>
                  </m:oMathPara>
                </a14:m>
                <a:endParaRPr lang="en-US" altLang="zh-Hans" sz="2400" b="0" dirty="0">
                  <a:ea typeface="Cambria Math" charset="0"/>
                  <a:cs typeface="Cambria Math" charset="0"/>
                </a:endParaRPr>
              </a:p>
              <a:p>
                <a:r>
                  <a:rPr kumimoji="1" lang="zh-CN" altLang="en-US" dirty="0"/>
                  <a:t>大部分</a:t>
                </a:r>
                <a:r>
                  <a:rPr kumimoji="1" lang="en-US" altLang="zh-CN" dirty="0"/>
                  <a:t> muon </a:t>
                </a:r>
                <a:r>
                  <a:rPr kumimoji="1" lang="zh-CN" altLang="en-US" dirty="0"/>
                  <a:t>产生于约</a:t>
                </a:r>
                <a:r>
                  <a:rPr kumimoji="1" lang="en-US" altLang="zh-CN" dirty="0"/>
                  <a:t> 15km </a:t>
                </a:r>
                <a:r>
                  <a:rPr kumimoji="1" lang="zh-CN" altLang="en-US" dirty="0"/>
                  <a:t>的高空，海平面上</a:t>
                </a:r>
                <a:r>
                  <a:rPr kumimoji="1" lang="en-US" altLang="zh-CN" dirty="0"/>
                  <a:t> muon </a:t>
                </a:r>
                <a:r>
                  <a:rPr kumimoji="1" lang="zh-CN" altLang="en-US" dirty="0"/>
                  <a:t>通量约</a:t>
                </a:r>
                <a:r>
                  <a:rPr kumimoji="1" lang="en-US" altLang="zh-CN" dirty="0"/>
                  <a:t> 1 cm</a:t>
                </a:r>
                <a:r>
                  <a:rPr kumimoji="1" lang="en-US" altLang="zh-CN" baseline="30000" dirty="0"/>
                  <a:t>-2</a:t>
                </a:r>
                <a:r>
                  <a:rPr kumimoji="1" lang="en-US" altLang="zh-CN" dirty="0"/>
                  <a:t> </a:t>
                </a:r>
                <a:r>
                  <a:rPr kumimoji="1" lang="en-US" altLang="zh-Hans" dirty="0"/>
                  <a:t>·</a:t>
                </a:r>
                <a:r>
                  <a:rPr kumimoji="1" lang="zh-Hans" altLang="en-US" dirty="0"/>
                  <a:t> </a:t>
                </a:r>
                <a:r>
                  <a:rPr kumimoji="1" lang="en-US" altLang="zh-Hans" dirty="0"/>
                  <a:t>min</a:t>
                </a:r>
                <a:r>
                  <a:rPr kumimoji="1" lang="en-US" altLang="zh-Hans" baseline="30000" dirty="0"/>
                  <a:t>-1</a:t>
                </a:r>
                <a:endParaRPr lang="en-US" altLang="zh-Hans" sz="2400" b="0" dirty="0"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9C002A-8102-3649-A95E-6AB59E6AD1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8651" y="1521354"/>
                <a:ext cx="4146550" cy="3626115"/>
              </a:xfrm>
              <a:blipFill>
                <a:blip r:embed="rId2"/>
                <a:stretch>
                  <a:fillRect l="-1835" t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34943CD-8821-8945-86EE-D906D2E02D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82701" y="0"/>
            <a:ext cx="396129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99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75BC-AFDD-A54E-8B9E-144FE619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Muon</a:t>
            </a:r>
            <a:r>
              <a:rPr lang="zh-Hans" altLang="en-US" dirty="0"/>
              <a:t> </a:t>
            </a:r>
            <a:r>
              <a:rPr lang="zh-CN" altLang="en-US" dirty="0"/>
              <a:t>衰变的统计规律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23CC5-88DC-6D4D-A3F8-8CC4995041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设实验探测到的第 </a:t>
                </a:r>
                <a14:m>
                  <m:oMath xmlns:m="http://schemas.openxmlformats.org/officeDocument/2006/math">
                    <m:r>
                      <a:rPr lang="zh-CN" altLang="en-US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dirty="0"/>
                  <a:t> 个 </a:t>
                </a:r>
                <a:r>
                  <a:rPr lang="en-US" altLang="zh-CN" dirty="0"/>
                  <a:t>muon</a:t>
                </a:r>
                <a:r>
                  <a:rPr lang="zh-CN" altLang="en-US" dirty="0"/>
                  <a:t> 在 </a:t>
                </a:r>
                <a14:m>
                  <m:oMath xmlns:m="http://schemas.openxmlformats.org/officeDocument/2006/math">
                    <m:r>
                      <a:rPr lang="zh-CN" altLang="en-US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zh-CN" altLang="en-US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 产生，它在时刻 </a:t>
                </a:r>
                <a14:m>
                  <m:oMath xmlns:m="http://schemas.openxmlformats.org/officeDocument/2006/math">
                    <m:r>
                      <a:rPr lang="zh-CN" altLang="en-US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dirty="0"/>
                  <a:t> 时衰变的概率密度函数为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指数分布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&amp;,  &amp;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&amp;0&amp;,  &amp;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≡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dirty="0"/>
              </a:p>
              <a:p>
                <a:r>
                  <a:rPr lang="zh-CN" altLang="en-US" dirty="0"/>
                  <a:t>若它在时刻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Han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到达探测器，测量时长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内衰变的概率为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23CC5-88DC-6D4D-A3F8-8CC4995041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25243" r="-643" b="-36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319851B-0010-8349-BB2F-69B7E33598F1}"/>
              </a:ext>
            </a:extLst>
          </p:cNvPr>
          <p:cNvSpPr txBox="1"/>
          <p:nvPr/>
        </p:nvSpPr>
        <p:spPr>
          <a:xfrm>
            <a:off x="5802985" y="4997222"/>
            <a:ext cx="90281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更多信息</a:t>
            </a:r>
            <a:endParaRPr lang="en-US" dirty="0"/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9770717E-6C91-604E-AEA6-6D44139BB17B}"/>
              </a:ext>
            </a:extLst>
          </p:cNvPr>
          <p:cNvSpPr/>
          <p:nvPr/>
        </p:nvSpPr>
        <p:spPr>
          <a:xfrm>
            <a:off x="6805820" y="4989297"/>
            <a:ext cx="1709530" cy="31634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CN" dirty="0"/>
              <a:t>1</a:t>
            </a:r>
            <a:r>
              <a:rPr lang="zh-Hans" altLang="en-US" dirty="0"/>
              <a:t>：</a:t>
            </a:r>
            <a:r>
              <a:rPr lang="zh-CN" altLang="en-US" dirty="0"/>
              <a:t>指数分布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F55AFB-EE93-C642-80E9-1ABC5AD1C4B8}"/>
                  </a:ext>
                </a:extLst>
              </p:cNvPr>
              <p:cNvSpPr txBox="1"/>
              <p:nvPr/>
            </p:nvSpPr>
            <p:spPr>
              <a:xfrm>
                <a:off x="5036011" y="203145"/>
                <a:ext cx="3339569" cy="992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寿命：</a:t>
                </a:r>
                <a:r>
                  <a:rPr lang="el-GR" altLang="zh-CN" sz="2000" dirty="0"/>
                  <a:t>τ = </a:t>
                </a:r>
                <a:r>
                  <a:rPr lang="en-US" altLang="zh-CN" sz="2000" dirty="0"/>
                  <a:t>2.1969811(22)</a:t>
                </a:r>
                <a:r>
                  <a:rPr lang="el-GR" altLang="zh-CN" sz="2000" dirty="0"/>
                  <a:t> μ</a:t>
                </a:r>
                <a:r>
                  <a:rPr lang="en-US" altLang="zh-CN" sz="2000" dirty="0"/>
                  <a:t>s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F55AFB-EE93-C642-80E9-1ABC5AD1C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011" y="203145"/>
                <a:ext cx="3339569" cy="992964"/>
              </a:xfrm>
              <a:prstGeom prst="rect">
                <a:avLst/>
              </a:prstGeom>
              <a:blipFill>
                <a:blip r:embed="rId4"/>
                <a:stretch>
                  <a:fillRect l="-1901" r="-760" b="-10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560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75BC-AFDD-A54E-8B9E-144FE619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Muon</a:t>
            </a:r>
            <a:r>
              <a:rPr lang="zh-Hans" altLang="en-US" dirty="0"/>
              <a:t> </a:t>
            </a:r>
            <a:r>
              <a:rPr lang="zh-CN" altLang="en-US" dirty="0"/>
              <a:t>衰变的统计规律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23CC5-88DC-6D4D-A3F8-8CC4995041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若一共测量到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个</a:t>
                </a:r>
                <a:r>
                  <a:rPr lang="zh-Hans" altLang="en-US" dirty="0"/>
                  <a:t> </a:t>
                </a:r>
                <a:r>
                  <a:rPr lang="en-US" altLang="zh-CN" dirty="0"/>
                  <a:t>muon</a:t>
                </a:r>
                <a:r>
                  <a:rPr lang="zh-Hans" altLang="en-US" dirty="0"/>
                  <a:t> </a:t>
                </a:r>
                <a:r>
                  <a:rPr lang="zh-CN" altLang="en-US" dirty="0"/>
                  <a:t>到达，则在时间间隔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内，衰变的</a:t>
                </a:r>
                <a:r>
                  <a:rPr lang="zh-Hans" altLang="en-US" dirty="0"/>
                  <a:t> </a:t>
                </a:r>
                <a:r>
                  <a:rPr lang="en-US" altLang="zh-CN" dirty="0"/>
                  <a:t>muon</a:t>
                </a:r>
                <a:r>
                  <a:rPr lang="zh-Hans" altLang="en-US" dirty="0"/>
                  <a:t> 数量为</a:t>
                </a:r>
                <a:endParaRPr lang="en-US" altLang="zh-Han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	</a:t>
                </a:r>
                <a:r>
                  <a:rPr lang="zh-CN" altLang="en-US" dirty="0"/>
                  <a:t>其中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chr m:val="∑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nary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23CC5-88DC-6D4D-A3F8-8CC4995041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1294" b="-35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118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75BC-AFDD-A54E-8B9E-144FE619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Muon</a:t>
            </a:r>
            <a:r>
              <a:rPr lang="zh-Hans" altLang="en-US" dirty="0"/>
              <a:t> </a:t>
            </a:r>
            <a:r>
              <a:rPr lang="zh-CN" altLang="en-US" dirty="0"/>
              <a:t>衰变的统计规律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23CC5-88DC-6D4D-A3F8-8CC4995041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如果将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Hans" dirty="0"/>
                  <a:t> </a:t>
                </a:r>
                <a:r>
                  <a:rPr lang="zh-Hans" altLang="en-US" dirty="0"/>
                  <a:t>分成若干个长度为</a:t>
                </a:r>
                <a:r>
                  <a:rPr lang="en-US" altLang="zh-Han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zh-Hans" dirty="0"/>
                  <a:t> </a:t>
                </a:r>
                <a:r>
                  <a:rPr lang="zh-Hans" altLang="en-US" dirty="0"/>
                  <a:t>的时间段（所谓的</a:t>
                </a:r>
                <a:r>
                  <a:rPr lang="en-US" altLang="zh-Hans" dirty="0"/>
                  <a:t> </a:t>
                </a:r>
                <a:r>
                  <a:rPr lang="en-US" altLang="zh-Hans" dirty="0">
                    <a:solidFill>
                      <a:srgbClr val="FF0000"/>
                    </a:solidFill>
                  </a:rPr>
                  <a:t>“Time Bin”</a:t>
                </a:r>
                <a:r>
                  <a:rPr lang="zh-Hans" altLang="en-US" dirty="0"/>
                  <a:t>），则在时间区间</a:t>
                </a:r>
                <a:r>
                  <a:rPr lang="en-US" altLang="zh-Han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Han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Han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Han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Han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zh-Hans" altLang="en-US" b="0" i="1" smtClean="0"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altLang="zh-Han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=0, 1, 2…</m:t>
                        </m:r>
                      </m:e>
                    </m:d>
                  </m:oMath>
                </a14:m>
                <a:r>
                  <a:rPr lang="en-US" altLang="zh-Hans" dirty="0"/>
                  <a:t> </a:t>
                </a:r>
                <a:r>
                  <a:rPr lang="zh-Hans" altLang="en-US" dirty="0"/>
                  <a:t>内衰变的粒子数为</a:t>
                </a:r>
                <a:endParaRPr lang="en-US" altLang="zh-Han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&amp;=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&amp;=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eqArr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	</a:t>
                </a:r>
                <a:r>
                  <a:rPr lang="zh-CN" altLang="en-US" dirty="0"/>
                  <a:t>其中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dirty="0"/>
                  <a:t>。程序选择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=0.2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zh-Hans" altLang="en-US" dirty="0"/>
                  <a:t>。</a:t>
                </a:r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	</a:t>
                </a:r>
                <a:r>
                  <a:rPr lang="zh-CN" altLang="en-US" dirty="0"/>
                  <a:t>由此可以看出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指数衰减</a:t>
                </a:r>
                <a:r>
                  <a:rPr lang="zh-CN" altLang="en-US" dirty="0"/>
                  <a:t>的规律。将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Han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对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做指数拟合，即可得到平均寿命。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23CC5-88DC-6D4D-A3F8-8CC4995041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647" r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504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0D029B-A615-7F49-A14A-716DE8B39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00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F665F8-1AE2-434A-A44B-E619D750E311}"/>
              </a:ext>
            </a:extLst>
          </p:cNvPr>
          <p:cNvSpPr/>
          <p:nvPr/>
        </p:nvSpPr>
        <p:spPr>
          <a:xfrm>
            <a:off x="4094922" y="0"/>
            <a:ext cx="5049078" cy="5715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AC79D-7D20-E44E-9083-5E12DB04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35" y="1424782"/>
            <a:ext cx="3947553" cy="237728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Part</a:t>
            </a:r>
            <a:r>
              <a:rPr lang="zh-Hans" altLang="en-US" dirty="0">
                <a:solidFill>
                  <a:schemeClr val="bg1"/>
                </a:solidFill>
              </a:rPr>
              <a:t> </a:t>
            </a:r>
            <a:r>
              <a:rPr lang="en-US" altLang="zh-Hans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1B967-9450-C843-B533-FFD6B7D5E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3035" y="3824553"/>
            <a:ext cx="3947553" cy="1250156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实验仪器介绍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644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1697FA-8F5F-154F-A2D7-66B464B65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实验仪器结构</a:t>
            </a:r>
            <a:endParaRPr lang="en-US" dirty="0"/>
          </a:p>
        </p:txBody>
      </p:sp>
      <p:pic>
        <p:nvPicPr>
          <p:cNvPr id="1025" name="Picture 1" descr="page4image3904576">
            <a:extLst>
              <a:ext uri="{FF2B5EF4-FFF2-40B4-BE49-F238E27FC236}">
                <a16:creationId xmlns:a16="http://schemas.microsoft.com/office/drawing/2014/main" id="{2CB3F421-13EB-7A43-9CDC-D5DF062F14C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clrChange>
              <a:clrFrom>
                <a:srgbClr val="0432FF"/>
              </a:clrFrom>
              <a:clrTo>
                <a:srgbClr val="0432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1734" y="1387288"/>
            <a:ext cx="1352884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024775-D12E-A64C-A808-C0E4C61011EB}"/>
              </a:ext>
            </a:extLst>
          </p:cNvPr>
          <p:cNvSpPr txBox="1"/>
          <p:nvPr/>
        </p:nvSpPr>
        <p:spPr>
          <a:xfrm>
            <a:off x="780226" y="1628621"/>
            <a:ext cx="1992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/>
              <a:t>探测器</a:t>
            </a:r>
            <a:r>
              <a:rPr lang="zh-Hans" altLang="en-US" sz="1800" dirty="0"/>
              <a:t> </a:t>
            </a:r>
            <a:r>
              <a:rPr lang="en-US" altLang="zh-Hans" sz="1800" dirty="0"/>
              <a:t>2</a:t>
            </a:r>
            <a:r>
              <a:rPr lang="zh-Hans" altLang="en-US" sz="1800" dirty="0"/>
              <a:t>（</a:t>
            </a:r>
            <a:r>
              <a:rPr lang="zh-CN" altLang="en-US" sz="1800" dirty="0"/>
              <a:t>较薄）</a:t>
            </a:r>
            <a:endParaRPr lang="en-US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9D4EC7-9AC8-9740-9DCC-C492B13177C0}"/>
              </a:ext>
            </a:extLst>
          </p:cNvPr>
          <p:cNvSpPr txBox="1"/>
          <p:nvPr/>
        </p:nvSpPr>
        <p:spPr>
          <a:xfrm>
            <a:off x="776252" y="3201457"/>
            <a:ext cx="1992853" cy="8695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dirty="0"/>
              <a:t>探测器</a:t>
            </a:r>
            <a:r>
              <a:rPr lang="zh-Hans" altLang="en-US" sz="1800" dirty="0"/>
              <a:t> </a:t>
            </a:r>
            <a:r>
              <a:rPr lang="en-US" altLang="zh-Hans" sz="1800" dirty="0"/>
              <a:t>1</a:t>
            </a:r>
            <a:r>
              <a:rPr lang="zh-Hans" altLang="en-US" sz="1800" dirty="0"/>
              <a:t>（</a:t>
            </a:r>
            <a:r>
              <a:rPr lang="zh-CN" altLang="en-US" sz="1800" dirty="0"/>
              <a:t>较厚）</a:t>
            </a:r>
            <a:endParaRPr lang="en-US" altLang="zh-CN" sz="1800" dirty="0"/>
          </a:p>
          <a:p>
            <a:pPr algn="ctr">
              <a:lnSpc>
                <a:spcPct val="150000"/>
              </a:lnSpc>
            </a:pPr>
            <a:r>
              <a:rPr lang="zh-CN" altLang="en-US" sz="1800" dirty="0"/>
              <a:t>用于寿命测量</a:t>
            </a:r>
            <a:endParaRPr lang="en-US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EB1DE9-681A-3D4E-85A3-842A38B1F86F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773080" y="1682696"/>
            <a:ext cx="504427" cy="1305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B4BE59-1013-C941-9522-253E4E703EFF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2769105" y="3463759"/>
            <a:ext cx="920926" cy="1724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6303721-CE26-9241-AC18-BC77FAE32E6F}"/>
              </a:ext>
            </a:extLst>
          </p:cNvPr>
          <p:cNvSpPr txBox="1"/>
          <p:nvPr/>
        </p:nvSpPr>
        <p:spPr>
          <a:xfrm>
            <a:off x="879251" y="2218780"/>
            <a:ext cx="1654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/>
              <a:t>PMT</a:t>
            </a:r>
            <a:r>
              <a:rPr lang="zh-Hans" altLang="en-US" sz="1800" dirty="0"/>
              <a:t> </a:t>
            </a:r>
            <a:r>
              <a:rPr lang="zh-CN" altLang="en-US" sz="1800" dirty="0"/>
              <a:t>高压调节</a:t>
            </a:r>
            <a:endParaRPr lang="en-US" sz="18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2586DC0-8EF7-7E41-972A-82309A0552E5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2533870" y="1903761"/>
            <a:ext cx="1304384" cy="4996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">
            <a:extLst>
              <a:ext uri="{FF2B5EF4-FFF2-40B4-BE49-F238E27FC236}">
                <a16:creationId xmlns:a16="http://schemas.microsoft.com/office/drawing/2014/main" id="{40AAD0D8-768D-3F46-BEAC-51B608EF9C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8230" y="459581"/>
            <a:ext cx="2159661" cy="47454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C0ED3A6-92E3-7C45-9A0A-D9EC2C576B3F}"/>
              </a:ext>
            </a:extLst>
          </p:cNvPr>
          <p:cNvSpPr txBox="1"/>
          <p:nvPr/>
        </p:nvSpPr>
        <p:spPr>
          <a:xfrm>
            <a:off x="7688559" y="2609653"/>
            <a:ext cx="877163" cy="454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dirty="0"/>
              <a:t>闪烁体</a:t>
            </a:r>
            <a:endParaRPr lang="en-US" sz="18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EAAFB21-EBFA-DB49-B5E4-DAC461856DA2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6338060" y="1680255"/>
            <a:ext cx="1350499" cy="11564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259FCB-70A4-0140-8396-85274A1F4DFD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6158431" y="2836671"/>
            <a:ext cx="1530128" cy="12343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231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EB15309-67D2-CA45-B2B5-EA5CD81A7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实验仪器结构</a:t>
            </a:r>
            <a:endParaRPr lang="en-US" dirty="0"/>
          </a:p>
        </p:txBody>
      </p:sp>
      <p:pic>
        <p:nvPicPr>
          <p:cNvPr id="7" name="Picture 2" descr="page4image3885536">
            <a:extLst>
              <a:ext uri="{FF2B5EF4-FFF2-40B4-BE49-F238E27FC236}">
                <a16:creationId xmlns:a16="http://schemas.microsoft.com/office/drawing/2014/main" id="{A0500F95-F2C5-9E47-B952-0298E644D4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393" y="1927952"/>
            <a:ext cx="4857214" cy="282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F3D20D-62B2-6244-BA20-865E5CDD6BF7}"/>
              </a:ext>
            </a:extLst>
          </p:cNvPr>
          <p:cNvSpPr txBox="1"/>
          <p:nvPr/>
        </p:nvSpPr>
        <p:spPr>
          <a:xfrm>
            <a:off x="4230990" y="1340652"/>
            <a:ext cx="2262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/>
              <a:t>甄别器阈值电压调节</a:t>
            </a:r>
            <a:endParaRPr lang="en-US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24CCF2A-E18B-6742-ACA4-636191E74960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4076241" y="1709984"/>
            <a:ext cx="1285829" cy="1363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229A83-F875-574C-AA57-707FF3F17B04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277080" y="1709984"/>
            <a:ext cx="84990" cy="1286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945B555-9B81-B043-B571-FDF7B956924A}"/>
              </a:ext>
            </a:extLst>
          </p:cNvPr>
          <p:cNvSpPr txBox="1"/>
          <p:nvPr/>
        </p:nvSpPr>
        <p:spPr>
          <a:xfrm>
            <a:off x="3411694" y="5043956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l-GR" sz="1800" dirty="0"/>
              <a:t>探测器记录</a:t>
            </a:r>
            <a:r>
              <a:rPr lang="zh-CN" altLang="en-US" sz="1800" dirty="0"/>
              <a:t>模式选择</a:t>
            </a:r>
            <a:endParaRPr lang="en-US" sz="18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DCE7B1-0291-1B4E-BB63-132E302DE4E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3984909" y="4218409"/>
            <a:ext cx="557864" cy="8255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155D69-8349-BB4C-AA70-76192A1D7A9D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4542773" y="4218409"/>
            <a:ext cx="573215" cy="8255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968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B95C597-3A6D-1C44-9244-42D0FF2C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Muon</a:t>
            </a:r>
            <a:r>
              <a:rPr lang="zh-Hans" altLang="en-US"/>
              <a:t> </a:t>
            </a:r>
            <a:r>
              <a:rPr lang="zh-CN" altLang="en-US"/>
              <a:t>在闪烁体中</a:t>
            </a:r>
            <a:endParaRPr lang="en-US" dirty="0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20133E1F-CD4A-9645-BF68-B88B72B849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72" r="54857"/>
          <a:stretch/>
        </p:blipFill>
        <p:spPr>
          <a:xfrm>
            <a:off x="628650" y="2013176"/>
            <a:ext cx="3886200" cy="264273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B0C196E2-18B7-BE42-9607-26C66960200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629150" y="459581"/>
                <a:ext cx="3886200" cy="4687888"/>
              </a:xfrm>
            </p:spPr>
            <p:txBody>
              <a:bodyPr anchor="ctr">
                <a:normAutofit/>
              </a:bodyPr>
              <a:lstStyle/>
              <a:p>
                <a:r>
                  <a:rPr lang="zh-CN" altLang="en-US" dirty="0"/>
                  <a:t>能够在闪烁体中静止的</a:t>
                </a:r>
                <a:r>
                  <a:rPr lang="el-GR" altLang="zh-CN" dirty="0"/>
                  <a:t> μ </a:t>
                </a:r>
                <a:r>
                  <a:rPr lang="zh-CN" altLang="en-US" dirty="0"/>
                  <a:t>子能量上限是</a:t>
                </a:r>
                <a:r>
                  <a:rPr lang="el-GR" altLang="zh-CN" dirty="0"/>
                  <a:t> </a:t>
                </a:r>
                <a:r>
                  <a:rPr lang="en-US" altLang="zh-CN" dirty="0"/>
                  <a:t>160</a:t>
                </a:r>
                <a:r>
                  <a:rPr lang="el-GR" altLang="zh-CN" dirty="0"/>
                  <a:t> </a:t>
                </a:r>
                <a:r>
                  <a:rPr lang="en-US" altLang="zh-CN" dirty="0"/>
                  <a:t>MeV</a:t>
                </a:r>
                <a:r>
                  <a:rPr lang="zh-Hans" altLang="en-US" dirty="0"/>
                  <a:t>；</a:t>
                </a:r>
                <a:r>
                  <a:rPr lang="zh-CN" altLang="en-US" dirty="0"/>
                  <a:t>高能</a:t>
                </a:r>
                <a:r>
                  <a:rPr lang="el-GR" altLang="zh-CN" dirty="0"/>
                  <a:t> μ </a:t>
                </a:r>
                <a:r>
                  <a:rPr lang="zh-CN" altLang="en-US" dirty="0"/>
                  <a:t>子直接穿过闪烁体并只产生一个脉冲信号</a:t>
                </a:r>
              </a:p>
              <a:p>
                <a:r>
                  <a:rPr lang="zh-CN" altLang="en-US" dirty="0"/>
                  <a:t> 低能</a:t>
                </a:r>
                <a:r>
                  <a:rPr lang="el-GR" altLang="zh-CN" dirty="0"/>
                  <a:t> μ </a:t>
                </a:r>
                <a:r>
                  <a:rPr lang="zh-CN" altLang="en-US" dirty="0"/>
                  <a:t>子在闪烁体中停止，发生自由衰变：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zh-CN" altLang="en-US" dirty="0"/>
                  <a:t>也可能与质子发生碰撞，生成中子和</a:t>
                </a:r>
                <a:r>
                  <a:rPr lang="el-GR" altLang="zh-CN" dirty="0"/>
                  <a:t> μ </a:t>
                </a:r>
                <a:r>
                  <a:rPr lang="zh-CN" altLang="en-US" dirty="0"/>
                  <a:t>中微子：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B0C196E2-18B7-BE42-9607-26C6696020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29150" y="459581"/>
                <a:ext cx="3886200" cy="4687888"/>
              </a:xfrm>
              <a:blipFill>
                <a:blip r:embed="rId3"/>
                <a:stretch>
                  <a:fillRect l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CEE1950-E024-CD49-94E8-62038A9A8B50}"/>
              </a:ext>
            </a:extLst>
          </p:cNvPr>
          <p:cNvSpPr txBox="1"/>
          <p:nvPr/>
        </p:nvSpPr>
        <p:spPr>
          <a:xfrm>
            <a:off x="1325255" y="1065170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电离能损、库仑散射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2677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49D67-08D2-774F-A352-BEEFB85D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Muon</a:t>
            </a:r>
            <a:r>
              <a:rPr lang="zh-Hans" altLang="en-US" dirty="0"/>
              <a:t> </a:t>
            </a:r>
            <a:r>
              <a:rPr lang="zh-CN" altLang="en-US" dirty="0"/>
              <a:t>探测原理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B9621C-9376-B34E-8623-D435E5E2325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9" y="1726958"/>
            <a:ext cx="4665239" cy="3440388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727D5-A3A6-5540-B467-A9B1EAA5F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7016" y="1541231"/>
            <a:ext cx="3376820" cy="3626115"/>
          </a:xfrm>
        </p:spPr>
        <p:txBody>
          <a:bodyPr>
            <a:normAutofit/>
          </a:bodyPr>
          <a:lstStyle/>
          <a:p>
            <a:r>
              <a:rPr lang="zh-CN" altLang="en-US" dirty="0"/>
              <a:t>甄别器</a:t>
            </a:r>
            <a:r>
              <a:rPr lang="zh-Hans" altLang="en-US" dirty="0"/>
              <a:t> </a:t>
            </a:r>
            <a:r>
              <a:rPr lang="en-US" altLang="zh-Hans" dirty="0"/>
              <a:t>Discriminator</a:t>
            </a:r>
            <a:r>
              <a:rPr lang="zh-CN" altLang="en-US" dirty="0"/>
              <a:t>：除去干扰信号</a:t>
            </a:r>
            <a:endParaRPr lang="en-US" altLang="zh-CN" dirty="0"/>
          </a:p>
          <a:p>
            <a:r>
              <a:rPr lang="en-US" altLang="zh-CN" dirty="0"/>
              <a:t>FPGA</a:t>
            </a:r>
            <a:r>
              <a:rPr lang="zh-Hans" altLang="en-US" dirty="0"/>
              <a:t>：</a:t>
            </a:r>
            <a:r>
              <a:rPr lang="zh-CN" altLang="en-US" dirty="0"/>
              <a:t>相距</a:t>
            </a:r>
            <a:r>
              <a:rPr lang="zh-CN" altLang="en-US" dirty="0">
                <a:solidFill>
                  <a:srgbClr val="FF0000"/>
                </a:solidFill>
              </a:rPr>
              <a:t>不足</a:t>
            </a:r>
            <a:r>
              <a:rPr lang="zh-Hans" altLang="en-US" dirty="0">
                <a:solidFill>
                  <a:srgbClr val="FF0000"/>
                </a:solidFill>
              </a:rPr>
              <a:t> </a:t>
            </a:r>
            <a:r>
              <a:rPr lang="en-US" altLang="zh-Hans" dirty="0">
                <a:solidFill>
                  <a:srgbClr val="FF0000"/>
                </a:solidFill>
              </a:rPr>
              <a:t>22</a:t>
            </a:r>
            <a:r>
              <a:rPr lang="zh-Hans" altLang="en-US" dirty="0">
                <a:solidFill>
                  <a:srgbClr val="FF0000"/>
                </a:solidFill>
              </a:rPr>
              <a:t> </a:t>
            </a:r>
            <a:r>
              <a:rPr lang="el-GR" altLang="zh-Hans" dirty="0">
                <a:solidFill>
                  <a:srgbClr val="FF0000"/>
                </a:solidFill>
              </a:rPr>
              <a:t>μ</a:t>
            </a:r>
            <a:r>
              <a:rPr lang="en-US" altLang="zh-Hans" dirty="0">
                <a:solidFill>
                  <a:srgbClr val="FF0000"/>
                </a:solidFill>
              </a:rPr>
              <a:t>s</a:t>
            </a:r>
            <a:r>
              <a:rPr lang="el-GR" altLang="zh-Hans" dirty="0">
                <a:solidFill>
                  <a:srgbClr val="FF0000"/>
                </a:solidFill>
              </a:rPr>
              <a:t> (10 τ)</a:t>
            </a:r>
            <a:r>
              <a:rPr lang="en-US" altLang="zh-Hans" dirty="0"/>
              <a:t> </a:t>
            </a:r>
            <a:r>
              <a:rPr lang="zh-CN" altLang="en-US" dirty="0"/>
              <a:t>的两个信号才会被记录（认为是由</a:t>
            </a:r>
            <a:r>
              <a:rPr lang="zh-Hans" altLang="en-US" dirty="0"/>
              <a:t> </a:t>
            </a:r>
            <a:r>
              <a:rPr lang="en-US" altLang="zh-Hans" dirty="0"/>
              <a:t>muon</a:t>
            </a:r>
            <a:r>
              <a:rPr lang="zh-Hans" altLang="en-US" dirty="0"/>
              <a:t> </a:t>
            </a:r>
            <a:r>
              <a:rPr lang="zh-CN" altLang="en-US" dirty="0"/>
              <a:t>及其衰变产生的电子的信号）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653E8-0AB1-DB47-9F67-C2968AC978E1}"/>
                  </a:ext>
                </a:extLst>
              </p:cNvPr>
              <p:cNvSpPr txBox="1"/>
              <p:nvPr/>
            </p:nvSpPr>
            <p:spPr>
              <a:xfrm>
                <a:off x="4846398" y="266679"/>
                <a:ext cx="3339569" cy="992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寿命：</a:t>
                </a:r>
                <a:r>
                  <a:rPr lang="el-GR" altLang="zh-CN" sz="2000" dirty="0"/>
                  <a:t>τ = </a:t>
                </a:r>
                <a:r>
                  <a:rPr lang="en-US" altLang="zh-CN" sz="2000" dirty="0"/>
                  <a:t>2.1969811(22)</a:t>
                </a:r>
                <a:r>
                  <a:rPr lang="el-GR" altLang="zh-CN" sz="2000" dirty="0"/>
                  <a:t> μ</a:t>
                </a:r>
                <a:r>
                  <a:rPr lang="en-US" altLang="zh-CN" sz="2000" dirty="0"/>
                  <a:t>s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653E8-0AB1-DB47-9F67-C2968AC97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398" y="266679"/>
                <a:ext cx="3339569" cy="992964"/>
              </a:xfrm>
              <a:prstGeom prst="rect">
                <a:avLst/>
              </a:prstGeom>
              <a:blipFill>
                <a:blip r:embed="rId3"/>
                <a:stretch>
                  <a:fillRect l="-1894" r="-758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424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EF207-345B-E040-A971-B3D7A2A8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PGFA</a:t>
            </a:r>
            <a:r>
              <a:rPr lang="zh-Hans" altLang="en-US" dirty="0"/>
              <a:t> </a:t>
            </a:r>
            <a:r>
              <a:rPr lang="zh-CN" altLang="en-US" dirty="0"/>
              <a:t>如何工作</a:t>
            </a: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99BF84C-7440-E245-BF9D-1AC84562C31C}"/>
              </a:ext>
            </a:extLst>
          </p:cNvPr>
          <p:cNvCxnSpPr/>
          <p:nvPr/>
        </p:nvCxnSpPr>
        <p:spPr>
          <a:xfrm>
            <a:off x="2096586" y="3133797"/>
            <a:ext cx="486023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92C39D-2B7E-6A47-815A-AADC76BC73A3}"/>
              </a:ext>
            </a:extLst>
          </p:cNvPr>
          <p:cNvCxnSpPr/>
          <p:nvPr/>
        </p:nvCxnSpPr>
        <p:spPr>
          <a:xfrm>
            <a:off x="3020925" y="2428118"/>
            <a:ext cx="0" cy="705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0C3CA6C-3011-E44F-8295-34291B98E2F3}"/>
              </a:ext>
            </a:extLst>
          </p:cNvPr>
          <p:cNvSpPr txBox="1"/>
          <p:nvPr/>
        </p:nvSpPr>
        <p:spPr>
          <a:xfrm>
            <a:off x="2575129" y="1927204"/>
            <a:ext cx="8915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Muon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17FBC32-198D-8946-9799-4F6F1173865B}"/>
              </a:ext>
            </a:extLst>
          </p:cNvPr>
          <p:cNvCxnSpPr/>
          <p:nvPr/>
        </p:nvCxnSpPr>
        <p:spPr>
          <a:xfrm>
            <a:off x="3938638" y="2428118"/>
            <a:ext cx="0" cy="705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F5BA35A-F3D4-824F-99A2-A1BC129A152B}"/>
              </a:ext>
            </a:extLst>
          </p:cNvPr>
          <p:cNvSpPr txBox="1"/>
          <p:nvPr/>
        </p:nvSpPr>
        <p:spPr>
          <a:xfrm>
            <a:off x="6956820" y="3144917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accent1"/>
                </a:solidFill>
              </a:rPr>
              <a:t>时间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508E28-3FB5-CB4B-A346-EDED13F8C8A0}"/>
              </a:ext>
            </a:extLst>
          </p:cNvPr>
          <p:cNvSpPr txBox="1"/>
          <p:nvPr/>
        </p:nvSpPr>
        <p:spPr>
          <a:xfrm>
            <a:off x="3438340" y="1927203"/>
            <a:ext cx="10005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37D142"/>
                </a:solidFill>
              </a:rPr>
              <a:t>Decay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0D59C07-20D8-D84F-8394-848FEC129C20}"/>
              </a:ext>
            </a:extLst>
          </p:cNvPr>
          <p:cNvCxnSpPr/>
          <p:nvPr/>
        </p:nvCxnSpPr>
        <p:spPr>
          <a:xfrm>
            <a:off x="3020924" y="3144917"/>
            <a:ext cx="0" cy="4308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557A004-8121-8446-8BF3-FB178445E333}"/>
              </a:ext>
            </a:extLst>
          </p:cNvPr>
          <p:cNvCxnSpPr/>
          <p:nvPr/>
        </p:nvCxnSpPr>
        <p:spPr>
          <a:xfrm>
            <a:off x="3927326" y="3144917"/>
            <a:ext cx="0" cy="4308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D7C1676-B634-F34A-A576-EB68AF08BFE6}"/>
              </a:ext>
            </a:extLst>
          </p:cNvPr>
          <p:cNvCxnSpPr/>
          <p:nvPr/>
        </p:nvCxnSpPr>
        <p:spPr>
          <a:xfrm>
            <a:off x="3020924" y="3360360"/>
            <a:ext cx="917713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5244692-9827-254B-A5CE-E4EC6B20D501}"/>
                  </a:ext>
                </a:extLst>
              </p:cNvPr>
              <p:cNvSpPr txBox="1"/>
              <p:nvPr/>
            </p:nvSpPr>
            <p:spPr>
              <a:xfrm>
                <a:off x="2743620" y="3548001"/>
                <a:ext cx="147232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200" dirty="0">
                    <a:solidFill>
                      <a:schemeClr val="accent1"/>
                    </a:solidFill>
                  </a:rPr>
                  <a:t> </a:t>
                </a:r>
                <a:r>
                  <a:rPr lang="el-GR" sz="2200" dirty="0">
                    <a:solidFill>
                      <a:schemeClr val="accent1"/>
                    </a:solidFill>
                  </a:rPr>
                  <a:t>&lt; 22 μ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s</a:t>
                </a: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5244692-9827-254B-A5CE-E4EC6B20D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620" y="3548001"/>
                <a:ext cx="1472326" cy="430887"/>
              </a:xfrm>
              <a:prstGeom prst="rect">
                <a:avLst/>
              </a:prstGeom>
              <a:blipFill>
                <a:blip r:embed="rId2"/>
                <a:stretch>
                  <a:fillRect t="-5714" r="-4310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63F1ECC-9CF4-C64B-81E7-C016449150FB}"/>
              </a:ext>
            </a:extLst>
          </p:cNvPr>
          <p:cNvCxnSpPr/>
          <p:nvPr/>
        </p:nvCxnSpPr>
        <p:spPr>
          <a:xfrm>
            <a:off x="5747942" y="2426309"/>
            <a:ext cx="0" cy="705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58A69F4D-AE6C-7D42-BE65-2AC2C9A72140}"/>
              </a:ext>
            </a:extLst>
          </p:cNvPr>
          <p:cNvSpPr txBox="1"/>
          <p:nvPr/>
        </p:nvSpPr>
        <p:spPr>
          <a:xfrm>
            <a:off x="5302146" y="1925395"/>
            <a:ext cx="8915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Muon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2F2DF1C-ECF3-CC4D-BF7B-A24842DAFDB8}"/>
              </a:ext>
            </a:extLst>
          </p:cNvPr>
          <p:cNvSpPr txBox="1"/>
          <p:nvPr/>
        </p:nvSpPr>
        <p:spPr>
          <a:xfrm>
            <a:off x="4908755" y="3791246"/>
            <a:ext cx="2796988" cy="127374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00" dirty="0"/>
              <a:t>记录到衰变之后，下一个信号总是记录为</a:t>
            </a:r>
            <a:r>
              <a:rPr lang="zh-Hans" altLang="en-US" sz="2200" dirty="0"/>
              <a:t> </a:t>
            </a:r>
            <a:r>
              <a:rPr lang="en-US" altLang="zh-Hans" sz="2200" dirty="0"/>
              <a:t>muon</a:t>
            </a:r>
            <a:r>
              <a:rPr lang="zh-Hans" altLang="en-US" sz="2200" dirty="0"/>
              <a:t> </a:t>
            </a:r>
            <a:r>
              <a:rPr lang="zh-CN" altLang="en-US" sz="2200" dirty="0"/>
              <a:t>到达信号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5452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8" grpId="0"/>
      <p:bldP spid="42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EF207-345B-E040-A971-B3D7A2A8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PGFA</a:t>
            </a:r>
            <a:r>
              <a:rPr lang="zh-Hans" altLang="en-US" dirty="0"/>
              <a:t> </a:t>
            </a:r>
            <a:r>
              <a:rPr lang="zh-CN" altLang="en-US" dirty="0"/>
              <a:t>如何工作</a:t>
            </a: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99BF84C-7440-E245-BF9D-1AC84562C31C}"/>
              </a:ext>
            </a:extLst>
          </p:cNvPr>
          <p:cNvCxnSpPr/>
          <p:nvPr/>
        </p:nvCxnSpPr>
        <p:spPr>
          <a:xfrm>
            <a:off x="2096586" y="3133797"/>
            <a:ext cx="486023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92C39D-2B7E-6A47-815A-AADC76BC73A3}"/>
              </a:ext>
            </a:extLst>
          </p:cNvPr>
          <p:cNvCxnSpPr/>
          <p:nvPr/>
        </p:nvCxnSpPr>
        <p:spPr>
          <a:xfrm>
            <a:off x="3020925" y="2428118"/>
            <a:ext cx="0" cy="705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0C3CA6C-3011-E44F-8295-34291B98E2F3}"/>
              </a:ext>
            </a:extLst>
          </p:cNvPr>
          <p:cNvSpPr txBox="1"/>
          <p:nvPr/>
        </p:nvSpPr>
        <p:spPr>
          <a:xfrm>
            <a:off x="2575129" y="1927204"/>
            <a:ext cx="8915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Muon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17FBC32-198D-8946-9799-4F6F1173865B}"/>
              </a:ext>
            </a:extLst>
          </p:cNvPr>
          <p:cNvCxnSpPr/>
          <p:nvPr/>
        </p:nvCxnSpPr>
        <p:spPr>
          <a:xfrm>
            <a:off x="5368043" y="2428118"/>
            <a:ext cx="0" cy="705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F5BA35A-F3D4-824F-99A2-A1BC129A152B}"/>
              </a:ext>
            </a:extLst>
          </p:cNvPr>
          <p:cNvSpPr txBox="1"/>
          <p:nvPr/>
        </p:nvSpPr>
        <p:spPr>
          <a:xfrm>
            <a:off x="6956820" y="3144917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accent1"/>
                </a:solidFill>
              </a:rPr>
              <a:t>时间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508E28-3FB5-CB4B-A346-EDED13F8C8A0}"/>
              </a:ext>
            </a:extLst>
          </p:cNvPr>
          <p:cNvSpPr txBox="1"/>
          <p:nvPr/>
        </p:nvSpPr>
        <p:spPr>
          <a:xfrm>
            <a:off x="4922247" y="1927203"/>
            <a:ext cx="8915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Muon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0D59C07-20D8-D84F-8394-848FEC129C20}"/>
              </a:ext>
            </a:extLst>
          </p:cNvPr>
          <p:cNvCxnSpPr/>
          <p:nvPr/>
        </p:nvCxnSpPr>
        <p:spPr>
          <a:xfrm>
            <a:off x="3020924" y="3144917"/>
            <a:ext cx="0" cy="4308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557A004-8121-8446-8BF3-FB178445E333}"/>
              </a:ext>
            </a:extLst>
          </p:cNvPr>
          <p:cNvCxnSpPr/>
          <p:nvPr/>
        </p:nvCxnSpPr>
        <p:spPr>
          <a:xfrm>
            <a:off x="5368043" y="3173498"/>
            <a:ext cx="0" cy="4308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D7C1676-B634-F34A-A576-EB68AF08BFE6}"/>
              </a:ext>
            </a:extLst>
          </p:cNvPr>
          <p:cNvCxnSpPr>
            <a:cxnSpLocks/>
          </p:cNvCxnSpPr>
          <p:nvPr/>
        </p:nvCxnSpPr>
        <p:spPr>
          <a:xfrm>
            <a:off x="3020924" y="3360360"/>
            <a:ext cx="234711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5244692-9827-254B-A5CE-E4EC6B20D501}"/>
                  </a:ext>
                </a:extLst>
              </p:cNvPr>
              <p:cNvSpPr txBox="1"/>
              <p:nvPr/>
            </p:nvSpPr>
            <p:spPr>
              <a:xfrm>
                <a:off x="3458320" y="3516126"/>
                <a:ext cx="147232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200" dirty="0">
                    <a:solidFill>
                      <a:schemeClr val="accent1"/>
                    </a:solidFill>
                  </a:rPr>
                  <a:t> &gt;</a:t>
                </a:r>
                <a:r>
                  <a:rPr lang="el-GR" sz="2200" dirty="0">
                    <a:solidFill>
                      <a:schemeClr val="accent1"/>
                    </a:solidFill>
                  </a:rPr>
                  <a:t> 22 μ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s</a:t>
                </a: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5244692-9827-254B-A5CE-E4EC6B20D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8320" y="3516126"/>
                <a:ext cx="1472327" cy="430887"/>
              </a:xfrm>
              <a:prstGeom prst="rect">
                <a:avLst/>
              </a:prstGeom>
              <a:blipFill>
                <a:blip r:embed="rId2"/>
                <a:stretch>
                  <a:fillRect t="-8571" r="-4274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289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8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EF207-345B-E040-A971-B3D7A2A8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偶然符合</a:t>
            </a: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99BF84C-7440-E245-BF9D-1AC84562C31C}"/>
              </a:ext>
            </a:extLst>
          </p:cNvPr>
          <p:cNvCxnSpPr/>
          <p:nvPr/>
        </p:nvCxnSpPr>
        <p:spPr>
          <a:xfrm>
            <a:off x="2096586" y="3133797"/>
            <a:ext cx="486023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92C39D-2B7E-6A47-815A-AADC76BC73A3}"/>
              </a:ext>
            </a:extLst>
          </p:cNvPr>
          <p:cNvCxnSpPr/>
          <p:nvPr/>
        </p:nvCxnSpPr>
        <p:spPr>
          <a:xfrm>
            <a:off x="3020925" y="2428118"/>
            <a:ext cx="0" cy="705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0C3CA6C-3011-E44F-8295-34291B98E2F3}"/>
              </a:ext>
            </a:extLst>
          </p:cNvPr>
          <p:cNvSpPr txBox="1"/>
          <p:nvPr/>
        </p:nvSpPr>
        <p:spPr>
          <a:xfrm>
            <a:off x="2575129" y="1927204"/>
            <a:ext cx="8915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Muon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17FBC32-198D-8946-9799-4F6F1173865B}"/>
              </a:ext>
            </a:extLst>
          </p:cNvPr>
          <p:cNvCxnSpPr/>
          <p:nvPr/>
        </p:nvCxnSpPr>
        <p:spPr>
          <a:xfrm>
            <a:off x="3912516" y="2428118"/>
            <a:ext cx="0" cy="705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F5BA35A-F3D4-824F-99A2-A1BC129A152B}"/>
              </a:ext>
            </a:extLst>
          </p:cNvPr>
          <p:cNvSpPr txBox="1"/>
          <p:nvPr/>
        </p:nvSpPr>
        <p:spPr>
          <a:xfrm>
            <a:off x="6956820" y="3144917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accent1"/>
                </a:solidFill>
              </a:rPr>
              <a:t>时间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508E28-3FB5-CB4B-A346-EDED13F8C8A0}"/>
              </a:ext>
            </a:extLst>
          </p:cNvPr>
          <p:cNvSpPr txBox="1"/>
          <p:nvPr/>
        </p:nvSpPr>
        <p:spPr>
          <a:xfrm>
            <a:off x="3466720" y="1927203"/>
            <a:ext cx="8915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Muon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0D59C07-20D8-D84F-8394-848FEC129C20}"/>
              </a:ext>
            </a:extLst>
          </p:cNvPr>
          <p:cNvCxnSpPr/>
          <p:nvPr/>
        </p:nvCxnSpPr>
        <p:spPr>
          <a:xfrm>
            <a:off x="3020924" y="3144917"/>
            <a:ext cx="0" cy="4308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557A004-8121-8446-8BF3-FB178445E333}"/>
              </a:ext>
            </a:extLst>
          </p:cNvPr>
          <p:cNvCxnSpPr/>
          <p:nvPr/>
        </p:nvCxnSpPr>
        <p:spPr>
          <a:xfrm>
            <a:off x="3905026" y="3144917"/>
            <a:ext cx="0" cy="4308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D7C1676-B634-F34A-A576-EB68AF08BFE6}"/>
              </a:ext>
            </a:extLst>
          </p:cNvPr>
          <p:cNvCxnSpPr>
            <a:cxnSpLocks/>
          </p:cNvCxnSpPr>
          <p:nvPr/>
        </p:nvCxnSpPr>
        <p:spPr>
          <a:xfrm>
            <a:off x="3020924" y="3360360"/>
            <a:ext cx="884102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5244692-9827-254B-A5CE-E4EC6B20D501}"/>
                  </a:ext>
                </a:extLst>
              </p:cNvPr>
              <p:cNvSpPr txBox="1"/>
              <p:nvPr/>
            </p:nvSpPr>
            <p:spPr>
              <a:xfrm>
                <a:off x="2726811" y="3575803"/>
                <a:ext cx="147232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200" dirty="0">
                    <a:solidFill>
                      <a:schemeClr val="accent1"/>
                    </a:solidFill>
                  </a:rPr>
                  <a:t> &lt;</a:t>
                </a:r>
                <a:r>
                  <a:rPr lang="el-GR" sz="2200" dirty="0">
                    <a:solidFill>
                      <a:schemeClr val="accent1"/>
                    </a:solidFill>
                  </a:rPr>
                  <a:t> 22 μ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s</a:t>
                </a: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5244692-9827-254B-A5CE-E4EC6B20D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811" y="3575803"/>
                <a:ext cx="1472327" cy="430887"/>
              </a:xfrm>
              <a:prstGeom prst="rect">
                <a:avLst/>
              </a:prstGeom>
              <a:blipFill>
                <a:blip r:embed="rId2"/>
                <a:stretch>
                  <a:fillRect t="-8824" r="-4274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E112C51-8BC6-0544-97A6-799C0D1E3F3D}"/>
              </a:ext>
            </a:extLst>
          </p:cNvPr>
          <p:cNvSpPr txBox="1"/>
          <p:nvPr/>
        </p:nvSpPr>
        <p:spPr>
          <a:xfrm>
            <a:off x="4908755" y="3791246"/>
            <a:ext cx="2796988" cy="12707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00" dirty="0"/>
              <a:t>如果两个</a:t>
            </a:r>
            <a:r>
              <a:rPr lang="zh-Hans" altLang="en-US" sz="2200" dirty="0"/>
              <a:t> </a:t>
            </a:r>
            <a:r>
              <a:rPr lang="en-US" altLang="zh-Hans" sz="2200" dirty="0"/>
              <a:t>muon</a:t>
            </a:r>
            <a:r>
              <a:rPr lang="zh-Hans" altLang="en-US" sz="2200" dirty="0"/>
              <a:t> </a:t>
            </a:r>
            <a:r>
              <a:rPr lang="zh-CN" altLang="en-US" sz="2200" dirty="0"/>
              <a:t>时间间隔</a:t>
            </a:r>
            <a:r>
              <a:rPr lang="zh-CN" altLang="en-US" sz="2200" dirty="0">
                <a:solidFill>
                  <a:srgbClr val="FF0000"/>
                </a:solidFill>
              </a:rPr>
              <a:t>小于</a:t>
            </a:r>
            <a:r>
              <a:rPr lang="zh-Hans" altLang="en-US" sz="2200" dirty="0">
                <a:solidFill>
                  <a:srgbClr val="FF0000"/>
                </a:solidFill>
              </a:rPr>
              <a:t> </a:t>
            </a:r>
            <a:r>
              <a:rPr lang="en-US" altLang="zh-Hans" sz="2200" dirty="0">
                <a:solidFill>
                  <a:srgbClr val="FF0000"/>
                </a:solidFill>
              </a:rPr>
              <a:t>22</a:t>
            </a:r>
            <a:r>
              <a:rPr lang="zh-Hans" altLang="en-US" sz="2200" dirty="0">
                <a:solidFill>
                  <a:srgbClr val="FF0000"/>
                </a:solidFill>
              </a:rPr>
              <a:t> </a:t>
            </a:r>
            <a:r>
              <a:rPr lang="el-GR" altLang="zh-Hans" sz="2200" dirty="0">
                <a:solidFill>
                  <a:srgbClr val="FF0000"/>
                </a:solidFill>
              </a:rPr>
              <a:t>μ</a:t>
            </a:r>
            <a:r>
              <a:rPr lang="en-US" altLang="zh-Hans" sz="2200" dirty="0">
                <a:solidFill>
                  <a:srgbClr val="FF0000"/>
                </a:solidFill>
              </a:rPr>
              <a:t>s</a:t>
            </a:r>
            <a:r>
              <a:rPr lang="zh-Hans" altLang="en-US" sz="2200" dirty="0"/>
              <a:t>，</a:t>
            </a:r>
            <a:r>
              <a:rPr lang="zh-CN" altLang="en-US" sz="2200" dirty="0"/>
              <a:t>会被误认为一次衰变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1401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8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0D029B-A615-7F49-A14A-716DE8B39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00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F665F8-1AE2-434A-A44B-E619D750E311}"/>
              </a:ext>
            </a:extLst>
          </p:cNvPr>
          <p:cNvSpPr/>
          <p:nvPr/>
        </p:nvSpPr>
        <p:spPr>
          <a:xfrm>
            <a:off x="4094922" y="0"/>
            <a:ext cx="5049078" cy="5715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AC79D-7D20-E44E-9083-5E12DB04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35" y="1424782"/>
            <a:ext cx="3947553" cy="237728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Part</a:t>
            </a:r>
            <a:r>
              <a:rPr lang="zh-Hans" altLang="en-US" dirty="0">
                <a:solidFill>
                  <a:schemeClr val="bg1"/>
                </a:solidFill>
              </a:rPr>
              <a:t> </a:t>
            </a:r>
            <a:r>
              <a:rPr lang="en-US" altLang="zh-Hans" dirty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1B967-9450-C843-B533-FFD6B7D5E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3035" y="3824553"/>
            <a:ext cx="3947553" cy="1250156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Muon</a:t>
            </a:r>
            <a:r>
              <a:rPr lang="zh-Hans" altLang="en-US" sz="2400" dirty="0">
                <a:solidFill>
                  <a:schemeClr val="bg1"/>
                </a:solidFill>
              </a:rPr>
              <a:t> </a:t>
            </a:r>
            <a:r>
              <a:rPr lang="zh-CN" altLang="en-US" sz="2400" dirty="0">
                <a:solidFill>
                  <a:schemeClr val="bg1"/>
                </a:solidFill>
              </a:rPr>
              <a:t>寿命测量结果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60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1DEF0-1886-4142-8C68-C6FB2FDE4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测量结果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67607D-AB38-B849-8311-BF2EC6726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1529" y="1378116"/>
            <a:ext cx="5540052" cy="391953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5A6E3-D958-6948-ACEE-5BDC6117E9B1}"/>
              </a:ext>
            </a:extLst>
          </p:cNvPr>
          <p:cNvSpPr txBox="1"/>
          <p:nvPr/>
        </p:nvSpPr>
        <p:spPr>
          <a:xfrm>
            <a:off x="5098774" y="2276060"/>
            <a:ext cx="3220278" cy="11512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ym typeface="+mn-ea"/>
              </a:rPr>
              <a:t>系统分辨率为</a:t>
            </a:r>
            <a:r>
              <a:rPr lang="zh-Hans" altLang="en-US" sz="2000" dirty="0">
                <a:sym typeface="+mn-ea"/>
              </a:rPr>
              <a:t> </a:t>
            </a:r>
            <a:r>
              <a:rPr lang="en-US" altLang="zh-CN" sz="2000" dirty="0">
                <a:sym typeface="+mn-ea"/>
              </a:rPr>
              <a:t>20</a:t>
            </a:r>
            <a:r>
              <a:rPr lang="zh-Hans" altLang="en-US" sz="2000" dirty="0">
                <a:sym typeface="+mn-ea"/>
              </a:rPr>
              <a:t> </a:t>
            </a:r>
            <a:r>
              <a:rPr lang="en-US" altLang="zh-CN" sz="2000" dirty="0">
                <a:sym typeface="+mn-ea"/>
              </a:rPr>
              <a:t>ns</a:t>
            </a:r>
            <a:r>
              <a:rPr lang="zh-CN" altLang="en-US" sz="2000" dirty="0">
                <a:sym typeface="+mn-ea"/>
              </a:rPr>
              <a:t>，</a:t>
            </a:r>
            <a:r>
              <a:rPr lang="zh-CN" altLang="en-US" sz="2000" dirty="0">
                <a:latin typeface="+mn-ea"/>
              </a:rPr>
              <a:t>系统</a:t>
            </a:r>
            <a:r>
              <a:rPr lang="zh-CN" altLang="en-US" sz="2000" dirty="0">
                <a:solidFill>
                  <a:srgbClr val="FF0000"/>
                </a:solidFill>
                <a:latin typeface="+mn-ea"/>
              </a:rPr>
              <a:t>对快速衰变时间无法精确测量</a:t>
            </a:r>
            <a:r>
              <a:rPr lang="zh-CN" altLang="en-US" sz="2000" dirty="0">
                <a:latin typeface="+mn-ea"/>
              </a:rPr>
              <a:t>而将其忽略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5556A12-8FD9-7E4B-8BCA-ADB5400DCABB}"/>
              </a:ext>
            </a:extLst>
          </p:cNvPr>
          <p:cNvSpPr/>
          <p:nvPr/>
        </p:nvSpPr>
        <p:spPr>
          <a:xfrm>
            <a:off x="2937287" y="1794654"/>
            <a:ext cx="458170" cy="447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7E1272F-7613-174E-89C1-3EBFAA16DCA0}"/>
              </a:ext>
            </a:extLst>
          </p:cNvPr>
          <p:cNvCxnSpPr>
            <a:stCxn id="7" idx="6"/>
          </p:cNvCxnSpPr>
          <p:nvPr/>
        </p:nvCxnSpPr>
        <p:spPr>
          <a:xfrm>
            <a:off x="3395457" y="2018285"/>
            <a:ext cx="1613865" cy="5360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E68B86B-0C48-2E4C-A35F-503C95FF7728}"/>
              </a:ext>
            </a:extLst>
          </p:cNvPr>
          <p:cNvSpPr txBox="1"/>
          <p:nvPr/>
        </p:nvSpPr>
        <p:spPr>
          <a:xfrm>
            <a:off x="2628397" y="449626"/>
            <a:ext cx="4237057" cy="724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/>
              <a:t>测量时长：</a:t>
            </a:r>
            <a:r>
              <a:rPr lang="el-GR" altLang="zh-CN" sz="1800" dirty="0"/>
              <a:t>431822</a:t>
            </a:r>
            <a:r>
              <a:rPr lang="en-US" altLang="zh-CN" sz="1800" dirty="0"/>
              <a:t>s</a:t>
            </a:r>
          </a:p>
          <a:p>
            <a:pPr>
              <a:lnSpc>
                <a:spcPct val="120000"/>
              </a:lnSpc>
            </a:pPr>
            <a:r>
              <a:rPr lang="zh-CN" altLang="el-GR" sz="1800" dirty="0"/>
              <a:t>衰变事例</a:t>
            </a:r>
            <a:r>
              <a:rPr lang="zh-Hans" altLang="en-US" sz="1800" dirty="0"/>
              <a:t> </a:t>
            </a:r>
            <a:r>
              <a:rPr lang="en-US" altLang="zh-CN" sz="1800" dirty="0"/>
              <a:t>/</a:t>
            </a:r>
            <a:r>
              <a:rPr lang="zh-Hans" altLang="en-US" sz="1800" dirty="0"/>
              <a:t> </a:t>
            </a:r>
            <a:r>
              <a:rPr lang="en-US" altLang="zh-CN" sz="1800" dirty="0"/>
              <a:t>Muon</a:t>
            </a:r>
            <a:r>
              <a:rPr lang="zh-Hans" altLang="en-US" sz="1800" dirty="0"/>
              <a:t> </a:t>
            </a:r>
            <a:r>
              <a:rPr lang="zh-CN" altLang="en-US" sz="1800" dirty="0"/>
              <a:t>事例：</a:t>
            </a:r>
            <a:r>
              <a:rPr lang="en-US" altLang="zh-CN" sz="1800" dirty="0"/>
              <a:t>8</a:t>
            </a:r>
            <a:r>
              <a:rPr lang="en-US" altLang="zh-Hans" sz="1800" dirty="0"/>
              <a:t>002</a:t>
            </a:r>
            <a:r>
              <a:rPr lang="zh-Hans" altLang="en-US" sz="1800" dirty="0"/>
              <a:t> </a:t>
            </a:r>
            <a:r>
              <a:rPr lang="en-US" altLang="zh-Hans" sz="1800" dirty="0"/>
              <a:t>/</a:t>
            </a:r>
            <a:r>
              <a:rPr lang="zh-Hans" altLang="en-US" sz="1800" dirty="0"/>
              <a:t> </a:t>
            </a:r>
            <a:r>
              <a:rPr lang="en-US" altLang="zh-Hans" sz="1800" dirty="0"/>
              <a:t>2488225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10819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A2E42-F21D-4B42-91F6-AF8A3141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测量结果</a:t>
            </a:r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1C5DBE0-D461-5E4E-A3E6-2A8B6BBC8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217162"/>
            <a:ext cx="5768171" cy="4080929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105FD5-FFAC-7C4E-B730-4B4FEC50A93F}"/>
              </a:ext>
            </a:extLst>
          </p:cNvPr>
          <p:cNvSpPr txBox="1"/>
          <p:nvPr/>
        </p:nvSpPr>
        <p:spPr>
          <a:xfrm>
            <a:off x="2628397" y="449626"/>
            <a:ext cx="4237057" cy="724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/>
              <a:t>测量时长：</a:t>
            </a:r>
            <a:r>
              <a:rPr lang="el-GR" altLang="zh-CN" sz="1800" dirty="0"/>
              <a:t>431822</a:t>
            </a:r>
            <a:r>
              <a:rPr lang="en-US" altLang="zh-CN" sz="1800" dirty="0"/>
              <a:t>s</a:t>
            </a:r>
          </a:p>
          <a:p>
            <a:pPr>
              <a:lnSpc>
                <a:spcPct val="120000"/>
              </a:lnSpc>
            </a:pPr>
            <a:r>
              <a:rPr lang="zh-CN" altLang="el-GR" sz="1800" dirty="0"/>
              <a:t>衰变事例</a:t>
            </a:r>
            <a:r>
              <a:rPr lang="zh-Hans" altLang="en-US" sz="1800" dirty="0"/>
              <a:t> </a:t>
            </a:r>
            <a:r>
              <a:rPr lang="en-US" altLang="zh-CN" sz="1800" dirty="0"/>
              <a:t>/</a:t>
            </a:r>
            <a:r>
              <a:rPr lang="zh-Hans" altLang="en-US" sz="1800" dirty="0"/>
              <a:t> </a:t>
            </a:r>
            <a:r>
              <a:rPr lang="en-US" altLang="zh-CN" sz="1800" dirty="0"/>
              <a:t>Muon</a:t>
            </a:r>
            <a:r>
              <a:rPr lang="zh-Hans" altLang="en-US" sz="1800" dirty="0"/>
              <a:t> </a:t>
            </a:r>
            <a:r>
              <a:rPr lang="zh-CN" altLang="en-US" sz="1800" dirty="0"/>
              <a:t>事例：</a:t>
            </a:r>
            <a:r>
              <a:rPr lang="en-US" altLang="zh-CN" sz="1800" dirty="0"/>
              <a:t>8</a:t>
            </a:r>
            <a:r>
              <a:rPr lang="en-US" altLang="zh-Hans" sz="1800" dirty="0"/>
              <a:t>002</a:t>
            </a:r>
            <a:r>
              <a:rPr lang="zh-Hans" altLang="en-US" sz="1800" dirty="0"/>
              <a:t> </a:t>
            </a:r>
            <a:r>
              <a:rPr lang="en-US" altLang="zh-Hans" sz="1800" dirty="0"/>
              <a:t>/</a:t>
            </a:r>
            <a:r>
              <a:rPr lang="zh-Hans" altLang="en-US" sz="1800" dirty="0"/>
              <a:t> </a:t>
            </a:r>
            <a:r>
              <a:rPr lang="en-US" altLang="zh-Hans" sz="1800" dirty="0"/>
              <a:t>2488225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22B3B8-89CC-FE49-960B-73F2CDFD7E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028" y="1227115"/>
            <a:ext cx="3228188" cy="22839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4F39AA7-B494-D54E-940C-0793EB6C6539}"/>
                  </a:ext>
                </a:extLst>
              </p:cNvPr>
              <p:cNvSpPr txBox="1"/>
              <p:nvPr/>
            </p:nvSpPr>
            <p:spPr>
              <a:xfrm>
                <a:off x="5553359" y="2816575"/>
                <a:ext cx="3340127" cy="138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1800" dirty="0"/>
              </a:p>
              <a:p>
                <a:pPr algn="ctr">
                  <a:lnSpc>
                    <a:spcPct val="120000"/>
                  </a:lnSpc>
                </a:pPr>
                <a:endParaRPr lang="en-US" altLang="zh-CN" sz="1800" dirty="0"/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800" dirty="0"/>
                  <a:t>平均寿命</a:t>
                </a:r>
                <a:r>
                  <a:rPr lang="en-US" altLang="zh-CN" sz="1800" dirty="0"/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=2.17±0.03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1800" dirty="0"/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800" dirty="0">
                    <a:solidFill>
                      <a:srgbClr val="FF0000"/>
                    </a:solidFill>
                  </a:rPr>
                  <a:t>“本底”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=2.9±1.2</m:t>
                    </m:r>
                  </m:oMath>
                </a14:m>
                <a:endParaRPr lang="en-US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4F39AA7-B494-D54E-940C-0793EB6C6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359" y="2816575"/>
                <a:ext cx="3340127" cy="1388906"/>
              </a:xfrm>
              <a:prstGeom prst="rect">
                <a:avLst/>
              </a:prstGeom>
              <a:blipFill>
                <a:blip r:embed="rId5"/>
                <a:stretch>
                  <a:fillRect t="-28182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707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DB0E5BF7-C059-DC44-A1CD-525DD56F926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长时间测量数据：分组间隔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Hans" altLang="en-US" dirty="0"/>
                  <a:t> </a:t>
                </a:r>
                <a:r>
                  <a:rPr lang="zh-CN" altLang="en-US" dirty="0"/>
                  <a:t>的影响</a:t>
                </a:r>
                <a:endParaRPr lang="en-US" dirty="0"/>
              </a:p>
            </p:txBody>
          </p:sp>
        </mc:Choice>
        <mc:Fallback xmlns="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DB0E5BF7-C059-DC44-A1CD-525DD56F92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768" t="-5357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4" name="图片 1">
            <a:extLst>
              <a:ext uri="{FF2B5EF4-FFF2-40B4-BE49-F238E27FC236}">
                <a16:creationId xmlns:a16="http://schemas.microsoft.com/office/drawing/2014/main" id="{BEBFE072-F021-8742-BEE6-5E851BB0CC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24" y="1679441"/>
            <a:ext cx="4595251" cy="3214294"/>
          </a:xfrm>
          <a:prstGeom prst="rect">
            <a:avLst/>
          </a:prstGeom>
        </p:spPr>
      </p:pic>
      <p:pic>
        <p:nvPicPr>
          <p:cNvPr id="126" name="图片 2">
            <a:extLst>
              <a:ext uri="{FF2B5EF4-FFF2-40B4-BE49-F238E27FC236}">
                <a16:creationId xmlns:a16="http://schemas.microsoft.com/office/drawing/2014/main" id="{861F26E9-7C71-6045-901B-36FC488ACB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446" y="1679441"/>
            <a:ext cx="4109521" cy="31631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4045DB-4C45-EC4F-87AC-73CD8085BBC5}"/>
              </a:ext>
            </a:extLst>
          </p:cNvPr>
          <p:cNvSpPr txBox="1"/>
          <p:nvPr/>
        </p:nvSpPr>
        <p:spPr>
          <a:xfrm>
            <a:off x="3955774" y="4893735"/>
            <a:ext cx="4892686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ans" altLang="en-US" dirty="0"/>
              <a:t>* </a:t>
            </a:r>
            <a:r>
              <a:rPr lang="zh-CN" altLang="en-US" dirty="0"/>
              <a:t>这里</a:t>
            </a:r>
            <a:r>
              <a:rPr lang="zh-Hans" altLang="en-US" dirty="0"/>
              <a:t>“</a:t>
            </a:r>
            <a:r>
              <a:rPr lang="en-US" altLang="zh-Hans" dirty="0"/>
              <a:t>Lifetime</a:t>
            </a:r>
            <a:r>
              <a:rPr lang="zh-Hans" altLang="en-US" dirty="0"/>
              <a:t>”</a:t>
            </a:r>
            <a:r>
              <a:rPr lang="zh-CN" altLang="en-US" dirty="0"/>
              <a:t>指的是检测到</a:t>
            </a:r>
            <a:r>
              <a:rPr lang="zh-Hans" altLang="en-US" dirty="0"/>
              <a:t> </a:t>
            </a:r>
            <a:r>
              <a:rPr lang="en-US" altLang="zh-Hans" dirty="0"/>
              <a:t>muon</a:t>
            </a:r>
            <a:r>
              <a:rPr lang="zh-Hans" altLang="en-US" dirty="0"/>
              <a:t> </a:t>
            </a:r>
            <a:r>
              <a:rPr lang="zh-CN" altLang="en-US" dirty="0"/>
              <a:t>到它衰变经历的时间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268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F5849BF8-8BF3-3149-A57C-17209E87D74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= 25 ns</a:t>
                </a:r>
              </a:p>
            </p:txBody>
          </p:sp>
        </mc:Choice>
        <mc:Fallback xmlns="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F5849BF8-8BF3-3149-A57C-17209E87D7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482" t="-1786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6" name="图片 1">
            <a:extLst>
              <a:ext uri="{FF2B5EF4-FFF2-40B4-BE49-F238E27FC236}">
                <a16:creationId xmlns:a16="http://schemas.microsoft.com/office/drawing/2014/main" id="{4D039363-C1AA-5C49-A90B-06985F6781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75142"/>
            <a:ext cx="3886200" cy="27188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9D8898D-B5F6-684C-B010-664A7FEFC6A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79545" y="2187276"/>
                <a:ext cx="3409122" cy="1589593"/>
              </a:xfrm>
            </p:spPr>
            <p:txBody>
              <a:bodyPr anchor="t"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sz="2000" dirty="0">
                    <a:latin typeface="Cambria Math" charset="0"/>
                    <a:ea typeface="Cambria Math" charset="0"/>
                    <a:cs typeface="Cambria Math" charset="0"/>
                  </a:rPr>
                  <a:t>R-Square=0.99256</a:t>
                </a:r>
                <a:endParaRPr lang="en-US" altLang="zh-CN" sz="20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𝜏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=2.0363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𝑠</m:t>
                      </m:r>
                    </m:oMath>
                  </m:oMathPara>
                </a14:m>
                <a:endParaRPr lang="en-US" altLang="zh-CN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</a:rPr>
                            <m:t>2.197−2.0363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</a:rPr>
                            <m:t>2.197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≈7.3%</m:t>
                      </m:r>
                    </m:oMath>
                  </m:oMathPara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9D8898D-B5F6-684C-B010-664A7FEFC6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79545" y="2187276"/>
                <a:ext cx="3409122" cy="1589593"/>
              </a:xfrm>
              <a:blipFill>
                <a:blip r:embed="rId5"/>
                <a:stretch>
                  <a:fillRect l="-1859" t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052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285B4A2-D6F9-FD48-B0D0-8C873D60B7D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= 50 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285B4A2-D6F9-FD48-B0D0-8C873D60B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482" t="-1786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3" name="图片 117">
            <a:extLst>
              <a:ext uri="{FF2B5EF4-FFF2-40B4-BE49-F238E27FC236}">
                <a16:creationId xmlns:a16="http://schemas.microsoft.com/office/drawing/2014/main" id="{3454361A-2030-CB4B-AD66-9C4E9FA222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75142"/>
            <a:ext cx="3886200" cy="27188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0CBB4B1-A6CD-C142-8FDA-1801E002BAA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90611" y="2296607"/>
                <a:ext cx="3886200" cy="169892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sz="2000" dirty="0">
                    <a:latin typeface="Cambria Math" charset="0"/>
                    <a:ea typeface="Cambria Math" charset="0"/>
                    <a:cs typeface="Cambria Math" charset="0"/>
                  </a:rPr>
                  <a:t>R-Square=0.99611</a:t>
                </a:r>
                <a:endParaRPr lang="en-US" altLang="zh-CN" sz="20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𝜏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=2.0366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𝑠</m:t>
                      </m:r>
                    </m:oMath>
                  </m:oMathPara>
                </a14:m>
                <a:endParaRPr lang="en-US" altLang="zh-CN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</a:rPr>
                            <m:t>2.197−2.0366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</a:rPr>
                            <m:t>2.197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≈7.3%</m:t>
                      </m:r>
                    </m:oMath>
                  </m:oMathPara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0CBB4B1-A6CD-C142-8FDA-1801E002BA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90611" y="2296607"/>
                <a:ext cx="3886200" cy="1698924"/>
              </a:xfrm>
              <a:blipFill>
                <a:blip r:embed="rId5"/>
                <a:stretch>
                  <a:fillRect l="-1629"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118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FCEE46B-893A-B74E-B0D9-16E79E17D11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= 100 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FCEE46B-893A-B74E-B0D9-16E79E17D1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482" t="-1786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3" name="图片 117">
            <a:extLst>
              <a:ext uri="{FF2B5EF4-FFF2-40B4-BE49-F238E27FC236}">
                <a16:creationId xmlns:a16="http://schemas.microsoft.com/office/drawing/2014/main" id="{3F758110-99AC-054B-BFDE-08C015F0D1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75142"/>
            <a:ext cx="3886200" cy="27188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1BEA148-50B9-4B47-A9F1-8943A507558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00550" y="2206487"/>
                <a:ext cx="3886200" cy="162901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sz="2000" dirty="0">
                    <a:latin typeface="Cambria Math" charset="0"/>
                    <a:ea typeface="Cambria Math" charset="0"/>
                    <a:cs typeface="Cambria Math" charset="0"/>
                  </a:rPr>
                  <a:t>R-Square=0.99817</a:t>
                </a:r>
                <a:endParaRPr lang="en-US" altLang="zh-CN" sz="20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𝜏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=2.0554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𝑠</m:t>
                      </m:r>
                    </m:oMath>
                  </m:oMathPara>
                </a14:m>
                <a:endParaRPr lang="en-US" altLang="zh-CN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</a:rPr>
                            <m:t>2.197−2.0554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</a:rPr>
                            <m:t>2.197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≈6.4%</m:t>
                      </m:r>
                    </m:oMath>
                  </m:oMathPara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1BEA148-50B9-4B47-A9F1-8943A50755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00550" y="2206487"/>
                <a:ext cx="3886200" cy="1629017"/>
              </a:xfrm>
              <a:blipFill>
                <a:blip r:embed="rId5"/>
                <a:stretch>
                  <a:fillRect l="-1629" t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1606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94B19610-0A77-E14C-B801-84A70604FA7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= 500 ns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94B19610-0A77-E14C-B801-84A70604FA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482" t="-1786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3" name="图片 1">
            <a:extLst>
              <a:ext uri="{FF2B5EF4-FFF2-40B4-BE49-F238E27FC236}">
                <a16:creationId xmlns:a16="http://schemas.microsoft.com/office/drawing/2014/main" id="{5FDC6947-7D95-1C4E-917E-C30E6A0D16C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75142"/>
            <a:ext cx="3886200" cy="27188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127DED0-F317-7544-8DE5-1C12F9D95F6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90611" y="2286667"/>
                <a:ext cx="3886200" cy="166910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sz="2000" dirty="0">
                    <a:latin typeface="Cambria Math" charset="0"/>
                    <a:ea typeface="Cambria Math" charset="0"/>
                    <a:cs typeface="Cambria Math" charset="0"/>
                  </a:rPr>
                  <a:t>R-Square=0.99956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𝜏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=2.1668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𝑠</m:t>
                      </m:r>
                    </m:oMath>
                  </m:oMathPara>
                </a14:m>
                <a:endParaRPr lang="en-US" altLang="zh-CN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</a:rPr>
                            <m:t>2.197−2.1668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</a:rPr>
                            <m:t>2.197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≈1.4%</m:t>
                      </m:r>
                    </m:oMath>
                  </m:oMathPara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127DED0-F317-7544-8DE5-1C12F9D95F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90611" y="2286667"/>
                <a:ext cx="3886200" cy="1669107"/>
              </a:xfrm>
              <a:blipFill>
                <a:blip r:embed="rId5"/>
                <a:stretch>
                  <a:fillRect l="-1629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298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2DEBCFA0-64D0-7742-A0C8-7D61F6DED65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= 1000 ns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2DEBCFA0-64D0-7742-A0C8-7D61F6DED6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482" t="-1786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3" name="图片 1">
            <a:extLst>
              <a:ext uri="{FF2B5EF4-FFF2-40B4-BE49-F238E27FC236}">
                <a16:creationId xmlns:a16="http://schemas.microsoft.com/office/drawing/2014/main" id="{84C0030F-3179-714B-8195-FF2B7B21F82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75142"/>
            <a:ext cx="3886200" cy="27188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F23BE96-4B96-B54D-8A7F-CE28AEE8EBA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32852" y="2286191"/>
                <a:ext cx="3886200" cy="163895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sz="2000" dirty="0">
                    <a:latin typeface="Cambria Math" charset="0"/>
                    <a:ea typeface="Cambria Math" charset="0"/>
                    <a:cs typeface="Cambria Math" charset="0"/>
                  </a:rPr>
                  <a:t>R-Square=0.99983</a:t>
                </a:r>
                <a:endParaRPr lang="en-US" altLang="zh-CN" sz="20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𝜏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=2.1528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𝑠</m:t>
                      </m:r>
                    </m:oMath>
                  </m:oMathPara>
                </a14:m>
                <a:endParaRPr lang="en-US" altLang="zh-CN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charset="0"/>
                            </a:rPr>
                            <m:t>2.197−2.1528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charset="0"/>
                            </a:rPr>
                            <m:t>2.197</m:t>
                          </m:r>
                        </m:den>
                      </m:f>
                      <m:r>
                        <a:rPr lang="en-US" altLang="zh-CN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≈2%</m:t>
                      </m:r>
                    </m:oMath>
                  </m:oMathPara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F23BE96-4B96-B54D-8A7F-CE28AEE8EB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32852" y="2286191"/>
                <a:ext cx="3886200" cy="1638956"/>
              </a:xfrm>
              <a:blipFill>
                <a:blip r:embed="rId5"/>
                <a:stretch>
                  <a:fillRect l="-1303" t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92BC18-1E49-C045-8E8E-B3FCFFD5382D}"/>
                  </a:ext>
                </a:extLst>
              </p:cNvPr>
              <p:cNvSpPr txBox="1"/>
              <p:nvPr/>
            </p:nvSpPr>
            <p:spPr>
              <a:xfrm>
                <a:off x="4432852" y="3925147"/>
                <a:ext cx="4082497" cy="1163652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dirty="0"/>
                  <a:t>随着</a:t>
                </a:r>
                <a14:m>
                  <m:oMath xmlns:m="http://schemas.openxmlformats.org/officeDocument/2006/math">
                    <m:r>
                      <a:rPr lang="en-US" altLang="zh-Hans" sz="20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Han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sz="2000" dirty="0"/>
                  <a:t>的增大，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数据涨落被消除</a:t>
                </a:r>
                <a:r>
                  <a:rPr lang="zh-CN" altLang="en-US" sz="2000" dirty="0"/>
                  <a:t>，指数规律更明显，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相关系数增大</a:t>
                </a:r>
                <a:r>
                  <a:rPr lang="zh-CN" altLang="en-US" sz="2000" dirty="0"/>
                  <a:t>，平均寿命更靠近理论值。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92BC18-1E49-C045-8E8E-B3FCFFD53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852" y="3925147"/>
                <a:ext cx="4082497" cy="11636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6792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6506B-1A0E-4841-8CDA-0109B6A8F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l-GR" dirty="0"/>
              <a:t>结果</a:t>
            </a:r>
            <a:r>
              <a:rPr lang="zh-CN" altLang="en-US" dirty="0"/>
              <a:t>分析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614DB4-0C73-294C-A536-F01887D3F92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28650" y="1332513"/>
                <a:ext cx="3886200" cy="401883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zh-CN" altLang="en-US" sz="1700" dirty="0"/>
                  <a:t>误差分析：</a:t>
                </a:r>
              </a:p>
              <a:p>
                <a:r>
                  <a:rPr lang="zh-CN" altLang="en-US" sz="1700" dirty="0"/>
                  <a:t>本底导致的误差；</a:t>
                </a:r>
              </a:p>
              <a:p>
                <a:r>
                  <a:rPr lang="zh-CN" altLang="en-US" sz="1700" dirty="0"/>
                  <a:t>光电倍增管，探测器噪声带来的误差；</a:t>
                </a:r>
              </a:p>
              <a:p>
                <a:r>
                  <a:rPr lang="zh-CN" altLang="en-US" sz="1700" dirty="0"/>
                  <a:t>探测时间不够长，粒子数不够多造成的统计误差</a:t>
                </a:r>
                <a14:m>
                  <m:oMath xmlns:m="http://schemas.openxmlformats.org/officeDocument/2006/math">
                    <m:r>
                      <a:rPr lang="zh-CN" altLang="en-US" sz="1700">
                        <a:latin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mr-IN" altLang="zh-CN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7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mr-IN" altLang="zh-CN" sz="17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70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den>
                    </m:f>
                  </m:oMath>
                </a14:m>
                <a:r>
                  <a:rPr lang="zh-CN" altLang="en-US" sz="1700" dirty="0"/>
                  <a:t>；</a:t>
                </a:r>
              </a:p>
              <a:p>
                <a:r>
                  <a:rPr lang="zh-CN" altLang="en-US" sz="1700" dirty="0"/>
                  <a:t>拟合选取的</a:t>
                </a:r>
                <a:r>
                  <a:rPr lang="zh-Hans" altLang="en-US" sz="1700" dirty="0"/>
                  <a:t> </a:t>
                </a:r>
                <a:r>
                  <a:rPr lang="en-US" altLang="zh-CN" sz="1700" dirty="0"/>
                  <a:t>time</a:t>
                </a:r>
                <a:r>
                  <a:rPr lang="zh-CN" altLang="en-US" sz="1700" dirty="0"/>
                  <a:t> </a:t>
                </a:r>
                <a:r>
                  <a:rPr lang="en-US" altLang="zh-CN" sz="1700" dirty="0"/>
                  <a:t>bin</a:t>
                </a:r>
                <a:r>
                  <a:rPr lang="zh-CN" altLang="en-US" sz="1700" dirty="0"/>
                  <a:t> </a:t>
                </a:r>
                <a:r>
                  <a:rPr lang="en-US" altLang="zh-CN" sz="1700" dirty="0"/>
                  <a:t>scale</a:t>
                </a:r>
                <a:r>
                  <a:rPr lang="zh-Hans" altLang="en-US" sz="1700" dirty="0"/>
                  <a:t> </a:t>
                </a:r>
                <a:r>
                  <a:rPr lang="zh-CN" altLang="en-US" sz="1700" dirty="0"/>
                  <a:t>导致的不确定度；</a:t>
                </a:r>
              </a:p>
              <a:p>
                <a:r>
                  <a:rPr lang="zh-CN" altLang="en-US" sz="1700" dirty="0"/>
                  <a:t>𝜇子被原子核俘获，与质子发生反应被记录为衰变信号：影响因素（质子密度，俘获概率，反应速率等）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614DB4-0C73-294C-A536-F01887D3F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8650" y="1332513"/>
                <a:ext cx="3886200" cy="4018834"/>
              </a:xfrm>
              <a:blipFill>
                <a:blip r:embed="rId2"/>
                <a:stretch>
                  <a:fillRect l="-977" t="-315" r="-4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7">
            <a:extLst>
              <a:ext uri="{FF2B5EF4-FFF2-40B4-BE49-F238E27FC236}">
                <a16:creationId xmlns:a16="http://schemas.microsoft.com/office/drawing/2014/main" id="{D7E3914B-B331-1F44-AF0B-37C28E1D0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32513"/>
            <a:ext cx="3886200" cy="4018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700" dirty="0"/>
              <a:t>改进：</a:t>
            </a:r>
          </a:p>
          <a:p>
            <a:endParaRPr lang="zh-CN" altLang="en-US" sz="1700" dirty="0"/>
          </a:p>
          <a:p>
            <a:r>
              <a:rPr lang="zh-CN" altLang="en-US" sz="1700" dirty="0"/>
              <a:t>扣除偶然符合导致本底</a:t>
            </a:r>
          </a:p>
          <a:p>
            <a:pPr lvl="1"/>
            <a:r>
              <a:rPr lang="zh-CN" altLang="en-US" sz="1700" dirty="0"/>
              <a:t>拟合函数中加入一常数</a:t>
            </a:r>
          </a:p>
          <a:p>
            <a:pPr lvl="1"/>
            <a:r>
              <a:rPr lang="zh-CN" altLang="en-US" sz="1700" dirty="0"/>
              <a:t>用程序模拟</a:t>
            </a:r>
            <a:r>
              <a:rPr lang="el-GR" altLang="zh-CN" sz="1700" dirty="0"/>
              <a:t> μ </a:t>
            </a:r>
            <a:r>
              <a:rPr lang="zh-CN" altLang="en-US" sz="1700" dirty="0"/>
              <a:t>子的计数过程</a:t>
            </a:r>
          </a:p>
          <a:p>
            <a:r>
              <a:rPr lang="zh-CN" altLang="en-US" sz="1700" dirty="0"/>
              <a:t>增加测量时间</a:t>
            </a:r>
          </a:p>
          <a:p>
            <a:endParaRPr lang="zh-CN" altLang="en-US" sz="1700" dirty="0"/>
          </a:p>
          <a:p>
            <a:endParaRPr lang="en-US" altLang="zh-CN" sz="1700" dirty="0"/>
          </a:p>
        </p:txBody>
      </p:sp>
    </p:spTree>
    <p:extLst>
      <p:ext uri="{BB962C8B-B14F-4D97-AF65-F5344CB8AC3E}">
        <p14:creationId xmlns:p14="http://schemas.microsoft.com/office/powerpoint/2010/main" val="2838923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114A-B980-8248-AB23-A5441A872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本底来源验证程序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AF2BF0E9-1DEA-EE47-9B54-0F4E3F5AF2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28437"/>
                <a:ext cx="5811907" cy="3382816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/>
                  <a:t>输入测量时长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和实验得到的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muon</a:t>
                </a:r>
                <a:r>
                  <a:rPr lang="zh-Hans" altLang="en-US" dirty="0"/>
                  <a:t> </a:t>
                </a:r>
                <a:r>
                  <a:rPr lang="zh-CN" altLang="en-US" dirty="0"/>
                  <a:t>计数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计算得到指数分布中的参数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zh-Han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zh-CN" altLang="en-US" dirty="0"/>
                  <a:t>产生按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指数分布</a:t>
                </a:r>
                <a:r>
                  <a:rPr lang="zh-CN" altLang="en-US" dirty="0"/>
                  <a:t>的随机数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interval</a:t>
                </a:r>
                <a:r>
                  <a:rPr lang="zh-CN" altLang="en-US" dirty="0"/>
                  <a:t>，作为两次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muon</a:t>
                </a:r>
                <a:r>
                  <a:rPr lang="zh-Hans" altLang="en-US" dirty="0"/>
                  <a:t> </a:t>
                </a:r>
                <a:r>
                  <a:rPr lang="zh-CN" altLang="en-US" dirty="0"/>
                  <a:t>事件的时间间隔</a:t>
                </a:r>
                <a:endParaRPr lang="en-US" altLang="zh-CN" dirty="0"/>
              </a:p>
              <a:p>
                <a:r>
                  <a:rPr lang="zh-CN" altLang="en-US" dirty="0"/>
                  <a:t>若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interval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&lt; 22 (</a:t>
                </a:r>
                <a:r>
                  <a:rPr lang="el-GR" altLang="zh-Hans" dirty="0"/>
                  <a:t>μ</a:t>
                </a:r>
                <a:r>
                  <a:rPr lang="en-US" altLang="zh-Hans" dirty="0"/>
                  <a:t>s)</a:t>
                </a:r>
                <a:r>
                  <a:rPr lang="zh-Hans" altLang="en-US" dirty="0"/>
                  <a:t>，</a:t>
                </a:r>
                <a:r>
                  <a:rPr lang="zh-CN" altLang="en-US" dirty="0"/>
                  <a:t>则计作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偶然符合</a:t>
                </a:r>
                <a:endParaRPr lang="en-US" altLang="zh-CN" dirty="0">
                  <a:solidFill>
                    <a:srgbClr val="FF0000"/>
                  </a:solidFill>
                </a:endParaRPr>
              </a:p>
              <a:p>
                <a:r>
                  <a:rPr lang="zh-CN" altLang="en-US" dirty="0"/>
                  <a:t>输出所有偶然符合事件发生的时间、对应的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interval</a:t>
                </a:r>
                <a:r>
                  <a:rPr lang="zh-Hans" altLang="en-US" dirty="0"/>
                  <a:t> </a:t>
                </a:r>
                <a:r>
                  <a:rPr lang="zh-CN" altLang="en-US" dirty="0"/>
                  <a:t>进行统计</a:t>
                </a:r>
                <a:endParaRPr lang="en-US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AF2BF0E9-1DEA-EE47-9B54-0F4E3F5AF2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28437"/>
                <a:ext cx="5811907" cy="3382816"/>
              </a:xfrm>
              <a:blipFill>
                <a:blip r:embed="rId2"/>
                <a:stretch>
                  <a:fillRect l="-1092" t="-749" r="-1092" b="-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68FE247-113C-4644-A8BB-6CEA9B3804D5}"/>
                  </a:ext>
                </a:extLst>
              </p:cNvPr>
              <p:cNvSpPr/>
              <p:nvPr/>
            </p:nvSpPr>
            <p:spPr>
              <a:xfrm>
                <a:off x="4238846" y="402184"/>
                <a:ext cx="4276504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800" dirty="0"/>
                  <a:t>本次实验中</a:t>
                </a:r>
                <a:endParaRPr lang="en-US" altLang="zh-CN" sz="1800" dirty="0"/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2488225</m:t>
                          </m:r>
                        </m:num>
                        <m:den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431822 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</a:rPr>
                        <m:t>=5.76215 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68FE247-113C-4644-A8BB-6CEA9B380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846" y="402184"/>
                <a:ext cx="4276504" cy="757130"/>
              </a:xfrm>
              <a:prstGeom prst="rect">
                <a:avLst/>
              </a:prstGeom>
              <a:blipFill>
                <a:blip r:embed="rId3"/>
                <a:stretch>
                  <a:fillRect l="-1183" t="-8333" b="-7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Arrow 9">
            <a:extLst>
              <a:ext uri="{FF2B5EF4-FFF2-40B4-BE49-F238E27FC236}">
                <a16:creationId xmlns:a16="http://schemas.microsoft.com/office/drawing/2014/main" id="{877680E8-1144-E04A-A8AF-22678AD0E60E}"/>
              </a:ext>
            </a:extLst>
          </p:cNvPr>
          <p:cNvSpPr/>
          <p:nvPr/>
        </p:nvSpPr>
        <p:spPr>
          <a:xfrm>
            <a:off x="6572400" y="2349867"/>
            <a:ext cx="805070" cy="258417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DF2EA4-3977-8E4F-B8E0-B487C04B4381}"/>
              </a:ext>
            </a:extLst>
          </p:cNvPr>
          <p:cNvSpPr txBox="1"/>
          <p:nvPr/>
        </p:nvSpPr>
        <p:spPr>
          <a:xfrm>
            <a:off x="7471440" y="2202076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327AF-EED5-F847-8518-CEB8A251B95D}"/>
              </a:ext>
            </a:extLst>
          </p:cNvPr>
          <p:cNvSpPr txBox="1"/>
          <p:nvPr/>
        </p:nvSpPr>
        <p:spPr>
          <a:xfrm>
            <a:off x="4733829" y="48041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/>
              <a:t>更多信息</a:t>
            </a:r>
            <a:endParaRPr lang="en-US" sz="1800" dirty="0"/>
          </a:p>
        </p:txBody>
      </p:sp>
      <p:sp>
        <p:nvSpPr>
          <p:cNvPr id="6" name="Rectangle 5">
            <a:hlinkClick r:id="rId4" action="ppaction://hlinksldjump"/>
            <a:extLst>
              <a:ext uri="{FF2B5EF4-FFF2-40B4-BE49-F238E27FC236}">
                <a16:creationId xmlns:a16="http://schemas.microsoft.com/office/drawing/2014/main" id="{CA59F4F1-D3EA-944B-B2F4-7BE45CE81494}"/>
              </a:ext>
            </a:extLst>
          </p:cNvPr>
          <p:cNvSpPr/>
          <p:nvPr/>
        </p:nvSpPr>
        <p:spPr>
          <a:xfrm>
            <a:off x="6012156" y="4615720"/>
            <a:ext cx="2642340" cy="3084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附录</a:t>
            </a:r>
            <a:r>
              <a:rPr lang="en-US" dirty="0"/>
              <a:t> </a:t>
            </a:r>
            <a:r>
              <a:rPr lang="en-US" altLang="zh-Hans" dirty="0"/>
              <a:t>2</a:t>
            </a:r>
            <a:r>
              <a:rPr lang="zh-Hans" altLang="en-US" dirty="0"/>
              <a:t>：</a:t>
            </a:r>
            <a:r>
              <a:rPr lang="zh-CN" altLang="en-US" dirty="0"/>
              <a:t>程序源代码</a:t>
            </a:r>
            <a:endParaRPr lang="en-US" dirty="0"/>
          </a:p>
        </p:txBody>
      </p:sp>
      <p:sp>
        <p:nvSpPr>
          <p:cNvPr id="12" name="Rectangle 11">
            <a:hlinkClick r:id="rId5" action="ppaction://hlinksldjump"/>
            <a:extLst>
              <a:ext uri="{FF2B5EF4-FFF2-40B4-BE49-F238E27FC236}">
                <a16:creationId xmlns:a16="http://schemas.microsoft.com/office/drawing/2014/main" id="{0DBD91D3-6F03-3B44-A835-C09EA8A9985A}"/>
              </a:ext>
            </a:extLst>
          </p:cNvPr>
          <p:cNvSpPr/>
          <p:nvPr/>
        </p:nvSpPr>
        <p:spPr>
          <a:xfrm>
            <a:off x="6012156" y="5062382"/>
            <a:ext cx="2642340" cy="3084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附录</a:t>
            </a:r>
            <a:r>
              <a:rPr lang="en-US" dirty="0"/>
              <a:t> </a:t>
            </a:r>
            <a:r>
              <a:rPr lang="en-US" altLang="zh-Hans" dirty="0"/>
              <a:t>3</a:t>
            </a:r>
            <a:r>
              <a:rPr lang="zh-Hans" altLang="en-US" dirty="0"/>
              <a:t>：</a:t>
            </a:r>
            <a:r>
              <a:rPr lang="zh-CN" altLang="en-US" dirty="0"/>
              <a:t>指数分布的实现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583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B16F1-AAA8-1E4B-9139-70BBB4EB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程序可靠性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3D4CF12-D50C-5A4A-9B47-239EED687492}"/>
              </a:ext>
            </a:extLst>
          </p:cNvPr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4461998" y="459581"/>
          <a:ext cx="3956446" cy="47667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83214">
                  <a:extLst>
                    <a:ext uri="{9D8B030D-6E8A-4147-A177-3AD203B41FA5}">
                      <a16:colId xmlns:a16="http://schemas.microsoft.com/office/drawing/2014/main" val="616627563"/>
                    </a:ext>
                  </a:extLst>
                </a:gridCol>
                <a:gridCol w="1171945">
                  <a:extLst>
                    <a:ext uri="{9D8B030D-6E8A-4147-A177-3AD203B41FA5}">
                      <a16:colId xmlns:a16="http://schemas.microsoft.com/office/drawing/2014/main" val="2731240217"/>
                    </a:ext>
                  </a:extLst>
                </a:gridCol>
                <a:gridCol w="2001287">
                  <a:extLst>
                    <a:ext uri="{9D8B030D-6E8A-4147-A177-3AD203B41FA5}">
                      <a16:colId xmlns:a16="http://schemas.microsoft.com/office/drawing/2014/main" val="3787472812"/>
                    </a:ext>
                  </a:extLst>
                </a:gridCol>
              </a:tblGrid>
              <a:tr h="331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Run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Event count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Coincidence count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2977611065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2490116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10511305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2484639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1075256998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2485860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2684142445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2490930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1504412722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2486258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349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3014485638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2485523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1932243941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2487384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336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1882878947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2488983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1352769369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2485693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3724155809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2488196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4289795815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2490309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1974438517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2485814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3854855846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2487304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3685292942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2487366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2558606494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2488274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1687158823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2489287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3110030713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2489633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323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3713601138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2489254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3451293095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2486481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899468692"/>
                  </a:ext>
                </a:extLst>
              </a:tr>
              <a:tr h="179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2486599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4940" marR="14940" marT="8410" marB="0" anchor="ctr"/>
                </a:tc>
                <a:extLst>
                  <a:ext uri="{0D108BD9-81ED-4DB2-BD59-A6C34878D82A}">
                    <a16:rowId xmlns:a16="http://schemas.microsoft.com/office/drawing/2014/main" val="3520156521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654628-89B0-D746-94F9-D104E6C0D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798" y="1600213"/>
            <a:ext cx="3886200" cy="362611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Muon</a:t>
            </a:r>
            <a:r>
              <a:rPr lang="zh-Hans" altLang="en-US" sz="2000" dirty="0"/>
              <a:t> </a:t>
            </a:r>
            <a:r>
              <a:rPr lang="zh-CN" altLang="en-US" sz="2000" dirty="0"/>
              <a:t>计数平均值</a:t>
            </a:r>
            <a:r>
              <a:rPr lang="en-US" altLang="zh-CN" sz="2000" dirty="0"/>
              <a:t> = </a:t>
            </a:r>
            <a:r>
              <a:rPr lang="en-US" sz="2000" dirty="0"/>
              <a:t>2487695</a:t>
            </a:r>
          </a:p>
          <a:p>
            <a:pPr marL="0" indent="0" algn="ctr">
              <a:buNone/>
            </a:pPr>
            <a:r>
              <a:rPr lang="en-US" sz="2000" dirty="0"/>
              <a:t>(</a:t>
            </a:r>
            <a:r>
              <a:rPr lang="zh-CN" altLang="en-US" sz="2000" dirty="0"/>
              <a:t>实验结果</a:t>
            </a:r>
            <a:r>
              <a:rPr lang="zh-Hans" altLang="en-US" sz="2000" dirty="0"/>
              <a:t> </a:t>
            </a:r>
            <a:r>
              <a:rPr lang="en-US" altLang="zh-Hans" sz="2000" dirty="0"/>
              <a:t>2488225</a:t>
            </a:r>
            <a:r>
              <a:rPr lang="en-US" sz="2000" dirty="0"/>
              <a:t>)</a:t>
            </a:r>
          </a:p>
          <a:p>
            <a:pPr marL="0" indent="0" algn="ctr">
              <a:buNone/>
            </a:pPr>
            <a:r>
              <a:rPr lang="en-US" altLang="zh-Hans" sz="2000" dirty="0">
                <a:sym typeface="Wingdings" pitchFamily="2" charset="2"/>
              </a:rPr>
              <a:t> </a:t>
            </a:r>
            <a:r>
              <a:rPr lang="zh-CN" altLang="en-US" sz="2000" dirty="0">
                <a:sym typeface="Wingdings" pitchFamily="2" charset="2"/>
              </a:rPr>
              <a:t>计算结果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合理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7196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D8CF-E0F7-6349-8B61-83C5232A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程序计算结果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3C8D8B-A231-8E40-B773-E4EBC550E4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49" y="1163782"/>
            <a:ext cx="5616000" cy="397800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5163F96-031B-844F-BCC5-0D175ED143DB}"/>
                  </a:ext>
                </a:extLst>
              </p:cNvPr>
              <p:cNvSpPr txBox="1"/>
              <p:nvPr/>
            </p:nvSpPr>
            <p:spPr>
              <a:xfrm>
                <a:off x="4855373" y="1163782"/>
                <a:ext cx="3659977" cy="8695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800" dirty="0"/>
                  <a:t>分组间隔 </a:t>
                </a:r>
                <a:r>
                  <a:rPr lang="en-US" altLang="zh-Hans" sz="1800" dirty="0"/>
                  <a:t>1</a:t>
                </a:r>
                <a:r>
                  <a:rPr lang="zh-CN" altLang="en-US" sz="1800" dirty="0"/>
                  <a:t> </a:t>
                </a:r>
                <a:r>
                  <a:rPr lang="el-GR" altLang="zh-CN" sz="1800" dirty="0" err="1"/>
                  <a:t>μs</a:t>
                </a:r>
                <a:r>
                  <a:rPr lang="zh-CN" altLang="en-US" sz="1800" dirty="0"/>
                  <a:t> 的本底 </a:t>
                </a:r>
                <a:r>
                  <a:rPr lang="en-US" altLang="zh-CN" sz="1800" dirty="0"/>
                  <a:t>=</a:t>
                </a:r>
                <a:r>
                  <a:rPr lang="zh-CN" altLang="en-US" sz="1800" dirty="0"/>
                  <a:t> </a:t>
                </a:r>
                <a:r>
                  <a:rPr lang="en-US" altLang="zh-Hans" sz="1800" dirty="0"/>
                  <a:t>14.95</a:t>
                </a:r>
                <a:endParaRPr lang="zh-CN" altLang="en-US" sz="1800" dirty="0"/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zh-CN" altLang="el-GR" sz="18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l-GR" sz="1800" dirty="0"/>
                  <a:t> 分组间隔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0.2</a:t>
                </a:r>
                <a:r>
                  <a:rPr lang="zh-CN" altLang="en-US" sz="1800" dirty="0"/>
                  <a:t> </a:t>
                </a:r>
                <a:r>
                  <a:rPr lang="el-GR" altLang="zh-CN" sz="1800" dirty="0" err="1"/>
                  <a:t>μs</a:t>
                </a:r>
                <a:r>
                  <a:rPr lang="el-GR" altLang="zh-CN" sz="1800" dirty="0"/>
                  <a:t> </a:t>
                </a:r>
                <a:r>
                  <a:rPr lang="zh-CN" altLang="en-US" sz="1800" dirty="0"/>
                  <a:t>的本底</a:t>
                </a:r>
                <a:r>
                  <a:rPr lang="zh-Hans" altLang="en-US" sz="1800" dirty="0"/>
                  <a:t> </a:t>
                </a:r>
                <a:r>
                  <a:rPr lang="en-US" altLang="zh-Hans" sz="1800" dirty="0"/>
                  <a:t>=</a:t>
                </a:r>
                <a:r>
                  <a:rPr lang="zh-Hans" altLang="en-US" sz="1800" dirty="0"/>
                  <a:t> </a:t>
                </a:r>
                <a:r>
                  <a:rPr lang="en-US" altLang="zh-Hans" sz="1800" dirty="0"/>
                  <a:t>2.991</a:t>
                </a:r>
                <a:endParaRPr lang="zh-CN" altLang="en-US" sz="1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5163F96-031B-844F-BCC5-0D175ED14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373" y="1163782"/>
                <a:ext cx="3659977" cy="869533"/>
              </a:xfrm>
              <a:prstGeom prst="rect">
                <a:avLst/>
              </a:prstGeom>
              <a:blipFill>
                <a:blip r:embed="rId4"/>
                <a:stretch>
                  <a:fillRect r="-345"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9901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D8CF-E0F7-6349-8B61-83C5232A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程序计算结果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3C8D8B-A231-8E40-B773-E4EBC550E4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1163782"/>
            <a:ext cx="5616054" cy="391953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6E9CC7-1937-E84B-86E5-2AF923E410B6}"/>
                  </a:ext>
                </a:extLst>
              </p:cNvPr>
              <p:cNvSpPr txBox="1"/>
              <p:nvPr/>
            </p:nvSpPr>
            <p:spPr>
              <a:xfrm>
                <a:off x="4855373" y="1163782"/>
                <a:ext cx="3659977" cy="8695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800" dirty="0"/>
                  <a:t>分组间隔 </a:t>
                </a:r>
                <a:r>
                  <a:rPr lang="en-US" altLang="zh-Hans" sz="1800" dirty="0"/>
                  <a:t>1</a:t>
                </a:r>
                <a:r>
                  <a:rPr lang="zh-CN" altLang="en-US" sz="1800" dirty="0"/>
                  <a:t> </a:t>
                </a:r>
                <a:r>
                  <a:rPr lang="el-GR" altLang="zh-CN" sz="1800" dirty="0" err="1"/>
                  <a:t>μs</a:t>
                </a:r>
                <a:r>
                  <a:rPr lang="zh-CN" altLang="en-US" sz="1800" dirty="0"/>
                  <a:t> 的本底 </a:t>
                </a:r>
                <a:r>
                  <a:rPr lang="en-US" altLang="zh-CN" sz="1800" dirty="0"/>
                  <a:t>=</a:t>
                </a:r>
                <a:r>
                  <a:rPr lang="zh-CN" altLang="en-US" sz="1800" dirty="0"/>
                  <a:t> </a:t>
                </a:r>
                <a:r>
                  <a:rPr lang="en-US" altLang="zh-Hans" sz="1800" dirty="0"/>
                  <a:t>14.86</a:t>
                </a:r>
                <a:endParaRPr lang="zh-CN" altLang="en-US" sz="1800" dirty="0"/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zh-CN" altLang="el-GR" sz="18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l-GR" sz="1800" dirty="0"/>
                  <a:t> 分组间隔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0.2</a:t>
                </a:r>
                <a:r>
                  <a:rPr lang="zh-CN" altLang="en-US" sz="1800" dirty="0"/>
                  <a:t> </a:t>
                </a:r>
                <a:r>
                  <a:rPr lang="el-GR" altLang="zh-CN" sz="1800" dirty="0" err="1"/>
                  <a:t>μs</a:t>
                </a:r>
                <a:r>
                  <a:rPr lang="el-GR" altLang="zh-CN" sz="1800" dirty="0"/>
                  <a:t> </a:t>
                </a:r>
                <a:r>
                  <a:rPr lang="zh-CN" altLang="en-US" sz="1800" dirty="0"/>
                  <a:t>的本底</a:t>
                </a:r>
                <a:r>
                  <a:rPr lang="zh-Hans" altLang="en-US" sz="1800" dirty="0"/>
                  <a:t> </a:t>
                </a:r>
                <a:r>
                  <a:rPr lang="en-US" altLang="zh-Hans" sz="1800" dirty="0"/>
                  <a:t>=</a:t>
                </a:r>
                <a:r>
                  <a:rPr lang="zh-Hans" altLang="en-US" sz="1800" dirty="0"/>
                  <a:t> </a:t>
                </a:r>
                <a:r>
                  <a:rPr lang="en-US" altLang="zh-Hans" sz="1800" dirty="0"/>
                  <a:t>2.973</a:t>
                </a:r>
                <a:endParaRPr lang="zh-CN" altLang="en-US" sz="1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6E9CC7-1937-E84B-86E5-2AF923E41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373" y="1163782"/>
                <a:ext cx="3659977" cy="869533"/>
              </a:xfrm>
              <a:prstGeom prst="rect">
                <a:avLst/>
              </a:prstGeom>
              <a:blipFill>
                <a:blip r:embed="rId4"/>
                <a:stretch>
                  <a:fillRect r="-345"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59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0D029B-A615-7F49-A14A-716DE8B39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00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F665F8-1AE2-434A-A44B-E619D750E311}"/>
              </a:ext>
            </a:extLst>
          </p:cNvPr>
          <p:cNvSpPr/>
          <p:nvPr/>
        </p:nvSpPr>
        <p:spPr>
          <a:xfrm>
            <a:off x="4094922" y="0"/>
            <a:ext cx="5049078" cy="5715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AC79D-7D20-E44E-9083-5E12DB04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35" y="1424782"/>
            <a:ext cx="3947553" cy="237728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Part</a:t>
            </a:r>
            <a:r>
              <a:rPr lang="zh-Hans" altLang="en-US" dirty="0">
                <a:solidFill>
                  <a:schemeClr val="bg1"/>
                </a:solidFill>
              </a:rPr>
              <a:t> </a:t>
            </a:r>
            <a:r>
              <a:rPr lang="en-US" altLang="zh-Hans" dirty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1B967-9450-C843-B533-FFD6B7D5E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3035" y="3824553"/>
            <a:ext cx="3947553" cy="1250156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地磁场对宇宙射线</a:t>
            </a:r>
            <a:endParaRPr lang="en-US" altLang="zh-CN" sz="2400" dirty="0">
              <a:solidFill>
                <a:schemeClr val="bg1"/>
              </a:solidFill>
            </a:endParaRPr>
          </a:p>
          <a:p>
            <a:r>
              <a:rPr lang="en-US" altLang="zh-CN" sz="2400" dirty="0">
                <a:solidFill>
                  <a:schemeClr val="bg1"/>
                </a:solidFill>
              </a:rPr>
              <a:t>	</a:t>
            </a:r>
            <a:r>
              <a:rPr lang="zh-CN" altLang="en-US" sz="2400" dirty="0">
                <a:solidFill>
                  <a:schemeClr val="bg1"/>
                </a:solidFill>
              </a:rPr>
              <a:t>通量的影响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24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FF5B0-A904-E94B-88B9-BF5D9DAF6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地磁场对宇宙线的影响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34E19F-AA6E-D846-8EDD-BA8AD56B1F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333" y="1541466"/>
            <a:ext cx="3919538" cy="41612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CD9B8C-50E8-1B4B-852C-746F875FFAC9}"/>
              </a:ext>
            </a:extLst>
          </p:cNvPr>
          <p:cNvSpPr txBox="1"/>
          <p:nvPr/>
        </p:nvSpPr>
        <p:spPr>
          <a:xfrm>
            <a:off x="4665544" y="2091459"/>
            <a:ext cx="90281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432FF"/>
                </a:solidFill>
              </a:rPr>
              <a:t>地理北极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6F670-9FD4-C142-A67F-6932D34DEA89}"/>
              </a:ext>
            </a:extLst>
          </p:cNvPr>
          <p:cNvSpPr txBox="1"/>
          <p:nvPr/>
        </p:nvSpPr>
        <p:spPr>
          <a:xfrm>
            <a:off x="3798465" y="4548479"/>
            <a:ext cx="90281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432FF"/>
                </a:solidFill>
              </a:rPr>
              <a:t>地理南极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6579E-BF78-7947-BE52-C096415BFA7B}"/>
              </a:ext>
            </a:extLst>
          </p:cNvPr>
          <p:cNvSpPr txBox="1"/>
          <p:nvPr/>
        </p:nvSpPr>
        <p:spPr>
          <a:xfrm>
            <a:off x="3347060" y="2172435"/>
            <a:ext cx="90281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40FF"/>
                </a:solidFill>
              </a:rPr>
              <a:t>地磁南极</a:t>
            </a:r>
            <a:endParaRPr lang="en-US" dirty="0">
              <a:solidFill>
                <a:srgbClr val="FF40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52773F-A895-394A-84C2-9E9E1AF32535}"/>
              </a:ext>
            </a:extLst>
          </p:cNvPr>
          <p:cNvSpPr txBox="1"/>
          <p:nvPr/>
        </p:nvSpPr>
        <p:spPr>
          <a:xfrm>
            <a:off x="5150311" y="4363758"/>
            <a:ext cx="90281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40FF"/>
                </a:solidFill>
              </a:rPr>
              <a:t>地磁北极</a:t>
            </a:r>
            <a:endParaRPr lang="en-US" dirty="0">
              <a:solidFill>
                <a:srgbClr val="FF4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76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7D6494-949B-9B4C-88BE-063F0BC81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地磁场对宇宙线的影响</a:t>
            </a:r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FD92833-9E98-7145-A3FD-D6B68BFB7E09}"/>
              </a:ext>
            </a:extLst>
          </p:cNvPr>
          <p:cNvSpPr/>
          <p:nvPr/>
        </p:nvSpPr>
        <p:spPr>
          <a:xfrm>
            <a:off x="1786824" y="2701235"/>
            <a:ext cx="1452283" cy="1452283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6462FB-E9DC-AB47-B845-2716C6946665}"/>
              </a:ext>
            </a:extLst>
          </p:cNvPr>
          <p:cNvSpPr txBox="1"/>
          <p:nvPr/>
        </p:nvSpPr>
        <p:spPr>
          <a:xfrm>
            <a:off x="1517520" y="1531123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/>
              <a:t>地理北极俯视图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B242C1-0137-6D4F-82E4-51DC0DD62899}"/>
              </a:ext>
            </a:extLst>
          </p:cNvPr>
          <p:cNvSpPr txBox="1"/>
          <p:nvPr/>
        </p:nvSpPr>
        <p:spPr>
          <a:xfrm>
            <a:off x="1240219" y="2073882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906E85-A87D-7F4B-9F6D-5CE858578F3B}"/>
              </a:ext>
            </a:extLst>
          </p:cNvPr>
          <p:cNvSpPr txBox="1"/>
          <p:nvPr/>
        </p:nvSpPr>
        <p:spPr>
          <a:xfrm>
            <a:off x="3432574" y="2073882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21419DF-A8AC-864D-980D-8F79C6618263}"/>
              </a:ext>
            </a:extLst>
          </p:cNvPr>
          <p:cNvSpPr/>
          <p:nvPr/>
        </p:nvSpPr>
        <p:spPr>
          <a:xfrm>
            <a:off x="1498036" y="2436817"/>
            <a:ext cx="896471" cy="216201"/>
          </a:xfrm>
          <a:custGeom>
            <a:avLst/>
            <a:gdLst>
              <a:gd name="connsiteX0" fmla="*/ 0 w 896471"/>
              <a:gd name="connsiteY0" fmla="*/ 18978 h 216201"/>
              <a:gd name="connsiteX1" fmla="*/ 564777 w 896471"/>
              <a:gd name="connsiteY1" fmla="*/ 18978 h 216201"/>
              <a:gd name="connsiteX2" fmla="*/ 896471 w 896471"/>
              <a:gd name="connsiteY2" fmla="*/ 216201 h 216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6471" h="216201">
                <a:moveTo>
                  <a:pt x="0" y="18978"/>
                </a:moveTo>
                <a:cubicBezTo>
                  <a:pt x="207682" y="2542"/>
                  <a:pt x="415365" y="-13893"/>
                  <a:pt x="564777" y="18978"/>
                </a:cubicBezTo>
                <a:cubicBezTo>
                  <a:pt x="714189" y="51849"/>
                  <a:pt x="805330" y="134025"/>
                  <a:pt x="896471" y="216201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80F6423-425F-D640-83C3-4423EAB3275B}"/>
              </a:ext>
            </a:extLst>
          </p:cNvPr>
          <p:cNvSpPr/>
          <p:nvPr/>
        </p:nvSpPr>
        <p:spPr>
          <a:xfrm>
            <a:off x="2630242" y="2339451"/>
            <a:ext cx="932329" cy="176891"/>
          </a:xfrm>
          <a:custGeom>
            <a:avLst/>
            <a:gdLst>
              <a:gd name="connsiteX0" fmla="*/ 932329 w 932329"/>
              <a:gd name="connsiteY0" fmla="*/ 161364 h 176891"/>
              <a:gd name="connsiteX1" fmla="*/ 313765 w 932329"/>
              <a:gd name="connsiteY1" fmla="*/ 161364 h 176891"/>
              <a:gd name="connsiteX2" fmla="*/ 0 w 932329"/>
              <a:gd name="connsiteY2" fmla="*/ 0 h 17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2329" h="176891">
                <a:moveTo>
                  <a:pt x="932329" y="161364"/>
                </a:moveTo>
                <a:cubicBezTo>
                  <a:pt x="700741" y="174811"/>
                  <a:pt x="469153" y="188258"/>
                  <a:pt x="313765" y="161364"/>
                </a:cubicBezTo>
                <a:cubicBezTo>
                  <a:pt x="158377" y="134470"/>
                  <a:pt x="79188" y="67235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0708AC-32DC-A849-A737-D72E2F92BFA6}"/>
              </a:ext>
            </a:extLst>
          </p:cNvPr>
          <p:cNvSpPr txBox="1"/>
          <p:nvPr/>
        </p:nvSpPr>
        <p:spPr>
          <a:xfrm>
            <a:off x="2330865" y="2326018"/>
            <a:ext cx="36420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ans" altLang="en-US" dirty="0">
                <a:solidFill>
                  <a:schemeClr val="accent6">
                    <a:lumMod val="75000"/>
                  </a:schemeClr>
                </a:solidFill>
              </a:rPr>
              <a:t>⦿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5D4CC8-8D09-5B4B-BC11-AC0E63AFA267}"/>
              </a:ext>
            </a:extLst>
          </p:cNvPr>
          <p:cNvSpPr txBox="1"/>
          <p:nvPr/>
        </p:nvSpPr>
        <p:spPr>
          <a:xfrm>
            <a:off x="1412702" y="3273167"/>
            <a:ext cx="36420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ans" altLang="en-US" dirty="0">
                <a:solidFill>
                  <a:schemeClr val="accent6">
                    <a:lumMod val="75000"/>
                  </a:schemeClr>
                </a:solidFill>
              </a:rPr>
              <a:t>⦿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905D0D-426C-1F4F-A060-C867D5A5D702}"/>
              </a:ext>
            </a:extLst>
          </p:cNvPr>
          <p:cNvSpPr txBox="1"/>
          <p:nvPr/>
        </p:nvSpPr>
        <p:spPr>
          <a:xfrm>
            <a:off x="3250473" y="3273167"/>
            <a:ext cx="36420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ans" altLang="en-US" dirty="0">
                <a:solidFill>
                  <a:schemeClr val="accent6">
                    <a:lumMod val="75000"/>
                  </a:schemeClr>
                </a:solidFill>
              </a:rPr>
              <a:t>⦿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2F50FC-D771-4F48-87E6-C29D983E1D28}"/>
              </a:ext>
            </a:extLst>
          </p:cNvPr>
          <p:cNvSpPr txBox="1"/>
          <p:nvPr/>
        </p:nvSpPr>
        <p:spPr>
          <a:xfrm>
            <a:off x="2330865" y="4158882"/>
            <a:ext cx="36420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ans" altLang="en-US" dirty="0">
                <a:solidFill>
                  <a:schemeClr val="accent6">
                    <a:lumMod val="75000"/>
                  </a:schemeClr>
                </a:solidFill>
              </a:rPr>
              <a:t>⦿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BB46AA-FBE6-7D44-9169-F669C892B671}"/>
              </a:ext>
            </a:extLst>
          </p:cNvPr>
          <p:cNvSpPr txBox="1"/>
          <p:nvPr/>
        </p:nvSpPr>
        <p:spPr>
          <a:xfrm>
            <a:off x="1732785" y="2645654"/>
            <a:ext cx="36420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ans" altLang="en-US" dirty="0">
                <a:solidFill>
                  <a:schemeClr val="accent6">
                    <a:lumMod val="75000"/>
                  </a:schemeClr>
                </a:solidFill>
              </a:rPr>
              <a:t>⦿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C8C1CC-85C4-F54E-B888-1B8298460928}"/>
              </a:ext>
            </a:extLst>
          </p:cNvPr>
          <p:cNvSpPr txBox="1"/>
          <p:nvPr/>
        </p:nvSpPr>
        <p:spPr>
          <a:xfrm>
            <a:off x="1718313" y="3900681"/>
            <a:ext cx="36420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ans" altLang="en-US" dirty="0">
                <a:solidFill>
                  <a:schemeClr val="accent6">
                    <a:lumMod val="75000"/>
                  </a:schemeClr>
                </a:solidFill>
              </a:rPr>
              <a:t>⦿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A6A815-F82C-3B49-9DC2-DBFE880348AC}"/>
              </a:ext>
            </a:extLst>
          </p:cNvPr>
          <p:cNvSpPr txBox="1"/>
          <p:nvPr/>
        </p:nvSpPr>
        <p:spPr>
          <a:xfrm>
            <a:off x="2960291" y="3900681"/>
            <a:ext cx="36420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ans" altLang="en-US" dirty="0">
                <a:solidFill>
                  <a:schemeClr val="accent6">
                    <a:lumMod val="75000"/>
                  </a:schemeClr>
                </a:solidFill>
              </a:rPr>
              <a:t>⦿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B7E1BB-8E3F-2042-9555-5E040F379F54}"/>
              </a:ext>
            </a:extLst>
          </p:cNvPr>
          <p:cNvSpPr txBox="1"/>
          <p:nvPr/>
        </p:nvSpPr>
        <p:spPr>
          <a:xfrm>
            <a:off x="2955758" y="2645654"/>
            <a:ext cx="36420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ans" altLang="en-US" dirty="0">
                <a:solidFill>
                  <a:schemeClr val="accent6">
                    <a:lumMod val="75000"/>
                  </a:schemeClr>
                </a:solidFill>
              </a:rPr>
              <a:t>⦿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46946D-65A7-4B49-972C-BAB7A6928122}"/>
                  </a:ext>
                </a:extLst>
              </p:cNvPr>
              <p:cNvSpPr txBox="1"/>
              <p:nvPr/>
            </p:nvSpPr>
            <p:spPr>
              <a:xfrm>
                <a:off x="3388037" y="3083773"/>
                <a:ext cx="405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46946D-65A7-4B49-972C-BAB7A6928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037" y="3083773"/>
                <a:ext cx="40568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E6F0945F-B755-814F-89C0-7D51B19E77FE}"/>
              </a:ext>
            </a:extLst>
          </p:cNvPr>
          <p:cNvSpPr txBox="1"/>
          <p:nvPr/>
        </p:nvSpPr>
        <p:spPr>
          <a:xfrm>
            <a:off x="1240219" y="4570086"/>
            <a:ext cx="2526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正粒子：西方</a:t>
            </a:r>
            <a:r>
              <a:rPr lang="zh-Hans" altLang="en-US" sz="2000" dirty="0">
                <a:solidFill>
                  <a:srgbClr val="FF0000"/>
                </a:solidFill>
              </a:rPr>
              <a:t> </a:t>
            </a:r>
            <a:r>
              <a:rPr lang="en-US" altLang="zh-Hans" sz="2000" dirty="0">
                <a:solidFill>
                  <a:srgbClr val="FF0000"/>
                </a:solidFill>
              </a:rPr>
              <a:t>&gt;</a:t>
            </a:r>
            <a:r>
              <a:rPr lang="zh-Hans" altLang="en-US" sz="2000" dirty="0">
                <a:solidFill>
                  <a:srgbClr val="FF0000"/>
                </a:solidFill>
              </a:rPr>
              <a:t> </a:t>
            </a:r>
            <a:r>
              <a:rPr lang="zh-CN" altLang="en-US" sz="2000" dirty="0">
                <a:solidFill>
                  <a:srgbClr val="FF0000"/>
                </a:solidFill>
              </a:rPr>
              <a:t>东方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D27625-283A-984A-A58F-BA5DE8098B69}"/>
              </a:ext>
            </a:extLst>
          </p:cNvPr>
          <p:cNvSpPr txBox="1"/>
          <p:nvPr/>
        </p:nvSpPr>
        <p:spPr>
          <a:xfrm>
            <a:off x="5303362" y="153112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/>
              <a:t>北半球侧面图</a:t>
            </a:r>
            <a:endParaRPr lang="en-US" sz="2000" dirty="0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9160F82D-8D73-7745-A7B8-C4FB9E79918F}"/>
              </a:ext>
            </a:extLst>
          </p:cNvPr>
          <p:cNvSpPr/>
          <p:nvPr/>
        </p:nvSpPr>
        <p:spPr>
          <a:xfrm>
            <a:off x="3931288" y="2855091"/>
            <a:ext cx="2920788" cy="2916000"/>
          </a:xfrm>
          <a:prstGeom prst="arc">
            <a:avLst>
              <a:gd name="adj1" fmla="val 14742998"/>
              <a:gd name="adj2" fmla="val 0"/>
            </a:avLst>
          </a:prstGeom>
          <a:solidFill>
            <a:schemeClr val="accent6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8B29C23-9ABF-4544-B4DE-43EF0B7D157C}"/>
              </a:ext>
            </a:extLst>
          </p:cNvPr>
          <p:cNvCxnSpPr>
            <a:cxnSpLocks/>
          </p:cNvCxnSpPr>
          <p:nvPr/>
        </p:nvCxnSpPr>
        <p:spPr>
          <a:xfrm flipH="1" flipV="1">
            <a:off x="7275157" y="2888785"/>
            <a:ext cx="967475" cy="59305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06895C6-92C3-F643-A975-EAC6B368A045}"/>
              </a:ext>
            </a:extLst>
          </p:cNvPr>
          <p:cNvCxnSpPr>
            <a:cxnSpLocks/>
            <a:stCxn id="23" idx="1"/>
          </p:cNvCxnSpPr>
          <p:nvPr/>
        </p:nvCxnSpPr>
        <p:spPr>
          <a:xfrm flipV="1">
            <a:off x="5391682" y="3180523"/>
            <a:ext cx="2513306" cy="11325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6C3933D-3D0C-0046-9077-E91D0862BFE9}"/>
                  </a:ext>
                </a:extLst>
              </p:cNvPr>
              <p:cNvSpPr txBox="1"/>
              <p:nvPr/>
            </p:nvSpPr>
            <p:spPr>
              <a:xfrm>
                <a:off x="7458871" y="2682268"/>
                <a:ext cx="405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6C3933D-3D0C-0046-9077-E91D0862B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8871" y="2682268"/>
                <a:ext cx="40568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5BF9F57-0EE2-1B47-9271-472B66F18091}"/>
              </a:ext>
            </a:extLst>
          </p:cNvPr>
          <p:cNvCxnSpPr/>
          <p:nvPr/>
        </p:nvCxnSpPr>
        <p:spPr>
          <a:xfrm flipH="1">
            <a:off x="6749715" y="3729435"/>
            <a:ext cx="117075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5CDCBFC-B350-9C45-8C8C-F8E4A347ECC5}"/>
              </a:ext>
            </a:extLst>
          </p:cNvPr>
          <p:cNvCxnSpPr>
            <a:cxnSpLocks/>
          </p:cNvCxnSpPr>
          <p:nvPr/>
        </p:nvCxnSpPr>
        <p:spPr>
          <a:xfrm flipH="1">
            <a:off x="6749715" y="2628283"/>
            <a:ext cx="479985" cy="1027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EA5AD56-6F23-B346-80FF-F148017D7DE6}"/>
              </a:ext>
            </a:extLst>
          </p:cNvPr>
          <p:cNvSpPr txBox="1"/>
          <p:nvPr/>
        </p:nvSpPr>
        <p:spPr>
          <a:xfrm>
            <a:off x="7047599" y="2265237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难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46F79FF-1805-7946-82F2-BEB4920A4504}"/>
              </a:ext>
            </a:extLst>
          </p:cNvPr>
          <p:cNvSpPr txBox="1"/>
          <p:nvPr/>
        </p:nvSpPr>
        <p:spPr>
          <a:xfrm>
            <a:off x="7132882" y="3769113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易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68C141-1949-0F42-AADA-CE1813554367}"/>
              </a:ext>
            </a:extLst>
          </p:cNvPr>
          <p:cNvSpPr txBox="1"/>
          <p:nvPr/>
        </p:nvSpPr>
        <p:spPr>
          <a:xfrm>
            <a:off x="4232756" y="4570086"/>
            <a:ext cx="4136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正</a:t>
            </a:r>
            <a:r>
              <a:rPr lang="en-US" altLang="zh-CN" sz="2000" dirty="0">
                <a:solidFill>
                  <a:srgbClr val="FF0000"/>
                </a:solidFill>
              </a:rPr>
              <a:t>/</a:t>
            </a:r>
            <a:r>
              <a:rPr lang="zh-CN" altLang="en-US" sz="2000" dirty="0">
                <a:solidFill>
                  <a:srgbClr val="FF0000"/>
                </a:solidFill>
              </a:rPr>
              <a:t>负粒子（北半球）：南方</a:t>
            </a:r>
            <a:r>
              <a:rPr lang="zh-Hans" altLang="en-US" sz="2000" dirty="0">
                <a:solidFill>
                  <a:srgbClr val="FF0000"/>
                </a:solidFill>
              </a:rPr>
              <a:t> </a:t>
            </a:r>
            <a:r>
              <a:rPr lang="en-US" altLang="zh-Hans" sz="2000" dirty="0">
                <a:solidFill>
                  <a:srgbClr val="FF0000"/>
                </a:solidFill>
              </a:rPr>
              <a:t>&gt;</a:t>
            </a:r>
            <a:r>
              <a:rPr lang="zh-Hans" altLang="en-US" sz="2000" dirty="0">
                <a:solidFill>
                  <a:srgbClr val="FF0000"/>
                </a:solidFill>
              </a:rPr>
              <a:t> </a:t>
            </a:r>
            <a:r>
              <a:rPr lang="zh-CN" altLang="en-US" sz="2000" dirty="0">
                <a:solidFill>
                  <a:srgbClr val="FF0000"/>
                </a:solidFill>
              </a:rPr>
              <a:t>北方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9AFE8F6-4AE5-0F41-95AF-24F1CD676FA5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5391681" y="2544917"/>
            <a:ext cx="1" cy="176817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9AE3458-166E-CD4B-8F3E-FAB9ADD6B600}"/>
              </a:ext>
            </a:extLst>
          </p:cNvPr>
          <p:cNvSpPr txBox="1"/>
          <p:nvPr/>
        </p:nvSpPr>
        <p:spPr>
          <a:xfrm>
            <a:off x="5354892" y="210552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地理</a:t>
            </a:r>
            <a:endParaRPr lang="en-US" altLang="zh-CN" sz="2000" dirty="0"/>
          </a:p>
          <a:p>
            <a:r>
              <a:rPr lang="zh-CN" altLang="en-US" sz="2000" dirty="0"/>
              <a:t>北极</a:t>
            </a:r>
            <a:endParaRPr lang="en-US" sz="2000" dirty="0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B2193D3-4CDB-8D4F-91EF-D39A1EBFF7D4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4677992" y="2628283"/>
            <a:ext cx="713690" cy="168480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4AE408A-3D04-A347-BDAE-C5511DD0AF0A}"/>
              </a:ext>
            </a:extLst>
          </p:cNvPr>
          <p:cNvSpPr txBox="1"/>
          <p:nvPr/>
        </p:nvSpPr>
        <p:spPr>
          <a:xfrm>
            <a:off x="4445058" y="195746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地磁</a:t>
            </a:r>
            <a:endParaRPr lang="en-US" altLang="zh-CN" sz="2000" dirty="0"/>
          </a:p>
          <a:p>
            <a:r>
              <a:rPr lang="zh-CN" altLang="en-US" sz="2000" dirty="0"/>
              <a:t>北极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2781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0" grpId="0"/>
      <p:bldP spid="21" grpId="1"/>
      <p:bldP spid="23" grpId="0" animBg="1"/>
      <p:bldP spid="30" grpId="1"/>
      <p:bldP spid="37" grpId="0"/>
      <p:bldP spid="38" grpId="0"/>
      <p:bldP spid="39" grpId="0"/>
      <p:bldP spid="47" grpId="0"/>
      <p:bldP spid="5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F36FA5-1911-EC48-9734-0BB232E2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通量测量的方法：“符合测量”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>
                <a:extLst>
                  <a:ext uri="{FF2B5EF4-FFF2-40B4-BE49-F238E27FC236}">
                    <a16:creationId xmlns:a16="http://schemas.microsoft.com/office/drawing/2014/main" id="{4CA3E876-BC2D-FA42-9770-5EE6C8B5CA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01164" y="1228436"/>
                <a:ext cx="3814185" cy="3919033"/>
              </a:xfrm>
            </p:spPr>
            <p:txBody>
              <a:bodyPr anchor="ctr">
                <a:normAutofit/>
              </a:bodyPr>
              <a:lstStyle/>
              <a:p>
                <a:r>
                  <a:rPr lang="zh-CN" altLang="en-US" dirty="0"/>
                  <a:t>上探测器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限制</a:t>
                </a:r>
                <a:r>
                  <a:rPr lang="zh-CN" altLang="en-US" dirty="0"/>
                  <a:t>了</a:t>
                </a:r>
                <a:r>
                  <a:rPr lang="en-US" altLang="zh-CN" dirty="0"/>
                  <a:t> </a:t>
                </a:r>
                <a:r>
                  <a:rPr lang="el-GR" altLang="zh-CN" dirty="0" err="1"/>
                  <a:t>muon</a:t>
                </a:r>
                <a:r>
                  <a:rPr lang="zh-Hans" altLang="en-US" dirty="0"/>
                  <a:t> </a:t>
                </a:r>
                <a:r>
                  <a:rPr lang="zh-CN" altLang="en-US" dirty="0"/>
                  <a:t>进入下探测器的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方向</a:t>
                </a:r>
                <a:endParaRPr lang="en-US" altLang="zh-CN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dirty="0"/>
                  <a:t>海平面上</a:t>
                </a:r>
                <a:r>
                  <a:rPr kumimoji="1" lang="en-US" altLang="zh-CN" dirty="0"/>
                  <a:t> muon </a:t>
                </a:r>
                <a:r>
                  <a:rPr kumimoji="1" lang="zh-CN" altLang="en-US" dirty="0"/>
                  <a:t>通量约</a:t>
                </a:r>
                <a:r>
                  <a:rPr kumimoji="1" lang="en-US" altLang="zh-CN" dirty="0"/>
                  <a:t> 1 cm</a:t>
                </a:r>
                <a:r>
                  <a:rPr kumimoji="1" lang="en-US" altLang="zh-CN" baseline="30000" dirty="0"/>
                  <a:t>-2</a:t>
                </a:r>
                <a:r>
                  <a:rPr kumimoji="1" lang="en-US" altLang="zh-CN" dirty="0"/>
                  <a:t> </a:t>
                </a:r>
                <a:r>
                  <a:rPr kumimoji="1" lang="en-US" altLang="zh-Hans" dirty="0"/>
                  <a:t>·</a:t>
                </a:r>
                <a:r>
                  <a:rPr kumimoji="1" lang="zh-Hans" altLang="en-US" dirty="0"/>
                  <a:t> </a:t>
                </a:r>
                <a:r>
                  <a:rPr kumimoji="1" lang="en-US" altLang="zh-Hans" dirty="0"/>
                  <a:t>min</a:t>
                </a:r>
                <a:r>
                  <a:rPr kumimoji="1" lang="en-US" altLang="zh-Hans" baseline="30000" dirty="0"/>
                  <a:t>-1</a:t>
                </a:r>
                <a:r>
                  <a:rPr kumimoji="1" lang="zh-Hans" altLang="en-US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Han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 100 ns </a:t>
                </a:r>
                <a:r>
                  <a:rPr lang="zh-CN" altLang="en-US" dirty="0"/>
                  <a:t>内几乎不会有两个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muon</a:t>
                </a:r>
                <a:r>
                  <a:rPr lang="zh-Hans" altLang="en-US" dirty="0"/>
                  <a:t> 穿过两个探测器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7" name="Content Placeholder 36">
                <a:extLst>
                  <a:ext uri="{FF2B5EF4-FFF2-40B4-BE49-F238E27FC236}">
                    <a16:creationId xmlns:a16="http://schemas.microsoft.com/office/drawing/2014/main" id="{4CA3E876-BC2D-FA42-9770-5EE6C8B5CA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01164" y="1228436"/>
                <a:ext cx="3814185" cy="3919033"/>
              </a:xfrm>
              <a:blipFill>
                <a:blip r:embed="rId2"/>
                <a:stretch>
                  <a:fillRect l="-1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04163A64-9D84-4840-9562-738E52B17B95}"/>
              </a:ext>
            </a:extLst>
          </p:cNvPr>
          <p:cNvSpPr/>
          <p:nvPr/>
        </p:nvSpPr>
        <p:spPr>
          <a:xfrm rot="2700239">
            <a:off x="2305851" y="2455035"/>
            <a:ext cx="1003853" cy="10237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14F8C8-93D2-7B4C-BA7B-3F096DB59964}"/>
              </a:ext>
            </a:extLst>
          </p:cNvPr>
          <p:cNvSpPr/>
          <p:nvPr/>
        </p:nvSpPr>
        <p:spPr>
          <a:xfrm rot="2700239">
            <a:off x="1321908" y="3061254"/>
            <a:ext cx="1003853" cy="1779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AF1D2EA-ED11-3D42-9C7E-001F179D9BCF}"/>
              </a:ext>
            </a:extLst>
          </p:cNvPr>
          <p:cNvCxnSpPr/>
          <p:nvPr/>
        </p:nvCxnSpPr>
        <p:spPr>
          <a:xfrm flipH="1">
            <a:off x="1510750" y="2107096"/>
            <a:ext cx="2146852" cy="214685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7F4EFAB-80FA-1748-B124-5CB619A0E0C8}"/>
              </a:ext>
            </a:extLst>
          </p:cNvPr>
          <p:cNvCxnSpPr>
            <a:cxnSpLocks/>
          </p:cNvCxnSpPr>
          <p:nvPr/>
        </p:nvCxnSpPr>
        <p:spPr>
          <a:xfrm flipH="1">
            <a:off x="1510751" y="2594113"/>
            <a:ext cx="2594112" cy="165983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840CB4C-D4A9-434A-9244-22112110C88E}"/>
              </a:ext>
            </a:extLst>
          </p:cNvPr>
          <p:cNvCxnSpPr>
            <a:cxnSpLocks/>
          </p:cNvCxnSpPr>
          <p:nvPr/>
        </p:nvCxnSpPr>
        <p:spPr>
          <a:xfrm flipH="1">
            <a:off x="1510724" y="1719470"/>
            <a:ext cx="1605182" cy="2534478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23B5FB-28CD-374E-8293-7C7D4E1B4D96}"/>
              </a:ext>
            </a:extLst>
          </p:cNvPr>
          <p:cNvCxnSpPr>
            <a:cxnSpLocks/>
          </p:cNvCxnSpPr>
          <p:nvPr/>
        </p:nvCxnSpPr>
        <p:spPr>
          <a:xfrm flipH="1" flipV="1">
            <a:off x="839891" y="2966900"/>
            <a:ext cx="3781808" cy="198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FA6573A-230F-8B49-8FE6-909D378DA8C5}"/>
              </a:ext>
            </a:extLst>
          </p:cNvPr>
          <p:cNvCxnSpPr>
            <a:cxnSpLocks/>
          </p:cNvCxnSpPr>
          <p:nvPr/>
        </p:nvCxnSpPr>
        <p:spPr>
          <a:xfrm>
            <a:off x="2807777" y="1523172"/>
            <a:ext cx="0" cy="32828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425F78B-5E41-9F4D-B96D-B62E50106533}"/>
              </a:ext>
            </a:extLst>
          </p:cNvPr>
          <p:cNvSpPr txBox="1"/>
          <p:nvPr/>
        </p:nvSpPr>
        <p:spPr>
          <a:xfrm>
            <a:off x="955507" y="2442650"/>
            <a:ext cx="4988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✗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C79E63-AC9E-6D40-AAE8-E5796D2033D7}"/>
              </a:ext>
            </a:extLst>
          </p:cNvPr>
          <p:cNvSpPr txBox="1"/>
          <p:nvPr/>
        </p:nvSpPr>
        <p:spPr>
          <a:xfrm>
            <a:off x="1856995" y="3856766"/>
            <a:ext cx="4732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chemeClr val="accent6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28219624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D743B8-F704-7C4D-BA3E-E748D0F9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ans" altLang="en-US" dirty="0"/>
              <a:t>“</a:t>
            </a:r>
            <a:r>
              <a:rPr lang="zh-CN" altLang="en-US" dirty="0"/>
              <a:t>东西效应”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2B26E68-0891-0841-82C9-6984F8CB31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766790"/>
              </p:ext>
            </p:extLst>
          </p:nvPr>
        </p:nvGraphicFramePr>
        <p:xfrm>
          <a:off x="1332000" y="1163782"/>
          <a:ext cx="6480000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58771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D743B8-F704-7C4D-BA3E-E748D0F9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ans" altLang="en-US" dirty="0"/>
              <a:t>“</a:t>
            </a:r>
            <a:r>
              <a:rPr lang="zh-CN" altLang="en-US" dirty="0"/>
              <a:t>南北效应”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71C6298-3F52-E94F-9A01-80C065305C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6639923"/>
              </p:ext>
            </p:extLst>
          </p:nvPr>
        </p:nvGraphicFramePr>
        <p:xfrm>
          <a:off x="1332000" y="1163782"/>
          <a:ext cx="6480000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2862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7172-D728-F849-8341-8C3504FAB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参考资料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2816A-362C-6F47-B342-5CF9075B0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吴雨生</a:t>
            </a:r>
            <a:r>
              <a:rPr lang="en-US" altLang="zh-CN" dirty="0"/>
              <a:t>, </a:t>
            </a:r>
            <a:r>
              <a:rPr lang="zh-CN" altLang="en-US" dirty="0"/>
              <a:t>吕治严</a:t>
            </a:r>
            <a:r>
              <a:rPr lang="en-US" altLang="zh-CN" dirty="0"/>
              <a:t>, </a:t>
            </a:r>
            <a:r>
              <a:rPr lang="zh-CN" altLang="en-US" dirty="0"/>
              <a:t>李数</a:t>
            </a:r>
            <a:r>
              <a:rPr lang="en-US" altLang="zh-CN" dirty="0"/>
              <a:t>, </a:t>
            </a:r>
            <a:r>
              <a:rPr lang="zh-CN" altLang="en-US" dirty="0"/>
              <a:t>李澄</a:t>
            </a:r>
            <a:r>
              <a:rPr lang="en-US" altLang="zh-CN" dirty="0"/>
              <a:t>, </a:t>
            </a:r>
            <a:r>
              <a:rPr lang="zh-CN" altLang="en-US" dirty="0"/>
              <a:t>孙腊珍</a:t>
            </a:r>
            <a:r>
              <a:rPr lang="en-US" altLang="zh-CN" dirty="0"/>
              <a:t>. </a:t>
            </a:r>
            <a:r>
              <a:rPr lang="zh-CN" altLang="en-US" dirty="0"/>
              <a:t>一种简便的</a:t>
            </a:r>
            <a:r>
              <a:rPr lang="el-GR" altLang="zh-CN" dirty="0"/>
              <a:t>μ</a:t>
            </a:r>
            <a:r>
              <a:rPr lang="zh-CN" altLang="en-US" dirty="0"/>
              <a:t>子寿命测量实验设计</a:t>
            </a:r>
            <a:r>
              <a:rPr lang="en-US" altLang="zh-CN" dirty="0"/>
              <a:t>. </a:t>
            </a:r>
            <a:r>
              <a:rPr lang="zh-CN" altLang="en-US" dirty="0"/>
              <a:t>中国科学技术大学学报</a:t>
            </a:r>
            <a:r>
              <a:rPr lang="en-US" altLang="zh-CN" dirty="0"/>
              <a:t>, 2010</a:t>
            </a:r>
            <a:r>
              <a:rPr lang="zh-CN" altLang="en-US" dirty="0"/>
              <a:t>年第</a:t>
            </a:r>
            <a:r>
              <a:rPr lang="en-US" altLang="zh-CN" dirty="0"/>
              <a:t>40</a:t>
            </a:r>
            <a:r>
              <a:rPr lang="zh-CN" altLang="en-US" dirty="0"/>
              <a:t>卷第</a:t>
            </a:r>
            <a:r>
              <a:rPr lang="en-US" altLang="zh-CN" dirty="0"/>
              <a:t>6</a:t>
            </a:r>
            <a:r>
              <a:rPr lang="zh-CN" altLang="en-US" dirty="0"/>
              <a:t>期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宇宙线物理教学实验设备</a:t>
            </a:r>
            <a:r>
              <a:rPr lang="en-US" altLang="zh-CN" dirty="0"/>
              <a:t>3.1</a:t>
            </a:r>
            <a:r>
              <a:rPr lang="zh-CN" altLang="en-US" dirty="0"/>
              <a:t>型说明书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“宇宙线通量及其受地磁场的影响”实验说明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Hans" altLang="en-US" dirty="0"/>
              <a:t>“</a:t>
            </a:r>
            <a:r>
              <a:rPr lang="en-US" dirty="0"/>
              <a:t>Muon </a:t>
            </a:r>
            <a:r>
              <a:rPr lang="zh-CN" altLang="en-US" dirty="0"/>
              <a:t>寿命测量”实验说明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dirty="0"/>
              <a:t>Muon</a:t>
            </a:r>
            <a:r>
              <a:rPr lang="zh-Hans" altLang="en-US" dirty="0"/>
              <a:t> </a:t>
            </a:r>
            <a:r>
              <a:rPr lang="zh-CN" altLang="en-US" dirty="0"/>
              <a:t>计数计算程序来源于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1800" dirty="0"/>
              <a:t>https://</a:t>
            </a:r>
            <a:r>
              <a:rPr lang="en-US" altLang="zh-CN" sz="1800" dirty="0" err="1"/>
              <a:t>wenku.baidu.com</a:t>
            </a:r>
            <a:r>
              <a:rPr lang="en-US" altLang="zh-CN" sz="1800" dirty="0"/>
              <a:t>/view/26bf88d2a0116c175f0e48c1.html</a:t>
            </a:r>
          </a:p>
        </p:txBody>
      </p:sp>
    </p:spTree>
    <p:extLst>
      <p:ext uri="{BB962C8B-B14F-4D97-AF65-F5344CB8AC3E}">
        <p14:creationId xmlns:p14="http://schemas.microsoft.com/office/powerpoint/2010/main" val="2643232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0D029B-A615-7F49-A14A-716DE8B39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00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F665F8-1AE2-434A-A44B-E619D750E311}"/>
              </a:ext>
            </a:extLst>
          </p:cNvPr>
          <p:cNvSpPr/>
          <p:nvPr/>
        </p:nvSpPr>
        <p:spPr>
          <a:xfrm>
            <a:off x="4094922" y="0"/>
            <a:ext cx="5049078" cy="5715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AC79D-7D20-E44E-9083-5E12DB04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35" y="1424782"/>
            <a:ext cx="3947553" cy="2377281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谢谢！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1B967-9450-C843-B533-FFD6B7D5E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3035" y="3824553"/>
            <a:ext cx="3947553" cy="1250156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Thank</a:t>
            </a:r>
            <a:r>
              <a:rPr lang="zh-Hans" altLang="en-US" sz="2400" dirty="0">
                <a:solidFill>
                  <a:schemeClr val="bg1"/>
                </a:solidFill>
              </a:rPr>
              <a:t> </a:t>
            </a:r>
            <a:r>
              <a:rPr lang="en-US" altLang="zh-Hans" sz="2400" dirty="0">
                <a:solidFill>
                  <a:schemeClr val="bg1"/>
                </a:solidFill>
              </a:rPr>
              <a:t>You</a:t>
            </a:r>
            <a:r>
              <a:rPr lang="zh-Hans" altLang="en-US" sz="2400" dirty="0">
                <a:solidFill>
                  <a:schemeClr val="bg1"/>
                </a:solidFill>
              </a:rPr>
              <a:t> </a:t>
            </a:r>
            <a:r>
              <a:rPr lang="el-GR" altLang="zh-Hans" sz="2400" dirty="0">
                <a:solidFill>
                  <a:schemeClr val="bg1"/>
                </a:solidFill>
              </a:rPr>
              <a:t>!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29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0D029B-A615-7F49-A14A-716DE8B39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00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F665F8-1AE2-434A-A44B-E619D750E311}"/>
              </a:ext>
            </a:extLst>
          </p:cNvPr>
          <p:cNvSpPr/>
          <p:nvPr/>
        </p:nvSpPr>
        <p:spPr>
          <a:xfrm>
            <a:off x="4094922" y="0"/>
            <a:ext cx="5049078" cy="5715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AC79D-7D20-E44E-9083-5E12DB04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35" y="1424782"/>
            <a:ext cx="3947553" cy="2377281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附录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1B967-9450-C843-B533-FFD6B7D5E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3035" y="3824553"/>
            <a:ext cx="3947553" cy="1250156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Appendix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126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0AA-456E-3144-9584-43DFE6D2E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1</a:t>
            </a:r>
            <a:r>
              <a:rPr lang="zh-Hans" altLang="en-US" dirty="0"/>
              <a:t>：</a:t>
            </a:r>
            <a:r>
              <a:rPr lang="zh-CN" altLang="en-US" dirty="0"/>
              <a:t>指数分布的物理意义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D8887A-2B0E-5E4B-813F-EEAF190618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28436"/>
                <a:ext cx="7886700" cy="4235930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sz="2200" dirty="0"/>
                  <a:t>二项分布</a:t>
                </a:r>
                <a:endParaRPr lang="en-US" altLang="zh-CN" sz="2200" dirty="0"/>
              </a:p>
              <a:p>
                <a:pPr marL="0" indent="0">
                  <a:buNone/>
                </a:pPr>
                <a:endParaRPr lang="en-US" altLang="zh-CN" sz="2200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endParaRPr lang="en-US" altLang="zh-CN" sz="2200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r>
                  <a:rPr lang="zh-CN" altLang="en-US" sz="2200" dirty="0"/>
                  <a:t>进行</a:t>
                </a:r>
                <a:r>
                  <a:rPr lang="zh-Hans" altLang="en-US" sz="2200" dirty="0"/>
                  <a:t> </a:t>
                </a:r>
                <a14:m>
                  <m:oMath xmlns:m="http://schemas.openxmlformats.org/officeDocument/2006/math">
                    <m:r>
                      <a:rPr lang="en-US" altLang="zh-Hans" sz="2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Hans" altLang="en-US" sz="2200" dirty="0"/>
                  <a:t> </a:t>
                </a:r>
                <a:r>
                  <a:rPr lang="zh-CN" altLang="en-US" sz="2200" dirty="0"/>
                  <a:t>次“独立重复试验”，</a:t>
                </a:r>
                <a:r>
                  <a:rPr lang="zh-Hans" altLang="en-US" sz="2200" dirty="0"/>
                  <a:t>有 </a:t>
                </a:r>
                <a:r>
                  <a:rPr lang="en-US" altLang="zh-Hans" sz="2200" dirty="0"/>
                  <a:t>m</a:t>
                </a:r>
                <a:r>
                  <a:rPr lang="zh-Hans" altLang="en-US" sz="2200" dirty="0"/>
                  <a:t> 次得到结果 </a:t>
                </a:r>
                <a:r>
                  <a:rPr lang="en-US" altLang="zh-Hans" sz="2200" dirty="0"/>
                  <a:t>A</a:t>
                </a:r>
                <a:r>
                  <a:rPr lang="zh-Hans" altLang="en-US" sz="2200" dirty="0"/>
                  <a:t> 的概率为</a:t>
                </a:r>
                <a:endParaRPr lang="en-US" altLang="zh-Hans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D8887A-2B0E-5E4B-813F-EEAF190618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28436"/>
                <a:ext cx="7886700" cy="4235930"/>
              </a:xfrm>
              <a:blipFill>
                <a:blip r:embed="rId2"/>
                <a:stretch>
                  <a:fillRect l="-965" t="-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C5B7489-A545-8C4A-9C78-E84969B8D649}"/>
              </a:ext>
            </a:extLst>
          </p:cNvPr>
          <p:cNvSpPr/>
          <p:nvPr/>
        </p:nvSpPr>
        <p:spPr>
          <a:xfrm>
            <a:off x="2091050" y="2145774"/>
            <a:ext cx="1235764" cy="8348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试验</a:t>
            </a:r>
            <a:endParaRPr lang="en-US" sz="2400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44FD23B3-54FB-4A44-B111-CA8955D06C34}"/>
              </a:ext>
            </a:extLst>
          </p:cNvPr>
          <p:cNvSpPr/>
          <p:nvPr/>
        </p:nvSpPr>
        <p:spPr>
          <a:xfrm rot="-900000">
            <a:off x="3413581" y="1983309"/>
            <a:ext cx="964716" cy="29683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97A3A019-6810-7E4D-9234-103E216D7264}"/>
              </a:ext>
            </a:extLst>
          </p:cNvPr>
          <p:cNvSpPr/>
          <p:nvPr/>
        </p:nvSpPr>
        <p:spPr>
          <a:xfrm rot="900000">
            <a:off x="3415090" y="2832208"/>
            <a:ext cx="964716" cy="296836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Smiley Face 6">
            <a:extLst>
              <a:ext uri="{FF2B5EF4-FFF2-40B4-BE49-F238E27FC236}">
                <a16:creationId xmlns:a16="http://schemas.microsoft.com/office/drawing/2014/main" id="{0BE05D24-A533-414D-B5B2-6CB79582216C}"/>
              </a:ext>
            </a:extLst>
          </p:cNvPr>
          <p:cNvSpPr/>
          <p:nvPr/>
        </p:nvSpPr>
        <p:spPr>
          <a:xfrm>
            <a:off x="4400275" y="1536369"/>
            <a:ext cx="853404" cy="853404"/>
          </a:xfrm>
          <a:prstGeom prst="smileyFace">
            <a:avLst>
              <a:gd name="adj" fmla="val -4653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Smiley Face 7">
            <a:extLst>
              <a:ext uri="{FF2B5EF4-FFF2-40B4-BE49-F238E27FC236}">
                <a16:creationId xmlns:a16="http://schemas.microsoft.com/office/drawing/2014/main" id="{32C4899A-2057-AC40-95F1-23B11624D4DD}"/>
              </a:ext>
            </a:extLst>
          </p:cNvPr>
          <p:cNvSpPr/>
          <p:nvPr/>
        </p:nvSpPr>
        <p:spPr>
          <a:xfrm>
            <a:off x="4400717" y="2663409"/>
            <a:ext cx="853404" cy="853404"/>
          </a:xfrm>
          <a:prstGeom prst="smileyFace">
            <a:avLst>
              <a:gd name="adj" fmla="val 4653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EEC95F-B68C-CA46-B13C-98816BDB9910}"/>
                  </a:ext>
                </a:extLst>
              </p:cNvPr>
              <p:cNvSpPr txBox="1"/>
              <p:nvPr/>
            </p:nvSpPr>
            <p:spPr>
              <a:xfrm>
                <a:off x="5314004" y="1732238"/>
                <a:ext cx="26084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/>
                  <a:t>概率：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EEC95F-B68C-CA46-B13C-98816BDB9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004" y="1732238"/>
                <a:ext cx="2608412" cy="461665"/>
              </a:xfrm>
              <a:prstGeom prst="rect">
                <a:avLst/>
              </a:prstGeom>
              <a:blipFill>
                <a:blip r:embed="rId3"/>
                <a:stretch>
                  <a:fillRect l="-3382" t="-10526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EAD3E0-DE11-5F48-934A-06E59A00A884}"/>
                  </a:ext>
                </a:extLst>
              </p:cNvPr>
              <p:cNvSpPr txBox="1"/>
              <p:nvPr/>
            </p:nvSpPr>
            <p:spPr>
              <a:xfrm>
                <a:off x="5314004" y="2859278"/>
                <a:ext cx="18522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/>
                  <a:t>概率：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EAD3E0-DE11-5F48-934A-06E59A00A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004" y="2859278"/>
                <a:ext cx="1852244" cy="461665"/>
              </a:xfrm>
              <a:prstGeom prst="rect">
                <a:avLst/>
              </a:prstGeom>
              <a:blipFill>
                <a:blip r:embed="rId4"/>
                <a:stretch>
                  <a:fillRect l="-4762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11925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0AA-456E-3144-9584-43DFE6D2E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1</a:t>
            </a:r>
            <a:r>
              <a:rPr lang="zh-Hans" altLang="en-US" dirty="0"/>
              <a:t>：</a:t>
            </a:r>
            <a:r>
              <a:rPr lang="zh-CN" altLang="en-US" dirty="0"/>
              <a:t>指数分布的物理意义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D8887A-2B0E-5E4B-813F-EEAF190618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28436"/>
                <a:ext cx="7886700" cy="4079060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200" dirty="0"/>
                  <a:t>Poisson </a:t>
                </a:r>
                <a:r>
                  <a:rPr lang="zh-CN" altLang="en-US" sz="2200" dirty="0"/>
                  <a:t>分布</a:t>
                </a:r>
                <a:endParaRPr lang="en-US" altLang="zh-CN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an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Han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→+∞,  </m:t>
                      </m:r>
                      <m:r>
                        <a:rPr lang="en-US" altLang="zh-Hans" sz="2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Han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US" altLang="zh-Han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𝑛𝑝</m:t>
                      </m:r>
                    </m:oMath>
                  </m:oMathPara>
                </a14:m>
                <a:endParaRPr lang="en-US" altLang="zh-CN" sz="22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func>
                            <m:func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d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  <m:e>
                          <m:func>
                            <m:func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eqArr>
                                    <m:eqArr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→∞</m:t>
                                      </m:r>
                                    </m:e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→0</m:t>
                                      </m:r>
                                    </m:e>
                                  </m:eqArr>
                                </m:lim>
                              </m:limLow>
                            </m:fName>
                            <m:e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func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num>
                                        <m:den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den>
                                      </m:f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func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p>
                          </m:sSup>
                        </m:e>
                      </m:eqAr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num>
                        <m:den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2200" b="0" dirty="0"/>
              </a:p>
              <a:p>
                <a:pPr marL="0" indent="0">
                  <a:buNone/>
                </a:pPr>
                <a:endParaRPr lang="en-US" sz="2200" dirty="0"/>
              </a:p>
              <a:p>
                <a:pPr marL="0" indent="0"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D8887A-2B0E-5E4B-813F-EEAF190618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28436"/>
                <a:ext cx="7886700" cy="4079060"/>
              </a:xfrm>
              <a:blipFill>
                <a:blip r:embed="rId2"/>
                <a:stretch>
                  <a:fillRect l="-804" t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DD83562-A949-204A-BC9B-AE2BA616A09D}"/>
              </a:ext>
            </a:extLst>
          </p:cNvPr>
          <p:cNvSpPr/>
          <p:nvPr/>
        </p:nvSpPr>
        <p:spPr>
          <a:xfrm>
            <a:off x="3014664" y="1557337"/>
            <a:ext cx="3071812" cy="6000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643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0AA-456E-3144-9584-43DFE6D2E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1</a:t>
            </a:r>
            <a:r>
              <a:rPr lang="zh-Hans" altLang="en-US" dirty="0"/>
              <a:t>：</a:t>
            </a:r>
            <a:r>
              <a:rPr lang="zh-CN" altLang="en-US" dirty="0"/>
              <a:t>指数分布的物理意义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D8887A-2B0E-5E4B-813F-EEAF190618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200" dirty="0"/>
                  <a:t>大量</a:t>
                </a:r>
                <a:r>
                  <a:rPr lang="zh-Hans" altLang="en-US" sz="2200" dirty="0"/>
                  <a:t> </a:t>
                </a:r>
                <a:r>
                  <a:rPr lang="en-US" altLang="zh-CN" sz="2200" dirty="0"/>
                  <a:t>Muon </a:t>
                </a:r>
                <a:r>
                  <a:rPr lang="zh-CN" altLang="en-US" sz="2200" dirty="0"/>
                  <a:t>衰变是一个 </a:t>
                </a:r>
                <a:r>
                  <a:rPr lang="en-US" altLang="zh-CN" sz="2200" dirty="0"/>
                  <a:t>Poisson</a:t>
                </a:r>
                <a:r>
                  <a:rPr lang="zh-CN" altLang="en-US" sz="2200" dirty="0"/>
                  <a:t> 过程</a:t>
                </a:r>
              </a:p>
              <a:p>
                <a:pPr lvl="1"/>
                <a:r>
                  <a:rPr lang="zh-CN" altLang="en-US" sz="2200" dirty="0"/>
                  <a:t>“独立试验”：一次观察是否有 </a:t>
                </a:r>
                <a:r>
                  <a:rPr lang="en-US" altLang="zh-CN" sz="2200" dirty="0"/>
                  <a:t>muon</a:t>
                </a:r>
                <a:r>
                  <a:rPr lang="zh-CN" altLang="en-US" sz="2200" dirty="0"/>
                  <a:t> 衰变</a:t>
                </a:r>
              </a:p>
              <a:p>
                <a:pPr lvl="1"/>
                <a:r>
                  <a:rPr lang="zh-CN" altLang="en-US" sz="2200" dirty="0"/>
                  <a:t>“重复”：每隔时间 </a:t>
                </a:r>
                <a14:m>
                  <m:oMath xmlns:m="http://schemas.openxmlformats.org/officeDocument/2006/math">
                    <m:r>
                      <a:rPr lang="zh-CN" altLang="en-US" sz="220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zh-CN" altLang="en-US" sz="220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sz="2200" dirty="0"/>
                  <a:t> 观察一次，单位时间内观察</a:t>
                </a:r>
                <a:r>
                  <a:rPr lang="zh-Hans" altLang="en-US" sz="2200" dirty="0"/>
                  <a:t> </a:t>
                </a:r>
                <a14:m>
                  <m:oMath xmlns:m="http://schemas.openxmlformats.org/officeDocument/2006/math">
                    <m:r>
                      <a:rPr lang="en-US" altLang="zh-Hans" sz="2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200" dirty="0"/>
                  <a:t> </a:t>
                </a:r>
                <a:r>
                  <a:rPr lang="zh-CN" altLang="en-US" sz="2200" dirty="0"/>
                  <a:t>次</a:t>
                </a:r>
                <a:endParaRPr lang="en-US" altLang="zh-CN" sz="2200" dirty="0"/>
              </a:p>
              <a:p>
                <a:pPr lvl="1"/>
                <a:r>
                  <a:rPr lang="zh-CN" altLang="en-US" sz="2200" dirty="0"/>
                  <a:t>趋向</a:t>
                </a:r>
                <a:r>
                  <a:rPr lang="zh-Hans" altLang="en-US" sz="2200" dirty="0"/>
                  <a:t> </a:t>
                </a:r>
                <a:r>
                  <a:rPr lang="en-US" altLang="zh-CN" sz="2200" dirty="0"/>
                  <a:t>Poisson</a:t>
                </a:r>
                <a:r>
                  <a:rPr lang="zh-Hans" altLang="en-US" sz="2200" dirty="0"/>
                  <a:t> </a:t>
                </a:r>
                <a:r>
                  <a:rPr lang="zh-CN" altLang="en-US" sz="2200" dirty="0"/>
                  <a:t>过程：</a:t>
                </a:r>
                <a14:m>
                  <m:oMath xmlns:m="http://schemas.openxmlformats.org/officeDocument/2006/math">
                    <m:r>
                      <a:rPr lang="en-US" altLang="zh-CN" sz="22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sz="22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sz="22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zh-Hans" altLang="en-US" sz="2200" dirty="0">
                    <a:solidFill>
                      <a:srgbClr val="FF0000"/>
                    </a:solidFill>
                  </a:rPr>
                  <a:t> （不停地观察），</a:t>
                </a:r>
                <a14:m>
                  <m:oMath xmlns:m="http://schemas.openxmlformats.org/officeDocument/2006/math">
                    <m:r>
                      <a:rPr lang="en-US" altLang="zh-Hans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1=</m:t>
                    </m:r>
                    <m:r>
                      <a:rPr lang="en-US" altLang="zh-Hans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Hans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Hans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Hans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altLang="zh-CN" sz="2200" dirty="0">
                  <a:solidFill>
                    <a:srgbClr val="FF0000"/>
                  </a:solidFill>
                </a:endParaRPr>
              </a:p>
              <a:p>
                <a:r>
                  <a:rPr lang="zh-CN" altLang="en-US" sz="2200" dirty="0"/>
                  <a:t>同理，检测</a:t>
                </a:r>
                <a:r>
                  <a:rPr lang="zh-Hans" altLang="en-US" sz="2200" dirty="0"/>
                  <a:t> </a:t>
                </a:r>
                <a:r>
                  <a:rPr lang="en-US" altLang="zh-Hans" sz="2200" dirty="0"/>
                  <a:t>muon</a:t>
                </a:r>
                <a:r>
                  <a:rPr lang="zh-Hans" altLang="en-US" sz="2200" dirty="0"/>
                  <a:t> </a:t>
                </a:r>
                <a:r>
                  <a:rPr lang="zh-CN" altLang="en-US" sz="2200" dirty="0"/>
                  <a:t>到来也是一个</a:t>
                </a:r>
                <a:r>
                  <a:rPr lang="zh-Hans" altLang="en-US" sz="2200" dirty="0"/>
                  <a:t> </a:t>
                </a:r>
                <a:r>
                  <a:rPr lang="en-US" altLang="zh-Hans" sz="2200" dirty="0"/>
                  <a:t>Poisson</a:t>
                </a:r>
                <a:r>
                  <a:rPr lang="zh-Hans" altLang="en-US" sz="2200" dirty="0"/>
                  <a:t> </a:t>
                </a:r>
                <a:r>
                  <a:rPr lang="zh-CN" altLang="en-US" sz="2200" dirty="0"/>
                  <a:t>过程</a:t>
                </a:r>
                <a:endParaRPr lang="en-US" altLang="zh-CN" sz="2200" dirty="0"/>
              </a:p>
              <a:p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𝑛𝑝</m:t>
                    </m:r>
                  </m:oMath>
                </a14:m>
                <a:r>
                  <a:rPr lang="zh-Hans" altLang="en-US" sz="2200" dirty="0"/>
                  <a:t> 即为单位时间内“成功”次数的平均值（平均速率）</a:t>
                </a:r>
                <a:endParaRPr lang="en-US" altLang="zh-CN" sz="2200" dirty="0"/>
              </a:p>
              <a:p>
                <a:r>
                  <a:rPr lang="zh-CN" altLang="en-US" sz="2200" dirty="0">
                    <a:solidFill>
                      <a:srgbClr val="FF0000"/>
                    </a:solidFill>
                  </a:rPr>
                  <a:t>问题</a:t>
                </a:r>
                <a:r>
                  <a:rPr lang="zh-CN" altLang="en-US" sz="2200" dirty="0"/>
                  <a:t>：两次“成功”的时间间隔</a:t>
                </a:r>
                <a:r>
                  <a:rPr lang="en-US" altLang="zh-CN" sz="22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20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Hans" altLang="en-US" sz="2200" dirty="0"/>
                  <a:t> 满足的分布函数？</a:t>
                </a:r>
                <a:endParaRPr lang="zh-CN" altLang="en-US" sz="2200" dirty="0"/>
              </a:p>
              <a:p>
                <a:endParaRPr lang="zh-CN" altLang="en-US" sz="2200" dirty="0"/>
              </a:p>
              <a:p>
                <a:endParaRPr lang="zh-CN" alt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D8887A-2B0E-5E4B-813F-EEAF190618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61081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AF516-E8D5-8C4C-92EC-0A160EBF8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1</a:t>
            </a:r>
            <a:r>
              <a:rPr lang="zh-Hans" altLang="en-US" dirty="0"/>
              <a:t>：</a:t>
            </a:r>
            <a:r>
              <a:rPr lang="zh-CN" altLang="en-US" dirty="0"/>
              <a:t>指数分布的物理意义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F10904-3328-C14A-8EAE-6198E519A6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200" dirty="0"/>
                  <a:t>两次“成功”的时间间隔</a:t>
                </a:r>
                <a:r>
                  <a:rPr lang="en-US" altLang="zh-CN" sz="22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20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Hans" altLang="en-US" sz="2200" dirty="0"/>
                  <a:t> 满足的分布函数</a:t>
                </a:r>
                <a:endParaRPr lang="en-US" altLang="zh-Hans" sz="2200" dirty="0"/>
              </a:p>
              <a:p>
                <a:pPr marL="0" indent="0">
                  <a:buNone/>
                </a:pPr>
                <a:r>
                  <a:rPr lang="zh-Hans" altLang="en-US" sz="2200" dirty="0"/>
                  <a:t>单位时间内成功 </a:t>
                </a:r>
                <a14:m>
                  <m:oMath xmlns:m="http://schemas.openxmlformats.org/officeDocument/2006/math">
                    <m:r>
                      <a:rPr lang="en-US" altLang="zh-Hans" sz="220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zh-Hans" altLang="en-US" sz="2200" dirty="0"/>
                  <a:t> 次的概率</a:t>
                </a:r>
                <a:r>
                  <a:rPr lang="en-US" altLang="zh-Hans" sz="2200" dirty="0"/>
                  <a:t> </a:t>
                </a:r>
                <a:r>
                  <a:rPr lang="zh-Hans" altLang="en-US" sz="2200" dirty="0"/>
                  <a:t>（</a:t>
                </a:r>
                <a14:m>
                  <m:oMath xmlns:m="http://schemas.openxmlformats.org/officeDocument/2006/math">
                    <m:r>
                      <a:rPr lang="en-US" altLang="zh-Hans" sz="22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Hans" altLang="en-US" sz="2200" dirty="0"/>
                  <a:t>：</a:t>
                </a:r>
                <a14:m>
                  <m:oMath xmlns:m="http://schemas.openxmlformats.org/officeDocument/2006/math">
                    <m:r>
                      <a:rPr lang="en-US" altLang="zh-Hans" sz="2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Hans" sz="2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zh-Hans" altLang="en-US" sz="2200" dirty="0"/>
                  <a:t> 内平均成功次数）</a:t>
                </a:r>
                <a:endParaRPr lang="en-US" altLang="zh-Hans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2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sz="220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num>
                        <m:den>
                          <m:r>
                            <a:rPr lang="en-US" sz="220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2200" dirty="0"/>
              </a:p>
              <a:p>
                <a:pPr marL="0" indent="0">
                  <a:buNone/>
                </a:pPr>
                <a:r>
                  <a:rPr lang="zh-CN" altLang="en-US" sz="2200" dirty="0"/>
                  <a:t>在时间</a:t>
                </a:r>
                <a:r>
                  <a:rPr lang="zh-Hans" altLang="en-US" sz="2200" dirty="0"/>
                  <a:t> </a:t>
                </a:r>
                <a14:m>
                  <m:oMath xmlns:m="http://schemas.openxmlformats.org/officeDocument/2006/math">
                    <m:r>
                      <a:rPr lang="en-US" altLang="zh-Hans" sz="22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Hans" altLang="en-US" sz="2200" dirty="0"/>
                  <a:t> 内成功 </a:t>
                </a:r>
                <a14:m>
                  <m:oMath xmlns:m="http://schemas.openxmlformats.org/officeDocument/2006/math">
                    <m:r>
                      <a:rPr lang="en-US" altLang="zh-Hans" sz="22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zh-Hans" altLang="en-US" sz="2200" dirty="0"/>
                  <a:t> 次的概率为（</a:t>
                </a:r>
                <a14:m>
                  <m:oMath xmlns:m="http://schemas.openxmlformats.org/officeDocument/2006/math">
                    <m:r>
                      <a:rPr lang="en-US" altLang="zh-Hans" sz="2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Hans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Hans" altLang="en-US" sz="2200" dirty="0"/>
                  <a:t>：时间 </a:t>
                </a:r>
                <a14:m>
                  <m:oMath xmlns:m="http://schemas.openxmlformats.org/officeDocument/2006/math">
                    <m:r>
                      <a:rPr lang="en-US" altLang="zh-Hans" sz="22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Hans" altLang="en-US" sz="2200" dirty="0"/>
                  <a:t> 内平均成功次数）</a:t>
                </a:r>
                <a:endParaRPr lang="en-US" altLang="zh-Hans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F10904-3328-C14A-8EAE-6198E519A6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1934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AF516-E8D5-8C4C-92EC-0A160EBF8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1</a:t>
            </a:r>
            <a:r>
              <a:rPr lang="zh-Hans" altLang="en-US" dirty="0"/>
              <a:t>：</a:t>
            </a:r>
            <a:r>
              <a:rPr lang="zh-CN" altLang="en-US" dirty="0"/>
              <a:t>指数分布的物理意义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F10904-3328-C14A-8EAE-6198E519A6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两次“成功”的时间间隔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Hans" altLang="en-US" dirty="0"/>
                  <a:t> 满足的分布函数</a:t>
                </a:r>
                <a:endParaRPr lang="en-US" altLang="zh-Hans" dirty="0"/>
              </a:p>
              <a:p>
                <a:pPr marL="0" indent="0">
                  <a:buNone/>
                </a:pPr>
                <a:r>
                  <a:rPr lang="zh-CN" altLang="en-US" dirty="0"/>
                  <a:t>在一个很小的时间间隔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zh-Hans" altLang="en-US" dirty="0"/>
                  <a:t> 内成功的概率为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zh-Hans" alt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Han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zh-Hans" altLang="en-US" dirty="0"/>
                  <a:t>，于是在时间间隔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𝑑𝑡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zh-Hans" altLang="en-US" dirty="0"/>
                  <a:t> 内第一次成功的概率为</a:t>
                </a:r>
                <a:endParaRPr lang="en-US" altLang="zh-Han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an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zh-Han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Han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zh-Hans" alt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Han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zh-Hans" alt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Hans" b="0" i="1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altLang="zh-Han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Hans" b="0" i="1" smtClean="0">
                          <a:latin typeface="Cambria Math" panose="02040503050406030204" pitchFamily="18" charset="0"/>
                        </a:rPr>
                        <m:t>𝜆</m:t>
                      </m:r>
                      <m:sSup>
                        <m:sSupPr>
                          <m:ctrlP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zh-Hans" alt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Hans" b="0" i="1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zh-Hans" alt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Hans" b="0" i="1" smtClean="0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lang="en-US" altLang="zh-Hans" b="0" dirty="0"/>
              </a:p>
              <a:p>
                <a:pPr marL="0" indent="0">
                  <a:buNone/>
                </a:pPr>
                <a:r>
                  <a:rPr lang="zh-CN" altLang="en-US" dirty="0"/>
                  <a:t>于是得到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Hans" altLang="en-US" dirty="0"/>
                  <a:t> 满足的分布函数</a:t>
                </a:r>
                <a:endParaRPr lang="en-US" altLang="zh-Han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an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altLang="zh-Han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&amp;,  &amp;</m:t>
                              </m:r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&amp;0&amp;,  &amp;</m:t>
                              </m:r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≤0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Han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F10904-3328-C14A-8EAE-6198E519A6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38" t="-1894" b="-61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ction Button: Return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7BEEA65-587A-5248-97B9-11BEBFE4C3F8}"/>
              </a:ext>
            </a:extLst>
          </p:cNvPr>
          <p:cNvSpPr/>
          <p:nvPr/>
        </p:nvSpPr>
        <p:spPr>
          <a:xfrm>
            <a:off x="8413963" y="5048739"/>
            <a:ext cx="291623" cy="291623"/>
          </a:xfrm>
          <a:prstGeom prst="actionButtonReturn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6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5DDBB-F193-F649-8D43-DAB3DD6E1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2</a:t>
            </a:r>
            <a:r>
              <a:rPr lang="zh-Hans" altLang="en-US" dirty="0"/>
              <a:t>：</a:t>
            </a:r>
            <a:r>
              <a:rPr lang="zh-CN" altLang="en-US" dirty="0"/>
              <a:t>验证程序主函数</a:t>
            </a:r>
            <a:r>
              <a:rPr lang="zh-Hans" altLang="en-US" dirty="0"/>
              <a:t> </a:t>
            </a:r>
            <a:r>
              <a:rPr lang="en-US" altLang="zh-Hans" dirty="0"/>
              <a:t>main</a:t>
            </a:r>
            <a:r>
              <a:rPr lang="zh-Hans" altLang="en-US" dirty="0"/>
              <a:t> </a:t>
            </a:r>
            <a:r>
              <a:rPr lang="zh-CN" altLang="en-US" dirty="0"/>
              <a:t>代码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E780D3-2509-264E-B11E-A9DB6DE31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68" y="1483933"/>
            <a:ext cx="7388462" cy="3886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DC8520-EBA7-944D-911D-39AAAA46E49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427033"/>
            <a:ext cx="3669748" cy="135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341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3DC9F9E-37D0-064A-88D4-199A4402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2</a:t>
            </a:r>
            <a:r>
              <a:rPr lang="zh-Hans" altLang="en-US" dirty="0"/>
              <a:t>：</a:t>
            </a:r>
            <a:r>
              <a:rPr lang="zh-CN" altLang="en-US" dirty="0"/>
              <a:t>验证程序主函数</a:t>
            </a:r>
            <a:r>
              <a:rPr lang="zh-Hans" altLang="en-US" dirty="0"/>
              <a:t> </a:t>
            </a:r>
            <a:r>
              <a:rPr lang="en-US" altLang="zh-Hans" dirty="0"/>
              <a:t>main</a:t>
            </a:r>
            <a:r>
              <a:rPr lang="zh-Hans" altLang="en-US" dirty="0"/>
              <a:t> </a:t>
            </a:r>
            <a:r>
              <a:rPr lang="zh-CN" altLang="en-US" dirty="0"/>
              <a:t>代码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B1A8F13-BA87-4442-B1BF-5B5CC8C07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28650" y="1678587"/>
            <a:ext cx="7886700" cy="30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547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3289C-3F2A-F446-B084-D3116EF61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2</a:t>
            </a:r>
            <a:r>
              <a:rPr lang="zh-Hans" altLang="en-US" dirty="0"/>
              <a:t>：</a:t>
            </a:r>
            <a:r>
              <a:rPr lang="zh-CN" altLang="en-US" dirty="0"/>
              <a:t>验证程序主函数</a:t>
            </a:r>
            <a:r>
              <a:rPr lang="zh-Hans" altLang="en-US" dirty="0"/>
              <a:t> </a:t>
            </a:r>
            <a:r>
              <a:rPr lang="en-US" altLang="zh-Hans" dirty="0"/>
              <a:t>main</a:t>
            </a:r>
            <a:r>
              <a:rPr lang="zh-Hans" altLang="en-US" dirty="0"/>
              <a:t> </a:t>
            </a:r>
            <a:r>
              <a:rPr lang="zh-CN" altLang="en-US" dirty="0"/>
              <a:t>代码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C199F7-2EEB-C345-A64C-38D76F3D1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765" y="1346414"/>
            <a:ext cx="7823002" cy="3702325"/>
          </a:xfrm>
          <a:prstGeom prst="rect">
            <a:avLst/>
          </a:prstGeom>
        </p:spPr>
      </p:pic>
      <p:sp>
        <p:nvSpPr>
          <p:cNvPr id="5" name="Action Button: Return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1058269-AAC5-8748-8221-2418913AEB7D}"/>
              </a:ext>
            </a:extLst>
          </p:cNvPr>
          <p:cNvSpPr/>
          <p:nvPr/>
        </p:nvSpPr>
        <p:spPr>
          <a:xfrm>
            <a:off x="8413963" y="5048739"/>
            <a:ext cx="291623" cy="291623"/>
          </a:xfrm>
          <a:prstGeom prst="actionButtonReturn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989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E0621-B5B5-DC4C-A1D8-B3572BC0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3</a:t>
            </a:r>
            <a:r>
              <a:rPr lang="zh-Hans" altLang="en-US" dirty="0"/>
              <a:t>：</a:t>
            </a:r>
            <a:r>
              <a:rPr lang="zh-CN" altLang="en-US" dirty="0"/>
              <a:t>从均匀分布到指数分布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6D982A-F416-BB49-AAFA-C1BA561468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计算机产生的随机数服从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均匀分布</a:t>
                </a:r>
                <a:r>
                  <a:rPr lang="zh-CN" altLang="en-US" dirty="0"/>
                  <a:t>。若限定其产生随机数的范围在 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 ～ 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，则随机数 </a:t>
                </a:r>
                <a14:m>
                  <m:oMath xmlns:m="http://schemas.openxmlformats.org/officeDocument/2006/math"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CN" altLang="en-US" dirty="0"/>
                  <a:t> 的概率密度函数为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&amp;1,  &amp;0≤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&lt;1</m:t>
                              </m:r>
                            </m:e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&amp;0,  &amp;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dirty="0"/>
              </a:p>
              <a:p>
                <a:r>
                  <a:rPr lang="zh-CN" altLang="en-US" dirty="0"/>
                  <a:t>现在来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构造</a:t>
                </a:r>
                <a:r>
                  <a:rPr lang="zh-CN" altLang="en-US" dirty="0"/>
                  <a:t>一个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的函数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dirty="0"/>
                  <a:t>，使其数值按指数分布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𝑣𝑓</m:t>
                                  </m:r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&amp;,  &amp;</m:t>
                              </m:r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e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&amp;0&amp;,  &amp;</m:t>
                              </m:r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&lt;0</m:t>
                              </m:r>
                            </m:e>
                          </m:eqAr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&gt;0)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6D982A-F416-BB49-AAFA-C1BA561468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1" t="-26515" b="-76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57557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E0621-B5B5-DC4C-A1D8-B3572BC0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附录</a:t>
            </a:r>
            <a:r>
              <a:rPr lang="zh-Hans" altLang="en-US" dirty="0"/>
              <a:t> </a:t>
            </a:r>
            <a:r>
              <a:rPr lang="en-US" altLang="zh-Hans" dirty="0"/>
              <a:t>3</a:t>
            </a:r>
            <a:r>
              <a:rPr lang="zh-Hans" altLang="en-US" dirty="0"/>
              <a:t>：</a:t>
            </a:r>
            <a:r>
              <a:rPr lang="zh-CN" altLang="en-US" dirty="0"/>
              <a:t>从均匀分布到指数分布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6D982A-F416-BB49-AAFA-C1BA561468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两个分布函数之间的关系为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𝑑𝑓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altLang="zh-CN" dirty="0">
                  <a:solidFill>
                    <a:srgbClr val="FF0000"/>
                  </a:solidFill>
                </a:endParaRPr>
              </a:p>
              <a:p>
                <a:r>
                  <a:rPr lang="zh-CN" altLang="en-US" dirty="0"/>
                  <a:t>在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&lt;1, 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Han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Han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时，上式可继续化为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𝑣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𝑣𝑓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𝑑𝑓</m:t>
                      </m:r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	</a:t>
                </a:r>
                <a:r>
                  <a:rPr lang="zh-CN" altLang="en-US" dirty="0"/>
                  <a:t>两边积分，得到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𝑣𝑓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	</a:t>
                </a:r>
                <a:r>
                  <a:rPr lang="zh-CN" altLang="en-US" dirty="0"/>
                  <a:t>其中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zh-Hans" altLang="en-US" dirty="0"/>
                  <a:t> 为待定常数。显然 </a:t>
                </a:r>
                <a14:m>
                  <m:oMath xmlns:m="http://schemas.openxmlformats.org/officeDocument/2006/math"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Han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是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单调增函数</a:t>
                </a:r>
                <a:r>
                  <a:rPr lang="zh-CN" altLang="en-US" dirty="0"/>
                  <a:t>。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6D982A-F416-BB49-AAFA-C1BA561468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9765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E0621-B5B5-DC4C-A1D8-B3572BC0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附录</a:t>
            </a:r>
            <a:r>
              <a:rPr lang="zh-Hans" altLang="en-US"/>
              <a:t> </a:t>
            </a:r>
            <a:r>
              <a:rPr lang="en-US" altLang="zh-Hans"/>
              <a:t>3</a:t>
            </a:r>
            <a:r>
              <a:rPr lang="zh-Hans" altLang="en-US"/>
              <a:t>：</a:t>
            </a:r>
            <a:r>
              <a:rPr lang="zh-CN" altLang="en-US"/>
              <a:t>从均匀分布到指数分布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6D982A-F416-BB49-AAFA-C1BA561468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dirty="0"/>
              </a:p>
              <a:p>
                <a:r>
                  <a:rPr lang="zh-CN" altLang="en-US" dirty="0"/>
                  <a:t>现在规定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Hans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Hans" smtClean="0">
                        <a:latin typeface="Cambria Math" panose="02040503050406030204" pitchFamily="18" charset="0"/>
                      </a:rPr>
                      <m:t>:0→1</m:t>
                    </m:r>
                  </m:oMath>
                </a14:m>
                <a:r>
                  <a:rPr lang="zh-Hans" altLang="en-US" dirty="0"/>
                  <a:t> 时，</a:t>
                </a:r>
                <a14:m>
                  <m:oMath xmlns:m="http://schemas.openxmlformats.org/officeDocument/2006/math">
                    <m:r>
                      <a:rPr lang="en-US" altLang="zh-Hans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Han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Hans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Hans" smtClean="0">
                        <a:latin typeface="Cambria Math" panose="02040503050406030204" pitchFamily="18" charset="0"/>
                      </a:rPr>
                      <m:t>:0→+∞</m:t>
                    </m:r>
                  </m:oMath>
                </a14:m>
                <a:r>
                  <a:rPr lang="zh-CN" altLang="en-US" dirty="0"/>
                  <a:t>，即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el-GR" altLang="zh-CN" b="0" i="0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func>
                                <m:func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altLang="zh-CN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func>
                              <m:r>
                                <a:rPr lang="el-GR" altLang="zh-CN" b="0" i="0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l-GR" altLang="zh-CN" b="0" i="0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mtClean="0">
                                      <a:latin typeface="Cambria Math" panose="02040503050406030204" pitchFamily="18" charset="0"/>
                                    </a:rPr>
                                    <m:t>1−0</m:t>
                                  </m:r>
                                </m:e>
                              </m:d>
                              <m:r>
                                <a:rPr lang="el-GR" altLang="zh-CN" b="0" i="0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func>
                                <m:func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CN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  <m:r>
                                        <a:rPr lang="en-US" altLang="zh-CN" smtClean="0">
                                          <a:latin typeface="Cambria Math" panose="02040503050406030204" pitchFamily="18" charset="0"/>
                                        </a:rPr>
                                        <m:t>−1+0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l-GR" altLang="zh-CN" b="0" i="0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l-GR" altLang="zh-CN" b="0" i="0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smtClean="0">
                                  <a:latin typeface="Cambria Math" panose="02040503050406030204" pitchFamily="18" charset="0"/>
                                </a:rPr>
                                <m:t>+∞</m:t>
                              </m:r>
                            </m:e>
                          </m:eqArr>
                        </m:e>
                      </m:d>
                      <m:r>
                        <a:rPr lang="en-US" altLang="zh-CN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en-US" altLang="zh-CN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zh-CN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r>
                  <a:rPr lang="el-GR" altLang="zh-CN" dirty="0"/>
                  <a:t>	</a:t>
                </a:r>
                <a:r>
                  <a:rPr lang="zh-CN" altLang="en-US" dirty="0"/>
                  <a:t>于是所需要的函数即为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6D982A-F416-BB49-AAFA-C1BA561468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1" t="-10985" b="-5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5E99428-C0AB-654E-92AF-0863C9F414C1}"/>
                  </a:ext>
                </a:extLst>
              </p:cNvPr>
              <p:cNvSpPr/>
              <p:nvPr/>
            </p:nvSpPr>
            <p:spPr>
              <a:xfrm>
                <a:off x="1222513" y="4008968"/>
                <a:ext cx="3269974" cy="88458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5E99428-C0AB-654E-92AF-0863C9F41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513" y="4008968"/>
                <a:ext cx="3269974" cy="8845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F50D04CC-CFF2-F746-986E-B68EAF5E16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52" y="3624731"/>
            <a:ext cx="2904410" cy="18448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2F81DA-8AFF-F94C-900A-F5A72FF34C31}"/>
                  </a:ext>
                </a:extLst>
              </p:cNvPr>
              <p:cNvSpPr txBox="1"/>
              <p:nvPr/>
            </p:nvSpPr>
            <p:spPr>
              <a:xfrm>
                <a:off x="5854148" y="3796441"/>
                <a:ext cx="1704954" cy="3084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2F81DA-8AFF-F94C-900A-F5A72FF34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148" y="3796441"/>
                <a:ext cx="1704954" cy="308418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DB4A2EF-836A-3046-A522-ACBE167F7F4C}"/>
                  </a:ext>
                </a:extLst>
              </p:cNvPr>
              <p:cNvSpPr txBox="1"/>
              <p:nvPr/>
            </p:nvSpPr>
            <p:spPr>
              <a:xfrm>
                <a:off x="7650922" y="4989442"/>
                <a:ext cx="335989" cy="3084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DB4A2EF-836A-3046-A522-ACBE167F7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922" y="4989442"/>
                <a:ext cx="335989" cy="3084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772059-9193-504D-A8F6-B6873214BCD8}"/>
                  </a:ext>
                </a:extLst>
              </p:cNvPr>
              <p:cNvSpPr txBox="1"/>
              <p:nvPr/>
            </p:nvSpPr>
            <p:spPr>
              <a:xfrm>
                <a:off x="4959626" y="3453388"/>
                <a:ext cx="591316" cy="3084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772059-9193-504D-A8F6-B6873214B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626" y="3453388"/>
                <a:ext cx="591316" cy="308418"/>
              </a:xfrm>
              <a:prstGeom prst="rect">
                <a:avLst/>
              </a:prstGeom>
              <a:blipFill>
                <a:blip r:embed="rId7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ction Button: Return 13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9A90A943-7033-5443-B036-A0CC836A8611}"/>
              </a:ext>
            </a:extLst>
          </p:cNvPr>
          <p:cNvSpPr/>
          <p:nvPr/>
        </p:nvSpPr>
        <p:spPr>
          <a:xfrm>
            <a:off x="8413963" y="5048739"/>
            <a:ext cx="291623" cy="291623"/>
          </a:xfrm>
          <a:prstGeom prst="actionButtonReturn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59631"/>
      </p:ext>
    </p:extLst>
  </p:cSld>
  <p:clrMapOvr>
    <a:masterClrMapping/>
  </p:clrMapOvr>
</p:sld>
</file>

<file path=ppt/theme/theme1.xml><?xml version="1.0" encoding="utf-8"?>
<a:theme xmlns:a="http://schemas.openxmlformats.org/drawingml/2006/main" name="White-Ari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hite-Arial" id="{1C297B39-CA9D-DB4F-BAB4-A1A03BD66E04}" vid="{2595C4F5-602F-704E-8CCC-7BFAD67389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{C6C236CB-15DC-4547-A1EB-7445595DC0C0}tf10001124</Template>
  <TotalTime>1905</TotalTime>
  <Words>1773</Words>
  <Application>Microsoft Macintosh PowerPoint</Application>
  <PresentationFormat>On-screen Show (16:10)</PresentationFormat>
  <Paragraphs>332</Paragraphs>
  <Slides>49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等线</vt:lpstr>
      <vt:lpstr>黑体</vt:lpstr>
      <vt:lpstr>Arial</vt:lpstr>
      <vt:lpstr>Calibri</vt:lpstr>
      <vt:lpstr>Cambria Math</vt:lpstr>
      <vt:lpstr>Mangal</vt:lpstr>
      <vt:lpstr>Wingdings</vt:lpstr>
      <vt:lpstr>White-Arial</vt:lpstr>
      <vt:lpstr>Muon 寿命测量 &amp;  地磁场对宇宙射线通量的影响</vt:lpstr>
      <vt:lpstr>内容提要</vt:lpstr>
      <vt:lpstr>Part 1</vt:lpstr>
      <vt:lpstr>地表附近的 muon 来源</vt:lpstr>
      <vt:lpstr>Muon 衰变的统计规律</vt:lpstr>
      <vt:lpstr>Muon 衰变的统计规律</vt:lpstr>
      <vt:lpstr>Muon 衰变的统计规律</vt:lpstr>
      <vt:lpstr>Part 2</vt:lpstr>
      <vt:lpstr>实验仪器结构</vt:lpstr>
      <vt:lpstr>实验仪器结构</vt:lpstr>
      <vt:lpstr>Muon 在闪烁体中</vt:lpstr>
      <vt:lpstr>Muon 探测原理</vt:lpstr>
      <vt:lpstr>PGFA 如何工作</vt:lpstr>
      <vt:lpstr>PGFA 如何工作</vt:lpstr>
      <vt:lpstr>偶然符合</vt:lpstr>
      <vt:lpstr>Part 3</vt:lpstr>
      <vt:lpstr>测量结果</vt:lpstr>
      <vt:lpstr>测量结果</vt:lpstr>
      <vt:lpstr>长时间测量数据：分组间隔 δt 的影响</vt:lpstr>
      <vt:lpstr>δt = 25 ns</vt:lpstr>
      <vt:lpstr>δt = 50 ns</vt:lpstr>
      <vt:lpstr>δt = 100 ns</vt:lpstr>
      <vt:lpstr>δt = 500 ns</vt:lpstr>
      <vt:lpstr>δt = 1000 ns</vt:lpstr>
      <vt:lpstr>结果分析</vt:lpstr>
      <vt:lpstr>本底来源验证程序</vt:lpstr>
      <vt:lpstr>程序可靠性</vt:lpstr>
      <vt:lpstr>程序计算结果</vt:lpstr>
      <vt:lpstr>程序计算结果</vt:lpstr>
      <vt:lpstr>Part 4</vt:lpstr>
      <vt:lpstr>地磁场对宇宙线的影响</vt:lpstr>
      <vt:lpstr>地磁场对宇宙线的影响</vt:lpstr>
      <vt:lpstr>通量测量的方法：“符合测量”</vt:lpstr>
      <vt:lpstr>“东西效应”</vt:lpstr>
      <vt:lpstr>“南北效应”</vt:lpstr>
      <vt:lpstr>参考资料</vt:lpstr>
      <vt:lpstr>谢谢！</vt:lpstr>
      <vt:lpstr>附录</vt:lpstr>
      <vt:lpstr>附录 1：指数分布的物理意义</vt:lpstr>
      <vt:lpstr>附录 1：指数分布的物理意义</vt:lpstr>
      <vt:lpstr>附录 1：指数分布的物理意义</vt:lpstr>
      <vt:lpstr>附录 1：指数分布的物理意义</vt:lpstr>
      <vt:lpstr>附录 1：指数分布的物理意义</vt:lpstr>
      <vt:lpstr>附录 2：验证程序主函数 main 代码</vt:lpstr>
      <vt:lpstr>附录 2：验证程序主函数 main 代码</vt:lpstr>
      <vt:lpstr>附录 2：验证程序主函数 main 代码</vt:lpstr>
      <vt:lpstr>附录 3：从均匀分布到指数分布</vt:lpstr>
      <vt:lpstr>附录 3：从均匀分布到指数分布</vt:lpstr>
      <vt:lpstr>附录 3：从均匀分布到指数分布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Muon 寿命测量 地磁场对宇宙射线通量的影响</dc:title>
  <dc:creator>Steve Stewart</dc:creator>
  <cp:lastModifiedBy>Steve Stewart</cp:lastModifiedBy>
  <cp:revision>155</cp:revision>
  <dcterms:created xsi:type="dcterms:W3CDTF">2018-05-31T01:49:52Z</dcterms:created>
  <dcterms:modified xsi:type="dcterms:W3CDTF">2018-06-20T16:02:03Z</dcterms:modified>
</cp:coreProperties>
</file>