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65" r:id="rId3"/>
    <p:sldId id="266" r:id="rId4"/>
    <p:sldId id="267" r:id="rId5"/>
    <p:sldId id="268" r:id="rId6"/>
    <p:sldId id="269" r:id="rId7"/>
    <p:sldId id="270" r:id="rId8"/>
    <p:sldId id="271" r:id="rId9"/>
    <p:sldId id="272" r:id="rId10"/>
    <p:sldId id="256" r:id="rId11"/>
    <p:sldId id="257" r:id="rId12"/>
    <p:sldId id="258" r:id="rId13"/>
    <p:sldId id="274" r:id="rId14"/>
    <p:sldId id="259" r:id="rId15"/>
    <p:sldId id="260" r:id="rId16"/>
    <p:sldId id="261" r:id="rId17"/>
    <p:sldId id="275" r:id="rId18"/>
    <p:sldId id="262" r:id="rId19"/>
    <p:sldId id="263" r:id="rId20"/>
    <p:sldId id="264"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875" autoAdjust="0"/>
  </p:normalViewPr>
  <p:slideViewPr>
    <p:cSldViewPr snapToGrid="0">
      <p:cViewPr>
        <p:scale>
          <a:sx n="90" d="100"/>
          <a:sy n="90" d="100"/>
        </p:scale>
        <p:origin x="398" y="-41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1EB4DE-95B8-494F-82AE-4EE9F3505679}" type="datetimeFigureOut">
              <a:rPr lang="zh-CN" altLang="en-US" smtClean="0"/>
              <a:t>2018/6/21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86CB92-0387-48FA-A885-7E1DD32DBE7A}" type="slidenum">
              <a:rPr lang="zh-CN" altLang="en-US" smtClean="0"/>
              <a:t>‹#›</a:t>
            </a:fld>
            <a:endParaRPr lang="zh-CN" altLang="en-US"/>
          </a:p>
        </p:txBody>
      </p:sp>
    </p:spTree>
    <p:extLst>
      <p:ext uri="{BB962C8B-B14F-4D97-AF65-F5344CB8AC3E}">
        <p14:creationId xmlns:p14="http://schemas.microsoft.com/office/powerpoint/2010/main" val="1689579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960792-B647-4DAE-9CE0-4F571EFEA30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6527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960792-B647-4DAE-9CE0-4F571EFEA30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5897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960792-B647-4DAE-9CE0-4F571EFEA30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35279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a:solidFill>
                  <a:schemeClr val="tx1"/>
                </a:solidFill>
                <a:latin typeface="+mn-lt"/>
                <a:ea typeface="+mn-ea"/>
                <a:cs typeface="+mn-cs"/>
              </a:rPr>
              <a:t>帕邢定律在一定</a:t>
            </a:r>
            <a:r>
              <a:rPr lang="en-US" altLang="zh-CN" sz="1200" b="0" i="0" kern="1200" dirty="0">
                <a:solidFill>
                  <a:schemeClr val="tx1"/>
                </a:solidFill>
                <a:latin typeface="+mn-lt"/>
                <a:ea typeface="+mn-ea"/>
                <a:cs typeface="+mn-cs"/>
              </a:rPr>
              <a:t>(Pd)</a:t>
            </a:r>
            <a:r>
              <a:rPr lang="zh-CN" altLang="en-US" sz="1200" b="0" i="0" kern="1200" dirty="0">
                <a:solidFill>
                  <a:schemeClr val="tx1"/>
                </a:solidFill>
                <a:latin typeface="+mn-lt"/>
                <a:ea typeface="+mn-ea"/>
                <a:cs typeface="+mn-cs"/>
              </a:rPr>
              <a:t>范围有效。气压过高或高真空中，放电过程不能用汤森理论，帕邢定律也不适用。</a:t>
            </a:r>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960792-B647-4DAE-9CE0-4F571EFEA30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0165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960792-B647-4DAE-9CE0-4F571EFEA30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16337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960792-B647-4DAE-9CE0-4F571EFEA30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05368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960792-B647-4DAE-9CE0-4F571EFEA30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67357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低气压放电可分三个阶段：暗放电、辉光放电和电弧放电。这三个阶段的划分从现象上来看是放电强度的不同，从内在因素来看是其放电电压和放电电流之间存在显著差异</a:t>
            </a:r>
          </a:p>
        </p:txBody>
      </p:sp>
      <p:sp>
        <p:nvSpPr>
          <p:cNvPr id="4" name="灯片编号占位符 3"/>
          <p:cNvSpPr>
            <a:spLocks noGrp="1"/>
          </p:cNvSpPr>
          <p:nvPr>
            <p:ph type="sldNum" sz="quarter" idx="10"/>
          </p:nvPr>
        </p:nvSpPr>
        <p:spPr/>
        <p:txBody>
          <a:bodyPr/>
          <a:lstStyle/>
          <a:p>
            <a:fld id="{0186CB92-0387-48FA-A885-7E1DD32DBE7A}" type="slidenum">
              <a:rPr lang="zh-CN" altLang="en-US" smtClean="0"/>
              <a:t>10</a:t>
            </a:fld>
            <a:endParaRPr lang="zh-CN" altLang="en-US"/>
          </a:p>
        </p:txBody>
      </p:sp>
    </p:spTree>
    <p:extLst>
      <p:ext uri="{BB962C8B-B14F-4D97-AF65-F5344CB8AC3E}">
        <p14:creationId xmlns:p14="http://schemas.microsoft.com/office/powerpoint/2010/main" val="679076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本实验不存在离子饱和区</a:t>
            </a:r>
          </a:p>
        </p:txBody>
      </p:sp>
      <p:sp>
        <p:nvSpPr>
          <p:cNvPr id="4" name="灯片编号占位符 3"/>
          <p:cNvSpPr>
            <a:spLocks noGrp="1"/>
          </p:cNvSpPr>
          <p:nvPr>
            <p:ph type="sldNum" sz="quarter" idx="10"/>
          </p:nvPr>
        </p:nvSpPr>
        <p:spPr/>
        <p:txBody>
          <a:bodyPr/>
          <a:lstStyle/>
          <a:p>
            <a:fld id="{0186CB92-0387-48FA-A885-7E1DD32DBE7A}" type="slidenum">
              <a:rPr lang="zh-CN" altLang="en-US" smtClean="0"/>
              <a:t>12</a:t>
            </a:fld>
            <a:endParaRPr lang="zh-CN" altLang="en-US"/>
          </a:p>
        </p:txBody>
      </p:sp>
    </p:spTree>
    <p:extLst>
      <p:ext uri="{BB962C8B-B14F-4D97-AF65-F5344CB8AC3E}">
        <p14:creationId xmlns:p14="http://schemas.microsoft.com/office/powerpoint/2010/main" val="2461267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和空气相比，由于氩气更加稳定，不容易电离，所以基本看不出饱和</a:t>
            </a:r>
          </a:p>
        </p:txBody>
      </p:sp>
      <p:sp>
        <p:nvSpPr>
          <p:cNvPr id="4" name="灯片编号占位符 3"/>
          <p:cNvSpPr>
            <a:spLocks noGrp="1"/>
          </p:cNvSpPr>
          <p:nvPr>
            <p:ph type="sldNum" sz="quarter" idx="10"/>
          </p:nvPr>
        </p:nvSpPr>
        <p:spPr/>
        <p:txBody>
          <a:bodyPr/>
          <a:lstStyle/>
          <a:p>
            <a:fld id="{0186CB92-0387-48FA-A885-7E1DD32DBE7A}" type="slidenum">
              <a:rPr lang="zh-CN" altLang="en-US" smtClean="0"/>
              <a:t>13</a:t>
            </a:fld>
            <a:endParaRPr lang="zh-CN" altLang="en-US"/>
          </a:p>
        </p:txBody>
      </p:sp>
    </p:spTree>
    <p:extLst>
      <p:ext uri="{BB962C8B-B14F-4D97-AF65-F5344CB8AC3E}">
        <p14:creationId xmlns:p14="http://schemas.microsoft.com/office/powerpoint/2010/main" val="3705945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气压越高，辉光放电的饱和电流对应的电压越低，电子温度越低</a:t>
            </a:r>
          </a:p>
        </p:txBody>
      </p:sp>
      <p:sp>
        <p:nvSpPr>
          <p:cNvPr id="4" name="灯片编号占位符 3"/>
          <p:cNvSpPr>
            <a:spLocks noGrp="1"/>
          </p:cNvSpPr>
          <p:nvPr>
            <p:ph type="sldNum" sz="quarter" idx="10"/>
          </p:nvPr>
        </p:nvSpPr>
        <p:spPr/>
        <p:txBody>
          <a:bodyPr/>
          <a:lstStyle/>
          <a:p>
            <a:fld id="{0186CB92-0387-48FA-A885-7E1DD32DBE7A}" type="slidenum">
              <a:rPr lang="zh-CN" altLang="en-US" smtClean="0"/>
              <a:t>15</a:t>
            </a:fld>
            <a:endParaRPr lang="zh-CN" altLang="en-US"/>
          </a:p>
        </p:txBody>
      </p:sp>
    </p:spTree>
    <p:extLst>
      <p:ext uri="{BB962C8B-B14F-4D97-AF65-F5344CB8AC3E}">
        <p14:creationId xmlns:p14="http://schemas.microsoft.com/office/powerpoint/2010/main" val="3707962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气压大的电子温度小</a:t>
            </a:r>
          </a:p>
        </p:txBody>
      </p:sp>
      <p:sp>
        <p:nvSpPr>
          <p:cNvPr id="4" name="灯片编号占位符 3"/>
          <p:cNvSpPr>
            <a:spLocks noGrp="1"/>
          </p:cNvSpPr>
          <p:nvPr>
            <p:ph type="sldNum" sz="quarter" idx="10"/>
          </p:nvPr>
        </p:nvSpPr>
        <p:spPr/>
        <p:txBody>
          <a:bodyPr/>
          <a:lstStyle/>
          <a:p>
            <a:fld id="{0186CB92-0387-48FA-A885-7E1DD32DBE7A}" type="slidenum">
              <a:rPr lang="zh-CN" altLang="en-US" smtClean="0"/>
              <a:t>16</a:t>
            </a:fld>
            <a:endParaRPr lang="zh-CN" altLang="en-US"/>
          </a:p>
        </p:txBody>
      </p:sp>
    </p:spTree>
    <p:extLst>
      <p:ext uri="{BB962C8B-B14F-4D97-AF65-F5344CB8AC3E}">
        <p14:creationId xmlns:p14="http://schemas.microsoft.com/office/powerpoint/2010/main" val="2990012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压强小则电子温度低，功率大则电子温度低；</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0186CB92-0387-48FA-A885-7E1DD32DBE7A}" type="slidenum">
              <a:rPr lang="zh-CN" altLang="en-US" smtClean="0"/>
              <a:t>18</a:t>
            </a:fld>
            <a:endParaRPr lang="zh-CN" altLang="en-US"/>
          </a:p>
        </p:txBody>
      </p:sp>
    </p:spTree>
    <p:extLst>
      <p:ext uri="{BB962C8B-B14F-4D97-AF65-F5344CB8AC3E}">
        <p14:creationId xmlns:p14="http://schemas.microsoft.com/office/powerpoint/2010/main" val="970868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B86683-64AA-426C-B310-89B40FD24E2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64392C7-C35B-4A3C-B963-67F303ADEE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EAB613B-917B-44C7-88FE-36EC972FE2AB}"/>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5" name="页脚占位符 4">
            <a:extLst>
              <a:ext uri="{FF2B5EF4-FFF2-40B4-BE49-F238E27FC236}">
                <a16:creationId xmlns:a16="http://schemas.microsoft.com/office/drawing/2014/main" id="{C9639E06-AAA3-47AF-8D2E-0880B1EEDAB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E6D2743-2ACC-448D-A803-E8CAF2343217}"/>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2073628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D36EC7-00B6-4939-A342-91FBF9E83B0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B74A1D5-DAC2-479E-802B-42DF18AD564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B14482C-9A94-4132-A792-3334419FA857}"/>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5" name="页脚占位符 4">
            <a:extLst>
              <a:ext uri="{FF2B5EF4-FFF2-40B4-BE49-F238E27FC236}">
                <a16:creationId xmlns:a16="http://schemas.microsoft.com/office/drawing/2014/main" id="{DF45FD63-717E-4298-A90B-785C91697FB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EED98F5-C430-4EAC-A867-50C30999DB1B}"/>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2288376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B81CB0-4F1C-4420-BAD0-507B67875F5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F4AF59C-D696-4620-B4A0-4F9A26AABC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BF10A055-6871-436E-87BB-D0EC30D4EB43}"/>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5" name="页脚占位符 4">
            <a:extLst>
              <a:ext uri="{FF2B5EF4-FFF2-40B4-BE49-F238E27FC236}">
                <a16:creationId xmlns:a16="http://schemas.microsoft.com/office/drawing/2014/main" id="{B4115447-9E68-45E1-B757-38E607E4D2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5056A42-B62A-46A7-A3D7-4174D47AF6C0}"/>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1067874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DE08C4-29B2-4959-8CEF-27571DF39F9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EF908E9-9E89-436D-89DB-AF3CA982BF53}"/>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7402450C-E6A2-48EC-BDFC-3A0DA96604F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C53F802C-9477-4C9D-B2BE-9DC1372EB6D1}"/>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6" name="页脚占位符 5">
            <a:extLst>
              <a:ext uri="{FF2B5EF4-FFF2-40B4-BE49-F238E27FC236}">
                <a16:creationId xmlns:a16="http://schemas.microsoft.com/office/drawing/2014/main" id="{431A09A8-95EA-438E-A2B1-24B0BC60210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A7AC937-F615-43E4-922A-62FE4E323FC4}"/>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60899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0E42F-4A05-49FD-9A40-CEA584C2FB8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B948AE8-3C40-4147-9881-61BCD28881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F2DA96D6-1453-442C-99A9-1E8E214AA25D}"/>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9CEF6E7F-FEB4-431E-9305-F1EDB4D77A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E1763638-05BC-4988-A73B-12D70FDFB0C9}"/>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D0093C2E-EAD3-4202-8D80-EB63E1438F83}"/>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8" name="页脚占位符 7">
            <a:extLst>
              <a:ext uri="{FF2B5EF4-FFF2-40B4-BE49-F238E27FC236}">
                <a16:creationId xmlns:a16="http://schemas.microsoft.com/office/drawing/2014/main" id="{ADEFFF67-7F63-46A3-AD88-BF79080B6EF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5D3A35F-8A08-4301-9C60-C6630EC77C47}"/>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14616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264E69-6C37-4B46-B073-EDE95ABD6C7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347C7C5-089D-443E-90ED-7BD68E764EA0}"/>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4" name="页脚占位符 3">
            <a:extLst>
              <a:ext uri="{FF2B5EF4-FFF2-40B4-BE49-F238E27FC236}">
                <a16:creationId xmlns:a16="http://schemas.microsoft.com/office/drawing/2014/main" id="{45D8BA60-0488-4569-AB41-CF4355222A8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F01F62C-287B-4F2E-B895-1A6D7AEED9C4}"/>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2244359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A1BFD40-4E45-42E7-A391-803B965D7782}"/>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3" name="页脚占位符 2">
            <a:extLst>
              <a:ext uri="{FF2B5EF4-FFF2-40B4-BE49-F238E27FC236}">
                <a16:creationId xmlns:a16="http://schemas.microsoft.com/office/drawing/2014/main" id="{A5B66D35-6857-4135-BAFC-17AE0AA9F64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713A34D-EE07-4DD1-BD1C-BE604D339655}"/>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1359013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FEE2AB-3F43-4969-B461-D520FA61C9E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81E6157-5AD8-4F2E-86EB-1C3273FEFE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0458A0E6-B8DA-422D-8850-C257A51E49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9405543-9A98-47FF-B094-C63EE1052494}"/>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6" name="页脚占位符 5">
            <a:extLst>
              <a:ext uri="{FF2B5EF4-FFF2-40B4-BE49-F238E27FC236}">
                <a16:creationId xmlns:a16="http://schemas.microsoft.com/office/drawing/2014/main" id="{78B8EA11-8EB8-467C-9111-2EA4FD4A929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5FE34EB-D6C3-4F47-A157-587621E62EA0}"/>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2560059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4FDE21-C8FC-49F9-8376-DEB46B0AD4A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9B984A4-B38F-491D-8F95-C61A770E88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F4E121D-01CF-43BC-822A-5B993C463A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3A906386-57F7-4D94-A826-59304B36BD2C}"/>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6" name="页脚占位符 5">
            <a:extLst>
              <a:ext uri="{FF2B5EF4-FFF2-40B4-BE49-F238E27FC236}">
                <a16:creationId xmlns:a16="http://schemas.microsoft.com/office/drawing/2014/main" id="{E2E7770E-0E5F-44CD-B73E-C44D8138486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6A0E562-4B0E-4D00-BBE8-3C5C1B4D60AD}"/>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3400060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E14A9E-5B2A-4494-ACF0-E0C837B1677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C81C09F-05BE-4CAB-8B53-2F70CEEB101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21A3F0E-804C-4B1D-99E8-55ECF92477F7}"/>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5" name="页脚占位符 4">
            <a:extLst>
              <a:ext uri="{FF2B5EF4-FFF2-40B4-BE49-F238E27FC236}">
                <a16:creationId xmlns:a16="http://schemas.microsoft.com/office/drawing/2014/main" id="{BAE8E6F9-5AFD-4798-B383-9D0A413D42B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8697651-E8A1-4182-B511-B8FC00514949}"/>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52309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95C0F5F-776D-4FCB-9031-D9DE57963D2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F71759B-1EEE-4468-ADA2-CE01DFF1943E}"/>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1FD1C55-3C78-46EA-8AD1-9492CE97E60D}"/>
              </a:ext>
            </a:extLst>
          </p:cNvPr>
          <p:cNvSpPr>
            <a:spLocks noGrp="1"/>
          </p:cNvSpPr>
          <p:nvPr>
            <p:ph type="dt" sz="half" idx="10"/>
          </p:nvPr>
        </p:nvSpPr>
        <p:spPr/>
        <p:txBody>
          <a:bodyPr/>
          <a:lstStyle/>
          <a:p>
            <a:fld id="{FC700C2F-A3B4-41F3-A005-7CF8481564B3}" type="datetimeFigureOut">
              <a:rPr lang="zh-CN" altLang="en-US" smtClean="0"/>
              <a:t>2018/6/21</a:t>
            </a:fld>
            <a:endParaRPr lang="zh-CN" altLang="en-US"/>
          </a:p>
        </p:txBody>
      </p:sp>
      <p:sp>
        <p:nvSpPr>
          <p:cNvPr id="5" name="页脚占位符 4">
            <a:extLst>
              <a:ext uri="{FF2B5EF4-FFF2-40B4-BE49-F238E27FC236}">
                <a16:creationId xmlns:a16="http://schemas.microsoft.com/office/drawing/2014/main" id="{131F005F-23FE-4990-BD09-E84E9C5672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17CBDCE-0992-4835-BD0B-2E20E1B05789}"/>
              </a:ext>
            </a:extLst>
          </p:cNvPr>
          <p:cNvSpPr>
            <a:spLocks noGrp="1"/>
          </p:cNvSpPr>
          <p:nvPr>
            <p:ph type="sldNum" sz="quarter" idx="12"/>
          </p:nvPr>
        </p:nvSpPr>
        <p:spPr/>
        <p:txBody>
          <a:body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2209685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1"/>
      </p:bgRef>
    </p:bg>
    <p:spTree>
      <p:nvGrpSpPr>
        <p:cNvPr id="1" name=""/>
        <p:cNvGrpSpPr/>
        <p:nvPr/>
      </p:nvGrpSpPr>
      <p:grpSpPr>
        <a:xfrm>
          <a:off x="0" y="0"/>
          <a:ext cx="0" cy="0"/>
          <a:chOff x="0" y="0"/>
          <a:chExt cx="0" cy="0"/>
        </a:xfrm>
      </p:grpSpPr>
      <p:sp>
        <p:nvSpPr>
          <p:cNvPr id="8" name="标题 7"/>
          <p:cNvSpPr>
            <a:spLocks noGrp="1"/>
          </p:cNvSpPr>
          <p:nvPr>
            <p:ph type="ctrTitle"/>
          </p:nvPr>
        </p:nvSpPr>
        <p:spPr>
          <a:xfrm>
            <a:off x="3048000" y="3124200"/>
            <a:ext cx="8229600" cy="1894362"/>
          </a:xfrm>
        </p:spPr>
        <p:txBody>
          <a:bodyPr/>
          <a:lstStyle>
            <a:lvl1pPr>
              <a:defRPr b="1"/>
            </a:lvl1pPr>
          </a:lstStyle>
          <a:p>
            <a:r>
              <a:rPr kumimoji="0" lang="zh-CN" altLang="en-US"/>
              <a:t>单击此处编辑母版标题样式</a:t>
            </a:r>
            <a:endParaRPr kumimoji="0" lang="en-US"/>
          </a:p>
        </p:txBody>
      </p:sp>
      <p:sp>
        <p:nvSpPr>
          <p:cNvPr id="9" name="副标题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28" name="日期占位符 27"/>
          <p:cNvSpPr>
            <a:spLocks noGrp="1"/>
          </p:cNvSpPr>
          <p:nvPr>
            <p:ph type="dt" sz="half" idx="10"/>
          </p:nvPr>
        </p:nvSpPr>
        <p:spPr bwMode="auto">
          <a:xfrm rot="5400000">
            <a:off x="10733828" y="1110597"/>
            <a:ext cx="2286000" cy="508000"/>
          </a:xfrm>
        </p:spPr>
        <p:txBody>
          <a:bodyPr/>
          <a:lstStyle/>
          <a:p>
            <a:fld id="{530820CF-B880-4189-942D-D702A7CBA730}" type="datetimeFigureOut">
              <a:rPr lang="zh-CN" altLang="en-US" smtClean="0"/>
              <a:pPr/>
              <a:t>2018/6/21</a:t>
            </a:fld>
            <a:endParaRPr lang="zh-CN" altLang="en-US"/>
          </a:p>
        </p:txBody>
      </p:sp>
      <p:sp>
        <p:nvSpPr>
          <p:cNvPr id="17" name="页脚占位符 16"/>
          <p:cNvSpPr>
            <a:spLocks noGrp="1"/>
          </p:cNvSpPr>
          <p:nvPr>
            <p:ph type="ftr" sz="quarter" idx="11"/>
          </p:nvPr>
        </p:nvSpPr>
        <p:spPr bwMode="auto">
          <a:xfrm rot="5400000">
            <a:off x="10045959" y="4117661"/>
            <a:ext cx="3657600" cy="512064"/>
          </a:xfrm>
        </p:spPr>
        <p:txBody>
          <a:bodyPr/>
          <a:lstStyle/>
          <a:p>
            <a:endParaRPr lang="zh-CN" altLang="en-US"/>
          </a:p>
        </p:txBody>
      </p:sp>
      <p:sp>
        <p:nvSpPr>
          <p:cNvPr id="10" name="矩形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矩形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矩形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矩形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直接连接符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直接连接符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直接连接符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直接连接符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直接连接符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直接连接符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矩形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椭圆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椭圆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椭圆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椭圆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椭圆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灯片编号占位符 28"/>
          <p:cNvSpPr>
            <a:spLocks noGrp="1"/>
          </p:cNvSpPr>
          <p:nvPr>
            <p:ph type="sldNum" sz="quarter" idx="12"/>
          </p:nvPr>
        </p:nvSpPr>
        <p:spPr bwMode="auto">
          <a:xfrm>
            <a:off x="1767392" y="4928702"/>
            <a:ext cx="812800" cy="517524"/>
          </a:xfrm>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329675097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8" name="内容占位符 7"/>
          <p:cNvSpPr>
            <a:spLocks noGrp="1"/>
          </p:cNvSpPr>
          <p:nvPr>
            <p:ph sz="quarter" idx="1"/>
          </p:nvPr>
        </p:nvSpPr>
        <p:spPr>
          <a:xfrm>
            <a:off x="609600" y="1600200"/>
            <a:ext cx="9956800" cy="4873752"/>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4"/>
          </p:nvPr>
        </p:nvSpPr>
        <p:spPr/>
        <p:txBody>
          <a:bodyPr rtlCol="0"/>
          <a:lstStyle/>
          <a:p>
            <a:fld id="{530820CF-B880-4189-942D-D702A7CBA730}" type="datetimeFigureOut">
              <a:rPr lang="zh-CN" altLang="en-US" smtClean="0"/>
              <a:pPr/>
              <a:t>2018/6/21</a:t>
            </a:fld>
            <a:endParaRPr lang="zh-CN" altLang="en-US"/>
          </a:p>
        </p:txBody>
      </p:sp>
      <p:sp>
        <p:nvSpPr>
          <p:cNvPr id="9" name="灯片编号占位符 8"/>
          <p:cNvSpPr>
            <a:spLocks noGrp="1"/>
          </p:cNvSpPr>
          <p:nvPr>
            <p:ph type="sldNum" sz="quarter" idx="15"/>
          </p:nvPr>
        </p:nvSpPr>
        <p:spPr/>
        <p:txBody>
          <a:bodyPr rtlCol="0"/>
          <a:lstStyle/>
          <a:p>
            <a:fld id="{0C913308-F349-4B6D-A68A-DD1791B4A57B}" type="slidenum">
              <a:rPr lang="zh-CN" altLang="en-US" smtClean="0"/>
              <a:pPr/>
              <a:t>‹#›</a:t>
            </a:fld>
            <a:endParaRPr lang="zh-CN" altLang="en-US"/>
          </a:p>
        </p:txBody>
      </p:sp>
      <p:sp>
        <p:nvSpPr>
          <p:cNvPr id="10" name="页脚占位符 9"/>
          <p:cNvSpPr>
            <a:spLocks noGrp="1"/>
          </p:cNvSpPr>
          <p:nvPr>
            <p:ph type="ftr" sz="quarter" idx="16"/>
          </p:nvPr>
        </p:nvSpPr>
        <p:spPr/>
        <p:txBody>
          <a:bodyPr rtlCol="0"/>
          <a:lstStyle/>
          <a:p>
            <a:endParaRPr lang="zh-CN" altLang="en-US"/>
          </a:p>
        </p:txBody>
      </p:sp>
    </p:spTree>
    <p:extLst>
      <p:ext uri="{BB962C8B-B14F-4D97-AF65-F5344CB8AC3E}">
        <p14:creationId xmlns:p14="http://schemas.microsoft.com/office/powerpoint/2010/main" val="184188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3048000" y="2895600"/>
            <a:ext cx="8229600" cy="2053590"/>
          </a:xfrm>
        </p:spPr>
        <p:txBody>
          <a:bodyPr/>
          <a:lstStyle>
            <a:lvl1pPr algn="l">
              <a:buNone/>
              <a:defRPr sz="3000" b="1" cap="small" baseline="0"/>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bwMode="auto">
          <a:xfrm rot="5400000">
            <a:off x="10732008" y="1106932"/>
            <a:ext cx="2286000" cy="508000"/>
          </a:xfrm>
        </p:spPr>
        <p:txBody>
          <a:bodyPr/>
          <a:lstStyle/>
          <a:p>
            <a:fld id="{530820CF-B880-4189-942D-D702A7CBA730}" type="datetimeFigureOut">
              <a:rPr lang="zh-CN" altLang="en-US" smtClean="0"/>
              <a:pPr/>
              <a:t>2018/6/21</a:t>
            </a:fld>
            <a:endParaRPr lang="zh-CN" altLang="en-US"/>
          </a:p>
        </p:txBody>
      </p:sp>
      <p:sp>
        <p:nvSpPr>
          <p:cNvPr id="5" name="页脚占位符 4"/>
          <p:cNvSpPr>
            <a:spLocks noGrp="1"/>
          </p:cNvSpPr>
          <p:nvPr>
            <p:ph type="ftr" sz="quarter" idx="11"/>
          </p:nvPr>
        </p:nvSpPr>
        <p:spPr bwMode="auto">
          <a:xfrm rot="5400000">
            <a:off x="10046208" y="4114800"/>
            <a:ext cx="3657600" cy="512064"/>
          </a:xfrm>
        </p:spPr>
        <p:txBody>
          <a:bodyPr/>
          <a:lstStyle/>
          <a:p>
            <a:endParaRPr lang="zh-CN" altLang="en-US"/>
          </a:p>
        </p:txBody>
      </p:sp>
      <p:sp>
        <p:nvSpPr>
          <p:cNvPr id="9" name="矩形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矩形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矩形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矩形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直接连接符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直接连接符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直接连接符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直接连接符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直接连接符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矩形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椭圆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椭圆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椭圆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椭圆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椭圆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直接连接符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灯片编号占位符 5"/>
          <p:cNvSpPr>
            <a:spLocks noGrp="1"/>
          </p:cNvSpPr>
          <p:nvPr>
            <p:ph type="sldNum" sz="quarter" idx="12"/>
          </p:nvPr>
        </p:nvSpPr>
        <p:spPr bwMode="auto">
          <a:xfrm>
            <a:off x="1787488" y="4928702"/>
            <a:ext cx="812800" cy="517524"/>
          </a:xfrm>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54604735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2018/6/21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9" name="内容占位符 8"/>
          <p:cNvSpPr>
            <a:spLocks noGrp="1"/>
          </p:cNvSpPr>
          <p:nvPr>
            <p:ph sz="quarter" idx="1"/>
          </p:nvPr>
        </p:nvSpPr>
        <p:spPr>
          <a:xfrm>
            <a:off x="609600" y="1600200"/>
            <a:ext cx="4876800" cy="45720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5693664" y="1600200"/>
            <a:ext cx="4876800" cy="45720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extLst>
      <p:ext uri="{BB962C8B-B14F-4D97-AF65-F5344CB8AC3E}">
        <p14:creationId xmlns:p14="http://schemas.microsoft.com/office/powerpoint/2010/main" val="102165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10058400" cy="1143000"/>
          </a:xfrm>
        </p:spPr>
        <p:txBody>
          <a:bodyPr anchor="b"/>
          <a:lstStyle>
            <a:lvl1pPr>
              <a:defRPr/>
            </a:lvl1pPr>
          </a:lstStyle>
          <a:p>
            <a:r>
              <a:rPr kumimoji="0" lang="zh-CN" altLang="en-US"/>
              <a:t>单击此处编辑母版标题样式</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2018/6/21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11" name="内容占位符 10"/>
          <p:cNvSpPr>
            <a:spLocks noGrp="1"/>
          </p:cNvSpPr>
          <p:nvPr>
            <p:ph sz="quarter" idx="2"/>
          </p:nvPr>
        </p:nvSpPr>
        <p:spPr>
          <a:xfrm>
            <a:off x="609600" y="2362200"/>
            <a:ext cx="4876800" cy="38862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3" name="内容占位符 12"/>
          <p:cNvSpPr>
            <a:spLocks noGrp="1"/>
          </p:cNvSpPr>
          <p:nvPr>
            <p:ph sz="quarter" idx="4"/>
          </p:nvPr>
        </p:nvSpPr>
        <p:spPr>
          <a:xfrm>
            <a:off x="5829300" y="2362200"/>
            <a:ext cx="4876800" cy="38862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2" name="文本占位符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a:t>单击此处编辑母版文本样式</a:t>
            </a:r>
          </a:p>
        </p:txBody>
      </p:sp>
      <p:sp>
        <p:nvSpPr>
          <p:cNvPr id="14" name="文本占位符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a:t>单击此处编辑母版文本样式</a:t>
            </a:r>
          </a:p>
        </p:txBody>
      </p:sp>
    </p:spTree>
    <p:extLst>
      <p:ext uri="{BB962C8B-B14F-4D97-AF65-F5344CB8AC3E}">
        <p14:creationId xmlns:p14="http://schemas.microsoft.com/office/powerpoint/2010/main" val="177919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6" name="日期占位符 5"/>
          <p:cNvSpPr>
            <a:spLocks noGrp="1"/>
          </p:cNvSpPr>
          <p:nvPr>
            <p:ph type="dt" sz="half" idx="10"/>
          </p:nvPr>
        </p:nvSpPr>
        <p:spPr/>
        <p:txBody>
          <a:bodyPr rtlCol="0"/>
          <a:lstStyle/>
          <a:p>
            <a:fld id="{530820CF-B880-4189-942D-D702A7CBA730}" type="datetimeFigureOut">
              <a:rPr lang="zh-CN" altLang="en-US" smtClean="0"/>
              <a:pPr/>
              <a:t>2018/6/21</a:t>
            </a:fld>
            <a:endParaRPr lang="zh-CN" altLang="en-US"/>
          </a:p>
        </p:txBody>
      </p:sp>
      <p:sp>
        <p:nvSpPr>
          <p:cNvPr id="7" name="灯片编号占位符 6"/>
          <p:cNvSpPr>
            <a:spLocks noGrp="1"/>
          </p:cNvSpPr>
          <p:nvPr>
            <p:ph type="sldNum" sz="quarter" idx="11"/>
          </p:nvPr>
        </p:nvSpPr>
        <p:spPr/>
        <p:txBody>
          <a:bodyPr rtlCol="0"/>
          <a:lstStyle/>
          <a:p>
            <a:fld id="{0C913308-F349-4B6D-A68A-DD1791B4A57B}" type="slidenum">
              <a:rPr lang="zh-CN" altLang="en-US" smtClean="0"/>
              <a:pPr/>
              <a:t>‹#›</a:t>
            </a:fld>
            <a:endParaRPr lang="zh-CN" altLang="en-US"/>
          </a:p>
        </p:txBody>
      </p:sp>
      <p:sp>
        <p:nvSpPr>
          <p:cNvPr id="8" name="页脚占位符 7"/>
          <p:cNvSpPr>
            <a:spLocks noGrp="1"/>
          </p:cNvSpPr>
          <p:nvPr>
            <p:ph type="ftr" sz="quarter" idx="12"/>
          </p:nvPr>
        </p:nvSpPr>
        <p:spPr/>
        <p:txBody>
          <a:bodyPr rtlCol="0"/>
          <a:lstStyle/>
          <a:p>
            <a:endParaRPr lang="zh-CN" altLang="en-US"/>
          </a:p>
        </p:txBody>
      </p:sp>
    </p:spTree>
    <p:extLst>
      <p:ext uri="{BB962C8B-B14F-4D97-AF65-F5344CB8AC3E}">
        <p14:creationId xmlns:p14="http://schemas.microsoft.com/office/powerpoint/2010/main" val="4704563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2018/6/21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4100398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1">
        <a:schemeClr val="bg1"/>
      </p:bgRef>
    </p:bg>
    <p:spTree>
      <p:nvGrpSpPr>
        <p:cNvPr id="1" name=""/>
        <p:cNvGrpSpPr/>
        <p:nvPr/>
      </p:nvGrpSpPr>
      <p:grpSpPr>
        <a:xfrm>
          <a:off x="0" y="0"/>
          <a:ext cx="0" cy="0"/>
          <a:chOff x="0" y="0"/>
          <a:chExt cx="0" cy="0"/>
        </a:xfrm>
      </p:grpSpPr>
      <p:sp>
        <p:nvSpPr>
          <p:cNvPr id="10" name="直接连接符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标题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8" name="直接连接符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直接连接符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直接连接符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矩形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直接连接符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椭圆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内容占位符 17"/>
          <p:cNvSpPr>
            <a:spLocks noGrp="1"/>
          </p:cNvSpPr>
          <p:nvPr>
            <p:ph sz="quarter" idx="1"/>
          </p:nvPr>
        </p:nvSpPr>
        <p:spPr>
          <a:xfrm>
            <a:off x="406400" y="274320"/>
            <a:ext cx="7518400" cy="6327648"/>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21" name="日期占位符 20"/>
          <p:cNvSpPr>
            <a:spLocks noGrp="1"/>
          </p:cNvSpPr>
          <p:nvPr>
            <p:ph type="dt" sz="half" idx="14"/>
          </p:nvPr>
        </p:nvSpPr>
        <p:spPr/>
        <p:txBody>
          <a:bodyPr rtlCol="0"/>
          <a:lstStyle/>
          <a:p>
            <a:fld id="{530820CF-B880-4189-942D-D702A7CBA730}" type="datetimeFigureOut">
              <a:rPr lang="zh-CN" altLang="en-US" smtClean="0"/>
              <a:pPr/>
              <a:t>2018/6/21</a:t>
            </a:fld>
            <a:endParaRPr lang="zh-CN" altLang="en-US"/>
          </a:p>
        </p:txBody>
      </p:sp>
      <p:sp>
        <p:nvSpPr>
          <p:cNvPr id="22" name="灯片编号占位符 21"/>
          <p:cNvSpPr>
            <a:spLocks noGrp="1"/>
          </p:cNvSpPr>
          <p:nvPr>
            <p:ph type="sldNum" sz="quarter" idx="15"/>
          </p:nvPr>
        </p:nvSpPr>
        <p:spPr/>
        <p:txBody>
          <a:bodyPr rtlCol="0"/>
          <a:lstStyle/>
          <a:p>
            <a:fld id="{0C913308-F349-4B6D-A68A-DD1791B4A57B}" type="slidenum">
              <a:rPr lang="zh-CN" altLang="en-US" smtClean="0"/>
              <a:pPr/>
              <a:t>‹#›</a:t>
            </a:fld>
            <a:endParaRPr lang="zh-CN" altLang="en-US"/>
          </a:p>
        </p:txBody>
      </p:sp>
      <p:sp>
        <p:nvSpPr>
          <p:cNvPr id="23" name="页脚占位符 22"/>
          <p:cNvSpPr>
            <a:spLocks noGrp="1"/>
          </p:cNvSpPr>
          <p:nvPr>
            <p:ph type="ftr" sz="quarter" idx="16"/>
          </p:nvPr>
        </p:nvSpPr>
        <p:spPr/>
        <p:txBody>
          <a:bodyPr rtlCol="0"/>
          <a:lstStyle/>
          <a:p>
            <a:endParaRPr lang="zh-CN" altLang="en-US"/>
          </a:p>
        </p:txBody>
      </p:sp>
    </p:spTree>
    <p:extLst>
      <p:ext uri="{BB962C8B-B14F-4D97-AF65-F5344CB8AC3E}">
        <p14:creationId xmlns:p14="http://schemas.microsoft.com/office/powerpoint/2010/main" val="296200894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直接连接符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椭圆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标题 1"/>
          <p:cNvSpPr>
            <a:spLocks noGrp="1"/>
          </p:cNvSpPr>
          <p:nvPr>
            <p:ph type="title"/>
          </p:nvPr>
        </p:nvSpPr>
        <p:spPr>
          <a:xfrm rot="5400000">
            <a:off x="5518404" y="3124200"/>
            <a:ext cx="6309360" cy="609600"/>
          </a:xfrm>
        </p:spPr>
        <p:txBody>
          <a:bodyPr anchor="b"/>
          <a:lstStyle>
            <a:lvl1pPr algn="l">
              <a:buNone/>
              <a:defRPr sz="2000" b="1"/>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zh-CN" altLang="en-US"/>
              <a:t>单击图标添加图片</a:t>
            </a:r>
            <a:endParaRPr kumimoji="0" lang="en-US" dirty="0"/>
          </a:p>
        </p:txBody>
      </p:sp>
      <p:sp>
        <p:nvSpPr>
          <p:cNvPr id="4" name="文本占位符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10" name="直接连接符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矩形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直接连接符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直接连接符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直接连接符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日期占位符 16"/>
          <p:cNvSpPr>
            <a:spLocks noGrp="1"/>
          </p:cNvSpPr>
          <p:nvPr>
            <p:ph type="dt" sz="half" idx="10"/>
          </p:nvPr>
        </p:nvSpPr>
        <p:spPr/>
        <p:txBody>
          <a:bodyPr rtlCol="0"/>
          <a:lstStyle/>
          <a:p>
            <a:fld id="{530820CF-B880-4189-942D-D702A7CBA730}" type="datetimeFigureOut">
              <a:rPr lang="zh-CN" altLang="en-US" smtClean="0"/>
              <a:pPr/>
              <a:t>2018/6/21</a:t>
            </a:fld>
            <a:endParaRPr lang="zh-CN" altLang="en-US"/>
          </a:p>
        </p:txBody>
      </p:sp>
      <p:sp>
        <p:nvSpPr>
          <p:cNvPr id="18" name="灯片编号占位符 17"/>
          <p:cNvSpPr>
            <a:spLocks noGrp="1"/>
          </p:cNvSpPr>
          <p:nvPr>
            <p:ph type="sldNum" sz="quarter" idx="11"/>
          </p:nvPr>
        </p:nvSpPr>
        <p:spPr/>
        <p:txBody>
          <a:bodyPr rtlCol="0"/>
          <a:lstStyle/>
          <a:p>
            <a:fld id="{0C913308-F349-4B6D-A68A-DD1791B4A57B}" type="slidenum">
              <a:rPr lang="zh-CN" altLang="en-US" smtClean="0"/>
              <a:pPr/>
              <a:t>‹#›</a:t>
            </a:fld>
            <a:endParaRPr lang="zh-CN" altLang="en-US"/>
          </a:p>
        </p:txBody>
      </p:sp>
      <p:sp>
        <p:nvSpPr>
          <p:cNvPr id="21" name="页脚占位符 20"/>
          <p:cNvSpPr>
            <a:spLocks noGrp="1"/>
          </p:cNvSpPr>
          <p:nvPr>
            <p:ph type="ftr" sz="quarter" idx="12"/>
          </p:nvPr>
        </p:nvSpPr>
        <p:spPr/>
        <p:txBody>
          <a:bodyPr rtlCol="0"/>
          <a:lstStyle/>
          <a:p>
            <a:endParaRPr lang="zh-CN" altLang="en-US"/>
          </a:p>
        </p:txBody>
      </p:sp>
    </p:spTree>
    <p:extLst>
      <p:ext uri="{BB962C8B-B14F-4D97-AF65-F5344CB8AC3E}">
        <p14:creationId xmlns:p14="http://schemas.microsoft.com/office/powerpoint/2010/main" val="2024890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29150398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2352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609600" y="274639"/>
            <a:ext cx="80264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4161675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9513A3F-59E2-47DA-8CB0-7D67445287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5FEACF3-48D4-477E-B892-4C3A8A797D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5475712-C817-4B3E-A499-9CF4DDF875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700C2F-A3B4-41F3-A005-7CF8481564B3}" type="datetimeFigureOut">
              <a:rPr lang="zh-CN" altLang="en-US" smtClean="0"/>
              <a:t>2018/6/21</a:t>
            </a:fld>
            <a:endParaRPr lang="zh-CN" altLang="en-US"/>
          </a:p>
        </p:txBody>
      </p:sp>
      <p:sp>
        <p:nvSpPr>
          <p:cNvPr id="5" name="页脚占位符 4">
            <a:extLst>
              <a:ext uri="{FF2B5EF4-FFF2-40B4-BE49-F238E27FC236}">
                <a16:creationId xmlns:a16="http://schemas.microsoft.com/office/drawing/2014/main" id="{0C6E6DE1-E237-4CE4-B3A8-619B3E7EC2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E29B44E-C291-493A-B02F-00536431BA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93D3A6-40E4-4DEC-9083-D712655572B4}" type="slidenum">
              <a:rPr lang="zh-CN" altLang="en-US" smtClean="0"/>
              <a:t>‹#›</a:t>
            </a:fld>
            <a:endParaRPr lang="zh-CN" altLang="en-US"/>
          </a:p>
        </p:txBody>
      </p:sp>
    </p:spTree>
    <p:extLst>
      <p:ext uri="{BB962C8B-B14F-4D97-AF65-F5344CB8AC3E}">
        <p14:creationId xmlns:p14="http://schemas.microsoft.com/office/powerpoint/2010/main" val="23235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直接连接符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标题占位符 21"/>
          <p:cNvSpPr>
            <a:spLocks noGrp="1"/>
          </p:cNvSpPr>
          <p:nvPr>
            <p:ph type="title"/>
          </p:nvPr>
        </p:nvSpPr>
        <p:spPr>
          <a:xfrm>
            <a:off x="609600" y="274638"/>
            <a:ext cx="9956800" cy="1143000"/>
          </a:xfrm>
          <a:prstGeom prst="rect">
            <a:avLst/>
          </a:prstGeom>
        </p:spPr>
        <p:txBody>
          <a:bodyPr vert="horz" anchor="b">
            <a:normAutofit/>
          </a:bodyPr>
          <a:lstStyle/>
          <a:p>
            <a:r>
              <a:rPr kumimoji="0" lang="zh-CN" altLang="en-US"/>
              <a:t>单击此处编辑母版标题样式</a:t>
            </a:r>
            <a:endParaRPr kumimoji="0" lang="en-US"/>
          </a:p>
        </p:txBody>
      </p:sp>
      <p:sp>
        <p:nvSpPr>
          <p:cNvPr id="13" name="文本占位符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4" name="日期占位符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530820CF-B880-4189-942D-D702A7CBA730}" type="datetimeFigureOut">
              <a:rPr lang="zh-CN" altLang="en-US" smtClean="0"/>
              <a:pPr/>
              <a:t>2018/6/21</a:t>
            </a:fld>
            <a:endParaRPr lang="zh-CN" altLang="en-US"/>
          </a:p>
        </p:txBody>
      </p:sp>
      <p:sp>
        <p:nvSpPr>
          <p:cNvPr id="3" name="页脚占位符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zh-CN" altLang="en-US"/>
          </a:p>
        </p:txBody>
      </p:sp>
      <p:sp>
        <p:nvSpPr>
          <p:cNvPr id="7" name="直接连接符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直接连接符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矩形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直接连接符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椭圆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灯片编号占位符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780311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sz="5400" dirty="0"/>
              <a:t>等离子体物理实验</a:t>
            </a:r>
          </a:p>
        </p:txBody>
      </p:sp>
      <p:sp>
        <p:nvSpPr>
          <p:cNvPr id="3" name="副标题 2"/>
          <p:cNvSpPr>
            <a:spLocks noGrp="1"/>
          </p:cNvSpPr>
          <p:nvPr>
            <p:ph type="subTitle" idx="1"/>
          </p:nvPr>
        </p:nvSpPr>
        <p:spPr/>
        <p:txBody>
          <a:bodyPr/>
          <a:lstStyle/>
          <a:p>
            <a:r>
              <a:rPr lang="en-US" altLang="zh-CN" dirty="0"/>
              <a:t>15340190005   </a:t>
            </a:r>
            <a:r>
              <a:rPr lang="zh-CN" altLang="en-US" dirty="0"/>
              <a:t>盖宁晨  </a:t>
            </a:r>
          </a:p>
        </p:txBody>
      </p:sp>
      <p:pic>
        <p:nvPicPr>
          <p:cNvPr id="2050" name="Picture 2"/>
          <p:cNvPicPr>
            <a:picLocks noChangeAspect="1" noChangeArrowheads="1"/>
          </p:cNvPicPr>
          <p:nvPr/>
        </p:nvPicPr>
        <p:blipFill>
          <a:blip r:embed="rId2" cstate="print"/>
          <a:srcRect r="1349"/>
          <a:stretch>
            <a:fillRect/>
          </a:stretch>
        </p:blipFill>
        <p:spPr bwMode="auto">
          <a:xfrm>
            <a:off x="3935760" y="980729"/>
            <a:ext cx="6120680" cy="2297481"/>
          </a:xfrm>
          <a:prstGeom prst="rect">
            <a:avLst/>
          </a:prstGeom>
          <a:noFill/>
          <a:ln w="9525">
            <a:noFill/>
            <a:miter lim="800000"/>
            <a:headEnd/>
            <a:tailEnd/>
          </a:ln>
        </p:spPr>
      </p:pic>
    </p:spTree>
    <p:extLst>
      <p:ext uri="{BB962C8B-B14F-4D97-AF65-F5344CB8AC3E}">
        <p14:creationId xmlns:p14="http://schemas.microsoft.com/office/powerpoint/2010/main" val="1088419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气体放电</a:t>
            </a:r>
          </a:p>
        </p:txBody>
      </p:sp>
      <p:sp>
        <p:nvSpPr>
          <p:cNvPr id="3" name="内容占位符 2"/>
          <p:cNvSpPr>
            <a:spLocks noGrp="1"/>
          </p:cNvSpPr>
          <p:nvPr>
            <p:ph sz="quarter" idx="1"/>
          </p:nvPr>
        </p:nvSpPr>
        <p:spPr/>
        <p:txBody>
          <a:bodyPr>
            <a:normAutofit/>
          </a:bodyPr>
          <a:lstStyle/>
          <a:p>
            <a:r>
              <a:rPr lang="zh-CN" altLang="en-US" dirty="0">
                <a:latin typeface="+mj-ea"/>
                <a:ea typeface="+mj-ea"/>
              </a:rPr>
              <a:t>在电气击穿形</a:t>
            </a:r>
            <a:endParaRPr lang="en-US" altLang="zh-CN" dirty="0">
              <a:latin typeface="+mj-ea"/>
              <a:ea typeface="+mj-ea"/>
            </a:endParaRPr>
          </a:p>
          <a:p>
            <a:pPr>
              <a:buNone/>
            </a:pPr>
            <a:r>
              <a:rPr lang="zh-CN" altLang="en-US" dirty="0">
                <a:latin typeface="+mj-ea"/>
                <a:ea typeface="+mj-ea"/>
              </a:rPr>
              <a:t>    成等离子体前</a:t>
            </a:r>
            <a:endParaRPr lang="en-US" altLang="zh-CN" dirty="0">
              <a:latin typeface="+mj-ea"/>
              <a:ea typeface="+mj-ea"/>
            </a:endParaRPr>
          </a:p>
          <a:p>
            <a:pPr>
              <a:buNone/>
            </a:pPr>
            <a:r>
              <a:rPr lang="zh-CN" altLang="en-US" dirty="0">
                <a:latin typeface="+mj-ea"/>
                <a:ea typeface="+mj-ea"/>
              </a:rPr>
              <a:t>    要经历暗放电</a:t>
            </a:r>
            <a:endParaRPr lang="en-US" altLang="zh-CN" dirty="0">
              <a:latin typeface="+mj-ea"/>
              <a:ea typeface="+mj-ea"/>
            </a:endParaRPr>
          </a:p>
          <a:p>
            <a:pPr>
              <a:buNone/>
            </a:pPr>
            <a:r>
              <a:rPr lang="zh-CN" altLang="en-US" dirty="0">
                <a:latin typeface="+mj-ea"/>
                <a:ea typeface="+mj-ea"/>
              </a:rPr>
              <a:t>    阶段， 包括</a:t>
            </a:r>
            <a:endParaRPr lang="en-US" altLang="zh-CN" dirty="0">
              <a:latin typeface="+mj-ea"/>
              <a:ea typeface="+mj-ea"/>
            </a:endParaRPr>
          </a:p>
          <a:p>
            <a:pPr>
              <a:buNone/>
            </a:pPr>
            <a:r>
              <a:rPr lang="zh-CN" altLang="en-US" dirty="0">
                <a:latin typeface="+mj-ea"/>
                <a:ea typeface="+mj-ea"/>
              </a:rPr>
              <a:t>    本底电离区、</a:t>
            </a:r>
            <a:endParaRPr lang="en-US" altLang="zh-CN" dirty="0">
              <a:latin typeface="+mj-ea"/>
              <a:ea typeface="+mj-ea"/>
            </a:endParaRPr>
          </a:p>
          <a:p>
            <a:pPr>
              <a:buNone/>
            </a:pPr>
            <a:r>
              <a:rPr lang="zh-CN" altLang="en-US" dirty="0">
                <a:latin typeface="+mj-ea"/>
                <a:ea typeface="+mj-ea"/>
              </a:rPr>
              <a:t>    饱和区、汤森</a:t>
            </a:r>
            <a:endParaRPr lang="en-US" altLang="zh-CN" dirty="0">
              <a:latin typeface="+mj-ea"/>
              <a:ea typeface="+mj-ea"/>
            </a:endParaRPr>
          </a:p>
          <a:p>
            <a:pPr>
              <a:buNone/>
            </a:pPr>
            <a:r>
              <a:rPr lang="en-US" altLang="zh-CN" dirty="0">
                <a:latin typeface="+mj-ea"/>
                <a:ea typeface="+mj-ea"/>
              </a:rPr>
              <a:t>    </a:t>
            </a:r>
            <a:r>
              <a:rPr lang="zh-CN" altLang="en-US" dirty="0">
                <a:latin typeface="+mj-ea"/>
                <a:ea typeface="+mj-ea"/>
              </a:rPr>
              <a:t>放电区和电晕放电区。</a:t>
            </a:r>
            <a:endParaRPr lang="en-US" altLang="zh-CN" dirty="0">
              <a:latin typeface="+mj-ea"/>
              <a:ea typeface="+mj-ea"/>
            </a:endParaRPr>
          </a:p>
          <a:p>
            <a:r>
              <a:rPr lang="zh-CN" altLang="en-US" dirty="0">
                <a:latin typeface="+mj-ea"/>
                <a:ea typeface="+mj-ea"/>
              </a:rPr>
              <a:t>在汤森放电区，当电压继续增加时，如果电源内阻很高，放电管就没有足够的电流击穿气体，如果电源内阻很低，气体就会在击穿电压处击穿，放电将从暗放电区转移到正常辉光放电区。 </a:t>
            </a:r>
          </a:p>
        </p:txBody>
      </p:sp>
      <p:pic>
        <p:nvPicPr>
          <p:cNvPr id="1027" name="Picture 3"/>
          <p:cNvPicPr>
            <a:picLocks noChangeAspect="1" noChangeArrowheads="1"/>
          </p:cNvPicPr>
          <p:nvPr/>
        </p:nvPicPr>
        <p:blipFill>
          <a:blip r:embed="rId3" cstate="print"/>
          <a:srcRect/>
          <a:stretch>
            <a:fillRect/>
          </a:stretch>
        </p:blipFill>
        <p:spPr bwMode="auto">
          <a:xfrm>
            <a:off x="4439816" y="476672"/>
            <a:ext cx="5775050" cy="3717032"/>
          </a:xfrm>
          <a:prstGeom prst="rect">
            <a:avLst/>
          </a:prstGeom>
          <a:noFill/>
          <a:ln w="9525">
            <a:noFill/>
            <a:miter lim="800000"/>
            <a:headEnd/>
            <a:tailEnd/>
          </a:ln>
        </p:spPr>
      </p:pic>
    </p:spTree>
    <p:extLst>
      <p:ext uri="{BB962C8B-B14F-4D97-AF65-F5344CB8AC3E}">
        <p14:creationId xmlns:p14="http://schemas.microsoft.com/office/powerpoint/2010/main" val="1224137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气体电击穿理论</a:t>
            </a:r>
          </a:p>
        </p:txBody>
      </p:sp>
      <p:sp>
        <p:nvSpPr>
          <p:cNvPr id="3" name="内容占位符 2"/>
          <p:cNvSpPr>
            <a:spLocks noGrp="1"/>
          </p:cNvSpPr>
          <p:nvPr>
            <p:ph sz="quarter" idx="1"/>
          </p:nvPr>
        </p:nvSpPr>
        <p:spPr/>
        <p:txBody>
          <a:bodyPr/>
          <a:lstStyle/>
          <a:p>
            <a:r>
              <a:rPr lang="zh-CN" altLang="en-US" dirty="0">
                <a:latin typeface="+mj-ea"/>
                <a:ea typeface="+mj-ea"/>
              </a:rPr>
              <a:t>汤森第一电离系数 </a:t>
            </a:r>
            <a:r>
              <a:rPr lang="el-GR" altLang="zh-CN" dirty="0">
                <a:latin typeface="+mj-ea"/>
                <a:ea typeface="+mj-ea"/>
              </a:rPr>
              <a:t>α </a:t>
            </a:r>
            <a:r>
              <a:rPr lang="zh-CN" altLang="en-US" dirty="0">
                <a:latin typeface="+mj-ea"/>
                <a:ea typeface="+mj-ea"/>
              </a:rPr>
              <a:t>：定义为一个电子沿电场走过一米时平均电离碰撞的次数。与电离平均自由程 有关。</a:t>
            </a:r>
            <a:endParaRPr lang="en-US" altLang="zh-CN" dirty="0">
              <a:latin typeface="+mj-ea"/>
              <a:ea typeface="+mj-ea"/>
            </a:endParaRPr>
          </a:p>
          <a:p>
            <a:r>
              <a:rPr lang="zh-CN" altLang="en-US" dirty="0">
                <a:latin typeface="+mj-ea"/>
                <a:ea typeface="+mj-ea"/>
              </a:rPr>
              <a:t>二次电子发射系数 </a:t>
            </a:r>
            <a:r>
              <a:rPr lang="el-GR" altLang="zh-CN" dirty="0">
                <a:latin typeface="+mj-ea"/>
                <a:ea typeface="+mj-ea"/>
              </a:rPr>
              <a:t>γ</a:t>
            </a:r>
            <a:r>
              <a:rPr lang="zh-CN" altLang="en-US" dirty="0">
                <a:latin typeface="+mj-ea"/>
                <a:ea typeface="+mj-ea"/>
                <a:sym typeface="Wingdings" pitchFamily="2" charset="2"/>
              </a:rPr>
              <a:t>：（</a:t>
            </a:r>
            <a:r>
              <a:rPr lang="el-GR" altLang="zh-CN" dirty="0">
                <a:latin typeface="+mj-ea"/>
                <a:ea typeface="+mj-ea"/>
              </a:rPr>
              <a:t>γ≡</a:t>
            </a:r>
            <a:r>
              <a:rPr lang="zh-CN" altLang="en-US" dirty="0">
                <a:latin typeface="+mj-ea"/>
                <a:ea typeface="+mj-ea"/>
              </a:rPr>
              <a:t>发射电子数</a:t>
            </a:r>
            <a:r>
              <a:rPr lang="en-US" altLang="zh-CN" dirty="0">
                <a:latin typeface="+mj-ea"/>
                <a:ea typeface="+mj-ea"/>
              </a:rPr>
              <a:t>/</a:t>
            </a:r>
            <a:r>
              <a:rPr lang="zh-CN" altLang="en-US" dirty="0">
                <a:latin typeface="+mj-ea"/>
                <a:ea typeface="+mj-ea"/>
              </a:rPr>
              <a:t>入射的离子或光子数</a:t>
            </a:r>
            <a:r>
              <a:rPr lang="zh-CN" altLang="en-US" dirty="0">
                <a:latin typeface="+mj-ea"/>
                <a:ea typeface="+mj-ea"/>
                <a:sym typeface="Wingdings" pitchFamily="2" charset="2"/>
              </a:rPr>
              <a:t>）</a:t>
            </a:r>
            <a:r>
              <a:rPr lang="zh-CN" altLang="en-US" dirty="0">
                <a:latin typeface="+mj-ea"/>
                <a:ea typeface="+mj-ea"/>
              </a:rPr>
              <a:t>是每个入射的离子或光子从阴极上发射出的电子数目。在经典放电管中，汤森 区中离子能量一般较低，</a:t>
            </a:r>
            <a:r>
              <a:rPr lang="el-GR" altLang="zh-CN" dirty="0">
                <a:latin typeface="+mj-ea"/>
                <a:ea typeface="+mj-ea"/>
              </a:rPr>
              <a:t>γ </a:t>
            </a:r>
            <a:r>
              <a:rPr lang="zh-CN" altLang="en-US" dirty="0">
                <a:latin typeface="+mj-ea"/>
                <a:ea typeface="+mj-ea"/>
              </a:rPr>
              <a:t>值在 </a:t>
            </a:r>
            <a:r>
              <a:rPr lang="en-US" altLang="zh-CN" dirty="0">
                <a:latin typeface="+mj-ea"/>
                <a:ea typeface="+mj-ea"/>
              </a:rPr>
              <a:t>10</a:t>
            </a:r>
            <a:r>
              <a:rPr lang="en-US" altLang="zh-CN" baseline="30000" dirty="0">
                <a:latin typeface="+mj-ea"/>
                <a:ea typeface="+mj-ea"/>
              </a:rPr>
              <a:t>-2</a:t>
            </a:r>
            <a:r>
              <a:rPr lang="en-US" altLang="zh-CN" dirty="0">
                <a:latin typeface="+mj-ea"/>
                <a:ea typeface="+mj-ea"/>
              </a:rPr>
              <a:t> </a:t>
            </a:r>
            <a:r>
              <a:rPr lang="zh-CN" altLang="en-US" dirty="0">
                <a:latin typeface="+mj-ea"/>
                <a:ea typeface="+mj-ea"/>
              </a:rPr>
              <a:t>或 </a:t>
            </a:r>
            <a:r>
              <a:rPr lang="en-US" altLang="zh-CN" dirty="0">
                <a:latin typeface="+mj-ea"/>
                <a:ea typeface="+mj-ea"/>
              </a:rPr>
              <a:t>10</a:t>
            </a:r>
            <a:r>
              <a:rPr lang="en-US" altLang="zh-CN" baseline="30000" dirty="0">
                <a:latin typeface="+mj-ea"/>
                <a:ea typeface="+mj-ea"/>
              </a:rPr>
              <a:t>-3</a:t>
            </a:r>
            <a:r>
              <a:rPr lang="en-US" altLang="zh-CN" dirty="0">
                <a:latin typeface="+mj-ea"/>
                <a:ea typeface="+mj-ea"/>
              </a:rPr>
              <a:t> </a:t>
            </a:r>
            <a:r>
              <a:rPr lang="zh-CN" altLang="en-US" dirty="0">
                <a:latin typeface="+mj-ea"/>
                <a:ea typeface="+mj-ea"/>
              </a:rPr>
              <a:t>量级。</a:t>
            </a:r>
            <a:endParaRPr lang="en-US" altLang="zh-CN" dirty="0">
              <a:latin typeface="+mj-ea"/>
              <a:ea typeface="+mj-ea"/>
            </a:endParaRPr>
          </a:p>
          <a:p>
            <a:r>
              <a:rPr lang="zh-CN" altLang="en-US" dirty="0">
                <a:latin typeface="+mj-ea"/>
                <a:ea typeface="+mj-ea"/>
              </a:rPr>
              <a:t>汤森判据：在两平板电极之间的气体发生电气击穿时，两平板之间的电流应无限增长</a:t>
            </a:r>
            <a:r>
              <a:rPr lang="en-US" altLang="zh-CN" dirty="0">
                <a:latin typeface="+mj-ea"/>
                <a:ea typeface="+mj-ea"/>
              </a:rPr>
              <a:t>(</a:t>
            </a:r>
            <a:r>
              <a:rPr lang="zh-CN" altLang="en-US" dirty="0">
                <a:latin typeface="+mj-ea"/>
                <a:ea typeface="+mj-ea"/>
              </a:rPr>
              <a:t>在击穿电压下，电流可增长 </a:t>
            </a:r>
            <a:r>
              <a:rPr lang="en-US" altLang="zh-CN" dirty="0">
                <a:latin typeface="+mj-ea"/>
                <a:ea typeface="+mj-ea"/>
              </a:rPr>
              <a:t>10</a:t>
            </a:r>
            <a:r>
              <a:rPr lang="en-US" altLang="zh-CN" baseline="30000" dirty="0">
                <a:latin typeface="+mj-ea"/>
                <a:ea typeface="+mj-ea"/>
              </a:rPr>
              <a:t>4</a:t>
            </a:r>
            <a:r>
              <a:rPr lang="en-US" altLang="zh-CN" dirty="0">
                <a:latin typeface="+mj-ea"/>
                <a:ea typeface="+mj-ea"/>
              </a:rPr>
              <a:t> </a:t>
            </a:r>
            <a:r>
              <a:rPr lang="zh-CN" altLang="en-US" dirty="0">
                <a:latin typeface="+mj-ea"/>
                <a:ea typeface="+mj-ea"/>
              </a:rPr>
              <a:t>到 </a:t>
            </a:r>
            <a:r>
              <a:rPr lang="en-US" altLang="zh-CN" dirty="0">
                <a:latin typeface="+mj-ea"/>
                <a:ea typeface="+mj-ea"/>
              </a:rPr>
              <a:t>10</a:t>
            </a:r>
            <a:r>
              <a:rPr lang="en-US" altLang="zh-CN" baseline="30000" dirty="0">
                <a:latin typeface="+mj-ea"/>
                <a:ea typeface="+mj-ea"/>
              </a:rPr>
              <a:t>8</a:t>
            </a:r>
            <a:r>
              <a:rPr lang="en-US" altLang="zh-CN" dirty="0">
                <a:latin typeface="+mj-ea"/>
                <a:ea typeface="+mj-ea"/>
              </a:rPr>
              <a:t> </a:t>
            </a:r>
            <a:r>
              <a:rPr lang="zh-CN" altLang="en-US" dirty="0">
                <a:latin typeface="+mj-ea"/>
                <a:ea typeface="+mj-ea"/>
              </a:rPr>
              <a:t>倍</a:t>
            </a:r>
            <a:r>
              <a:rPr lang="en-US" altLang="zh-CN" dirty="0">
                <a:latin typeface="+mj-ea"/>
                <a:ea typeface="+mj-ea"/>
              </a:rPr>
              <a:t>)</a:t>
            </a:r>
            <a:r>
              <a:rPr lang="zh-CN" altLang="en-US" dirty="0">
                <a:latin typeface="+mj-ea"/>
                <a:ea typeface="+mj-ea"/>
              </a:rPr>
              <a:t>。</a:t>
            </a:r>
            <a:endParaRPr lang="en-US" altLang="zh-CN" dirty="0">
              <a:latin typeface="+mj-ea"/>
              <a:ea typeface="+mj-ea"/>
            </a:endParaRPr>
          </a:p>
          <a:p>
            <a:r>
              <a:rPr lang="zh-CN" altLang="en-US" dirty="0">
                <a:latin typeface="+mj-ea"/>
                <a:ea typeface="+mj-ea"/>
              </a:rPr>
              <a:t>根据汤森判据和汤森第一电离系数可以求出击穿电压。 </a:t>
            </a:r>
          </a:p>
          <a:p>
            <a:endParaRPr lang="zh-CN" altLang="en-US" dirty="0">
              <a:latin typeface="+mj-ea"/>
              <a:ea typeface="+mj-ea"/>
            </a:endParaRPr>
          </a:p>
        </p:txBody>
      </p:sp>
    </p:spTree>
    <p:extLst>
      <p:ext uri="{BB962C8B-B14F-4D97-AF65-F5344CB8AC3E}">
        <p14:creationId xmlns:p14="http://schemas.microsoft.com/office/powerpoint/2010/main" val="1870180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帕邢（</a:t>
            </a:r>
            <a:r>
              <a:rPr lang="en-US" altLang="zh-CN" dirty="0" err="1"/>
              <a:t>Paschen</a:t>
            </a:r>
            <a:r>
              <a:rPr lang="zh-CN" altLang="en-US" dirty="0"/>
              <a:t>）定律</a:t>
            </a:r>
          </a:p>
        </p:txBody>
      </p:sp>
      <p:sp>
        <p:nvSpPr>
          <p:cNvPr id="3" name="内容占位符 2"/>
          <p:cNvSpPr>
            <a:spLocks noGrp="1"/>
          </p:cNvSpPr>
          <p:nvPr>
            <p:ph sz="quarter" idx="1"/>
          </p:nvPr>
        </p:nvSpPr>
        <p:spPr/>
        <p:txBody>
          <a:bodyPr/>
          <a:lstStyle/>
          <a:p>
            <a:r>
              <a:rPr lang="zh-CN" altLang="en-US" dirty="0">
                <a:latin typeface="+mj-ea"/>
                <a:ea typeface="+mj-ea"/>
              </a:rPr>
              <a:t>在直流电气放电中，气体的击穿电压由下式决定：</a:t>
            </a:r>
            <a:endParaRPr lang="en-US" altLang="zh-CN" dirty="0">
              <a:latin typeface="+mj-ea"/>
              <a:ea typeface="+mj-ea"/>
            </a:endParaRPr>
          </a:p>
          <a:p>
            <a:endParaRPr lang="en-US" altLang="zh-CN" dirty="0">
              <a:latin typeface="+mj-ea"/>
              <a:ea typeface="+mj-ea"/>
            </a:endParaRPr>
          </a:p>
          <a:p>
            <a:endParaRPr lang="en-US" altLang="zh-CN" dirty="0">
              <a:latin typeface="+mj-ea"/>
              <a:ea typeface="+mj-ea"/>
            </a:endParaRPr>
          </a:p>
          <a:p>
            <a:endParaRPr lang="en-US" altLang="zh-CN" dirty="0">
              <a:latin typeface="+mj-ea"/>
              <a:ea typeface="+mj-ea"/>
            </a:endParaRPr>
          </a:p>
          <a:p>
            <a:endParaRPr lang="en-US" altLang="zh-CN" dirty="0">
              <a:latin typeface="+mj-ea"/>
              <a:ea typeface="+mj-ea"/>
            </a:endParaRPr>
          </a:p>
          <a:p>
            <a:endParaRPr lang="en-US" altLang="zh-CN" dirty="0">
              <a:latin typeface="+mj-ea"/>
              <a:ea typeface="+mj-ea"/>
            </a:endParaRPr>
          </a:p>
          <a:p>
            <a:r>
              <a:rPr lang="zh-CN" altLang="en-US" dirty="0">
                <a:latin typeface="+mj-ea"/>
                <a:ea typeface="+mj-ea"/>
              </a:rPr>
              <a:t>上式表明某一特定气体的击穿电压仅仅依赖于 </a:t>
            </a:r>
            <a:r>
              <a:rPr lang="en-US" altLang="zh-CN" dirty="0">
                <a:latin typeface="+mj-ea"/>
                <a:ea typeface="+mj-ea"/>
              </a:rPr>
              <a:t>pd </a:t>
            </a:r>
            <a:r>
              <a:rPr lang="zh-CN" altLang="en-US" dirty="0">
                <a:latin typeface="+mj-ea"/>
                <a:ea typeface="+mj-ea"/>
              </a:rPr>
              <a:t>的乘积，这一现象被称 为帕邢（</a:t>
            </a:r>
            <a:r>
              <a:rPr lang="en-US" altLang="zh-CN" dirty="0" err="1">
                <a:latin typeface="+mj-ea"/>
                <a:ea typeface="+mj-ea"/>
              </a:rPr>
              <a:t>Paschen</a:t>
            </a:r>
            <a:r>
              <a:rPr lang="zh-CN" altLang="en-US" dirty="0">
                <a:latin typeface="+mj-ea"/>
                <a:ea typeface="+mj-ea"/>
              </a:rPr>
              <a:t>）定律。 </a:t>
            </a:r>
          </a:p>
        </p:txBody>
      </p:sp>
      <p:pic>
        <p:nvPicPr>
          <p:cNvPr id="1026" name="Picture 2"/>
          <p:cNvPicPr>
            <a:picLocks noChangeAspect="1" noChangeArrowheads="1"/>
          </p:cNvPicPr>
          <p:nvPr/>
        </p:nvPicPr>
        <p:blipFill>
          <a:blip r:embed="rId3" cstate="print"/>
          <a:srcRect/>
          <a:stretch>
            <a:fillRect/>
          </a:stretch>
        </p:blipFill>
        <p:spPr bwMode="auto">
          <a:xfrm>
            <a:off x="2567608" y="2060848"/>
            <a:ext cx="5982926" cy="1872208"/>
          </a:xfrm>
          <a:prstGeom prst="rect">
            <a:avLst/>
          </a:prstGeom>
          <a:noFill/>
          <a:ln w="9525">
            <a:noFill/>
            <a:miter lim="800000"/>
            <a:headEnd/>
            <a:tailEnd/>
          </a:ln>
        </p:spPr>
      </p:pic>
      <p:pic>
        <p:nvPicPr>
          <p:cNvPr id="7170" name="Picture 2" descr="https://gss3.bdstatic.com/7Po3dSag_xI4khGkpoWK1HF6hhy/baike/c0%3Dbaike60%2C5%2C5%2C60%2C20/sign=0dccf0ec0cf431ada8df4b6b2a5fc7ca/5366d0160924ab182850f44935fae6cd7b890b0d.jpg"/>
          <p:cNvPicPr>
            <a:picLocks noChangeAspect="1" noChangeArrowheads="1"/>
          </p:cNvPicPr>
          <p:nvPr/>
        </p:nvPicPr>
        <p:blipFill>
          <a:blip r:embed="rId4" cstate="print"/>
          <a:srcRect l="35280"/>
          <a:stretch>
            <a:fillRect/>
          </a:stretch>
        </p:blipFill>
        <p:spPr bwMode="auto">
          <a:xfrm>
            <a:off x="6528048" y="260649"/>
            <a:ext cx="1849388" cy="1371601"/>
          </a:xfrm>
          <a:prstGeom prst="rect">
            <a:avLst/>
          </a:prstGeom>
          <a:noFill/>
        </p:spPr>
      </p:pic>
    </p:spTree>
    <p:extLst>
      <p:ext uri="{BB962C8B-B14F-4D97-AF65-F5344CB8AC3E}">
        <p14:creationId xmlns:p14="http://schemas.microsoft.com/office/powerpoint/2010/main" val="1694533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最小击穿电压</a:t>
            </a:r>
          </a:p>
        </p:txBody>
      </p:sp>
      <p:sp>
        <p:nvSpPr>
          <p:cNvPr id="3" name="内容占位符 2"/>
          <p:cNvSpPr>
            <a:spLocks noGrp="1"/>
          </p:cNvSpPr>
          <p:nvPr>
            <p:ph sz="quarter" idx="1"/>
          </p:nvPr>
        </p:nvSpPr>
        <p:spPr/>
        <p:txBody>
          <a:bodyPr/>
          <a:lstStyle/>
          <a:p>
            <a:r>
              <a:rPr lang="zh-CN" altLang="en-US" dirty="0"/>
              <a:t> </a:t>
            </a:r>
            <a:r>
              <a:rPr lang="zh-CN" altLang="en-US" dirty="0">
                <a:latin typeface="+mj-ea"/>
                <a:ea typeface="+mj-ea"/>
              </a:rPr>
              <a:t>将帕邢定律对 </a:t>
            </a:r>
            <a:r>
              <a:rPr lang="en-US" altLang="zh-CN" dirty="0">
                <a:latin typeface="+mj-ea"/>
                <a:ea typeface="+mj-ea"/>
              </a:rPr>
              <a:t>pd </a:t>
            </a:r>
            <a:r>
              <a:rPr lang="zh-CN" altLang="en-US" dirty="0">
                <a:latin typeface="+mj-ea"/>
                <a:ea typeface="+mj-ea"/>
              </a:rPr>
              <a:t>进行微分并使微商等于零，得到最小击穿电压发生时的 </a:t>
            </a:r>
            <a:r>
              <a:rPr lang="en-US" altLang="zh-CN" dirty="0">
                <a:latin typeface="+mj-ea"/>
                <a:ea typeface="+mj-ea"/>
              </a:rPr>
              <a:t>pd </a:t>
            </a:r>
            <a:r>
              <a:rPr lang="zh-CN" altLang="en-US" dirty="0">
                <a:latin typeface="+mj-ea"/>
                <a:ea typeface="+mj-ea"/>
              </a:rPr>
              <a:t>值</a:t>
            </a:r>
          </a:p>
        </p:txBody>
      </p:sp>
      <p:pic>
        <p:nvPicPr>
          <p:cNvPr id="3074" name="Picture 2"/>
          <p:cNvPicPr>
            <a:picLocks noChangeAspect="1" noChangeArrowheads="1"/>
          </p:cNvPicPr>
          <p:nvPr/>
        </p:nvPicPr>
        <p:blipFill>
          <a:blip r:embed="rId3" cstate="print"/>
          <a:srcRect/>
          <a:stretch>
            <a:fillRect/>
          </a:stretch>
        </p:blipFill>
        <p:spPr bwMode="auto">
          <a:xfrm>
            <a:off x="2927649" y="2564904"/>
            <a:ext cx="5672511" cy="2016224"/>
          </a:xfrm>
          <a:prstGeom prst="rect">
            <a:avLst/>
          </a:prstGeom>
          <a:noFill/>
          <a:ln w="9525">
            <a:noFill/>
            <a:miter lim="800000"/>
            <a:headEnd/>
            <a:tailEnd/>
          </a:ln>
        </p:spPr>
      </p:pic>
    </p:spTree>
    <p:extLst>
      <p:ext uri="{BB962C8B-B14F-4D97-AF65-F5344CB8AC3E}">
        <p14:creationId xmlns:p14="http://schemas.microsoft.com/office/powerpoint/2010/main" val="1163008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帕邢定律的验证</a:t>
            </a:r>
          </a:p>
        </p:txBody>
      </p:sp>
      <p:sp>
        <p:nvSpPr>
          <p:cNvPr id="3" name="内容占位符 2"/>
          <p:cNvSpPr>
            <a:spLocks noGrp="1"/>
          </p:cNvSpPr>
          <p:nvPr>
            <p:ph sz="quarter" idx="1"/>
          </p:nvPr>
        </p:nvSpPr>
        <p:spPr/>
        <p:txBody>
          <a:bodyPr>
            <a:normAutofit lnSpcReduction="10000"/>
          </a:bodyPr>
          <a:lstStyle/>
          <a:p>
            <a:r>
              <a:rPr lang="zh-CN" altLang="en-US" dirty="0">
                <a:latin typeface="+mj-ea"/>
                <a:ea typeface="+mj-ea"/>
              </a:rPr>
              <a:t>保持</a:t>
            </a:r>
            <a:r>
              <a:rPr lang="en-US" altLang="zh-CN" dirty="0">
                <a:latin typeface="+mj-ea"/>
                <a:ea typeface="+mj-ea"/>
              </a:rPr>
              <a:t>pd</a:t>
            </a:r>
            <a:r>
              <a:rPr lang="zh-CN" altLang="en-US" dirty="0">
                <a:latin typeface="+mj-ea"/>
                <a:ea typeface="+mj-ea"/>
              </a:rPr>
              <a:t>乘积不变，</a:t>
            </a:r>
            <a:r>
              <a:rPr lang="en-US" altLang="zh-CN" dirty="0">
                <a:latin typeface="+mj-ea"/>
                <a:ea typeface="+mj-ea"/>
              </a:rPr>
              <a:t>pd=960Pa</a:t>
            </a:r>
            <a:r>
              <a:rPr lang="zh-CN" altLang="en-US" dirty="0">
                <a:latin typeface="+mj-ea"/>
                <a:ea typeface="+mj-ea"/>
              </a:rPr>
              <a:t>*</a:t>
            </a:r>
            <a:r>
              <a:rPr lang="en-US" altLang="zh-CN" dirty="0">
                <a:latin typeface="+mj-ea"/>
                <a:ea typeface="+mj-ea"/>
              </a:rPr>
              <a:t>mm</a:t>
            </a: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zh-CN" altLang="en-US" dirty="0">
                <a:latin typeface="+mj-ea"/>
                <a:ea typeface="+mj-ea"/>
              </a:rPr>
              <a:t>误差范围内，</a:t>
            </a:r>
            <a:r>
              <a:rPr lang="en-US" altLang="zh-CN" dirty="0">
                <a:latin typeface="+mj-ea"/>
                <a:ea typeface="+mj-ea"/>
              </a:rPr>
              <a:t>pd</a:t>
            </a:r>
            <a:r>
              <a:rPr lang="zh-CN" altLang="en-US" dirty="0">
                <a:latin typeface="+mj-ea"/>
                <a:ea typeface="+mj-ea"/>
              </a:rPr>
              <a:t>值一定，击穿电压也一定</a:t>
            </a:r>
            <a:endParaRPr lang="en-US" altLang="zh-CN" dirty="0">
              <a:latin typeface="+mj-ea"/>
              <a:ea typeface="+mj-ea"/>
            </a:endParaRPr>
          </a:p>
          <a:p>
            <a:r>
              <a:rPr lang="zh-CN" altLang="en-US" dirty="0">
                <a:latin typeface="+mj-ea"/>
                <a:ea typeface="+mj-ea"/>
              </a:rPr>
              <a:t>空气击穿电压的误差有 </a:t>
            </a:r>
            <a:r>
              <a:rPr lang="en-US" altLang="zh-CN" dirty="0">
                <a:latin typeface="+mj-ea"/>
                <a:ea typeface="+mj-ea"/>
              </a:rPr>
              <a:t>10%</a:t>
            </a:r>
            <a:r>
              <a:rPr lang="zh-CN" altLang="en-US" dirty="0">
                <a:latin typeface="+mj-ea"/>
                <a:ea typeface="+mj-ea"/>
              </a:rPr>
              <a:t>左右，氩气误差有</a:t>
            </a:r>
            <a:r>
              <a:rPr lang="en-US" altLang="zh-CN" dirty="0">
                <a:latin typeface="+mj-ea"/>
                <a:ea typeface="+mj-ea"/>
              </a:rPr>
              <a:t>6%</a:t>
            </a:r>
          </a:p>
          <a:p>
            <a:endParaRPr lang="zh-CN" altLang="en-US" dirty="0">
              <a:latin typeface="+mj-ea"/>
              <a:ea typeface="+mj-ea"/>
            </a:endParaRPr>
          </a:p>
        </p:txBody>
      </p:sp>
      <p:graphicFrame>
        <p:nvGraphicFramePr>
          <p:cNvPr id="6" name="表格 5"/>
          <p:cNvGraphicFramePr>
            <a:graphicFrameLocks noGrp="1"/>
          </p:cNvGraphicFramePr>
          <p:nvPr/>
        </p:nvGraphicFramePr>
        <p:xfrm>
          <a:off x="2351584" y="2060848"/>
          <a:ext cx="6720408" cy="3024520"/>
        </p:xfrm>
        <a:graphic>
          <a:graphicData uri="http://schemas.openxmlformats.org/drawingml/2006/table">
            <a:tbl>
              <a:tblPr firstRow="1" bandRow="1">
                <a:tableStyleId>{5C22544A-7EE6-4342-B048-85BDC9FD1C3A}</a:tableStyleId>
              </a:tblPr>
              <a:tblGrid>
                <a:gridCol w="1120068">
                  <a:extLst>
                    <a:ext uri="{9D8B030D-6E8A-4147-A177-3AD203B41FA5}">
                      <a16:colId xmlns:a16="http://schemas.microsoft.com/office/drawing/2014/main" val="20000"/>
                    </a:ext>
                  </a:extLst>
                </a:gridCol>
                <a:gridCol w="1120068">
                  <a:extLst>
                    <a:ext uri="{9D8B030D-6E8A-4147-A177-3AD203B41FA5}">
                      <a16:colId xmlns:a16="http://schemas.microsoft.com/office/drawing/2014/main" val="20001"/>
                    </a:ext>
                  </a:extLst>
                </a:gridCol>
                <a:gridCol w="1120068">
                  <a:extLst>
                    <a:ext uri="{9D8B030D-6E8A-4147-A177-3AD203B41FA5}">
                      <a16:colId xmlns:a16="http://schemas.microsoft.com/office/drawing/2014/main" val="20002"/>
                    </a:ext>
                  </a:extLst>
                </a:gridCol>
                <a:gridCol w="1120068">
                  <a:extLst>
                    <a:ext uri="{9D8B030D-6E8A-4147-A177-3AD203B41FA5}">
                      <a16:colId xmlns:a16="http://schemas.microsoft.com/office/drawing/2014/main" val="20003"/>
                    </a:ext>
                  </a:extLst>
                </a:gridCol>
                <a:gridCol w="1120068">
                  <a:extLst>
                    <a:ext uri="{9D8B030D-6E8A-4147-A177-3AD203B41FA5}">
                      <a16:colId xmlns:a16="http://schemas.microsoft.com/office/drawing/2014/main" val="20004"/>
                    </a:ext>
                  </a:extLst>
                </a:gridCol>
                <a:gridCol w="1120068">
                  <a:extLst>
                    <a:ext uri="{9D8B030D-6E8A-4147-A177-3AD203B41FA5}">
                      <a16:colId xmlns:a16="http://schemas.microsoft.com/office/drawing/2014/main" val="20005"/>
                    </a:ext>
                  </a:extLst>
                </a:gridCol>
              </a:tblGrid>
              <a:tr h="728425">
                <a:tc>
                  <a:txBody>
                    <a:bodyPr/>
                    <a:lstStyle/>
                    <a:p>
                      <a:endParaRPr lang="zh-CN" altLang="en-US" dirty="0"/>
                    </a:p>
                  </a:txBody>
                  <a:tcPr/>
                </a:tc>
                <a:tc>
                  <a:txBody>
                    <a:bodyPr/>
                    <a:lstStyle/>
                    <a:p>
                      <a:r>
                        <a:rPr lang="zh-CN" altLang="en-US" dirty="0"/>
                        <a:t>极板间距</a:t>
                      </a:r>
                      <a:endParaRPr lang="en-US" altLang="zh-CN" dirty="0"/>
                    </a:p>
                    <a:p>
                      <a:r>
                        <a:rPr lang="en-US" altLang="zh-CN" dirty="0"/>
                        <a:t>d/mm</a:t>
                      </a:r>
                      <a:endParaRPr lang="zh-CN" altLang="en-US" dirty="0"/>
                    </a:p>
                  </a:txBody>
                  <a:tcPr/>
                </a:tc>
                <a:tc>
                  <a:txBody>
                    <a:bodyPr/>
                    <a:lstStyle/>
                    <a:p>
                      <a:r>
                        <a:rPr lang="zh-CN" altLang="en-US" dirty="0"/>
                        <a:t>气压</a:t>
                      </a:r>
                      <a:endParaRPr lang="en-US" altLang="zh-CN" dirty="0"/>
                    </a:p>
                    <a:p>
                      <a:r>
                        <a:rPr lang="en-US" altLang="zh-CN" dirty="0"/>
                        <a:t>P/Pa</a:t>
                      </a:r>
                      <a:endParaRPr lang="zh-CN" altLang="en-US" dirty="0"/>
                    </a:p>
                  </a:txBody>
                  <a:tcPr/>
                </a:tc>
                <a:tc>
                  <a:txBody>
                    <a:bodyPr/>
                    <a:lstStyle/>
                    <a:p>
                      <a:r>
                        <a:rPr lang="en-US" altLang="zh-CN" dirty="0"/>
                        <a:t>Pd</a:t>
                      </a:r>
                      <a:r>
                        <a:rPr lang="zh-CN" altLang="en-US" dirty="0"/>
                        <a:t>乘积</a:t>
                      </a:r>
                      <a:r>
                        <a:rPr lang="en-US" altLang="zh-CN" dirty="0"/>
                        <a:t>/</a:t>
                      </a:r>
                    </a:p>
                    <a:p>
                      <a:r>
                        <a:rPr lang="en-US" altLang="zh-CN" dirty="0"/>
                        <a:t>Pa*mm</a:t>
                      </a:r>
                      <a:endParaRPr lang="zh-CN" altLang="en-US" dirty="0"/>
                    </a:p>
                  </a:txBody>
                  <a:tcPr/>
                </a:tc>
                <a:tc>
                  <a:txBody>
                    <a:bodyPr/>
                    <a:lstStyle/>
                    <a:p>
                      <a:r>
                        <a:rPr lang="zh-CN" altLang="en-US" dirty="0"/>
                        <a:t>空气</a:t>
                      </a:r>
                      <a:endParaRPr lang="en-US" altLang="zh-CN" dirty="0"/>
                    </a:p>
                    <a:p>
                      <a:r>
                        <a:rPr lang="zh-CN" altLang="en-US" dirty="0"/>
                        <a:t>击穿电压</a:t>
                      </a:r>
                      <a:endParaRPr lang="en-US" altLang="zh-CN" dirty="0"/>
                    </a:p>
                    <a:p>
                      <a:r>
                        <a:rPr lang="en-US" altLang="zh-CN" dirty="0" err="1"/>
                        <a:t>V</a:t>
                      </a:r>
                      <a:r>
                        <a:rPr lang="en-US" altLang="zh-CN" baseline="-25000" dirty="0" err="1"/>
                        <a:t>b</a:t>
                      </a:r>
                      <a:r>
                        <a:rPr lang="en-US" altLang="zh-CN" baseline="0" dirty="0"/>
                        <a:t>/mV</a:t>
                      </a:r>
                      <a:endParaRPr lang="zh-CN" altLang="en-US" baseline="-25000" dirty="0"/>
                    </a:p>
                  </a:txBody>
                  <a:tcPr/>
                </a:tc>
                <a:tc>
                  <a:txBody>
                    <a:bodyPr/>
                    <a:lstStyle/>
                    <a:p>
                      <a:r>
                        <a:rPr lang="zh-CN" altLang="en-US" dirty="0"/>
                        <a:t>氩气</a:t>
                      </a:r>
                      <a:endParaRPr lang="en-US" altLang="zh-CN" dirty="0"/>
                    </a:p>
                    <a:p>
                      <a:r>
                        <a:rPr lang="zh-CN" altLang="en-US" dirty="0"/>
                        <a:t>击穿电压</a:t>
                      </a:r>
                      <a:endParaRPr lang="en-US" altLang="zh-CN" dirty="0"/>
                    </a:p>
                    <a:p>
                      <a:r>
                        <a:rPr lang="en-US" altLang="zh-CN" dirty="0" err="1"/>
                        <a:t>V</a:t>
                      </a:r>
                      <a:r>
                        <a:rPr lang="en-US" altLang="zh-CN" baseline="-25000" dirty="0" err="1"/>
                        <a:t>b</a:t>
                      </a:r>
                      <a:r>
                        <a:rPr lang="en-US" altLang="zh-CN" baseline="0" dirty="0"/>
                        <a:t>/mV</a:t>
                      </a:r>
                      <a:endParaRPr lang="zh-CN" altLang="en-US" baseline="-25000" dirty="0"/>
                    </a:p>
                  </a:txBody>
                  <a:tcPr/>
                </a:tc>
                <a:extLst>
                  <a:ext uri="{0D108BD9-81ED-4DB2-BD59-A6C34878D82A}">
                    <a16:rowId xmlns:a16="http://schemas.microsoft.com/office/drawing/2014/main" val="10000"/>
                  </a:ext>
                </a:extLst>
              </a:tr>
              <a:tr h="422024">
                <a:tc>
                  <a:txBody>
                    <a:bodyPr/>
                    <a:lstStyle/>
                    <a:p>
                      <a:pPr algn="ctr"/>
                      <a:r>
                        <a:rPr lang="en-US" altLang="zh-CN" dirty="0"/>
                        <a:t>1</a:t>
                      </a:r>
                      <a:endParaRPr lang="zh-CN" altLang="en-US" dirty="0"/>
                    </a:p>
                  </a:txBody>
                  <a:tcPr/>
                </a:tc>
                <a:tc>
                  <a:txBody>
                    <a:bodyPr/>
                    <a:lstStyle/>
                    <a:p>
                      <a:pPr algn="ctr"/>
                      <a:r>
                        <a:rPr lang="en-US" altLang="zh-CN" dirty="0"/>
                        <a:t>40</a:t>
                      </a:r>
                      <a:endParaRPr lang="zh-CN" altLang="en-US" dirty="0"/>
                    </a:p>
                  </a:txBody>
                  <a:tcPr/>
                </a:tc>
                <a:tc>
                  <a:txBody>
                    <a:bodyPr/>
                    <a:lstStyle/>
                    <a:p>
                      <a:pPr algn="ctr"/>
                      <a:r>
                        <a:rPr lang="en-US" altLang="zh-CN" dirty="0"/>
                        <a:t>24</a:t>
                      </a:r>
                      <a:endParaRPr lang="zh-CN" altLang="en-US" dirty="0"/>
                    </a:p>
                  </a:txBody>
                  <a:tcPr/>
                </a:tc>
                <a:tc>
                  <a:txBody>
                    <a:bodyPr/>
                    <a:lstStyle/>
                    <a:p>
                      <a:pPr algn="ctr"/>
                      <a:r>
                        <a:rPr lang="en-US" altLang="zh-CN" dirty="0"/>
                        <a:t>960</a:t>
                      </a:r>
                      <a:endParaRPr lang="zh-CN" altLang="en-US" dirty="0"/>
                    </a:p>
                  </a:txBody>
                  <a:tcPr/>
                </a:tc>
                <a:tc>
                  <a:txBody>
                    <a:bodyPr/>
                    <a:lstStyle/>
                    <a:p>
                      <a:pPr algn="ctr"/>
                      <a:r>
                        <a:rPr lang="en-US" altLang="zh-CN" dirty="0"/>
                        <a:t>616</a:t>
                      </a:r>
                      <a:endParaRPr lang="zh-CN" altLang="en-US" dirty="0"/>
                    </a:p>
                  </a:txBody>
                  <a:tcPr/>
                </a:tc>
                <a:tc>
                  <a:txBody>
                    <a:bodyPr/>
                    <a:lstStyle/>
                    <a:p>
                      <a:pPr algn="ctr"/>
                      <a:r>
                        <a:rPr lang="en-US" altLang="zh-CN" dirty="0"/>
                        <a:t>448</a:t>
                      </a:r>
                      <a:endParaRPr lang="zh-CN" altLang="en-US" dirty="0"/>
                    </a:p>
                  </a:txBody>
                  <a:tcPr/>
                </a:tc>
                <a:extLst>
                  <a:ext uri="{0D108BD9-81ED-4DB2-BD59-A6C34878D82A}">
                    <a16:rowId xmlns:a16="http://schemas.microsoft.com/office/drawing/2014/main" val="10001"/>
                  </a:ext>
                </a:extLst>
              </a:tr>
              <a:tr h="422024">
                <a:tc>
                  <a:txBody>
                    <a:bodyPr/>
                    <a:lstStyle/>
                    <a:p>
                      <a:pPr algn="ctr"/>
                      <a:r>
                        <a:rPr lang="en-US" altLang="zh-CN" dirty="0"/>
                        <a:t>2</a:t>
                      </a:r>
                      <a:endParaRPr lang="zh-CN" altLang="en-US" dirty="0"/>
                    </a:p>
                  </a:txBody>
                  <a:tcPr/>
                </a:tc>
                <a:tc>
                  <a:txBody>
                    <a:bodyPr/>
                    <a:lstStyle/>
                    <a:p>
                      <a:pPr algn="ctr"/>
                      <a:r>
                        <a:rPr lang="en-US" altLang="zh-CN" dirty="0"/>
                        <a:t>48</a:t>
                      </a:r>
                      <a:endParaRPr lang="zh-CN" altLang="en-US" dirty="0"/>
                    </a:p>
                  </a:txBody>
                  <a:tcPr/>
                </a:tc>
                <a:tc>
                  <a:txBody>
                    <a:bodyPr/>
                    <a:lstStyle/>
                    <a:p>
                      <a:pPr algn="ctr"/>
                      <a:r>
                        <a:rPr lang="en-US" altLang="zh-CN" dirty="0"/>
                        <a:t>20</a:t>
                      </a:r>
                      <a:endParaRPr lang="zh-CN" altLang="en-US" dirty="0"/>
                    </a:p>
                  </a:txBody>
                  <a:tcPr/>
                </a:tc>
                <a:tc>
                  <a:txBody>
                    <a:bodyPr/>
                    <a:lstStyle/>
                    <a:p>
                      <a:pPr algn="ctr"/>
                      <a:r>
                        <a:rPr lang="en-US" altLang="zh-CN" dirty="0"/>
                        <a:t>960</a:t>
                      </a:r>
                      <a:endParaRPr lang="zh-CN" altLang="en-US" dirty="0"/>
                    </a:p>
                  </a:txBody>
                  <a:tcPr/>
                </a:tc>
                <a:tc>
                  <a:txBody>
                    <a:bodyPr/>
                    <a:lstStyle/>
                    <a:p>
                      <a:pPr algn="ctr"/>
                      <a:r>
                        <a:rPr lang="en-US" altLang="zh-CN" dirty="0"/>
                        <a:t>590</a:t>
                      </a:r>
                      <a:endParaRPr lang="zh-CN" altLang="en-US" dirty="0"/>
                    </a:p>
                  </a:txBody>
                  <a:tcPr/>
                </a:tc>
                <a:tc>
                  <a:txBody>
                    <a:bodyPr/>
                    <a:lstStyle/>
                    <a:p>
                      <a:pPr algn="ctr"/>
                      <a:r>
                        <a:rPr lang="en-US" altLang="zh-CN" dirty="0"/>
                        <a:t>415</a:t>
                      </a:r>
                      <a:endParaRPr lang="zh-CN" altLang="en-US" dirty="0"/>
                    </a:p>
                  </a:txBody>
                  <a:tcPr/>
                </a:tc>
                <a:extLst>
                  <a:ext uri="{0D108BD9-81ED-4DB2-BD59-A6C34878D82A}">
                    <a16:rowId xmlns:a16="http://schemas.microsoft.com/office/drawing/2014/main" val="10002"/>
                  </a:ext>
                </a:extLst>
              </a:tr>
              <a:tr h="422024">
                <a:tc>
                  <a:txBody>
                    <a:bodyPr/>
                    <a:lstStyle/>
                    <a:p>
                      <a:pPr algn="ctr"/>
                      <a:r>
                        <a:rPr lang="en-US" altLang="zh-CN" dirty="0"/>
                        <a:t>3</a:t>
                      </a:r>
                      <a:endParaRPr lang="zh-CN" altLang="en-US" dirty="0"/>
                    </a:p>
                  </a:txBody>
                  <a:tcPr/>
                </a:tc>
                <a:tc>
                  <a:txBody>
                    <a:bodyPr/>
                    <a:lstStyle/>
                    <a:p>
                      <a:pPr algn="ctr"/>
                      <a:r>
                        <a:rPr lang="en-US" altLang="zh-CN" dirty="0"/>
                        <a:t>60</a:t>
                      </a:r>
                      <a:endParaRPr lang="zh-CN" altLang="en-US" dirty="0"/>
                    </a:p>
                  </a:txBody>
                  <a:tcPr/>
                </a:tc>
                <a:tc>
                  <a:txBody>
                    <a:bodyPr/>
                    <a:lstStyle/>
                    <a:p>
                      <a:pPr algn="ctr"/>
                      <a:r>
                        <a:rPr lang="en-US" altLang="zh-CN" dirty="0"/>
                        <a:t>16</a:t>
                      </a:r>
                      <a:endParaRPr lang="zh-CN" altLang="en-US" dirty="0"/>
                    </a:p>
                  </a:txBody>
                  <a:tcPr/>
                </a:tc>
                <a:tc>
                  <a:txBody>
                    <a:bodyPr/>
                    <a:lstStyle/>
                    <a:p>
                      <a:pPr algn="ctr"/>
                      <a:r>
                        <a:rPr lang="en-US" altLang="zh-CN" dirty="0"/>
                        <a:t>960</a:t>
                      </a:r>
                      <a:endParaRPr lang="zh-CN" altLang="en-US" dirty="0"/>
                    </a:p>
                  </a:txBody>
                  <a:tcPr/>
                </a:tc>
                <a:tc>
                  <a:txBody>
                    <a:bodyPr/>
                    <a:lstStyle/>
                    <a:p>
                      <a:pPr algn="ctr"/>
                      <a:r>
                        <a:rPr lang="en-US" altLang="zh-CN" dirty="0"/>
                        <a:t>546</a:t>
                      </a:r>
                      <a:endParaRPr lang="zh-CN" altLang="en-US" dirty="0"/>
                    </a:p>
                  </a:txBody>
                  <a:tcPr/>
                </a:tc>
                <a:tc>
                  <a:txBody>
                    <a:bodyPr/>
                    <a:lstStyle/>
                    <a:p>
                      <a:pPr algn="ctr"/>
                      <a:r>
                        <a:rPr lang="en-US" altLang="zh-CN" dirty="0"/>
                        <a:t>462</a:t>
                      </a:r>
                      <a:endParaRPr lang="zh-CN" altLang="en-US" dirty="0"/>
                    </a:p>
                  </a:txBody>
                  <a:tcPr/>
                </a:tc>
                <a:extLst>
                  <a:ext uri="{0D108BD9-81ED-4DB2-BD59-A6C34878D82A}">
                    <a16:rowId xmlns:a16="http://schemas.microsoft.com/office/drawing/2014/main" val="10003"/>
                  </a:ext>
                </a:extLst>
              </a:tr>
              <a:tr h="422024">
                <a:tc>
                  <a:txBody>
                    <a:bodyPr/>
                    <a:lstStyle/>
                    <a:p>
                      <a:pPr algn="ctr"/>
                      <a:r>
                        <a:rPr lang="en-US" altLang="zh-CN" dirty="0"/>
                        <a:t>4</a:t>
                      </a:r>
                    </a:p>
                  </a:txBody>
                  <a:tcPr/>
                </a:tc>
                <a:tc>
                  <a:txBody>
                    <a:bodyPr/>
                    <a:lstStyle/>
                    <a:p>
                      <a:pPr algn="ctr"/>
                      <a:r>
                        <a:rPr lang="en-US" altLang="zh-CN" dirty="0"/>
                        <a:t>64</a:t>
                      </a:r>
                      <a:endParaRPr lang="zh-CN" altLang="en-US" dirty="0"/>
                    </a:p>
                  </a:txBody>
                  <a:tcPr/>
                </a:tc>
                <a:tc>
                  <a:txBody>
                    <a:bodyPr/>
                    <a:lstStyle/>
                    <a:p>
                      <a:pPr algn="ctr"/>
                      <a:r>
                        <a:rPr lang="en-US" altLang="zh-CN" dirty="0"/>
                        <a:t>15</a:t>
                      </a:r>
                      <a:endParaRPr lang="zh-CN" altLang="en-US" dirty="0"/>
                    </a:p>
                  </a:txBody>
                  <a:tcPr/>
                </a:tc>
                <a:tc>
                  <a:txBody>
                    <a:bodyPr/>
                    <a:lstStyle/>
                    <a:p>
                      <a:pPr algn="ctr"/>
                      <a:r>
                        <a:rPr lang="en-US" altLang="zh-CN" dirty="0"/>
                        <a:t>960</a:t>
                      </a:r>
                      <a:endParaRPr lang="zh-CN" altLang="en-US" dirty="0"/>
                    </a:p>
                  </a:txBody>
                  <a:tcPr/>
                </a:tc>
                <a:tc>
                  <a:txBody>
                    <a:bodyPr/>
                    <a:lstStyle/>
                    <a:p>
                      <a:pPr algn="ctr"/>
                      <a:r>
                        <a:rPr lang="en-US" altLang="zh-CN" dirty="0"/>
                        <a:t>532</a:t>
                      </a:r>
                      <a:endParaRPr lang="zh-CN" altLang="en-US" dirty="0"/>
                    </a:p>
                  </a:txBody>
                  <a:tcPr/>
                </a:tc>
                <a:tc>
                  <a:txBody>
                    <a:bodyPr/>
                    <a:lstStyle/>
                    <a:p>
                      <a:pPr algn="ctr"/>
                      <a:r>
                        <a:rPr lang="en-US" altLang="zh-CN" dirty="0"/>
                        <a:t>438</a:t>
                      </a:r>
                      <a:endParaRPr lang="zh-CN" altLang="en-US" dirty="0"/>
                    </a:p>
                  </a:txBody>
                  <a:tcPr/>
                </a:tc>
                <a:extLst>
                  <a:ext uri="{0D108BD9-81ED-4DB2-BD59-A6C34878D82A}">
                    <a16:rowId xmlns:a16="http://schemas.microsoft.com/office/drawing/2014/main" val="10004"/>
                  </a:ext>
                </a:extLst>
              </a:tr>
              <a:tr h="422024">
                <a:tc>
                  <a:txBody>
                    <a:bodyPr/>
                    <a:lstStyle/>
                    <a:p>
                      <a:pPr algn="ctr"/>
                      <a:r>
                        <a:rPr lang="en-US" altLang="zh-CN" dirty="0"/>
                        <a:t>5</a:t>
                      </a:r>
                      <a:endParaRPr lang="zh-CN" altLang="en-US" dirty="0"/>
                    </a:p>
                  </a:txBody>
                  <a:tcPr/>
                </a:tc>
                <a:tc>
                  <a:txBody>
                    <a:bodyPr/>
                    <a:lstStyle/>
                    <a:p>
                      <a:pPr algn="ctr"/>
                      <a:r>
                        <a:rPr lang="en-US" altLang="zh-CN" dirty="0"/>
                        <a:t>96</a:t>
                      </a:r>
                      <a:endParaRPr lang="zh-CN" altLang="en-US" dirty="0"/>
                    </a:p>
                  </a:txBody>
                  <a:tcPr/>
                </a:tc>
                <a:tc>
                  <a:txBody>
                    <a:bodyPr/>
                    <a:lstStyle/>
                    <a:p>
                      <a:pPr algn="ctr"/>
                      <a:r>
                        <a:rPr lang="en-US" altLang="zh-CN" dirty="0"/>
                        <a:t>10</a:t>
                      </a:r>
                      <a:endParaRPr lang="zh-CN" altLang="en-US" dirty="0"/>
                    </a:p>
                  </a:txBody>
                  <a:tcPr/>
                </a:tc>
                <a:tc>
                  <a:txBody>
                    <a:bodyPr/>
                    <a:lstStyle/>
                    <a:p>
                      <a:pPr algn="ctr"/>
                      <a:r>
                        <a:rPr lang="en-US" altLang="zh-CN" dirty="0"/>
                        <a:t>960</a:t>
                      </a:r>
                      <a:endParaRPr lang="zh-CN" altLang="en-US" dirty="0"/>
                    </a:p>
                  </a:txBody>
                  <a:tcPr/>
                </a:tc>
                <a:tc>
                  <a:txBody>
                    <a:bodyPr/>
                    <a:lstStyle/>
                    <a:p>
                      <a:pPr algn="ctr"/>
                      <a:r>
                        <a:rPr lang="en-US" altLang="zh-CN" dirty="0"/>
                        <a:t>526</a:t>
                      </a:r>
                      <a:endParaRPr lang="zh-CN" altLang="en-US" dirty="0"/>
                    </a:p>
                  </a:txBody>
                  <a:tcPr/>
                </a:tc>
                <a:tc>
                  <a:txBody>
                    <a:bodyPr/>
                    <a:lstStyle/>
                    <a:p>
                      <a:pPr algn="ctr"/>
                      <a:r>
                        <a:rPr lang="en-US" altLang="zh-CN" dirty="0"/>
                        <a:t>439</a:t>
                      </a:r>
                      <a:endParaRPr lang="zh-CN" alt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46358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帕邢定律的验证</a:t>
            </a:r>
          </a:p>
        </p:txBody>
      </p:sp>
      <p:pic>
        <p:nvPicPr>
          <p:cNvPr id="6" name="Picture 2"/>
          <p:cNvPicPr>
            <a:picLocks noChangeAspect="1" noChangeArrowheads="1"/>
          </p:cNvPicPr>
          <p:nvPr/>
        </p:nvPicPr>
        <p:blipFill>
          <a:blip r:embed="rId3" cstate="print"/>
          <a:srcRect/>
          <a:stretch>
            <a:fillRect/>
          </a:stretch>
        </p:blipFill>
        <p:spPr bwMode="auto">
          <a:xfrm>
            <a:off x="5735960" y="332656"/>
            <a:ext cx="3384376" cy="1059056"/>
          </a:xfrm>
          <a:prstGeom prst="rect">
            <a:avLst/>
          </a:prstGeom>
          <a:noFill/>
          <a:ln w="9525">
            <a:noFill/>
            <a:miter lim="800000"/>
            <a:headEnd/>
            <a:tailEnd/>
          </a:ln>
        </p:spPr>
      </p:pic>
      <p:sp>
        <p:nvSpPr>
          <p:cNvPr id="3" name="内容占位符 2"/>
          <p:cNvSpPr>
            <a:spLocks noGrp="1"/>
          </p:cNvSpPr>
          <p:nvPr>
            <p:ph sz="quarter" idx="1"/>
          </p:nvPr>
        </p:nvSpPr>
        <p:spPr>
          <a:xfrm>
            <a:off x="7248128" y="1600200"/>
            <a:ext cx="2376264" cy="4873752"/>
          </a:xfrm>
        </p:spPr>
        <p:txBody>
          <a:bodyPr/>
          <a:lstStyle/>
          <a:p>
            <a:r>
              <a:rPr lang="zh-CN" altLang="en-US" dirty="0">
                <a:latin typeface="+mj-ea"/>
                <a:ea typeface="+mj-ea"/>
              </a:rPr>
              <a:t>增大</a:t>
            </a:r>
            <a:r>
              <a:rPr lang="en-US" altLang="zh-CN" dirty="0">
                <a:latin typeface="+mj-ea"/>
                <a:ea typeface="+mj-ea"/>
              </a:rPr>
              <a:t>pd</a:t>
            </a:r>
            <a:r>
              <a:rPr lang="zh-CN" altLang="en-US" dirty="0">
                <a:latin typeface="+mj-ea"/>
                <a:ea typeface="+mj-ea"/>
              </a:rPr>
              <a:t>值，使其单调变化，所得图像符合帕邢定律</a:t>
            </a:r>
            <a:endParaRPr lang="en-US" altLang="zh-CN" dirty="0">
              <a:latin typeface="+mj-ea"/>
              <a:ea typeface="+mj-ea"/>
            </a:endParaRPr>
          </a:p>
          <a:p>
            <a:endParaRPr lang="en-US" altLang="zh-CN" dirty="0">
              <a:latin typeface="+mj-ea"/>
              <a:ea typeface="+mj-ea"/>
            </a:endParaRPr>
          </a:p>
          <a:p>
            <a:r>
              <a:rPr lang="zh-CN" altLang="en-US" dirty="0">
                <a:latin typeface="+mj-ea"/>
                <a:ea typeface="+mj-ea"/>
              </a:rPr>
              <a:t>空气与氩气相比，空气的击穿电压更高</a:t>
            </a:r>
            <a:endParaRPr lang="en-US" altLang="zh-CN" dirty="0">
              <a:latin typeface="+mj-ea"/>
              <a:ea typeface="+mj-ea"/>
            </a:endParaRPr>
          </a:p>
          <a:p>
            <a:endParaRPr lang="zh-CN" altLang="en-US" dirty="0">
              <a:latin typeface="+mj-ea"/>
              <a:ea typeface="+mj-ea"/>
            </a:endParaRPr>
          </a:p>
          <a:p>
            <a:r>
              <a:rPr lang="zh-CN" altLang="en-US" dirty="0">
                <a:latin typeface="+mj-ea"/>
                <a:ea typeface="+mj-ea"/>
              </a:rPr>
              <a:t>由于实验时遗漏，没有测出最小击穿电压</a:t>
            </a:r>
            <a:endParaRPr lang="en-US" altLang="zh-CN" dirty="0">
              <a:latin typeface="+mj-ea"/>
              <a:ea typeface="+mj-ea"/>
            </a:endParaRPr>
          </a:p>
        </p:txBody>
      </p:sp>
      <p:pic>
        <p:nvPicPr>
          <p:cNvPr id="23556" name="Picture 4"/>
          <p:cNvPicPr>
            <a:picLocks noChangeAspect="1" noChangeArrowheads="1"/>
          </p:cNvPicPr>
          <p:nvPr/>
        </p:nvPicPr>
        <p:blipFill>
          <a:blip r:embed="rId4" cstate="print"/>
          <a:srcRect/>
          <a:stretch>
            <a:fillRect/>
          </a:stretch>
        </p:blipFill>
        <p:spPr bwMode="auto">
          <a:xfrm>
            <a:off x="1991544" y="1484784"/>
            <a:ext cx="5181558" cy="4392488"/>
          </a:xfrm>
          <a:prstGeom prst="rect">
            <a:avLst/>
          </a:prstGeom>
          <a:noFill/>
          <a:ln w="9525">
            <a:noFill/>
            <a:miter lim="800000"/>
            <a:headEnd/>
            <a:tailEnd/>
          </a:ln>
        </p:spPr>
      </p:pic>
    </p:spTree>
    <p:extLst>
      <p:ext uri="{BB962C8B-B14F-4D97-AF65-F5344CB8AC3E}">
        <p14:creationId xmlns:p14="http://schemas.microsoft.com/office/powerpoint/2010/main" val="1733731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等离子体稳定条件</a:t>
            </a:r>
          </a:p>
        </p:txBody>
      </p:sp>
      <p:sp>
        <p:nvSpPr>
          <p:cNvPr id="3" name="内容占位符 2"/>
          <p:cNvSpPr>
            <a:spLocks noGrp="1"/>
          </p:cNvSpPr>
          <p:nvPr>
            <p:ph sz="quarter" idx="1"/>
          </p:nvPr>
        </p:nvSpPr>
        <p:spPr/>
        <p:txBody>
          <a:bodyPr>
            <a:normAutofit/>
          </a:bodyPr>
          <a:lstStyle/>
          <a:p>
            <a:r>
              <a:rPr lang="zh-CN" altLang="en-US" dirty="0">
                <a:latin typeface="+mj-ea"/>
                <a:ea typeface="+mj-ea"/>
              </a:rPr>
              <a:t>在上述实验测量中，我们发现：</a:t>
            </a:r>
            <a:endParaRPr lang="en-US" altLang="zh-CN" dirty="0">
              <a:latin typeface="+mj-ea"/>
              <a:ea typeface="+mj-ea"/>
            </a:endParaRPr>
          </a:p>
          <a:p>
            <a:r>
              <a:rPr lang="zh-CN" altLang="en-US" dirty="0">
                <a:latin typeface="+mj-ea"/>
                <a:ea typeface="+mj-ea"/>
              </a:rPr>
              <a:t>等离子体被击穿后，降低电压，等离子体光开始变暗，等离子体依然稳定</a:t>
            </a:r>
            <a:endParaRPr lang="en-US" altLang="zh-CN" dirty="0">
              <a:latin typeface="+mj-ea"/>
              <a:ea typeface="+mj-ea"/>
            </a:endParaRPr>
          </a:p>
          <a:p>
            <a:r>
              <a:rPr lang="zh-CN" altLang="en-US" dirty="0">
                <a:latin typeface="+mj-ea"/>
                <a:ea typeface="+mj-ea"/>
              </a:rPr>
              <a:t>如果升高电压，达到一定值（</a:t>
            </a:r>
            <a:r>
              <a:rPr lang="en-US" altLang="zh-CN" dirty="0">
                <a:latin typeface="+mj-ea"/>
                <a:ea typeface="+mj-ea"/>
              </a:rPr>
              <a:t>700~800V</a:t>
            </a:r>
            <a:r>
              <a:rPr lang="zh-CN" altLang="en-US" dirty="0">
                <a:latin typeface="+mj-ea"/>
                <a:ea typeface="+mj-ea"/>
              </a:rPr>
              <a:t>），则等离子体光开始闪烁不定，并伴有滋滋声，再高的话，电流过大，仪器就发出警报，直接跳掉了</a:t>
            </a:r>
            <a:endParaRPr lang="en-US" altLang="zh-CN" dirty="0">
              <a:latin typeface="+mj-ea"/>
              <a:ea typeface="+mj-ea"/>
            </a:endParaRPr>
          </a:p>
          <a:p>
            <a:endParaRPr lang="en-US" altLang="zh-CN" dirty="0">
              <a:latin typeface="+mj-ea"/>
              <a:ea typeface="+mj-ea"/>
            </a:endParaRPr>
          </a:p>
          <a:p>
            <a:r>
              <a:rPr lang="zh-CN" altLang="en-US" dirty="0">
                <a:latin typeface="+mj-ea"/>
                <a:ea typeface="+mj-ea"/>
              </a:rPr>
              <a:t>可见，等离子体的稳定范围在击穿电压之下使其刚好熄灭的较低电压与一高压之间，高压值根据实验条件的不同而有所不同。</a:t>
            </a:r>
          </a:p>
        </p:txBody>
      </p:sp>
    </p:spTree>
    <p:extLst>
      <p:ext uri="{BB962C8B-B14F-4D97-AF65-F5344CB8AC3E}">
        <p14:creationId xmlns:p14="http://schemas.microsoft.com/office/powerpoint/2010/main" val="1566396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ED25D7-7BC3-4564-BD9E-216E1CA619F8}"/>
              </a:ext>
            </a:extLst>
          </p:cNvPr>
          <p:cNvSpPr>
            <a:spLocks noGrp="1"/>
          </p:cNvSpPr>
          <p:nvPr>
            <p:ph type="ctrTitle"/>
          </p:nvPr>
        </p:nvSpPr>
        <p:spPr>
          <a:xfrm>
            <a:off x="1524000" y="2429691"/>
            <a:ext cx="9144000" cy="1080272"/>
          </a:xfrm>
        </p:spPr>
        <p:txBody>
          <a:bodyPr>
            <a:normAutofit/>
          </a:bodyPr>
          <a:lstStyle/>
          <a:p>
            <a:r>
              <a:rPr lang="zh-CN" altLang="en-US" dirty="0">
                <a:latin typeface="黑体" panose="02010609060101010101" pitchFamily="49" charset="-122"/>
                <a:ea typeface="黑体" panose="02010609060101010101" pitchFamily="49" charset="-122"/>
              </a:rPr>
              <a:t>等离子体电子温度的测量</a:t>
            </a:r>
          </a:p>
        </p:txBody>
      </p:sp>
      <p:sp>
        <p:nvSpPr>
          <p:cNvPr id="3" name="副标题 2">
            <a:extLst>
              <a:ext uri="{FF2B5EF4-FFF2-40B4-BE49-F238E27FC236}">
                <a16:creationId xmlns:a16="http://schemas.microsoft.com/office/drawing/2014/main" id="{97A1F9CB-07F1-4369-A20B-C858EB8C8B84}"/>
              </a:ext>
            </a:extLst>
          </p:cNvPr>
          <p:cNvSpPr>
            <a:spLocks noGrp="1"/>
          </p:cNvSpPr>
          <p:nvPr>
            <p:ph type="subTitle" idx="1"/>
          </p:nvPr>
        </p:nvSpPr>
        <p:spPr>
          <a:xfrm>
            <a:off x="2281646" y="4907756"/>
            <a:ext cx="9144000" cy="1655762"/>
          </a:xfrm>
        </p:spPr>
        <p:txBody>
          <a:bodyPr/>
          <a:lstStyle/>
          <a:p>
            <a:pPr algn="r"/>
            <a:r>
              <a:rPr lang="zh-CN" altLang="en-US" dirty="0">
                <a:ea typeface="宋体" panose="02010600030101010101" pitchFamily="2" charset="-122"/>
              </a:rPr>
              <a:t>复旦大学 物理系 张雯芊</a:t>
            </a:r>
            <a:endParaRPr lang="en-US" altLang="zh-CN" dirty="0">
              <a:ea typeface="宋体" panose="02010600030101010101" pitchFamily="2" charset="-122"/>
            </a:endParaRPr>
          </a:p>
          <a:p>
            <a:pPr algn="r"/>
            <a:r>
              <a:rPr lang="en-US" altLang="zh-CN" dirty="0">
                <a:ea typeface="宋体" panose="02010600030101010101" pitchFamily="2" charset="-122"/>
              </a:rPr>
              <a:t>15307110347@fudan.edu.cn</a:t>
            </a:r>
            <a:endParaRPr lang="zh-CN" altLang="en-US" dirty="0">
              <a:ea typeface="宋体" panose="02010600030101010101" pitchFamily="2" charset="-122"/>
            </a:endParaRPr>
          </a:p>
        </p:txBody>
      </p:sp>
    </p:spTree>
    <p:extLst>
      <p:ext uri="{BB962C8B-B14F-4D97-AF65-F5344CB8AC3E}">
        <p14:creationId xmlns:p14="http://schemas.microsoft.com/office/powerpoint/2010/main" val="4141611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68795B-81EF-494D-94F4-E3443B84D0D1}"/>
              </a:ext>
            </a:extLst>
          </p:cNvPr>
          <p:cNvSpPr>
            <a:spLocks noGrp="1"/>
          </p:cNvSpPr>
          <p:nvPr>
            <p:ph type="title"/>
          </p:nvPr>
        </p:nvSpPr>
        <p:spPr/>
        <p:txBody>
          <a:bodyPr/>
          <a:lstStyle/>
          <a:p>
            <a:r>
              <a:rPr lang="zh-CN" altLang="en-US" dirty="0">
                <a:latin typeface="黑体" panose="02010609060101010101" pitchFamily="49" charset="-122"/>
                <a:ea typeface="黑体" panose="02010609060101010101" pitchFamily="49" charset="-122"/>
              </a:rPr>
              <a:t>辉光放电</a:t>
            </a:r>
          </a:p>
        </p:txBody>
      </p:sp>
      <p:sp>
        <p:nvSpPr>
          <p:cNvPr id="3" name="内容占位符 2">
            <a:extLst>
              <a:ext uri="{FF2B5EF4-FFF2-40B4-BE49-F238E27FC236}">
                <a16:creationId xmlns:a16="http://schemas.microsoft.com/office/drawing/2014/main" id="{8AE83D17-BEEC-4845-A6F9-203AB037F1D1}"/>
              </a:ext>
            </a:extLst>
          </p:cNvPr>
          <p:cNvSpPr>
            <a:spLocks noGrp="1"/>
          </p:cNvSpPr>
          <p:nvPr>
            <p:ph idx="1"/>
          </p:nvPr>
        </p:nvSpPr>
        <p:spPr/>
        <p:txBody>
          <a:bodyPr/>
          <a:lstStyle/>
          <a:p>
            <a:r>
              <a:rPr lang="zh-CN" altLang="en-US" dirty="0"/>
              <a:t>放电原理</a:t>
            </a:r>
            <a:endParaRPr lang="en-US" altLang="zh-CN" dirty="0"/>
          </a:p>
          <a:p>
            <a:r>
              <a:rPr lang="zh-CN" altLang="en-US" dirty="0"/>
              <a:t>广泛应用</a:t>
            </a:r>
            <a:r>
              <a:rPr lang="en-US" altLang="zh-CN" dirty="0"/>
              <a:t>——</a:t>
            </a:r>
            <a:r>
              <a:rPr lang="zh-CN" altLang="en-US" dirty="0"/>
              <a:t>霓虹灯、荧光灯的光源；等离子电视</a:t>
            </a:r>
            <a:endParaRPr lang="en-US" altLang="zh-CN" dirty="0"/>
          </a:p>
          <a:p>
            <a:pPr lvl="1"/>
            <a:r>
              <a:rPr lang="zh-CN" altLang="en-US" dirty="0"/>
              <a:t>电子具有足够大能量使反应物分子激发、离解和电离；</a:t>
            </a:r>
            <a:endParaRPr lang="en-US" altLang="zh-CN" dirty="0"/>
          </a:p>
          <a:p>
            <a:pPr lvl="1"/>
            <a:r>
              <a:rPr lang="zh-CN" altLang="en-US" dirty="0"/>
              <a:t>反应体系可保持低温，使反应能耗减少</a:t>
            </a:r>
          </a:p>
        </p:txBody>
      </p:sp>
      <p:pic>
        <p:nvPicPr>
          <p:cNvPr id="4" name="磁场下辉光放电">
            <a:hlinkClick r:id="" action="ppaction://media"/>
            <a:extLst>
              <a:ext uri="{FF2B5EF4-FFF2-40B4-BE49-F238E27FC236}">
                <a16:creationId xmlns:a16="http://schemas.microsoft.com/office/drawing/2014/main" id="{319858AD-2C38-4AE1-9079-49F75185E53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60541" y="3230517"/>
            <a:ext cx="4876798" cy="2743199"/>
          </a:xfrm>
          <a:prstGeom prst="rect">
            <a:avLst/>
          </a:prstGeom>
        </p:spPr>
      </p:pic>
      <p:sp>
        <p:nvSpPr>
          <p:cNvPr id="5" name="文本框 4">
            <a:extLst>
              <a:ext uri="{FF2B5EF4-FFF2-40B4-BE49-F238E27FC236}">
                <a16:creationId xmlns:a16="http://schemas.microsoft.com/office/drawing/2014/main" id="{9BEE5352-1D5D-4B89-9600-357454048B82}"/>
              </a:ext>
            </a:extLst>
          </p:cNvPr>
          <p:cNvSpPr txBox="1"/>
          <p:nvPr/>
        </p:nvSpPr>
        <p:spPr>
          <a:xfrm>
            <a:off x="6956425" y="6096817"/>
            <a:ext cx="4685029" cy="369332"/>
          </a:xfrm>
          <a:prstGeom prst="rect">
            <a:avLst/>
          </a:prstGeom>
          <a:noFill/>
        </p:spPr>
        <p:txBody>
          <a:bodyPr wrap="square" rtlCol="0">
            <a:spAutoFit/>
          </a:bodyPr>
          <a:lstStyle/>
          <a:p>
            <a:r>
              <a:rPr lang="zh-CN" altLang="en-US" dirty="0"/>
              <a:t>图</a:t>
            </a:r>
            <a:r>
              <a:rPr lang="en-US" altLang="zh-CN" dirty="0"/>
              <a:t>2</a:t>
            </a:r>
            <a:r>
              <a:rPr lang="zh-CN" altLang="en-US" dirty="0"/>
              <a:t>：辉光放电在磁场作用下放电区的变化</a:t>
            </a:r>
          </a:p>
        </p:txBody>
      </p:sp>
      <p:pic>
        <p:nvPicPr>
          <p:cNvPr id="7" name="图片 6">
            <a:extLst>
              <a:ext uri="{FF2B5EF4-FFF2-40B4-BE49-F238E27FC236}">
                <a16:creationId xmlns:a16="http://schemas.microsoft.com/office/drawing/2014/main" id="{CEA98F00-F92A-4D4D-8DB6-7A12947334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5089" y="3512456"/>
            <a:ext cx="6547032" cy="2461260"/>
          </a:xfrm>
          <a:prstGeom prst="rect">
            <a:avLst/>
          </a:prstGeom>
        </p:spPr>
      </p:pic>
      <p:sp>
        <p:nvSpPr>
          <p:cNvPr id="8" name="文本框 7">
            <a:extLst>
              <a:ext uri="{FF2B5EF4-FFF2-40B4-BE49-F238E27FC236}">
                <a16:creationId xmlns:a16="http://schemas.microsoft.com/office/drawing/2014/main" id="{167D3BD9-77B5-45FF-B832-B93DE7C42B35}"/>
              </a:ext>
            </a:extLst>
          </p:cNvPr>
          <p:cNvSpPr txBox="1"/>
          <p:nvPr/>
        </p:nvSpPr>
        <p:spPr>
          <a:xfrm>
            <a:off x="1489166" y="5973716"/>
            <a:ext cx="4349931" cy="369332"/>
          </a:xfrm>
          <a:prstGeom prst="rect">
            <a:avLst/>
          </a:prstGeom>
          <a:noFill/>
        </p:spPr>
        <p:txBody>
          <a:bodyPr wrap="square" rtlCol="0">
            <a:spAutoFit/>
          </a:bodyPr>
          <a:lstStyle/>
          <a:p>
            <a:pPr algn="ctr"/>
            <a:r>
              <a:rPr lang="zh-CN" altLang="en-US" dirty="0"/>
              <a:t>图</a:t>
            </a:r>
            <a:r>
              <a:rPr lang="en-US" altLang="zh-CN" dirty="0"/>
              <a:t>1</a:t>
            </a:r>
            <a:r>
              <a:rPr lang="zh-CN" altLang="en-US" dirty="0"/>
              <a:t>：经典的直流低气压放电唯象结果</a:t>
            </a:r>
          </a:p>
        </p:txBody>
      </p:sp>
    </p:spTree>
    <p:extLst>
      <p:ext uri="{BB962C8B-B14F-4D97-AF65-F5344CB8AC3E}">
        <p14:creationId xmlns:p14="http://schemas.microsoft.com/office/powerpoint/2010/main" val="101318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0EFC7830-3734-4640-A36B-DBEFA718EF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261" y="904701"/>
            <a:ext cx="4667250" cy="4284223"/>
          </a:xfrm>
        </p:spPr>
      </p:pic>
      <p:sp>
        <p:nvSpPr>
          <p:cNvPr id="10" name="文本框 9">
            <a:extLst>
              <a:ext uri="{FF2B5EF4-FFF2-40B4-BE49-F238E27FC236}">
                <a16:creationId xmlns:a16="http://schemas.microsoft.com/office/drawing/2014/main" id="{674DEBE1-96C4-40BF-9875-D2418A6F67B8}"/>
              </a:ext>
            </a:extLst>
          </p:cNvPr>
          <p:cNvSpPr txBox="1"/>
          <p:nvPr/>
        </p:nvSpPr>
        <p:spPr>
          <a:xfrm>
            <a:off x="496389" y="5188924"/>
            <a:ext cx="3827417" cy="646331"/>
          </a:xfrm>
          <a:prstGeom prst="rect">
            <a:avLst/>
          </a:prstGeom>
          <a:noFill/>
        </p:spPr>
        <p:txBody>
          <a:bodyPr wrap="square" rtlCol="0">
            <a:spAutoFit/>
          </a:bodyPr>
          <a:lstStyle/>
          <a:p>
            <a:r>
              <a:rPr lang="zh-CN" altLang="en-US" dirty="0"/>
              <a:t>图</a:t>
            </a:r>
            <a:r>
              <a:rPr lang="en-US" altLang="zh-CN" dirty="0"/>
              <a:t>3</a:t>
            </a:r>
            <a:r>
              <a:rPr lang="zh-CN" altLang="en-US" dirty="0"/>
              <a:t>：用单探针法测的伏安曲线示意图，引自</a:t>
            </a:r>
            <a:r>
              <a:rPr lang="en-US" altLang="zh-CN" dirty="0"/>
              <a:t>【1】</a:t>
            </a:r>
            <a:endParaRPr lang="zh-CN" altLang="en-US" dirty="0"/>
          </a:p>
        </p:txBody>
      </p:sp>
      <p:sp>
        <p:nvSpPr>
          <p:cNvPr id="4" name="文本框 3">
            <a:extLst>
              <a:ext uri="{FF2B5EF4-FFF2-40B4-BE49-F238E27FC236}">
                <a16:creationId xmlns:a16="http://schemas.microsoft.com/office/drawing/2014/main" id="{2CC99DD2-579F-4D45-93D1-910827EBC671}"/>
              </a:ext>
            </a:extLst>
          </p:cNvPr>
          <p:cNvSpPr txBox="1"/>
          <p:nvPr/>
        </p:nvSpPr>
        <p:spPr>
          <a:xfrm>
            <a:off x="2834640" y="415208"/>
            <a:ext cx="6831874" cy="584775"/>
          </a:xfrm>
          <a:prstGeom prst="rect">
            <a:avLst/>
          </a:prstGeom>
          <a:noFill/>
        </p:spPr>
        <p:txBody>
          <a:bodyPr wrap="square" rtlCol="0">
            <a:spAutoFit/>
          </a:bodyPr>
          <a:lstStyle/>
          <a:p>
            <a:r>
              <a:rPr lang="zh-CN" altLang="en-US" sz="3200" dirty="0"/>
              <a:t>单探针法测量辉光放电的伏安曲线</a:t>
            </a:r>
          </a:p>
        </p:txBody>
      </p:sp>
      <p:sp>
        <p:nvSpPr>
          <p:cNvPr id="6" name="文本框 5">
            <a:extLst>
              <a:ext uri="{FF2B5EF4-FFF2-40B4-BE49-F238E27FC236}">
                <a16:creationId xmlns:a16="http://schemas.microsoft.com/office/drawing/2014/main" id="{D23B59EB-4271-479A-9F2A-21177601F670}"/>
              </a:ext>
            </a:extLst>
          </p:cNvPr>
          <p:cNvSpPr txBox="1"/>
          <p:nvPr/>
        </p:nvSpPr>
        <p:spPr>
          <a:xfrm>
            <a:off x="5055326" y="1397726"/>
            <a:ext cx="6426925" cy="5632311"/>
          </a:xfrm>
          <a:prstGeom prst="rect">
            <a:avLst/>
          </a:prstGeom>
          <a:noFill/>
        </p:spPr>
        <p:txBody>
          <a:bodyPr wrap="square" rtlCol="0">
            <a:spAutoFit/>
          </a:bodyPr>
          <a:lstStyle/>
          <a:p>
            <a:r>
              <a:rPr lang="en-US" altLang="zh-CN" sz="2400" dirty="0"/>
              <a:t>	</a:t>
            </a:r>
            <a:r>
              <a:rPr lang="zh-CN" altLang="en-US" sz="2400" dirty="0"/>
              <a:t>单探针法是将一个小的金属电极作为探针封入等离子体中，以放电管的阳极或阴极作为参考点，改变探针电位</a:t>
            </a:r>
            <a:r>
              <a:rPr lang="en-US" altLang="zh-CN" sz="2400" dirty="0"/>
              <a:t>UP</a:t>
            </a:r>
            <a:r>
              <a:rPr lang="zh-CN" altLang="en-US" sz="2400" dirty="0"/>
              <a:t>，测出探针电流</a:t>
            </a:r>
            <a:r>
              <a:rPr lang="en-US" altLang="zh-CN" sz="2400" dirty="0"/>
              <a:t>IP</a:t>
            </a:r>
            <a:r>
              <a:rPr lang="zh-CN" altLang="en-US" sz="2400" dirty="0"/>
              <a:t>，就可得到探针电流和电位之间的关系</a:t>
            </a:r>
            <a:r>
              <a:rPr lang="en-US" altLang="zh-CN" sz="2400" dirty="0"/>
              <a:t>——</a:t>
            </a:r>
            <a:r>
              <a:rPr lang="zh-CN" altLang="en-US" sz="2400" dirty="0"/>
              <a:t>伏安曲线</a:t>
            </a:r>
            <a:endParaRPr lang="en-US" altLang="zh-CN" sz="2400" dirty="0"/>
          </a:p>
          <a:p>
            <a:endParaRPr lang="en-US" altLang="zh-CN" sz="2400" dirty="0"/>
          </a:p>
          <a:p>
            <a:r>
              <a:rPr lang="zh-CN" altLang="en-US" sz="2400" dirty="0"/>
              <a:t>电子饱和区：探针周围形成电子鞘，探针收集的是电子电流，离子被排斥，随着外电压的正增加，探针电流趋向于饱和；</a:t>
            </a:r>
            <a:endParaRPr lang="en-US" altLang="zh-CN" sz="2400" dirty="0"/>
          </a:p>
          <a:p>
            <a:endParaRPr lang="en-US" altLang="zh-CN" sz="2400" dirty="0"/>
          </a:p>
          <a:p>
            <a:r>
              <a:rPr lang="zh-CN" altLang="en-US" sz="2400" dirty="0"/>
              <a:t>离子饱和区：探针周围形成离子鞘，探针收集的是离子电流，电子被排斥。随着外电压的负增加，探针电流趋向饱和；</a:t>
            </a:r>
            <a:endParaRPr lang="en-US" altLang="zh-CN" sz="2400" dirty="0"/>
          </a:p>
          <a:p>
            <a:endParaRPr lang="en-US" altLang="zh-CN" sz="2400" dirty="0"/>
          </a:p>
          <a:p>
            <a:endParaRPr lang="zh-CN" altLang="en-US" sz="2400" dirty="0"/>
          </a:p>
        </p:txBody>
      </p:sp>
    </p:spTree>
    <p:extLst>
      <p:ext uri="{BB962C8B-B14F-4D97-AF65-F5344CB8AC3E}">
        <p14:creationId xmlns:p14="http://schemas.microsoft.com/office/powerpoint/2010/main" val="166925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2C2ADFE5-018E-4861-B9B0-35B70CA838A9}"/>
              </a:ext>
            </a:extLst>
          </p:cNvPr>
          <p:cNvGrpSpPr/>
          <p:nvPr/>
        </p:nvGrpSpPr>
        <p:grpSpPr>
          <a:xfrm>
            <a:off x="4793511" y="585939"/>
            <a:ext cx="7123374" cy="5249316"/>
            <a:chOff x="4793511" y="558338"/>
            <a:chExt cx="7123374" cy="5249316"/>
          </a:xfrm>
        </p:grpSpPr>
        <p:pic>
          <p:nvPicPr>
            <p:cNvPr id="5" name="图片 4">
              <a:extLst>
                <a:ext uri="{FF2B5EF4-FFF2-40B4-BE49-F238E27FC236}">
                  <a16:creationId xmlns:a16="http://schemas.microsoft.com/office/drawing/2014/main" id="{5036A563-66DB-490B-B924-916CA0E08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511" y="558338"/>
              <a:ext cx="7123374" cy="4976948"/>
            </a:xfrm>
            <a:prstGeom prst="rect">
              <a:avLst/>
            </a:prstGeom>
          </p:spPr>
        </p:pic>
        <p:sp>
          <p:nvSpPr>
            <p:cNvPr id="6" name="文本框 5">
              <a:extLst>
                <a:ext uri="{FF2B5EF4-FFF2-40B4-BE49-F238E27FC236}">
                  <a16:creationId xmlns:a16="http://schemas.microsoft.com/office/drawing/2014/main" id="{304192AF-C12A-4A26-8D22-F515BE9CE8A1}"/>
                </a:ext>
              </a:extLst>
            </p:cNvPr>
            <p:cNvSpPr txBox="1"/>
            <p:nvPr/>
          </p:nvSpPr>
          <p:spPr>
            <a:xfrm>
              <a:off x="5943600" y="5438322"/>
              <a:ext cx="5225143" cy="369332"/>
            </a:xfrm>
            <a:prstGeom prst="rect">
              <a:avLst/>
            </a:prstGeom>
            <a:noFill/>
          </p:spPr>
          <p:txBody>
            <a:bodyPr wrap="square" rtlCol="0">
              <a:spAutoFit/>
            </a:bodyPr>
            <a:lstStyle/>
            <a:p>
              <a:r>
                <a:rPr lang="zh-CN" altLang="en-US" dirty="0"/>
                <a:t>图</a:t>
              </a:r>
              <a:r>
                <a:rPr lang="en-US" altLang="zh-CN" dirty="0"/>
                <a:t>4</a:t>
              </a:r>
              <a:r>
                <a:rPr lang="zh-CN" altLang="en-US" dirty="0"/>
                <a:t>：本实验测量得到的空气辉光放电的伏安曲线</a:t>
              </a:r>
            </a:p>
          </p:txBody>
        </p:sp>
      </p:grpSp>
      <p:pic>
        <p:nvPicPr>
          <p:cNvPr id="7" name="内容占位符 4">
            <a:extLst>
              <a:ext uri="{FF2B5EF4-FFF2-40B4-BE49-F238E27FC236}">
                <a16:creationId xmlns:a16="http://schemas.microsoft.com/office/drawing/2014/main" id="{039C54D6-DAE2-4D76-BD8B-17A7CDE6483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6261" y="904701"/>
            <a:ext cx="4667250" cy="4284223"/>
          </a:xfrm>
        </p:spPr>
      </p:pic>
      <p:sp>
        <p:nvSpPr>
          <p:cNvPr id="8" name="文本框 7">
            <a:extLst>
              <a:ext uri="{FF2B5EF4-FFF2-40B4-BE49-F238E27FC236}">
                <a16:creationId xmlns:a16="http://schemas.microsoft.com/office/drawing/2014/main" id="{027378D1-A109-48A7-B649-EB789FE32053}"/>
              </a:ext>
            </a:extLst>
          </p:cNvPr>
          <p:cNvSpPr txBox="1"/>
          <p:nvPr/>
        </p:nvSpPr>
        <p:spPr>
          <a:xfrm>
            <a:off x="496389" y="5188924"/>
            <a:ext cx="3827417" cy="646331"/>
          </a:xfrm>
          <a:prstGeom prst="rect">
            <a:avLst/>
          </a:prstGeom>
          <a:noFill/>
        </p:spPr>
        <p:txBody>
          <a:bodyPr wrap="square" rtlCol="0">
            <a:spAutoFit/>
          </a:bodyPr>
          <a:lstStyle/>
          <a:p>
            <a:r>
              <a:rPr lang="zh-CN" altLang="en-US" dirty="0"/>
              <a:t>图</a:t>
            </a:r>
            <a:r>
              <a:rPr lang="en-US" altLang="zh-CN" dirty="0"/>
              <a:t>3</a:t>
            </a:r>
            <a:r>
              <a:rPr lang="zh-CN" altLang="en-US" dirty="0"/>
              <a:t>：用单探针法测的伏安曲线示意图，引自</a:t>
            </a:r>
            <a:r>
              <a:rPr lang="en-US" altLang="zh-CN" dirty="0"/>
              <a:t>【1】</a:t>
            </a:r>
            <a:endParaRPr lang="zh-CN" altLang="en-US" dirty="0"/>
          </a:p>
        </p:txBody>
      </p:sp>
    </p:spTree>
    <p:extLst>
      <p:ext uri="{BB962C8B-B14F-4D97-AF65-F5344CB8AC3E}">
        <p14:creationId xmlns:p14="http://schemas.microsoft.com/office/powerpoint/2010/main" val="780659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a:extLst>
              <a:ext uri="{FF2B5EF4-FFF2-40B4-BE49-F238E27FC236}">
                <a16:creationId xmlns:a16="http://schemas.microsoft.com/office/drawing/2014/main" id="{7CC93651-8D45-4DCA-A79E-D5D22CA840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3753" y="731521"/>
            <a:ext cx="4819473" cy="4423954"/>
          </a:xfrm>
        </p:spPr>
      </p:pic>
      <p:sp>
        <p:nvSpPr>
          <p:cNvPr id="5" name="文本框 4">
            <a:extLst>
              <a:ext uri="{FF2B5EF4-FFF2-40B4-BE49-F238E27FC236}">
                <a16:creationId xmlns:a16="http://schemas.microsoft.com/office/drawing/2014/main" id="{8172C685-FCEA-4AC7-BD04-61A606013A8E}"/>
              </a:ext>
            </a:extLst>
          </p:cNvPr>
          <p:cNvSpPr txBox="1"/>
          <p:nvPr/>
        </p:nvSpPr>
        <p:spPr>
          <a:xfrm>
            <a:off x="496389" y="5188924"/>
            <a:ext cx="3827417" cy="646331"/>
          </a:xfrm>
          <a:prstGeom prst="rect">
            <a:avLst/>
          </a:prstGeom>
          <a:noFill/>
        </p:spPr>
        <p:txBody>
          <a:bodyPr wrap="square" rtlCol="0">
            <a:spAutoFit/>
          </a:bodyPr>
          <a:lstStyle/>
          <a:p>
            <a:r>
              <a:rPr lang="zh-CN" altLang="en-US" dirty="0"/>
              <a:t>图</a:t>
            </a:r>
            <a:r>
              <a:rPr lang="en-US" altLang="zh-CN" dirty="0"/>
              <a:t>3</a:t>
            </a:r>
            <a:r>
              <a:rPr lang="zh-CN" altLang="en-US" dirty="0"/>
              <a:t>：用单探针法测的伏安曲线示意图，引自</a:t>
            </a:r>
            <a:r>
              <a:rPr lang="en-US" altLang="zh-CN" dirty="0"/>
              <a:t>【1】</a:t>
            </a:r>
            <a:endParaRPr lang="zh-CN" altLang="en-US" dirty="0"/>
          </a:p>
        </p:txBody>
      </p:sp>
      <p:pic>
        <p:nvPicPr>
          <p:cNvPr id="7" name="图片 6">
            <a:extLst>
              <a:ext uri="{FF2B5EF4-FFF2-40B4-BE49-F238E27FC236}">
                <a16:creationId xmlns:a16="http://schemas.microsoft.com/office/drawing/2014/main" id="{52A78DB3-8731-4329-A317-80C99A6CBE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0993" y="627017"/>
            <a:ext cx="7292563" cy="5090672"/>
          </a:xfrm>
          <a:prstGeom prst="rect">
            <a:avLst/>
          </a:prstGeom>
        </p:spPr>
      </p:pic>
      <p:sp>
        <p:nvSpPr>
          <p:cNvPr id="8" name="文本框 7">
            <a:extLst>
              <a:ext uri="{FF2B5EF4-FFF2-40B4-BE49-F238E27FC236}">
                <a16:creationId xmlns:a16="http://schemas.microsoft.com/office/drawing/2014/main" id="{0A5C034F-A869-4067-B07B-7FD8F490E682}"/>
              </a:ext>
            </a:extLst>
          </p:cNvPr>
          <p:cNvSpPr txBox="1"/>
          <p:nvPr/>
        </p:nvSpPr>
        <p:spPr>
          <a:xfrm>
            <a:off x="5695406" y="5486400"/>
            <a:ext cx="5159828" cy="369332"/>
          </a:xfrm>
          <a:prstGeom prst="rect">
            <a:avLst/>
          </a:prstGeom>
          <a:noFill/>
        </p:spPr>
        <p:txBody>
          <a:bodyPr wrap="square" rtlCol="0">
            <a:spAutoFit/>
          </a:bodyPr>
          <a:lstStyle/>
          <a:p>
            <a:r>
              <a:rPr lang="zh-CN" altLang="en-US" dirty="0"/>
              <a:t>图</a:t>
            </a:r>
            <a:r>
              <a:rPr lang="en-US" altLang="zh-CN" dirty="0"/>
              <a:t>5</a:t>
            </a:r>
            <a:r>
              <a:rPr lang="zh-CN" altLang="en-US" dirty="0"/>
              <a:t>：本实验用氩气测量的辉光放电的伏安曲线</a:t>
            </a:r>
          </a:p>
        </p:txBody>
      </p:sp>
    </p:spTree>
    <p:extLst>
      <p:ext uri="{BB962C8B-B14F-4D97-AF65-F5344CB8AC3E}">
        <p14:creationId xmlns:p14="http://schemas.microsoft.com/office/powerpoint/2010/main" val="1888096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C74989A-DC8A-4DC4-AC5D-2493E6EB08EC}"/>
              </a:ext>
            </a:extLst>
          </p:cNvPr>
          <p:cNvSpPr>
            <a:spLocks noGrp="1"/>
          </p:cNvSpPr>
          <p:nvPr>
            <p:ph idx="1"/>
          </p:nvPr>
        </p:nvSpPr>
        <p:spPr>
          <a:xfrm>
            <a:off x="838200" y="862149"/>
            <a:ext cx="10515600" cy="5314814"/>
          </a:xfrm>
        </p:spPr>
        <p:txBody>
          <a:bodyPr>
            <a:normAutofit/>
          </a:bodyPr>
          <a:lstStyle/>
          <a:p>
            <a:pPr marL="0" indent="0">
              <a:buNone/>
            </a:pPr>
            <a:r>
              <a:rPr lang="en-US" altLang="zh-CN" dirty="0"/>
              <a:t>	</a:t>
            </a:r>
            <a:r>
              <a:rPr lang="zh-CN" altLang="en-US" sz="2400" dirty="0"/>
              <a:t>在过渡区，探针周围将形成离子鞘，离子鞘将阻挡电子向探针运动，只有能量大于鞘层排斥能的电子才能到达探针形成电子电流。假定等离子区内电子的速度服从麦克斯韦分布，则减速电场中靠近探针表面处的电流为：</a:t>
            </a:r>
            <a:endParaRPr lang="en-US" altLang="zh-CN" sz="2400"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r>
              <a:rPr lang="zh-CN" altLang="en-US" sz="2400" dirty="0"/>
              <a:t>因此在过渡区      与     应当线性相关：</a:t>
            </a:r>
            <a:endParaRPr lang="en-US" altLang="zh-CN" sz="2400" dirty="0"/>
          </a:p>
          <a:p>
            <a:endParaRPr lang="zh-CN" altLang="en-US" dirty="0"/>
          </a:p>
        </p:txBody>
      </p:sp>
      <p:grpSp>
        <p:nvGrpSpPr>
          <p:cNvPr id="13" name="组合 12">
            <a:extLst>
              <a:ext uri="{FF2B5EF4-FFF2-40B4-BE49-F238E27FC236}">
                <a16:creationId xmlns:a16="http://schemas.microsoft.com/office/drawing/2014/main" id="{9DD60211-2A16-404E-A3BB-5FB78CBF9783}"/>
              </a:ext>
            </a:extLst>
          </p:cNvPr>
          <p:cNvGrpSpPr/>
          <p:nvPr/>
        </p:nvGrpSpPr>
        <p:grpSpPr>
          <a:xfrm>
            <a:off x="2858951" y="2110740"/>
            <a:ext cx="3717109" cy="2377440"/>
            <a:chOff x="3068318" y="1645267"/>
            <a:chExt cx="4881881" cy="3180444"/>
          </a:xfrm>
        </p:grpSpPr>
        <p:pic>
          <p:nvPicPr>
            <p:cNvPr id="5" name="图片 4">
              <a:extLst>
                <a:ext uri="{FF2B5EF4-FFF2-40B4-BE49-F238E27FC236}">
                  <a16:creationId xmlns:a16="http://schemas.microsoft.com/office/drawing/2014/main" id="{6A484600-03D4-46BE-B11D-356A40C9B6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5868" y="1645267"/>
              <a:ext cx="4164331" cy="1000616"/>
            </a:xfrm>
            <a:prstGeom prst="rect">
              <a:avLst/>
            </a:prstGeom>
          </p:spPr>
        </p:pic>
        <p:pic>
          <p:nvPicPr>
            <p:cNvPr id="7" name="图片 6">
              <a:extLst>
                <a:ext uri="{FF2B5EF4-FFF2-40B4-BE49-F238E27FC236}">
                  <a16:creationId xmlns:a16="http://schemas.microsoft.com/office/drawing/2014/main" id="{9601CD35-4B2D-41DF-871A-3FDF42038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5868" y="2844795"/>
              <a:ext cx="4164331" cy="1168409"/>
            </a:xfrm>
            <a:prstGeom prst="rect">
              <a:avLst/>
            </a:prstGeom>
          </p:spPr>
        </p:pic>
        <p:pic>
          <p:nvPicPr>
            <p:cNvPr id="10" name="图片 9">
              <a:extLst>
                <a:ext uri="{FF2B5EF4-FFF2-40B4-BE49-F238E27FC236}">
                  <a16:creationId xmlns:a16="http://schemas.microsoft.com/office/drawing/2014/main" id="{91A2AC89-EFAE-4A11-A6FF-CE820D8DCC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318" y="4324617"/>
              <a:ext cx="589282" cy="432141"/>
            </a:xfrm>
            <a:prstGeom prst="rect">
              <a:avLst/>
            </a:prstGeom>
          </p:spPr>
        </p:pic>
        <p:pic>
          <p:nvPicPr>
            <p:cNvPr id="12" name="图片 11">
              <a:extLst>
                <a:ext uri="{FF2B5EF4-FFF2-40B4-BE49-F238E27FC236}">
                  <a16:creationId xmlns:a16="http://schemas.microsoft.com/office/drawing/2014/main" id="{11A4B63F-A6AE-4D59-9B59-3744CCE19F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8118" y="4375417"/>
              <a:ext cx="464820" cy="450294"/>
            </a:xfrm>
            <a:prstGeom prst="rect">
              <a:avLst/>
            </a:prstGeom>
          </p:spPr>
        </p:pic>
      </p:grpSp>
      <p:grpSp>
        <p:nvGrpSpPr>
          <p:cNvPr id="8" name="组合 7">
            <a:extLst>
              <a:ext uri="{FF2B5EF4-FFF2-40B4-BE49-F238E27FC236}">
                <a16:creationId xmlns:a16="http://schemas.microsoft.com/office/drawing/2014/main" id="{D952FD87-F732-4124-990B-39BF37020F03}"/>
              </a:ext>
            </a:extLst>
          </p:cNvPr>
          <p:cNvGrpSpPr/>
          <p:nvPr/>
        </p:nvGrpSpPr>
        <p:grpSpPr>
          <a:xfrm>
            <a:off x="7060994" y="1987010"/>
            <a:ext cx="4164331" cy="3497018"/>
            <a:chOff x="8027669" y="2261330"/>
            <a:chExt cx="4164331" cy="3497018"/>
          </a:xfrm>
        </p:grpSpPr>
        <p:pic>
          <p:nvPicPr>
            <p:cNvPr id="4" name="图片 3">
              <a:extLst>
                <a:ext uri="{FF2B5EF4-FFF2-40B4-BE49-F238E27FC236}">
                  <a16:creationId xmlns:a16="http://schemas.microsoft.com/office/drawing/2014/main" id="{9869EF01-AB72-4BCC-AEC7-1BF89B09AC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7669" y="2261330"/>
              <a:ext cx="4164331" cy="2741730"/>
            </a:xfrm>
            <a:prstGeom prst="rect">
              <a:avLst/>
            </a:prstGeom>
          </p:spPr>
        </p:pic>
        <p:sp>
          <p:nvSpPr>
            <p:cNvPr id="6" name="文本框 5">
              <a:extLst>
                <a:ext uri="{FF2B5EF4-FFF2-40B4-BE49-F238E27FC236}">
                  <a16:creationId xmlns:a16="http://schemas.microsoft.com/office/drawing/2014/main" id="{835E466E-415B-40F6-A132-975D919E8675}"/>
                </a:ext>
              </a:extLst>
            </p:cNvPr>
            <p:cNvSpPr txBox="1"/>
            <p:nvPr/>
          </p:nvSpPr>
          <p:spPr>
            <a:xfrm>
              <a:off x="8516983" y="5112017"/>
              <a:ext cx="3422468" cy="646331"/>
            </a:xfrm>
            <a:prstGeom prst="rect">
              <a:avLst/>
            </a:prstGeom>
            <a:noFill/>
          </p:spPr>
          <p:txBody>
            <a:bodyPr wrap="square" rtlCol="0">
              <a:spAutoFit/>
            </a:bodyPr>
            <a:lstStyle/>
            <a:p>
              <a:r>
                <a:rPr lang="zh-CN" altLang="en-US" dirty="0"/>
                <a:t>图</a:t>
              </a:r>
              <a:r>
                <a:rPr lang="en-US" altLang="zh-CN" dirty="0"/>
                <a:t>6</a:t>
              </a:r>
              <a:r>
                <a:rPr lang="zh-CN" altLang="en-US" dirty="0"/>
                <a:t>：</a:t>
              </a:r>
              <a:r>
                <a:rPr lang="en-US" altLang="zh-CN" dirty="0"/>
                <a:t>ln I </a:t>
              </a:r>
              <a:r>
                <a:rPr lang="zh-CN" altLang="en-US" dirty="0"/>
                <a:t>随电压变化的理论关系曲线示意图，引自</a:t>
              </a:r>
              <a:r>
                <a:rPr lang="en-US" altLang="zh-CN" dirty="0"/>
                <a:t>【1】</a:t>
              </a:r>
              <a:endParaRPr lang="zh-CN" altLang="en-US" dirty="0"/>
            </a:p>
          </p:txBody>
        </p:sp>
      </p:grpSp>
      <p:pic>
        <p:nvPicPr>
          <p:cNvPr id="11" name="图片 10">
            <a:extLst>
              <a:ext uri="{FF2B5EF4-FFF2-40B4-BE49-F238E27FC236}">
                <a16:creationId xmlns:a16="http://schemas.microsoft.com/office/drawing/2014/main" id="{A21A7327-399A-4543-9A25-E48799EC8F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4410" y="4837697"/>
            <a:ext cx="1976978" cy="603303"/>
          </a:xfrm>
          <a:prstGeom prst="rect">
            <a:avLst/>
          </a:prstGeom>
        </p:spPr>
      </p:pic>
    </p:spTree>
    <p:extLst>
      <p:ext uri="{BB962C8B-B14F-4D97-AF65-F5344CB8AC3E}">
        <p14:creationId xmlns:p14="http://schemas.microsoft.com/office/powerpoint/2010/main" val="1091094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026073B3-49F3-4957-8C40-F20B54DEFD4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88000" y="757708"/>
            <a:ext cx="6956620" cy="4856161"/>
          </a:xfrm>
        </p:spPr>
      </p:pic>
      <p:pic>
        <p:nvPicPr>
          <p:cNvPr id="7" name="图片 6">
            <a:extLst>
              <a:ext uri="{FF2B5EF4-FFF2-40B4-BE49-F238E27FC236}">
                <a16:creationId xmlns:a16="http://schemas.microsoft.com/office/drawing/2014/main" id="{04930E6D-DED9-4784-93D3-64B87C3C87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420" y="757708"/>
            <a:ext cx="6956620" cy="4856162"/>
          </a:xfrm>
          <a:prstGeom prst="rect">
            <a:avLst/>
          </a:prstGeom>
        </p:spPr>
      </p:pic>
      <p:sp>
        <p:nvSpPr>
          <p:cNvPr id="8" name="文本框 7">
            <a:extLst>
              <a:ext uri="{FF2B5EF4-FFF2-40B4-BE49-F238E27FC236}">
                <a16:creationId xmlns:a16="http://schemas.microsoft.com/office/drawing/2014/main" id="{95645105-2D5E-4C19-BC4F-8AA49CE45054}"/>
              </a:ext>
            </a:extLst>
          </p:cNvPr>
          <p:cNvSpPr txBox="1"/>
          <p:nvPr/>
        </p:nvSpPr>
        <p:spPr>
          <a:xfrm>
            <a:off x="1447800" y="5613869"/>
            <a:ext cx="3251200" cy="646331"/>
          </a:xfrm>
          <a:prstGeom prst="rect">
            <a:avLst/>
          </a:prstGeom>
          <a:noFill/>
        </p:spPr>
        <p:txBody>
          <a:bodyPr wrap="square" rtlCol="0">
            <a:spAutoFit/>
          </a:bodyPr>
          <a:lstStyle/>
          <a:p>
            <a:pPr algn="ctr"/>
            <a:r>
              <a:rPr lang="zh-CN" altLang="en-US" dirty="0"/>
              <a:t>图</a:t>
            </a:r>
            <a:r>
              <a:rPr lang="en-US" altLang="zh-CN" dirty="0"/>
              <a:t>7</a:t>
            </a:r>
            <a:r>
              <a:rPr lang="zh-CN" altLang="en-US" dirty="0"/>
              <a:t>：</a:t>
            </a:r>
            <a:r>
              <a:rPr lang="en-US" altLang="zh-CN" dirty="0"/>
              <a:t> </a:t>
            </a:r>
            <a:r>
              <a:rPr lang="zh-CN" altLang="en-US" dirty="0"/>
              <a:t>取电流的对数寻找辉光放电电流饱和点（空气）</a:t>
            </a:r>
          </a:p>
        </p:txBody>
      </p:sp>
      <p:sp>
        <p:nvSpPr>
          <p:cNvPr id="9" name="文本框 8">
            <a:extLst>
              <a:ext uri="{FF2B5EF4-FFF2-40B4-BE49-F238E27FC236}">
                <a16:creationId xmlns:a16="http://schemas.microsoft.com/office/drawing/2014/main" id="{6322B147-A6A7-4B58-87B3-7BB168F50D4A}"/>
              </a:ext>
            </a:extLst>
          </p:cNvPr>
          <p:cNvSpPr txBox="1"/>
          <p:nvPr/>
        </p:nvSpPr>
        <p:spPr>
          <a:xfrm>
            <a:off x="8242299" y="5613869"/>
            <a:ext cx="3330565" cy="646331"/>
          </a:xfrm>
          <a:prstGeom prst="rect">
            <a:avLst/>
          </a:prstGeom>
          <a:noFill/>
        </p:spPr>
        <p:txBody>
          <a:bodyPr wrap="square" rtlCol="0">
            <a:spAutoFit/>
          </a:bodyPr>
          <a:lstStyle/>
          <a:p>
            <a:pPr algn="ctr"/>
            <a:r>
              <a:rPr lang="zh-CN" altLang="en-US" dirty="0"/>
              <a:t>图</a:t>
            </a:r>
            <a:r>
              <a:rPr lang="en-US" altLang="zh-CN" dirty="0"/>
              <a:t>8</a:t>
            </a:r>
            <a:r>
              <a:rPr lang="zh-CN" altLang="en-US" dirty="0"/>
              <a:t>：取电流的对数寻找辉光放电电流饱和点（氩气）</a:t>
            </a:r>
          </a:p>
        </p:txBody>
      </p:sp>
      <p:cxnSp>
        <p:nvCxnSpPr>
          <p:cNvPr id="3" name="直接连接符 2">
            <a:extLst>
              <a:ext uri="{FF2B5EF4-FFF2-40B4-BE49-F238E27FC236}">
                <a16:creationId xmlns:a16="http://schemas.microsoft.com/office/drawing/2014/main" id="{9D126AE2-694D-4733-93DC-7D7CA9C8CC24}"/>
              </a:ext>
            </a:extLst>
          </p:cNvPr>
          <p:cNvCxnSpPr/>
          <p:nvPr/>
        </p:nvCxnSpPr>
        <p:spPr>
          <a:xfrm>
            <a:off x="1859280" y="1363980"/>
            <a:ext cx="0" cy="1203960"/>
          </a:xfrm>
          <a:prstGeom prst="line">
            <a:avLst/>
          </a:prstGeom>
        </p:spPr>
        <p:style>
          <a:lnRef idx="1">
            <a:schemeClr val="accent6"/>
          </a:lnRef>
          <a:fillRef idx="0">
            <a:schemeClr val="accent6"/>
          </a:fillRef>
          <a:effectRef idx="0">
            <a:schemeClr val="accent6"/>
          </a:effectRef>
          <a:fontRef idx="minor">
            <a:schemeClr val="tx1"/>
          </a:fontRef>
        </p:style>
      </p:cxnSp>
      <p:cxnSp>
        <p:nvCxnSpPr>
          <p:cNvPr id="6" name="直接连接符 5">
            <a:extLst>
              <a:ext uri="{FF2B5EF4-FFF2-40B4-BE49-F238E27FC236}">
                <a16:creationId xmlns:a16="http://schemas.microsoft.com/office/drawing/2014/main" id="{5743A288-7A14-44A7-BFA3-5D75D3F4E781}"/>
              </a:ext>
            </a:extLst>
          </p:cNvPr>
          <p:cNvCxnSpPr/>
          <p:nvPr/>
        </p:nvCxnSpPr>
        <p:spPr>
          <a:xfrm>
            <a:off x="2400300" y="1965960"/>
            <a:ext cx="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3CD5BE73-E1A8-4F93-A9B7-5869B98A5D0E}"/>
              </a:ext>
            </a:extLst>
          </p:cNvPr>
          <p:cNvCxnSpPr/>
          <p:nvPr/>
        </p:nvCxnSpPr>
        <p:spPr>
          <a:xfrm>
            <a:off x="2606040" y="3032760"/>
            <a:ext cx="0" cy="982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8E231F6-52F1-401F-BD2F-5014BDF086B3}"/>
              </a:ext>
            </a:extLst>
          </p:cNvPr>
          <p:cNvCxnSpPr/>
          <p:nvPr/>
        </p:nvCxnSpPr>
        <p:spPr>
          <a:xfrm>
            <a:off x="8242299" y="1764030"/>
            <a:ext cx="0" cy="967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E32049E2-8D50-45B4-BB8C-6002E000AB2E}"/>
              </a:ext>
            </a:extLst>
          </p:cNvPr>
          <p:cNvCxnSpPr/>
          <p:nvPr/>
        </p:nvCxnSpPr>
        <p:spPr>
          <a:xfrm>
            <a:off x="8503557" y="2457450"/>
            <a:ext cx="0" cy="8153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711D22A0-6F99-4D96-894F-1F61DDDEAF69}"/>
              </a:ext>
            </a:extLst>
          </p:cNvPr>
          <p:cNvCxnSpPr/>
          <p:nvPr/>
        </p:nvCxnSpPr>
        <p:spPr>
          <a:xfrm>
            <a:off x="8671560" y="3131820"/>
            <a:ext cx="0" cy="952500"/>
          </a:xfrm>
          <a:prstGeom prst="line">
            <a:avLst/>
          </a:prstGeom>
        </p:spPr>
        <p:style>
          <a:lnRef idx="1">
            <a:schemeClr val="accent1"/>
          </a:lnRef>
          <a:fillRef idx="0">
            <a:schemeClr val="accent1"/>
          </a:fillRef>
          <a:effectRef idx="0">
            <a:schemeClr val="accent1"/>
          </a:effectRef>
          <a:fontRef idx="minor">
            <a:schemeClr val="tx1"/>
          </a:fontRef>
        </p:style>
      </p:cxnSp>
      <p:sp>
        <p:nvSpPr>
          <p:cNvPr id="19" name="椭圆 18">
            <a:extLst>
              <a:ext uri="{FF2B5EF4-FFF2-40B4-BE49-F238E27FC236}">
                <a16:creationId xmlns:a16="http://schemas.microsoft.com/office/drawing/2014/main" id="{2C0A1BBB-4D01-4854-B77E-6A6006A0E4E4}"/>
              </a:ext>
            </a:extLst>
          </p:cNvPr>
          <p:cNvSpPr/>
          <p:nvPr/>
        </p:nvSpPr>
        <p:spPr>
          <a:xfrm>
            <a:off x="2202180" y="2171699"/>
            <a:ext cx="403855" cy="396241"/>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294B4BE3-C05A-42E7-9834-5C7738607C5C}"/>
              </a:ext>
            </a:extLst>
          </p:cNvPr>
          <p:cNvSpPr txBox="1"/>
          <p:nvPr/>
        </p:nvSpPr>
        <p:spPr>
          <a:xfrm>
            <a:off x="2676525" y="2457450"/>
            <a:ext cx="1125854" cy="369332"/>
          </a:xfrm>
          <a:prstGeom prst="rect">
            <a:avLst/>
          </a:prstGeom>
          <a:noFill/>
        </p:spPr>
        <p:txBody>
          <a:bodyPr wrap="square" rtlCol="0">
            <a:spAutoFit/>
          </a:bodyPr>
          <a:lstStyle/>
          <a:p>
            <a:r>
              <a:rPr lang="en-US" altLang="zh-CN" dirty="0" err="1"/>
              <a:t>T</a:t>
            </a:r>
            <a:r>
              <a:rPr lang="en-US" altLang="zh-CN" sz="1400" dirty="0" err="1"/>
              <a:t>e</a:t>
            </a:r>
            <a:r>
              <a:rPr lang="en-US" altLang="zh-CN" dirty="0"/>
              <a:t>=</a:t>
            </a:r>
            <a:r>
              <a:rPr lang="zh-CN" altLang="en-US" dirty="0"/>
              <a:t>？</a:t>
            </a:r>
          </a:p>
        </p:txBody>
      </p:sp>
    </p:spTree>
    <p:extLst>
      <p:ext uri="{BB962C8B-B14F-4D97-AF65-F5344CB8AC3E}">
        <p14:creationId xmlns:p14="http://schemas.microsoft.com/office/powerpoint/2010/main" val="304927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752FB4B-CA86-4FFE-B56D-37BB4DC59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6719"/>
            <a:ext cx="7858125" cy="5485469"/>
          </a:xfrm>
          <a:prstGeom prst="rect">
            <a:avLst/>
          </a:prstGeom>
        </p:spPr>
      </p:pic>
      <p:sp>
        <p:nvSpPr>
          <p:cNvPr id="6" name="文本框 5">
            <a:extLst>
              <a:ext uri="{FF2B5EF4-FFF2-40B4-BE49-F238E27FC236}">
                <a16:creationId xmlns:a16="http://schemas.microsoft.com/office/drawing/2014/main" id="{7E936BAE-B109-4362-BFFE-FA9BF41F9BF3}"/>
              </a:ext>
            </a:extLst>
          </p:cNvPr>
          <p:cNvSpPr txBox="1"/>
          <p:nvPr/>
        </p:nvSpPr>
        <p:spPr>
          <a:xfrm>
            <a:off x="2739118" y="2561786"/>
            <a:ext cx="2580531" cy="461665"/>
          </a:xfrm>
          <a:prstGeom prst="rect">
            <a:avLst/>
          </a:prstGeom>
          <a:noFill/>
        </p:spPr>
        <p:txBody>
          <a:bodyPr wrap="square" rtlCol="0">
            <a:spAutoFit/>
          </a:bodyPr>
          <a:lstStyle/>
          <a:p>
            <a:r>
              <a:rPr lang="en-US" altLang="zh-CN" sz="2400" dirty="0" err="1"/>
              <a:t>Te</a:t>
            </a:r>
            <a:r>
              <a:rPr lang="en-US" altLang="zh-CN" sz="2400" dirty="0"/>
              <a:t>=94.34eV</a:t>
            </a:r>
            <a:endParaRPr lang="zh-CN" altLang="en-US" sz="2400" dirty="0"/>
          </a:p>
        </p:txBody>
      </p:sp>
      <p:sp>
        <p:nvSpPr>
          <p:cNvPr id="7" name="文本框 6">
            <a:extLst>
              <a:ext uri="{FF2B5EF4-FFF2-40B4-BE49-F238E27FC236}">
                <a16:creationId xmlns:a16="http://schemas.microsoft.com/office/drawing/2014/main" id="{579EE926-2969-4FC7-98F2-A4B0C6931C43}"/>
              </a:ext>
            </a:extLst>
          </p:cNvPr>
          <p:cNvSpPr txBox="1"/>
          <p:nvPr/>
        </p:nvSpPr>
        <p:spPr>
          <a:xfrm>
            <a:off x="1333500" y="5902188"/>
            <a:ext cx="5591175" cy="369332"/>
          </a:xfrm>
          <a:prstGeom prst="rect">
            <a:avLst/>
          </a:prstGeom>
          <a:noFill/>
        </p:spPr>
        <p:txBody>
          <a:bodyPr wrap="square" rtlCol="0">
            <a:spAutoFit/>
          </a:bodyPr>
          <a:lstStyle/>
          <a:p>
            <a:r>
              <a:rPr lang="zh-CN" altLang="en-US" dirty="0"/>
              <a:t>图</a:t>
            </a:r>
            <a:r>
              <a:rPr lang="en-US" altLang="zh-CN" dirty="0"/>
              <a:t>9</a:t>
            </a:r>
            <a:r>
              <a:rPr lang="zh-CN" altLang="en-US" dirty="0"/>
              <a:t>：通过单探针得出的曲线求</a:t>
            </a:r>
            <a:r>
              <a:rPr lang="en-US" altLang="zh-CN" dirty="0"/>
              <a:t>21Pa</a:t>
            </a:r>
            <a:r>
              <a:rPr lang="zh-CN" altLang="en-US" dirty="0"/>
              <a:t>下的电子温度</a:t>
            </a:r>
          </a:p>
        </p:txBody>
      </p:sp>
      <p:sp>
        <p:nvSpPr>
          <p:cNvPr id="8" name="文本框 7">
            <a:extLst>
              <a:ext uri="{FF2B5EF4-FFF2-40B4-BE49-F238E27FC236}">
                <a16:creationId xmlns:a16="http://schemas.microsoft.com/office/drawing/2014/main" id="{24DAC5A5-2FC3-4FD8-8174-9217C95DCE95}"/>
              </a:ext>
            </a:extLst>
          </p:cNvPr>
          <p:cNvSpPr txBox="1"/>
          <p:nvPr/>
        </p:nvSpPr>
        <p:spPr>
          <a:xfrm>
            <a:off x="8556171" y="1284514"/>
            <a:ext cx="2580531" cy="3477875"/>
          </a:xfrm>
          <a:prstGeom prst="rect">
            <a:avLst/>
          </a:prstGeom>
          <a:noFill/>
        </p:spPr>
        <p:txBody>
          <a:bodyPr wrap="square" rtlCol="0">
            <a:spAutoFit/>
          </a:bodyPr>
          <a:lstStyle/>
          <a:p>
            <a:r>
              <a:rPr lang="zh-CN" altLang="en-US" sz="2000" dirty="0"/>
              <a:t>问题：</a:t>
            </a:r>
            <a:endParaRPr lang="en-US" altLang="zh-CN" sz="2000" dirty="0"/>
          </a:p>
          <a:p>
            <a:r>
              <a:rPr lang="zh-CN" altLang="en-US" sz="2000" dirty="0"/>
              <a:t>如果等离子体密度非常高，而使探针在接近电子饱和区时收集到很大的电流，从而使探针红热甚至发射电子而不能正常工作。</a:t>
            </a:r>
            <a:endParaRPr lang="en-US" altLang="zh-CN" sz="2000" dirty="0"/>
          </a:p>
          <a:p>
            <a:r>
              <a:rPr lang="zh-CN" altLang="en-US" sz="2000" dirty="0"/>
              <a:t>此外，如果等离子体不稳定，测得的</a:t>
            </a:r>
            <a:r>
              <a:rPr lang="en-US" altLang="zh-CN" sz="2000" dirty="0"/>
              <a:t>I-V</a:t>
            </a:r>
            <a:r>
              <a:rPr lang="zh-CN" altLang="en-US" sz="2000" dirty="0"/>
              <a:t>曲线非常不光滑，难以得到参数。</a:t>
            </a:r>
          </a:p>
        </p:txBody>
      </p:sp>
    </p:spTree>
    <p:extLst>
      <p:ext uri="{BB962C8B-B14F-4D97-AF65-F5344CB8AC3E}">
        <p14:creationId xmlns:p14="http://schemas.microsoft.com/office/powerpoint/2010/main" val="318911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40A5E0FD-832B-427B-9651-5C8F9826A0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040" y="1631790"/>
            <a:ext cx="4276788" cy="2330609"/>
          </a:xfrm>
        </p:spPr>
      </p:pic>
      <p:sp>
        <p:nvSpPr>
          <p:cNvPr id="6" name="文本框 5">
            <a:extLst>
              <a:ext uri="{FF2B5EF4-FFF2-40B4-BE49-F238E27FC236}">
                <a16:creationId xmlns:a16="http://schemas.microsoft.com/office/drawing/2014/main" id="{565347C3-C435-4D56-A3B6-F6EA1D568999}"/>
              </a:ext>
            </a:extLst>
          </p:cNvPr>
          <p:cNvSpPr txBox="1"/>
          <p:nvPr/>
        </p:nvSpPr>
        <p:spPr>
          <a:xfrm>
            <a:off x="1231900" y="4495800"/>
            <a:ext cx="3378200" cy="369332"/>
          </a:xfrm>
          <a:prstGeom prst="rect">
            <a:avLst/>
          </a:prstGeom>
          <a:noFill/>
        </p:spPr>
        <p:txBody>
          <a:bodyPr wrap="square" rtlCol="0">
            <a:spAutoFit/>
          </a:bodyPr>
          <a:lstStyle/>
          <a:p>
            <a:pPr algn="ctr"/>
            <a:r>
              <a:rPr lang="zh-CN" altLang="en-US" dirty="0"/>
              <a:t>图</a:t>
            </a:r>
            <a:r>
              <a:rPr lang="en-US" altLang="zh-CN" dirty="0"/>
              <a:t>10</a:t>
            </a:r>
            <a:r>
              <a:rPr lang="zh-CN" altLang="en-US" dirty="0"/>
              <a:t>：双探针结构图</a:t>
            </a:r>
            <a:r>
              <a:rPr lang="en-US" altLang="zh-CN" dirty="0"/>
              <a:t>,</a:t>
            </a:r>
            <a:r>
              <a:rPr lang="zh-CN" altLang="en-US" dirty="0"/>
              <a:t>引自</a:t>
            </a:r>
            <a:r>
              <a:rPr lang="en-US" altLang="zh-CN" dirty="0"/>
              <a:t>【2】</a:t>
            </a:r>
            <a:endParaRPr lang="zh-CN" altLang="en-US" dirty="0"/>
          </a:p>
        </p:txBody>
      </p:sp>
      <p:sp>
        <p:nvSpPr>
          <p:cNvPr id="4" name="文本框 3">
            <a:extLst>
              <a:ext uri="{FF2B5EF4-FFF2-40B4-BE49-F238E27FC236}">
                <a16:creationId xmlns:a16="http://schemas.microsoft.com/office/drawing/2014/main" id="{5582841A-6BA4-430F-9D25-0891406D9C3D}"/>
              </a:ext>
            </a:extLst>
          </p:cNvPr>
          <p:cNvSpPr txBox="1"/>
          <p:nvPr/>
        </p:nvSpPr>
        <p:spPr>
          <a:xfrm>
            <a:off x="5146766" y="1005840"/>
            <a:ext cx="6100354" cy="3785652"/>
          </a:xfrm>
          <a:prstGeom prst="rect">
            <a:avLst/>
          </a:prstGeom>
          <a:noFill/>
        </p:spPr>
        <p:txBody>
          <a:bodyPr wrap="square" rtlCol="0">
            <a:spAutoFit/>
          </a:bodyPr>
          <a:lstStyle/>
          <a:p>
            <a:r>
              <a:rPr lang="en-US" altLang="zh-CN" sz="2400" dirty="0"/>
              <a:t>	</a:t>
            </a:r>
            <a:r>
              <a:rPr lang="zh-CN" altLang="en-US" sz="2400" dirty="0"/>
              <a:t>双探针由两个形状、尺寸、材料相同的金属电极组成，探针电路与等离子体不共地。假设一个探针的电流为</a:t>
            </a:r>
            <a:r>
              <a:rPr lang="en-US" altLang="zh-CN" sz="2400" dirty="0"/>
              <a:t>I</a:t>
            </a:r>
            <a:r>
              <a:rPr lang="en-US" altLang="zh-CN" dirty="0"/>
              <a:t>1</a:t>
            </a:r>
            <a:r>
              <a:rPr lang="en-US" altLang="zh-CN" sz="2400" dirty="0"/>
              <a:t>,</a:t>
            </a:r>
            <a:r>
              <a:rPr lang="zh-CN" altLang="en-US" sz="2400" dirty="0"/>
              <a:t>另一个探针的电流为</a:t>
            </a:r>
            <a:r>
              <a:rPr lang="en-US" altLang="zh-CN" sz="2400" dirty="0"/>
              <a:t>I</a:t>
            </a:r>
            <a:r>
              <a:rPr lang="en-US" altLang="zh-CN" dirty="0"/>
              <a:t>2</a:t>
            </a:r>
            <a:r>
              <a:rPr lang="en-US" altLang="zh-CN" sz="2400" dirty="0"/>
              <a:t>,I</a:t>
            </a:r>
            <a:r>
              <a:rPr lang="en-US" altLang="zh-CN" dirty="0"/>
              <a:t>1</a:t>
            </a:r>
            <a:r>
              <a:rPr lang="zh-CN" altLang="en-US" sz="2400" dirty="0"/>
              <a:t>可以表示为：</a:t>
            </a:r>
            <a:endParaRPr lang="en-US" altLang="zh-CN" sz="2400" dirty="0"/>
          </a:p>
          <a:p>
            <a:endParaRPr lang="en-US" altLang="zh-CN" sz="2400" dirty="0"/>
          </a:p>
          <a:p>
            <a:endParaRPr lang="en-US" altLang="zh-CN" sz="2400" dirty="0"/>
          </a:p>
          <a:p>
            <a:endParaRPr lang="en-US" altLang="zh-CN" sz="2400" dirty="0"/>
          </a:p>
          <a:p>
            <a:r>
              <a:rPr lang="zh-CN" altLang="en-US" sz="2400" dirty="0"/>
              <a:t>其中，</a:t>
            </a:r>
            <a:r>
              <a:rPr lang="en-US" altLang="zh-CN" sz="2400" dirty="0"/>
              <a:t>I</a:t>
            </a:r>
            <a:r>
              <a:rPr lang="en-US" altLang="zh-CN" sz="1600" dirty="0"/>
              <a:t>1is</a:t>
            </a:r>
            <a:r>
              <a:rPr lang="zh-CN" altLang="en-US" sz="2400" dirty="0"/>
              <a:t>是探针</a:t>
            </a:r>
            <a:r>
              <a:rPr lang="en-US" altLang="zh-CN" sz="2400" dirty="0"/>
              <a:t>1</a:t>
            </a:r>
            <a:r>
              <a:rPr lang="zh-CN" altLang="en-US" sz="2400" dirty="0"/>
              <a:t>的饱和粒子电流，</a:t>
            </a:r>
            <a:r>
              <a:rPr lang="en-US" altLang="zh-CN" sz="2400" dirty="0"/>
              <a:t>I</a:t>
            </a:r>
            <a:r>
              <a:rPr lang="en-US" altLang="zh-CN" sz="1600" dirty="0"/>
              <a:t>1es</a:t>
            </a:r>
            <a:r>
              <a:rPr lang="zh-CN" altLang="en-US" sz="2400" dirty="0"/>
              <a:t>是探针</a:t>
            </a:r>
            <a:r>
              <a:rPr lang="en-US" altLang="zh-CN" sz="2400" dirty="0"/>
              <a:t>2</a:t>
            </a:r>
            <a:r>
              <a:rPr lang="zh-CN" altLang="en-US" sz="2400" dirty="0"/>
              <a:t>的饱和电子电流。</a:t>
            </a:r>
            <a:r>
              <a:rPr lang="en-US" altLang="zh-CN" sz="2400" dirty="0"/>
              <a:t>V</a:t>
            </a:r>
            <a:r>
              <a:rPr lang="en-US" altLang="zh-CN" sz="1600" dirty="0"/>
              <a:t>1</a:t>
            </a:r>
            <a:r>
              <a:rPr lang="zh-CN" altLang="en-US" sz="2400" dirty="0"/>
              <a:t>是探针</a:t>
            </a:r>
            <a:r>
              <a:rPr lang="en-US" altLang="zh-CN" sz="2400" dirty="0"/>
              <a:t>1</a:t>
            </a:r>
            <a:r>
              <a:rPr lang="zh-CN" altLang="en-US" sz="2400" dirty="0"/>
              <a:t>相对于悬浮电位</a:t>
            </a:r>
            <a:r>
              <a:rPr lang="en-US" altLang="zh-CN" sz="2400" dirty="0" err="1"/>
              <a:t>V</a:t>
            </a:r>
            <a:r>
              <a:rPr lang="en-US" altLang="zh-CN" sz="1600" dirty="0" err="1"/>
              <a:t>f</a:t>
            </a:r>
            <a:r>
              <a:rPr lang="zh-CN" altLang="en-US" sz="2400" dirty="0"/>
              <a:t>的电位，</a:t>
            </a:r>
            <a:r>
              <a:rPr lang="en-US" altLang="zh-CN" sz="2400" dirty="0"/>
              <a:t>V</a:t>
            </a:r>
            <a:r>
              <a:rPr lang="en-US" altLang="zh-CN" dirty="0"/>
              <a:t>s</a:t>
            </a:r>
            <a:r>
              <a:rPr lang="zh-CN" altLang="en-US" sz="2400" dirty="0"/>
              <a:t>是等离子体空间电位。</a:t>
            </a:r>
            <a:endParaRPr lang="en-US" altLang="zh-CN" sz="2400" dirty="0"/>
          </a:p>
        </p:txBody>
      </p:sp>
      <p:pic>
        <p:nvPicPr>
          <p:cNvPr id="8" name="图片 7">
            <a:extLst>
              <a:ext uri="{FF2B5EF4-FFF2-40B4-BE49-F238E27FC236}">
                <a16:creationId xmlns:a16="http://schemas.microsoft.com/office/drawing/2014/main" id="{8455F649-E619-4A97-A29C-ADF6CC343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0982" y="2575500"/>
            <a:ext cx="5031922" cy="979666"/>
          </a:xfrm>
          <a:prstGeom prst="rect">
            <a:avLst/>
          </a:prstGeom>
        </p:spPr>
      </p:pic>
      <p:sp>
        <p:nvSpPr>
          <p:cNvPr id="9" name="文本框 8">
            <a:extLst>
              <a:ext uri="{FF2B5EF4-FFF2-40B4-BE49-F238E27FC236}">
                <a16:creationId xmlns:a16="http://schemas.microsoft.com/office/drawing/2014/main" id="{8C443E8B-852B-4E65-A080-7ADDD11C170C}"/>
              </a:ext>
            </a:extLst>
          </p:cNvPr>
          <p:cNvSpPr txBox="1"/>
          <p:nvPr/>
        </p:nvSpPr>
        <p:spPr>
          <a:xfrm>
            <a:off x="944880" y="780314"/>
            <a:ext cx="4400069" cy="584775"/>
          </a:xfrm>
          <a:prstGeom prst="rect">
            <a:avLst/>
          </a:prstGeom>
          <a:noFill/>
        </p:spPr>
        <p:txBody>
          <a:bodyPr wrap="square" rtlCol="0">
            <a:spAutoFit/>
          </a:bodyPr>
          <a:lstStyle/>
          <a:p>
            <a:r>
              <a:rPr lang="zh-CN" altLang="en-US" sz="3200" dirty="0"/>
              <a:t>双探针法测量电子温度</a:t>
            </a:r>
          </a:p>
        </p:txBody>
      </p:sp>
      <p:pic>
        <p:nvPicPr>
          <p:cNvPr id="16" name="图片 15">
            <a:extLst>
              <a:ext uri="{FF2B5EF4-FFF2-40B4-BE49-F238E27FC236}">
                <a16:creationId xmlns:a16="http://schemas.microsoft.com/office/drawing/2014/main" id="{61E7D691-E1FD-4F81-B71A-56CC8D6FA8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5492" y="5508609"/>
            <a:ext cx="2100230" cy="975964"/>
          </a:xfrm>
          <a:prstGeom prst="rect">
            <a:avLst/>
          </a:prstGeom>
        </p:spPr>
      </p:pic>
      <p:grpSp>
        <p:nvGrpSpPr>
          <p:cNvPr id="17" name="组合 16">
            <a:extLst>
              <a:ext uri="{FF2B5EF4-FFF2-40B4-BE49-F238E27FC236}">
                <a16:creationId xmlns:a16="http://schemas.microsoft.com/office/drawing/2014/main" id="{B6EBAF10-A9D5-4182-A424-70F86A5385E1}"/>
              </a:ext>
            </a:extLst>
          </p:cNvPr>
          <p:cNvGrpSpPr/>
          <p:nvPr/>
        </p:nvGrpSpPr>
        <p:grpSpPr>
          <a:xfrm>
            <a:off x="1134496" y="4865132"/>
            <a:ext cx="4961504" cy="1466005"/>
            <a:chOff x="4809513" y="1235710"/>
            <a:chExt cx="6681447" cy="2023049"/>
          </a:xfrm>
        </p:grpSpPr>
        <p:pic>
          <p:nvPicPr>
            <p:cNvPr id="18" name="图片 17">
              <a:extLst>
                <a:ext uri="{FF2B5EF4-FFF2-40B4-BE49-F238E27FC236}">
                  <a16:creationId xmlns:a16="http://schemas.microsoft.com/office/drawing/2014/main" id="{CB2FB33F-F989-4957-9007-D2B5116B3F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9513" y="1235710"/>
              <a:ext cx="6681447" cy="1253490"/>
            </a:xfrm>
            <a:prstGeom prst="rect">
              <a:avLst/>
            </a:prstGeom>
          </p:spPr>
        </p:pic>
        <p:sp>
          <p:nvSpPr>
            <p:cNvPr id="19" name="文本框 18">
              <a:extLst>
                <a:ext uri="{FF2B5EF4-FFF2-40B4-BE49-F238E27FC236}">
                  <a16:creationId xmlns:a16="http://schemas.microsoft.com/office/drawing/2014/main" id="{CB61FC57-4394-49B3-A4B0-DA6E8850BA12}"/>
                </a:ext>
              </a:extLst>
            </p:cNvPr>
            <p:cNvSpPr txBox="1"/>
            <p:nvPr/>
          </p:nvSpPr>
          <p:spPr>
            <a:xfrm>
              <a:off x="4977828" y="2797094"/>
              <a:ext cx="2971800" cy="461665"/>
            </a:xfrm>
            <a:prstGeom prst="rect">
              <a:avLst/>
            </a:prstGeom>
            <a:noFill/>
          </p:spPr>
          <p:txBody>
            <a:bodyPr wrap="square" rtlCol="0">
              <a:spAutoFit/>
            </a:bodyPr>
            <a:lstStyle/>
            <a:p>
              <a:r>
                <a:rPr lang="zh-CN" altLang="en-US" sz="2400" dirty="0"/>
                <a:t>可以推导得到：</a:t>
              </a:r>
            </a:p>
          </p:txBody>
        </p:sp>
      </p:grpSp>
    </p:spTree>
    <p:extLst>
      <p:ext uri="{BB962C8B-B14F-4D97-AF65-F5344CB8AC3E}">
        <p14:creationId xmlns:p14="http://schemas.microsoft.com/office/powerpoint/2010/main" val="2768102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CF5C28C3-CB47-4EE4-8BDB-C910CFBB34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90522" y="392482"/>
            <a:ext cx="7270602" cy="5075341"/>
          </a:xfrm>
        </p:spPr>
      </p:pic>
      <p:grpSp>
        <p:nvGrpSpPr>
          <p:cNvPr id="7" name="组合 6">
            <a:extLst>
              <a:ext uri="{FF2B5EF4-FFF2-40B4-BE49-F238E27FC236}">
                <a16:creationId xmlns:a16="http://schemas.microsoft.com/office/drawing/2014/main" id="{4EC35124-CA7E-4A29-93BA-8AA2A955C3EC}"/>
              </a:ext>
            </a:extLst>
          </p:cNvPr>
          <p:cNvGrpSpPr/>
          <p:nvPr/>
        </p:nvGrpSpPr>
        <p:grpSpPr>
          <a:xfrm>
            <a:off x="-531094" y="546101"/>
            <a:ext cx="6728694" cy="4928278"/>
            <a:chOff x="4800028" y="603409"/>
            <a:chExt cx="6913412" cy="5017340"/>
          </a:xfrm>
        </p:grpSpPr>
        <p:pic>
          <p:nvPicPr>
            <p:cNvPr id="8" name="图片 7">
              <a:extLst>
                <a:ext uri="{FF2B5EF4-FFF2-40B4-BE49-F238E27FC236}">
                  <a16:creationId xmlns:a16="http://schemas.microsoft.com/office/drawing/2014/main" id="{48DB6833-2502-46D3-B862-ADF541244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028" y="603409"/>
              <a:ext cx="6913412" cy="4826000"/>
            </a:xfrm>
            <a:prstGeom prst="rect">
              <a:avLst/>
            </a:prstGeom>
          </p:spPr>
        </p:pic>
        <p:sp>
          <p:nvSpPr>
            <p:cNvPr id="9" name="文本框 8">
              <a:extLst>
                <a:ext uri="{FF2B5EF4-FFF2-40B4-BE49-F238E27FC236}">
                  <a16:creationId xmlns:a16="http://schemas.microsoft.com/office/drawing/2014/main" id="{3AC0F308-32D1-4864-ACBA-C9CD696C9312}"/>
                </a:ext>
              </a:extLst>
            </p:cNvPr>
            <p:cNvSpPr txBox="1"/>
            <p:nvPr/>
          </p:nvSpPr>
          <p:spPr>
            <a:xfrm>
              <a:off x="6261100" y="5244743"/>
              <a:ext cx="4292600" cy="376006"/>
            </a:xfrm>
            <a:prstGeom prst="rect">
              <a:avLst/>
            </a:prstGeom>
            <a:noFill/>
          </p:spPr>
          <p:txBody>
            <a:bodyPr wrap="square" rtlCol="0">
              <a:spAutoFit/>
            </a:bodyPr>
            <a:lstStyle/>
            <a:p>
              <a:pPr algn="ctr"/>
              <a:r>
                <a:rPr lang="zh-CN" altLang="en-US" dirty="0"/>
                <a:t>图</a:t>
              </a:r>
              <a:r>
                <a:rPr lang="en-US" altLang="zh-CN" dirty="0"/>
                <a:t>11</a:t>
              </a:r>
              <a:r>
                <a:rPr lang="zh-CN" altLang="en-US" dirty="0"/>
                <a:t>：空气的双探针测量电子温度</a:t>
              </a:r>
            </a:p>
          </p:txBody>
        </p:sp>
      </p:grpSp>
      <p:sp>
        <p:nvSpPr>
          <p:cNvPr id="6" name="文本框 5">
            <a:extLst>
              <a:ext uri="{FF2B5EF4-FFF2-40B4-BE49-F238E27FC236}">
                <a16:creationId xmlns:a16="http://schemas.microsoft.com/office/drawing/2014/main" id="{25999B21-0778-4184-A38E-14102C50D17B}"/>
              </a:ext>
            </a:extLst>
          </p:cNvPr>
          <p:cNvSpPr txBox="1"/>
          <p:nvPr/>
        </p:nvSpPr>
        <p:spPr>
          <a:xfrm>
            <a:off x="7438322" y="5221565"/>
            <a:ext cx="3862737" cy="369332"/>
          </a:xfrm>
          <a:prstGeom prst="rect">
            <a:avLst/>
          </a:prstGeom>
          <a:noFill/>
        </p:spPr>
        <p:txBody>
          <a:bodyPr wrap="square" rtlCol="0">
            <a:spAutoFit/>
          </a:bodyPr>
          <a:lstStyle/>
          <a:p>
            <a:pPr algn="ctr"/>
            <a:r>
              <a:rPr lang="zh-CN" altLang="en-US" dirty="0"/>
              <a:t>图 </a:t>
            </a:r>
            <a:r>
              <a:rPr lang="en-US" altLang="zh-CN" dirty="0"/>
              <a:t>12</a:t>
            </a:r>
            <a:r>
              <a:rPr lang="zh-CN" altLang="en-US" dirty="0"/>
              <a:t>：氩气的双探针测量电子温度</a:t>
            </a:r>
          </a:p>
        </p:txBody>
      </p:sp>
      <p:sp>
        <p:nvSpPr>
          <p:cNvPr id="2" name="文本框 1">
            <a:extLst>
              <a:ext uri="{FF2B5EF4-FFF2-40B4-BE49-F238E27FC236}">
                <a16:creationId xmlns:a16="http://schemas.microsoft.com/office/drawing/2014/main" id="{59A7BCF3-92F1-468A-AD80-80FE3FE41BC9}"/>
              </a:ext>
            </a:extLst>
          </p:cNvPr>
          <p:cNvSpPr txBox="1"/>
          <p:nvPr/>
        </p:nvSpPr>
        <p:spPr>
          <a:xfrm>
            <a:off x="890940" y="5590897"/>
            <a:ext cx="4051174" cy="369332"/>
          </a:xfrm>
          <a:prstGeom prst="rect">
            <a:avLst/>
          </a:prstGeom>
          <a:noFill/>
        </p:spPr>
        <p:txBody>
          <a:bodyPr wrap="square" rtlCol="0">
            <a:spAutoFit/>
          </a:bodyPr>
          <a:lstStyle/>
          <a:p>
            <a:r>
              <a:rPr lang="en-US" altLang="zh-CN" dirty="0"/>
              <a:t>P=1.5W 30Pa </a:t>
            </a:r>
            <a:r>
              <a:rPr lang="zh-CN" altLang="en-US" dirty="0"/>
              <a:t>时 </a:t>
            </a:r>
            <a:r>
              <a:rPr lang="en-US" altLang="zh-CN" dirty="0" err="1"/>
              <a:t>T</a:t>
            </a:r>
            <a:r>
              <a:rPr lang="en-US" altLang="zh-CN" sz="1600" dirty="0" err="1"/>
              <a:t>e</a:t>
            </a:r>
            <a:r>
              <a:rPr lang="en-US" altLang="zh-CN" dirty="0"/>
              <a:t>=5.8eV</a:t>
            </a:r>
            <a:endParaRPr lang="zh-CN" altLang="en-US" dirty="0"/>
          </a:p>
        </p:txBody>
      </p:sp>
      <p:sp>
        <p:nvSpPr>
          <p:cNvPr id="3" name="文本框 2">
            <a:extLst>
              <a:ext uri="{FF2B5EF4-FFF2-40B4-BE49-F238E27FC236}">
                <a16:creationId xmlns:a16="http://schemas.microsoft.com/office/drawing/2014/main" id="{FD46A00F-F6BB-4B77-A936-E19CADFC5487}"/>
              </a:ext>
            </a:extLst>
          </p:cNvPr>
          <p:cNvSpPr txBox="1"/>
          <p:nvPr/>
        </p:nvSpPr>
        <p:spPr>
          <a:xfrm>
            <a:off x="7554686" y="5590897"/>
            <a:ext cx="3287485" cy="369332"/>
          </a:xfrm>
          <a:prstGeom prst="rect">
            <a:avLst/>
          </a:prstGeom>
          <a:noFill/>
        </p:spPr>
        <p:txBody>
          <a:bodyPr wrap="square" rtlCol="0">
            <a:spAutoFit/>
          </a:bodyPr>
          <a:lstStyle/>
          <a:p>
            <a:r>
              <a:rPr lang="en-US" altLang="zh-CN" dirty="0"/>
              <a:t>P=0.4W 15Pa </a:t>
            </a:r>
            <a:r>
              <a:rPr lang="zh-CN" altLang="en-US" dirty="0"/>
              <a:t>时 </a:t>
            </a:r>
            <a:r>
              <a:rPr lang="en-US" altLang="zh-CN" dirty="0" err="1"/>
              <a:t>Te</a:t>
            </a:r>
            <a:r>
              <a:rPr lang="en-US" altLang="zh-CN" dirty="0"/>
              <a:t>=6.19eV</a:t>
            </a:r>
            <a:endParaRPr lang="zh-CN" altLang="en-US" dirty="0"/>
          </a:p>
        </p:txBody>
      </p:sp>
    </p:spTree>
    <p:extLst>
      <p:ext uri="{BB962C8B-B14F-4D97-AF65-F5344CB8AC3E}">
        <p14:creationId xmlns:p14="http://schemas.microsoft.com/office/powerpoint/2010/main" val="723845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9F8C81-DC37-49D1-91C3-57EB0879AFCD}"/>
              </a:ext>
            </a:extLst>
          </p:cNvPr>
          <p:cNvSpPr>
            <a:spLocks noGrp="1"/>
          </p:cNvSpPr>
          <p:nvPr>
            <p:ph type="title"/>
          </p:nvPr>
        </p:nvSpPr>
        <p:spPr/>
        <p:txBody>
          <a:bodyPr/>
          <a:lstStyle/>
          <a:p>
            <a:r>
              <a:rPr lang="zh-CN" altLang="en-US" b="1" dirty="0">
                <a:latin typeface="黑体" panose="02010609060101010101" pitchFamily="49" charset="-122"/>
                <a:ea typeface="黑体" panose="02010609060101010101" pitchFamily="49" charset="-122"/>
              </a:rPr>
              <a:t>参考文献</a:t>
            </a:r>
          </a:p>
        </p:txBody>
      </p:sp>
      <p:sp>
        <p:nvSpPr>
          <p:cNvPr id="3" name="内容占位符 2">
            <a:extLst>
              <a:ext uri="{FF2B5EF4-FFF2-40B4-BE49-F238E27FC236}">
                <a16:creationId xmlns:a16="http://schemas.microsoft.com/office/drawing/2014/main" id="{0DF75E29-EEB9-488E-9354-CC2EC342FCB2}"/>
              </a:ext>
            </a:extLst>
          </p:cNvPr>
          <p:cNvSpPr>
            <a:spLocks noGrp="1"/>
          </p:cNvSpPr>
          <p:nvPr>
            <p:ph idx="1"/>
          </p:nvPr>
        </p:nvSpPr>
        <p:spPr/>
        <p:txBody>
          <a:bodyPr/>
          <a:lstStyle/>
          <a:p>
            <a:pPr marL="0" indent="0">
              <a:buNone/>
            </a:pPr>
            <a:r>
              <a:rPr lang="en-US" altLang="zh-CN" dirty="0"/>
              <a:t>【1】</a:t>
            </a:r>
            <a:r>
              <a:rPr lang="zh-CN" altLang="en-US" dirty="0"/>
              <a:t>张风昀</a:t>
            </a:r>
            <a:r>
              <a:rPr lang="en-US" altLang="zh-CN" dirty="0"/>
              <a:t>, </a:t>
            </a:r>
            <a:r>
              <a:rPr lang="zh-CN" altLang="en-US" dirty="0"/>
              <a:t>罗垒垒</a:t>
            </a:r>
            <a:r>
              <a:rPr lang="en-US" altLang="zh-CN" dirty="0"/>
              <a:t>, </a:t>
            </a:r>
            <a:r>
              <a:rPr lang="zh-CN" altLang="en-US" dirty="0"/>
              <a:t>唐立</a:t>
            </a:r>
            <a:r>
              <a:rPr lang="en-US" altLang="zh-CN" dirty="0"/>
              <a:t>,</a:t>
            </a:r>
            <a:r>
              <a:rPr lang="zh-CN" altLang="en-US" dirty="0"/>
              <a:t>等</a:t>
            </a:r>
            <a:r>
              <a:rPr lang="en-US" altLang="zh-CN" dirty="0"/>
              <a:t>. </a:t>
            </a:r>
            <a:r>
              <a:rPr lang="zh-CN" altLang="en-US" dirty="0"/>
              <a:t>辉光放电等离子体特性实验研究</a:t>
            </a:r>
            <a:r>
              <a:rPr lang="en-US" altLang="zh-CN" dirty="0"/>
              <a:t>[J]. </a:t>
            </a:r>
            <a:r>
              <a:rPr lang="zh-CN" altLang="en-US" i="1" dirty="0"/>
              <a:t>大学物理实验</a:t>
            </a:r>
            <a:r>
              <a:rPr lang="en-US" altLang="zh-CN" dirty="0"/>
              <a:t>, 2015, 28(5):18-21.</a:t>
            </a:r>
          </a:p>
          <a:p>
            <a:pPr marL="0" indent="0">
              <a:buNone/>
            </a:pPr>
            <a:endParaRPr lang="en-US" altLang="zh-CN" dirty="0"/>
          </a:p>
          <a:p>
            <a:pPr marL="0" indent="0">
              <a:buNone/>
            </a:pPr>
            <a:r>
              <a:rPr lang="en-US" altLang="zh-CN" dirty="0"/>
              <a:t>【2】</a:t>
            </a:r>
            <a:r>
              <a:rPr lang="zh-CN" altLang="en-US" dirty="0"/>
              <a:t>袁方园</a:t>
            </a:r>
            <a:r>
              <a:rPr lang="en-US" altLang="zh-CN" dirty="0"/>
              <a:t>. </a:t>
            </a:r>
            <a:r>
              <a:rPr lang="zh-CN" altLang="en-US" dirty="0"/>
              <a:t>利用朗缪尔双探针诊断电弧离子镀等离子体参数</a:t>
            </a:r>
            <a:r>
              <a:rPr lang="en-US" altLang="zh-CN" dirty="0"/>
              <a:t>[D]. </a:t>
            </a:r>
            <a:r>
              <a:rPr lang="zh-CN" altLang="en-US" i="1" dirty="0"/>
              <a:t>大连理工大学</a:t>
            </a:r>
            <a:r>
              <a:rPr lang="en-US" altLang="zh-CN" dirty="0"/>
              <a:t>, 2009.</a:t>
            </a:r>
          </a:p>
          <a:p>
            <a:endParaRPr lang="en-US" altLang="zh-CN" dirty="0"/>
          </a:p>
          <a:p>
            <a:pPr marL="0" indent="0">
              <a:buNone/>
            </a:pPr>
            <a:r>
              <a:rPr lang="en-US" altLang="zh-CN" dirty="0"/>
              <a:t>【3】DH2005</a:t>
            </a:r>
            <a:r>
              <a:rPr lang="zh-CN" altLang="en-US" dirty="0"/>
              <a:t>型 直流辉光等离子体实验装置说明书</a:t>
            </a:r>
          </a:p>
        </p:txBody>
      </p:sp>
    </p:spTree>
    <p:extLst>
      <p:ext uri="{BB962C8B-B14F-4D97-AF65-F5344CB8AC3E}">
        <p14:creationId xmlns:p14="http://schemas.microsoft.com/office/powerpoint/2010/main" val="175469152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凸显">
  <a:themeElements>
    <a:clrScheme name="凸显">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凸显">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凸显">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TotalTime>
  <Words>1087</Words>
  <Application>Microsoft Office PowerPoint</Application>
  <PresentationFormat>宽屏</PresentationFormat>
  <Paragraphs>166</Paragraphs>
  <Slides>19</Slides>
  <Notes>13</Notes>
  <HiddenSlides>0</HiddenSlides>
  <MMClips>1</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19</vt:i4>
      </vt:variant>
    </vt:vector>
  </HeadingPairs>
  <TitlesOfParts>
    <vt:vector size="31" baseType="lpstr">
      <vt:lpstr>等线</vt:lpstr>
      <vt:lpstr>等线 Light</vt:lpstr>
      <vt:lpstr>黑体</vt:lpstr>
      <vt:lpstr>华文楷体</vt:lpstr>
      <vt:lpstr>宋体</vt:lpstr>
      <vt:lpstr>Arial</vt:lpstr>
      <vt:lpstr>Calibri</vt:lpstr>
      <vt:lpstr>Century Schoolbook</vt:lpstr>
      <vt:lpstr>Wingdings</vt:lpstr>
      <vt:lpstr>Wingdings 2</vt:lpstr>
      <vt:lpstr>Office 主题​​</vt:lpstr>
      <vt:lpstr>凸显</vt:lpstr>
      <vt:lpstr>等离子体物理实验</vt:lpstr>
      <vt:lpstr>气体放电</vt:lpstr>
      <vt:lpstr>气体电击穿理论</vt:lpstr>
      <vt:lpstr>帕邢（Paschen）定律</vt:lpstr>
      <vt:lpstr>最小击穿电压</vt:lpstr>
      <vt:lpstr>帕邢定律的验证</vt:lpstr>
      <vt:lpstr>帕邢定律的验证</vt:lpstr>
      <vt:lpstr>等离子体稳定条件</vt:lpstr>
      <vt:lpstr>等离子体电子温度的测量</vt:lpstr>
      <vt:lpstr>辉光放电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参考文献</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辉光放电等离子体 与参数测量</dc:title>
  <dc:creator>张 雯芊</dc:creator>
  <cp:lastModifiedBy>张 雯芊</cp:lastModifiedBy>
  <cp:revision>28</cp:revision>
  <dcterms:created xsi:type="dcterms:W3CDTF">2018-06-20T11:38:55Z</dcterms:created>
  <dcterms:modified xsi:type="dcterms:W3CDTF">2018-06-20T19:10:08Z</dcterms:modified>
</cp:coreProperties>
</file>