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81" r:id="rId6"/>
    <p:sldId id="282" r:id="rId7"/>
    <p:sldId id="266" r:id="rId8"/>
    <p:sldId id="265" r:id="rId9"/>
    <p:sldId id="267" r:id="rId10"/>
    <p:sldId id="268" r:id="rId11"/>
    <p:sldId id="269" r:id="rId12"/>
    <p:sldId id="258" r:id="rId13"/>
    <p:sldId id="259" r:id="rId14"/>
    <p:sldId id="283" r:id="rId15"/>
    <p:sldId id="279" r:id="rId16"/>
    <p:sldId id="260" r:id="rId17"/>
    <p:sldId id="284" r:id="rId18"/>
    <p:sldId id="261" r:id="rId19"/>
    <p:sldId id="262" r:id="rId20"/>
    <p:sldId id="285" r:id="rId21"/>
    <p:sldId id="287" r:id="rId22"/>
    <p:sldId id="271" r:id="rId23"/>
    <p:sldId id="286" r:id="rId24"/>
    <p:sldId id="288" r:id="rId25"/>
    <p:sldId id="272" r:id="rId26"/>
    <p:sldId id="273" r:id="rId27"/>
    <p:sldId id="278" r:id="rId28"/>
    <p:sldId id="274" r:id="rId29"/>
    <p:sldId id="280" r:id="rId30"/>
  </p:sldIdLst>
  <p:sldSz cx="9144000" cy="6858000" type="screen4x3"/>
  <p:notesSz cx="6858000" cy="9144000"/>
  <p:embeddedFontLst>
    <p:embeddedFont>
      <p:font typeface="Cambria Math" panose="02040503050406030204" pitchFamily="18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方正准雅宋_GBK" panose="02010600030101010101" charset="-122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6BDB"/>
    <a:srgbClr val="AF51F5"/>
    <a:srgbClr val="CC66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5.fntdata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7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12" Type="http://schemas.openxmlformats.org/officeDocument/2006/relationships/image" Target="../media/image26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11" Type="http://schemas.openxmlformats.org/officeDocument/2006/relationships/image" Target="../media/image25.wmf"/><Relationship Id="rId5" Type="http://schemas.openxmlformats.org/officeDocument/2006/relationships/image" Target="../media/image19.wmf"/><Relationship Id="rId10" Type="http://schemas.openxmlformats.org/officeDocument/2006/relationships/image" Target="../media/image24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70BA8-E4D0-45C3-B32A-3DE1AB7F8190}" type="datetimeFigureOut">
              <a:rPr lang="zh-CN" altLang="en-US" smtClean="0"/>
              <a:pPr/>
              <a:t>2015/4/10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EE851-71F2-4F04-80F7-8595558302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13.wmf"/><Relationship Id="rId3" Type="http://schemas.openxmlformats.org/officeDocument/2006/relationships/image" Target="../media/image2.jpeg"/><Relationship Id="rId21" Type="http://schemas.openxmlformats.org/officeDocument/2006/relationships/image" Target="../media/image6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wmf"/><Relationship Id="rId20" Type="http://schemas.openxmlformats.org/officeDocument/2006/relationships/image" Target="../media/image14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19" Type="http://schemas.openxmlformats.org/officeDocument/2006/relationships/oleObject" Target="../embeddings/oleObject8.bin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8.wmf"/><Relationship Id="rId18" Type="http://schemas.openxmlformats.org/officeDocument/2006/relationships/oleObject" Target="../embeddings/oleObject15.bin"/><Relationship Id="rId26" Type="http://schemas.openxmlformats.org/officeDocument/2006/relationships/oleObject" Target="../embeddings/oleObject19.bin"/><Relationship Id="rId3" Type="http://schemas.openxmlformats.org/officeDocument/2006/relationships/image" Target="../media/image2.jpeg"/><Relationship Id="rId21" Type="http://schemas.openxmlformats.org/officeDocument/2006/relationships/image" Target="../media/image22.wmf"/><Relationship Id="rId7" Type="http://schemas.openxmlformats.org/officeDocument/2006/relationships/image" Target="../media/image28.png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20.wmf"/><Relationship Id="rId25" Type="http://schemas.openxmlformats.org/officeDocument/2006/relationships/image" Target="../media/image24.wmf"/><Relationship Id="rId3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.bin"/><Relationship Id="rId20" Type="http://schemas.openxmlformats.org/officeDocument/2006/relationships/oleObject" Target="../embeddings/oleObject16.bin"/><Relationship Id="rId29" Type="http://schemas.openxmlformats.org/officeDocument/2006/relationships/oleObject" Target="../embeddings/oleObject21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11" Type="http://schemas.openxmlformats.org/officeDocument/2006/relationships/image" Target="../media/image17.wmf"/><Relationship Id="rId24" Type="http://schemas.openxmlformats.org/officeDocument/2006/relationships/oleObject" Target="../embeddings/oleObject18.bin"/><Relationship Id="rId32" Type="http://schemas.openxmlformats.org/officeDocument/2006/relationships/image" Target="../media/image27.wmf"/><Relationship Id="rId5" Type="http://schemas.openxmlformats.org/officeDocument/2006/relationships/oleObject" Target="../embeddings/oleObject9.bin"/><Relationship Id="rId15" Type="http://schemas.openxmlformats.org/officeDocument/2006/relationships/image" Target="../media/image19.wmf"/><Relationship Id="rId23" Type="http://schemas.openxmlformats.org/officeDocument/2006/relationships/image" Target="../media/image23.wmf"/><Relationship Id="rId28" Type="http://schemas.openxmlformats.org/officeDocument/2006/relationships/image" Target="../media/image25.wmf"/><Relationship Id="rId10" Type="http://schemas.openxmlformats.org/officeDocument/2006/relationships/oleObject" Target="../embeddings/oleObject11.bin"/><Relationship Id="rId19" Type="http://schemas.openxmlformats.org/officeDocument/2006/relationships/image" Target="../media/image21.wmf"/><Relationship Id="rId31" Type="http://schemas.openxmlformats.org/officeDocument/2006/relationships/oleObject" Target="../embeddings/oleObject22.bin"/><Relationship Id="rId4" Type="http://schemas.openxmlformats.org/officeDocument/2006/relationships/image" Target="../media/image1.jpeg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3.bin"/><Relationship Id="rId22" Type="http://schemas.openxmlformats.org/officeDocument/2006/relationships/oleObject" Target="../embeddings/oleObject17.bin"/><Relationship Id="rId27" Type="http://schemas.openxmlformats.org/officeDocument/2006/relationships/oleObject" Target="../embeddings/oleObject20.bin"/><Relationship Id="rId30" Type="http://schemas.openxmlformats.org/officeDocument/2006/relationships/image" Target="../media/image2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27.bin"/><Relationship Id="rId3" Type="http://schemas.openxmlformats.org/officeDocument/2006/relationships/image" Target="../media/image2.jpeg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32.bin"/><Relationship Id="rId18" Type="http://schemas.openxmlformats.org/officeDocument/2006/relationships/oleObject" Target="../embeddings/oleObject34.bin"/><Relationship Id="rId3" Type="http://schemas.openxmlformats.org/officeDocument/2006/relationships/image" Target="../media/image2.jpeg"/><Relationship Id="rId21" Type="http://schemas.openxmlformats.org/officeDocument/2006/relationships/image" Target="../media/image42.wmf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8.wmf"/><Relationship Id="rId17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0.wmf"/><Relationship Id="rId20" Type="http://schemas.openxmlformats.org/officeDocument/2006/relationships/oleObject" Target="../embeddings/oleObject35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37.wmf"/><Relationship Id="rId19" Type="http://schemas.openxmlformats.org/officeDocument/2006/relationships/image" Target="../media/image41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3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slide" Target="slide10.xml"/><Relationship Id="rId4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1.jpeg"/><Relationship Id="rId7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1.jpeg"/><Relationship Id="rId2" Type="http://schemas.openxmlformats.org/officeDocument/2006/relationships/hyperlink" Target="http://phylab.fudan.edu.cn/doku.php?id=course:interesting_problems:2015:topic4:star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7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2" cstate="print"/>
          <a:srcRect t="28425" r="3354" b="21358"/>
          <a:stretch>
            <a:fillRect/>
          </a:stretch>
        </p:blipFill>
        <p:spPr bwMode="auto">
          <a:xfrm>
            <a:off x="971600" y="188640"/>
            <a:ext cx="7344816" cy="3816424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971600" y="1916832"/>
            <a:ext cx="7488832" cy="2952328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115616" y="1988841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-300" dirty="0">
                <a:solidFill>
                  <a:schemeClr val="tx1">
                    <a:lumMod val="95000"/>
                    <a:lumOff val="5000"/>
                  </a:schemeClr>
                </a:solidFill>
                <a:latin typeface="Minion Pro SmBd" pitchFamily="18" charset="0"/>
              </a:rPr>
              <a:t>Problem 4 </a:t>
            </a:r>
            <a:endParaRPr lang="en-US" altLang="zh-CN" sz="5400" spc="-300" dirty="0" smtClean="0">
              <a:solidFill>
                <a:schemeClr val="tx1">
                  <a:lumMod val="95000"/>
                  <a:lumOff val="5000"/>
                </a:schemeClr>
              </a:solidFill>
              <a:latin typeface="Minion Pro SmBd" pitchFamily="18" charset="0"/>
            </a:endParaRPr>
          </a:p>
          <a:p>
            <a:r>
              <a:rPr lang="en-US" altLang="zh-CN" sz="6600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SmBd" pitchFamily="18" charset="0"/>
              </a:rPr>
              <a:t>Liquid </a:t>
            </a:r>
            <a:r>
              <a:rPr lang="en-US" altLang="zh-CN" sz="6600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SmBd" pitchFamily="18" charset="0"/>
              </a:rPr>
              <a:t>Film </a:t>
            </a:r>
            <a:r>
              <a:rPr lang="en-US" altLang="zh-CN" sz="6600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SmBd" pitchFamily="18" charset="0"/>
              </a:rPr>
              <a:t>Motor</a:t>
            </a:r>
            <a:endParaRPr lang="zh-CN" altLang="en-US" sz="5400" spc="-300" dirty="0">
              <a:latin typeface="Minion Pro SmBd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904" y="4549676"/>
            <a:ext cx="662473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雅宋_GBK" pitchFamily="2" charset="-122"/>
                <a:ea typeface="方正准雅宋_GBK" pitchFamily="2" charset="-122"/>
              </a:rPr>
              <a:t>郭学</a:t>
            </a:r>
            <a:r>
              <a:rPr lang="zh-CN" altLang="zh-CN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雅宋_GBK" pitchFamily="2" charset="-122"/>
                <a:ea typeface="方正准雅宋_GBK" pitchFamily="2" charset="-122"/>
              </a:rPr>
              <a:t>菲</a:t>
            </a:r>
            <a:r>
              <a:rPr lang="en-US" altLang="zh-CN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雅宋_GBK" pitchFamily="2" charset="-122"/>
                <a:ea typeface="方正准雅宋_GBK" pitchFamily="2" charset="-122"/>
              </a:rPr>
              <a:t> </a:t>
            </a:r>
            <a:r>
              <a:rPr lang="zh-CN" altLang="zh-CN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雅宋_GBK" pitchFamily="2" charset="-122"/>
                <a:ea typeface="方正准雅宋_GBK" pitchFamily="2" charset="-122"/>
              </a:rPr>
              <a:t> </a:t>
            </a:r>
            <a:endParaRPr lang="en-US" altLang="zh-CN" sz="2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准雅宋_GBK" pitchFamily="2" charset="-122"/>
              <a:ea typeface="方正准雅宋_GBK" pitchFamily="2" charset="-122"/>
            </a:endParaRPr>
          </a:p>
          <a:p>
            <a:r>
              <a:rPr lang="en-US" altLang="zh-CN" sz="2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SmBd" pitchFamily="18" charset="0"/>
                <a:ea typeface="方正准雅宋_GBK" pitchFamily="2" charset="-122"/>
              </a:rPr>
              <a:t>Natural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SmBd" pitchFamily="18" charset="0"/>
                <a:ea typeface="方正准雅宋_GBK" pitchFamily="2" charset="-122"/>
              </a:rPr>
              <a:t>Science </a:t>
            </a:r>
            <a:endParaRPr lang="en-US" altLang="zh-CN" sz="24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ion Pro SmBd" pitchFamily="18" charset="0"/>
              <a:ea typeface="方正准雅宋_GBK" pitchFamily="2" charset="-122"/>
            </a:endParaRPr>
          </a:p>
          <a:p>
            <a:r>
              <a:rPr lang="en-US" altLang="zh-CN" sz="2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SmBd" pitchFamily="18" charset="0"/>
                <a:ea typeface="方正准雅宋_GBK" pitchFamily="2" charset="-122"/>
              </a:rPr>
              <a:t>14307110257</a:t>
            </a:r>
          </a:p>
          <a:p>
            <a:pPr algn="ctr"/>
            <a:endParaRPr lang="zh-CN" altLang="zh-CN" sz="2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准雅宋_GBK" pitchFamily="2" charset="-122"/>
              <a:ea typeface="方正准雅宋_GBK" pitchFamily="2" charset="-122"/>
            </a:endParaRPr>
          </a:p>
          <a:p>
            <a:r>
              <a:rPr lang="en-US" altLang="zh-CN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SmBd" pitchFamily="18" charset="0"/>
                <a:ea typeface="方正准雅宋_GBK" pitchFamily="2" charset="-122"/>
              </a:rPr>
              <a:t>tutor</a:t>
            </a:r>
            <a:r>
              <a:rPr lang="zh-CN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SmBd" pitchFamily="18" charset="0"/>
                <a:ea typeface="方正准雅宋_GBK" pitchFamily="2" charset="-122"/>
              </a:rPr>
              <a:t>：</a:t>
            </a:r>
            <a:r>
              <a:rPr lang="zh-CN" altLang="zh-CN" sz="2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雅宋_GBK" pitchFamily="2" charset="-122"/>
                <a:ea typeface="方正准雅宋_GBK" pitchFamily="2" charset="-122"/>
              </a:rPr>
              <a:t>乐永康，徐建军</a:t>
            </a:r>
          </a:p>
          <a:p>
            <a:pPr algn="ctr"/>
            <a:endParaRPr lang="zh-CN" altLang="en-US" sz="2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准雅宋_GBK" pitchFamily="2" charset="-122"/>
              <a:ea typeface="方正准雅宋_GBK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91880" y="4581128"/>
            <a:ext cx="45719" cy="1872208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8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924944"/>
            <a:ext cx="6922436" cy="2880320"/>
          </a:xfrm>
          <a:prstGeom prst="rect">
            <a:avLst/>
          </a:prstGeom>
        </p:spPr>
      </p:pic>
      <p:pic>
        <p:nvPicPr>
          <p:cNvPr id="13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065483" y="908720"/>
            <a:ext cx="763284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Minion Pro Med" pitchFamily="18" charset="0"/>
              </a:rPr>
              <a:t>      Form </a:t>
            </a:r>
            <a:r>
              <a:rPr lang="en-US" altLang="zh-CN" sz="2400" dirty="0">
                <a:latin typeface="Minion Pro Med" pitchFamily="18" charset="0"/>
              </a:rPr>
              <a:t>a </a:t>
            </a:r>
            <a:r>
              <a:rPr lang="en-US" altLang="zh-CN" sz="2400" dirty="0">
                <a:solidFill>
                  <a:srgbClr val="FF0000"/>
                </a:solidFill>
                <a:latin typeface="Minion Pro Med" pitchFamily="18" charset="0"/>
              </a:rPr>
              <a:t>soap film </a:t>
            </a:r>
            <a:r>
              <a:rPr lang="en-US" altLang="zh-CN" sz="2400" dirty="0">
                <a:latin typeface="Minion Pro Med" pitchFamily="18" charset="0"/>
              </a:rPr>
              <a:t>on a flat frame. Put the film in an </a:t>
            </a:r>
            <a:r>
              <a:rPr lang="en-US" altLang="zh-CN" sz="2400" dirty="0">
                <a:solidFill>
                  <a:srgbClr val="FF0000"/>
                </a:solidFill>
                <a:latin typeface="Minion Pro Med" pitchFamily="18" charset="0"/>
              </a:rPr>
              <a:t>electric field </a:t>
            </a:r>
            <a:r>
              <a:rPr lang="en-US" altLang="zh-CN" sz="2400" dirty="0">
                <a:solidFill>
                  <a:srgbClr val="FFFF00"/>
                </a:solidFill>
                <a:latin typeface="Minion Pro Med" pitchFamily="18" charset="0"/>
              </a:rPr>
              <a:t>parallel </a:t>
            </a:r>
            <a:r>
              <a:rPr lang="en-US" altLang="zh-CN" sz="2400" dirty="0">
                <a:latin typeface="Minion Pro Med" pitchFamily="18" charset="0"/>
              </a:rPr>
              <a:t>to the film surface and pass an </a:t>
            </a:r>
            <a:r>
              <a:rPr lang="en-US" altLang="zh-CN" sz="2400" dirty="0">
                <a:solidFill>
                  <a:srgbClr val="FF0000"/>
                </a:solidFill>
                <a:latin typeface="Minion Pro Med" pitchFamily="18" charset="0"/>
              </a:rPr>
              <a:t>electric current </a:t>
            </a:r>
            <a:r>
              <a:rPr lang="en-US" altLang="zh-CN" sz="2400" dirty="0">
                <a:solidFill>
                  <a:srgbClr val="FFFF00"/>
                </a:solidFill>
                <a:latin typeface="Minion Pro Med" pitchFamily="18" charset="0"/>
              </a:rPr>
              <a:t>through</a:t>
            </a:r>
            <a:r>
              <a:rPr lang="en-US" altLang="zh-CN" sz="2400" dirty="0">
                <a:solidFill>
                  <a:srgbClr val="FF0000"/>
                </a:solidFill>
                <a:latin typeface="Minion Pro Med" pitchFamily="18" charset="0"/>
              </a:rPr>
              <a:t> </a:t>
            </a:r>
            <a:r>
              <a:rPr lang="en-US" altLang="zh-CN" sz="2400" dirty="0">
                <a:latin typeface="Minion Pro Med" pitchFamily="18" charset="0"/>
              </a:rPr>
              <a:t>the film. The </a:t>
            </a:r>
            <a:r>
              <a:rPr lang="en-US" altLang="zh-CN" sz="2400" dirty="0">
                <a:solidFill>
                  <a:srgbClr val="FF0000"/>
                </a:solidFill>
                <a:latin typeface="Minion Pro Med" pitchFamily="18" charset="0"/>
              </a:rPr>
              <a:t>film rotates </a:t>
            </a:r>
            <a:r>
              <a:rPr lang="en-US" altLang="zh-CN" sz="2400" dirty="0">
                <a:latin typeface="Minion Pro Med" pitchFamily="18" charset="0"/>
              </a:rPr>
              <a:t>in its plane. Investigate and explain the </a:t>
            </a:r>
            <a:r>
              <a:rPr lang="en-US" altLang="zh-CN" sz="2400" dirty="0" smtClean="0">
                <a:latin typeface="Minion Pro Med" pitchFamily="18" charset="0"/>
              </a:rPr>
              <a:t>phenomenon.</a:t>
            </a:r>
            <a:endParaRPr lang="zh-CN" altLang="zh-CN" sz="2400" dirty="0">
              <a:latin typeface="Minion Pro Med" pitchFamily="18" charset="0"/>
            </a:endParaRPr>
          </a:p>
          <a:p>
            <a:endParaRPr lang="zh-CN" altLang="en-US" dirty="0">
              <a:latin typeface="Minion Pro Med" pitchFamily="18" charset="0"/>
            </a:endParaRPr>
          </a:p>
        </p:txBody>
      </p:sp>
      <p:pic>
        <p:nvPicPr>
          <p:cNvPr id="18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4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35696" y="5611306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 smtClean="0"/>
              <a:t>Reference:</a:t>
            </a:r>
            <a:endParaRPr lang="zh-CN" altLang="en-US" sz="3000" dirty="0"/>
          </a:p>
        </p:txBody>
      </p:sp>
      <p:sp>
        <p:nvSpPr>
          <p:cNvPr id="7" name="矩形 6"/>
          <p:cNvSpPr/>
          <p:nvPr/>
        </p:nvSpPr>
        <p:spPr>
          <a:xfrm>
            <a:off x="1802294" y="6023029"/>
            <a:ext cx="7162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Minion Pro Med" pitchFamily="18" charset="0"/>
              </a:rPr>
              <a:t>R</a:t>
            </a:r>
            <a:r>
              <a:rPr lang="en-US" altLang="zh-CN" dirty="0">
                <a:latin typeface="Minion Pro Med" pitchFamily="18" charset="0"/>
              </a:rPr>
              <a:t>. </a:t>
            </a:r>
            <a:r>
              <a:rPr lang="en-US" altLang="zh-CN" dirty="0" err="1">
                <a:latin typeface="Minion Pro Med" pitchFamily="18" charset="0"/>
              </a:rPr>
              <a:t>Shirsavar</a:t>
            </a:r>
            <a:r>
              <a:rPr lang="en-US" altLang="zh-CN" dirty="0">
                <a:latin typeface="Minion Pro Med" pitchFamily="18" charset="0"/>
              </a:rPr>
              <a:t>, A. </a:t>
            </a:r>
            <a:r>
              <a:rPr lang="en-US" altLang="zh-CN" dirty="0" err="1">
                <a:latin typeface="Minion Pro Med" pitchFamily="18" charset="0"/>
              </a:rPr>
              <a:t>Amjadi</a:t>
            </a:r>
            <a:r>
              <a:rPr lang="en-US" altLang="zh-CN" dirty="0">
                <a:latin typeface="Minion Pro Med" pitchFamily="18" charset="0"/>
              </a:rPr>
              <a:t>, A. </a:t>
            </a:r>
            <a:r>
              <a:rPr lang="en-US" altLang="zh-CN" dirty="0" err="1">
                <a:latin typeface="Minion Pro Med" pitchFamily="18" charset="0"/>
              </a:rPr>
              <a:t>Tonddast-Navaei</a:t>
            </a:r>
            <a:r>
              <a:rPr lang="en-US" altLang="zh-CN" dirty="0">
                <a:latin typeface="Minion Pro Med" pitchFamily="18" charset="0"/>
              </a:rPr>
              <a:t> , &amp;M. R. </a:t>
            </a:r>
            <a:r>
              <a:rPr lang="en-US" altLang="zh-CN" dirty="0" err="1">
                <a:latin typeface="Minion Pro Med" pitchFamily="18" charset="0"/>
              </a:rPr>
              <a:t>Ejtehadi</a:t>
            </a:r>
            <a:r>
              <a:rPr lang="en-US" altLang="zh-CN" dirty="0">
                <a:latin typeface="Minion Pro Med" pitchFamily="18" charset="0"/>
              </a:rPr>
              <a:t>(2011)  </a:t>
            </a:r>
            <a:r>
              <a:rPr lang="en-US" altLang="zh-CN" dirty="0" smtClean="0">
                <a:latin typeface="Minion Pro Med" pitchFamily="18" charset="0"/>
              </a:rPr>
              <a:t>Electrically </a:t>
            </a:r>
            <a:r>
              <a:rPr lang="en-US" altLang="zh-CN" dirty="0">
                <a:latin typeface="Minion Pro Med" pitchFamily="18" charset="0"/>
              </a:rPr>
              <a:t>rotating suspended films of polar </a:t>
            </a:r>
            <a:r>
              <a:rPr lang="en-US" altLang="zh-CN" dirty="0" smtClean="0">
                <a:latin typeface="Minion Pro Med" pitchFamily="18" charset="0"/>
              </a:rPr>
              <a:t>liquids </a:t>
            </a:r>
            <a:r>
              <a:rPr lang="en-US" altLang="zh-CN" dirty="0" err="1" smtClean="0">
                <a:latin typeface="Minion Pro Med" pitchFamily="18" charset="0"/>
              </a:rPr>
              <a:t>Exp</a:t>
            </a:r>
            <a:r>
              <a:rPr lang="en-US" altLang="zh-CN" dirty="0" smtClean="0">
                <a:latin typeface="Minion Pro Med" pitchFamily="18" charset="0"/>
              </a:rPr>
              <a:t> </a:t>
            </a:r>
            <a:r>
              <a:rPr lang="en-US" altLang="zh-CN" dirty="0">
                <a:latin typeface="Minion Pro Med" pitchFamily="18" charset="0"/>
              </a:rPr>
              <a:t>Fluids 50:419–428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980728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C00000"/>
                </a:solidFill>
                <a:latin typeface="Minion Pro SmBd" pitchFamily="18" charset="0"/>
              </a:rPr>
              <a:t>deduction 1</a:t>
            </a:r>
            <a:endParaRPr lang="zh-CN" altLang="zh-CN" sz="2400" dirty="0">
              <a:solidFill>
                <a:srgbClr val="C00000"/>
              </a:solidFill>
              <a:latin typeface="Minion Pro SmBd" pitchFamily="18" charset="0"/>
            </a:endParaRPr>
          </a:p>
          <a:p>
            <a:pPr algn="ctr"/>
            <a:r>
              <a:rPr lang="en-US" altLang="zh-CN" sz="2400" dirty="0">
                <a:solidFill>
                  <a:srgbClr val="C00000"/>
                </a:solidFill>
                <a:latin typeface="Minion Pro SmBd" pitchFamily="18" charset="0"/>
              </a:rPr>
              <a:t>model </a:t>
            </a:r>
            <a:r>
              <a:rPr lang="en-US" altLang="zh-CN" sz="2400" dirty="0" smtClean="0">
                <a:solidFill>
                  <a:srgbClr val="C00000"/>
                </a:solidFill>
                <a:latin typeface="Minion Pro SmBd" pitchFamily="18" charset="0"/>
              </a:rPr>
              <a:t>1</a:t>
            </a:r>
            <a:endParaRPr lang="zh-CN" altLang="zh-CN" sz="2400" dirty="0">
              <a:solidFill>
                <a:srgbClr val="C00000"/>
              </a:solidFill>
              <a:latin typeface="Minion Pro SmBd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8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3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-36512" y="1772816"/>
            <a:ext cx="56886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dirty="0" smtClean="0">
                <a:latin typeface="Minion Pro Med" pitchFamily="18" charset="0"/>
              </a:rPr>
              <a:t>1.</a:t>
            </a:r>
            <a:r>
              <a:rPr lang="en-US" altLang="zh-CN" sz="3000" dirty="0" smtClean="0">
                <a:solidFill>
                  <a:srgbClr val="FF0000"/>
                </a:solidFill>
                <a:latin typeface="Minion Pro Med" pitchFamily="18" charset="0"/>
              </a:rPr>
              <a:t>quasi-two-dimensional</a:t>
            </a:r>
            <a:r>
              <a:rPr lang="en-US" altLang="zh-CN" sz="3000" dirty="0" smtClean="0">
                <a:latin typeface="Minion Pro Med" pitchFamily="18" charset="0"/>
              </a:rPr>
              <a:t> space</a:t>
            </a:r>
            <a:endParaRPr lang="zh-CN" altLang="zh-CN" sz="3000" dirty="0" smtClean="0">
              <a:latin typeface="Minion Pro Med" pitchFamily="18" charset="0"/>
            </a:endParaRPr>
          </a:p>
          <a:p>
            <a:endParaRPr lang="en-US" altLang="zh-CN" sz="3000" dirty="0" smtClean="0">
              <a:latin typeface="Minion Pro Med" pitchFamily="18" charset="0"/>
            </a:endParaRPr>
          </a:p>
          <a:p>
            <a:r>
              <a:rPr lang="en-US" altLang="zh-CN" sz="3000" dirty="0" smtClean="0">
                <a:latin typeface="Minion Pro Med" pitchFamily="18" charset="0"/>
              </a:rPr>
              <a:t>2.</a:t>
            </a:r>
            <a:r>
              <a:rPr lang="en-US" altLang="zh-CN" sz="3000" dirty="0" smtClean="0">
                <a:solidFill>
                  <a:srgbClr val="FF0000"/>
                </a:solidFill>
                <a:latin typeface="Minion Pro Med" pitchFamily="18" charset="0"/>
              </a:rPr>
              <a:t>quantum field theory</a:t>
            </a:r>
            <a:r>
              <a:rPr lang="en-US" altLang="zh-CN" sz="3000" dirty="0" smtClean="0">
                <a:latin typeface="Minion Pro Med" pitchFamily="18" charset="0"/>
              </a:rPr>
              <a:t> in favor of </a:t>
            </a:r>
            <a:endParaRPr lang="zh-CN" altLang="zh-CN" sz="3000" dirty="0" smtClean="0">
              <a:latin typeface="Minion Pro Med" pitchFamily="18" charset="0"/>
            </a:endParaRPr>
          </a:p>
          <a:p>
            <a:endParaRPr lang="zh-CN" altLang="en-US" sz="3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194503" y="2498337"/>
                <a:ext cx="3193921" cy="82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50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50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altLang="zh-CN" sz="2500" i="1">
                                  <a:latin typeface="Cambria Math"/>
                                </a:rPr>
                                <m:t>1.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𝑝𝑙𝑎𝑠𝑡𝑖𝑐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𝑏𝑒h𝑎𝑣𝑖𝑜𝑢𝑟</m:t>
                              </m:r>
                            </m:e>
                            <m:e>
                              <m:r>
                                <a:rPr lang="en-US" altLang="zh-CN" sz="2500" i="1">
                                  <a:latin typeface="Cambria Math"/>
                                </a:rPr>
                                <m:t>2.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𝑝𝑒𝑟𝑚𝑎𝑛𝑒𝑛𝑡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𝑝𝑜𝑙𝑎𝑟𝑖𝑧𝑎𝑡𝑖𝑜𝑛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25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503" y="2498337"/>
                <a:ext cx="3193921" cy="823815"/>
              </a:xfrm>
              <a:prstGeom prst="rect">
                <a:avLst/>
              </a:prstGeom>
              <a:blipFill rotWithShape="1">
                <a:blip r:embed="rId4"/>
                <a:stretch>
                  <a:fillRect r="-234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5496" y="3524870"/>
                <a:ext cx="8653716" cy="1621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50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500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altLang="zh-CN" sz="2500" b="0" i="1" smtClean="0">
                                  <a:latin typeface="Cambria Math"/>
                                </a:rPr>
                                <m:t>1.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𝑜𝑟𝑖𝑒𝑛𝑡𝑎𝑡𝑖𝑜𝑛𝑎𝑙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𝑝𝑟𝑒𝑓𝑒𝑟𝑒𝑛𝑐𝑒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𝑜𝑓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𝑒𝑞𝑢𝑖𝑣𝑎𝑙𝑒𝑛𝑡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𝑑𝑖𝑝𝑜𝑙𝑒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𝑚𝑜𝑚𝑒𝑛𝑡</m:t>
                              </m:r>
                            </m:e>
                            <m:e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𝑖𝑠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𝑝𝑎𝑟𝑒𝑙𝑙𝑒𝑙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𝑡𝑜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𝑡h𝑒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𝑒𝑥𝑡𝑒𝑟𝑛𝑎𝑙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𝑒𝑙𝑒𝑐𝑡𝑟𝑖𝑐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𝑓𝑖𝑒𝑙𝑑</m:t>
                              </m:r>
                            </m:e>
                            <m:e>
                              <m:r>
                                <a:rPr lang="en-US" altLang="zh-CN" sz="2500" b="0" i="1" smtClean="0">
                                  <a:latin typeface="Cambria Math"/>
                                </a:rPr>
                                <m:t>2.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𝑢𝑛𝑎𝑙𝑡𝑒𝑟𝑒𝑑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𝑒𝑞𝑢𝑖𝑣𝑎𝑙𝑒𝑛𝑡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𝑒𝑙𝑒𝑐𝑡𝑟𝑖𝑐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𝑑𝑖𝑝𝑜𝑙𝑒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𝑖𝑠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𝑙𝑎𝑟𝑔𝑒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𝑒𝑛𝑜𝑢𝑔h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𝑡𝑜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𝑏𝑟𝑖𝑛𝑔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𝑎𝑏𝑜𝑢𝑡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altLang="zh-CN" sz="25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𝑝𝑜𝑤𝑒𝑟𝑓𝑢𝑙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25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𝑡𝑜𝑟𝑞𝑢𝑒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25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3524870"/>
                <a:ext cx="8653716" cy="162140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直接箭头连接符 20"/>
          <p:cNvCxnSpPr/>
          <p:nvPr/>
        </p:nvCxnSpPr>
        <p:spPr>
          <a:xfrm flipH="1">
            <a:off x="4139952" y="3285016"/>
            <a:ext cx="1054552" cy="288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952042" y="6021288"/>
            <a:ext cx="7191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Minion Pro Med" pitchFamily="18" charset="0"/>
              </a:rPr>
              <a:t>Zhong-Qiang</a:t>
            </a:r>
            <a:r>
              <a:rPr lang="en-US" altLang="zh-CN" dirty="0">
                <a:latin typeface="Minion Pro Med" pitchFamily="18" charset="0"/>
              </a:rPr>
              <a:t> Liu, Ying-Jun Li, </a:t>
            </a:r>
            <a:r>
              <a:rPr lang="en-US" altLang="zh-CN" dirty="0" err="1">
                <a:latin typeface="Minion Pro Med" pitchFamily="18" charset="0"/>
              </a:rPr>
              <a:t>Guang-Cai</a:t>
            </a:r>
            <a:r>
              <a:rPr lang="en-US" altLang="zh-CN" dirty="0">
                <a:latin typeface="Minion Pro Med" pitchFamily="18" charset="0"/>
              </a:rPr>
              <a:t> Zhang, &amp; Su-</a:t>
            </a:r>
            <a:r>
              <a:rPr lang="en-US" altLang="zh-CN" dirty="0" err="1">
                <a:latin typeface="Minion Pro Med" pitchFamily="18" charset="0"/>
              </a:rPr>
              <a:t>Rong</a:t>
            </a:r>
            <a:r>
              <a:rPr lang="en-US" altLang="zh-CN" dirty="0">
                <a:latin typeface="Minion Pro Med" pitchFamily="18" charset="0"/>
              </a:rPr>
              <a:t> Jiang (2011) Dynamical mechanism of the liquid film motor PHYSICAL REVIEW E 83, </a:t>
            </a:r>
            <a:r>
              <a:rPr lang="en-US" altLang="zh-CN" dirty="0" smtClean="0">
                <a:latin typeface="Minion Pro Med" pitchFamily="18" charset="0"/>
              </a:rPr>
              <a:t>026303(1-7)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07704" y="5611306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 smtClean="0"/>
              <a:t>Reference:</a:t>
            </a:r>
            <a:endParaRPr lang="zh-CN" alt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pic>
        <p:nvPicPr>
          <p:cNvPr id="4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3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pic>
        <p:nvPicPr>
          <p:cNvPr id="5" name="图片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35696" y="1484784"/>
            <a:ext cx="5616624" cy="37561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pic>
        <p:nvPicPr>
          <p:cNvPr id="3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4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469913"/>
              </p:ext>
            </p:extLst>
          </p:nvPr>
        </p:nvGraphicFramePr>
        <p:xfrm>
          <a:off x="323528" y="708945"/>
          <a:ext cx="2066901" cy="631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" name="Equation" r:id="rId5" imgW="533160" imgH="177480" progId="Equation.DSMT4">
                  <p:embed/>
                </p:oleObj>
              </mc:Choice>
              <mc:Fallback>
                <p:oleObj name="Equation" r:id="rId5" imgW="533160" imgH="177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708945"/>
                        <a:ext cx="2066901" cy="6318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89262"/>
              </p:ext>
            </p:extLst>
          </p:nvPr>
        </p:nvGraphicFramePr>
        <p:xfrm>
          <a:off x="323528" y="1306091"/>
          <a:ext cx="2310384" cy="97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" name="Equation" r:id="rId7" imgW="1104900" imgH="469900" progId="Equation.DSMT4">
                  <p:embed/>
                </p:oleObj>
              </mc:Choice>
              <mc:Fallback>
                <p:oleObj name="Equation" r:id="rId7" imgW="1104900" imgH="4699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306091"/>
                        <a:ext cx="2310384" cy="975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047033"/>
              </p:ext>
            </p:extLst>
          </p:nvPr>
        </p:nvGraphicFramePr>
        <p:xfrm>
          <a:off x="323528" y="2204864"/>
          <a:ext cx="1971794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" name="Equation" r:id="rId9" imgW="939392" imgH="444307" progId="Equation.DSMT4">
                  <p:embed/>
                </p:oleObj>
              </mc:Choice>
              <mc:Fallback>
                <p:oleObj name="Equation" r:id="rId9" imgW="939392" imgH="444307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204864"/>
                        <a:ext cx="1971794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5" name="Rectangle 28"/>
          <p:cNvSpPr>
            <a:spLocks noChangeArrowheads="1"/>
          </p:cNvSpPr>
          <p:nvPr/>
        </p:nvSpPr>
        <p:spPr bwMode="auto">
          <a:xfrm>
            <a:off x="0" y="466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7" name="右大括号 1026"/>
          <p:cNvSpPr/>
          <p:nvPr/>
        </p:nvSpPr>
        <p:spPr>
          <a:xfrm>
            <a:off x="2699792" y="1484784"/>
            <a:ext cx="360040" cy="151216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8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29" name="对象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456020"/>
              </p:ext>
            </p:extLst>
          </p:nvPr>
        </p:nvGraphicFramePr>
        <p:xfrm>
          <a:off x="3080017" y="1778905"/>
          <a:ext cx="231924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" name="Equation" r:id="rId11" imgW="1168400" imgH="469900" progId="Equation.DSMT4">
                  <p:embed/>
                </p:oleObj>
              </mc:Choice>
              <mc:Fallback>
                <p:oleObj name="Equation" r:id="rId11" imgW="1168400" imgH="4699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0017" y="1778905"/>
                        <a:ext cx="2319240" cy="923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31" name="对象 10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263141"/>
              </p:ext>
            </p:extLst>
          </p:nvPr>
        </p:nvGraphicFramePr>
        <p:xfrm>
          <a:off x="323528" y="3356992"/>
          <a:ext cx="2376264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5" name="Equation" r:id="rId13" imgW="939392" imgH="253890" progId="Equation.DSMT4">
                  <p:embed/>
                </p:oleObj>
              </mc:Choice>
              <mc:Fallback>
                <p:oleObj name="Equation" r:id="rId13" imgW="939392" imgH="25389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356992"/>
                        <a:ext cx="2376264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右大括号 40"/>
          <p:cNvSpPr/>
          <p:nvPr/>
        </p:nvSpPr>
        <p:spPr>
          <a:xfrm>
            <a:off x="5385229" y="2200739"/>
            <a:ext cx="360040" cy="151216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33" name="对象 10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148901"/>
              </p:ext>
            </p:extLst>
          </p:nvPr>
        </p:nvGraphicFramePr>
        <p:xfrm>
          <a:off x="5745269" y="2635563"/>
          <a:ext cx="3398731" cy="721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6" name="Equation" r:id="rId15" imgW="2019300" imgH="431800" progId="Equation.DSMT4">
                  <p:embed/>
                </p:oleObj>
              </mc:Choice>
              <mc:Fallback>
                <p:oleObj name="Equation" r:id="rId15" imgW="2019300" imgH="43180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5269" y="2635563"/>
                        <a:ext cx="3398731" cy="7214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" name="TextBox 1043"/>
          <p:cNvSpPr txBox="1"/>
          <p:nvPr/>
        </p:nvSpPr>
        <p:spPr>
          <a:xfrm>
            <a:off x="1907704" y="4077072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/>
              <a:t>Remark:</a:t>
            </a:r>
            <a:endParaRPr lang="zh-CN" altLang="zh-CN" sz="3000" dirty="0"/>
          </a:p>
          <a:p>
            <a:r>
              <a:rPr lang="en-US" altLang="zh-CN" sz="3000" dirty="0"/>
              <a:t>1.rotation direction: </a:t>
            </a:r>
            <a:endParaRPr lang="zh-CN" altLang="zh-CN" sz="3000" dirty="0"/>
          </a:p>
          <a:p>
            <a:endParaRPr lang="en-US" altLang="zh-CN" sz="3000" dirty="0" smtClean="0"/>
          </a:p>
          <a:p>
            <a:r>
              <a:rPr lang="en-US" altLang="zh-CN" sz="3000" dirty="0" smtClean="0"/>
              <a:t>2</a:t>
            </a:r>
            <a:r>
              <a:rPr lang="en-US" altLang="zh-CN" sz="3000" dirty="0"/>
              <a:t>. </a:t>
            </a:r>
            <a:r>
              <a:rPr lang="en-US" altLang="zh-CN" sz="3000" dirty="0" smtClean="0"/>
              <a:t>              could </a:t>
            </a:r>
            <a:r>
              <a:rPr lang="en-US" altLang="zh-CN" sz="3000" dirty="0"/>
              <a:t>be applied to </a:t>
            </a:r>
            <a:r>
              <a:rPr lang="en-US" altLang="zh-CN" sz="3000" dirty="0">
                <a:solidFill>
                  <a:srgbClr val="FF0000"/>
                </a:solidFill>
              </a:rPr>
              <a:t>arbitrary shape</a:t>
            </a:r>
            <a:r>
              <a:rPr lang="en-US" altLang="zh-CN" sz="3000" dirty="0"/>
              <a:t> by extrapolation</a:t>
            </a:r>
            <a:endParaRPr lang="zh-CN" altLang="zh-CN" sz="3000" dirty="0"/>
          </a:p>
          <a:p>
            <a:endParaRPr lang="zh-CN" altLang="en-US" sz="3000" dirty="0"/>
          </a:p>
        </p:txBody>
      </p:sp>
      <p:sp>
        <p:nvSpPr>
          <p:cNvPr id="1045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46" name="对象 10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207186"/>
              </p:ext>
            </p:extLst>
          </p:nvPr>
        </p:nvGraphicFramePr>
        <p:xfrm>
          <a:off x="5148064" y="4509120"/>
          <a:ext cx="1349678" cy="560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7" name="Equation" r:id="rId17" imgW="622030" imgH="253890" progId="Equation.DSMT4">
                  <p:embed/>
                </p:oleObj>
              </mc:Choice>
              <mc:Fallback>
                <p:oleObj name="Equation" r:id="rId17" imgW="622030" imgH="25389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4509120"/>
                        <a:ext cx="1349678" cy="5606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7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49" name="对象 10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253293"/>
              </p:ext>
            </p:extLst>
          </p:nvPr>
        </p:nvGraphicFramePr>
        <p:xfrm>
          <a:off x="2605112" y="5373216"/>
          <a:ext cx="814760" cy="628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" name="Equation" r:id="rId19" imgW="330057" imgH="253890" progId="Equation.DSMT4">
                  <p:embed/>
                </p:oleObj>
              </mc:Choice>
              <mc:Fallback>
                <p:oleObj name="Equation" r:id="rId19" imgW="330057" imgH="253890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112" y="5373216"/>
                        <a:ext cx="814760" cy="6285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图片 3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868144" y="620688"/>
            <a:ext cx="3096344" cy="173989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23528" y="3284984"/>
            <a:ext cx="2376264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5745268" y="2600908"/>
            <a:ext cx="3398731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148064" y="4437112"/>
            <a:ext cx="13681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7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pic>
        <p:nvPicPr>
          <p:cNvPr id="3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4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6394" y="945456"/>
            <a:ext cx="25333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/>
              <a:t>plastic fluid:</a:t>
            </a:r>
            <a:endParaRPr lang="zh-CN" altLang="zh-CN" sz="3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9853090"/>
              </p:ext>
            </p:extLst>
          </p:nvPr>
        </p:nvGraphicFramePr>
        <p:xfrm>
          <a:off x="2195736" y="942907"/>
          <a:ext cx="507836" cy="6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0" name="Equation" r:id="rId5" imgW="342751" imgH="418918" progId="Equation.DSMT4">
                  <p:embed/>
                </p:oleObj>
              </mc:Choice>
              <mc:Fallback>
                <p:oleObj name="Equation" r:id="rId5" imgW="342751" imgH="41891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942907"/>
                        <a:ext cx="507836" cy="620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左大括号 6"/>
          <p:cNvSpPr/>
          <p:nvPr/>
        </p:nvSpPr>
        <p:spPr>
          <a:xfrm>
            <a:off x="2730574" y="950548"/>
            <a:ext cx="240943" cy="65736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71517" y="743817"/>
                <a:ext cx="28803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/>
                  <a:t>0       </a:t>
                </a:r>
                <a:r>
                  <a:rPr lang="zh-CN" altLang="en-US" dirty="0" smtClean="0"/>
                  <a:t>（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/>
                      </a:rPr>
                      <m:t>𝜏</m:t>
                    </m:r>
                    <m:r>
                      <a:rPr lang="zh-CN" altLang="en-US" b="0" i="1" smtClean="0">
                        <a:latin typeface="Cambria Math"/>
                      </a:rPr>
                      <m:t>＜</m:t>
                    </m:r>
                    <m:r>
                      <a:rPr lang="zh-CN" altLang="en-US" b="0" i="1" smtClean="0">
                        <a:latin typeface="Cambria Math"/>
                      </a:rPr>
                      <m:t>𝜏</m:t>
                    </m:r>
                    <m:r>
                      <a:rPr lang="en-US" altLang="zh-CN" b="0" i="1" baseline="-25000" smtClean="0">
                        <a:latin typeface="Cambria Math"/>
                      </a:rPr>
                      <m:t>𝑜</m:t>
                    </m:r>
                    <m:r>
                      <a:rPr lang="zh-CN" altLang="en-US" b="0" i="0" smtClean="0">
                        <a:latin typeface="Cambria Math"/>
                      </a:rPr>
                      <m:t>）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517" y="743817"/>
                <a:ext cx="2880320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691" t="-13115" b="-262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615936"/>
              </p:ext>
            </p:extLst>
          </p:nvPr>
        </p:nvGraphicFramePr>
        <p:xfrm>
          <a:off x="2984475" y="1306265"/>
          <a:ext cx="1427202" cy="6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" name="Equation" r:id="rId8" imgW="876240" imgH="419040" progId="Equation.DSMT4">
                  <p:embed/>
                </p:oleObj>
              </mc:Choice>
              <mc:Fallback>
                <p:oleObj name="Equation" r:id="rId8" imgW="87624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4475" y="1306265"/>
                        <a:ext cx="1427202" cy="6825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415612"/>
              </p:ext>
            </p:extLst>
          </p:nvPr>
        </p:nvGraphicFramePr>
        <p:xfrm>
          <a:off x="226051" y="2042205"/>
          <a:ext cx="2761773" cy="645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2" name="Equation" r:id="rId10" imgW="1016000" imgH="241300" progId="Equation.DSMT4">
                  <p:embed/>
                </p:oleObj>
              </mc:Choice>
              <mc:Fallback>
                <p:oleObj name="Equation" r:id="rId10" imgW="1016000" imgH="2413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51" y="2042205"/>
                        <a:ext cx="2761773" cy="6452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700464"/>
              </p:ext>
            </p:extLst>
          </p:nvPr>
        </p:nvGraphicFramePr>
        <p:xfrm>
          <a:off x="226051" y="2737529"/>
          <a:ext cx="2761773" cy="61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3" name="Equation" r:id="rId12" imgW="1016000" imgH="228600" progId="Equation.DSMT4">
                  <p:embed/>
                </p:oleObj>
              </mc:Choice>
              <mc:Fallback>
                <p:oleObj name="Equation" r:id="rId12" imgW="101600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51" y="2737529"/>
                        <a:ext cx="2761773" cy="619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2381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右大括号 14"/>
          <p:cNvSpPr/>
          <p:nvPr/>
        </p:nvSpPr>
        <p:spPr>
          <a:xfrm>
            <a:off x="2987824" y="2132856"/>
            <a:ext cx="360040" cy="108012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478162"/>
              </p:ext>
            </p:extLst>
          </p:nvPr>
        </p:nvGraphicFramePr>
        <p:xfrm>
          <a:off x="3491880" y="2405735"/>
          <a:ext cx="1679418" cy="534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4" name="Equation" r:id="rId14" imgW="837836" imgH="266584" progId="Equation.DSMT4">
                  <p:embed/>
                </p:oleObj>
              </mc:Choice>
              <mc:Fallback>
                <p:oleObj name="Equation" r:id="rId14" imgW="837836" imgH="26658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2405735"/>
                        <a:ext cx="1679418" cy="5343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554899"/>
              </p:ext>
            </p:extLst>
          </p:nvPr>
        </p:nvGraphicFramePr>
        <p:xfrm>
          <a:off x="356768" y="3501008"/>
          <a:ext cx="305519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5" name="Equation" r:id="rId16" imgW="1256755" imgH="266584" progId="Equation.DSMT4">
                  <p:embed/>
                </p:oleObj>
              </mc:Choice>
              <mc:Fallback>
                <p:oleObj name="Equation" r:id="rId16" imgW="1256755" imgH="26658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768" y="3501008"/>
                        <a:ext cx="3055197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7" name="对象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59496"/>
              </p:ext>
            </p:extLst>
          </p:nvPr>
        </p:nvGraphicFramePr>
        <p:xfrm>
          <a:off x="323528" y="4293096"/>
          <a:ext cx="432048" cy="390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" name="Equation" r:id="rId18" imgW="202936" imgH="177569" progId="Equation.DSMT4">
                  <p:embed/>
                </p:oleObj>
              </mc:Choice>
              <mc:Fallback>
                <p:oleObj name="Equation" r:id="rId18" imgW="202936" imgH="177569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293096"/>
                        <a:ext cx="432048" cy="3909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9" name="对象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033080"/>
              </p:ext>
            </p:extLst>
          </p:nvPr>
        </p:nvGraphicFramePr>
        <p:xfrm>
          <a:off x="752437" y="4293096"/>
          <a:ext cx="688076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7" name="Equation" r:id="rId20" imgW="406048" imgH="253780" progId="Equation.DSMT4">
                  <p:embed/>
                </p:oleObj>
              </mc:Choice>
              <mc:Fallback>
                <p:oleObj name="Equation" r:id="rId20" imgW="406048" imgH="25378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37" y="4293096"/>
                        <a:ext cx="688076" cy="432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1" name="对象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972609"/>
              </p:ext>
            </p:extLst>
          </p:nvPr>
        </p:nvGraphicFramePr>
        <p:xfrm>
          <a:off x="1488062" y="4353960"/>
          <a:ext cx="463980" cy="371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8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8062" y="4353960"/>
                        <a:ext cx="463980" cy="3711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3" name="对象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665657"/>
              </p:ext>
            </p:extLst>
          </p:nvPr>
        </p:nvGraphicFramePr>
        <p:xfrm>
          <a:off x="1924409" y="4221088"/>
          <a:ext cx="2560286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9" name="Equation" r:id="rId24" imgW="1524000" imgH="431800" progId="Equation.DSMT4">
                  <p:embed/>
                </p:oleObj>
              </mc:Choice>
              <mc:Fallback>
                <p:oleObj name="Equation" r:id="rId24" imgW="1524000" imgH="4318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409" y="4221088"/>
                        <a:ext cx="2560286" cy="720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7" name="对象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6873820"/>
              </p:ext>
            </p:extLst>
          </p:nvPr>
        </p:nvGraphicFramePr>
        <p:xfrm>
          <a:off x="4826943" y="4427265"/>
          <a:ext cx="465137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0" name="Equation" r:id="rId26" imgW="190417" imgH="152334" progId="Equation.DSMT4">
                  <p:embed/>
                </p:oleObj>
              </mc:Choice>
              <mc:Fallback>
                <p:oleObj name="Equation" r:id="rId26" imgW="190417" imgH="152334" progId="Equation.DSMT4">
                  <p:embed/>
                  <p:pic>
                    <p:nvPicPr>
                      <p:cNvPr id="0" name="对象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943" y="4427265"/>
                        <a:ext cx="465137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9" name="对象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391121"/>
              </p:ext>
            </p:extLst>
          </p:nvPr>
        </p:nvGraphicFramePr>
        <p:xfrm>
          <a:off x="4559703" y="4136504"/>
          <a:ext cx="1164425" cy="372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" name="Equation" r:id="rId27" imgW="711200" imgH="228600" progId="Equation.DSMT4">
                  <p:embed/>
                </p:oleObj>
              </mc:Choice>
              <mc:Fallback>
                <p:oleObj name="Equation" r:id="rId27" imgW="711200" imgH="2286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9703" y="4136504"/>
                        <a:ext cx="1164425" cy="3726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1" name="对象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743675"/>
              </p:ext>
            </p:extLst>
          </p:nvPr>
        </p:nvGraphicFramePr>
        <p:xfrm>
          <a:off x="5724128" y="4267426"/>
          <a:ext cx="2736304" cy="764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2" name="Equation" r:id="rId29" imgW="1536700" imgH="431800" progId="Equation.DSMT4">
                  <p:embed/>
                </p:oleObj>
              </mc:Choice>
              <mc:Fallback>
                <p:oleObj name="Equation" r:id="rId29" imgW="1536700" imgH="4318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4267426"/>
                        <a:ext cx="2736304" cy="7648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2147272" y="5445224"/>
            <a:ext cx="6996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/>
              <a:t>Remark</a:t>
            </a:r>
            <a:r>
              <a:rPr lang="en-US" altLang="zh-CN" sz="3000" dirty="0" smtClean="0"/>
              <a:t>:               is </a:t>
            </a:r>
            <a:r>
              <a:rPr lang="en-US" altLang="zh-CN" sz="3000" dirty="0"/>
              <a:t>the threshold of fields</a:t>
            </a:r>
            <a:endParaRPr lang="zh-CN" altLang="zh-CN" sz="3000" dirty="0"/>
          </a:p>
          <a:p>
            <a:endParaRPr lang="zh-CN" altLang="en-US" sz="3000" dirty="0"/>
          </a:p>
        </p:txBody>
      </p:sp>
      <p:sp>
        <p:nvSpPr>
          <p:cNvPr id="53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4" name="对象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484203"/>
              </p:ext>
            </p:extLst>
          </p:nvPr>
        </p:nvGraphicFramePr>
        <p:xfrm>
          <a:off x="3576175" y="5373216"/>
          <a:ext cx="1211849" cy="760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3" name="Equation" r:id="rId31" imgW="406048" imgH="253780" progId="Equation.DSMT4">
                  <p:embed/>
                </p:oleObj>
              </mc:Choice>
              <mc:Fallback>
                <p:oleObj name="Equation" r:id="rId31" imgW="406048" imgH="253780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6175" y="5373216"/>
                        <a:ext cx="1211849" cy="7609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图片 4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5076056" y="1156101"/>
            <a:ext cx="4176464" cy="2848963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323528" y="3356992"/>
            <a:ext cx="3024336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5645636" y="4149080"/>
            <a:ext cx="2886804" cy="9538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9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pic>
        <p:nvPicPr>
          <p:cNvPr id="4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4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980728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C00000"/>
                </a:solidFill>
                <a:latin typeface="Minion Pro SmBd" pitchFamily="18" charset="0"/>
              </a:rPr>
              <a:t>deduction </a:t>
            </a:r>
            <a:r>
              <a:rPr lang="en-US" altLang="zh-CN" sz="2400" dirty="0" smtClean="0">
                <a:solidFill>
                  <a:srgbClr val="C00000"/>
                </a:solidFill>
                <a:latin typeface="Minion Pro SmBd" pitchFamily="18" charset="0"/>
              </a:rPr>
              <a:t>2</a:t>
            </a:r>
            <a:endParaRPr lang="zh-CN" altLang="zh-CN" sz="2400" dirty="0">
              <a:solidFill>
                <a:srgbClr val="C00000"/>
              </a:solidFill>
              <a:latin typeface="Minion Pro SmBd" pitchFamily="18" charset="0"/>
            </a:endParaRPr>
          </a:p>
          <a:p>
            <a:pPr algn="ctr"/>
            <a:r>
              <a:rPr lang="en-US" altLang="zh-CN" sz="2400" dirty="0">
                <a:solidFill>
                  <a:srgbClr val="C00000"/>
                </a:solidFill>
                <a:latin typeface="Minion Pro SmBd" pitchFamily="18" charset="0"/>
              </a:rPr>
              <a:t>model </a:t>
            </a:r>
            <a:r>
              <a:rPr lang="en-US" altLang="zh-CN" sz="2400" dirty="0" smtClean="0">
                <a:solidFill>
                  <a:srgbClr val="C00000"/>
                </a:solidFill>
                <a:latin typeface="Minion Pro SmBd" pitchFamily="18" charset="0"/>
              </a:rPr>
              <a:t>2</a:t>
            </a:r>
            <a:endParaRPr lang="zh-CN" altLang="zh-CN" sz="2400" dirty="0">
              <a:solidFill>
                <a:srgbClr val="C00000"/>
              </a:solidFill>
              <a:latin typeface="Minion Pro SmB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811725"/>
            <a:ext cx="69847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 smtClean="0"/>
              <a:t>a series of </a:t>
            </a:r>
            <a:r>
              <a:rPr lang="en-US" altLang="zh-CN" sz="3000" dirty="0" smtClean="0">
                <a:solidFill>
                  <a:srgbClr val="FF0000"/>
                </a:solidFill>
              </a:rPr>
              <a:t>concentric cylindrical rings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923260"/>
              </p:ext>
            </p:extLst>
          </p:nvPr>
        </p:nvGraphicFramePr>
        <p:xfrm>
          <a:off x="356769" y="2564904"/>
          <a:ext cx="1365485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Equation" r:id="rId5" imgW="609336" imgH="253890" progId="Equation.DSMT4">
                  <p:embed/>
                </p:oleObj>
              </mc:Choice>
              <mc:Fallback>
                <p:oleObj name="Equation" r:id="rId5" imgW="609336" imgH="25389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769" y="2564904"/>
                        <a:ext cx="1365485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795539"/>
              </p:ext>
            </p:extLst>
          </p:nvPr>
        </p:nvGraphicFramePr>
        <p:xfrm>
          <a:off x="433809" y="3356992"/>
          <a:ext cx="4714255" cy="776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Equation" r:id="rId7" imgW="2374900" imgH="393700" progId="Equation.DSMT4">
                  <p:embed/>
                </p:oleObj>
              </mc:Choice>
              <mc:Fallback>
                <p:oleObj name="Equation" r:id="rId7" imgW="2374900" imgH="3937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809" y="3356992"/>
                        <a:ext cx="4714255" cy="7762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444378"/>
              </p:ext>
            </p:extLst>
          </p:nvPr>
        </p:nvGraphicFramePr>
        <p:xfrm>
          <a:off x="5436095" y="3573016"/>
          <a:ext cx="576065" cy="374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Equation" r:id="rId9" imgW="190417" imgH="152334" progId="Equation.DSMT4">
                  <p:embed/>
                </p:oleObj>
              </mc:Choice>
              <mc:Fallback>
                <p:oleObj name="Equation" r:id="rId9" imgW="190417" imgH="15233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5" y="3573016"/>
                        <a:ext cx="576065" cy="3744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220072" y="334770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namely</a:t>
            </a:r>
            <a:endParaRPr lang="zh-CN" alt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9908407"/>
              </p:ext>
            </p:extLst>
          </p:nvPr>
        </p:nvGraphicFramePr>
        <p:xfrm>
          <a:off x="6012160" y="3429000"/>
          <a:ext cx="2952328" cy="599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Equation" r:id="rId11" imgW="1269449" imgH="253890" progId="Equation.DSMT4">
                  <p:embed/>
                </p:oleObj>
              </mc:Choice>
              <mc:Fallback>
                <p:oleObj name="Equation" r:id="rId11" imgW="1269449" imgH="25389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3429000"/>
                        <a:ext cx="2952328" cy="5993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240105"/>
              </p:ext>
            </p:extLst>
          </p:nvPr>
        </p:nvGraphicFramePr>
        <p:xfrm>
          <a:off x="395536" y="4320480"/>
          <a:ext cx="2294112" cy="764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Equation" r:id="rId13" imgW="1167893" imgH="393529" progId="Equation.DSMT4">
                  <p:embed/>
                </p:oleObj>
              </mc:Choice>
              <mc:Fallback>
                <p:oleObj name="Equation" r:id="rId13" imgW="1167893" imgH="393529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320480"/>
                        <a:ext cx="2294112" cy="7647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835696" y="5611306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 smtClean="0"/>
              <a:t>Reference:</a:t>
            </a:r>
            <a:endParaRPr lang="zh-CN" altLang="en-US" sz="3000" dirty="0"/>
          </a:p>
        </p:txBody>
      </p:sp>
      <p:sp>
        <p:nvSpPr>
          <p:cNvPr id="3" name="矩形 2"/>
          <p:cNvSpPr/>
          <p:nvPr/>
        </p:nvSpPr>
        <p:spPr>
          <a:xfrm>
            <a:off x="1802294" y="6023029"/>
            <a:ext cx="7162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Minion Pro Med" pitchFamily="18" charset="0"/>
              </a:rPr>
              <a:t>R</a:t>
            </a:r>
            <a:r>
              <a:rPr lang="en-US" altLang="zh-CN" dirty="0">
                <a:latin typeface="Minion Pro Med" pitchFamily="18" charset="0"/>
              </a:rPr>
              <a:t>. </a:t>
            </a:r>
            <a:r>
              <a:rPr lang="en-US" altLang="zh-CN" dirty="0" err="1">
                <a:latin typeface="Minion Pro Med" pitchFamily="18" charset="0"/>
              </a:rPr>
              <a:t>Shirsavar</a:t>
            </a:r>
            <a:r>
              <a:rPr lang="en-US" altLang="zh-CN" dirty="0">
                <a:latin typeface="Minion Pro Med" pitchFamily="18" charset="0"/>
              </a:rPr>
              <a:t>, A. </a:t>
            </a:r>
            <a:r>
              <a:rPr lang="en-US" altLang="zh-CN" dirty="0" err="1">
                <a:latin typeface="Minion Pro Med" pitchFamily="18" charset="0"/>
              </a:rPr>
              <a:t>Amjadi</a:t>
            </a:r>
            <a:r>
              <a:rPr lang="en-US" altLang="zh-CN" dirty="0">
                <a:latin typeface="Minion Pro Med" pitchFamily="18" charset="0"/>
              </a:rPr>
              <a:t>, A. </a:t>
            </a:r>
            <a:r>
              <a:rPr lang="en-US" altLang="zh-CN" dirty="0" err="1">
                <a:latin typeface="Minion Pro Med" pitchFamily="18" charset="0"/>
              </a:rPr>
              <a:t>Tonddast-Navaei</a:t>
            </a:r>
            <a:r>
              <a:rPr lang="en-US" altLang="zh-CN" dirty="0">
                <a:latin typeface="Minion Pro Med" pitchFamily="18" charset="0"/>
              </a:rPr>
              <a:t> , &amp;M. R. </a:t>
            </a:r>
            <a:r>
              <a:rPr lang="en-US" altLang="zh-CN" dirty="0" err="1">
                <a:latin typeface="Minion Pro Med" pitchFamily="18" charset="0"/>
              </a:rPr>
              <a:t>Ejtehadi</a:t>
            </a:r>
            <a:r>
              <a:rPr lang="en-US" altLang="zh-CN" dirty="0">
                <a:latin typeface="Minion Pro Med" pitchFamily="18" charset="0"/>
              </a:rPr>
              <a:t>(2011)  </a:t>
            </a:r>
            <a:r>
              <a:rPr lang="en-US" altLang="zh-CN" dirty="0" smtClean="0">
                <a:latin typeface="Minion Pro Med" pitchFamily="18" charset="0"/>
              </a:rPr>
              <a:t>Electrically </a:t>
            </a:r>
            <a:r>
              <a:rPr lang="en-US" altLang="zh-CN" dirty="0">
                <a:latin typeface="Minion Pro Med" pitchFamily="18" charset="0"/>
              </a:rPr>
              <a:t>rotating suspended films of polar </a:t>
            </a:r>
            <a:r>
              <a:rPr lang="en-US" altLang="zh-CN" dirty="0" smtClean="0">
                <a:latin typeface="Minion Pro Med" pitchFamily="18" charset="0"/>
              </a:rPr>
              <a:t>liquids </a:t>
            </a:r>
            <a:r>
              <a:rPr lang="en-US" altLang="zh-CN" dirty="0" err="1" smtClean="0">
                <a:latin typeface="Minion Pro Med" pitchFamily="18" charset="0"/>
              </a:rPr>
              <a:t>Exp</a:t>
            </a:r>
            <a:r>
              <a:rPr lang="en-US" altLang="zh-CN" dirty="0" smtClean="0">
                <a:latin typeface="Minion Pro Med" pitchFamily="18" charset="0"/>
              </a:rPr>
              <a:t> </a:t>
            </a:r>
            <a:r>
              <a:rPr lang="en-US" altLang="zh-CN" dirty="0">
                <a:latin typeface="Minion Pro Med" pitchFamily="18" charset="0"/>
              </a:rPr>
              <a:t>Fluids 50:419–428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pic>
        <p:nvPicPr>
          <p:cNvPr id="4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4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7504" y="83671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 smtClean="0"/>
              <a:t>on a </a:t>
            </a:r>
            <a:r>
              <a:rPr lang="en-US" altLang="zh-CN" sz="3000" dirty="0" smtClean="0">
                <a:solidFill>
                  <a:srgbClr val="FF0000"/>
                </a:solidFill>
              </a:rPr>
              <a:t>disc liquid film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126326"/>
              </p:ext>
            </p:extLst>
          </p:nvPr>
        </p:nvGraphicFramePr>
        <p:xfrm>
          <a:off x="294205" y="1340768"/>
          <a:ext cx="2666963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8" name="Equation" r:id="rId5" imgW="1193800" imgH="254000" progId="Equation.DSMT4">
                  <p:embed/>
                </p:oleObj>
              </mc:Choice>
              <mc:Fallback>
                <p:oleObj name="Equation" r:id="rId5" imgW="1193800" imgH="2540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205" y="1340768"/>
                        <a:ext cx="2666963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022947"/>
              </p:ext>
            </p:extLst>
          </p:nvPr>
        </p:nvGraphicFramePr>
        <p:xfrm>
          <a:off x="277467" y="2060848"/>
          <a:ext cx="396044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" name="Equation" r:id="rId7" imgW="2286000" imgH="457200" progId="Equation.DSMT4">
                  <p:embed/>
                </p:oleObj>
              </mc:Choice>
              <mc:Fallback>
                <p:oleObj name="Equation" r:id="rId7" imgW="2286000" imgH="457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467" y="2060848"/>
                        <a:ext cx="3960440" cy="792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004002"/>
              </p:ext>
            </p:extLst>
          </p:nvPr>
        </p:nvGraphicFramePr>
        <p:xfrm>
          <a:off x="323528" y="2924944"/>
          <a:ext cx="8442938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" name="Equation" r:id="rId9" imgW="4470400" imgH="457200" progId="Equation.DSMT4">
                  <p:embed/>
                </p:oleObj>
              </mc:Choice>
              <mc:Fallback>
                <p:oleObj name="Equation" r:id="rId9" imgW="4470400" imgH="457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924944"/>
                        <a:ext cx="8442938" cy="864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123167"/>
              </p:ext>
            </p:extLst>
          </p:nvPr>
        </p:nvGraphicFramePr>
        <p:xfrm>
          <a:off x="375040" y="3933056"/>
          <a:ext cx="3568396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1" name="Equation" r:id="rId11" imgW="2120900" imgH="431800" progId="Equation.DSMT4">
                  <p:embed/>
                </p:oleObj>
              </mc:Choice>
              <mc:Fallback>
                <p:oleObj name="Equation" r:id="rId11" imgW="2120900" imgH="431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040" y="3933056"/>
                        <a:ext cx="3568396" cy="720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11960" y="40770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&amp;</a:t>
            </a:r>
            <a:endParaRPr lang="zh-CN" altLang="en-US" dirty="0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743113"/>
              </p:ext>
            </p:extLst>
          </p:nvPr>
        </p:nvGraphicFramePr>
        <p:xfrm>
          <a:off x="4860032" y="4017779"/>
          <a:ext cx="2894404" cy="635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2" name="Equation" r:id="rId13" imgW="1955800" imgH="431800" progId="Equation.DSMT4">
                  <p:embed/>
                </p:oleObj>
              </mc:Choice>
              <mc:Fallback>
                <p:oleObj name="Equation" r:id="rId13" imgW="1955800" imgH="431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4017779"/>
                        <a:ext cx="2894404" cy="6353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635297"/>
              </p:ext>
            </p:extLst>
          </p:nvPr>
        </p:nvGraphicFramePr>
        <p:xfrm>
          <a:off x="2097949" y="4869160"/>
          <a:ext cx="5354371" cy="796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3" name="Equation" r:id="rId15" imgW="3263900" imgH="482600" progId="Equation.DSMT4">
                  <p:embed/>
                </p:oleObj>
              </mc:Choice>
              <mc:Fallback>
                <p:oleObj name="Equation" r:id="rId15" imgW="3263900" imgH="482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949" y="4869160"/>
                        <a:ext cx="5354371" cy="7961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619672" y="5737298"/>
                <a:ext cx="4150110" cy="893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300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300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altLang="zh-CN" sz="3000" b="0" i="1" smtClean="0">
                                  <a:latin typeface="Cambria Math"/>
                                </a:rPr>
                                <m:t>𝑏𝑜𝑢𝑛𝑑𝑎𝑟𝑦</m:t>
                              </m:r>
                              <m:r>
                                <a:rPr lang="en-US" altLang="zh-CN" sz="30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3000" b="0" i="1" smtClean="0">
                                  <a:latin typeface="Cambria Math"/>
                                </a:rPr>
                                <m:t>𝑐𝑜𝑛𝑑𝑖𝑡𝑖𝑜𝑛𝑠</m:t>
                              </m:r>
                              <m:r>
                                <a:rPr lang="en-US" altLang="zh-CN" sz="3000" b="0" i="1" smtClean="0">
                                  <a:latin typeface="Cambria Math"/>
                                </a:rPr>
                                <m:t>:</m:t>
                              </m:r>
                            </m:e>
                            <m:e>
                              <m:r>
                                <a:rPr lang="en-US" altLang="zh-CN" sz="3000" b="0" i="1" smtClean="0">
                                  <a:latin typeface="Cambria Math"/>
                                </a:rPr>
                                <m:t>𝑖𝑛𝑖𝑡𝑖𝑎𝑙</m:t>
                              </m:r>
                              <m:r>
                                <a:rPr lang="en-US" altLang="zh-CN" sz="30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3000" b="0" i="1" smtClean="0">
                                  <a:latin typeface="Cambria Math"/>
                                </a:rPr>
                                <m:t>𝑐𝑜𝑛𝑑𝑖𝑡𝑖𝑜𝑛</m:t>
                              </m:r>
                              <m:r>
                                <a:rPr lang="en-US" altLang="zh-CN" sz="3000" b="0" i="1" smtClean="0">
                                  <a:latin typeface="Cambria Math"/>
                                </a:rPr>
                                <m:t>: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737298"/>
                <a:ext cx="4150110" cy="893578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0643320"/>
              </p:ext>
            </p:extLst>
          </p:nvPr>
        </p:nvGraphicFramePr>
        <p:xfrm>
          <a:off x="5580112" y="5702188"/>
          <a:ext cx="3538112" cy="607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4" name="Equation" r:id="rId18" imgW="1612800" imgH="279360" progId="Equation.DSMT4">
                  <p:embed/>
                </p:oleObj>
              </mc:Choice>
              <mc:Fallback>
                <p:oleObj name="Equation" r:id="rId18" imgW="1612800" imgH="27936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5702188"/>
                        <a:ext cx="3538112" cy="6071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444063"/>
              </p:ext>
            </p:extLst>
          </p:nvPr>
        </p:nvGraphicFramePr>
        <p:xfrm>
          <a:off x="5577809" y="6165304"/>
          <a:ext cx="1874511" cy="581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5" name="Equation" r:id="rId20" imgW="825500" imgH="254000" progId="Equation.DSMT4">
                  <p:embed/>
                </p:oleObj>
              </mc:Choice>
              <mc:Fallback>
                <p:oleObj name="Equation" r:id="rId20" imgW="825500" imgH="2540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7809" y="6165304"/>
                        <a:ext cx="1874511" cy="5817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23"/>
          <p:cNvSpPr/>
          <p:nvPr/>
        </p:nvSpPr>
        <p:spPr>
          <a:xfrm>
            <a:off x="256626" y="1268760"/>
            <a:ext cx="2731197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052418" y="4725144"/>
            <a:ext cx="5399902" cy="10121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728032" y="5651906"/>
            <a:ext cx="7308464" cy="10121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491880" y="332656"/>
            <a:ext cx="2304256" cy="288032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pic>
        <p:nvPicPr>
          <p:cNvPr id="4" name="图片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27" r="28333"/>
          <a:stretch>
            <a:fillRect/>
          </a:stretch>
        </p:blipFill>
        <p:spPr>
          <a:xfrm>
            <a:off x="216024" y="979046"/>
            <a:ext cx="4211960" cy="3386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1" r="9100" b="16101"/>
          <a:stretch/>
        </p:blipFill>
        <p:spPr bwMode="auto">
          <a:xfrm>
            <a:off x="4824536" y="1052736"/>
            <a:ext cx="4067944" cy="3314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1991117" y="4509120"/>
            <a:ext cx="8413531" cy="2585323"/>
            <a:chOff x="1743689" y="4346567"/>
            <a:chExt cx="9078701" cy="2754942"/>
          </a:xfrm>
        </p:grpSpPr>
        <p:sp>
          <p:nvSpPr>
            <p:cNvPr id="6" name="TextBox 5"/>
            <p:cNvSpPr txBox="1"/>
            <p:nvPr/>
          </p:nvSpPr>
          <p:spPr>
            <a:xfrm>
              <a:off x="1821390" y="4346567"/>
              <a:ext cx="9001000" cy="275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plastic frame</a:t>
              </a:r>
              <a:r>
                <a:rPr lang="en-US" altLang="zh-CN" dirty="0">
                  <a:solidFill>
                    <a:srgbClr val="FF0000"/>
                  </a:solidFill>
                  <a:latin typeface="Minion Pro Med" pitchFamily="18" charset="0"/>
                </a:rPr>
                <a:t>: 0.870*0.580*0.070cm</a:t>
              </a:r>
              <a:r>
                <a:rPr lang="en-US" altLang="zh-CN" baseline="30000" dirty="0">
                  <a:solidFill>
                    <a:srgbClr val="FF0000"/>
                  </a:solidFill>
                  <a:latin typeface="Minion Pro Med" pitchFamily="18" charset="0"/>
                </a:rPr>
                <a:t>3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(0.966*1.670*0.070cm</a:t>
              </a:r>
              <a:r>
                <a:rPr lang="en-US" altLang="zh-CN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3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)</a:t>
              </a:r>
              <a:endPara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endParaRPr>
            </a:p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plane-parallel capacitor(made of aluminum): </a:t>
              </a:r>
              <a:endPara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endParaRPr>
            </a:p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2.468*3.418 cm</a:t>
              </a:r>
              <a:r>
                <a:rPr lang="en-US" altLang="zh-CN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2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 &amp; 2.500*3.450cm</a:t>
              </a:r>
              <a:r>
                <a:rPr lang="en-US" altLang="zh-CN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2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     </a:t>
              </a: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distance:3.144cm</a:t>
              </a:r>
              <a:endPara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endParaRPr>
            </a:p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ordinary blank printed circuit board     distance: </a:t>
              </a: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3.180cm</a:t>
              </a:r>
              <a:endPara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endParaRPr>
            </a:p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DC power supply 1: </a:t>
              </a:r>
              <a:r>
                <a:rPr lang="zh-CN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准雅宋_GBK" pitchFamily="2" charset="-122"/>
                  <a:ea typeface="方正准雅宋_GBK" pitchFamily="2" charset="-122"/>
                </a:rPr>
                <a:t>北京大华无线电仪器厂</a:t>
              </a: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准雅宋_GBK" pitchFamily="2" charset="-122"/>
                  <a:ea typeface="方正准雅宋_GBK" pitchFamily="2" charset="-122"/>
                </a:rPr>
                <a:t> </a:t>
              </a: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DH1722A-5 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0-300V 0-1A</a:t>
              </a:r>
              <a:endPara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endParaRPr>
            </a:p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DC power supply 2: BOHER HV 72030P 0-20kV 30W</a:t>
              </a:r>
              <a:endPara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endParaRPr>
            </a:p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Glycerin volume fraction:30</a:t>
              </a: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%</a:t>
              </a: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/40%</a:t>
              </a:r>
              <a:endPara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endParaRPr>
            </a:p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nion Pro Med" pitchFamily="18" charset="0"/>
                </a:rPr>
                <a:t>Canon EF 100mm f/2.8 USM</a:t>
              </a:r>
              <a:endPara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endParaRPr>
            </a:p>
            <a:p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743689" y="4346567"/>
              <a:ext cx="36000" cy="2263352"/>
            </a:xfrm>
            <a:prstGeom prst="rect">
              <a:avLst/>
            </a:prstGeom>
            <a:solidFill>
              <a:schemeClr val="dk1">
                <a:alpha val="5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3943965" y="179929"/>
            <a:ext cx="1624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latin typeface="Minion Pro SmBd" pitchFamily="18" charset="0"/>
              </a:rPr>
              <a:t> </a:t>
            </a:r>
            <a:r>
              <a:rPr lang="en-US" altLang="zh-CN" sz="3200" dirty="0" smtClean="0">
                <a:solidFill>
                  <a:srgbClr val="C00000"/>
                </a:solidFill>
                <a:latin typeface="Minion Pro SmBd" pitchFamily="18" charset="0"/>
              </a:rPr>
              <a:t>set-up </a:t>
            </a:r>
            <a:r>
              <a:rPr lang="en-US" altLang="zh-CN" sz="3200" dirty="0" smtClean="0">
                <a:solidFill>
                  <a:srgbClr val="C00000"/>
                </a:solidFill>
                <a:latin typeface="Minion Pro SmBd" pitchFamily="18" charset="0"/>
              </a:rPr>
              <a:t>1</a:t>
            </a:r>
            <a:endParaRPr lang="zh-CN" altLang="en-US" sz="3200" dirty="0">
              <a:solidFill>
                <a:srgbClr val="C00000"/>
              </a:solidFill>
              <a:latin typeface="Minion Pro SmBd" pitchFamily="18" charset="0"/>
            </a:endParaRPr>
          </a:p>
        </p:txBody>
      </p:sp>
      <p:pic>
        <p:nvPicPr>
          <p:cNvPr id="13" name="Picture 2" descr="C:\Users\Administrator\Desktop\图片1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lum bright="-40000" contrast="100000"/>
          </a:blip>
          <a:srcRect/>
          <a:stretch>
            <a:fillRect/>
          </a:stretch>
        </p:blipFill>
        <p:spPr bwMode="auto">
          <a:xfrm>
            <a:off x="8100392" y="6021288"/>
            <a:ext cx="623851" cy="543942"/>
          </a:xfrm>
          <a:prstGeom prst="rect">
            <a:avLst/>
          </a:prstGeom>
          <a:noFill/>
        </p:spPr>
      </p:pic>
      <p:sp>
        <p:nvSpPr>
          <p:cNvPr id="8" name="线形标注 1 7"/>
          <p:cNvSpPr/>
          <p:nvPr/>
        </p:nvSpPr>
        <p:spPr>
          <a:xfrm>
            <a:off x="7452320" y="1124744"/>
            <a:ext cx="1776512" cy="1395381"/>
          </a:xfrm>
          <a:prstGeom prst="borderCallout1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 flipV="1">
            <a:off x="6444208" y="764704"/>
            <a:ext cx="342292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6317940" y="764704"/>
            <a:ext cx="342292" cy="201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652120" y="4673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平行</a:t>
            </a:r>
            <a:r>
              <a:rPr lang="zh-CN" altLang="en-US" dirty="0" smtClean="0"/>
              <a:t>板电容器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4202053" y="476672"/>
            <a:ext cx="1624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latin typeface="Minion Pro SmBd" pitchFamily="18" charset="0"/>
              </a:rPr>
              <a:t> </a:t>
            </a:r>
            <a:r>
              <a:rPr lang="en-US" altLang="zh-CN" sz="3200" dirty="0" smtClean="0">
                <a:solidFill>
                  <a:srgbClr val="C00000"/>
                </a:solidFill>
                <a:latin typeface="Minion Pro SmBd" pitchFamily="18" charset="0"/>
              </a:rPr>
              <a:t>set-up </a:t>
            </a:r>
            <a:r>
              <a:rPr lang="en-US" altLang="zh-CN" sz="3200" dirty="0">
                <a:solidFill>
                  <a:srgbClr val="C00000"/>
                </a:solidFill>
                <a:latin typeface="Minion Pro SmBd" pitchFamily="18" charset="0"/>
              </a:rPr>
              <a:t>2</a:t>
            </a:r>
            <a:endParaRPr lang="zh-CN" altLang="en-US" sz="3200" dirty="0">
              <a:solidFill>
                <a:srgbClr val="C00000"/>
              </a:solidFill>
              <a:latin typeface="Minion Pro SmBd" pitchFamily="18" charset="0"/>
            </a:endParaRPr>
          </a:p>
        </p:txBody>
      </p:sp>
      <p:pic>
        <p:nvPicPr>
          <p:cNvPr id="4" name="图片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1" y="1268760"/>
            <a:ext cx="5664175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圆角矩形 4"/>
          <p:cNvSpPr/>
          <p:nvPr/>
        </p:nvSpPr>
        <p:spPr>
          <a:xfrm>
            <a:off x="4211960" y="1700808"/>
            <a:ext cx="1296144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411760" y="2204864"/>
            <a:ext cx="1296144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4067944" y="3573016"/>
            <a:ext cx="1296144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2843808" y="2060848"/>
            <a:ext cx="56521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Minion Pro SmBd" pitchFamily="18" charset="0"/>
              </a:rPr>
              <a:t> </a:t>
            </a:r>
            <a:r>
              <a:rPr lang="en-US" altLang="zh-CN" sz="2800" dirty="0" smtClean="0">
                <a:latin typeface="Minion Pro SmBd" pitchFamily="18" charset="0"/>
              </a:rPr>
              <a:t>video </a:t>
            </a:r>
          </a:p>
        </p:txBody>
      </p:sp>
      <p:pic>
        <p:nvPicPr>
          <p:cNvPr id="5" name="Picture 2" descr="F:\★design★\lala.jpg"/>
          <p:cNvPicPr>
            <a:picLocks noChangeAspect="1" noChangeArrowheads="1"/>
          </p:cNvPicPr>
          <p:nvPr/>
        </p:nvPicPr>
        <p:blipFill>
          <a:blip r:embed="rId3" cstate="print"/>
          <a:srcRect t="29690" r="2609" b="48375"/>
          <a:stretch>
            <a:fillRect/>
          </a:stretch>
        </p:blipFill>
        <p:spPr bwMode="auto">
          <a:xfrm>
            <a:off x="683568" y="260647"/>
            <a:ext cx="7992888" cy="1800201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323528" y="72008"/>
            <a:ext cx="8820472" cy="2060848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6000" dirty="0" smtClean="0">
              <a:latin typeface="Minion Pro SmBd" pitchFamily="18" charset="0"/>
            </a:endParaRPr>
          </a:p>
          <a:p>
            <a:pPr algn="ctr"/>
            <a:r>
              <a:rPr lang="en-US" altLang="zh-CN" sz="6000" dirty="0" smtClean="0">
                <a:latin typeface="Minion Pro SmBd" pitchFamily="18" charset="0"/>
              </a:rPr>
              <a:t>experiment video</a:t>
            </a:r>
            <a:endParaRPr lang="zh-CN" altLang="zh-CN" sz="6000" dirty="0" smtClean="0">
              <a:latin typeface="Minion Pro SmBd" pitchFamily="18" charset="0"/>
            </a:endParaRPr>
          </a:p>
          <a:p>
            <a:pPr algn="ctr"/>
            <a:endParaRPr lang="zh-CN" altLang="zh-CN" sz="6000" dirty="0">
              <a:latin typeface="Minion Pro SmBd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1547664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7596336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36823"/>
            <a:ext cx="3362911" cy="231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329" y="2850604"/>
            <a:ext cx="2162175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680049"/>
            <a:ext cx="2495550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47667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latin typeface="Minion Pro Med" pitchFamily="18" charset="0"/>
              </a:rPr>
              <a:t>acquired </a:t>
            </a:r>
            <a:r>
              <a:rPr lang="en-US" altLang="zh-CN" dirty="0">
                <a:latin typeface="Minion Pro Med" pitchFamily="18" charset="0"/>
              </a:rPr>
              <a:t>by using red laser</a:t>
            </a:r>
            <a:endParaRPr lang="zh-CN" altLang="zh-CN" dirty="0">
              <a:latin typeface="Minion Pro Med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55576" y="821401"/>
          <a:ext cx="7884368" cy="541591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358940"/>
                <a:gridCol w="1387923"/>
                <a:gridCol w="2419625"/>
                <a:gridCol w="1358940"/>
                <a:gridCol w="1358940"/>
              </a:tblGrid>
              <a:tr h="5391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latin typeface="Minion Pro SmBd" pitchFamily="18" charset="0"/>
                        </a:rPr>
                        <a:t>U</a:t>
                      </a:r>
                      <a:r>
                        <a:rPr lang="en-US" sz="2000" kern="100" baseline="-25000" dirty="0" err="1">
                          <a:latin typeface="Minion Pro SmBd" pitchFamily="18" charset="0"/>
                        </a:rPr>
                        <a:t>cur</a:t>
                      </a:r>
                      <a:r>
                        <a:rPr lang="en-US" sz="2000" kern="100" dirty="0">
                          <a:latin typeface="Minion Pro SmBd" pitchFamily="18" charset="0"/>
                        </a:rPr>
                        <a:t>/V</a:t>
                      </a:r>
                      <a:endParaRPr lang="zh-CN" sz="2000" kern="100" dirty="0">
                        <a:latin typeface="Minion Pro SmB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6BDB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latin typeface="Minion Pro SmBd" pitchFamily="18" charset="0"/>
                        </a:rPr>
                        <a:t>U</a:t>
                      </a:r>
                      <a:r>
                        <a:rPr lang="en-US" sz="2000" kern="100" baseline="-25000" dirty="0" err="1">
                          <a:latin typeface="Minion Pro SmBd" pitchFamily="18" charset="0"/>
                        </a:rPr>
                        <a:t>ext</a:t>
                      </a:r>
                      <a:r>
                        <a:rPr lang="en-US" sz="2000" kern="100" dirty="0">
                          <a:latin typeface="Minion Pro SmBd" pitchFamily="18" charset="0"/>
                        </a:rPr>
                        <a:t>/kV</a:t>
                      </a:r>
                      <a:endParaRPr lang="zh-CN" sz="2000" kern="100" dirty="0">
                        <a:latin typeface="Minion Pro SmB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6BDB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SmBd" pitchFamily="18" charset="0"/>
                        </a:rPr>
                        <a:t>phenomenon</a:t>
                      </a:r>
                      <a:endParaRPr lang="zh-CN" sz="2000" kern="100" dirty="0">
                        <a:latin typeface="Minion Pro SmB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6BDB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SmBd" pitchFamily="18" charset="0"/>
                        </a:rPr>
                        <a:t>remark</a:t>
                      </a:r>
                      <a:endParaRPr lang="zh-CN" sz="2000" kern="100" dirty="0">
                        <a:latin typeface="Minion Pro SmB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6BDB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latin typeface="Minion Pro SmBd" pitchFamily="18" charset="0"/>
                        </a:rPr>
                        <a:t>U</a:t>
                      </a:r>
                      <a:r>
                        <a:rPr lang="en-US" sz="2000" kern="100" baseline="-25000" dirty="0" err="1">
                          <a:latin typeface="Minion Pro SmBd" pitchFamily="18" charset="0"/>
                        </a:rPr>
                        <a:t>cur</a:t>
                      </a:r>
                      <a:r>
                        <a:rPr lang="en-US" sz="2000" kern="100" dirty="0">
                          <a:latin typeface="Minion Pro SmBd" pitchFamily="18" charset="0"/>
                        </a:rPr>
                        <a:t>*</a:t>
                      </a:r>
                      <a:r>
                        <a:rPr lang="en-US" sz="2000" kern="100" dirty="0" err="1">
                          <a:latin typeface="Minion Pro SmBd" pitchFamily="18" charset="0"/>
                        </a:rPr>
                        <a:t>U</a:t>
                      </a:r>
                      <a:r>
                        <a:rPr lang="en-US" sz="2000" kern="100" baseline="-25000" dirty="0" err="1">
                          <a:latin typeface="Minion Pro SmBd" pitchFamily="18" charset="0"/>
                        </a:rPr>
                        <a:t>ext</a:t>
                      </a:r>
                      <a:endParaRPr lang="zh-CN" sz="2000" kern="100" dirty="0">
                        <a:latin typeface="Minion Pro SmB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6BDB">
                        <a:alpha val="41961"/>
                      </a:srgbClr>
                    </a:solidFill>
                  </a:tcPr>
                </a:tc>
              </a:tr>
              <a:tr h="281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80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0.34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start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highlight>
                            <a:srgbClr val="FFFF00"/>
                          </a:highlight>
                          <a:latin typeface="Minion Pro Med" pitchFamily="18" charset="0"/>
                        </a:rPr>
                        <a:t>27.2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0.76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obvious 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total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 dirty="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60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0.22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start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fuzzy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13.2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0.46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start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highlight>
                            <a:srgbClr val="FFFF00"/>
                          </a:highlight>
                          <a:latin typeface="Minion Pro Med" pitchFamily="18" charset="0"/>
                        </a:rPr>
                        <a:t>27.6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60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0.44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start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 dirty="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highlight>
                            <a:srgbClr val="FFFF00"/>
                          </a:highlight>
                          <a:latin typeface="Minion Pro Med" pitchFamily="18" charset="0"/>
                        </a:rPr>
                        <a:t>26.4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0.48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obvious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total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 dirty="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40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0.58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start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highlight>
                            <a:srgbClr val="FFFF00"/>
                          </a:highlight>
                          <a:latin typeface="Minion Pro Med" pitchFamily="18" charset="0"/>
                        </a:rPr>
                        <a:t>23.2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0.8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obvious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total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 dirty="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20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0.84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start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16.8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0.9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obvious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total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10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1.37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start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13.7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2.04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no rotation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3.03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no rotation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1.38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no rotation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1.42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no rotation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10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1.45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no rotation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sz="2000" kern="100" dirty="0">
                        <a:latin typeface="Minion Pro Med" pitchFamily="18" charset="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14.5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3131840" y="6309320"/>
            <a:ext cx="3361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Minion Pro SmBd" pitchFamily="18" charset="0"/>
              </a:rPr>
              <a:t>shows </a:t>
            </a:r>
            <a:r>
              <a:rPr lang="en-US" altLang="zh-CN" sz="2400" dirty="0" err="1" smtClean="0">
                <a:latin typeface="Minion Pro SmBd" pitchFamily="18" charset="0"/>
              </a:rPr>
              <a:t>U</a:t>
            </a:r>
            <a:r>
              <a:rPr lang="en-US" altLang="zh-CN" sz="2400" baseline="-25000" dirty="0" err="1" smtClean="0">
                <a:latin typeface="Minion Pro SmBd" pitchFamily="18" charset="0"/>
              </a:rPr>
              <a:t>cur</a:t>
            </a:r>
            <a:r>
              <a:rPr lang="en-US" altLang="zh-CN" sz="2400" dirty="0" smtClean="0">
                <a:latin typeface="Minion Pro SmBd" pitchFamily="18" charset="0"/>
              </a:rPr>
              <a:t>*</a:t>
            </a:r>
            <a:r>
              <a:rPr lang="en-US" altLang="zh-CN" sz="2400" dirty="0" err="1" smtClean="0">
                <a:latin typeface="Minion Pro SmBd" pitchFamily="18" charset="0"/>
              </a:rPr>
              <a:t>U</a:t>
            </a:r>
            <a:r>
              <a:rPr lang="en-US" altLang="zh-CN" sz="2400" baseline="-25000" dirty="0" err="1" smtClean="0">
                <a:latin typeface="Minion Pro SmBd" pitchFamily="18" charset="0"/>
              </a:rPr>
              <a:t>ext</a:t>
            </a:r>
            <a:r>
              <a:rPr lang="en-US" altLang="zh-CN" sz="2400" dirty="0" smtClean="0">
                <a:latin typeface="Minion Pro SmBd" pitchFamily="18" charset="0"/>
              </a:rPr>
              <a:t>=constant</a:t>
            </a:r>
            <a:endParaRPr lang="zh-CN" altLang="zh-CN" sz="2400" dirty="0">
              <a:latin typeface="Minion Pro SmBd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47864" y="0"/>
            <a:ext cx="28437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C00000"/>
                </a:solidFill>
                <a:latin typeface="Minion Pro SmBd" pitchFamily="18" charset="0"/>
              </a:rPr>
              <a:t>experiment data 1</a:t>
            </a:r>
            <a:endParaRPr lang="zh-CN" altLang="zh-CN" sz="2800" dirty="0">
              <a:solidFill>
                <a:srgbClr val="C00000"/>
              </a:solidFill>
              <a:latin typeface="Minion Pro SmBd" pitchFamily="18" charset="0"/>
            </a:endParaRPr>
          </a:p>
        </p:txBody>
      </p:sp>
      <p:pic>
        <p:nvPicPr>
          <p:cNvPr id="9" name="Picture 2" descr="C:\Users\Administrator\Desktop\图片1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lum bright="-40000" contrast="100000"/>
          </a:blip>
          <a:srcRect/>
          <a:stretch>
            <a:fillRect/>
          </a:stretch>
        </p:blipFill>
        <p:spPr bwMode="auto">
          <a:xfrm>
            <a:off x="8520149" y="6314058"/>
            <a:ext cx="623851" cy="543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419872" y="332656"/>
            <a:ext cx="28437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 smtClean="0">
                <a:solidFill>
                  <a:srgbClr val="C00000"/>
                </a:solidFill>
                <a:latin typeface="Minion Pro SmBd" pitchFamily="18" charset="0"/>
              </a:rPr>
              <a:t>experiment </a:t>
            </a:r>
            <a:r>
              <a:rPr lang="en-US" altLang="zh-CN" sz="2800" dirty="0">
                <a:solidFill>
                  <a:srgbClr val="C00000"/>
                </a:solidFill>
                <a:latin typeface="Minion Pro SmBd" pitchFamily="18" charset="0"/>
              </a:rPr>
              <a:t>data </a:t>
            </a:r>
            <a:r>
              <a:rPr lang="en-US" altLang="zh-CN" sz="2800" dirty="0" smtClean="0">
                <a:solidFill>
                  <a:srgbClr val="C00000"/>
                </a:solidFill>
                <a:latin typeface="Minion Pro SmBd" pitchFamily="18" charset="0"/>
              </a:rPr>
              <a:t>2</a:t>
            </a:r>
            <a:endParaRPr lang="en-US" altLang="zh-CN" sz="2800" dirty="0">
              <a:solidFill>
                <a:srgbClr val="C00000"/>
              </a:solidFill>
              <a:latin typeface="Minion Pro SmBd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1520" y="855876"/>
            <a:ext cx="2467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Med" pitchFamily="18" charset="0"/>
                <a:ea typeface="宋体" pitchFamily="2" charset="-122"/>
                <a:cs typeface="Times New Roman" pitchFamily="18" charset="0"/>
              </a:rPr>
              <a:t>acquired by natural light</a:t>
            </a:r>
            <a:endParaRPr kumimoji="0" lang="en-US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Med" pitchFamily="18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10" y="1268760"/>
            <a:ext cx="7351438" cy="488692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084168" y="4509120"/>
            <a:ext cx="720080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112905" y="6300028"/>
            <a:ext cx="2971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rPr>
              <a:t>Glycerin volume fraction:30%</a:t>
            </a:r>
            <a:endParaRPr lang="zh-CN" altLang="zh-CN" dirty="0">
              <a:solidFill>
                <a:schemeClr val="tx1">
                  <a:lumMod val="65000"/>
                  <a:lumOff val="35000"/>
                </a:schemeClr>
              </a:solidFill>
              <a:latin typeface="Minion Pro M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419872" y="332656"/>
            <a:ext cx="28437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 smtClean="0">
                <a:solidFill>
                  <a:srgbClr val="C00000"/>
                </a:solidFill>
                <a:latin typeface="Minion Pro SmBd" pitchFamily="18" charset="0"/>
              </a:rPr>
              <a:t>experiment </a:t>
            </a:r>
            <a:r>
              <a:rPr lang="en-US" altLang="zh-CN" sz="2800" dirty="0">
                <a:solidFill>
                  <a:srgbClr val="C00000"/>
                </a:solidFill>
                <a:latin typeface="Minion Pro SmBd" pitchFamily="18" charset="0"/>
              </a:rPr>
              <a:t>data </a:t>
            </a:r>
            <a:r>
              <a:rPr lang="en-US" altLang="zh-CN" sz="2800" dirty="0" smtClean="0">
                <a:solidFill>
                  <a:srgbClr val="C00000"/>
                </a:solidFill>
                <a:latin typeface="Minion Pro SmBd" pitchFamily="18" charset="0"/>
              </a:rPr>
              <a:t>2</a:t>
            </a:r>
            <a:endParaRPr lang="en-US" altLang="zh-CN" sz="2800" dirty="0">
              <a:solidFill>
                <a:srgbClr val="C00000"/>
              </a:solidFill>
              <a:latin typeface="Minion Pro SmBd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5736" y="6300028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more data need to be acquired in the following experiments.</a:t>
            </a:r>
            <a:endParaRPr kumimoji="0" lang="en-US" altLang="zh-C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779733"/>
            <a:ext cx="6984776" cy="488151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012160" y="4005064"/>
            <a:ext cx="720080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184913" y="5805264"/>
            <a:ext cx="2971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rPr>
              <a:t>Glycerin volume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rPr>
              <a:t>fraction:40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nion Pro Med" pitchFamily="18" charset="0"/>
              </a:rPr>
              <a:t>%</a:t>
            </a:r>
            <a:endParaRPr lang="zh-CN" altLang="zh-CN" dirty="0">
              <a:solidFill>
                <a:schemeClr val="tx1">
                  <a:lumMod val="65000"/>
                  <a:lumOff val="35000"/>
                </a:schemeClr>
              </a:solidFill>
              <a:latin typeface="Minion Pro M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47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619672" y="3140968"/>
            <a:ext cx="6606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 smtClean="0">
                <a:solidFill>
                  <a:srgbClr val="C00000"/>
                </a:solidFill>
                <a:latin typeface="Minion Pro Med" pitchFamily="18" charset="0"/>
              </a:rPr>
              <a:t>threshold:  </a:t>
            </a:r>
            <a:r>
              <a:rPr lang="en-US" altLang="zh-CN" sz="3600" dirty="0" err="1" smtClean="0">
                <a:solidFill>
                  <a:srgbClr val="C00000"/>
                </a:solidFill>
                <a:latin typeface="Minion Pro Med" pitchFamily="18" charset="0"/>
              </a:rPr>
              <a:t>Ucur</a:t>
            </a:r>
            <a:r>
              <a:rPr lang="en-US" altLang="zh-CN" sz="3600" dirty="0" smtClean="0">
                <a:solidFill>
                  <a:srgbClr val="C00000"/>
                </a:solidFill>
                <a:latin typeface="Minion Pro Med" pitchFamily="18" charset="0"/>
              </a:rPr>
              <a:t>*</a:t>
            </a:r>
            <a:r>
              <a:rPr lang="en-US" altLang="zh-CN" sz="3600" dirty="0" err="1" smtClean="0">
                <a:solidFill>
                  <a:srgbClr val="C00000"/>
                </a:solidFill>
                <a:latin typeface="Minion Pro Med" pitchFamily="18" charset="0"/>
              </a:rPr>
              <a:t>Uext</a:t>
            </a:r>
            <a:r>
              <a:rPr lang="en-US" altLang="zh-CN" sz="3600" dirty="0" smtClean="0">
                <a:solidFill>
                  <a:srgbClr val="C00000"/>
                </a:solidFill>
                <a:latin typeface="Minion Pro Med" pitchFamily="18" charset="0"/>
              </a:rPr>
              <a:t> = constant</a:t>
            </a:r>
            <a:endParaRPr lang="zh-CN" altLang="en-US" sz="3600" dirty="0">
              <a:solidFill>
                <a:srgbClr val="C00000"/>
              </a:solidFill>
              <a:latin typeface="Minion Pro Med" pitchFamily="18" charset="0"/>
            </a:endParaRPr>
          </a:p>
        </p:txBody>
      </p:sp>
      <p:pic>
        <p:nvPicPr>
          <p:cNvPr id="5" name="Picture 2" descr="F:\★design★\lala.jpg"/>
          <p:cNvPicPr>
            <a:picLocks noChangeAspect="1" noChangeArrowheads="1"/>
          </p:cNvPicPr>
          <p:nvPr/>
        </p:nvPicPr>
        <p:blipFill>
          <a:blip r:embed="rId2" cstate="print"/>
          <a:srcRect t="29690" r="2609" b="48375"/>
          <a:stretch>
            <a:fillRect/>
          </a:stretch>
        </p:blipFill>
        <p:spPr bwMode="auto">
          <a:xfrm>
            <a:off x="683568" y="260647"/>
            <a:ext cx="7992888" cy="1800201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323528" y="72008"/>
            <a:ext cx="8820472" cy="2060848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latin typeface="Minion Pro SmBd" pitchFamily="18" charset="0"/>
              </a:rPr>
              <a:t>conclusion</a:t>
            </a:r>
            <a:endParaRPr lang="zh-CN" altLang="zh-CN" sz="6000" dirty="0">
              <a:latin typeface="Minion Pro SmBd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05172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709228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827584" y="2502768"/>
            <a:ext cx="628133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1.Safety: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inion Pro SmBd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inion Pro SmBd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frame is attracted to the positive pole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frame with liquid film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：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U=2.50kV I=0.002mA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discharge accompanied with sound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8" name="Picture 2" descr="F:\★design★\lala.jpg"/>
          <p:cNvPicPr>
            <a:picLocks noChangeAspect="1" noChangeArrowheads="1"/>
          </p:cNvPicPr>
          <p:nvPr/>
        </p:nvPicPr>
        <p:blipFill>
          <a:blip r:embed="rId3" cstate="print"/>
          <a:srcRect t="29690" r="2609" b="48375"/>
          <a:stretch>
            <a:fillRect/>
          </a:stretch>
        </p:blipFill>
        <p:spPr bwMode="auto">
          <a:xfrm>
            <a:off x="683568" y="260647"/>
            <a:ext cx="7992888" cy="1800201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323528" y="0"/>
            <a:ext cx="8820472" cy="2060848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latin typeface="Minion Pro SmBd" pitchFamily="18" charset="0"/>
              </a:rPr>
              <a:t>difficulties</a:t>
            </a:r>
            <a:endParaRPr lang="zh-CN" altLang="zh-CN" sz="6000" dirty="0">
              <a:latin typeface="Minion Pro SmBd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205172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709228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150" y="4441760"/>
            <a:ext cx="2772308" cy="194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875" y="4387053"/>
            <a:ext cx="2688298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878582"/>
              </p:ext>
            </p:extLst>
          </p:nvPr>
        </p:nvGraphicFramePr>
        <p:xfrm>
          <a:off x="2915816" y="3472263"/>
          <a:ext cx="5411470" cy="91440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705735"/>
                <a:gridCol w="2705735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U/kV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I/mA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4.00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0.004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5.00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0.005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827584" y="2964432"/>
            <a:ext cx="175144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inion Pro SmBd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without frame: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23728" y="5373216"/>
            <a:ext cx="50793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Med" pitchFamily="18" charset="0"/>
                <a:ea typeface="宋体" pitchFamily="2" charset="-122"/>
                <a:cs typeface="Times New Roman" pitchFamily="18" charset="0"/>
              </a:rPr>
              <a:t>U=5.00kV I=0.005mA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inion Pro Med" pitchFamily="18" charset="0"/>
                <a:ea typeface="宋体" pitchFamily="2" charset="-122"/>
                <a:cs typeface="Times New Roman" pitchFamily="18" charset="0"/>
              </a:rPr>
              <a:t>discharge doesn’t appear</a:t>
            </a:r>
            <a:endParaRPr kumimoji="0" lang="en-US" altLang="zh-CN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inion Pro Med" pitchFamily="18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8" name="Picture 2" descr="F:\★design★\lala.jpg"/>
          <p:cNvPicPr>
            <a:picLocks noChangeAspect="1" noChangeArrowheads="1"/>
          </p:cNvPicPr>
          <p:nvPr/>
        </p:nvPicPr>
        <p:blipFill>
          <a:blip r:embed="rId3" cstate="print"/>
          <a:srcRect t="29690" r="2609" b="48375"/>
          <a:stretch>
            <a:fillRect/>
          </a:stretch>
        </p:blipFill>
        <p:spPr bwMode="auto">
          <a:xfrm>
            <a:off x="683568" y="260647"/>
            <a:ext cx="7992888" cy="1800201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323528" y="0"/>
            <a:ext cx="8820472" cy="2060848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latin typeface="Minion Pro SmBd" pitchFamily="18" charset="0"/>
              </a:rPr>
              <a:t>difficulties</a:t>
            </a:r>
            <a:endParaRPr lang="zh-CN" altLang="zh-CN" sz="6000" dirty="0">
              <a:latin typeface="Minion Pro SmBd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205172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709228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66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423336"/>
              </p:ext>
            </p:extLst>
          </p:nvPr>
        </p:nvGraphicFramePr>
        <p:xfrm>
          <a:off x="107504" y="1052736"/>
          <a:ext cx="5184576" cy="3888432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885471"/>
                <a:gridCol w="3299105"/>
              </a:tblGrid>
              <a:tr h="4019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U/kV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I/</a:t>
                      </a:r>
                      <a:r>
                        <a:rPr lang="en-US" sz="2000" kern="100" dirty="0" err="1">
                          <a:latin typeface="Minion Pro Med" pitchFamily="18" charset="0"/>
                        </a:rPr>
                        <a:t>mA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1.00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1.50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2.00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0.002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2.50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0.002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3.00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0.004</a:t>
                      </a:r>
                      <a:endParaRPr lang="zh-CN" sz="2000" kern="100" dirty="0">
                        <a:solidFill>
                          <a:schemeClr val="tx1"/>
                        </a:solidFill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3.24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0.003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3.50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0.003~0.004 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3.80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0.005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4.00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0.004~0.005 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4.60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0.004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95536" y="533291"/>
            <a:ext cx="29327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frame without liquid film:</a:t>
            </a:r>
            <a:endParaRPr kumimoji="0" lang="en-US" altLang="zh-CN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59224" y="5373216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方正准雅宋_GBK" pitchFamily="2" charset="-122"/>
                <a:ea typeface="方正准雅宋_GBK" pitchFamily="2" charset="-122"/>
              </a:rPr>
              <a:t>U=4.6kV I=0.004mA </a:t>
            </a:r>
            <a:r>
              <a:rPr lang="en-US" altLang="zh-CN" sz="1600" dirty="0">
                <a:latin typeface="方正准雅宋_GBK" pitchFamily="2" charset="-122"/>
                <a:ea typeface="方正准雅宋_GBK" pitchFamily="2" charset="-122"/>
              </a:rPr>
              <a:t>discharge accompanied with sound</a:t>
            </a:r>
            <a:endParaRPr lang="zh-CN" altLang="zh-CN" sz="1600" dirty="0">
              <a:latin typeface="方正准雅宋_GBK" pitchFamily="2" charset="-122"/>
              <a:ea typeface="方正准雅宋_GBK" pitchFamily="2" charset="-122"/>
            </a:endParaRPr>
          </a:p>
          <a:p>
            <a:r>
              <a:rPr lang="en-US" altLang="zh-CN" sz="1600" dirty="0">
                <a:latin typeface="方正准雅宋_GBK" pitchFamily="2" charset="-122"/>
                <a:ea typeface="方正准雅宋_GBK" pitchFamily="2" charset="-122"/>
              </a:rPr>
              <a:t>back to </a:t>
            </a:r>
            <a:r>
              <a:rPr lang="en-US" altLang="zh-CN" sz="1600" dirty="0">
                <a:solidFill>
                  <a:srgbClr val="FF0000"/>
                </a:solidFill>
                <a:latin typeface="方正准雅宋_GBK" pitchFamily="2" charset="-122"/>
                <a:ea typeface="方正准雅宋_GBK" pitchFamily="2" charset="-122"/>
              </a:rPr>
              <a:t>U=3.5kV</a:t>
            </a:r>
            <a:r>
              <a:rPr lang="en-US" altLang="zh-CN" sz="1600" dirty="0">
                <a:latin typeface="方正准雅宋_GBK" pitchFamily="2" charset="-122"/>
                <a:ea typeface="方正准雅宋_GBK" pitchFamily="2" charset="-122"/>
              </a:rPr>
              <a:t> discharge disappear</a:t>
            </a:r>
            <a:endParaRPr lang="zh-CN" altLang="zh-CN" sz="1600" dirty="0">
              <a:latin typeface="方正准雅宋_GBK" pitchFamily="2" charset="-122"/>
              <a:ea typeface="方正准雅宋_GBK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58702" y="1434731"/>
            <a:ext cx="4010640" cy="3007980"/>
          </a:xfrm>
          <a:prstGeom prst="rect">
            <a:avLst/>
          </a:prstGeom>
        </p:spPr>
      </p:pic>
      <p:sp>
        <p:nvSpPr>
          <p:cNvPr id="3" name="线形标注 1 2"/>
          <p:cNvSpPr/>
          <p:nvPr/>
        </p:nvSpPr>
        <p:spPr>
          <a:xfrm>
            <a:off x="6876256" y="933401"/>
            <a:ext cx="1800200" cy="1415479"/>
          </a:xfrm>
          <a:prstGeom prst="borderCallout1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903463"/>
              </p:ext>
            </p:extLst>
          </p:nvPr>
        </p:nvGraphicFramePr>
        <p:xfrm>
          <a:off x="683568" y="1556792"/>
          <a:ext cx="5544616" cy="352839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772308"/>
                <a:gridCol w="2772308"/>
              </a:tblGrid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U/kV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I/mA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2.00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0.001~0.002 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2.70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0.003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2.80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0.004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2.90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0.005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3.16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0.003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3.60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0.003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4.00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0.004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4.50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Minion Pro Med" pitchFamily="18" charset="0"/>
                        </a:rPr>
                        <a:t>0.004</a:t>
                      </a:r>
                      <a:endParaRPr lang="zh-CN" sz="2000" kern="10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5.00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Minion Pro Med" pitchFamily="18" charset="0"/>
                        </a:rPr>
                        <a:t>0.005</a:t>
                      </a:r>
                      <a:endParaRPr lang="zh-CN" sz="2000" kern="100" dirty="0">
                        <a:latin typeface="Minion Pro Med" pitchFamily="18" charset="0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79512" y="908720"/>
            <a:ext cx="86687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frame without liquid film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Med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Med" pitchFamily="18" charset="0"/>
                <a:ea typeface="宋体" pitchFamily="2" charset="-122"/>
                <a:cs typeface="Times New Roman" pitchFamily="18" charset="0"/>
              </a:rPr>
              <a:t>plastic plat(PVC) between frame and positive pole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Med" pitchFamily="18" charset="0"/>
                <a:ea typeface="宋体" pitchFamily="2" charset="-122"/>
                <a:cs typeface="Times New Roman" pitchFamily="18" charset="0"/>
              </a:rPr>
              <a:t>）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Med" pitchFamily="18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75762" y="5759462"/>
            <a:ext cx="4592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latin typeface="Minion Pro Med" pitchFamily="18" charset="0"/>
                <a:ea typeface="宋体" pitchFamily="2" charset="-122"/>
                <a:cs typeface="Times New Roman" pitchFamily="18" charset="0"/>
              </a:rPr>
              <a:t>U=5.00kV I=0.005mA </a:t>
            </a:r>
            <a:r>
              <a:rPr lang="en-US" altLang="zh-CN" dirty="0">
                <a:solidFill>
                  <a:srgbClr val="FF0000"/>
                </a:solidFill>
                <a:latin typeface="Minion Pro Med" pitchFamily="18" charset="0"/>
                <a:ea typeface="宋体" pitchFamily="2" charset="-122"/>
                <a:cs typeface="Times New Roman" pitchFamily="18" charset="0"/>
              </a:rPr>
              <a:t>discharge doesn’t appear</a:t>
            </a:r>
            <a:endParaRPr lang="en-US" altLang="zh-CN" sz="4000" dirty="0">
              <a:solidFill>
                <a:srgbClr val="FF0000"/>
              </a:solidFill>
              <a:latin typeface="Minion Pro Med" pitchFamily="18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12318"/>
            <a:ext cx="29527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755576" y="1236816"/>
            <a:ext cx="7182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Minion Pro Med" pitchFamily="18" charset="0"/>
              </a:rPr>
              <a:t>2.observing and charting the </a:t>
            </a:r>
            <a:r>
              <a:rPr lang="en-US" altLang="zh-CN" sz="2400" dirty="0" smtClean="0">
                <a:solidFill>
                  <a:srgbClr val="C00000"/>
                </a:solidFill>
                <a:latin typeface="Minion Pro Med" pitchFamily="18" charset="0"/>
              </a:rPr>
              <a:t>phenomenon</a:t>
            </a:r>
          </a:p>
          <a:p>
            <a:endParaRPr lang="zh-CN" altLang="zh-CN" sz="2400" dirty="0">
              <a:solidFill>
                <a:srgbClr val="C00000"/>
              </a:solidFill>
              <a:latin typeface="Minion Pro Med" pitchFamily="18" charset="0"/>
            </a:endParaRPr>
          </a:p>
          <a:p>
            <a:r>
              <a:rPr lang="en-US" altLang="zh-CN" sz="2400" dirty="0" smtClean="0">
                <a:latin typeface="Minion Pro Med" pitchFamily="18" charset="0"/>
              </a:rPr>
              <a:t>  </a:t>
            </a:r>
            <a:endParaRPr lang="zh-CN" altLang="zh-CN" sz="2400" dirty="0" smtClean="0">
              <a:latin typeface="Minion Pro Med" pitchFamily="18" charset="0"/>
            </a:endParaRPr>
          </a:p>
          <a:p>
            <a:endParaRPr lang="en-US" altLang="zh-CN" sz="2400" dirty="0" smtClean="0">
              <a:solidFill>
                <a:srgbClr val="C00000"/>
              </a:solidFill>
              <a:latin typeface="Minion Pro Med" pitchFamily="18" charset="0"/>
            </a:endParaRPr>
          </a:p>
          <a:p>
            <a:endParaRPr lang="en-US" altLang="zh-CN" sz="2400" dirty="0" smtClean="0">
              <a:solidFill>
                <a:srgbClr val="C00000"/>
              </a:solidFill>
              <a:latin typeface="Minion Pro Med" pitchFamily="18" charset="0"/>
            </a:endParaRPr>
          </a:p>
        </p:txBody>
      </p:sp>
      <p:pic>
        <p:nvPicPr>
          <p:cNvPr id="5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3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40" y="4116442"/>
            <a:ext cx="3600208" cy="27001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26382"/>
            <a:ext cx="3720288" cy="279021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40347"/>
            <a:ext cx="2462330" cy="184674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988840"/>
            <a:ext cx="2508304" cy="188122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37704"/>
            <a:ext cx="2462340" cy="24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pic>
        <p:nvPicPr>
          <p:cNvPr id="5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3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45885"/>
            <a:ext cx="2990522" cy="224289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152776"/>
            <a:ext cx="3132256" cy="234919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945885"/>
            <a:ext cx="3096352" cy="232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2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pic>
        <p:nvPicPr>
          <p:cNvPr id="5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3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0864"/>
            <a:ext cx="19621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69" y="847952"/>
            <a:ext cx="191452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43338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69" y="3717032"/>
            <a:ext cx="3329472" cy="2356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107504" y="548680"/>
            <a:ext cx="7182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Minion Pro Med" pitchFamily="18" charset="0"/>
              </a:rPr>
              <a:t>3</a:t>
            </a:r>
            <a:r>
              <a:rPr lang="en-US" altLang="zh-CN" sz="2400" dirty="0" smtClean="0">
                <a:solidFill>
                  <a:srgbClr val="C00000"/>
                </a:solidFill>
                <a:latin typeface="Minion Pro Med" pitchFamily="18" charset="0"/>
              </a:rPr>
              <a:t>.stability </a:t>
            </a:r>
            <a:r>
              <a:rPr lang="en-US" altLang="zh-CN" sz="2400" dirty="0">
                <a:solidFill>
                  <a:srgbClr val="C00000"/>
                </a:solidFill>
                <a:latin typeface="Minion Pro Med" pitchFamily="18" charset="0"/>
              </a:rPr>
              <a:t>and thickness of the liquid film</a:t>
            </a:r>
            <a:endParaRPr lang="zh-CN" altLang="zh-CN" sz="2400" dirty="0">
              <a:solidFill>
                <a:srgbClr val="C00000"/>
              </a:solidFill>
              <a:latin typeface="Minion Pro Med" pitchFamily="18" charset="0"/>
            </a:endParaRPr>
          </a:p>
        </p:txBody>
      </p:sp>
      <p:pic>
        <p:nvPicPr>
          <p:cNvPr id="5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3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96425" y="4025434"/>
            <a:ext cx="3021630" cy="22662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1560" y="4077072"/>
            <a:ext cx="2488826" cy="24888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0174" y="1010345"/>
            <a:ext cx="2771666" cy="27716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20072" y="1010345"/>
            <a:ext cx="2562671" cy="256267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687079" y="1922348"/>
            <a:ext cx="1222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mtClean="0"/>
              <a:t>glycerinum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572464" y="2654535"/>
            <a:ext cx="1451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 ethyl acetate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3938911" y="3295525"/>
            <a:ext cx="718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glycol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3563888" y="3933056"/>
            <a:ext cx="1721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propylene glycol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43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755576" y="1455167"/>
            <a:ext cx="7182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Minion Pro Med" pitchFamily="18" charset="0"/>
              </a:rPr>
              <a:t>3.data analysis</a:t>
            </a:r>
          </a:p>
        </p:txBody>
      </p:sp>
      <p:pic>
        <p:nvPicPr>
          <p:cNvPr id="5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3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16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899592" y="2329644"/>
            <a:ext cx="5569153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1.    improve the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setup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to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acquire clearer films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2.    acquire more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data of the threshold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3.    </a:t>
            </a:r>
            <a:r>
              <a:rPr kumimoji="0" lang="en-US" altLang="zh-CN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analysize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data of the angular velocity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by tracker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4.   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COMSOL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 simulate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 smtClean="0"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5.</a:t>
            </a:r>
            <a:r>
              <a:rPr lang="en-US" altLang="zh-CN" sz="2000" dirty="0"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  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imilar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 experiments on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inion Pro SmBd" pitchFamily="18" charset="0"/>
                <a:ea typeface="宋体" pitchFamily="2" charset="-122"/>
                <a:cs typeface="Times New Roman" pitchFamily="18" charset="0"/>
              </a:rPr>
              <a:t>AC fields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inion Pro SmBd" pitchFamily="18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5" name="Picture 2" descr="F:\★design★\lala.jpg"/>
          <p:cNvPicPr>
            <a:picLocks noChangeAspect="1" noChangeArrowheads="1"/>
          </p:cNvPicPr>
          <p:nvPr/>
        </p:nvPicPr>
        <p:blipFill>
          <a:blip r:embed="rId3" cstate="print"/>
          <a:srcRect t="29690" r="2609" b="48375"/>
          <a:stretch>
            <a:fillRect/>
          </a:stretch>
        </p:blipFill>
        <p:spPr bwMode="auto">
          <a:xfrm>
            <a:off x="683568" y="260647"/>
            <a:ext cx="7992888" cy="1800201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323528" y="188640"/>
            <a:ext cx="8820472" cy="2060848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latin typeface="Minion Pro SmBd" pitchFamily="18" charset="0"/>
              </a:rPr>
              <a:t>Following work</a:t>
            </a:r>
            <a:endParaRPr lang="zh-CN" altLang="zh-CN" sz="6000" dirty="0">
              <a:latin typeface="Minion Pro SmBd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1691680" y="692696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7524328" y="692696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3000" y="836712"/>
            <a:ext cx="9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Minion Pro Med" pitchFamily="18" charset="0"/>
              </a:rPr>
              <a:t>more on </a:t>
            </a:r>
            <a:r>
              <a:rPr lang="en-US" altLang="zh-CN" dirty="0">
                <a:latin typeface="Minion Pro Med" pitchFamily="18" charset="0"/>
                <a:hlinkClick r:id="rId2"/>
              </a:rPr>
              <a:t>http://phylab.fudan.edu.cn/doku.php?id=course:interesting_problems:2015:topic4:start</a:t>
            </a:r>
            <a:endParaRPr lang="zh-CN" altLang="zh-CN" dirty="0">
              <a:latin typeface="Minion Pro Med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5536" y="1770702"/>
            <a:ext cx="6480720" cy="5087298"/>
            <a:chOff x="1934845" y="2363760"/>
            <a:chExt cx="5301451" cy="4161584"/>
          </a:xfrm>
        </p:grpSpPr>
        <p:pic>
          <p:nvPicPr>
            <p:cNvPr id="5" name="图片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4845" y="2363760"/>
              <a:ext cx="5274310" cy="2130479"/>
            </a:xfrm>
            <a:prstGeom prst="rect">
              <a:avLst/>
            </a:prstGeom>
          </p:spPr>
        </p:pic>
        <p:pic>
          <p:nvPicPr>
            <p:cNvPr id="6" name="图片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1986" y="4511461"/>
              <a:ext cx="5274310" cy="201388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5724127" y="2778814"/>
            <a:ext cx="6311835" cy="3672408"/>
            <a:chOff x="5508104" y="1988840"/>
            <a:chExt cx="5274310" cy="3068746"/>
          </a:xfrm>
        </p:grpSpPr>
        <p:pic>
          <p:nvPicPr>
            <p:cNvPr id="8" name="图片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08104" y="1988840"/>
              <a:ext cx="5274310" cy="1755662"/>
            </a:xfrm>
            <a:prstGeom prst="rect">
              <a:avLst/>
            </a:prstGeom>
          </p:spPr>
        </p:pic>
        <p:pic>
          <p:nvPicPr>
            <p:cNvPr id="9" name="图片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08104" y="3717032"/>
              <a:ext cx="5274310" cy="1340554"/>
            </a:xfrm>
            <a:prstGeom prst="rect">
              <a:avLst/>
            </a:prstGeom>
          </p:spPr>
        </p:pic>
      </p:grpSp>
      <p:pic>
        <p:nvPicPr>
          <p:cNvPr id="11" name="Picture 3" descr="F:\★design★\43aeabd5gw1eq6avslxokj20x30x3doa.jpg"/>
          <p:cNvPicPr>
            <a:picLocks noChangeAspect="1" noChangeArrowheads="1"/>
          </p:cNvPicPr>
          <p:nvPr/>
        </p:nvPicPr>
        <p:blipFill>
          <a:blip r:embed="rId7" cstate="print"/>
          <a:srcRect t="49269" r="9760" b="47888"/>
          <a:stretch>
            <a:fillRect/>
          </a:stretch>
        </p:blipFill>
        <p:spPr bwMode="auto">
          <a:xfrm>
            <a:off x="0" y="332656"/>
            <a:ext cx="9144000" cy="288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B2CF73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6" name="Picture 2" descr="F:\★design★\lala.jpg"/>
          <p:cNvPicPr>
            <a:picLocks noChangeAspect="1" noChangeArrowheads="1"/>
          </p:cNvPicPr>
          <p:nvPr/>
        </p:nvPicPr>
        <p:blipFill>
          <a:blip r:embed="rId2" cstate="print"/>
          <a:srcRect t="29690" r="2609" b="48375"/>
          <a:stretch>
            <a:fillRect/>
          </a:stretch>
        </p:blipFill>
        <p:spPr bwMode="auto">
          <a:xfrm>
            <a:off x="683568" y="260647"/>
            <a:ext cx="7992888" cy="1800201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360040" y="116632"/>
            <a:ext cx="8820472" cy="2060848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latin typeface="Minion Pro SmBd" pitchFamily="18" charset="0"/>
              </a:rPr>
              <a:t> reference</a:t>
            </a:r>
            <a:endParaRPr lang="zh-CN" altLang="zh-CN" sz="6000" dirty="0">
              <a:latin typeface="Minion Pro SmBd" pitchFamily="18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205172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709228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1043608" y="2780928"/>
            <a:ext cx="748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Minion Pro Med" pitchFamily="18" charset="0"/>
              </a:rPr>
              <a:t/>
            </a:r>
            <a:br>
              <a:rPr lang="en-US" altLang="zh-CN" sz="2000" dirty="0" smtClean="0">
                <a:latin typeface="Minion Pro Med" pitchFamily="18" charset="0"/>
              </a:rPr>
            </a:br>
            <a:r>
              <a:rPr lang="en-US" altLang="zh-CN" sz="3200" dirty="0" smtClean="0">
                <a:latin typeface="Minion Pro Med" pitchFamily="18" charset="0"/>
              </a:rPr>
              <a:t>·  </a:t>
            </a:r>
            <a:r>
              <a:rPr lang="en-US" altLang="zh-CN" sz="2000" dirty="0" err="1" smtClean="0">
                <a:latin typeface="Minion Pro Med" pitchFamily="18" charset="0"/>
              </a:rPr>
              <a:t>Zhong-Qiang</a:t>
            </a:r>
            <a:r>
              <a:rPr lang="en-US" altLang="zh-CN" sz="2000" dirty="0" smtClean="0">
                <a:latin typeface="Minion Pro Med" pitchFamily="18" charset="0"/>
              </a:rPr>
              <a:t> Liu, Ying-Jun Li, </a:t>
            </a:r>
            <a:r>
              <a:rPr lang="en-US" altLang="zh-CN" sz="2000" dirty="0" err="1" smtClean="0">
                <a:latin typeface="Minion Pro Med" pitchFamily="18" charset="0"/>
              </a:rPr>
              <a:t>Guang-Cai</a:t>
            </a:r>
            <a:r>
              <a:rPr lang="en-US" altLang="zh-CN" sz="2000" dirty="0" smtClean="0">
                <a:latin typeface="Minion Pro Med" pitchFamily="18" charset="0"/>
              </a:rPr>
              <a:t> Zhang, &amp; Su-</a:t>
            </a:r>
            <a:r>
              <a:rPr lang="en-US" altLang="zh-CN" sz="2000" dirty="0" err="1" smtClean="0">
                <a:latin typeface="Minion Pro Med" pitchFamily="18" charset="0"/>
              </a:rPr>
              <a:t>Rong</a:t>
            </a:r>
            <a:r>
              <a:rPr lang="en-US" altLang="zh-CN" sz="2000" dirty="0" smtClean="0">
                <a:latin typeface="Minion Pro Med" pitchFamily="18" charset="0"/>
              </a:rPr>
              <a:t> Jiang (2011) Dynamical mechanism of the liquid film motor PHYSICAL REVIEW E 83, 026303(1-7)</a:t>
            </a:r>
          </a:p>
          <a:p>
            <a:r>
              <a:rPr lang="en-US" altLang="zh-CN" sz="2000" dirty="0" smtClean="0">
                <a:latin typeface="Minion Pro Med" pitchFamily="18" charset="0"/>
              </a:rPr>
              <a:t/>
            </a:r>
            <a:br>
              <a:rPr lang="en-US" altLang="zh-CN" sz="2000" dirty="0" smtClean="0">
                <a:latin typeface="Minion Pro Med" pitchFamily="18" charset="0"/>
              </a:rPr>
            </a:br>
            <a:r>
              <a:rPr lang="en-US" altLang="zh-CN" sz="2800" dirty="0" smtClean="0">
                <a:latin typeface="Minion Pro Med" pitchFamily="18" charset="0"/>
              </a:rPr>
              <a:t> ·  </a:t>
            </a:r>
            <a:r>
              <a:rPr lang="en-US" altLang="zh-CN" sz="2000" dirty="0" smtClean="0">
                <a:latin typeface="Minion Pro Med" pitchFamily="18" charset="0"/>
              </a:rPr>
              <a:t>R. </a:t>
            </a:r>
            <a:r>
              <a:rPr lang="en-US" altLang="zh-CN" sz="2000" dirty="0" err="1" smtClean="0">
                <a:latin typeface="Minion Pro Med" pitchFamily="18" charset="0"/>
              </a:rPr>
              <a:t>Shirsavar</a:t>
            </a:r>
            <a:r>
              <a:rPr lang="en-US" altLang="zh-CN" sz="2000" dirty="0" smtClean="0">
                <a:latin typeface="Minion Pro Med" pitchFamily="18" charset="0"/>
              </a:rPr>
              <a:t>, A. </a:t>
            </a:r>
            <a:r>
              <a:rPr lang="en-US" altLang="zh-CN" sz="2000" dirty="0" err="1" smtClean="0">
                <a:latin typeface="Minion Pro Med" pitchFamily="18" charset="0"/>
              </a:rPr>
              <a:t>Amjadi</a:t>
            </a:r>
            <a:r>
              <a:rPr lang="en-US" altLang="zh-CN" sz="2000" dirty="0" smtClean="0">
                <a:latin typeface="Minion Pro Med" pitchFamily="18" charset="0"/>
              </a:rPr>
              <a:t>, A. </a:t>
            </a:r>
            <a:r>
              <a:rPr lang="en-US" altLang="zh-CN" sz="2000" dirty="0" err="1" smtClean="0">
                <a:latin typeface="Minion Pro Med" pitchFamily="18" charset="0"/>
              </a:rPr>
              <a:t>Tonddast-Navaei</a:t>
            </a:r>
            <a:r>
              <a:rPr lang="en-US" altLang="zh-CN" sz="2000" dirty="0" smtClean="0">
                <a:latin typeface="Minion Pro Med" pitchFamily="18" charset="0"/>
              </a:rPr>
              <a:t> , &amp;M. R. </a:t>
            </a:r>
            <a:r>
              <a:rPr lang="en-US" altLang="zh-CN" sz="2000" dirty="0" err="1" smtClean="0">
                <a:latin typeface="Minion Pro Med" pitchFamily="18" charset="0"/>
              </a:rPr>
              <a:t>Ejtehadi</a:t>
            </a:r>
            <a:r>
              <a:rPr lang="en-US" altLang="zh-CN" sz="2000" dirty="0" smtClean="0">
                <a:latin typeface="Minion Pro Med" pitchFamily="18" charset="0"/>
              </a:rPr>
              <a:t>(2011)  </a:t>
            </a:r>
          </a:p>
          <a:p>
            <a:r>
              <a:rPr lang="en-US" altLang="zh-CN" sz="2000" dirty="0">
                <a:latin typeface="Minion Pro Med" pitchFamily="18" charset="0"/>
              </a:rPr>
              <a:t> </a:t>
            </a:r>
            <a:r>
              <a:rPr lang="en-US" altLang="zh-CN" sz="2000" dirty="0" smtClean="0">
                <a:latin typeface="Minion Pro Med" pitchFamily="18" charset="0"/>
              </a:rPr>
              <a:t>            Electrically rotating suspended films of polar liquids</a:t>
            </a:r>
          </a:p>
          <a:p>
            <a:r>
              <a:rPr lang="en-US" altLang="zh-CN" sz="2000" dirty="0" smtClean="0">
                <a:latin typeface="Minion Pro Med" pitchFamily="18" charset="0"/>
              </a:rPr>
              <a:t>                Exp Fluids 50:419–428 </a:t>
            </a:r>
            <a:endParaRPr lang="en-US" altLang="zh-CN" sz="2000" dirty="0">
              <a:latin typeface="Minion Pro M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539552" y="2733888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Minion Pro Med" pitchFamily="18" charset="0"/>
              </a:rPr>
              <a:t>·</a:t>
            </a:r>
            <a:r>
              <a:rPr lang="en-US" altLang="zh-CN" sz="3600" dirty="0" smtClean="0">
                <a:latin typeface="Minion Pro Med" pitchFamily="18" charset="0"/>
              </a:rPr>
              <a:t> </a:t>
            </a:r>
            <a:r>
              <a:rPr lang="en-US" altLang="zh-CN" sz="2000" dirty="0" smtClean="0">
                <a:latin typeface="Minion Pro Med" pitchFamily="18" charset="0"/>
              </a:rPr>
              <a:t>appreciate </a:t>
            </a:r>
            <a:r>
              <a:rPr lang="en-US" altLang="zh-CN" sz="2000" dirty="0">
                <a:latin typeface="Minion Pro Med" pitchFamily="18" charset="0"/>
              </a:rPr>
              <a:t>my tutors </a:t>
            </a:r>
            <a:r>
              <a:rPr lang="zh-CN" altLang="zh-CN" dirty="0">
                <a:latin typeface="方正准雅宋_GBK" pitchFamily="2" charset="-122"/>
                <a:ea typeface="方正准雅宋_GBK" pitchFamily="2" charset="-122"/>
              </a:rPr>
              <a:t>乐永康 徐建军</a:t>
            </a:r>
            <a:r>
              <a:rPr lang="en-US" altLang="zh-CN" dirty="0">
                <a:latin typeface="方正准雅宋_GBK" pitchFamily="2" charset="-122"/>
                <a:ea typeface="方正准雅宋_GBK" pitchFamily="2" charset="-122"/>
              </a:rPr>
              <a:t> </a:t>
            </a:r>
            <a:r>
              <a:rPr lang="en-US" altLang="zh-CN" sz="2000" dirty="0">
                <a:latin typeface="Minion Pro Med" pitchFamily="18" charset="0"/>
              </a:rPr>
              <a:t>on the assistance of the </a:t>
            </a:r>
            <a:r>
              <a:rPr lang="en-US" altLang="zh-CN" sz="2000" dirty="0" smtClean="0">
                <a:latin typeface="Minion Pro Med" pitchFamily="18" charset="0"/>
              </a:rPr>
              <a:t>project</a:t>
            </a:r>
            <a:endParaRPr lang="zh-CN" altLang="zh-CN" sz="2000" dirty="0">
              <a:latin typeface="Minion Pro Med" pitchFamily="18" charset="0"/>
            </a:endParaRPr>
          </a:p>
          <a:p>
            <a:r>
              <a:rPr lang="en-US" altLang="zh-CN" sz="3200" dirty="0" smtClean="0">
                <a:latin typeface="Minion Pro Med" pitchFamily="18" charset="0"/>
              </a:rPr>
              <a:t>·</a:t>
            </a:r>
            <a:r>
              <a:rPr lang="en-US" altLang="zh-CN" sz="2000" dirty="0" smtClean="0">
                <a:latin typeface="Minion Pro Med" pitchFamily="18" charset="0"/>
              </a:rPr>
              <a:t> appreciate </a:t>
            </a:r>
            <a:r>
              <a:rPr lang="zh-CN" altLang="zh-CN" dirty="0">
                <a:latin typeface="方正准雅宋_GBK" pitchFamily="2" charset="-122"/>
                <a:ea typeface="方正准雅宋_GBK" pitchFamily="2" charset="-122"/>
              </a:rPr>
              <a:t>王瀚 林思雨</a:t>
            </a:r>
            <a:endParaRPr lang="zh-CN" altLang="zh-CN" sz="2000" dirty="0">
              <a:latin typeface="方正准雅宋_GBK" pitchFamily="2" charset="-122"/>
              <a:ea typeface="方正准雅宋_GBK" pitchFamily="2" charset="-122"/>
            </a:endParaRPr>
          </a:p>
          <a:p>
            <a:r>
              <a:rPr lang="en-US" altLang="zh-CN" sz="3200" dirty="0">
                <a:latin typeface="Minion Pro Med" pitchFamily="18" charset="0"/>
              </a:rPr>
              <a:t>· </a:t>
            </a:r>
            <a:r>
              <a:rPr lang="en-US" altLang="zh-CN" sz="2000" dirty="0" smtClean="0">
                <a:latin typeface="Minion Pro Med" pitchFamily="18" charset="0"/>
              </a:rPr>
              <a:t>appreciate </a:t>
            </a:r>
            <a:r>
              <a:rPr lang="en-US" altLang="zh-CN" sz="2000" dirty="0">
                <a:latin typeface="Minion Pro Med" pitchFamily="18" charset="0"/>
              </a:rPr>
              <a:t>seniors in the lab and others who have helped me in the project</a:t>
            </a:r>
            <a:endParaRPr lang="zh-CN" altLang="zh-CN" sz="2000" dirty="0">
              <a:latin typeface="Minion Pro Med" pitchFamily="18" charset="0"/>
            </a:endParaRPr>
          </a:p>
        </p:txBody>
      </p:sp>
      <p:pic>
        <p:nvPicPr>
          <p:cNvPr id="29698" name="Picture 2" descr="F:\★design★\lala.jpg"/>
          <p:cNvPicPr>
            <a:picLocks noChangeAspect="1" noChangeArrowheads="1"/>
          </p:cNvPicPr>
          <p:nvPr/>
        </p:nvPicPr>
        <p:blipFill>
          <a:blip r:embed="rId3" cstate="print"/>
          <a:srcRect t="29690" r="2609" b="48375"/>
          <a:stretch>
            <a:fillRect/>
          </a:stretch>
        </p:blipFill>
        <p:spPr bwMode="auto">
          <a:xfrm>
            <a:off x="683568" y="260647"/>
            <a:ext cx="7992888" cy="1800201"/>
          </a:xfrm>
          <a:prstGeom prst="rect">
            <a:avLst/>
          </a:prstGeom>
          <a:noFill/>
        </p:spPr>
      </p:pic>
      <p:sp>
        <p:nvSpPr>
          <p:cNvPr id="52" name="矩形 51"/>
          <p:cNvSpPr/>
          <p:nvPr/>
        </p:nvSpPr>
        <p:spPr>
          <a:xfrm>
            <a:off x="323528" y="72008"/>
            <a:ext cx="8820472" cy="2060848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latin typeface="Minion Pro SmBd" pitchFamily="18" charset="0"/>
              </a:rPr>
              <a:t> appreciation</a:t>
            </a:r>
            <a:endParaRPr lang="zh-CN" altLang="zh-CN" sz="6000" dirty="0">
              <a:latin typeface="Minion Pro SmBd" pitchFamily="18" charset="0"/>
            </a:endParaRPr>
          </a:p>
        </p:txBody>
      </p:sp>
      <p:cxnSp>
        <p:nvCxnSpPr>
          <p:cNvPr id="54" name="直接连接符 53"/>
          <p:cNvCxnSpPr/>
          <p:nvPr/>
        </p:nvCxnSpPr>
        <p:spPr>
          <a:xfrm flipH="1">
            <a:off x="205172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>
            <a:off x="7092280" y="620688"/>
            <a:ext cx="432048" cy="936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FileRecv\chrome downloads\39548aabae1e26974774a5fe223af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41168"/>
            <a:ext cx="1628514" cy="1592263"/>
          </a:xfrm>
          <a:prstGeom prst="rect">
            <a:avLst/>
          </a:prstGeom>
          <a:noFill/>
        </p:spPr>
      </p:pic>
      <p:pic>
        <p:nvPicPr>
          <p:cNvPr id="36867" name="Picture 3" descr="F:\★design★\43aeabd5gw1eq6axce49wj20nm0nmn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76672"/>
            <a:ext cx="5636146" cy="563614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chemeClr val="bg1">
                <a:alpha val="22000"/>
              </a:schemeClr>
            </a:outerShdw>
          </a:effectLst>
        </p:spPr>
      </p:pic>
      <p:sp>
        <p:nvSpPr>
          <p:cNvPr id="8" name="椭圆 7"/>
          <p:cNvSpPr/>
          <p:nvPr/>
        </p:nvSpPr>
        <p:spPr>
          <a:xfrm>
            <a:off x="2987824" y="1700808"/>
            <a:ext cx="3240360" cy="3240360"/>
          </a:xfrm>
          <a:prstGeom prst="ellipse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771800" y="2564904"/>
            <a:ext cx="37444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Minion Pro SmBd" pitchFamily="18" charset="0"/>
              </a:rPr>
              <a:t>Thank you</a:t>
            </a:r>
          </a:p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Minion Pro SmBd" pitchFamily="18" charset="0"/>
              </a:rPr>
              <a:t>For listening</a:t>
            </a:r>
            <a:endParaRPr lang="zh-CN" altLang="en-US" sz="4400" dirty="0">
              <a:solidFill>
                <a:schemeClr val="bg1"/>
              </a:solidFill>
              <a:latin typeface="Minion Pro SmBd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515719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Med" pitchFamily="18" charset="0"/>
              </a:rPr>
              <a:t>Presented by Jeff,  </a:t>
            </a:r>
            <a:r>
              <a:rPr lang="en-US" altLang="zh-CN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ion Pro Med" pitchFamily="18" charset="0"/>
              </a:rPr>
              <a:t>GuoXuefei</a:t>
            </a:r>
            <a:endParaRPr lang="zh-CN" altLang="en-US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ion Pro M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671</Words>
  <Application>Microsoft Office PowerPoint</Application>
  <PresentationFormat>全屏显示(4:3)</PresentationFormat>
  <Paragraphs>209</Paragraphs>
  <Slides>29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Arial</vt:lpstr>
      <vt:lpstr>宋体</vt:lpstr>
      <vt:lpstr>Cambria Math</vt:lpstr>
      <vt:lpstr>Times New Roman</vt:lpstr>
      <vt:lpstr>Minion Pro SmBd</vt:lpstr>
      <vt:lpstr>Calibri</vt:lpstr>
      <vt:lpstr>方正准雅宋_GBK</vt:lpstr>
      <vt:lpstr>Minion Pro Med</vt:lpstr>
      <vt:lpstr>Office 主题</vt:lpstr>
      <vt:lpstr>Equation</vt:lpstr>
      <vt:lpstr>MathType 6.0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guoxuefeijeff@163.com</cp:lastModifiedBy>
  <cp:revision>37</cp:revision>
  <dcterms:created xsi:type="dcterms:W3CDTF">2015-04-10T03:23:26Z</dcterms:created>
  <dcterms:modified xsi:type="dcterms:W3CDTF">2015-04-10T16:39:28Z</dcterms:modified>
</cp:coreProperties>
</file>