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2" r:id="rId3"/>
    <p:sldId id="283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97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98" r:id="rId26"/>
    <p:sldId id="280" r:id="rId27"/>
    <p:sldId id="287" r:id="rId28"/>
    <p:sldId id="281" r:id="rId29"/>
    <p:sldId id="290" r:id="rId30"/>
    <p:sldId id="285" r:id="rId31"/>
    <p:sldId id="288" r:id="rId32"/>
    <p:sldId id="296" r:id="rId33"/>
    <p:sldId id="289" r:id="rId34"/>
    <p:sldId id="299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36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931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59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964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16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21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41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53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01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88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554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6119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525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518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858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322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08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BD36FC-1916-4FD8-AC59-92522EFBC7A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0C9E2-8750-4266-B7CF-3ECB3387A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34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3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5.v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5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07568" y="332656"/>
            <a:ext cx="8825658" cy="3329581"/>
          </a:xfrm>
        </p:spPr>
        <p:txBody>
          <a:bodyPr/>
          <a:lstStyle/>
          <a:p>
            <a:r>
              <a:rPr lang="zh-CN" altLang="en-US" dirty="0" smtClean="0"/>
              <a:t>冉绍尔</a:t>
            </a:r>
            <a:r>
              <a:rPr lang="en-US" altLang="zh-CN" dirty="0" smtClean="0"/>
              <a:t>-</a:t>
            </a:r>
            <a:r>
              <a:rPr lang="zh-CN" altLang="en-US" dirty="0" smtClean="0"/>
              <a:t>汤森效应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48397" y="4293096"/>
            <a:ext cx="9144000" cy="1655762"/>
          </a:xfrm>
        </p:spPr>
        <p:txBody>
          <a:bodyPr/>
          <a:lstStyle/>
          <a:p>
            <a:r>
              <a:rPr lang="zh-CN" altLang="en-US" dirty="0" smtClean="0"/>
              <a:t>                                                                   电子科学与技术</a:t>
            </a:r>
            <a:endParaRPr lang="en-US" altLang="zh-CN" dirty="0" smtClean="0"/>
          </a:p>
          <a:p>
            <a:r>
              <a:rPr lang="en-US" altLang="zh-CN" dirty="0" smtClean="0"/>
              <a:t>                                                                   13307130118  </a:t>
            </a:r>
            <a:r>
              <a:rPr lang="zh-CN" altLang="en-US" dirty="0" smtClean="0"/>
              <a:t>张郭嘉</a:t>
            </a:r>
            <a:endParaRPr lang="en-US" altLang="zh-CN" dirty="0" smtClean="0"/>
          </a:p>
          <a:p>
            <a:r>
              <a:rPr lang="en-US" altLang="zh-CN" dirty="0" smtClean="0"/>
              <a:t>                                                                   13307110035  </a:t>
            </a:r>
            <a:r>
              <a:rPr lang="zh-CN" altLang="en-US" dirty="0" smtClean="0"/>
              <a:t>李凯文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108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1921</a:t>
            </a:r>
            <a:r>
              <a:rPr lang="zh-CN" altLang="en-US" dirty="0"/>
              <a:t>年，德国物理学家冉绍尔</a:t>
            </a:r>
            <a:r>
              <a:rPr lang="en-US" altLang="zh-CN" dirty="0"/>
              <a:t>(Carl Ramsauer)</a:t>
            </a:r>
            <a:r>
              <a:rPr lang="zh-CN" altLang="en-US" dirty="0"/>
              <a:t>用磁偏转法分离出单一速度的电子，在研究电子与气体原子的碰撞中发现惰性气体（主要讨论</a:t>
            </a:r>
            <a:r>
              <a:rPr lang="en-US" altLang="zh-CN" dirty="0"/>
              <a:t>Ar</a:t>
            </a:r>
            <a:r>
              <a:rPr lang="zh-CN" altLang="en-US" dirty="0"/>
              <a:t>）原子对电子的弹性散射截面在 </a:t>
            </a:r>
            <a:r>
              <a:rPr lang="en-US" altLang="zh-CN" dirty="0"/>
              <a:t>10eV </a:t>
            </a:r>
            <a:r>
              <a:rPr lang="zh-CN" altLang="en-US" dirty="0"/>
              <a:t>左右存在 极大值；在能量降到约 </a:t>
            </a:r>
            <a:r>
              <a:rPr lang="en-US" altLang="zh-CN" dirty="0"/>
              <a:t>0.2eV</a:t>
            </a:r>
            <a:r>
              <a:rPr lang="zh-CN" altLang="en-US" dirty="0"/>
              <a:t>时，</a:t>
            </a:r>
            <a:r>
              <a:rPr lang="en-US" altLang="zh-CN" dirty="0"/>
              <a:t>Ar</a:t>
            </a:r>
            <a:r>
              <a:rPr lang="zh-CN" altLang="en-US" dirty="0"/>
              <a:t>的散射截面呈现极小值，且接近于零。无论哪种气体原子的弹性散射截面，在低能区都与碰撞电子的能量明显有关，而且相似原子具有相似的行为。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93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5840" y="1700808"/>
            <a:ext cx="2952750" cy="36957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24684" y="5661248"/>
            <a:ext cx="7015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Ar</a:t>
            </a:r>
            <a:r>
              <a:rPr lang="zh-CN" altLang="en-US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</a:t>
            </a:r>
            <a:r>
              <a:rPr lang="en-US" altLang="zh-CN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Xe</a:t>
            </a:r>
            <a:r>
              <a:rPr lang="zh-CN" altLang="en-US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</a:t>
            </a:r>
            <a:r>
              <a:rPr lang="en-US" altLang="zh-CN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Kr</a:t>
            </a:r>
            <a:r>
              <a:rPr lang="zh-CN" altLang="en-US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原子对电子的散射截面与加速电压关系</a:t>
            </a:r>
          </a:p>
        </p:txBody>
      </p:sp>
    </p:spTree>
    <p:extLst>
      <p:ext uri="{BB962C8B-B14F-4D97-AF65-F5344CB8AC3E}">
        <p14:creationId xmlns:p14="http://schemas.microsoft.com/office/powerpoint/2010/main" val="73130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1922</a:t>
            </a:r>
            <a:r>
              <a:rPr lang="zh-CN" altLang="en-US" dirty="0"/>
              <a:t>年英国卡文迪许实验室的</a:t>
            </a:r>
            <a:r>
              <a:rPr lang="zh-CN" altLang="en-US" dirty="0" smtClean="0"/>
              <a:t>汤森（</a:t>
            </a:r>
            <a:r>
              <a:rPr lang="en-US" altLang="zh-CN" dirty="0"/>
              <a:t>J.S.Townsend</a:t>
            </a:r>
            <a:r>
              <a:rPr lang="zh-CN" altLang="en-US" dirty="0"/>
              <a:t>）对极</a:t>
            </a:r>
            <a:r>
              <a:rPr lang="zh-CN" altLang="en-US" dirty="0" smtClean="0"/>
              <a:t>低能量的</a:t>
            </a:r>
            <a:r>
              <a:rPr lang="en-US" altLang="zh-CN" dirty="0" smtClean="0"/>
              <a:t>0.75~1.1eV</a:t>
            </a:r>
            <a:r>
              <a:rPr lang="zh-CN" altLang="en-US" dirty="0" smtClean="0"/>
              <a:t>的</a:t>
            </a:r>
            <a:r>
              <a:rPr lang="zh-CN" altLang="en-US" dirty="0"/>
              <a:t>电子在各种气体中的平均自由程作了</a:t>
            </a:r>
            <a:r>
              <a:rPr lang="zh-CN" altLang="en-US" dirty="0" smtClean="0"/>
              <a:t>研究</a:t>
            </a:r>
            <a:r>
              <a:rPr lang="zh-CN" altLang="en-US" dirty="0"/>
              <a:t>。</a:t>
            </a:r>
            <a:r>
              <a:rPr lang="zh-CN" altLang="en-US" dirty="0" smtClean="0"/>
              <a:t>结果发现</a:t>
            </a:r>
            <a:r>
              <a:rPr lang="zh-CN" altLang="en-US" dirty="0"/>
              <a:t>，</a:t>
            </a:r>
            <a:r>
              <a:rPr lang="en-US" altLang="zh-CN" dirty="0" smtClean="0"/>
              <a:t>Ar</a:t>
            </a:r>
            <a:r>
              <a:rPr lang="zh-CN" altLang="en-US" dirty="0" smtClean="0"/>
              <a:t>气</a:t>
            </a:r>
            <a:r>
              <a:rPr lang="zh-CN" altLang="en-US" dirty="0"/>
              <a:t>中的平均自由程远大</a:t>
            </a:r>
            <a:r>
              <a:rPr lang="zh-CN" altLang="en-US" dirty="0" smtClean="0"/>
              <a:t>于经典热力学</a:t>
            </a:r>
            <a:r>
              <a:rPr lang="zh-CN" altLang="en-US" dirty="0"/>
              <a:t>的理论计算值。同时在能量约</a:t>
            </a:r>
            <a:r>
              <a:rPr lang="zh-CN" altLang="en-US" dirty="0" smtClean="0"/>
              <a:t>为</a:t>
            </a:r>
            <a:r>
              <a:rPr lang="en-US" altLang="zh-CN" dirty="0" smtClean="0"/>
              <a:t>0.37eV </a:t>
            </a:r>
            <a:r>
              <a:rPr lang="zh-CN" altLang="en-US" dirty="0"/>
              <a:t>时，电子的自由程出现极大值。</a:t>
            </a:r>
            <a:r>
              <a:rPr lang="zh-CN" altLang="en-US" dirty="0" smtClean="0"/>
              <a:t>后来冉绍尔</a:t>
            </a:r>
            <a:r>
              <a:rPr lang="zh-CN" altLang="en-US" dirty="0"/>
              <a:t>证明了汤森的结果并</a:t>
            </a:r>
            <a:r>
              <a:rPr lang="zh-CN" altLang="en-US" dirty="0" smtClean="0"/>
              <a:t>在</a:t>
            </a:r>
            <a:r>
              <a:rPr lang="en-US" altLang="zh-CN" dirty="0" smtClean="0"/>
              <a:t>0.2eV</a:t>
            </a:r>
            <a:r>
              <a:rPr lang="zh-CN" altLang="en-US" dirty="0" smtClean="0"/>
              <a:t>时发现</a:t>
            </a:r>
            <a:r>
              <a:rPr lang="zh-CN" altLang="en-US" dirty="0"/>
              <a:t>散射截面的极小值，且</a:t>
            </a:r>
            <a:r>
              <a:rPr lang="zh-CN" altLang="en-US" dirty="0" smtClean="0"/>
              <a:t>接近于零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8620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在经典理论中，散射截面与电子的运动速度无关，而冉绍尔与汤森的实验结果表明它们是相关的，需要用量子力学理论作出合理解释。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9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散射截面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B</a:t>
            </a:r>
            <a:r>
              <a:rPr lang="zh-CN" altLang="en-US" dirty="0" smtClean="0"/>
              <a:t>粒子在一薄层平面上分布，单位面积上有</a:t>
            </a:r>
            <a:r>
              <a:rPr lang="en-US" altLang="zh-CN" dirty="0" smtClean="0"/>
              <a:t>n</a:t>
            </a:r>
            <a:r>
              <a:rPr lang="zh-CN" altLang="en-US" dirty="0" smtClean="0"/>
              <a:t>个粒子；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A</a:t>
            </a:r>
            <a:r>
              <a:rPr lang="zh-CN" altLang="en-US" dirty="0" smtClean="0"/>
              <a:t>粒子垂直地射向面积为 </a:t>
            </a:r>
            <a:r>
              <a:rPr lang="en-US" altLang="zh-CN" dirty="0" smtClean="0"/>
              <a:t>S</a:t>
            </a:r>
            <a:r>
              <a:rPr lang="zh-CN" altLang="en-US" dirty="0" smtClean="0"/>
              <a:t>的</a:t>
            </a:r>
            <a:r>
              <a:rPr lang="en-US" altLang="zh-CN" dirty="0" smtClean="0"/>
              <a:t>B</a:t>
            </a:r>
            <a:r>
              <a:rPr lang="zh-CN" altLang="en-US" dirty="0" smtClean="0"/>
              <a:t>粒子所在平面；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把</a:t>
            </a:r>
            <a:r>
              <a:rPr lang="en-US" altLang="zh-CN" dirty="0" smtClean="0"/>
              <a:t>B</a:t>
            </a:r>
            <a:r>
              <a:rPr lang="zh-CN" altLang="en-US" dirty="0" smtClean="0"/>
              <a:t>粒子当做成面积为</a:t>
            </a:r>
            <a:r>
              <a:rPr lang="en-US" altLang="zh-CN" dirty="0" smtClean="0"/>
              <a:t>σ</a:t>
            </a:r>
            <a:r>
              <a:rPr lang="zh-CN" altLang="en-US" dirty="0" smtClean="0"/>
              <a:t>的圆盘，记射中概率为</a:t>
            </a:r>
            <a:r>
              <a:rPr lang="en-US" altLang="zh-CN" dirty="0" smtClean="0"/>
              <a:t>P</a:t>
            </a:r>
            <a:r>
              <a:rPr lang="zh-CN" altLang="en-US" dirty="0" smtClean="0"/>
              <a:t>，则存在关系式    </a:t>
            </a:r>
            <a:endParaRPr lang="en-US" altLang="zh-CN" dirty="0" smtClean="0"/>
          </a:p>
          <a:p>
            <a:pPr marL="0" indent="0" algn="ctr">
              <a:buNone/>
            </a:pPr>
            <a:r>
              <a:rPr lang="en-US" altLang="zh-CN" dirty="0" smtClean="0"/>
              <a:t>   P=nSσ/S=nσ</a:t>
            </a:r>
          </a:p>
          <a:p>
            <a:pPr marL="0" indent="0">
              <a:buNone/>
            </a:pPr>
            <a:r>
              <a:rPr lang="en-US" altLang="zh-CN" dirty="0" smtClean="0"/>
              <a:t>   </a:t>
            </a:r>
            <a:r>
              <a:rPr lang="zh-CN" altLang="en-US" dirty="0" smtClean="0"/>
              <a:t>由此定义散射截面： </a:t>
            </a:r>
            <a:endParaRPr lang="en-US" altLang="zh-CN" dirty="0" smtClean="0"/>
          </a:p>
          <a:p>
            <a:pPr marL="0" indent="0" algn="ctr">
              <a:buNone/>
            </a:pPr>
            <a:r>
              <a:rPr lang="el-GR" altLang="zh-CN" dirty="0" smtClean="0"/>
              <a:t>σ=</a:t>
            </a:r>
            <a:r>
              <a:rPr lang="en-US" altLang="zh-CN" dirty="0" smtClean="0"/>
              <a:t>P/n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511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散射截面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把上述散射截面的定义推广到厚层：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当</a:t>
            </a:r>
            <a:r>
              <a:rPr lang="en-US" altLang="zh-CN" dirty="0" smtClean="0"/>
              <a:t>A</a:t>
            </a:r>
            <a:r>
              <a:rPr lang="zh-CN" altLang="en-US" dirty="0" smtClean="0"/>
              <a:t>粒子入射到面密度为</a:t>
            </a:r>
            <a:r>
              <a:rPr lang="en-US" altLang="zh-CN" dirty="0" smtClean="0"/>
              <a:t>n</a:t>
            </a:r>
            <a:r>
              <a:rPr lang="zh-CN" altLang="en-US" dirty="0" smtClean="0"/>
              <a:t>的</a:t>
            </a:r>
            <a:r>
              <a:rPr lang="en-US" altLang="zh-CN" dirty="0" smtClean="0"/>
              <a:t>B</a:t>
            </a:r>
            <a:r>
              <a:rPr lang="zh-CN" altLang="en-US" dirty="0" smtClean="0"/>
              <a:t>粒子薄层时，设它受到散射的概率为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P(n)</a:t>
            </a:r>
            <a:r>
              <a:rPr lang="zh-CN" altLang="en-US" dirty="0"/>
              <a:t>，</a:t>
            </a:r>
            <a:r>
              <a:rPr lang="zh-CN" altLang="en-US" dirty="0" smtClean="0"/>
              <a:t>或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zh-CN" altLang="en-US" dirty="0" smtClean="0"/>
              <a:t>透过的概率为</a:t>
            </a:r>
            <a:r>
              <a:rPr lang="en-US" altLang="zh-CN" dirty="0" smtClean="0"/>
              <a:t>T=1-P(n) </a:t>
            </a:r>
            <a:r>
              <a:rPr lang="zh-CN" altLang="en-US" dirty="0" smtClean="0"/>
              <a:t>。现在假定在面密度</a:t>
            </a:r>
            <a:r>
              <a:rPr lang="en-US" altLang="zh-CN" dirty="0" smtClean="0"/>
              <a:t>n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的薄层后有一面密度为</a:t>
            </a:r>
            <a:r>
              <a:rPr lang="en-US" altLang="zh-CN" dirty="0" smtClean="0"/>
              <a:t>n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的另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zh-CN" altLang="en-US" dirty="0" smtClean="0"/>
              <a:t>一薄层，则一个</a:t>
            </a:r>
            <a:r>
              <a:rPr lang="en-US" altLang="zh-CN" dirty="0" smtClean="0"/>
              <a:t>A</a:t>
            </a:r>
            <a:r>
              <a:rPr lang="zh-CN" altLang="en-US" dirty="0" smtClean="0"/>
              <a:t>粒子穿越这两个薄层的概率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T(n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+ n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zh-CN" altLang="en-US" dirty="0" smtClean="0"/>
              <a:t>为：</a:t>
            </a:r>
            <a:endParaRPr lang="en-US" altLang="zh-CN" dirty="0" smtClean="0"/>
          </a:p>
          <a:p>
            <a:pPr marL="0" indent="0" algn="ctr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T(n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+n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 =T(n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)·T(n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</a:p>
          <a:p>
            <a:pPr marL="0" indent="0">
              <a:buNone/>
            </a:pPr>
            <a:r>
              <a:rPr lang="zh-CN" altLang="en-US" dirty="0" smtClean="0"/>
              <a:t> 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255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散射截面</a:t>
            </a:r>
            <a:endParaRPr lang="en-US" altLang="zh-CN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</a:t>
            </a:r>
            <a:r>
              <a:rPr lang="zh-CN" altLang="en-US" sz="2400" dirty="0" smtClean="0"/>
              <a:t>因此，透射概率</a:t>
            </a:r>
            <a:r>
              <a:rPr lang="en-US" altLang="zh-CN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T(n</a:t>
            </a:r>
            <a:r>
              <a:rPr lang="en-US" altLang="zh-CN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)=e</a:t>
            </a:r>
            <a:r>
              <a:rPr lang="en-US" altLang="zh-CN" sz="24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−n</a:t>
            </a:r>
            <a:r>
              <a:rPr lang="el-GR" altLang="zh-CN" sz="24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altLang="zh-CN" sz="24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endParaRPr lang="zh-CN" altLang="en-US" sz="2400" baseline="30000" dirty="0" smtClean="0">
              <a:latin typeface="Cambria Math" panose="020405030504060302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</a:t>
            </a:r>
            <a:r>
              <a:rPr lang="zh-CN" altLang="en-US" sz="2400" dirty="0" smtClean="0"/>
              <a:t>散射</a:t>
            </a:r>
            <a:r>
              <a:rPr lang="zh-CN" altLang="en-US" sz="2400" dirty="0" smtClean="0"/>
              <a:t>概率：</a:t>
            </a:r>
            <a:r>
              <a:rPr lang="en-US" altLang="zh-CN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altLang="zh-CN" sz="2400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altLang="zh-CN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(x)=1−e</a:t>
            </a:r>
            <a:r>
              <a:rPr lang="en-US" altLang="zh-CN" sz="24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−n</a:t>
            </a:r>
            <a:r>
              <a:rPr lang="el-GR" altLang="zh-CN" sz="24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altLang="zh-CN" sz="24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x </a:t>
            </a:r>
          </a:p>
          <a:p>
            <a:pPr marL="0" indent="0">
              <a:lnSpc>
                <a:spcPct val="150000"/>
              </a:lnSpc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002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碰撞管的设计原则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zh-CN" altLang="en-US" dirty="0" smtClean="0"/>
              <a:t>碰撞管是用来研究电子与原子碰撞的，它必须由下列四部分组成：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1.</a:t>
            </a:r>
            <a:r>
              <a:rPr lang="zh-CN" altLang="en-US" dirty="0" smtClean="0"/>
              <a:t>用于发射电子的阴极；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2.</a:t>
            </a:r>
            <a:r>
              <a:rPr lang="zh-CN" altLang="en-US" dirty="0" smtClean="0"/>
              <a:t>用以改变或控制电子的运动速度（能量）的加速极；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3.</a:t>
            </a:r>
            <a:r>
              <a:rPr lang="zh-CN" altLang="en-US" dirty="0" smtClean="0"/>
              <a:t>一个电子与原子碰撞的等势空间；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4.</a:t>
            </a:r>
            <a:r>
              <a:rPr lang="zh-CN" altLang="en-US" dirty="0" smtClean="0"/>
              <a:t>收集碰撞后的透射电子的收集极。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69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49853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测量原理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灯丝</a:t>
            </a:r>
            <a:r>
              <a:rPr lang="zh-CN" altLang="en-US" dirty="0" smtClean="0"/>
              <a:t>被加热，电子自阴极逸出，设阴极电流为</a:t>
            </a:r>
            <a:r>
              <a:rPr lang="en-US" altLang="zh-CN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</a:t>
            </a:r>
            <a:r>
              <a:rPr lang="en-US" altLang="zh-CN" baseline="-25000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k</a:t>
            </a:r>
            <a:r>
              <a:rPr lang="zh-CN" altLang="en-US" dirty="0" smtClean="0">
                <a:latin typeface="+mn-ea"/>
              </a:rPr>
              <a:t>；</a:t>
            </a:r>
            <a:endParaRPr lang="en-US" altLang="zh-CN" baseline="-25000" dirty="0" smtClean="0">
              <a:latin typeface="+mn-ea"/>
            </a:endParaRPr>
          </a:p>
          <a:p>
            <a:pPr marL="0" indent="0"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电子</a:t>
            </a:r>
            <a:r>
              <a:rPr lang="zh-CN" altLang="en-US" dirty="0" smtClean="0"/>
              <a:t>在加速电压的作用下，有一部分电子在到达栅极之前，被屏极接收，形成电流</a:t>
            </a:r>
            <a:r>
              <a:rPr lang="en-US" altLang="zh-CN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</a:t>
            </a:r>
            <a:r>
              <a:rPr lang="en-US" altLang="zh-CN" baseline="-25000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s1</a:t>
            </a:r>
            <a:r>
              <a:rPr lang="zh-CN" altLang="en-US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有</a:t>
            </a:r>
            <a:r>
              <a:rPr lang="zh-CN" altLang="en-US" dirty="0" smtClean="0"/>
              <a:t>一部分穿越屏极上的矩形孔，形成电流</a:t>
            </a:r>
            <a:r>
              <a:rPr lang="en-US" altLang="zh-CN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</a:t>
            </a:r>
            <a:r>
              <a:rPr lang="en-US" altLang="zh-CN" baseline="-25000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0</a:t>
            </a:r>
            <a:r>
              <a:rPr lang="zh-CN" alt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，</a:t>
            </a:r>
            <a:endParaRPr lang="en-US" altLang="zh-CN" dirty="0" smtClean="0"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marL="0" indent="0"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由于</a:t>
            </a:r>
            <a:r>
              <a:rPr lang="zh-CN" altLang="en-US" dirty="0" smtClean="0"/>
              <a:t>屏极上的矩形孔与板极</a:t>
            </a:r>
            <a:r>
              <a:rPr lang="en-US" altLang="zh-CN" dirty="0" smtClean="0"/>
              <a:t>P</a:t>
            </a:r>
            <a:r>
              <a:rPr lang="zh-CN" altLang="en-US" dirty="0" smtClean="0"/>
              <a:t>之间是一个等势空间，所以电子穿越矩形孔后就以恒速运动，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en-US" altLang="zh-CN" dirty="0" smtClean="0"/>
              <a:t>  </a:t>
            </a:r>
            <a:r>
              <a:rPr lang="zh-CN" altLang="en-US" dirty="0" smtClean="0"/>
              <a:t>受到</a:t>
            </a:r>
            <a:r>
              <a:rPr lang="zh-CN" altLang="en-US" dirty="0" smtClean="0"/>
              <a:t>气体原子散射的电子则到达屏极，形成散射电流 </a:t>
            </a:r>
            <a:r>
              <a:rPr lang="en-US" altLang="zh-CN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</a:t>
            </a:r>
            <a:r>
              <a:rPr lang="en-US" altLang="zh-CN" baseline="-25000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s2</a:t>
            </a:r>
            <a:r>
              <a:rPr lang="zh-CN" altLang="en-US" dirty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，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/>
              <a:t>  未</a:t>
            </a:r>
            <a:r>
              <a:rPr lang="zh-CN" altLang="en-US" dirty="0" smtClean="0"/>
              <a:t>受到散射的电子则到达板极 </a:t>
            </a:r>
            <a:r>
              <a:rPr lang="en-US" altLang="zh-CN" dirty="0" smtClean="0"/>
              <a:t>P</a:t>
            </a:r>
            <a:r>
              <a:rPr lang="zh-CN" altLang="en-US" dirty="0" smtClean="0"/>
              <a:t>，形成透射电流 </a:t>
            </a:r>
            <a:r>
              <a:rPr lang="en-US" altLang="zh-CN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I</a:t>
            </a:r>
            <a:r>
              <a:rPr lang="en-US" altLang="zh-CN" baseline="-25000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p </a:t>
            </a:r>
            <a:r>
              <a:rPr lang="zh-CN" altLang="en-US" dirty="0" smtClean="0"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。</a:t>
            </a:r>
            <a:endParaRPr lang="en-US" altLang="zh-CN" dirty="0" smtClean="0"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732" y="4005064"/>
            <a:ext cx="3779157" cy="250798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32734" y="6479473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测量气体原子总散射截面的原理图</a:t>
            </a:r>
          </a:p>
        </p:txBody>
      </p:sp>
    </p:spTree>
    <p:extLst>
      <p:ext uri="{BB962C8B-B14F-4D97-AF65-F5344CB8AC3E}">
        <p14:creationId xmlns:p14="http://schemas.microsoft.com/office/powerpoint/2010/main" val="207533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测量原理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zh-CN" altLang="en-US" dirty="0" smtClean="0">
                <a:latin typeface="Adobe Myungjo Std M" panose="02020600000000000000" pitchFamily="18" charset="-128"/>
              </a:rPr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zh-CN" altLang="en-US" dirty="0" smtClean="0">
                <a:latin typeface="Adobe Myungjo Std M" panose="02020600000000000000" pitchFamily="18" charset="-128"/>
              </a:rPr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s1</a:t>
            </a:r>
            <a:r>
              <a:rPr lang="zh-CN" altLang="en-US" dirty="0" smtClean="0">
                <a:latin typeface="Adobe Myungjo Std M" panose="02020600000000000000" pitchFamily="18" charset="-128"/>
              </a:rPr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s2</a:t>
            </a:r>
            <a:r>
              <a:rPr lang="zh-CN" altLang="en-US" dirty="0" smtClean="0">
                <a:latin typeface="Adobe Myungjo Std M" panose="02020600000000000000" pitchFamily="18" charset="-128"/>
              </a:rPr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zh-CN" altLang="en-US" dirty="0" smtClean="0"/>
              <a:t>的关系：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k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+I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s1</a:t>
            </a:r>
            <a:endParaRPr lang="en-US" altLang="zh-CN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s1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+I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s2</a:t>
            </a:r>
          </a:p>
          <a:p>
            <a:pPr marL="0" indent="0">
              <a:buNone/>
            </a:pP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0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+I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s2</a:t>
            </a:r>
          </a:p>
        </p:txBody>
      </p:sp>
    </p:spTree>
    <p:extLst>
      <p:ext uri="{BB962C8B-B14F-4D97-AF65-F5344CB8AC3E}">
        <p14:creationId xmlns:p14="http://schemas.microsoft.com/office/powerpoint/2010/main" val="315114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实验原理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测量原理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   等势区内的散射概率为：</a:t>
                </a:r>
                <a:r>
                  <a:rPr lang="en-US" altLang="zh-CN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altLang="zh-CN" i="1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zh-CN" altLang="en-US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 smtClean="0"/>
                  <a:t>式</a:t>
                </a:r>
                <a:r>
                  <a:rPr lang="zh-CN" altLang="en-US" dirty="0" smtClean="0"/>
                  <a:t>中</a:t>
                </a:r>
                <a:r>
                  <a:rPr lang="en-US" altLang="zh-CN" dirty="0" smtClean="0">
                    <a:latin typeface="Adobe Myungjo Std M" panose="02020600000000000000" pitchFamily="18" charset="-128"/>
                    <a:ea typeface="Adobe Myungjo Std M" panose="02020600000000000000" pitchFamily="18" charset="-128"/>
                  </a:rPr>
                  <a:t>I</a:t>
                </a:r>
                <a:r>
                  <a:rPr lang="en-US" altLang="zh-CN" baseline="-25000" dirty="0" smtClean="0">
                    <a:latin typeface="Adobe Myungjo Std M" panose="02020600000000000000" pitchFamily="18" charset="-128"/>
                    <a:ea typeface="Adobe Myungjo Std M" panose="02020600000000000000" pitchFamily="18" charset="-128"/>
                  </a:rPr>
                  <a:t>0</a:t>
                </a:r>
                <a:r>
                  <a:rPr lang="zh-CN" altLang="en-US" dirty="0" smtClean="0"/>
                  <a:t>是</a:t>
                </a:r>
                <a:r>
                  <a:rPr lang="zh-CN" altLang="en-US" dirty="0"/>
                  <a:t>不能直接测得的，需要</a:t>
                </a:r>
                <a:r>
                  <a:rPr lang="zh-CN" altLang="en-US" dirty="0" smtClean="0"/>
                  <a:t>间接的</a:t>
                </a:r>
                <a:r>
                  <a:rPr lang="zh-CN" altLang="en-US" dirty="0" smtClean="0"/>
                  <a:t>方 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法来</a:t>
                </a:r>
                <a:r>
                  <a:rPr lang="zh-CN" altLang="en-US" dirty="0"/>
                  <a:t>测量</a:t>
                </a:r>
                <a:r>
                  <a:rPr lang="zh-CN" altLang="en-US" dirty="0" smtClean="0"/>
                  <a:t>。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定义</a:t>
                </a:r>
                <a:r>
                  <a:rPr lang="zh-CN" altLang="en-US" dirty="0"/>
                  <a:t>：</a:t>
                </a:r>
                <a:r>
                  <a:rPr lang="zh-CN" altLang="en-US" dirty="0" smtClean="0"/>
                  <a:t>几何因子</a:t>
                </a:r>
                <a:r>
                  <a:rPr lang="en-US" altLang="zh-CN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 </a:t>
                </a:r>
                <a:r>
                  <a:rPr lang="en-US" altLang="zh-CN" i="1" dirty="0"/>
                  <a:t>=</a:t>
                </a:r>
                <a:r>
                  <a:rPr lang="en-US" altLang="zh-CN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altLang="zh-CN" i="1" baseline="-2500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en-US" dirty="0" smtClean="0"/>
                  <a:t> ；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因此散射概率</a:t>
                </a:r>
                <a:r>
                  <a:rPr lang="en-US" altLang="zh-CN" i="1" dirty="0" smtClean="0">
                    <a:latin typeface="Cambria Math" panose="02040503050406030204" pitchFamily="18" charset="0"/>
                  </a:rPr>
                  <a:t>P</a:t>
                </a:r>
                <a:r>
                  <a:rPr lang="en-US" altLang="zh-CN" i="1" baseline="-25000" dirty="0" smtClean="0">
                    <a:latin typeface="Cambria Math" panose="02040503050406030204" pitchFamily="18" charset="0"/>
                  </a:rPr>
                  <a:t>s  </a:t>
                </a:r>
                <a:r>
                  <a:rPr lang="en-US" altLang="zh-CN" i="1" dirty="0" smtClean="0"/>
                  <a:t>=</a:t>
                </a:r>
                <a:r>
                  <a:rPr lang="en-US" altLang="zh-CN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CN" dirty="0">
                    <a:latin typeface="Cambria Math" panose="02040503050406030204" pitchFamily="18" charset="0"/>
                  </a:rPr>
                  <a:t>1 </a:t>
                </a:r>
                <a:r>
                  <a:rPr lang="en-US" altLang="zh-CN" i="1" dirty="0"/>
                  <a:t>-</a:t>
                </a:r>
                <a:r>
                  <a:rPr lang="en-US" altLang="zh-CN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zh-CN" altLang="en-US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 t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744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实验原理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测量原理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为了测量几何因子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zh-CN" alt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，将充气闸流管的管端部分浸到稳定为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77K</a:t>
                </a:r>
                <a:r>
                  <a:rPr lang="zh-CN" alt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液  </a:t>
                </a:r>
                <a:endParaRPr lang="en-US" altLang="zh-CN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氮</a:t>
                </a:r>
                <a:r>
                  <a:rPr lang="zh-CN" alt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中。</a:t>
                </a:r>
                <a:r>
                  <a:rPr lang="zh-CN" altLang="en-US" dirty="0" smtClean="0"/>
                  <a:t>这时</a:t>
                </a:r>
                <a:r>
                  <a:rPr lang="zh-CN" altLang="en-US" dirty="0"/>
                  <a:t>，管内掉气体</a:t>
                </a:r>
                <a:r>
                  <a:rPr lang="zh-CN" altLang="en-US" dirty="0" smtClean="0"/>
                  <a:t>冻结</a:t>
                </a:r>
                <a:r>
                  <a:rPr lang="zh-CN" altLang="en-US" dirty="0"/>
                  <a:t>，在这种低温状态下，气体原子</a:t>
                </a:r>
                <a:r>
                  <a:rPr lang="zh-CN" altLang="en-US" dirty="0" smtClean="0"/>
                  <a:t>的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密度</a:t>
                </a:r>
                <a:r>
                  <a:rPr lang="zh-CN" altLang="en-US" dirty="0"/>
                  <a:t>很小，对电子的散射可以忽略</a:t>
                </a:r>
                <a:r>
                  <a:rPr lang="zh-CN" altLang="en-US" dirty="0" smtClean="0"/>
                  <a:t>不计，几何因子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zh-CN" altLang="en-US" dirty="0" smtClean="0"/>
                  <a:t>就等于此时的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板</a:t>
                </a:r>
                <a:r>
                  <a:rPr lang="zh-CN" altLang="en-US" dirty="0" smtClean="0"/>
                  <a:t>流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altLang="zh-CN" baseline="-25000" dirty="0" smtClean="0"/>
                  <a:t>p</a:t>
                </a:r>
                <a:r>
                  <a:rPr lang="zh-CN" altLang="en-US" dirty="0" smtClean="0"/>
                  <a:t>*与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altLang="zh-CN" baseline="-25000" dirty="0" smtClean="0"/>
                  <a:t>s</a:t>
                </a:r>
                <a:r>
                  <a:rPr lang="zh-CN" altLang="en-US" dirty="0" smtClean="0"/>
                  <a:t>*之比，即：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zh-CN" altLang="en-US" dirty="0">
                            <a:latin typeface="Cambria Math" panose="02040503050406030204" pitchFamily="18" charset="0"/>
                          </a:rPr>
                          <m:t>∗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zh-CN" altLang="en-US" dirty="0"/>
                          <m:t>∗</m:t>
                        </m:r>
                      </m:den>
                    </m:f>
                    <m:r>
                      <a:rPr lang="zh-CN" altLang="en-US" i="1" dirty="0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  </a:t>
                </a:r>
                <a:r>
                  <a:rPr lang="zh-CN" altLang="en-US" dirty="0" smtClean="0">
                    <a:ea typeface="Cambria Math" panose="02040503050406030204" pitchFamily="18" charset="0"/>
                  </a:rPr>
                  <a:t>因此有</a:t>
                </a:r>
                <a:r>
                  <a:rPr lang="en-US" altLang="zh-CN" i="1" dirty="0" smtClean="0">
                    <a:latin typeface="Cambria Math" panose="02040503050406030204" pitchFamily="18" charset="0"/>
                  </a:rPr>
                  <a:t>P</a:t>
                </a:r>
                <a:r>
                  <a:rPr lang="en-US" altLang="zh-CN" i="1" baseline="-25000" dirty="0" smtClean="0">
                    <a:latin typeface="Cambria Math" panose="02040503050406030204" pitchFamily="18" charset="0"/>
                  </a:rPr>
                  <a:t>s</a:t>
                </a:r>
                <a:r>
                  <a:rPr lang="en-US" altLang="zh-CN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CN" dirty="0" smtClean="0"/>
                  <a:t>= 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altLang="zh-CN" dirty="0" smtClean="0"/>
                  <a:t>-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altLang="zh-CN" b="0" i="0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den>
                    </m:f>
                  </m:oMath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 t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25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实验原理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测量原理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设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zh-CN" altLang="en-US" dirty="0" smtClean="0"/>
                  <a:t>为出射孔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zh-CN" altLang="en-US" dirty="0" smtClean="0"/>
                  <a:t>到极板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zh-CN" altLang="en-US" dirty="0" smtClean="0"/>
                  <a:t>之间的距离，则</a:t>
                </a:r>
                <a:r>
                  <a:rPr lang="en-US" altLang="zh-CN" i="1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i="1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zh-CN" altLang="en-US" dirty="0" smtClean="0">
                    <a:latin typeface="Cambria Math" panose="02040503050406030204" pitchFamily="18" charset="0"/>
                  </a:rPr>
                  <a:t>（</a:t>
                </a:r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zh-CN" altLang="en-US" dirty="0" smtClean="0">
                    <a:latin typeface="Cambria Math" panose="02040503050406030204" pitchFamily="18" charset="0"/>
                  </a:rPr>
                  <a:t>）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altLang="zh-CN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1-e</a:t>
                </a:r>
                <a:r>
                  <a:rPr lang="en-US" altLang="zh-CN" baseline="300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-nσL</a:t>
                </a:r>
                <a:endParaRPr lang="zh-CN" altLang="en-US" baseline="30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 smtClean="0"/>
                  <a:t>   </a:t>
                </a:r>
                <a:r>
                  <a:rPr lang="zh-CN" altLang="en-US" dirty="0" smtClean="0"/>
                  <a:t>式中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nσ</a:t>
                </a:r>
                <a:r>
                  <a:rPr lang="zh-CN" altLang="en-US" dirty="0" smtClean="0"/>
                  <a:t>即为总有效截面，用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zh-CN" altLang="en-US" dirty="0" smtClean="0"/>
                  <a:t>表示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zh-CN" altLang="en-US" dirty="0" smtClean="0"/>
                  <a:t>当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f&lt;&lt;1</a:t>
                </a:r>
                <a:r>
                  <a:rPr lang="zh-CN" altLang="en-US" dirty="0" smtClean="0"/>
                  <a:t>时，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s1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≈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，可得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Q=-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</m:den>
                    </m:f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𝑙𝑛</m:t>
                    </m:r>
                  </m:oMath>
                </a14:m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1-P</a:t>
                </a:r>
                <a:r>
                  <a:rPr lang="en-US" altLang="zh-CN" i="1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</m:den>
                    </m:f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𝑙𝑛</m:t>
                    </m:r>
                  </m:oMath>
                </a14:m>
                <a:r>
                  <a:rPr lang="en-US" altLang="zh-CN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altLang="zh-CN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den>
                    </m:f>
                  </m:oMath>
                </a14:m>
                <a:r>
                  <a:rPr lang="en-US" altLang="zh-CN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 </a:t>
                </a:r>
                <a:endParaRPr lang="en-US" altLang="zh-CN" baseline="-25000" dirty="0" smtClean="0">
                  <a:solidFill>
                    <a:schemeClr val="bg2">
                      <a:lumMod val="10000"/>
                    </a:schemeClr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 t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01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实验原理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测量原理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   </a:t>
                </a:r>
                <a:r>
                  <a:rPr lang="zh-CN" altLang="en-US" dirty="0" smtClean="0"/>
                  <a:t>  测量</a:t>
                </a:r>
                <a:r>
                  <a:rPr lang="zh-CN" altLang="en-US" dirty="0"/>
                  <a:t>不同加速电压</a:t>
                </a:r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</a:t>
                </a:r>
                <a:r>
                  <a:rPr lang="zh-CN" altLang="en-US" dirty="0"/>
                  <a:t>时的</a:t>
                </a:r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altLang="zh-CN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zh-CN" altLang="en-US" dirty="0"/>
                  <a:t>值，即可得到总有效散射截面</a:t>
                </a:r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zh-CN" altLang="en-US" dirty="0"/>
                  <a:t>与</a:t>
                </a:r>
                <a:r>
                  <a:rPr lang="zh-CN" altLang="en-US" dirty="0" smtClean="0"/>
                  <a:t>根号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endParaRPr lang="en-US" altLang="zh-CN" b="0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   </a:t>
                </a:r>
                <a:r>
                  <a:rPr lang="zh-CN" altLang="en-US" dirty="0" smtClean="0"/>
                  <a:t>  的</a:t>
                </a:r>
                <a:r>
                  <a:rPr lang="zh-CN" altLang="en-US" dirty="0"/>
                  <a:t>关系曲线。</a:t>
                </a:r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pPr marL="0" indent="0" algn="ctr">
                  <a:buNone/>
                </a:pPr>
                <a:endParaRPr lang="en-US" altLang="zh-CN" sz="2000" dirty="0" smtClean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 t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3140968"/>
            <a:ext cx="298132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实验仪器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ZQI0.1/0.3</a:t>
            </a:r>
            <a:r>
              <a:rPr lang="zh-CN" altLang="en-US" dirty="0" smtClean="0"/>
              <a:t>型</a:t>
            </a:r>
            <a:r>
              <a:rPr lang="zh-CN" altLang="en-US" dirty="0"/>
              <a:t>充气（氙</a:t>
            </a:r>
            <a:r>
              <a:rPr lang="en-US" altLang="zh-CN" dirty="0"/>
              <a:t>-</a:t>
            </a:r>
            <a:r>
              <a:rPr lang="zh-CN" altLang="en-US" dirty="0"/>
              <a:t>氪）</a:t>
            </a:r>
            <a:r>
              <a:rPr lang="zh-CN" altLang="en-US" dirty="0" smtClean="0"/>
              <a:t>闸流管</a:t>
            </a:r>
            <a:endParaRPr lang="en-US" altLang="zh-CN" dirty="0" smtClean="0"/>
          </a:p>
          <a:p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R-T</a:t>
            </a:r>
            <a:r>
              <a:rPr lang="zh-CN" altLang="en-US" dirty="0" smtClean="0"/>
              <a:t>实验仪</a:t>
            </a:r>
            <a:endParaRPr lang="en-US" altLang="zh-CN" dirty="0" smtClean="0"/>
          </a:p>
          <a:p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XJ4312</a:t>
            </a:r>
            <a:r>
              <a:rPr lang="zh-CN" altLang="en-US" dirty="0" smtClean="0"/>
              <a:t>型</a:t>
            </a:r>
            <a:r>
              <a:rPr lang="zh-CN" altLang="en-US" dirty="0"/>
              <a:t>二踪</a:t>
            </a:r>
            <a:r>
              <a:rPr lang="zh-CN" altLang="en-US" dirty="0" smtClean="0"/>
              <a:t>示波器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653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交流定性观察</a:t>
            </a:r>
            <a:endParaRPr lang="en-US" altLang="zh-CN" sz="2800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sz="2800" dirty="0" smtClean="0"/>
              <a:t>直流定性测量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7854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交流定性观察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利用</a:t>
            </a:r>
            <a:r>
              <a:rPr lang="zh-CN" altLang="en-US" dirty="0"/>
              <a:t>双踪示波器，使用交流</a:t>
            </a:r>
            <a:r>
              <a:rPr lang="zh-CN" altLang="en-US" dirty="0" smtClean="0"/>
              <a:t>加速电压（交流接线），</a:t>
            </a:r>
            <a:r>
              <a:rPr lang="zh-CN" altLang="en-US" dirty="0"/>
              <a:t>定性观察</a:t>
            </a:r>
            <a:r>
              <a:rPr lang="zh-CN" altLang="en-US" dirty="0" smtClean="0"/>
              <a:t>各极电流（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、</a:t>
            </a:r>
            <a:endParaRPr lang="en-US" altLang="zh-CN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zh-CN" altLang="en-US" dirty="0" smtClean="0">
                <a:latin typeface="Cambria Math" panose="02040503050406030204" pitchFamily="18" charset="0"/>
              </a:rPr>
              <a:t>）</a:t>
            </a:r>
            <a:r>
              <a:rPr lang="zh-CN" altLang="en-US" dirty="0" smtClean="0"/>
              <a:t>与</a:t>
            </a:r>
            <a:r>
              <a:rPr lang="zh-CN" altLang="en-US" dirty="0"/>
              <a:t>加速电压的</a:t>
            </a:r>
            <a:r>
              <a:rPr lang="zh-CN" altLang="en-US" dirty="0" smtClean="0"/>
              <a:t>关系。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605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交流</a:t>
            </a:r>
            <a:r>
              <a:rPr lang="zh-CN" altLang="en-US" dirty="0" smtClean="0"/>
              <a:t>定性观察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1.</a:t>
            </a:r>
            <a:r>
              <a:rPr lang="zh-CN" altLang="en-US" dirty="0" smtClean="0"/>
              <a:t>室温，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=2.13V</a:t>
            </a:r>
            <a:r>
              <a:rPr lang="zh-CN" altLang="en-US" dirty="0" smtClean="0"/>
              <a:t>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较小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24" y="3068960"/>
            <a:ext cx="3171258" cy="272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7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交流定性观察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2.</a:t>
            </a:r>
            <a:r>
              <a:rPr lang="zh-CN" altLang="en-US" dirty="0" smtClean="0"/>
              <a:t>室温，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=2.13V</a:t>
            </a:r>
            <a:r>
              <a:rPr lang="zh-CN" altLang="en-US" dirty="0"/>
              <a:t>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较大，可观察到明显电离现象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25" y="3068960"/>
            <a:ext cx="3121149" cy="261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交流定性观察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3.</a:t>
            </a:r>
            <a:r>
              <a:rPr lang="zh-CN" altLang="en-US" dirty="0"/>
              <a:t>室温，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=2.40V</a:t>
            </a:r>
            <a:r>
              <a:rPr lang="zh-CN" altLang="en-US" dirty="0"/>
              <a:t>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较小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48" y="3212976"/>
            <a:ext cx="2727807" cy="230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7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交流定性观察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4.</a:t>
            </a:r>
            <a:r>
              <a:rPr lang="zh-CN" altLang="en-US" dirty="0"/>
              <a:t>室温，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=3.00V</a:t>
            </a:r>
            <a:r>
              <a:rPr lang="zh-CN" altLang="en-US" dirty="0"/>
              <a:t>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/>
              <a:t>较小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063" y="3140968"/>
            <a:ext cx="2825874" cy="238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交流定性观察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5.</a:t>
            </a:r>
            <a:r>
              <a:rPr lang="zh-CN" altLang="en-US" dirty="0" smtClean="0"/>
              <a:t>低温</a:t>
            </a:r>
            <a:r>
              <a:rPr lang="zh-CN" altLang="en-US" dirty="0"/>
              <a:t>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=2.00V</a:t>
            </a:r>
            <a:r>
              <a:rPr lang="zh-CN" altLang="en-US" dirty="0"/>
              <a:t>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/>
              <a:t>较小</a:t>
            </a:r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007" y="2991274"/>
            <a:ext cx="2799149" cy="231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27526" y="1988840"/>
            <a:ext cx="8946541" cy="4320480"/>
          </a:xfrm>
        </p:spPr>
        <p:txBody>
          <a:bodyPr>
            <a:normAutofit/>
          </a:bodyPr>
          <a:lstStyle/>
          <a:p>
            <a:r>
              <a:rPr lang="zh-CN" altLang="en-US" dirty="0"/>
              <a:t>交流定性观察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6.</a:t>
            </a:r>
            <a:r>
              <a:rPr lang="zh-CN" altLang="en-US" dirty="0"/>
              <a:t>低温，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=2.00V</a:t>
            </a:r>
            <a:r>
              <a:rPr lang="zh-CN" altLang="en-US" dirty="0"/>
              <a:t>，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较小，</a:t>
            </a:r>
            <a:r>
              <a:rPr lang="en-US" altLang="zh-CN" dirty="0" smtClean="0"/>
              <a:t>E</a:t>
            </a:r>
            <a:r>
              <a:rPr lang="en-US" altLang="zh-CN" baseline="-25000" dirty="0" smtClean="0"/>
              <a:t>c</a:t>
            </a:r>
            <a:r>
              <a:rPr lang="en-US" altLang="zh-CN" dirty="0" smtClean="0"/>
              <a:t>=0.34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marL="0" indent="0">
              <a:buNone/>
            </a:pP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dirty="0" smtClean="0"/>
              <a:t>       </a:t>
            </a:r>
            <a:r>
              <a:rPr lang="en-US" altLang="zh-CN" dirty="0" smtClean="0"/>
              <a:t>       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dirty="0" smtClean="0"/>
              <a:t>       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00" y="2996708"/>
            <a:ext cx="2687191" cy="230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5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4293" y="1635012"/>
            <a:ext cx="8946541" cy="4320480"/>
          </a:xfrm>
        </p:spPr>
        <p:txBody>
          <a:bodyPr>
            <a:normAutofit/>
          </a:bodyPr>
          <a:lstStyle/>
          <a:p>
            <a:r>
              <a:rPr lang="zh-CN" altLang="en-US" dirty="0"/>
              <a:t>交流定性观察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</a:t>
            </a:r>
            <a:r>
              <a:rPr lang="en-US" altLang="zh-CN" dirty="0" smtClean="0"/>
              <a:t>5</a:t>
            </a:r>
            <a:r>
              <a:rPr lang="zh-CN" altLang="en-US" dirty="0" smtClean="0"/>
              <a:t>，</a:t>
            </a:r>
            <a:r>
              <a:rPr lang="en-US" altLang="zh-CN" dirty="0" smtClean="0"/>
              <a:t>6</a:t>
            </a:r>
            <a:r>
              <a:rPr lang="zh-CN" altLang="en-US" dirty="0" smtClean="0"/>
              <a:t>图对比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dirty="0" smtClean="0"/>
              <a:t>       </a:t>
            </a:r>
            <a:r>
              <a:rPr lang="en-US" altLang="zh-CN" dirty="0" smtClean="0"/>
              <a:t>       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    </a:t>
            </a:r>
            <a:r>
              <a:rPr lang="zh-CN" altLang="en-US" dirty="0" smtClean="0"/>
              <a:t>          图</a:t>
            </a:r>
            <a:r>
              <a:rPr lang="en-US" altLang="zh-CN" dirty="0" smtClean="0"/>
              <a:t>5</a:t>
            </a:r>
            <a:r>
              <a:rPr lang="zh-CN" altLang="en-US" dirty="0" smtClean="0"/>
              <a:t>，电流不同时产生                           图</a:t>
            </a:r>
            <a:r>
              <a:rPr lang="en-US" altLang="zh-CN" dirty="0" smtClean="0"/>
              <a:t>6</a:t>
            </a:r>
            <a:r>
              <a:rPr lang="zh-CN" altLang="en-US" dirty="0" smtClean="0"/>
              <a:t>，电流同时产生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                                   说明接触电位得到了补偿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747" y="2492896"/>
            <a:ext cx="2687191" cy="23166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2492896"/>
            <a:ext cx="2798307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9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直流定性测量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dirty="0" smtClean="0"/>
              <a:t>按直流测量线路接线，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zh-CN" altLang="en-US" dirty="0" smtClean="0"/>
              <a:t>调至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1.92V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dirty="0" smtClean="0"/>
              <a:t>将充</a:t>
            </a:r>
            <a:r>
              <a:rPr lang="zh-CN" altLang="en-US" dirty="0"/>
              <a:t>气闸流阀的管端部分浸入</a:t>
            </a:r>
            <a:r>
              <a:rPr lang="zh-CN" altLang="en-US" dirty="0" smtClean="0"/>
              <a:t>液氮，调整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至</a:t>
            </a:r>
            <a:r>
              <a:rPr lang="en-US" altLang="zh-CN" dirty="0" smtClean="0"/>
              <a:t>0.4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dirty="0" smtClean="0"/>
              <a:t>细调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zh-CN" altLang="en-US" dirty="0" smtClean="0"/>
              <a:t>，使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zh-CN" altLang="en-US" dirty="0" smtClean="0"/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zh-CN" altLang="en-US" dirty="0" smtClean="0"/>
              <a:t>同时变化，得到补偿电位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=0.25V</a:t>
            </a:r>
            <a:r>
              <a:rPr lang="zh-CN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；</a:t>
            </a:r>
            <a:endParaRPr lang="en-US" altLang="zh-CN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dirty="0"/>
              <a:t>测量一</a:t>
            </a:r>
            <a:r>
              <a:rPr lang="zh-CN" altLang="en-US" dirty="0" smtClean="0"/>
              <a:t>组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zh-CN" altLang="en-US" dirty="0"/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zh-CN" altLang="en-US" dirty="0" smtClean="0"/>
              <a:t>的数据</a:t>
            </a:r>
            <a:r>
              <a:rPr lang="zh-CN" altLang="en-US" dirty="0"/>
              <a:t>；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</a:rPr>
              <a:t>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zh-CN" altLang="en-US" dirty="0"/>
              <a:t>拿走液氮，待充气闸流管恢复到室温</a:t>
            </a:r>
            <a:r>
              <a:rPr lang="zh-CN" altLang="en-US" dirty="0" smtClean="0"/>
              <a:t>后</a:t>
            </a:r>
            <a:r>
              <a:rPr lang="en-US" altLang="zh-CN" dirty="0"/>
              <a:t>,</a:t>
            </a:r>
            <a:r>
              <a:rPr lang="zh-CN" altLang="en-US" dirty="0" smtClean="0"/>
              <a:t>调节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altLang="zh-CN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/>
              <a:t>到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1.00V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；</a:t>
            </a:r>
            <a:endParaRPr lang="en-US" altLang="zh-CN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调节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使得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altLang="zh-CN" dirty="0" smtClean="0"/>
              <a:t>+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 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altLang="zh-CN" dirty="0" smtClean="0"/>
              <a:t>+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=2.00V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；</a:t>
            </a:r>
            <a:endParaRPr lang="en-US" altLang="zh-CN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altLang="zh-CN" dirty="0" smtClean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7.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测量一组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和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zh-CN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的值。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84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直流定性测量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=0.25V</a:t>
                </a:r>
                <a:r>
                  <a:rPr lang="zh-CN" altLang="en-US" sz="2000" dirty="0" smtClean="0"/>
                  <a:t>时，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zh-CN" altLang="en-US" sz="2000" dirty="0" smtClean="0"/>
                  <a:t>与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zh-CN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000" b="0" dirty="0" smtClean="0">
                    <a:ea typeface="Cambria Math" panose="02040503050406030204" pitchFamily="18" charset="0"/>
                  </a:rPr>
                  <a:t>关系曲线</a:t>
                </a:r>
                <a:endParaRPr lang="en-US" altLang="zh-CN" sz="20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  </a:t>
                </a: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CN" altLang="en-US" dirty="0" smtClean="0">
                    <a:ea typeface="Cambria Math" panose="02040503050406030204" pitchFamily="18" charset="0"/>
                  </a:rPr>
                  <a:t>     </a:t>
                </a:r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f</a:t>
                </a:r>
                <a:r>
                  <a:rPr lang="zh-CN" altLang="en-US" dirty="0" smtClean="0">
                    <a:latin typeface="+mn-ea"/>
                  </a:rPr>
                  <a:t>的最大值为</a:t>
                </a:r>
                <a:r>
                  <a:rPr lang="en-US" altLang="zh-CN" dirty="0" smtClean="0">
                    <a:latin typeface="+mn-ea"/>
                  </a:rPr>
                  <a:t>0.09337</a:t>
                </a:r>
                <a:r>
                  <a:rPr lang="zh-CN" altLang="en-US" dirty="0" smtClean="0">
                    <a:latin typeface="+mn-ea"/>
                  </a:rPr>
                  <a:t>，远小于</a:t>
                </a:r>
                <a:r>
                  <a:rPr lang="en-US" altLang="zh-CN" dirty="0" smtClean="0">
                    <a:latin typeface="+mn-ea"/>
                  </a:rPr>
                  <a:t>1</a:t>
                </a:r>
                <a:r>
                  <a:rPr lang="zh-CN" altLang="en-US" dirty="0" smtClean="0">
                    <a:latin typeface="+mn-ea"/>
                  </a:rPr>
                  <a:t>，可知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s1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≈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成立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</m:den>
                    </m:f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𝑙𝑛</m:t>
                    </m:r>
                  </m:oMath>
                </a14:m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1-P</a:t>
                </a:r>
                <a:r>
                  <a:rPr lang="en-US" altLang="zh-CN" i="1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altLang="zh-CN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</m:den>
                    </m:f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𝑙𝑛</m:t>
                    </m:r>
                  </m:oMath>
                </a14:m>
                <a:r>
                  <a:rPr lang="en-US" altLang="zh-CN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altLang="zh-CN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altLang="zh-CN" i="1" baseline="-25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den>
                    </m:f>
                  </m:oMath>
                </a14:m>
                <a:r>
                  <a:rPr lang="en-US" altLang="zh-CN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  </a:t>
                </a:r>
                <a:endParaRPr lang="en-US" altLang="zh-CN" baseline="-25000" dirty="0">
                  <a:solidFill>
                    <a:schemeClr val="bg2">
                      <a:lumMod val="10000"/>
                    </a:schemeClr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  <a:blipFill rotWithShape="0">
                <a:blip r:embed="rId3"/>
                <a:stretch>
                  <a:fillRect l="-290" t="-10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703119"/>
              </p:ext>
            </p:extLst>
          </p:nvPr>
        </p:nvGraphicFramePr>
        <p:xfrm>
          <a:off x="3949831" y="2060848"/>
          <a:ext cx="4257675" cy="300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Graph" r:id="rId4" imgW="4258080" imgH="3002400" progId="Origin50.Graph">
                  <p:embed/>
                </p:oleObj>
              </mc:Choice>
              <mc:Fallback>
                <p:oleObj name="Graph" r:id="rId4" imgW="4258080" imgH="30024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9831" y="2060848"/>
                        <a:ext cx="4257675" cy="300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4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直流定性测量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  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=0.25V</a:t>
                </a:r>
                <a:r>
                  <a:rPr lang="zh-CN" altLang="en-US" sz="2000" dirty="0" smtClean="0"/>
                  <a:t>时，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20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zh-CN" altLang="en-US" sz="2000" dirty="0" smtClean="0"/>
                  <a:t>与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sz="2000" b="0" i="1" baseline="-25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zh-CN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000" b="0" dirty="0" smtClean="0">
                    <a:ea typeface="Cambria Math" panose="02040503050406030204" pitchFamily="18" charset="0"/>
                  </a:rPr>
                  <a:t>关系曲线</a:t>
                </a:r>
                <a:endParaRPr lang="en-US" altLang="zh-CN" sz="20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  </a:t>
                </a: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CN" altLang="en-US" dirty="0" smtClean="0">
                    <a:ea typeface="Cambria Math" panose="02040503050406030204" pitchFamily="18" charset="0"/>
                  </a:rPr>
                  <a:t>     </a:t>
                </a:r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 smtClean="0">
                  <a:latin typeface="+mn-ea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sz="2000" dirty="0">
                    <a:latin typeface="+mn-ea"/>
                    <a:ea typeface="Cambria Math" panose="02040503050406030204" pitchFamily="18" charset="0"/>
                  </a:rPr>
                  <a:t> </a:t>
                </a:r>
                <a:r>
                  <a:rPr lang="en-US" altLang="zh-CN" sz="2000" dirty="0" smtClean="0">
                    <a:latin typeface="+mn-ea"/>
                    <a:ea typeface="Cambria Math" panose="02040503050406030204" pitchFamily="18" charset="0"/>
                  </a:rPr>
                  <a:t> </a:t>
                </a:r>
                <a:r>
                  <a:rPr lang="zh-CN" altLang="en-US" sz="2000" dirty="0" smtClean="0">
                    <a:latin typeface="+mn-ea"/>
                  </a:rPr>
                  <a:t>计算得最小值对应的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sz="2000" i="1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zh-CN" altLang="en-US" sz="2000" b="0" dirty="0" smtClean="0">
                    <a:latin typeface="+mn-ea"/>
                  </a:rPr>
                  <a:t>值为</a:t>
                </a:r>
                <a:r>
                  <a:rPr lang="en-US" altLang="zh-CN" sz="2000" b="0" dirty="0" smtClean="0">
                    <a:latin typeface="+mn-ea"/>
                  </a:rPr>
                  <a:t>1.2247</a:t>
                </a:r>
                <a:r>
                  <a:rPr lang="zh-CN" altLang="en-US" sz="2000" b="0" dirty="0" smtClean="0">
                    <a:latin typeface="+mn-ea"/>
                  </a:rPr>
                  <a:t>，即</a:t>
                </a:r>
                <a:r>
                  <a:rPr lang="zh-CN" altLang="en-US" sz="2000" dirty="0" smtClean="0">
                    <a:latin typeface="+mn-ea"/>
                  </a:rPr>
                  <a:t>电子能量为</a:t>
                </a:r>
                <a:r>
                  <a:rPr lang="en-US" altLang="zh-CN" sz="2000" b="0" dirty="0" smtClean="0">
                    <a:latin typeface="+mn-ea"/>
                  </a:rPr>
                  <a:t>1</a:t>
                </a:r>
                <a:r>
                  <a:rPr lang="en-US" altLang="zh-CN" sz="2000" dirty="0" smtClean="0">
                    <a:latin typeface="+mn-ea"/>
                  </a:rPr>
                  <a:t>.4998eV</a:t>
                </a:r>
                <a:r>
                  <a:rPr lang="zh-CN" altLang="en-US" sz="2000" dirty="0" smtClean="0">
                    <a:latin typeface="+mn-ea"/>
                  </a:rPr>
                  <a:t>时散射截面有最小值。</a:t>
                </a:r>
                <a:endParaRPr lang="en-US" altLang="zh-CN" sz="2000" dirty="0" smtClean="0">
                  <a:latin typeface="+mn-ea"/>
                </a:endParaRPr>
              </a:p>
              <a:p>
                <a:pPr marL="0" indent="0">
                  <a:buNone/>
                </a:pPr>
                <a:r>
                  <a:rPr lang="en-US" altLang="zh-CN" b="0" dirty="0">
                    <a:latin typeface="+mn-ea"/>
                  </a:rPr>
                  <a:t> </a:t>
                </a:r>
                <a:r>
                  <a:rPr lang="en-US" altLang="zh-CN" b="0" dirty="0" smtClean="0">
                    <a:latin typeface="+mn-ea"/>
                  </a:rPr>
                  <a:t> </a:t>
                </a:r>
                <a:r>
                  <a:rPr lang="zh-CN" altLang="en-US" b="0" dirty="0" smtClean="0">
                    <a:latin typeface="+mn-ea"/>
                  </a:rPr>
                  <a:t>理论值为</a:t>
                </a:r>
                <a:r>
                  <a:rPr lang="en-US" altLang="zh-CN" b="0" dirty="0" smtClean="0">
                    <a:latin typeface="+mn-ea"/>
                  </a:rPr>
                  <a:t>0.9eV</a:t>
                </a:r>
                <a:r>
                  <a:rPr lang="zh-CN" altLang="en-US" b="0" dirty="0" smtClean="0">
                    <a:latin typeface="+mn-ea"/>
                  </a:rPr>
                  <a:t>左右，向右偏移</a:t>
                </a:r>
                <a:r>
                  <a:rPr lang="en-US" altLang="zh-CN" b="0" dirty="0" smtClean="0">
                    <a:latin typeface="+mn-ea"/>
                  </a:rPr>
                  <a:t>0.5998eV</a:t>
                </a:r>
                <a:r>
                  <a:rPr lang="zh-CN" altLang="en-US" b="0" dirty="0" smtClean="0">
                    <a:latin typeface="+mn-ea"/>
                  </a:rPr>
                  <a:t>，但趋势一致。</a:t>
                </a:r>
                <a:endParaRPr lang="en-US" altLang="zh-CN" sz="2000" b="0" dirty="0" smtClean="0">
                  <a:latin typeface="+mn-ea"/>
                </a:endParaRPr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  <a:blipFill rotWithShape="0">
                <a:blip r:embed="rId4"/>
                <a:stretch>
                  <a:fillRect l="-290" t="-1011" b="-11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911798"/>
              </p:ext>
            </p:extLst>
          </p:nvPr>
        </p:nvGraphicFramePr>
        <p:xfrm>
          <a:off x="3908305" y="2276872"/>
          <a:ext cx="4340727" cy="3060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Graph" r:id="rId5" imgW="4258080" imgH="3002400" progId="Origin50.Graph">
                  <p:embed/>
                </p:oleObj>
              </mc:Choice>
              <mc:Fallback>
                <p:oleObj name="Graph" r:id="rId5" imgW="4258080" imgH="30024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08305" y="2276872"/>
                        <a:ext cx="4340727" cy="3060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846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直流定性测量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  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=0.25V</a:t>
                </a:r>
                <a:r>
                  <a:rPr lang="zh-CN" altLang="en-US" sz="2000" dirty="0" smtClean="0"/>
                  <a:t>时，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zh-CN" altLang="en-US" sz="2000" dirty="0" smtClean="0"/>
                  <a:t>与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zh-CN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000" b="0" dirty="0" smtClean="0">
                    <a:ea typeface="Cambria Math" panose="02040503050406030204" pitchFamily="18" charset="0"/>
                  </a:rPr>
                  <a:t>关系曲线</a:t>
                </a:r>
                <a:endParaRPr lang="en-US" altLang="zh-CN" sz="20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  </a:t>
                </a: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CN" altLang="en-US" dirty="0" smtClean="0">
                    <a:ea typeface="Cambria Math" panose="02040503050406030204" pitchFamily="18" charset="0"/>
                  </a:rPr>
                  <a:t>     </a:t>
                </a:r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 smtClean="0">
                  <a:latin typeface="+mn-ea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sz="2000" dirty="0">
                    <a:latin typeface="+mn-ea"/>
                    <a:ea typeface="Cambria Math" panose="02040503050406030204" pitchFamily="18" charset="0"/>
                  </a:rPr>
                  <a:t> </a:t>
                </a:r>
                <a:r>
                  <a:rPr lang="en-US" altLang="zh-CN" sz="2000" dirty="0" smtClean="0">
                    <a:latin typeface="+mn-ea"/>
                    <a:ea typeface="Cambria Math" panose="02040503050406030204" pitchFamily="18" charset="0"/>
                  </a:rPr>
                  <a:t> </a:t>
                </a:r>
                <a:r>
                  <a:rPr lang="zh-CN" altLang="en-US" dirty="0">
                    <a:latin typeface="+mn-ea"/>
                  </a:rPr>
                  <a:t>拟合</a:t>
                </a:r>
                <a:r>
                  <a:rPr lang="zh-CN" altLang="en-US" sz="2000" dirty="0" smtClean="0">
                    <a:latin typeface="+mn-ea"/>
                  </a:rPr>
                  <a:t>得电子能量为</a:t>
                </a:r>
                <a:r>
                  <a:rPr lang="en-US" altLang="zh-CN" sz="2000" b="0" dirty="0" smtClean="0">
                    <a:latin typeface="+mn-ea"/>
                  </a:rPr>
                  <a:t>1</a:t>
                </a:r>
                <a:r>
                  <a:rPr lang="en-US" altLang="zh-CN" sz="2000" dirty="0" smtClean="0">
                    <a:latin typeface="+mn-ea"/>
                  </a:rPr>
                  <a:t>.4998eV</a:t>
                </a:r>
                <a:r>
                  <a:rPr lang="zh-CN" altLang="en-US" sz="2000" dirty="0" smtClean="0">
                    <a:latin typeface="+mn-ea"/>
                  </a:rPr>
                  <a:t>时散射截面有最小值。</a:t>
                </a:r>
                <a:endParaRPr lang="en-US" altLang="zh-CN" sz="2000" dirty="0" smtClean="0">
                  <a:latin typeface="+mn-ea"/>
                </a:endParaRPr>
              </a:p>
              <a:p>
                <a:pPr marL="0" indent="0">
                  <a:buNone/>
                </a:pPr>
                <a:r>
                  <a:rPr lang="en-US" altLang="zh-CN" b="0" dirty="0">
                    <a:latin typeface="+mn-ea"/>
                  </a:rPr>
                  <a:t> </a:t>
                </a:r>
                <a:r>
                  <a:rPr lang="en-US" altLang="zh-CN" b="0" dirty="0" smtClean="0">
                    <a:latin typeface="+mn-ea"/>
                  </a:rPr>
                  <a:t> </a:t>
                </a:r>
                <a:r>
                  <a:rPr lang="zh-CN" altLang="en-US" b="0" dirty="0" smtClean="0">
                    <a:latin typeface="+mn-ea"/>
                  </a:rPr>
                  <a:t>理论值为</a:t>
                </a:r>
                <a:r>
                  <a:rPr lang="en-US" altLang="zh-CN" b="0" dirty="0" smtClean="0">
                    <a:latin typeface="+mn-ea"/>
                  </a:rPr>
                  <a:t>0.9eV</a:t>
                </a:r>
                <a:r>
                  <a:rPr lang="zh-CN" altLang="en-US" b="0" dirty="0" smtClean="0">
                    <a:latin typeface="+mn-ea"/>
                  </a:rPr>
                  <a:t>左右，向右偏移</a:t>
                </a:r>
                <a:r>
                  <a:rPr lang="en-US" altLang="zh-CN" b="0" dirty="0" smtClean="0">
                    <a:latin typeface="+mn-ea"/>
                  </a:rPr>
                  <a:t>0.5998eV</a:t>
                </a:r>
                <a:r>
                  <a:rPr lang="zh-CN" altLang="en-US" b="0" dirty="0" smtClean="0">
                    <a:latin typeface="+mn-ea"/>
                  </a:rPr>
                  <a:t>，但趋势一致。</a:t>
                </a:r>
                <a:endParaRPr lang="en-US" altLang="zh-CN" sz="2000" b="0" dirty="0" smtClean="0">
                  <a:latin typeface="+mn-ea"/>
                </a:endParaRPr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  <a:blipFill rotWithShape="0">
                <a:blip r:embed="rId4"/>
                <a:stretch>
                  <a:fillRect l="-290" t="-10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77812"/>
              </p:ext>
            </p:extLst>
          </p:nvPr>
        </p:nvGraphicFramePr>
        <p:xfrm>
          <a:off x="3949831" y="2276872"/>
          <a:ext cx="4257675" cy="300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Graph" r:id="rId5" imgW="4258080" imgH="3002400" progId="Origin50.Graph">
                  <p:embed/>
                </p:oleObj>
              </mc:Choice>
              <mc:Fallback>
                <p:oleObj name="Graph" r:id="rId5" imgW="4258080" imgH="30024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49831" y="2276872"/>
                        <a:ext cx="4257675" cy="300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5776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直流定性测量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  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=0.40V</a:t>
                </a:r>
                <a:r>
                  <a:rPr lang="zh-CN" altLang="en-US" sz="2000" dirty="0" smtClean="0"/>
                  <a:t>时，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20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zh-CN" altLang="en-US" sz="2000" dirty="0" smtClean="0"/>
                  <a:t>与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sz="2000" b="0" i="1" baseline="-25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zh-CN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000" b="0" dirty="0" smtClean="0">
                    <a:ea typeface="Cambria Math" panose="02040503050406030204" pitchFamily="18" charset="0"/>
                  </a:rPr>
                  <a:t>关系曲线</a:t>
                </a:r>
                <a:endParaRPr lang="en-US" altLang="zh-CN" sz="20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  </a:t>
                </a: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CN" altLang="en-US" dirty="0" smtClean="0">
                    <a:ea typeface="Cambria Math" panose="02040503050406030204" pitchFamily="18" charset="0"/>
                  </a:rPr>
                  <a:t>     </a:t>
                </a:r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sz="2000" dirty="0">
                  <a:latin typeface="+mn-ea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zh-CN" altLang="en-US" sz="2000" dirty="0" smtClean="0">
                    <a:latin typeface="+mn-ea"/>
                  </a:rPr>
                  <a:t>  计算得最小值对应的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sz="2000" i="1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zh-CN" altLang="en-US" sz="2000" b="0" dirty="0" smtClean="0">
                    <a:latin typeface="+mn-ea"/>
                  </a:rPr>
                  <a:t>值为</a:t>
                </a:r>
                <a:r>
                  <a:rPr lang="en-US" altLang="zh-CN" sz="2000" b="0" dirty="0" smtClean="0">
                    <a:latin typeface="+mn-ea"/>
                  </a:rPr>
                  <a:t>1.1649</a:t>
                </a:r>
                <a:r>
                  <a:rPr lang="zh-CN" altLang="en-US" sz="2000" b="0" dirty="0" smtClean="0">
                    <a:latin typeface="+mn-ea"/>
                  </a:rPr>
                  <a:t>，即</a:t>
                </a:r>
                <a:r>
                  <a:rPr lang="zh-CN" altLang="en-US" sz="2000" dirty="0" smtClean="0">
                    <a:latin typeface="+mn-ea"/>
                  </a:rPr>
                  <a:t>电子能量为</a:t>
                </a:r>
                <a:r>
                  <a:rPr lang="en-US" altLang="zh-CN" sz="2000" dirty="0" smtClean="0">
                    <a:latin typeface="+mn-ea"/>
                  </a:rPr>
                  <a:t>1.3570eV</a:t>
                </a:r>
                <a:r>
                  <a:rPr lang="zh-CN" altLang="en-US" sz="2000" dirty="0" smtClean="0">
                    <a:latin typeface="+mn-ea"/>
                  </a:rPr>
                  <a:t>时散射截面有最小值。</a:t>
                </a:r>
                <a:endParaRPr lang="en-US" altLang="zh-CN" sz="2000" dirty="0" smtClean="0">
                  <a:latin typeface="+mn-ea"/>
                </a:endParaRPr>
              </a:p>
              <a:p>
                <a:pPr marL="0" indent="0">
                  <a:buNone/>
                </a:pPr>
                <a:r>
                  <a:rPr lang="en-US" altLang="zh-CN" b="0" dirty="0">
                    <a:latin typeface="+mn-ea"/>
                  </a:rPr>
                  <a:t> </a:t>
                </a:r>
                <a:r>
                  <a:rPr lang="en-US" altLang="zh-CN" b="0" dirty="0" smtClean="0">
                    <a:latin typeface="+mn-ea"/>
                  </a:rPr>
                  <a:t> </a:t>
                </a:r>
                <a:r>
                  <a:rPr lang="zh-CN" altLang="en-US" b="0" dirty="0" smtClean="0">
                    <a:latin typeface="+mn-ea"/>
                  </a:rPr>
                  <a:t>与</a:t>
                </a:r>
                <a:r>
                  <a:rPr lang="en-US" altLang="zh-CN" b="0" dirty="0" smtClean="0">
                    <a:latin typeface="+mn-ea"/>
                  </a:rPr>
                  <a:t>E</a:t>
                </a:r>
                <a:r>
                  <a:rPr lang="en-US" altLang="zh-CN" b="0" baseline="-25000" dirty="0" smtClean="0">
                    <a:latin typeface="+mn-ea"/>
                  </a:rPr>
                  <a:t>C</a:t>
                </a:r>
                <a:r>
                  <a:rPr lang="en-US" altLang="zh-CN" dirty="0" smtClean="0">
                    <a:latin typeface="+mn-ea"/>
                  </a:rPr>
                  <a:t>=0.25V</a:t>
                </a:r>
                <a:r>
                  <a:rPr lang="zh-CN" altLang="en-US" dirty="0" smtClean="0">
                    <a:latin typeface="+mn-ea"/>
                  </a:rPr>
                  <a:t>时相比，</a:t>
                </a:r>
                <a:r>
                  <a:rPr lang="en-US" altLang="zh-CN" dirty="0" smtClean="0">
                    <a:latin typeface="+mn-ea"/>
                  </a:rPr>
                  <a:t>V</a:t>
                </a:r>
                <a:r>
                  <a:rPr lang="en-US" altLang="zh-CN" baseline="-25000" dirty="0" smtClean="0">
                    <a:latin typeface="+mn-ea"/>
                  </a:rPr>
                  <a:t>amin</a:t>
                </a:r>
                <a:r>
                  <a:rPr lang="zh-CN" altLang="en-US" dirty="0" smtClean="0">
                    <a:latin typeface="+mn-ea"/>
                  </a:rPr>
                  <a:t>略为</a:t>
                </a:r>
                <a:r>
                  <a:rPr lang="zh-CN" altLang="en-US" dirty="0" smtClean="0">
                    <a:latin typeface="+mn-ea"/>
                  </a:rPr>
                  <a:t>减小。说明</a:t>
                </a:r>
                <a:r>
                  <a:rPr lang="en-US" altLang="zh-CN" dirty="0" smtClean="0">
                    <a:latin typeface="+mn-ea"/>
                  </a:rPr>
                  <a:t>E</a:t>
                </a:r>
                <a:r>
                  <a:rPr lang="en-US" altLang="zh-CN" baseline="-25000" dirty="0" smtClean="0">
                    <a:latin typeface="+mn-ea"/>
                  </a:rPr>
                  <a:t>min</a:t>
                </a:r>
                <a:r>
                  <a:rPr lang="zh-CN" altLang="en-US" dirty="0" smtClean="0">
                    <a:latin typeface="+mn-ea"/>
                  </a:rPr>
                  <a:t>较大的</a:t>
                </a:r>
                <a:r>
                  <a:rPr lang="zh-CN" altLang="en-US" dirty="0" smtClean="0">
                    <a:latin typeface="+mn-ea"/>
                  </a:rPr>
                  <a:t>偏移</a:t>
                </a:r>
                <a:r>
                  <a:rPr lang="zh-CN" altLang="en-US" dirty="0" smtClean="0">
                    <a:latin typeface="+mn-ea"/>
                  </a:rPr>
                  <a:t>有其它原因。</a:t>
                </a:r>
                <a:endParaRPr lang="en-US" altLang="zh-CN" sz="2000" b="0" dirty="0" smtClean="0">
                  <a:latin typeface="+mn-ea"/>
                </a:endParaRPr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0869" y="1484784"/>
                <a:ext cx="10515600" cy="4824536"/>
              </a:xfrm>
              <a:blipFill rotWithShape="0">
                <a:blip r:embed="rId4"/>
                <a:stretch>
                  <a:fillRect l="-290" t="-1011" b="-11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672093"/>
              </p:ext>
            </p:extLst>
          </p:nvPr>
        </p:nvGraphicFramePr>
        <p:xfrm>
          <a:off x="3882901" y="2204864"/>
          <a:ext cx="4391535" cy="3096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Graph" r:id="rId5" imgW="4258080" imgH="3002400" progId="Origin50.Graph">
                  <p:embed/>
                </p:oleObj>
              </mc:Choice>
              <mc:Fallback>
                <p:oleObj name="Graph" r:id="rId5" imgW="4258080" imgH="30024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82901" y="2204864"/>
                        <a:ext cx="4391535" cy="3096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7024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0869" y="1484784"/>
            <a:ext cx="10515600" cy="4824536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直流定性测量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</a:t>
            </a:r>
            <a:r>
              <a:rPr lang="zh-CN" altLang="en-US" dirty="0"/>
              <a:t> </a:t>
            </a:r>
            <a:r>
              <a:rPr lang="zh-CN" altLang="en-US" dirty="0" smtClean="0"/>
              <a:t> 总</a:t>
            </a:r>
            <a:r>
              <a:rPr lang="zh-CN" altLang="en-US" dirty="0"/>
              <a:t>发射电流和阳极电压的关系，作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lnI-lgV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曲线（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=0.25V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b="0" dirty="0" smtClean="0"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ea typeface="Cambria Math" panose="02040503050406030204" pitchFamily="18" charset="0"/>
              </a:rPr>
              <a:t>  </a:t>
            </a:r>
            <a:endParaRPr lang="en-US" altLang="zh-CN" b="0" dirty="0" smtClean="0"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b="0" dirty="0" smtClean="0"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dirty="0"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b="0" dirty="0" smtClean="0"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dirty="0"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zh-CN" altLang="en-US" dirty="0" smtClean="0">
                <a:ea typeface="Cambria Math" panose="02040503050406030204" pitchFamily="18" charset="0"/>
              </a:rPr>
              <a:t>     </a:t>
            </a:r>
            <a:endParaRPr lang="en-US" altLang="zh-CN" dirty="0" smtClean="0"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+mn-ea"/>
                <a:ea typeface="Cambria Math" panose="02040503050406030204" pitchFamily="18" charset="0"/>
              </a:rPr>
              <a:t>   拟合结果近似为一直线，斜率为</a:t>
            </a:r>
            <a:r>
              <a:rPr lang="en-US" altLang="zh-CN" sz="2000" dirty="0" smtClean="0">
                <a:latin typeface="+mn-ea"/>
                <a:ea typeface="Cambria Math" panose="02040503050406030204" pitchFamily="18" charset="0"/>
              </a:rPr>
              <a:t>1.50848</a:t>
            </a:r>
            <a:r>
              <a:rPr lang="zh-CN" altLang="en-US" sz="2000" dirty="0" smtClean="0">
                <a:latin typeface="+mn-ea"/>
                <a:ea typeface="Cambria Math" panose="02040503050406030204" pitchFamily="18" charset="0"/>
              </a:rPr>
              <a:t>≈</a:t>
            </a:r>
            <a:r>
              <a:rPr lang="en-US" altLang="zh-CN" sz="2000" dirty="0" smtClean="0">
                <a:latin typeface="+mn-ea"/>
                <a:ea typeface="Cambria Math" panose="02040503050406030204" pitchFamily="18" charset="0"/>
              </a:rPr>
              <a:t>3/2</a:t>
            </a:r>
            <a:endParaRPr lang="en-US" altLang="zh-CN" sz="2000" dirty="0">
              <a:latin typeface="+mn-ea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+mn-ea"/>
              </a:rPr>
              <a:t>   结论：阳极电流和阳极电压之间的关系呈二分之三次方定律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224515"/>
              </p:ext>
            </p:extLst>
          </p:nvPr>
        </p:nvGraphicFramePr>
        <p:xfrm>
          <a:off x="3949831" y="2276872"/>
          <a:ext cx="4257675" cy="300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Graph" r:id="rId4" imgW="4258080" imgH="3002400" progId="Origin50.Graph">
                  <p:embed/>
                </p:oleObj>
              </mc:Choice>
              <mc:Fallback>
                <p:oleObj name="Graph" r:id="rId4" imgW="4258080" imgH="30024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9831" y="2276872"/>
                        <a:ext cx="4257675" cy="300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1341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结果分析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 smtClean="0"/>
                  <a:t>实验结论</a:t>
                </a:r>
                <a:endParaRPr lang="en-US" altLang="zh-CN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dirty="0" smtClean="0"/>
                  <a:t>     1.</a:t>
                </a:r>
                <a:r>
                  <a:rPr lang="zh-CN" altLang="en-US" dirty="0" smtClean="0"/>
                  <a:t>根据测量，散射截面在电子能量为</a:t>
                </a:r>
                <a:r>
                  <a:rPr lang="en-US" altLang="zh-CN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1.49eV</a:t>
                </a:r>
                <a:r>
                  <a:rPr lang="zh-CN" altLang="en-US" dirty="0" smtClean="0"/>
                  <a:t>左右有最小值。</a:t>
                </a:r>
                <a:endParaRPr lang="en-US" altLang="zh-CN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</a:t>
                </a:r>
                <a:r>
                  <a:rPr lang="en-US" altLang="zh-CN" dirty="0" smtClean="0"/>
                  <a:t>2.</a:t>
                </a:r>
                <a:r>
                  <a:rPr lang="zh-CN" altLang="en-US" dirty="0" smtClean="0"/>
                  <a:t>测量</a:t>
                </a:r>
                <a:r>
                  <a:rPr lang="zh-CN" altLang="en-US" dirty="0" smtClean="0"/>
                  <a:t>得到的</a:t>
                </a:r>
                <a:r>
                  <a:rPr lang="en-US" altLang="zh-CN" dirty="0" smtClean="0"/>
                  <a:t>P</a:t>
                </a:r>
                <a:r>
                  <a:rPr lang="en-US" altLang="zh-CN" baseline="-25000" dirty="0" smtClean="0"/>
                  <a:t>s </a:t>
                </a:r>
                <a:r>
                  <a:rPr lang="en-US" altLang="zh-CN" dirty="0" smtClean="0"/>
                  <a:t>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𝑒𝑉</m:t>
                        </m:r>
                        <m:r>
                          <a:rPr lang="en-US" altLang="zh-CN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b="0" dirty="0" smtClean="0">
                    <a:ea typeface="Cambria Math" panose="02040503050406030204" pitchFamily="18" charset="0"/>
                  </a:rPr>
                  <a:t>图象与预期图象变化趋势接近，但整体向右偏移</a:t>
                </a: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altLang="zh-CN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0.6eV</a:t>
                </a:r>
                <a:r>
                  <a:rPr lang="zh-CN" altLang="en-US" b="0" dirty="0" smtClean="0">
                    <a:ea typeface="Cambria Math" panose="02040503050406030204" pitchFamily="18" charset="0"/>
                  </a:rPr>
                  <a:t>左右。</a:t>
                </a:r>
                <a:endParaRPr lang="en-US" altLang="zh-CN" b="0" dirty="0" smtClean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    </a:t>
                </a:r>
                <a:r>
                  <a:rPr lang="en-US" altLang="zh-CN" dirty="0" smtClean="0">
                    <a:ea typeface="Cambria Math" panose="02040503050406030204" pitchFamily="18" charset="0"/>
                  </a:rPr>
                  <a:t>3.</a:t>
                </a:r>
                <a:r>
                  <a:rPr lang="zh-CN" altLang="en-US" dirty="0" smtClean="0">
                    <a:ea typeface="Cambria Math" panose="02040503050406030204" pitchFamily="18" charset="0"/>
                  </a:rPr>
                  <a:t>阳极电流与阳极电流之间的关系呈二分之三次方关系：</a:t>
                </a:r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US" altLang="zh-CN" b="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I=KV</a:t>
                </a:r>
                <a:r>
                  <a:rPr lang="en-US" altLang="zh-CN" b="0" baseline="300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baseline="300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/2</a:t>
                </a:r>
                <a:endParaRPr lang="en-US" altLang="zh-CN" b="0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altLang="zh-CN" dirty="0" smtClean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745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误差分析</a:t>
            </a:r>
            <a:endParaRPr lang="en-US" altLang="zh-CN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 smtClean="0"/>
              <a:t>     </a:t>
            </a:r>
            <a:r>
              <a:rPr lang="zh-CN" altLang="en-US" b="1" dirty="0" smtClean="0"/>
              <a:t>实验</a:t>
            </a:r>
            <a:r>
              <a:rPr lang="zh-CN" altLang="en-US" b="1" dirty="0"/>
              <a:t>测得的散射截面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b="1" dirty="0"/>
              <a:t> </a:t>
            </a:r>
            <a:r>
              <a:rPr lang="zh-CN" altLang="en-US" b="1" dirty="0"/>
              <a:t>为</a:t>
            </a:r>
            <a:r>
              <a:rPr lang="zh-CN" altLang="en-US" b="1" dirty="0" smtClean="0"/>
              <a:t>最小值时的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b="1" dirty="0" smtClean="0"/>
              <a:t>值明显</a:t>
            </a:r>
            <a:r>
              <a:rPr lang="zh-CN" altLang="en-US" b="1" dirty="0"/>
              <a:t>偏大</a:t>
            </a:r>
            <a:r>
              <a:rPr lang="zh-CN" altLang="en-US" b="1" dirty="0" smtClean="0"/>
              <a:t>。</a:t>
            </a:r>
            <a:endParaRPr lang="en-US" altLang="zh-CN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实验仪器本身的问题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 smtClean="0"/>
              <a:t>     2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zh-CN" altLang="en-US" dirty="0" smtClean="0"/>
              <a:t>的影响。由</a:t>
            </a:r>
            <a:r>
              <a:rPr lang="zh-CN" altLang="en-US" dirty="0" smtClean="0"/>
              <a:t>两次取不同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dirty="0" smtClean="0"/>
              <a:t>值的测量结果可知，补偿电位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dirty="0" smtClean="0"/>
              <a:t>的大小对</a:t>
            </a:r>
            <a:r>
              <a:rPr lang="zh-CN" altLang="en-US" dirty="0" smtClean="0"/>
              <a:t>散射 </a:t>
            </a:r>
            <a:endParaRPr lang="en-US" altLang="zh-CN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截面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dirty="0" smtClean="0"/>
              <a:t>的</a:t>
            </a:r>
            <a:r>
              <a:rPr lang="zh-CN" altLang="en-US" dirty="0" smtClean="0"/>
              <a:t>最终</a:t>
            </a:r>
            <a:r>
              <a:rPr lang="zh-CN" altLang="en-US" dirty="0" smtClean="0"/>
              <a:t>测量</a:t>
            </a:r>
            <a:r>
              <a:rPr lang="zh-CN" altLang="en-US" dirty="0" smtClean="0"/>
              <a:t>结果有一定影响。</a:t>
            </a:r>
            <a:endParaRPr lang="en-US" altLang="zh-CN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 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 </a:t>
            </a:r>
            <a:r>
              <a:rPr lang="zh-CN" altLang="en-US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945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zh-CN" altLang="en-US" dirty="0" smtClean="0"/>
              <a:t>对测量结果的具体影响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 设接触电位差为 </a:t>
            </a:r>
            <a:r>
              <a:rPr lang="en-US" altLang="zh-CN" dirty="0"/>
              <a:t>E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    </a:t>
            </a:r>
            <a:r>
              <a:rPr lang="en-US" altLang="zh-CN" dirty="0" smtClean="0"/>
              <a:t> </a:t>
            </a:r>
          </a:p>
          <a:p>
            <a:pPr marL="0" indent="0">
              <a:buNone/>
            </a:pPr>
            <a:endParaRPr lang="en-US" altLang="zh-CN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</a:t>
            </a:r>
          </a:p>
          <a:p>
            <a:pPr marL="0" indent="0"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     A</a:t>
            </a:r>
            <a:r>
              <a:rPr lang="zh-CN" altLang="en-US" dirty="0" smtClean="0"/>
              <a:t>、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altLang="zh-CN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=E</a:t>
            </a:r>
            <a:r>
              <a:rPr lang="zh-CN" altLang="en-US" dirty="0" smtClean="0"/>
              <a:t>时</a:t>
            </a:r>
            <a:r>
              <a:rPr lang="zh-CN" altLang="en-US" dirty="0"/>
              <a:t>，理想情况，完全刚好</a:t>
            </a:r>
            <a:r>
              <a:rPr lang="zh-CN" altLang="en-US" dirty="0" smtClean="0"/>
              <a:t>补偿</a:t>
            </a:r>
            <a:r>
              <a:rPr lang="en-US" altLang="zh-CN" dirty="0"/>
              <a:t>,</a:t>
            </a:r>
            <a:r>
              <a:rPr lang="zh-CN" altLang="en-US" dirty="0" smtClean="0"/>
              <a:t>此时</a:t>
            </a:r>
            <a:r>
              <a:rPr lang="en-US" altLang="zh-CN" dirty="0" smtClean="0"/>
              <a:t>V</a:t>
            </a:r>
            <a:r>
              <a:rPr lang="en-US" altLang="zh-CN" baseline="-25000" dirty="0" smtClean="0"/>
              <a:t>a</a:t>
            </a:r>
            <a:r>
              <a:rPr lang="zh-CN" altLang="en-US" dirty="0" smtClean="0"/>
              <a:t>等于</a:t>
            </a:r>
            <a:r>
              <a:rPr lang="zh-CN" altLang="en-US" dirty="0"/>
              <a:t>真正</a:t>
            </a:r>
            <a:r>
              <a:rPr lang="zh-CN" altLang="en-US" dirty="0" smtClean="0"/>
              <a:t>的</a:t>
            </a:r>
            <a:r>
              <a:rPr lang="en-US" altLang="zh-CN" dirty="0" smtClean="0"/>
              <a:t>V</a:t>
            </a:r>
            <a:r>
              <a:rPr lang="en-US" altLang="zh-CN" baseline="-25000" dirty="0" smtClean="0"/>
              <a:t>a</a:t>
            </a:r>
            <a:r>
              <a:rPr lang="zh-CN" altLang="en-US" dirty="0" smtClean="0"/>
              <a:t>，结果无偏差。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zh-CN" altLang="en-US" dirty="0" smtClean="0"/>
              <a:t>、</a:t>
            </a:r>
            <a:r>
              <a:rPr lang="en-US" altLang="zh-CN" dirty="0" smtClean="0"/>
              <a:t>E</a:t>
            </a:r>
            <a:r>
              <a:rPr lang="en-US" altLang="zh-CN" baseline="-25000" dirty="0" smtClean="0"/>
              <a:t>c</a:t>
            </a:r>
            <a:r>
              <a:rPr lang="en-US" altLang="zh-CN" dirty="0" smtClean="0"/>
              <a:t>&lt;E</a:t>
            </a:r>
            <a:r>
              <a:rPr lang="zh-CN" altLang="en-US" dirty="0" smtClean="0"/>
              <a:t>时</a:t>
            </a:r>
            <a:r>
              <a:rPr lang="zh-CN" altLang="en-US" dirty="0"/>
              <a:t>，总</a:t>
            </a:r>
            <a:r>
              <a:rPr lang="zh-CN" altLang="en-US" dirty="0" smtClean="0"/>
              <a:t>电压</a:t>
            </a:r>
            <a:r>
              <a:rPr lang="en-US" altLang="zh-CN" dirty="0" smtClean="0"/>
              <a:t>(E</a:t>
            </a:r>
            <a:r>
              <a:rPr lang="en-US" altLang="zh-CN" baseline="-25000" dirty="0" smtClean="0"/>
              <a:t>c</a:t>
            </a:r>
            <a:r>
              <a:rPr lang="en-US" altLang="zh-CN" dirty="0" smtClean="0"/>
              <a:t>-E</a:t>
            </a:r>
            <a:r>
              <a:rPr lang="en-US" altLang="zh-CN" baseline="-25000" dirty="0" smtClean="0"/>
              <a:t>a</a:t>
            </a:r>
            <a:r>
              <a:rPr lang="en-US" altLang="zh-CN" dirty="0" smtClean="0"/>
              <a:t>)</a:t>
            </a:r>
            <a:r>
              <a:rPr lang="zh-CN" altLang="en-US" dirty="0" smtClean="0"/>
              <a:t>与</a:t>
            </a:r>
            <a:r>
              <a:rPr lang="en-US" altLang="zh-CN" dirty="0" smtClean="0"/>
              <a:t>V</a:t>
            </a:r>
            <a:r>
              <a:rPr lang="en-US" altLang="zh-CN" baseline="-25000" dirty="0" smtClean="0"/>
              <a:t>a</a:t>
            </a:r>
            <a:r>
              <a:rPr lang="zh-CN" altLang="en-US" dirty="0"/>
              <a:t>反</a:t>
            </a:r>
            <a:r>
              <a:rPr lang="zh-CN" altLang="en-US" dirty="0" smtClean="0"/>
              <a:t>向</a:t>
            </a:r>
            <a:r>
              <a:rPr lang="zh-CN" altLang="en-US" dirty="0"/>
              <a:t>，</a:t>
            </a:r>
            <a:r>
              <a:rPr lang="zh-CN" altLang="en-US" dirty="0" smtClean="0"/>
              <a:t>那么</a:t>
            </a:r>
            <a:r>
              <a:rPr lang="en-US" altLang="zh-CN" dirty="0" smtClean="0"/>
              <a:t>V</a:t>
            </a:r>
            <a:r>
              <a:rPr lang="en-US" altLang="zh-CN" baseline="-25000" dirty="0" smtClean="0"/>
              <a:t>a</a:t>
            </a:r>
            <a:r>
              <a:rPr lang="zh-CN" altLang="en-US" dirty="0" smtClean="0"/>
              <a:t>的实际读数偏</a:t>
            </a:r>
            <a:r>
              <a:rPr lang="zh-CN" altLang="en-US" dirty="0"/>
              <a:t>大</a:t>
            </a:r>
            <a:r>
              <a:rPr lang="zh-CN" altLang="en-US" dirty="0" smtClean="0"/>
              <a:t>，</a:t>
            </a:r>
            <a:r>
              <a:rPr lang="en-US" altLang="zh-CN" dirty="0" smtClean="0"/>
              <a:t>E</a:t>
            </a:r>
            <a:r>
              <a:rPr lang="en-US" altLang="zh-CN" baseline="-25000" dirty="0" smtClean="0"/>
              <a:t>min</a:t>
            </a:r>
            <a:r>
              <a:rPr lang="zh-CN" altLang="en-US" dirty="0" smtClean="0"/>
              <a:t>偏大。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</a:t>
            </a:r>
            <a:r>
              <a:rPr lang="en-US" altLang="zh-CN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zh-CN" altLang="en-US" dirty="0" smtClean="0"/>
              <a:t>、</a:t>
            </a:r>
            <a:r>
              <a:rPr lang="en-US" altLang="zh-CN" dirty="0" smtClean="0"/>
              <a:t>E</a:t>
            </a:r>
            <a:r>
              <a:rPr lang="en-US" altLang="zh-CN" baseline="-25000" dirty="0" smtClean="0"/>
              <a:t>c</a:t>
            </a:r>
            <a:r>
              <a:rPr lang="en-US" altLang="zh-CN" dirty="0" smtClean="0"/>
              <a:t>&gt;E</a:t>
            </a:r>
            <a:r>
              <a:rPr lang="zh-CN" altLang="en-US" dirty="0" smtClean="0"/>
              <a:t>时，总电压</a:t>
            </a:r>
            <a:r>
              <a:rPr lang="en-US" altLang="zh-CN" dirty="0" smtClean="0"/>
              <a:t>(E</a:t>
            </a:r>
            <a:r>
              <a:rPr lang="en-US" altLang="zh-CN" baseline="-25000" dirty="0" smtClean="0"/>
              <a:t>c</a:t>
            </a:r>
            <a:r>
              <a:rPr lang="en-US" altLang="zh-CN" dirty="0" smtClean="0"/>
              <a:t>-E</a:t>
            </a:r>
            <a:r>
              <a:rPr lang="en-US" altLang="zh-CN" baseline="-25000" dirty="0" smtClean="0"/>
              <a:t>a</a:t>
            </a:r>
            <a:r>
              <a:rPr lang="en-US" altLang="zh-CN" dirty="0" smtClean="0"/>
              <a:t>)</a:t>
            </a:r>
            <a:r>
              <a:rPr lang="zh-CN" altLang="en-US" dirty="0" smtClean="0"/>
              <a:t>与</a:t>
            </a:r>
            <a:r>
              <a:rPr lang="en-US" altLang="zh-CN" dirty="0" smtClean="0"/>
              <a:t>V</a:t>
            </a:r>
            <a:r>
              <a:rPr lang="en-US" altLang="zh-CN" baseline="-25000" dirty="0" smtClean="0"/>
              <a:t>a</a:t>
            </a:r>
            <a:r>
              <a:rPr lang="zh-CN" altLang="en-US" dirty="0" smtClean="0"/>
              <a:t>同向，那么</a:t>
            </a:r>
            <a:r>
              <a:rPr lang="en-US" altLang="zh-CN" dirty="0" smtClean="0"/>
              <a:t>V</a:t>
            </a:r>
            <a:r>
              <a:rPr lang="en-US" altLang="zh-CN" baseline="-25000" dirty="0" smtClean="0"/>
              <a:t>a</a:t>
            </a:r>
            <a:r>
              <a:rPr lang="zh-CN" altLang="en-US" dirty="0" smtClean="0"/>
              <a:t>的实际读数偏小，</a:t>
            </a:r>
            <a:r>
              <a:rPr lang="en-US" altLang="zh-CN" dirty="0" smtClean="0"/>
              <a:t>E</a:t>
            </a:r>
            <a:r>
              <a:rPr lang="en-US" altLang="zh-CN" baseline="-25000" dirty="0" smtClean="0"/>
              <a:t>min</a:t>
            </a:r>
            <a:r>
              <a:rPr lang="zh-CN" altLang="en-US" dirty="0"/>
              <a:t>偏</a:t>
            </a:r>
            <a:r>
              <a:rPr lang="zh-CN" altLang="en-US" dirty="0" smtClean="0"/>
              <a:t>小。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447" y="2814712"/>
            <a:ext cx="1924050" cy="147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5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量子力学对冉绍尔</a:t>
            </a:r>
            <a:r>
              <a:rPr lang="en-US" altLang="zh-CN" b="1" dirty="0"/>
              <a:t>—</a:t>
            </a:r>
            <a:r>
              <a:rPr lang="zh-CN" altLang="en-US" b="1" dirty="0"/>
              <a:t>汤森效应的</a:t>
            </a:r>
            <a:r>
              <a:rPr lang="zh-CN" altLang="en-US" b="1" dirty="0" smtClean="0"/>
              <a:t>定性解释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en-US" dirty="0" smtClean="0"/>
              <a:t>     考虑</a:t>
            </a:r>
            <a:r>
              <a:rPr lang="zh-CN" altLang="en-US" dirty="0"/>
              <a:t>三维球势阱，当电子</a:t>
            </a:r>
            <a:r>
              <a:rPr lang="zh-CN" altLang="en-US" dirty="0" smtClean="0"/>
              <a:t>远离氙原子时</a:t>
            </a:r>
            <a:r>
              <a:rPr lang="zh-CN" altLang="en-US" dirty="0"/>
              <a:t>，</a:t>
            </a:r>
            <a:r>
              <a:rPr lang="zh-CN" altLang="en-US" dirty="0" smtClean="0"/>
              <a:t>由于</a:t>
            </a:r>
            <a:r>
              <a:rPr lang="zh-CN" altLang="en-US" dirty="0"/>
              <a:t>氙原子是电中性的，电子不</a:t>
            </a:r>
            <a:r>
              <a:rPr lang="zh-CN" altLang="en-US" dirty="0" smtClean="0"/>
              <a:t>受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任何作用。当</a:t>
            </a:r>
            <a:r>
              <a:rPr lang="zh-CN" altLang="en-US" dirty="0"/>
              <a:t>电子移到与氙原子距离小于氙</a:t>
            </a:r>
            <a:r>
              <a:rPr lang="zh-CN" altLang="en-US" dirty="0" smtClean="0"/>
              <a:t>原子半径时</a:t>
            </a:r>
            <a:r>
              <a:rPr lang="zh-CN" altLang="en-US" dirty="0"/>
              <a:t>，氙的电子云对</a:t>
            </a:r>
            <a:r>
              <a:rPr lang="zh-CN" altLang="en-US" dirty="0" smtClean="0"/>
              <a:t>原子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核</a:t>
            </a:r>
            <a:r>
              <a:rPr lang="zh-CN" altLang="en-US" dirty="0"/>
              <a:t>的屏蔽作用</a:t>
            </a:r>
            <a:r>
              <a:rPr lang="zh-CN" altLang="en-US" dirty="0" smtClean="0"/>
              <a:t>减少</a:t>
            </a:r>
            <a:r>
              <a:rPr lang="zh-CN" altLang="en-US" dirty="0"/>
              <a:t>，</a:t>
            </a:r>
            <a:r>
              <a:rPr lang="zh-CN" altLang="en-US" dirty="0" smtClean="0"/>
              <a:t>电子</a:t>
            </a:r>
            <a:r>
              <a:rPr lang="zh-CN" altLang="en-US" dirty="0"/>
              <a:t>受到氙原子核的吸引力越来越强。</a:t>
            </a:r>
            <a:r>
              <a:rPr lang="zh-CN" altLang="en-US" dirty="0" smtClean="0"/>
              <a:t>为了计算方便。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我们</a:t>
            </a:r>
            <a:r>
              <a:rPr lang="zh-CN" altLang="en-US" dirty="0"/>
              <a:t>把这一作用等效成一个</a:t>
            </a:r>
            <a:r>
              <a:rPr lang="zh-CN" altLang="en-US" dirty="0" smtClean="0"/>
              <a:t>半径为</a:t>
            </a:r>
            <a:r>
              <a:rPr lang="zh-CN" altLang="en-US" dirty="0"/>
              <a:t>原子半径的有限深球势阱，如下</a:t>
            </a:r>
            <a:r>
              <a:rPr lang="zh-CN" altLang="en-US" dirty="0" smtClean="0"/>
              <a:t>图：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4381144"/>
            <a:ext cx="23241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6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结果分析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b="1" dirty="0" smtClean="0"/>
                  <a:t>量子力学对冉绍尔</a:t>
                </a:r>
                <a:r>
                  <a:rPr lang="en-US" altLang="zh-CN" b="1" dirty="0"/>
                  <a:t>—</a:t>
                </a:r>
                <a:r>
                  <a:rPr lang="zh-CN" altLang="en-US" b="1" dirty="0"/>
                  <a:t>汤森效应的</a:t>
                </a:r>
                <a:r>
                  <a:rPr lang="zh-CN" altLang="en-US" b="1" dirty="0" smtClean="0"/>
                  <a:t>定性解释</a:t>
                </a:r>
                <a:endParaRPr lang="en-US" altLang="zh-CN" b="1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     电子</a:t>
                </a:r>
                <a:r>
                  <a:rPr lang="zh-CN" altLang="en-US" dirty="0"/>
                  <a:t>的波函数与散射截面为（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r>
                  <a:rPr lang="zh-CN" altLang="en-US" dirty="0" smtClean="0"/>
                  <a:t>为第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r>
                  <a:rPr lang="zh-CN" altLang="en-US" dirty="0" smtClean="0"/>
                  <a:t>分</a:t>
                </a:r>
                <a:r>
                  <a:rPr lang="zh-CN" altLang="en-US" dirty="0"/>
                  <a:t>波的相移，</a:t>
                </a:r>
                <a:r>
                  <a:rPr lang="en-US" altLang="zh-CN" dirty="0" smtClean="0"/>
                  <a:t>k</a:t>
                </a:r>
                <a:r>
                  <a:rPr lang="zh-CN" altLang="en-US" dirty="0" smtClean="0"/>
                  <a:t>为</a:t>
                </a:r>
                <a:r>
                  <a:rPr lang="zh-CN" altLang="en-US" dirty="0"/>
                  <a:t>入射电子</a:t>
                </a:r>
                <a:r>
                  <a:rPr lang="zh-CN" altLang="en-US" dirty="0" smtClean="0"/>
                  <a:t>波矢）：</a:t>
                </a:r>
                <a:endParaRPr lang="en-US" altLang="zh-CN" dirty="0" smtClean="0"/>
              </a:p>
              <a:p>
                <a:pPr marL="0" indent="0" algn="ctr">
                  <a:buNone/>
                </a:pPr>
                <a:r>
                  <a:rPr lang="en-US" altLang="zh-CN" b="1" dirty="0"/>
                  <a:t>    </a:t>
                </a:r>
                <a:endParaRPr lang="en-US" altLang="zh-CN" b="1" dirty="0" smtClean="0"/>
              </a:p>
              <a:p>
                <a:pPr marL="0" indent="0" algn="ctr">
                  <a:buNone/>
                </a:pPr>
                <a:r>
                  <a:rPr lang="en-US" altLang="zh-CN" b="1" dirty="0" smtClean="0"/>
                  <a:t> </a:t>
                </a:r>
                <a:r>
                  <a:rPr lang="el-GR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R(r)Y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θ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l-GR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 algn="ctr">
                  <a:buNone/>
                </a:pPr>
                <a:endParaRPr lang="en-US" altLang="zh-CN" dirty="0" smtClean="0"/>
              </a:p>
              <a:p>
                <a:pPr marL="0" indent="0" algn="ctr">
                  <a:buNone/>
                </a:pPr>
                <a:r>
                  <a:rPr lang="el-GR" altLang="zh-CN" dirty="0" smtClean="0"/>
                  <a:t>σ</a:t>
                </a:r>
                <a:r>
                  <a:rPr lang="en-US" altLang="zh-CN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CN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pt-BR" altLang="zh-CN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  <m:r>
                          <a:rPr lang="pt-BR" altLang="zh-CN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=0</m:t>
                        </m:r>
                      </m:sub>
                      <m:sup>
                        <m:r>
                          <a:rPr lang="pt-BR" altLang="zh-CN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𝑙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𝑠𝑖𝑛</m:t>
                        </m:r>
                        <m:r>
                          <a:rPr lang="en-US" altLang="zh-CN" b="0" i="1" baseline="3000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nary>
                  </m:oMath>
                </a14:m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14:m>
                  <m:oMath xmlns:m="http://schemas.openxmlformats.org/officeDocument/2006/math">
                    <m:r>
                      <a:rPr lang="en-US" altLang="zh-CN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endParaRPr lang="en-US" altLang="zh-CN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 t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94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结果分析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b="1" dirty="0" smtClean="0"/>
                  <a:t>量子力学对冉绍尔</a:t>
                </a:r>
                <a:r>
                  <a:rPr lang="en-US" altLang="zh-CN" b="1" dirty="0"/>
                  <a:t>—</a:t>
                </a:r>
                <a:r>
                  <a:rPr lang="zh-CN" altLang="en-US" b="1" dirty="0"/>
                  <a:t>汤森效应的</a:t>
                </a:r>
                <a:r>
                  <a:rPr lang="zh-CN" altLang="en-US" b="1" dirty="0" smtClean="0"/>
                  <a:t>定性解释</a:t>
                </a:r>
                <a:endParaRPr lang="en-US" altLang="zh-CN" b="1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     在</a:t>
                </a:r>
                <a:r>
                  <a:rPr lang="zh-CN" altLang="en-US" dirty="0"/>
                  <a:t>低能近似</a:t>
                </a:r>
                <a:r>
                  <a:rPr lang="zh-CN" altLang="en-US" dirty="0" smtClean="0"/>
                  <a:t>下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ka&lt;&lt;1</a:t>
                </a:r>
                <a:r>
                  <a:rPr lang="zh-CN" altLang="en-US" dirty="0" smtClean="0"/>
                  <a:t>，只用考虑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zh-CN" alt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的</a:t>
                </a:r>
                <a:r>
                  <a:rPr lang="en-US" altLang="zh-CN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zh-CN" alt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分波，则</a:t>
                </a:r>
                <a:r>
                  <a:rPr lang="el-GR" altLang="zh-CN" dirty="0" smtClean="0"/>
                  <a:t>σ</a:t>
                </a:r>
                <a:r>
                  <a:rPr lang="en-US" altLang="zh-C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CN" i="1" baseline="30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𝑠𝑖𝑛</m:t>
                    </m:r>
                    <m:r>
                      <a:rPr lang="en-US" altLang="zh-CN" i="1" baseline="3000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endPara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当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nπ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时，散射截面</a:t>
                </a:r>
                <a:r>
                  <a:rPr lang="el-GR" altLang="zh-CN" dirty="0" smtClean="0"/>
                  <a:t>σ</a:t>
                </a:r>
                <a:r>
                  <a:rPr lang="zh-CN" altLang="en-US" dirty="0" smtClean="0"/>
                  <a:t>取最小值。令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u(r) = rR(r)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=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num>
                      <m:den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  <m:r>
                              <a:rPr lang="en-US" altLang="zh-CN" b="0" i="1" baseline="-2500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rad>
                      </m:num>
                      <m:den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解径向薛定谔方程得：</a:t>
                </a:r>
                <a:endPara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u(r)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𝑠𝑖𝑛𝑘</m:t>
                            </m:r>
                            <m:r>
                              <a:rPr lang="en-US" altLang="zh-CN" b="0" i="1" baseline="-2500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𝑟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         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（</m:t>
                            </m:r>
                            <m:r>
                              <m:rPr>
                                <m:sty m:val="p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＜</m:t>
                            </m:r>
                            <m:r>
                              <m:rPr>
                                <m:sty m:val="p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  <m:r>
                              <a:rPr lang="zh-CN" altLang="en-US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）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sin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⁡(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𝑘𝑟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altLang="zh-CN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δ</m:t>
                            </m:r>
                            <m:r>
                              <m:rPr>
                                <m:nor/>
                              </m:rPr>
                              <a:rPr lang="en-US" altLang="zh-CN" baseline="-2500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（</m:t>
                            </m:r>
                            <m:r>
                              <m:rPr>
                                <m:sty m:val="p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＞</m:t>
                            </m:r>
                            <m:r>
                              <m:rPr>
                                <m:sty m:val="p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  <m:r>
                              <a:rPr lang="zh-CN" altLang="en-US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）</m:t>
                            </m:r>
                          </m:e>
                        </m:eqArr>
                      </m:e>
                    </m:d>
                  </m:oMath>
                </a14:m>
                <a:endParaRPr lang="en-US" altLang="zh-CN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根据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r=a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时波函数的连续，并带入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=nπ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，得：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a=tan(k</a:t>
                </a:r>
                <a:r>
                  <a:rPr lang="en-US" altLang="zh-CN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zh-CN" altLang="en-US" dirty="0"/>
                  <a:t>解这个</a:t>
                </a:r>
                <a:r>
                  <a:rPr lang="zh-CN" altLang="en-US" dirty="0" smtClean="0"/>
                  <a:t>超越方程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</a:t>
                </a:r>
                <a:r>
                  <a:rPr lang="zh-CN" altLang="en-US" dirty="0" smtClean="0"/>
                  <a:t>既</a:t>
                </a:r>
                <a:r>
                  <a:rPr lang="zh-CN" altLang="en-US" dirty="0"/>
                  <a:t>可得到</a:t>
                </a:r>
                <a:r>
                  <a:rPr lang="en-US" altLang="zh-CN" dirty="0"/>
                  <a:t>σ</a:t>
                </a:r>
                <a:r>
                  <a:rPr lang="zh-CN" altLang="en-US" dirty="0"/>
                  <a:t>只有一个趋于零的</a:t>
                </a:r>
                <a:r>
                  <a:rPr lang="zh-CN" altLang="en-US" dirty="0" smtClean="0"/>
                  <a:t>最小值。</a:t>
                </a:r>
                <a:endPara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1" t="-11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7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遇到的问题及注意事项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记录电流数据时，当电流读数接近量程时，电流读数会不停减小。需及时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</a:t>
            </a:r>
            <a:r>
              <a:rPr lang="zh-CN" altLang="en-US" dirty="0" smtClean="0"/>
              <a:t>更换量程，防止测量出现较大偏差。</a:t>
            </a:r>
            <a:endParaRPr lang="en-US" altLang="zh-CN" dirty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在测常温下不同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dirty="0"/>
              <a:t>和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+I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dirty="0" smtClean="0"/>
              <a:t>的值时，需在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=1.0V</a:t>
            </a:r>
            <a:r>
              <a:rPr lang="zh-CN" altLang="en-US" dirty="0" smtClean="0"/>
              <a:t>时调整灯丝电压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dirty="0" smtClean="0"/>
              <a:t>，使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+I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等于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+I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zh-CN" altLang="en-US" dirty="0" smtClean="0"/>
              <a:t>。每次调整</a:t>
            </a:r>
            <a:r>
              <a:rPr lang="en-US" altLang="zh-CN" dirty="0" smtClean="0"/>
              <a:t>E</a:t>
            </a:r>
            <a:r>
              <a:rPr lang="en-US" altLang="zh-CN" baseline="-25000" dirty="0" smtClean="0"/>
              <a:t>f</a:t>
            </a:r>
            <a:r>
              <a:rPr lang="zh-CN" altLang="en-US" dirty="0"/>
              <a:t>后</a:t>
            </a:r>
            <a:r>
              <a:rPr lang="zh-CN" altLang="en-US" dirty="0" smtClean="0"/>
              <a:t>，电流读数都会不断下降一段时间。因此需要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等待一段时间至电流读数稳定。</a:t>
            </a:r>
            <a:endParaRPr lang="en-US" altLang="zh-CN" baseline="-25000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测量电流与加速电压关系时，在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=1.0V</a:t>
            </a:r>
            <a:r>
              <a:rPr lang="zh-CN" altLang="en-US" dirty="0" smtClean="0"/>
              <a:t>附近需密集取值。因为最低值点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在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1.0V</a:t>
            </a:r>
            <a:r>
              <a:rPr lang="zh-CN" altLang="en-US" dirty="0" smtClean="0"/>
              <a:t>附近。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08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参考文献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《</a:t>
            </a:r>
            <a:r>
              <a:rPr lang="zh-CN" altLang="en-US" dirty="0" smtClean="0"/>
              <a:t>近代物理实验 第二版</a:t>
            </a:r>
            <a:r>
              <a:rPr lang="en-US" altLang="zh-CN" dirty="0" smtClean="0"/>
              <a:t>》  </a:t>
            </a:r>
            <a:r>
              <a:rPr lang="zh-CN" altLang="en-US" dirty="0" smtClean="0"/>
              <a:t>戴乐山，戴道宣主编，高等教育出版社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《</a:t>
            </a:r>
            <a:r>
              <a:rPr lang="zh-CN" altLang="en-US" dirty="0" smtClean="0"/>
              <a:t>氙</a:t>
            </a:r>
            <a:r>
              <a:rPr lang="zh-CN" altLang="en-US" dirty="0"/>
              <a:t>原子散射截面反常现象的观测</a:t>
            </a:r>
            <a:r>
              <a:rPr lang="zh-CN" altLang="en-US" dirty="0" smtClean="0"/>
              <a:t>分析</a:t>
            </a:r>
            <a:r>
              <a:rPr lang="en-US" altLang="zh-CN" dirty="0" smtClean="0"/>
              <a:t>》</a:t>
            </a:r>
            <a:r>
              <a:rPr lang="zh-CN" altLang="en-US" dirty="0"/>
              <a:t>胡永茂，桂樯 </a:t>
            </a:r>
            <a:r>
              <a:rPr lang="zh-CN" altLang="en-US" dirty="0" smtClean="0"/>
              <a:t>，李汝恒，陈丽，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</a:t>
            </a:r>
            <a:r>
              <a:rPr lang="zh-CN" altLang="en-US" dirty="0" smtClean="0"/>
              <a:t>张学清</a:t>
            </a:r>
            <a:r>
              <a:rPr lang="zh-CN" altLang="en-US" dirty="0"/>
              <a:t>，物理实验，</a:t>
            </a:r>
            <a:r>
              <a:rPr lang="en-US" altLang="zh-CN" dirty="0" smtClean="0"/>
              <a:t>2008</a:t>
            </a:r>
            <a:r>
              <a:rPr lang="zh-CN" altLang="en-US" dirty="0" smtClean="0"/>
              <a:t>年</a:t>
            </a:r>
            <a:r>
              <a:rPr lang="en-US" altLang="zh-CN" dirty="0" smtClean="0"/>
              <a:t>7</a:t>
            </a:r>
            <a:r>
              <a:rPr lang="zh-CN" altLang="en-US" dirty="0" smtClean="0"/>
              <a:t>月</a:t>
            </a:r>
          </a:p>
          <a:p>
            <a:pPr marL="0" indent="0">
              <a:buNone/>
            </a:pPr>
            <a:r>
              <a:rPr lang="en-US" altLang="zh-CN" dirty="0" smtClean="0"/>
              <a:t>《</a:t>
            </a:r>
            <a:r>
              <a:rPr lang="zh-CN" altLang="en-US" dirty="0" smtClean="0"/>
              <a:t>解相对论</a:t>
            </a:r>
            <a:r>
              <a:rPr lang="en-US" altLang="zh-CN" dirty="0" smtClean="0"/>
              <a:t>Dirac</a:t>
            </a:r>
            <a:r>
              <a:rPr lang="zh-CN" altLang="en-US" dirty="0" smtClean="0"/>
              <a:t>方程的低能电子弹性散射截面分波法</a:t>
            </a:r>
            <a:r>
              <a:rPr lang="en-US" altLang="zh-CN" dirty="0" smtClean="0"/>
              <a:t>》  </a:t>
            </a:r>
            <a:r>
              <a:rPr lang="zh-CN" altLang="en-US" dirty="0" smtClean="0"/>
              <a:t>谭震宇，何延才，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</a:t>
            </a:r>
            <a:r>
              <a:rPr lang="zh-CN" altLang="en-US" dirty="0" smtClean="0"/>
              <a:t>计算物理，</a:t>
            </a:r>
            <a:r>
              <a:rPr lang="en-US" altLang="zh-CN" dirty="0" smtClean="0"/>
              <a:t>1992</a:t>
            </a:r>
          </a:p>
          <a:p>
            <a:pPr marL="0" indent="0">
              <a:buNone/>
            </a:pPr>
            <a:r>
              <a:rPr lang="en-US" altLang="zh-CN" dirty="0" smtClean="0"/>
              <a:t>《</a:t>
            </a:r>
            <a:r>
              <a:rPr lang="zh-CN" altLang="en-US" dirty="0" smtClean="0"/>
              <a:t>用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</a:t>
            </a:r>
            <a:r>
              <a:rPr lang="en-US" altLang="zh-CN" dirty="0" smtClean="0"/>
              <a:t> </a:t>
            </a:r>
            <a:r>
              <a:rPr lang="zh-CN" altLang="en-US" dirty="0" smtClean="0"/>
              <a:t>波函数研究正电子与氪、氙、氡的弹性散射</a:t>
            </a:r>
            <a:r>
              <a:rPr lang="en-US" altLang="zh-CN" dirty="0" smtClean="0"/>
              <a:t>》</a:t>
            </a:r>
            <a:r>
              <a:rPr lang="zh-CN" altLang="en-US" dirty="0" smtClean="0"/>
              <a:t>  孙志红 </a:t>
            </a:r>
            <a:r>
              <a:rPr lang="en-US" altLang="zh-CN" dirty="0" smtClean="0"/>
              <a:t>, </a:t>
            </a:r>
            <a:r>
              <a:rPr lang="zh-CN" altLang="en-US" dirty="0" smtClean="0"/>
              <a:t>戴彤，</a:t>
            </a:r>
            <a:endParaRPr lang="en-US" altLang="zh-CN" dirty="0" smtClean="0"/>
          </a:p>
          <a:p>
            <a:pPr marL="0" indent="0">
              <a:buFont typeface="Wingdings 3" charset="2"/>
              <a:buNone/>
            </a:pPr>
            <a:r>
              <a:rPr lang="zh-CN" altLang="en-US" dirty="0" smtClean="0"/>
              <a:t> 甘肃工业大学学报，</a:t>
            </a:r>
            <a:r>
              <a:rPr lang="en-US" altLang="zh-CN" dirty="0" smtClean="0"/>
              <a:t>2003 </a:t>
            </a:r>
            <a:r>
              <a:rPr lang="zh-CN" altLang="en-US" dirty="0" smtClean="0"/>
              <a:t>年 </a:t>
            </a:r>
            <a:r>
              <a:rPr lang="en-US" altLang="zh-CN" dirty="0" smtClean="0"/>
              <a:t>3 </a:t>
            </a:r>
            <a:r>
              <a:rPr lang="zh-CN" altLang="en-US" dirty="0" smtClean="0"/>
              <a:t>月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81057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离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离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Override1.xml><?xml version="1.0" encoding="utf-8"?>
<a:themeOverride xmlns:a="http://schemas.openxmlformats.org/drawingml/2006/main">
  <a:clrScheme name="离子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4849A"/>
    </a:accent5>
    <a:accent6>
      <a:srgbClr val="9E5E9B"/>
    </a:accent6>
    <a:hlink>
      <a:srgbClr val="58C1BA"/>
    </a:hlink>
    <a:folHlink>
      <a:srgbClr val="9DFFCB"/>
    </a:folHlink>
  </a:clrScheme>
</a:themeOverride>
</file>

<file path=ppt/theme/themeOverride2.xml><?xml version="1.0" encoding="utf-8"?>
<a:themeOverride xmlns:a="http://schemas.openxmlformats.org/drawingml/2006/main">
  <a:clrScheme name="离子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4849A"/>
    </a:accent5>
    <a:accent6>
      <a:srgbClr val="9E5E9B"/>
    </a:accent6>
    <a:hlink>
      <a:srgbClr val="58C1BA"/>
    </a:hlink>
    <a:folHlink>
      <a:srgbClr val="9DFFCB"/>
    </a:folHlink>
  </a:clrScheme>
</a:themeOverride>
</file>

<file path=ppt/theme/themeOverride3.xml><?xml version="1.0" encoding="utf-8"?>
<a:themeOverride xmlns:a="http://schemas.openxmlformats.org/drawingml/2006/main">
  <a:clrScheme name="离子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4849A"/>
    </a:accent5>
    <a:accent6>
      <a:srgbClr val="9E5E9B"/>
    </a:accent6>
    <a:hlink>
      <a:srgbClr val="58C1BA"/>
    </a:hlink>
    <a:folHlink>
      <a:srgbClr val="9DFFCB"/>
    </a:folHlink>
  </a:clrScheme>
</a:themeOverride>
</file>

<file path=ppt/theme/themeOverride4.xml><?xml version="1.0" encoding="utf-8"?>
<a:themeOverride xmlns:a="http://schemas.openxmlformats.org/drawingml/2006/main">
  <a:clrScheme name="离子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4849A"/>
    </a:accent5>
    <a:accent6>
      <a:srgbClr val="9E5E9B"/>
    </a:accent6>
    <a:hlink>
      <a:srgbClr val="58C1BA"/>
    </a:hlink>
    <a:folHlink>
      <a:srgbClr val="9DFF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</TotalTime>
  <Words>1867</Words>
  <Application>Microsoft Office PowerPoint</Application>
  <PresentationFormat>宽屏</PresentationFormat>
  <Paragraphs>269</Paragraphs>
  <Slides>39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8" baseType="lpstr">
      <vt:lpstr>Adobe Myungjo Std M</vt:lpstr>
      <vt:lpstr>宋体</vt:lpstr>
      <vt:lpstr>Arial</vt:lpstr>
      <vt:lpstr>Cambria Math</vt:lpstr>
      <vt:lpstr>Century Gothic</vt:lpstr>
      <vt:lpstr>Times New Roman</vt:lpstr>
      <vt:lpstr>Wingdings 3</vt:lpstr>
      <vt:lpstr>离子</vt:lpstr>
      <vt:lpstr>Graph</vt:lpstr>
      <vt:lpstr>冉绍尔-汤森效应</vt:lpstr>
      <vt:lpstr>引言</vt:lpstr>
      <vt:lpstr>引言</vt:lpstr>
      <vt:lpstr>引言</vt:lpstr>
      <vt:lpstr>引言</vt:lpstr>
      <vt:lpstr>实验原理</vt:lpstr>
      <vt:lpstr>实验原理</vt:lpstr>
      <vt:lpstr>实验原理</vt:lpstr>
      <vt:lpstr>实验原理</vt:lpstr>
      <vt:lpstr>实验原理 </vt:lpstr>
      <vt:lpstr>实验原理</vt:lpstr>
      <vt:lpstr>实验原理 </vt:lpstr>
      <vt:lpstr>实验原理</vt:lpstr>
      <vt:lpstr>实验原理</vt:lpstr>
      <vt:lpstr>实验原理</vt:lpstr>
      <vt:lpstr>实验仪器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实验内容</vt:lpstr>
      <vt:lpstr>结果分析</vt:lpstr>
      <vt:lpstr>结果分析</vt:lpstr>
      <vt:lpstr>结果分析</vt:lpstr>
      <vt:lpstr>结果分析</vt:lpstr>
      <vt:lpstr>结果分析</vt:lpstr>
      <vt:lpstr>结果分析</vt:lpstr>
      <vt:lpstr>遇到的问题及注意事项</vt:lpstr>
      <vt:lpstr>参考文献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冉绍尔-汤森效应</dc:title>
  <dc:creator>ZGJjjj</dc:creator>
  <cp:lastModifiedBy>ZGJjjj</cp:lastModifiedBy>
  <cp:revision>62</cp:revision>
  <dcterms:created xsi:type="dcterms:W3CDTF">2015-12-22T11:13:57Z</dcterms:created>
  <dcterms:modified xsi:type="dcterms:W3CDTF">2015-12-23T10:12:40Z</dcterms:modified>
</cp:coreProperties>
</file>