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71" r:id="rId14"/>
    <p:sldId id="272" r:id="rId15"/>
    <p:sldId id="273" r:id="rId16"/>
    <p:sldId id="269" r:id="rId1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30820CF-B880-4189-942D-D702A7CBA730}" type="datetimeFigureOut">
              <a:rPr lang="zh-CN" altLang="en-US" smtClean="0"/>
              <a:t>2012/6/13</a:t>
            </a:fld>
            <a:endParaRPr lang="zh-CN" alt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2012/6/13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2012/6/13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2012/6/13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2012/6/13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2012/6/13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2012/6/13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2012/6/13</a:t>
            </a:fld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2012/6/13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2012/6/13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2012/6/13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C8FE-AC18-444E-8A60-A554977F4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2012/6/13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E24-B7B7-49D5-9697-384BF2BF81B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4323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C8FE-AC18-444E-8A60-A554977F4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2012/6/13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E24-B7B7-49D5-9697-384BF2BF81B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0982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C8FE-AC18-444E-8A60-A554977F4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2012/6/13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E24-B7B7-49D5-9697-384BF2BF81B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200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C8FE-AC18-444E-8A60-A554977F4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2012/6/13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E24-B7B7-49D5-9697-384BF2BF81B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6803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C8FE-AC18-444E-8A60-A554977F4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2012/6/13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E24-B7B7-49D5-9697-384BF2BF81B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771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C8FE-AC18-444E-8A60-A554977F4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2012/6/13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E24-B7B7-49D5-9697-384BF2BF81B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8133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C8FE-AC18-444E-8A60-A554977F4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2012/6/13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E24-B7B7-49D5-9697-384BF2BF81B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689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C8FE-AC18-444E-8A60-A554977F4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2012/6/13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E24-B7B7-49D5-9697-384BF2BF81B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109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C8FE-AC18-444E-8A60-A554977F4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2012/6/13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E24-B7B7-49D5-9697-384BF2BF81B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0207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C8FE-AC18-444E-8A60-A554977F4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2012/6/13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E24-B7B7-49D5-9697-384BF2BF81B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2078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C8FE-AC18-444E-8A60-A554977F4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2012/6/13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E24-B7B7-49D5-9697-384BF2BF81B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630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2012/6/13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AC8FE-AC18-444E-8A60-A554977F4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2012/6/13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C8E24-B7B7-49D5-9697-384BF2BF81B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36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716016" y="2348880"/>
            <a:ext cx="3313355" cy="1702160"/>
          </a:xfrm>
        </p:spPr>
        <p:txBody>
          <a:bodyPr/>
          <a:lstStyle/>
          <a:p>
            <a:r>
              <a:rPr lang="en-US" altLang="zh-CN" dirty="0" err="1" smtClean="0"/>
              <a:t>LabVIEW</a:t>
            </a:r>
            <a:r>
              <a:rPr lang="zh-CN" altLang="en-US" dirty="0" smtClean="0"/>
              <a:t>计算机实测与控制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64088" y="551723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实验者：包晗、周俊超</a:t>
            </a:r>
            <a:endParaRPr lang="zh-CN" alt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616116" y="4293095"/>
            <a:ext cx="2556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——</a:t>
            </a:r>
            <a:r>
              <a:rPr lang="zh-CN" altLang="en-US" dirty="0" smtClean="0"/>
              <a:t>电子称与模拟电梯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304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024744" cy="710952"/>
          </a:xfrm>
        </p:spPr>
        <p:txBody>
          <a:bodyPr/>
          <a:lstStyle/>
          <a:p>
            <a:r>
              <a:rPr lang="en-US" altLang="zh-CN" dirty="0" err="1" smtClean="0"/>
              <a:t>LabVIEW</a:t>
            </a:r>
            <a:r>
              <a:rPr lang="zh-CN" altLang="en-US" dirty="0" smtClean="0"/>
              <a:t>简介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584" y="1412776"/>
            <a:ext cx="7704856" cy="4536504"/>
          </a:xfrm>
        </p:spPr>
        <p:txBody>
          <a:bodyPr/>
          <a:lstStyle/>
          <a:p>
            <a:r>
              <a:rPr lang="en-US" altLang="zh-CN" dirty="0" err="1" smtClean="0"/>
              <a:t>LabVIEW</a:t>
            </a:r>
            <a:r>
              <a:rPr lang="zh-CN" altLang="en-US" dirty="0" smtClean="0"/>
              <a:t>全称 </a:t>
            </a:r>
            <a:r>
              <a:rPr lang="en-US" altLang="zh-CN" dirty="0"/>
              <a:t>Laboratory </a:t>
            </a:r>
            <a:r>
              <a:rPr lang="en-US" altLang="zh-CN" b="1" dirty="0"/>
              <a:t>V</a:t>
            </a:r>
            <a:r>
              <a:rPr lang="en-US" altLang="zh-CN" dirty="0"/>
              <a:t>irtual </a:t>
            </a:r>
            <a:r>
              <a:rPr lang="en-US" altLang="zh-CN" b="1" dirty="0" smtClean="0"/>
              <a:t>I</a:t>
            </a:r>
            <a:r>
              <a:rPr lang="en-US" altLang="zh-CN" dirty="0" smtClean="0"/>
              <a:t>nstrument Engineering Workbench</a:t>
            </a:r>
            <a:r>
              <a:rPr lang="zh-CN" altLang="en-US" dirty="0" smtClean="0"/>
              <a:t>，与</a:t>
            </a:r>
            <a:r>
              <a:rPr lang="en-US" altLang="zh-CN" dirty="0" smtClean="0"/>
              <a:t>C</a:t>
            </a:r>
            <a:r>
              <a:rPr lang="zh-CN" altLang="en-US" dirty="0" smtClean="0"/>
              <a:t>和</a:t>
            </a:r>
            <a:r>
              <a:rPr lang="en-US" altLang="zh-CN" dirty="0" smtClean="0"/>
              <a:t>Basic</a:t>
            </a:r>
            <a:r>
              <a:rPr lang="zh-CN" altLang="en-US" dirty="0" smtClean="0"/>
              <a:t>一样，也是通用的编程系统；</a:t>
            </a:r>
            <a:endParaRPr lang="en-US" altLang="zh-CN" dirty="0"/>
          </a:p>
          <a:p>
            <a:r>
              <a:rPr lang="en-US" altLang="zh-CN" dirty="0" smtClean="0"/>
              <a:t>VI(</a:t>
            </a:r>
            <a:r>
              <a:rPr lang="zh-CN" altLang="en-US" dirty="0" smtClean="0"/>
              <a:t>虚拟仪器）</a:t>
            </a:r>
            <a:r>
              <a:rPr lang="en-US" altLang="zh-CN" dirty="0" smtClean="0"/>
              <a:t>:</a:t>
            </a:r>
            <a:r>
              <a:rPr lang="zh-CN" altLang="en-US" dirty="0" smtClean="0"/>
              <a:t>实际上指按照仪器需求组织的数据采集系统，使用</a:t>
            </a:r>
            <a:r>
              <a:rPr lang="en-US" altLang="zh-CN" dirty="0" err="1" smtClean="0"/>
              <a:t>LabVIEW</a:t>
            </a:r>
            <a:r>
              <a:rPr lang="zh-CN" altLang="en-US" dirty="0" smtClean="0"/>
              <a:t>的主要任务是编写</a:t>
            </a:r>
            <a:r>
              <a:rPr lang="en-US" altLang="zh-CN" dirty="0" smtClean="0"/>
              <a:t>VI</a:t>
            </a:r>
            <a:r>
              <a:rPr lang="zh-CN" altLang="en-US" dirty="0"/>
              <a:t>；</a:t>
            </a:r>
            <a:endParaRPr lang="en-US" altLang="zh-CN" dirty="0" smtClean="0"/>
          </a:p>
          <a:p>
            <a:r>
              <a:rPr lang="zh-CN" altLang="en-US" dirty="0" smtClean="0"/>
              <a:t>图形化的编程语言（</a:t>
            </a:r>
            <a:r>
              <a:rPr lang="en-US" altLang="zh-CN" dirty="0" smtClean="0"/>
              <a:t>G</a:t>
            </a:r>
            <a:r>
              <a:rPr lang="zh-CN" altLang="en-US" dirty="0" smtClean="0"/>
              <a:t>语言），与文字代码相比更清晰、形象；</a:t>
            </a:r>
            <a:endParaRPr lang="en-US" altLang="zh-CN" dirty="0" smtClean="0"/>
          </a:p>
          <a:p>
            <a:r>
              <a:rPr lang="zh-CN" altLang="en-US" dirty="0" smtClean="0"/>
              <a:t>采用</a:t>
            </a:r>
            <a:r>
              <a:rPr lang="zh-CN" altLang="en-US" dirty="0"/>
              <a:t>数据流编程方式，程序框图中节点之间的数据流向决定了</a:t>
            </a:r>
            <a:r>
              <a:rPr lang="en-US" altLang="zh-CN" dirty="0"/>
              <a:t>VI</a:t>
            </a:r>
            <a:r>
              <a:rPr lang="zh-CN" altLang="en-US" dirty="0"/>
              <a:t>及函数的</a:t>
            </a:r>
            <a:r>
              <a:rPr lang="zh-CN" altLang="en-US" dirty="0" smtClean="0"/>
              <a:t>执行顺序；</a:t>
            </a:r>
            <a:endParaRPr lang="en-US" altLang="zh-CN" dirty="0" smtClean="0"/>
          </a:p>
          <a:p>
            <a:r>
              <a:rPr lang="en-US" altLang="zh-CN" dirty="0" err="1" smtClean="0"/>
              <a:t>LabVIEW</a:t>
            </a:r>
            <a:r>
              <a:rPr lang="zh-CN" altLang="en-US" dirty="0" smtClean="0"/>
              <a:t>界面主要由前面板和框图程序两部分组成。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945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39552" y="692696"/>
            <a:ext cx="7024744" cy="782960"/>
          </a:xfrm>
        </p:spPr>
        <p:txBody>
          <a:bodyPr/>
          <a:lstStyle/>
          <a:p>
            <a:r>
              <a:rPr lang="en-US" altLang="zh-CN" dirty="0" err="1" smtClean="0"/>
              <a:t>LabVIEW</a:t>
            </a:r>
            <a:r>
              <a:rPr lang="zh-CN" altLang="en-US" dirty="0" smtClean="0"/>
              <a:t>界面</a:t>
            </a:r>
            <a:r>
              <a:rPr lang="en-US" altLang="zh-CN" dirty="0" smtClean="0"/>
              <a:t>:</a:t>
            </a:r>
            <a:r>
              <a:rPr lang="zh-CN" altLang="en-US" dirty="0" smtClean="0"/>
              <a:t>示例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3917" y="170080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前面板：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319" y="1700807"/>
            <a:ext cx="6120680" cy="4662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845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106202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框图程序：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43" y="1591139"/>
            <a:ext cx="7839397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770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024744" cy="613872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实验室中模拟系统的结构组成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786290" y="1916832"/>
            <a:ext cx="2015662" cy="1296144"/>
            <a:chOff x="786290" y="1930453"/>
            <a:chExt cx="2015662" cy="1296144"/>
          </a:xfrm>
        </p:grpSpPr>
        <p:sp>
          <p:nvSpPr>
            <p:cNvPr id="11" name="矩形 10"/>
            <p:cNvSpPr/>
            <p:nvPr/>
          </p:nvSpPr>
          <p:spPr>
            <a:xfrm>
              <a:off x="786290" y="1930453"/>
              <a:ext cx="2001148" cy="129614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0804" y="2058400"/>
              <a:ext cx="200114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/>
                <a:t>控制集成箱</a:t>
              </a:r>
              <a:endParaRPr lang="en-US" altLang="zh-CN" sz="2800" dirty="0" smtClean="0"/>
            </a:p>
            <a:p>
              <a:r>
                <a:rPr lang="zh-CN" altLang="en-US" sz="1600" dirty="0" smtClean="0"/>
                <a:t>（外围电路与传感器）</a:t>
              </a:r>
              <a:endParaRPr lang="zh-CN" altLang="en-US" sz="1600" dirty="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277115" y="1933548"/>
            <a:ext cx="2001148" cy="1296144"/>
            <a:chOff x="3277115" y="1933548"/>
            <a:chExt cx="2001148" cy="1296144"/>
          </a:xfrm>
        </p:grpSpPr>
        <p:sp>
          <p:nvSpPr>
            <p:cNvPr id="12" name="矩形 11"/>
            <p:cNvSpPr/>
            <p:nvPr/>
          </p:nvSpPr>
          <p:spPr>
            <a:xfrm>
              <a:off x="3277115" y="1933548"/>
              <a:ext cx="2001148" cy="129614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329969" y="2350566"/>
              <a:ext cx="19442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/>
                <a:t>A/D</a:t>
              </a:r>
              <a:r>
                <a:rPr lang="zh-CN" altLang="en-US" sz="2000" dirty="0" smtClean="0"/>
                <a:t>数据采集卡</a:t>
              </a:r>
              <a:endParaRPr lang="zh-CN" altLang="en-US" sz="2000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802058" y="1930453"/>
            <a:ext cx="2286068" cy="1299239"/>
            <a:chOff x="5802058" y="1930453"/>
            <a:chExt cx="2286068" cy="1299239"/>
          </a:xfrm>
        </p:grpSpPr>
        <p:sp>
          <p:nvSpPr>
            <p:cNvPr id="14" name="矩形 13"/>
            <p:cNvSpPr/>
            <p:nvPr/>
          </p:nvSpPr>
          <p:spPr>
            <a:xfrm>
              <a:off x="5865168" y="1930453"/>
              <a:ext cx="2193930" cy="129923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802058" y="2349442"/>
              <a:ext cx="22860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err="1" smtClean="0"/>
                <a:t>LabVIEW</a:t>
              </a:r>
              <a:r>
                <a:rPr lang="zh-CN" altLang="en-US" sz="2000" dirty="0" smtClean="0"/>
                <a:t>编程设计</a:t>
              </a:r>
              <a:endParaRPr lang="zh-CN" altLang="en-US" sz="2000" dirty="0"/>
            </a:p>
          </p:txBody>
        </p:sp>
      </p:grpSp>
      <p:sp>
        <p:nvSpPr>
          <p:cNvPr id="10" name="加号 9"/>
          <p:cNvSpPr/>
          <p:nvPr/>
        </p:nvSpPr>
        <p:spPr>
          <a:xfrm>
            <a:off x="2729516" y="2322332"/>
            <a:ext cx="576064" cy="50405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加号 12"/>
          <p:cNvSpPr/>
          <p:nvPr/>
        </p:nvSpPr>
        <p:spPr>
          <a:xfrm>
            <a:off x="5289104" y="2357871"/>
            <a:ext cx="576064" cy="50405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768957" y="3789040"/>
            <a:ext cx="4520147" cy="2232248"/>
            <a:chOff x="768957" y="3789040"/>
            <a:chExt cx="4808179" cy="2232248"/>
          </a:xfrm>
        </p:grpSpPr>
        <p:sp>
          <p:nvSpPr>
            <p:cNvPr id="22" name="矩形标注 21"/>
            <p:cNvSpPr/>
            <p:nvPr/>
          </p:nvSpPr>
          <p:spPr>
            <a:xfrm rot="10800000">
              <a:off x="768957" y="3789040"/>
              <a:ext cx="4808179" cy="2232248"/>
            </a:xfrm>
            <a:prstGeom prst="wedgeRectCallout">
              <a:avLst>
                <a:gd name="adj1" fmla="val 26865"/>
                <a:gd name="adj2" fmla="val 75940"/>
              </a:avLst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00804" y="4005064"/>
              <a:ext cx="47763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/>
                <a:t>这部分是实验模拟系统的核心，是实验数据的最终来源，控制信号也是要传给这部分电路</a:t>
              </a:r>
              <a:r>
                <a:rPr lang="zh-CN" altLang="en-US" dirty="0" smtClean="0"/>
                <a:t>。</a:t>
              </a:r>
              <a:endParaRPr lang="zh-CN" altLang="en-US" dirty="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801952" y="3789040"/>
            <a:ext cx="3772046" cy="2232248"/>
            <a:chOff x="2729516" y="3789040"/>
            <a:chExt cx="3772046" cy="2232248"/>
          </a:xfrm>
        </p:grpSpPr>
        <p:sp>
          <p:nvSpPr>
            <p:cNvPr id="27" name="矩形标注 26"/>
            <p:cNvSpPr/>
            <p:nvPr/>
          </p:nvSpPr>
          <p:spPr>
            <a:xfrm>
              <a:off x="2729516" y="3789040"/>
              <a:ext cx="3772046" cy="2232248"/>
            </a:xfrm>
            <a:prstGeom prst="wedgeRectCallout">
              <a:avLst>
                <a:gd name="adj1" fmla="val -9290"/>
                <a:gd name="adj2" fmla="val -7504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59685" y="4149080"/>
              <a:ext cx="351170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/>
                <a:t>A/D</a:t>
              </a:r>
              <a:r>
                <a:rPr lang="zh-CN" altLang="en-US" sz="2400" dirty="0" smtClean="0"/>
                <a:t>采集卡是指模拟量的数字化，或数字量的模拟量输出。</a:t>
              </a:r>
              <a:endParaRPr lang="zh-CN" altLang="en-US" sz="2400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932040" y="3776893"/>
            <a:ext cx="3614269" cy="2244395"/>
            <a:chOff x="4932040" y="3776893"/>
            <a:chExt cx="3614269" cy="2244395"/>
          </a:xfrm>
        </p:grpSpPr>
        <p:sp>
          <p:nvSpPr>
            <p:cNvPr id="32" name="矩形标注 31"/>
            <p:cNvSpPr/>
            <p:nvPr/>
          </p:nvSpPr>
          <p:spPr>
            <a:xfrm>
              <a:off x="4932040" y="3776893"/>
              <a:ext cx="3614269" cy="2244395"/>
            </a:xfrm>
            <a:prstGeom prst="wedgeRectCallout">
              <a:avLst>
                <a:gd name="adj1" fmla="val -1248"/>
                <a:gd name="adj2" fmla="val -7330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003668" y="3964414"/>
              <a:ext cx="3384756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/>
                <a:t>程序通过</a:t>
              </a:r>
              <a:r>
                <a:rPr lang="en-US" altLang="zh-CN" sz="2000" dirty="0" smtClean="0"/>
                <a:t>A/D</a:t>
              </a:r>
              <a:r>
                <a:rPr lang="zh-CN" altLang="en-US" sz="2000" dirty="0"/>
                <a:t>采集</a:t>
              </a:r>
              <a:r>
                <a:rPr lang="zh-CN" altLang="en-US" sz="2000" dirty="0" smtClean="0"/>
                <a:t>卡把控制信号传输给外围电路，电路反馈回来电压信号通过</a:t>
              </a:r>
              <a:r>
                <a:rPr lang="en-US" altLang="zh-CN" sz="2000" dirty="0" smtClean="0"/>
                <a:t>A/D</a:t>
              </a:r>
              <a:r>
                <a:rPr lang="zh-CN" altLang="en-US" sz="2000" dirty="0" smtClean="0"/>
                <a:t>卡转换成数字信号，并返回到程序里面。</a:t>
              </a:r>
              <a:endParaRPr lang="zh-CN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18794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744" y="702418"/>
            <a:ext cx="5760640" cy="5879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5997" y="396875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实验平台和采集卡</a:t>
            </a:r>
            <a:endParaRPr lang="zh-CN" alt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61" y="749159"/>
            <a:ext cx="1142649" cy="5704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720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249289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视频</a:t>
            </a:r>
            <a:r>
              <a:rPr lang="en-US" altLang="zh-CN" dirty="0" smtClean="0"/>
              <a:t>1,2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245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8920"/>
            <a:ext cx="9144000" cy="33569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332656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</a:rPr>
              <a:t>重量测量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48064" y="332656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</a:rPr>
              <a:t>模拟电梯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1403648" y="1340768"/>
            <a:ext cx="360040" cy="208823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6300192" y="980728"/>
            <a:ext cx="0" cy="177882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58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02124" y="188640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</a:rPr>
              <a:t>重量测量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C:\Users\zhoujc\Desktop\测重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07256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52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2816"/>
            <a:ext cx="9144000" cy="46595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19872" y="476672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</a:rPr>
              <a:t>模拟电梯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13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7" y="404242"/>
            <a:ext cx="8880121" cy="6193110"/>
          </a:xfrm>
          <a:prstGeom prst="rect">
            <a:avLst/>
          </a:prstGeom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680492"/>
            <a:ext cx="2601466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00" y="1998000"/>
            <a:ext cx="1008000" cy="1981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786" y="2013401"/>
            <a:ext cx="1024428" cy="2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00" y="4320000"/>
            <a:ext cx="1723644" cy="1614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200" y="4308135"/>
            <a:ext cx="1713738" cy="1614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295" y="4320000"/>
            <a:ext cx="1723644" cy="1614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295" y="4320000"/>
            <a:ext cx="1723644" cy="1614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动作按钮: 自定义 8">
            <a:hlinkClick r:id="" action="ppaction://noaction" highlightClick="1"/>
          </p:cNvPr>
          <p:cNvSpPr/>
          <p:nvPr/>
        </p:nvSpPr>
        <p:spPr>
          <a:xfrm>
            <a:off x="2286891" y="696913"/>
            <a:ext cx="2520280" cy="859879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动作按钮: 自定义 9">
            <a:hlinkClick r:id="" action="ppaction://noaction" highlightClick="1"/>
          </p:cNvPr>
          <p:cNvSpPr/>
          <p:nvPr/>
        </p:nvSpPr>
        <p:spPr>
          <a:xfrm>
            <a:off x="3496517" y="908541"/>
            <a:ext cx="643483" cy="504056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00" y="900000"/>
            <a:ext cx="648000" cy="512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动作按钮: 自定义 10">
            <a:hlinkClick r:id="" action="ppaction://noaction" highlightClick="1"/>
          </p:cNvPr>
          <p:cNvSpPr/>
          <p:nvPr/>
        </p:nvSpPr>
        <p:spPr>
          <a:xfrm>
            <a:off x="3467573" y="1990538"/>
            <a:ext cx="1032427" cy="2016224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动作按钮: 自定义 11">
            <a:hlinkClick r:id="" action="ppaction://noaction" highlightClick="1"/>
          </p:cNvPr>
          <p:cNvSpPr/>
          <p:nvPr/>
        </p:nvSpPr>
        <p:spPr>
          <a:xfrm>
            <a:off x="3025467" y="4299247"/>
            <a:ext cx="1656184" cy="1656184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163" y="4647600"/>
            <a:ext cx="2219325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200" y="5601600"/>
            <a:ext cx="100012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动作按钮: 自定义 12">
            <a:hlinkClick r:id="" action="ppaction://noaction" highlightClick="1"/>
          </p:cNvPr>
          <p:cNvSpPr/>
          <p:nvPr/>
        </p:nvSpPr>
        <p:spPr>
          <a:xfrm>
            <a:off x="7369200" y="5617227"/>
            <a:ext cx="1008112" cy="864096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89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shade val="94000"/>
                <a:satMod val="114000"/>
                <a:lumMod val="96000"/>
              </a:schemeClr>
            </a:gs>
            <a:gs pos="62000">
              <a:schemeClr val="bg2">
                <a:tint val="92000"/>
                <a:shade val="66000"/>
                <a:satMod val="110000"/>
                <a:lumMod val="80000"/>
              </a:schemeClr>
            </a:gs>
            <a:gs pos="100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2952446" cy="685880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步进电机原理</a:t>
            </a:r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90" y="2176857"/>
            <a:ext cx="3816424" cy="1649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27190" y="1135727"/>
            <a:ext cx="2404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prstClr val="black"/>
                </a:solidFill>
              </a:rPr>
              <a:t>三相式步进电机</a:t>
            </a:r>
            <a:endParaRPr lang="zh-CN" altLang="en-US" sz="20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43614" y="2224928"/>
            <a:ext cx="38910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prstClr val="black"/>
                </a:solidFill>
              </a:rPr>
              <a:t>首先：</a:t>
            </a:r>
            <a:r>
              <a:rPr lang="en-US" altLang="zh-CN" dirty="0" smtClean="0">
                <a:solidFill>
                  <a:prstClr val="black"/>
                </a:solidFill>
              </a:rPr>
              <a:t>A</a:t>
            </a:r>
            <a:r>
              <a:rPr lang="zh-CN" altLang="en-US" dirty="0">
                <a:solidFill>
                  <a:prstClr val="black"/>
                </a:solidFill>
              </a:rPr>
              <a:t>相通电，</a:t>
            </a:r>
            <a:r>
              <a:rPr lang="en-US" altLang="zh-CN" dirty="0">
                <a:solidFill>
                  <a:prstClr val="black"/>
                </a:solidFill>
              </a:rPr>
              <a:t>B</a:t>
            </a:r>
            <a:r>
              <a:rPr lang="zh-CN" altLang="en-US" dirty="0">
                <a:solidFill>
                  <a:prstClr val="black"/>
                </a:solidFill>
              </a:rPr>
              <a:t>，</a:t>
            </a:r>
            <a:r>
              <a:rPr lang="en-US" altLang="zh-CN" dirty="0">
                <a:solidFill>
                  <a:prstClr val="black"/>
                </a:solidFill>
              </a:rPr>
              <a:t>C</a:t>
            </a:r>
            <a:r>
              <a:rPr lang="zh-CN" altLang="en-US" dirty="0">
                <a:solidFill>
                  <a:prstClr val="black"/>
                </a:solidFill>
              </a:rPr>
              <a:t>相不通电时，由于磁场作用，齿</a:t>
            </a:r>
            <a:r>
              <a:rPr lang="en-US" altLang="zh-CN" dirty="0">
                <a:solidFill>
                  <a:prstClr val="black"/>
                </a:solidFill>
              </a:rPr>
              <a:t>1</a:t>
            </a:r>
            <a:r>
              <a:rPr lang="zh-CN" altLang="en-US" dirty="0">
                <a:solidFill>
                  <a:prstClr val="black"/>
                </a:solidFill>
              </a:rPr>
              <a:t>与</a:t>
            </a:r>
            <a:r>
              <a:rPr lang="en-US" altLang="zh-CN" dirty="0">
                <a:solidFill>
                  <a:prstClr val="black"/>
                </a:solidFill>
              </a:rPr>
              <a:t>A</a:t>
            </a:r>
            <a:r>
              <a:rPr lang="zh-CN" altLang="en-US" dirty="0" smtClean="0">
                <a:solidFill>
                  <a:prstClr val="black"/>
                </a:solidFill>
              </a:rPr>
              <a:t>对齐；</a:t>
            </a:r>
            <a:endParaRPr lang="en-US" altLang="zh-CN" dirty="0" smtClean="0">
              <a:solidFill>
                <a:prstClr val="black"/>
              </a:solidFill>
            </a:endParaRPr>
          </a:p>
          <a:p>
            <a:r>
              <a:rPr lang="zh-CN" altLang="en-US" dirty="0" smtClean="0">
                <a:solidFill>
                  <a:prstClr val="black"/>
                </a:solidFill>
              </a:rPr>
              <a:t>接着：</a:t>
            </a:r>
            <a:r>
              <a:rPr lang="en-US" altLang="zh-CN" dirty="0" smtClean="0">
                <a:solidFill>
                  <a:prstClr val="black"/>
                </a:solidFill>
              </a:rPr>
              <a:t>B</a:t>
            </a:r>
            <a:r>
              <a:rPr lang="zh-CN" altLang="en-US" dirty="0">
                <a:solidFill>
                  <a:prstClr val="black"/>
                </a:solidFill>
              </a:rPr>
              <a:t>相通电，</a:t>
            </a:r>
            <a:r>
              <a:rPr lang="en-US" altLang="zh-CN" dirty="0">
                <a:solidFill>
                  <a:prstClr val="black"/>
                </a:solidFill>
              </a:rPr>
              <a:t>A</a:t>
            </a:r>
            <a:r>
              <a:rPr lang="zh-CN" altLang="en-US" dirty="0">
                <a:solidFill>
                  <a:prstClr val="black"/>
                </a:solidFill>
              </a:rPr>
              <a:t>，</a:t>
            </a:r>
            <a:r>
              <a:rPr lang="en-US" altLang="zh-CN" dirty="0">
                <a:solidFill>
                  <a:prstClr val="black"/>
                </a:solidFill>
              </a:rPr>
              <a:t>C</a:t>
            </a:r>
            <a:r>
              <a:rPr lang="zh-CN" altLang="en-US" dirty="0">
                <a:solidFill>
                  <a:prstClr val="black"/>
                </a:solidFill>
              </a:rPr>
              <a:t>相不通电时，齿</a:t>
            </a:r>
            <a:r>
              <a:rPr lang="en-US" altLang="zh-CN" dirty="0">
                <a:solidFill>
                  <a:prstClr val="black"/>
                </a:solidFill>
              </a:rPr>
              <a:t>2</a:t>
            </a:r>
            <a:r>
              <a:rPr lang="zh-CN" altLang="en-US" dirty="0">
                <a:solidFill>
                  <a:prstClr val="black"/>
                </a:solidFill>
              </a:rPr>
              <a:t>应与</a:t>
            </a:r>
            <a:r>
              <a:rPr lang="en-US" altLang="zh-CN" dirty="0">
                <a:solidFill>
                  <a:prstClr val="black"/>
                </a:solidFill>
              </a:rPr>
              <a:t>B</a:t>
            </a:r>
            <a:r>
              <a:rPr lang="zh-CN" altLang="en-US" dirty="0" smtClean="0">
                <a:solidFill>
                  <a:prstClr val="black"/>
                </a:solidFill>
              </a:rPr>
              <a:t>对齐；</a:t>
            </a:r>
            <a:endParaRPr lang="en-US" altLang="zh-CN" dirty="0" smtClean="0">
              <a:solidFill>
                <a:prstClr val="black"/>
              </a:solidFill>
            </a:endParaRPr>
          </a:p>
          <a:p>
            <a:r>
              <a:rPr lang="zh-CN" altLang="en-US" dirty="0" smtClean="0">
                <a:solidFill>
                  <a:prstClr val="black"/>
                </a:solidFill>
              </a:rPr>
              <a:t>然后：</a:t>
            </a:r>
            <a:r>
              <a:rPr lang="en-US" altLang="zh-CN" dirty="0" smtClean="0">
                <a:solidFill>
                  <a:prstClr val="black"/>
                </a:solidFill>
              </a:rPr>
              <a:t>C</a:t>
            </a:r>
            <a:r>
              <a:rPr lang="zh-CN" altLang="en-US" dirty="0">
                <a:solidFill>
                  <a:prstClr val="black"/>
                </a:solidFill>
              </a:rPr>
              <a:t>相通电，</a:t>
            </a:r>
            <a:r>
              <a:rPr lang="en-US" altLang="zh-CN" dirty="0">
                <a:solidFill>
                  <a:prstClr val="black"/>
                </a:solidFill>
              </a:rPr>
              <a:t>A</a:t>
            </a:r>
            <a:r>
              <a:rPr lang="zh-CN" altLang="en-US" dirty="0">
                <a:solidFill>
                  <a:prstClr val="black"/>
                </a:solidFill>
              </a:rPr>
              <a:t>，</a:t>
            </a:r>
            <a:r>
              <a:rPr lang="en-US" altLang="zh-CN" dirty="0">
                <a:solidFill>
                  <a:prstClr val="black"/>
                </a:solidFill>
              </a:rPr>
              <a:t>B</a:t>
            </a:r>
            <a:r>
              <a:rPr lang="zh-CN" altLang="en-US" dirty="0">
                <a:solidFill>
                  <a:prstClr val="black"/>
                </a:solidFill>
              </a:rPr>
              <a:t>相不通电，齿</a:t>
            </a:r>
            <a:r>
              <a:rPr lang="en-US" altLang="zh-CN" dirty="0">
                <a:solidFill>
                  <a:prstClr val="black"/>
                </a:solidFill>
              </a:rPr>
              <a:t>3</a:t>
            </a:r>
            <a:r>
              <a:rPr lang="zh-CN" altLang="en-US" dirty="0">
                <a:solidFill>
                  <a:prstClr val="black"/>
                </a:solidFill>
              </a:rPr>
              <a:t>应与</a:t>
            </a:r>
            <a:r>
              <a:rPr lang="en-US" altLang="zh-CN" dirty="0">
                <a:solidFill>
                  <a:prstClr val="black"/>
                </a:solidFill>
              </a:rPr>
              <a:t>C</a:t>
            </a:r>
            <a:r>
              <a:rPr lang="zh-CN" altLang="en-US" dirty="0" smtClean="0">
                <a:solidFill>
                  <a:prstClr val="black"/>
                </a:solidFill>
              </a:rPr>
              <a:t>对齐；</a:t>
            </a:r>
            <a:endParaRPr lang="en-US" altLang="zh-CN" dirty="0" smtClean="0">
              <a:solidFill>
                <a:prstClr val="black"/>
              </a:solidFill>
            </a:endParaRPr>
          </a:p>
          <a:p>
            <a:r>
              <a:rPr lang="zh-CN" altLang="en-US" dirty="0" smtClean="0">
                <a:solidFill>
                  <a:prstClr val="black"/>
                </a:solidFill>
              </a:rPr>
              <a:t>最后：</a:t>
            </a:r>
            <a:r>
              <a:rPr lang="en-US" altLang="zh-CN" dirty="0" smtClean="0">
                <a:solidFill>
                  <a:prstClr val="black"/>
                </a:solidFill>
              </a:rPr>
              <a:t>A</a:t>
            </a:r>
            <a:r>
              <a:rPr lang="zh-CN" altLang="en-US" dirty="0">
                <a:solidFill>
                  <a:prstClr val="black"/>
                </a:solidFill>
              </a:rPr>
              <a:t>相通电，</a:t>
            </a:r>
            <a:r>
              <a:rPr lang="en-US" altLang="zh-CN" dirty="0">
                <a:solidFill>
                  <a:prstClr val="black"/>
                </a:solidFill>
              </a:rPr>
              <a:t>B</a:t>
            </a:r>
            <a:r>
              <a:rPr lang="zh-CN" altLang="en-US" dirty="0">
                <a:solidFill>
                  <a:prstClr val="black"/>
                </a:solidFill>
              </a:rPr>
              <a:t>，</a:t>
            </a:r>
            <a:r>
              <a:rPr lang="en-US" altLang="zh-CN" dirty="0">
                <a:solidFill>
                  <a:prstClr val="black"/>
                </a:solidFill>
              </a:rPr>
              <a:t>C</a:t>
            </a:r>
            <a:r>
              <a:rPr lang="zh-CN" altLang="en-US" dirty="0">
                <a:solidFill>
                  <a:prstClr val="black"/>
                </a:solidFill>
              </a:rPr>
              <a:t>相不通电，齿</a:t>
            </a:r>
            <a:r>
              <a:rPr lang="en-US" altLang="zh-CN" dirty="0">
                <a:solidFill>
                  <a:prstClr val="black"/>
                </a:solidFill>
              </a:rPr>
              <a:t>4</a:t>
            </a:r>
            <a:r>
              <a:rPr lang="zh-CN" altLang="en-US" dirty="0">
                <a:solidFill>
                  <a:prstClr val="black"/>
                </a:solidFill>
              </a:rPr>
              <a:t>与</a:t>
            </a:r>
            <a:r>
              <a:rPr lang="en-US" altLang="zh-CN" dirty="0">
                <a:solidFill>
                  <a:prstClr val="black"/>
                </a:solidFill>
              </a:rPr>
              <a:t>A</a:t>
            </a:r>
            <a:r>
              <a:rPr lang="zh-CN" altLang="en-US" dirty="0" smtClean="0">
                <a:solidFill>
                  <a:prstClr val="black"/>
                </a:solidFill>
              </a:rPr>
              <a:t>对齐；</a:t>
            </a:r>
            <a:endParaRPr lang="en-US" altLang="zh-CN" dirty="0" smtClean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2341" y="1505059"/>
            <a:ext cx="7077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prstClr val="black"/>
                </a:solidFill>
              </a:rPr>
              <a:t>A</a:t>
            </a:r>
            <a:r>
              <a:rPr lang="zh-CN" altLang="en-US" dirty="0" smtClean="0">
                <a:solidFill>
                  <a:prstClr val="black"/>
                </a:solidFill>
              </a:rPr>
              <a:t>与齿</a:t>
            </a:r>
            <a:r>
              <a:rPr lang="en-US" altLang="zh-CN" dirty="0" smtClean="0">
                <a:solidFill>
                  <a:prstClr val="black"/>
                </a:solidFill>
              </a:rPr>
              <a:t>1</a:t>
            </a:r>
            <a:r>
              <a:rPr lang="zh-CN" altLang="en-US" dirty="0" smtClean="0">
                <a:solidFill>
                  <a:prstClr val="black"/>
                </a:solidFill>
              </a:rPr>
              <a:t>相对齐，</a:t>
            </a:r>
            <a:r>
              <a:rPr lang="en-US" altLang="zh-CN" dirty="0" smtClean="0">
                <a:solidFill>
                  <a:prstClr val="black"/>
                </a:solidFill>
              </a:rPr>
              <a:t>B</a:t>
            </a:r>
            <a:r>
              <a:rPr lang="zh-CN" altLang="en-US" dirty="0" smtClean="0">
                <a:solidFill>
                  <a:prstClr val="black"/>
                </a:solidFill>
              </a:rPr>
              <a:t>与齿</a:t>
            </a:r>
            <a:r>
              <a:rPr lang="en-US" altLang="zh-CN" dirty="0" smtClean="0">
                <a:solidFill>
                  <a:prstClr val="black"/>
                </a:solidFill>
              </a:rPr>
              <a:t>2</a:t>
            </a:r>
            <a:r>
              <a:rPr lang="zh-CN" altLang="en-US" dirty="0" smtClean="0">
                <a:solidFill>
                  <a:prstClr val="black"/>
                </a:solidFill>
              </a:rPr>
              <a:t>向右错开</a:t>
            </a:r>
            <a:r>
              <a:rPr lang="en-US" altLang="zh-CN" dirty="0" smtClean="0">
                <a:solidFill>
                  <a:prstClr val="black"/>
                </a:solidFill>
              </a:rPr>
              <a:t>1/3d</a:t>
            </a:r>
            <a:r>
              <a:rPr lang="zh-CN" altLang="en-US" dirty="0" smtClean="0">
                <a:solidFill>
                  <a:prstClr val="black"/>
                </a:solidFill>
              </a:rPr>
              <a:t>，</a:t>
            </a:r>
            <a:r>
              <a:rPr lang="en-US" altLang="zh-CN" dirty="0" smtClean="0">
                <a:solidFill>
                  <a:prstClr val="black"/>
                </a:solidFill>
              </a:rPr>
              <a:t>C</a:t>
            </a:r>
            <a:r>
              <a:rPr lang="zh-CN" altLang="en-US" dirty="0" smtClean="0">
                <a:solidFill>
                  <a:prstClr val="black"/>
                </a:solidFill>
              </a:rPr>
              <a:t>与齿</a:t>
            </a:r>
            <a:r>
              <a:rPr lang="en-US" altLang="zh-CN" dirty="0" smtClean="0">
                <a:solidFill>
                  <a:prstClr val="black"/>
                </a:solidFill>
              </a:rPr>
              <a:t>3</a:t>
            </a:r>
            <a:r>
              <a:rPr lang="zh-CN" altLang="en-US" dirty="0" smtClean="0">
                <a:solidFill>
                  <a:prstClr val="black"/>
                </a:solidFill>
              </a:rPr>
              <a:t>向右错开</a:t>
            </a:r>
            <a:r>
              <a:rPr lang="en-US" altLang="zh-CN" dirty="0" smtClean="0">
                <a:solidFill>
                  <a:prstClr val="black"/>
                </a:solidFill>
              </a:rPr>
              <a:t>2/3d</a:t>
            </a:r>
            <a:r>
              <a:rPr lang="zh-CN" altLang="en-US" dirty="0" smtClean="0">
                <a:solidFill>
                  <a:prstClr val="black"/>
                </a:solidFill>
              </a:rPr>
              <a:t>，</a:t>
            </a:r>
            <a:r>
              <a:rPr lang="en-US" altLang="zh-CN" dirty="0" smtClean="0">
                <a:solidFill>
                  <a:prstClr val="black"/>
                </a:solidFill>
              </a:rPr>
              <a:t>A’</a:t>
            </a:r>
            <a:r>
              <a:rPr lang="zh-CN" altLang="en-US" dirty="0" smtClean="0">
                <a:solidFill>
                  <a:prstClr val="black"/>
                </a:solidFill>
              </a:rPr>
              <a:t>与齿</a:t>
            </a:r>
            <a:r>
              <a:rPr lang="en-US" altLang="zh-CN" dirty="0" smtClean="0">
                <a:solidFill>
                  <a:prstClr val="black"/>
                </a:solidFill>
              </a:rPr>
              <a:t>5</a:t>
            </a:r>
            <a:r>
              <a:rPr lang="zh-CN" altLang="en-US" dirty="0" smtClean="0">
                <a:solidFill>
                  <a:prstClr val="black"/>
                </a:solidFill>
              </a:rPr>
              <a:t>相对齐，（</a:t>
            </a:r>
            <a:r>
              <a:rPr lang="en-US" altLang="zh-CN" dirty="0" smtClean="0">
                <a:solidFill>
                  <a:prstClr val="black"/>
                </a:solidFill>
              </a:rPr>
              <a:t>A’</a:t>
            </a:r>
            <a:r>
              <a:rPr lang="zh-CN" altLang="en-US" dirty="0" smtClean="0">
                <a:solidFill>
                  <a:prstClr val="black"/>
                </a:solidFill>
              </a:rPr>
              <a:t>就是</a:t>
            </a:r>
            <a:r>
              <a:rPr lang="en-US" altLang="zh-CN" dirty="0" smtClean="0">
                <a:solidFill>
                  <a:prstClr val="black"/>
                </a:solidFill>
              </a:rPr>
              <a:t>A</a:t>
            </a:r>
            <a:r>
              <a:rPr lang="zh-CN" altLang="en-US" dirty="0" smtClean="0">
                <a:solidFill>
                  <a:prstClr val="black"/>
                </a:solidFill>
              </a:rPr>
              <a:t>，齿</a:t>
            </a:r>
            <a:r>
              <a:rPr lang="en-US" altLang="zh-CN" dirty="0" smtClean="0">
                <a:solidFill>
                  <a:prstClr val="black"/>
                </a:solidFill>
              </a:rPr>
              <a:t>5</a:t>
            </a:r>
            <a:r>
              <a:rPr lang="zh-CN" altLang="en-US" dirty="0" smtClean="0">
                <a:solidFill>
                  <a:prstClr val="black"/>
                </a:solidFill>
              </a:rPr>
              <a:t>就是齿</a:t>
            </a:r>
            <a:r>
              <a:rPr lang="en-US" altLang="zh-CN" dirty="0" smtClean="0">
                <a:solidFill>
                  <a:prstClr val="black"/>
                </a:solidFill>
              </a:rPr>
              <a:t>1</a:t>
            </a:r>
            <a:r>
              <a:rPr lang="zh-CN" altLang="en-US" dirty="0" smtClean="0">
                <a:solidFill>
                  <a:prstClr val="black"/>
                </a:solidFill>
              </a:rPr>
              <a:t>）下面是转子展开图：</a:t>
            </a:r>
            <a:endParaRPr lang="zh-CN" altLang="en-US" dirty="0">
              <a:solidFill>
                <a:prstClr val="black"/>
              </a:solidFill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729160"/>
              </p:ext>
            </p:extLst>
          </p:nvPr>
        </p:nvGraphicFramePr>
        <p:xfrm>
          <a:off x="1302611" y="3826226"/>
          <a:ext cx="252028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7"/>
                <a:gridCol w="504057"/>
                <a:gridCol w="504057"/>
                <a:gridCol w="409545"/>
                <a:gridCol w="598566"/>
              </a:tblGrid>
              <a:tr h="288464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</a:tr>
              <a:tr h="288464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</a:tr>
              <a:tr h="288464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220072" y="5157191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</a:rPr>
              <a:t>但是</a:t>
            </a:r>
            <a:r>
              <a:rPr lang="zh-CN" altLang="en-US" dirty="0" smtClean="0">
                <a:solidFill>
                  <a:prstClr val="black"/>
                </a:solidFill>
              </a:rPr>
              <a:t>往往</a:t>
            </a:r>
            <a:r>
              <a:rPr lang="zh-CN" altLang="en-US" dirty="0">
                <a:solidFill>
                  <a:prstClr val="black"/>
                </a:solidFill>
              </a:rPr>
              <a:t>采用</a:t>
            </a:r>
            <a:r>
              <a:rPr lang="en-US" altLang="zh-CN" dirty="0">
                <a:solidFill>
                  <a:prstClr val="black"/>
                </a:solidFill>
              </a:rPr>
              <a:t>A-AB-B-BC</a:t>
            </a:r>
            <a:r>
              <a:rPr lang="zh-CN" altLang="en-US" dirty="0">
                <a:solidFill>
                  <a:prstClr val="black"/>
                </a:solidFill>
              </a:rPr>
              <a:t>－</a:t>
            </a:r>
            <a:r>
              <a:rPr lang="en-US" altLang="zh-CN" dirty="0">
                <a:solidFill>
                  <a:prstClr val="black"/>
                </a:solidFill>
              </a:rPr>
              <a:t>C-CA-A</a:t>
            </a:r>
            <a:r>
              <a:rPr lang="zh-CN" altLang="en-US" dirty="0">
                <a:solidFill>
                  <a:prstClr val="black"/>
                </a:solidFill>
              </a:rPr>
              <a:t>这种导电</a:t>
            </a:r>
            <a:r>
              <a:rPr lang="zh-CN" altLang="en-US" dirty="0" smtClean="0">
                <a:solidFill>
                  <a:prstClr val="black"/>
                </a:solidFill>
              </a:rPr>
              <a:t>状态，使每一步由</a:t>
            </a:r>
            <a:r>
              <a:rPr lang="en-US" altLang="zh-CN" dirty="0" smtClean="0">
                <a:solidFill>
                  <a:prstClr val="black"/>
                </a:solidFill>
              </a:rPr>
              <a:t>1/3d</a:t>
            </a:r>
            <a:r>
              <a:rPr lang="zh-CN" altLang="en-US" dirty="0" smtClean="0">
                <a:solidFill>
                  <a:prstClr val="black"/>
                </a:solidFill>
              </a:rPr>
              <a:t>变为</a:t>
            </a:r>
            <a:r>
              <a:rPr lang="en-US" altLang="zh-CN" dirty="0" smtClean="0">
                <a:solidFill>
                  <a:prstClr val="black"/>
                </a:solidFill>
              </a:rPr>
              <a:t>1/6d</a:t>
            </a:r>
            <a:r>
              <a:rPr lang="zh-CN" altLang="en-US" dirty="0" smtClean="0">
                <a:solidFill>
                  <a:prstClr val="black"/>
                </a:solidFill>
              </a:rPr>
              <a:t>，电机每步运转更细微，更平稳。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2341" y="3717032"/>
            <a:ext cx="5992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prstClr val="black"/>
                </a:solidFill>
              </a:rPr>
              <a:t>通电顺序：</a:t>
            </a:r>
            <a:endParaRPr lang="zh-CN" altLang="en-US" dirty="0">
              <a:solidFill>
                <a:prstClr val="black"/>
              </a:solidFill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896705"/>
              </p:ext>
            </p:extLst>
          </p:nvPr>
        </p:nvGraphicFramePr>
        <p:xfrm>
          <a:off x="1271194" y="5245000"/>
          <a:ext cx="398410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013"/>
                <a:gridCol w="498013"/>
                <a:gridCol w="498013"/>
                <a:gridCol w="498013"/>
                <a:gridCol w="498013"/>
                <a:gridCol w="498013"/>
                <a:gridCol w="498013"/>
                <a:gridCol w="49801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39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69269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四相式步进电机</a:t>
            </a:r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39" y="1062028"/>
            <a:ext cx="3973433" cy="3087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04048" y="1062028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本实验所用的是四相式步进电机，比三相式多一个励磁绕阻，即通过</a:t>
            </a:r>
            <a:r>
              <a:rPr lang="en-US" altLang="zh-CN" dirty="0" smtClean="0"/>
              <a:t>A</a:t>
            </a:r>
            <a:r>
              <a:rPr lang="zh-CN" altLang="en-US" dirty="0" smtClean="0"/>
              <a:t>，</a:t>
            </a:r>
            <a:r>
              <a:rPr lang="en-US" altLang="zh-CN" dirty="0" smtClean="0"/>
              <a:t>B</a:t>
            </a:r>
            <a:r>
              <a:rPr lang="zh-CN" altLang="en-US" dirty="0" smtClean="0"/>
              <a:t>，</a:t>
            </a:r>
            <a:r>
              <a:rPr lang="en-US" altLang="zh-CN" dirty="0" smtClean="0"/>
              <a:t>C</a:t>
            </a:r>
            <a:r>
              <a:rPr lang="zh-CN" altLang="en-US" dirty="0" smtClean="0"/>
              <a:t>，</a:t>
            </a:r>
            <a:r>
              <a:rPr lang="en-US" altLang="zh-CN" dirty="0" smtClean="0"/>
              <a:t>D</a:t>
            </a:r>
            <a:r>
              <a:rPr lang="zh-CN" altLang="en-US" dirty="0" smtClean="0"/>
              <a:t>四个绕组依次通电，使转子转动一个齿距。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80249" y="3255956"/>
            <a:ext cx="1306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四相四拍：</a:t>
            </a:r>
            <a:endParaRPr lang="en-US" altLang="zh-CN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504587"/>
              </p:ext>
            </p:extLst>
          </p:nvPr>
        </p:nvGraphicFramePr>
        <p:xfrm>
          <a:off x="4788024" y="2721607"/>
          <a:ext cx="280831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52"/>
                <a:gridCol w="468052"/>
                <a:gridCol w="468052"/>
                <a:gridCol w="468052"/>
                <a:gridCol w="468052"/>
                <a:gridCol w="46805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420080"/>
              </p:ext>
            </p:extLst>
          </p:nvPr>
        </p:nvGraphicFramePr>
        <p:xfrm>
          <a:off x="2940498" y="4581128"/>
          <a:ext cx="566395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395"/>
                <a:gridCol w="566395"/>
                <a:gridCol w="566395"/>
                <a:gridCol w="566395"/>
                <a:gridCol w="566395"/>
                <a:gridCol w="566395"/>
                <a:gridCol w="566395"/>
                <a:gridCol w="566395"/>
                <a:gridCol w="566395"/>
                <a:gridCol w="56639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64426" y="5115898"/>
            <a:ext cx="1295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四相八拍：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2360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404813"/>
            <a:ext cx="9036496" cy="5867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477866"/>
            <a:ext cx="100012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动作按钮: 自定义 4">
            <a:hlinkClick r:id="" action="ppaction://noaction" highlightClick="1"/>
          </p:cNvPr>
          <p:cNvSpPr/>
          <p:nvPr/>
        </p:nvSpPr>
        <p:spPr>
          <a:xfrm>
            <a:off x="1971725" y="4493493"/>
            <a:ext cx="1008112" cy="864096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54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8920"/>
            <a:ext cx="9144000" cy="33569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332656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</a:rPr>
              <a:t>重量测量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48064" y="332656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</a:rPr>
              <a:t>模拟电梯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1403648" y="1340768"/>
            <a:ext cx="360040" cy="208823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6300192" y="980728"/>
            <a:ext cx="0" cy="177882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38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奥斯汀">
  <a:themeElements>
    <a:clrScheme name="奥斯汀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奥斯汀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478</TotalTime>
  <Words>563</Words>
  <Application>Microsoft Office PowerPoint</Application>
  <PresentationFormat>全屏显示(4:3)</PresentationFormat>
  <Paragraphs>144</Paragraphs>
  <Slides>15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奥斯汀</vt:lpstr>
      <vt:lpstr>Office 主题​​</vt:lpstr>
      <vt:lpstr>LabVIEW计算机实测与控制</vt:lpstr>
      <vt:lpstr>LabVIEW简介</vt:lpstr>
      <vt:lpstr>LabVIEW界面:示例</vt:lpstr>
      <vt:lpstr>PowerPoint 演示文稿</vt:lpstr>
      <vt:lpstr>实验室中模拟系统的结构组成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步进电机原理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Labview计算机实测与控制</dc:title>
  <dc:creator>zhoujc</dc:creator>
  <cp:lastModifiedBy>zhoujc</cp:lastModifiedBy>
  <cp:revision>30</cp:revision>
  <dcterms:created xsi:type="dcterms:W3CDTF">2012-06-12T10:42:19Z</dcterms:created>
  <dcterms:modified xsi:type="dcterms:W3CDTF">2012-06-13T01:07:24Z</dcterms:modified>
</cp:coreProperties>
</file>