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7"/>
  </p:notesMasterIdLst>
  <p:handoutMasterIdLst>
    <p:handoutMasterId r:id="rId58"/>
  </p:handoutMasterIdLst>
  <p:sldIdLst>
    <p:sldId id="256" r:id="rId2"/>
    <p:sldId id="258" r:id="rId3"/>
    <p:sldId id="268" r:id="rId4"/>
    <p:sldId id="269" r:id="rId5"/>
    <p:sldId id="267" r:id="rId6"/>
    <p:sldId id="270" r:id="rId7"/>
    <p:sldId id="260" r:id="rId8"/>
    <p:sldId id="271" r:id="rId9"/>
    <p:sldId id="262" r:id="rId10"/>
    <p:sldId id="272" r:id="rId11"/>
    <p:sldId id="275" r:id="rId12"/>
    <p:sldId id="330" r:id="rId13"/>
    <p:sldId id="276" r:id="rId14"/>
    <p:sldId id="277" r:id="rId15"/>
    <p:sldId id="278" r:id="rId16"/>
    <p:sldId id="281" r:id="rId17"/>
    <p:sldId id="279" r:id="rId18"/>
    <p:sldId id="280" r:id="rId19"/>
    <p:sldId id="283" r:id="rId20"/>
    <p:sldId id="321" r:id="rId21"/>
    <p:sldId id="274" r:id="rId22"/>
    <p:sldId id="282" r:id="rId23"/>
    <p:sldId id="331" r:id="rId24"/>
    <p:sldId id="263" r:id="rId25"/>
    <p:sldId id="264" r:id="rId26"/>
    <p:sldId id="266" r:id="rId27"/>
    <p:sldId id="265" r:id="rId28"/>
    <p:sldId id="284" r:id="rId29"/>
    <p:sldId id="286" r:id="rId30"/>
    <p:sldId id="329" r:id="rId31"/>
    <p:sldId id="327" r:id="rId32"/>
    <p:sldId id="328" r:id="rId33"/>
    <p:sldId id="285" r:id="rId34"/>
    <p:sldId id="308" r:id="rId35"/>
    <p:sldId id="309" r:id="rId36"/>
    <p:sldId id="310" r:id="rId37"/>
    <p:sldId id="311" r:id="rId38"/>
    <p:sldId id="312" r:id="rId39"/>
    <p:sldId id="288" r:id="rId40"/>
    <p:sldId id="289" r:id="rId41"/>
    <p:sldId id="290" r:id="rId42"/>
    <p:sldId id="313" r:id="rId43"/>
    <p:sldId id="314" r:id="rId44"/>
    <p:sldId id="315" r:id="rId45"/>
    <p:sldId id="316" r:id="rId46"/>
    <p:sldId id="317" r:id="rId47"/>
    <p:sldId id="319" r:id="rId48"/>
    <p:sldId id="325" r:id="rId49"/>
    <p:sldId id="320" r:id="rId50"/>
    <p:sldId id="292" r:id="rId51"/>
    <p:sldId id="293" r:id="rId52"/>
    <p:sldId id="326" r:id="rId53"/>
    <p:sldId id="322" r:id="rId54"/>
    <p:sldId id="324" r:id="rId55"/>
    <p:sldId id="323" r:id="rId56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53" autoAdjust="0"/>
    <p:restoredTop sz="94630" autoAdjust="0"/>
  </p:normalViewPr>
  <p:slideViewPr>
    <p:cSldViewPr>
      <p:cViewPr varScale="1">
        <p:scale>
          <a:sx n="67" d="100"/>
          <a:sy n="67" d="100"/>
        </p:scale>
        <p:origin x="-1440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3" d="100"/>
          <a:sy n="53" d="100"/>
        </p:scale>
        <p:origin x="-2916" y="-10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61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image" Target="../media/image5.wmf"/><Relationship Id="rId5" Type="http://schemas.openxmlformats.org/officeDocument/2006/relationships/image" Target="../media/image9.wmf"/><Relationship Id="rId4" Type="http://schemas.openxmlformats.org/officeDocument/2006/relationships/image" Target="../media/image8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image" Target="../media/image12.wmf"/><Relationship Id="rId5" Type="http://schemas.openxmlformats.org/officeDocument/2006/relationships/image" Target="../media/image16.wmf"/><Relationship Id="rId4" Type="http://schemas.openxmlformats.org/officeDocument/2006/relationships/image" Target="../media/image15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9.wmf"/><Relationship Id="rId1" Type="http://schemas.openxmlformats.org/officeDocument/2006/relationships/image" Target="../media/image18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40.wmf"/><Relationship Id="rId2" Type="http://schemas.openxmlformats.org/officeDocument/2006/relationships/image" Target="../media/image39.wmf"/><Relationship Id="rId1" Type="http://schemas.openxmlformats.org/officeDocument/2006/relationships/image" Target="../media/image38.wmf"/><Relationship Id="rId6" Type="http://schemas.openxmlformats.org/officeDocument/2006/relationships/image" Target="../media/image43.wmf"/><Relationship Id="rId5" Type="http://schemas.openxmlformats.org/officeDocument/2006/relationships/image" Target="../media/image42.wmf"/><Relationship Id="rId4" Type="http://schemas.openxmlformats.org/officeDocument/2006/relationships/image" Target="../media/image41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51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52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DA2F6F-191E-463B-9EA0-6B4FE5A54E2C}" type="datetimeFigureOut">
              <a:rPr lang="zh-CN" altLang="en-US" smtClean="0"/>
              <a:t>2017/4/22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E2F5CF-C4C4-4C35-BCA2-4BE42683E71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12701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264DEB-B5AC-44D3-A767-75D47CDADC7A}" type="datetimeFigureOut">
              <a:rPr lang="zh-CN" altLang="en-US" smtClean="0"/>
              <a:t>2017/4/22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7D31A4-D526-448C-8924-5478A5BC575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85756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2017/4/22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2017/4/22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2017/4/22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2017/4/22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2017/4/22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2017/4/22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2017/4/22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2017/4/22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2017/4/22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2017/4/22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2017/4/22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2017/4/22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HanaMin" panose="02000609000000000000" pitchFamily="49" charset="-128"/>
          <a:ea typeface="HanaMin" panose="02000609000000000000" pitchFamily="49" charset="-128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HanaMin" panose="02000609000000000000" pitchFamily="49" charset="-128"/>
          <a:ea typeface="HanaMin" panose="02000609000000000000" pitchFamily="49" charset="-128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HanaMin" panose="02000609000000000000" pitchFamily="49" charset="-128"/>
          <a:ea typeface="HanaMin" panose="02000609000000000000" pitchFamily="49" charset="-128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HanaMin" panose="02000609000000000000" pitchFamily="49" charset="-128"/>
          <a:ea typeface="HanaMin" panose="02000609000000000000" pitchFamily="49" charset="-128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HanaMin" panose="02000609000000000000" pitchFamily="49" charset="-128"/>
          <a:ea typeface="HanaMin" panose="02000609000000000000" pitchFamily="49" charset="-128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HanaMin" panose="02000609000000000000" pitchFamily="49" charset="-128"/>
          <a:ea typeface="HanaMin" panose="02000609000000000000" pitchFamily="49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9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.w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0" Type="http://schemas.openxmlformats.org/officeDocument/2006/relationships/image" Target="../media/image8.wmf"/><Relationship Id="rId4" Type="http://schemas.openxmlformats.org/officeDocument/2006/relationships/image" Target="../media/image5.wmf"/><Relationship Id="rId9" Type="http://schemas.openxmlformats.org/officeDocument/2006/relationships/oleObject" Target="../embeddings/oleObject4.bin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3" Type="http://schemas.openxmlformats.org/officeDocument/2006/relationships/oleObject" Target="../embeddings/oleObject6.bin"/><Relationship Id="rId7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1.w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10.w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wmf"/><Relationship Id="rId3" Type="http://schemas.openxmlformats.org/officeDocument/2006/relationships/oleObject" Target="../embeddings/oleObject9.bin"/><Relationship Id="rId7" Type="http://schemas.openxmlformats.org/officeDocument/2006/relationships/oleObject" Target="../embeddings/oleObject11.bin"/><Relationship Id="rId12" Type="http://schemas.openxmlformats.org/officeDocument/2006/relationships/image" Target="../media/image16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3.wmf"/><Relationship Id="rId11" Type="http://schemas.openxmlformats.org/officeDocument/2006/relationships/oleObject" Target="../embeddings/oleObject13.bin"/><Relationship Id="rId5" Type="http://schemas.openxmlformats.org/officeDocument/2006/relationships/oleObject" Target="../embeddings/oleObject10.bin"/><Relationship Id="rId10" Type="http://schemas.openxmlformats.org/officeDocument/2006/relationships/image" Target="../media/image15.wmf"/><Relationship Id="rId4" Type="http://schemas.openxmlformats.org/officeDocument/2006/relationships/image" Target="../media/image12.wmf"/><Relationship Id="rId9" Type="http://schemas.openxmlformats.org/officeDocument/2006/relationships/oleObject" Target="../embeddings/oleObject12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17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9.wmf"/><Relationship Id="rId5" Type="http://schemas.openxmlformats.org/officeDocument/2006/relationships/oleObject" Target="../embeddings/oleObject16.bin"/><Relationship Id="rId4" Type="http://schemas.openxmlformats.org/officeDocument/2006/relationships/image" Target="../media/image18.wm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30.w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wmf"/><Relationship Id="rId13" Type="http://schemas.openxmlformats.org/officeDocument/2006/relationships/oleObject" Target="../embeddings/oleObject23.bin"/><Relationship Id="rId3" Type="http://schemas.openxmlformats.org/officeDocument/2006/relationships/oleObject" Target="../embeddings/oleObject18.bin"/><Relationship Id="rId7" Type="http://schemas.openxmlformats.org/officeDocument/2006/relationships/oleObject" Target="../embeddings/oleObject20.bin"/><Relationship Id="rId12" Type="http://schemas.openxmlformats.org/officeDocument/2006/relationships/image" Target="../media/image4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39.wmf"/><Relationship Id="rId11" Type="http://schemas.openxmlformats.org/officeDocument/2006/relationships/oleObject" Target="../embeddings/oleObject22.bin"/><Relationship Id="rId5" Type="http://schemas.openxmlformats.org/officeDocument/2006/relationships/oleObject" Target="../embeddings/oleObject19.bin"/><Relationship Id="rId10" Type="http://schemas.openxmlformats.org/officeDocument/2006/relationships/image" Target="../media/image41.wmf"/><Relationship Id="rId4" Type="http://schemas.openxmlformats.org/officeDocument/2006/relationships/image" Target="../media/image38.wmf"/><Relationship Id="rId9" Type="http://schemas.openxmlformats.org/officeDocument/2006/relationships/oleObject" Target="../embeddings/oleObject21.bin"/><Relationship Id="rId14" Type="http://schemas.openxmlformats.org/officeDocument/2006/relationships/image" Target="../media/image43.wm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51.wmf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52.wmf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 smtClean="0">
                <a:latin typeface="+mj-ea"/>
                <a:ea typeface="+mj-ea"/>
              </a:rPr>
              <a:t>Vacuum Bazooka</a:t>
            </a:r>
            <a:r>
              <a:rPr lang="en-US" altLang="zh-CN" dirty="0" smtClean="0"/>
              <a:t/>
            </a:r>
            <a:br>
              <a:rPr lang="en-US" altLang="zh-CN" dirty="0" smtClean="0"/>
            </a:br>
            <a:r>
              <a:rPr lang="zh-CN" altLang="en-US" dirty="0" smtClean="0"/>
              <a:t>真空火箭炮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7020272" y="4509120"/>
            <a:ext cx="1584176" cy="1752600"/>
          </a:xfrm>
        </p:spPr>
        <p:txBody>
          <a:bodyPr>
            <a:noAutofit/>
          </a:bodyPr>
          <a:lstStyle/>
          <a:p>
            <a:r>
              <a:rPr lang="zh-CN" altLang="en-US" sz="2000" dirty="0" smtClean="0">
                <a:solidFill>
                  <a:schemeClr val="tx1"/>
                </a:solidFill>
              </a:rPr>
              <a:t>课题</a:t>
            </a:r>
            <a:r>
              <a:rPr lang="en-US" altLang="zh-CN" sz="2000" dirty="0" smtClean="0">
                <a:solidFill>
                  <a:schemeClr val="tx1"/>
                </a:solidFill>
                <a:latin typeface="+mn-ea"/>
                <a:ea typeface="+mn-ea"/>
              </a:rPr>
              <a:t>17</a:t>
            </a:r>
          </a:p>
          <a:p>
            <a:r>
              <a:rPr lang="zh-CN" altLang="en-US" sz="2000" dirty="0">
                <a:solidFill>
                  <a:schemeClr val="tx1"/>
                </a:solidFill>
              </a:rPr>
              <a:t>石申</a:t>
            </a:r>
            <a:r>
              <a:rPr lang="zh-CN" altLang="en-US" sz="2000" dirty="0" smtClean="0">
                <a:solidFill>
                  <a:schemeClr val="tx1"/>
                </a:solidFill>
              </a:rPr>
              <a:t>阳</a:t>
            </a:r>
            <a:endParaRPr lang="en-US" altLang="zh-CN" sz="2000" dirty="0" smtClean="0">
              <a:solidFill>
                <a:schemeClr val="tx1"/>
              </a:solidFill>
            </a:endParaRPr>
          </a:p>
          <a:p>
            <a:r>
              <a:rPr lang="zh-CN" altLang="en-US" sz="2000" dirty="0" smtClean="0">
                <a:solidFill>
                  <a:schemeClr val="tx1"/>
                </a:solidFill>
              </a:rPr>
              <a:t>徐淳灏</a:t>
            </a:r>
            <a:endParaRPr lang="en-US" altLang="zh-CN" sz="2000" dirty="0" smtClean="0">
              <a:solidFill>
                <a:schemeClr val="tx1"/>
              </a:solidFill>
            </a:endParaRPr>
          </a:p>
          <a:p>
            <a:r>
              <a:rPr lang="zh-CN" altLang="en-US" sz="2000" dirty="0">
                <a:solidFill>
                  <a:schemeClr val="tx1"/>
                </a:solidFill>
              </a:rPr>
              <a:t>张煜坤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44208" y="4077072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指导教师：吕景林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61772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>
                <a:latin typeface="+mn-ea"/>
                <a:ea typeface="+mn-ea"/>
              </a:rPr>
              <a:t>Outline </a:t>
            </a:r>
            <a:endParaRPr lang="zh-CN" altLang="en-US" dirty="0">
              <a:latin typeface="+mn-ea"/>
              <a:ea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95536" y="1556792"/>
            <a:ext cx="8229600" cy="4525963"/>
          </a:xfrm>
        </p:spPr>
        <p:txBody>
          <a:bodyPr>
            <a:normAutofit fontScale="92500" lnSpcReduction="20000"/>
          </a:bodyPr>
          <a:lstStyle/>
          <a:p>
            <a:r>
              <a:rPr lang="en-US" altLang="zh-CN" dirty="0">
                <a:latin typeface="+mn-ea"/>
                <a:ea typeface="+mn-ea"/>
              </a:rPr>
              <a:t>1</a:t>
            </a:r>
            <a:r>
              <a:rPr lang="en-US" altLang="zh-CN" dirty="0" smtClean="0">
                <a:latin typeface="+mn-ea"/>
                <a:ea typeface="+mn-ea"/>
              </a:rPr>
              <a:t>. </a:t>
            </a:r>
            <a:r>
              <a:rPr lang="zh-CN" altLang="en-US" dirty="0" smtClean="0"/>
              <a:t>课题</a:t>
            </a:r>
            <a:r>
              <a:rPr lang="zh-CN" altLang="en-US" dirty="0"/>
              <a:t>简要介绍、</a:t>
            </a:r>
            <a:r>
              <a:rPr lang="zh-CN" altLang="en-US" dirty="0" smtClean="0"/>
              <a:t>目的</a:t>
            </a:r>
            <a:endParaRPr lang="en-US" altLang="zh-CN" dirty="0" smtClean="0"/>
          </a:p>
          <a:p>
            <a:r>
              <a:rPr lang="en-US" altLang="zh-CN" dirty="0" smtClean="0">
                <a:latin typeface="+mn-ea"/>
                <a:ea typeface="+mn-ea"/>
              </a:rPr>
              <a:t>2. </a:t>
            </a:r>
            <a:r>
              <a:rPr lang="zh-CN" altLang="en-US" dirty="0" smtClean="0">
                <a:latin typeface="+mn-ea"/>
                <a:ea typeface="+mn-ea"/>
              </a:rPr>
              <a:t>初步</a:t>
            </a:r>
            <a:r>
              <a:rPr lang="zh-CN" altLang="en-US" dirty="0" smtClean="0"/>
              <a:t>实验原理</a:t>
            </a:r>
            <a:endParaRPr lang="en-US" altLang="zh-CN" dirty="0" smtClean="0"/>
          </a:p>
          <a:p>
            <a:r>
              <a:rPr lang="en-US" altLang="zh-CN" dirty="0" smtClean="0">
                <a:latin typeface="+mn-ea"/>
                <a:ea typeface="+mn-ea"/>
              </a:rPr>
              <a:t>3. </a:t>
            </a:r>
            <a:r>
              <a:rPr lang="zh-CN" altLang="en-US" dirty="0" smtClean="0"/>
              <a:t>影响实验结果的因素</a:t>
            </a:r>
            <a:endParaRPr lang="en-US" altLang="zh-CN" dirty="0" smtClean="0"/>
          </a:p>
          <a:p>
            <a:r>
              <a:rPr lang="en-US" altLang="zh-CN" dirty="0">
                <a:latin typeface="+mn-ea"/>
                <a:ea typeface="+mn-ea"/>
              </a:rPr>
              <a:t>4</a:t>
            </a:r>
            <a:r>
              <a:rPr lang="en-US" altLang="zh-CN" dirty="0" smtClean="0">
                <a:latin typeface="+mn-ea"/>
                <a:ea typeface="+mn-ea"/>
              </a:rPr>
              <a:t>. </a:t>
            </a:r>
            <a:r>
              <a:rPr lang="zh-CN" altLang="en-US" dirty="0" smtClean="0"/>
              <a:t>理论</a:t>
            </a:r>
            <a:r>
              <a:rPr lang="zh-CN" altLang="en-US" dirty="0"/>
              <a:t>探究</a:t>
            </a:r>
            <a:endParaRPr lang="en-US" altLang="zh-CN" dirty="0" smtClean="0">
              <a:latin typeface="+mn-ea"/>
              <a:ea typeface="+mn-ea"/>
            </a:endParaRPr>
          </a:p>
          <a:p>
            <a:r>
              <a:rPr lang="en-US" altLang="zh-CN" dirty="0" smtClean="0">
                <a:latin typeface="+mn-ea"/>
                <a:ea typeface="+mn-ea"/>
              </a:rPr>
              <a:t>5. </a:t>
            </a:r>
            <a:r>
              <a:rPr lang="zh-CN" altLang="en-US" dirty="0" smtClean="0"/>
              <a:t>实验</a:t>
            </a:r>
            <a:r>
              <a:rPr lang="zh-CN" altLang="en-US" dirty="0"/>
              <a:t>过程及结果</a:t>
            </a:r>
            <a:endParaRPr lang="en-US" altLang="zh-CN" dirty="0"/>
          </a:p>
          <a:p>
            <a:r>
              <a:rPr lang="en-US" altLang="zh-CN" dirty="0" smtClean="0">
                <a:latin typeface="+mn-ea"/>
                <a:ea typeface="+mn-ea"/>
              </a:rPr>
              <a:t>6. </a:t>
            </a:r>
            <a:r>
              <a:rPr lang="zh-CN" altLang="en-US" dirty="0" smtClean="0"/>
              <a:t>实验与理论的</a:t>
            </a:r>
            <a:r>
              <a:rPr lang="zh-CN" altLang="en-US" dirty="0"/>
              <a:t>比较</a:t>
            </a:r>
            <a:endParaRPr lang="en-US" altLang="zh-CN" dirty="0"/>
          </a:p>
          <a:p>
            <a:r>
              <a:rPr lang="en-US" altLang="zh-CN" dirty="0">
                <a:latin typeface="+mn-ea"/>
                <a:ea typeface="+mn-ea"/>
              </a:rPr>
              <a:t>7</a:t>
            </a:r>
            <a:r>
              <a:rPr lang="en-US" altLang="zh-CN" dirty="0" smtClean="0">
                <a:latin typeface="+mn-ea"/>
                <a:ea typeface="+mn-ea"/>
              </a:rPr>
              <a:t>. </a:t>
            </a:r>
            <a:r>
              <a:rPr lang="zh-CN" altLang="en-US" dirty="0" smtClean="0">
                <a:latin typeface="+mn-ea"/>
                <a:ea typeface="+mn-ea"/>
              </a:rPr>
              <a:t>理论的改进</a:t>
            </a:r>
            <a:endParaRPr lang="en-US" altLang="zh-CN" dirty="0" smtClean="0">
              <a:latin typeface="+mn-ea"/>
              <a:ea typeface="+mn-ea"/>
            </a:endParaRPr>
          </a:p>
          <a:p>
            <a:r>
              <a:rPr lang="en-US" altLang="zh-CN" dirty="0" smtClean="0">
                <a:latin typeface="+mn-ea"/>
                <a:ea typeface="+mn-ea"/>
              </a:rPr>
              <a:t>8. </a:t>
            </a:r>
            <a:r>
              <a:rPr lang="zh-CN" altLang="en-US" dirty="0" smtClean="0">
                <a:latin typeface="+mn-ea"/>
                <a:ea typeface="+mn-ea"/>
              </a:rPr>
              <a:t>软件物理场模拟</a:t>
            </a:r>
            <a:endParaRPr lang="en-US" altLang="zh-CN" dirty="0" smtClean="0">
              <a:latin typeface="+mn-ea"/>
              <a:ea typeface="+mn-ea"/>
            </a:endParaRPr>
          </a:p>
          <a:p>
            <a:r>
              <a:rPr lang="en-US" altLang="zh-CN" dirty="0">
                <a:latin typeface="+mn-ea"/>
                <a:ea typeface="+mn-ea"/>
              </a:rPr>
              <a:t>9</a:t>
            </a:r>
            <a:r>
              <a:rPr lang="en-US" altLang="zh-CN" dirty="0" smtClean="0">
                <a:latin typeface="+mn-ea"/>
                <a:ea typeface="+mn-ea"/>
              </a:rPr>
              <a:t>. </a:t>
            </a:r>
            <a:r>
              <a:rPr lang="zh-CN" altLang="en-US" dirty="0" smtClean="0"/>
              <a:t>结论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57409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 smtClean="0">
                <a:latin typeface="+mj-ea"/>
                <a:ea typeface="+mj-ea"/>
              </a:rPr>
              <a:t>1.</a:t>
            </a:r>
            <a:r>
              <a:rPr lang="zh-CN" altLang="en-US" dirty="0"/>
              <a:t>课题简要</a:t>
            </a:r>
            <a:r>
              <a:rPr lang="zh-CN" altLang="en-US" dirty="0" smtClean="0"/>
              <a:t>介绍</a:t>
            </a:r>
            <a:r>
              <a:rPr lang="zh-CN" altLang="en-US" dirty="0"/>
              <a:t>、</a:t>
            </a:r>
            <a:r>
              <a:rPr lang="zh-CN" altLang="en-US" dirty="0" smtClean="0"/>
              <a:t>目的</a:t>
            </a:r>
            <a:endParaRPr lang="en-US" altLang="zh-CN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7020272" y="4509120"/>
            <a:ext cx="1584176" cy="1752600"/>
          </a:xfrm>
        </p:spPr>
        <p:txBody>
          <a:bodyPr>
            <a:noAutofit/>
          </a:bodyPr>
          <a:lstStyle/>
          <a:p>
            <a:endParaRPr lang="zh-CN" alt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4469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课题简要介绍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2564904"/>
            <a:ext cx="8229600" cy="3561259"/>
          </a:xfrm>
        </p:spPr>
        <p:txBody>
          <a:bodyPr/>
          <a:lstStyle/>
          <a:p>
            <a:r>
              <a:rPr lang="zh-CN" altLang="en-US" dirty="0"/>
              <a:t>用一</a:t>
            </a:r>
            <a:r>
              <a:rPr lang="zh-CN" altLang="en-US" dirty="0" smtClean="0"/>
              <a:t>根塑料圆管、一枚炮弹、一台真空机，制造一台真空火箭炮，探究如何最大化其速度。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12213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课题简要介绍</a:t>
            </a:r>
          </a:p>
        </p:txBody>
      </p:sp>
      <p:pic>
        <p:nvPicPr>
          <p:cNvPr id="3076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700808"/>
            <a:ext cx="5688632" cy="4266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直接箭头连接符 5"/>
          <p:cNvCxnSpPr/>
          <p:nvPr/>
        </p:nvCxnSpPr>
        <p:spPr>
          <a:xfrm flipV="1">
            <a:off x="4860032" y="1772816"/>
            <a:ext cx="1800200" cy="122413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箭头连接符 9"/>
          <p:cNvCxnSpPr/>
          <p:nvPr/>
        </p:nvCxnSpPr>
        <p:spPr>
          <a:xfrm>
            <a:off x="5039358" y="4005064"/>
            <a:ext cx="2340954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箭头连接符 12"/>
          <p:cNvCxnSpPr/>
          <p:nvPr/>
        </p:nvCxnSpPr>
        <p:spPr>
          <a:xfrm>
            <a:off x="467544" y="4509120"/>
            <a:ext cx="0" cy="194421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箭头连接符 14"/>
          <p:cNvCxnSpPr>
            <a:endCxn id="23" idx="0"/>
          </p:cNvCxnSpPr>
          <p:nvPr/>
        </p:nvCxnSpPr>
        <p:spPr>
          <a:xfrm>
            <a:off x="4716016" y="2961815"/>
            <a:ext cx="0" cy="334750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6876256" y="1628800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>
              <a:latin typeface="HanaMin" panose="02000609000000000000" pitchFamily="49" charset="-128"/>
              <a:ea typeface="HanaMin" panose="02000609000000000000" pitchFamily="49" charset="-128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028656" y="1781200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>
              <a:latin typeface="HanaMin" panose="02000609000000000000" pitchFamily="49" charset="-128"/>
              <a:ea typeface="HanaMin" panose="02000609000000000000" pitchFamily="49" charset="-128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388696" y="3820398"/>
            <a:ext cx="13597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latin typeface="HanaMin" panose="02000609000000000000" pitchFamily="49" charset="-128"/>
                <a:ea typeface="HanaMin" panose="02000609000000000000" pitchFamily="49" charset="-128"/>
              </a:rPr>
              <a:t>真空机</a:t>
            </a:r>
            <a:endParaRPr lang="zh-CN" altLang="en-US" sz="2400" dirty="0">
              <a:latin typeface="HanaMin" panose="02000609000000000000" pitchFamily="49" charset="-128"/>
              <a:ea typeface="HanaMin" panose="02000609000000000000" pitchFamily="49" charset="-128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707767" y="1397967"/>
            <a:ext cx="22350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HanaMin" panose="02000609000000000000" pitchFamily="49" charset="-128"/>
                <a:ea typeface="HanaMin" panose="02000609000000000000" pitchFamily="49" charset="-128"/>
              </a:rPr>
              <a:t>尾</a:t>
            </a:r>
            <a:r>
              <a:rPr lang="zh-CN" altLang="en-US" sz="2400" dirty="0" smtClean="0">
                <a:latin typeface="HanaMin" panose="02000609000000000000" pitchFamily="49" charset="-128"/>
                <a:ea typeface="HanaMin" panose="02000609000000000000" pitchFamily="49" charset="-128"/>
              </a:rPr>
              <a:t>端（炮弹初始位置）</a:t>
            </a:r>
            <a:endParaRPr lang="zh-CN" altLang="en-US" sz="2400" dirty="0">
              <a:latin typeface="HanaMin" panose="02000609000000000000" pitchFamily="49" charset="-128"/>
              <a:ea typeface="HanaMin" panose="02000609000000000000" pitchFamily="49" charset="-128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036132" y="6309320"/>
            <a:ext cx="13597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latin typeface="HanaMin" panose="02000609000000000000" pitchFamily="49" charset="-128"/>
                <a:ea typeface="HanaMin" panose="02000609000000000000" pitchFamily="49" charset="-128"/>
              </a:rPr>
              <a:t>真空计</a:t>
            </a:r>
            <a:endParaRPr lang="zh-CN" altLang="en-US" sz="2400" dirty="0">
              <a:latin typeface="HanaMin" panose="02000609000000000000" pitchFamily="49" charset="-128"/>
              <a:ea typeface="HanaMin" panose="02000609000000000000" pitchFamily="49" charset="-128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0" y="6309319"/>
            <a:ext cx="37079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latin typeface="HanaMin" panose="02000609000000000000" pitchFamily="49" charset="-128"/>
                <a:ea typeface="HanaMin" panose="02000609000000000000" pitchFamily="49" charset="-128"/>
              </a:rPr>
              <a:t>头端（炮弹发射处）</a:t>
            </a:r>
            <a:endParaRPr lang="zh-CN" altLang="en-US" sz="2400" dirty="0">
              <a:latin typeface="HanaMin" panose="02000609000000000000" pitchFamily="49" charset="-128"/>
              <a:ea typeface="HanaMin" panose="02000609000000000000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7569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11560" y="263691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altLang="zh-CN" dirty="0" smtClean="0">
                <a:latin typeface="+mn-ea"/>
              </a:rPr>
              <a:t>2</a:t>
            </a:r>
            <a:r>
              <a:rPr lang="zh-CN" altLang="en-US" dirty="0" smtClean="0">
                <a:latin typeface="+mn-ea"/>
              </a:rPr>
              <a:t>、初步</a:t>
            </a:r>
            <a:r>
              <a:rPr lang="zh-CN" altLang="en-US" dirty="0"/>
              <a:t>实验原理</a:t>
            </a:r>
            <a:r>
              <a:rPr lang="en-US" altLang="zh-CN" dirty="0"/>
              <a:t/>
            </a:r>
            <a:br>
              <a:rPr lang="en-US" altLang="zh-CN" dirty="0"/>
            </a:b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49108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+mn-ea"/>
              </a:rPr>
              <a:t>初步</a:t>
            </a:r>
            <a:r>
              <a:rPr lang="zh-CN" altLang="en-US" dirty="0"/>
              <a:t>实验原理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622" y="4216345"/>
            <a:ext cx="4867275" cy="223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2008" y="1677112"/>
            <a:ext cx="7229475" cy="144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7" name="直接箭头连接符 6"/>
          <p:cNvCxnSpPr/>
          <p:nvPr/>
        </p:nvCxnSpPr>
        <p:spPr>
          <a:xfrm flipH="1" flipV="1">
            <a:off x="1072009" y="1765249"/>
            <a:ext cx="115615" cy="51169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箭头连接符 9"/>
          <p:cNvCxnSpPr/>
          <p:nvPr/>
        </p:nvCxnSpPr>
        <p:spPr>
          <a:xfrm flipV="1">
            <a:off x="4117636" y="2197261"/>
            <a:ext cx="1894523" cy="158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箭头连接符 16"/>
          <p:cNvCxnSpPr/>
          <p:nvPr/>
        </p:nvCxnSpPr>
        <p:spPr>
          <a:xfrm>
            <a:off x="3922414" y="2276945"/>
            <a:ext cx="505570" cy="1184239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箭头连接符 17"/>
          <p:cNvCxnSpPr/>
          <p:nvPr/>
        </p:nvCxnSpPr>
        <p:spPr>
          <a:xfrm flipH="1">
            <a:off x="6660232" y="2181375"/>
            <a:ext cx="2" cy="128768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611560" y="1268760"/>
            <a:ext cx="288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Ambient air pressure , 1atm </a:t>
            </a:r>
            <a:endParaRPr lang="zh-CN" alt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4067944" y="3461184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projectile</a:t>
            </a:r>
            <a:endParaRPr lang="zh-CN" alt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6012159" y="3469061"/>
            <a:ext cx="2289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Pressure below 1atm</a:t>
            </a:r>
            <a:endParaRPr lang="zh-CN" alt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4112209" y="1492446"/>
            <a:ext cx="25480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Projectile velocity</a:t>
            </a:r>
            <a:endParaRPr lang="zh-CN" alt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760697" y="3479122"/>
            <a:ext cx="18505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Air molecules</a:t>
            </a:r>
            <a:endParaRPr lang="zh-CN" altLang="en-US" dirty="0"/>
          </a:p>
        </p:txBody>
      </p:sp>
      <p:cxnSp>
        <p:nvCxnSpPr>
          <p:cNvPr id="31" name="直接箭头连接符 30"/>
          <p:cNvCxnSpPr/>
          <p:nvPr/>
        </p:nvCxnSpPr>
        <p:spPr>
          <a:xfrm flipH="1" flipV="1">
            <a:off x="1860808" y="3830516"/>
            <a:ext cx="1" cy="51957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4914038" y="4809145"/>
            <a:ext cx="36184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Vacuum, in the theological situation</a:t>
            </a:r>
            <a:endParaRPr lang="zh-CN" altLang="en-US" dirty="0"/>
          </a:p>
        </p:txBody>
      </p:sp>
      <p:cxnSp>
        <p:nvCxnSpPr>
          <p:cNvPr id="4096" name="直接箭头连接符 4095"/>
          <p:cNvCxnSpPr/>
          <p:nvPr/>
        </p:nvCxnSpPr>
        <p:spPr>
          <a:xfrm>
            <a:off x="4427984" y="5335532"/>
            <a:ext cx="1728192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97" name="TextBox 4096"/>
          <p:cNvSpPr txBox="1"/>
          <p:nvPr/>
        </p:nvSpPr>
        <p:spPr>
          <a:xfrm>
            <a:off x="5064897" y="6279729"/>
            <a:ext cx="34675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Do positive work.</a:t>
            </a:r>
            <a:endParaRPr lang="zh-CN" altLang="en-US" dirty="0"/>
          </a:p>
        </p:txBody>
      </p:sp>
      <p:cxnSp>
        <p:nvCxnSpPr>
          <p:cNvPr id="4102" name="直接箭头连接符 4101"/>
          <p:cNvCxnSpPr>
            <a:endCxn id="4097" idx="1"/>
          </p:cNvCxnSpPr>
          <p:nvPr/>
        </p:nvCxnSpPr>
        <p:spPr>
          <a:xfrm>
            <a:off x="2631259" y="5949280"/>
            <a:ext cx="2433638" cy="51511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7409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>
                <a:latin typeface="+mn-ea"/>
                <a:ea typeface="+mn-ea"/>
              </a:rPr>
              <a:t>3</a:t>
            </a:r>
            <a:r>
              <a:rPr lang="en-US" altLang="zh-CN" dirty="0" smtClean="0"/>
              <a:t>.</a:t>
            </a:r>
            <a:r>
              <a:rPr lang="zh-CN" altLang="en-US" dirty="0"/>
              <a:t>影响实验结果的</a:t>
            </a:r>
            <a:r>
              <a:rPr lang="zh-CN" altLang="en-US" dirty="0" smtClean="0"/>
              <a:t>因素</a:t>
            </a:r>
            <a:endParaRPr lang="en-US" altLang="zh-CN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7020272" y="4509120"/>
            <a:ext cx="1584176" cy="1752600"/>
          </a:xfrm>
        </p:spPr>
        <p:txBody>
          <a:bodyPr>
            <a:noAutofit/>
          </a:bodyPr>
          <a:lstStyle/>
          <a:p>
            <a:endParaRPr lang="zh-CN" alt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5892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影响实验结果的因素</a:t>
            </a:r>
          </a:p>
        </p:txBody>
      </p:sp>
      <p:pic>
        <p:nvPicPr>
          <p:cNvPr id="4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700808"/>
            <a:ext cx="7200800" cy="1584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755576" y="3573016"/>
            <a:ext cx="691276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/>
              <a:t>1. Air </a:t>
            </a:r>
            <a:r>
              <a:rPr lang="en-US" altLang="zh-CN" sz="2400" dirty="0"/>
              <a:t>resistance </a:t>
            </a:r>
          </a:p>
          <a:p>
            <a:r>
              <a:rPr lang="en-US" altLang="zh-CN" sz="2400" dirty="0" smtClean="0"/>
              <a:t>2. Wall friction</a:t>
            </a:r>
          </a:p>
          <a:p>
            <a:r>
              <a:rPr lang="en-US" altLang="zh-CN" sz="2400" dirty="0" smtClean="0"/>
              <a:t>3. Gas leakage around </a:t>
            </a:r>
            <a:r>
              <a:rPr lang="en-US" altLang="zh-CN" sz="2400" dirty="0"/>
              <a:t>the proceeding </a:t>
            </a:r>
            <a:r>
              <a:rPr lang="en-US" altLang="zh-CN" sz="2400" dirty="0" smtClean="0"/>
              <a:t>ball</a:t>
            </a:r>
          </a:p>
          <a:p>
            <a:r>
              <a:rPr lang="en-US" altLang="zh-CN" sz="2400" dirty="0" smtClean="0"/>
              <a:t>4. Shock </a:t>
            </a:r>
            <a:r>
              <a:rPr lang="en-US" altLang="zh-CN" sz="2400" dirty="0"/>
              <a:t>waves </a:t>
            </a:r>
            <a:r>
              <a:rPr lang="en-US" altLang="zh-CN" sz="2400" dirty="0" smtClean="0"/>
              <a:t>produced within </a:t>
            </a:r>
            <a:r>
              <a:rPr lang="en-US" altLang="zh-CN" sz="2400" dirty="0"/>
              <a:t>the tube by the accelerating </a:t>
            </a:r>
            <a:r>
              <a:rPr lang="en-US" altLang="zh-CN" sz="2400" dirty="0" smtClean="0"/>
              <a:t>ball</a:t>
            </a:r>
          </a:p>
          <a:p>
            <a:r>
              <a:rPr lang="en-US" altLang="zh-CN" sz="2400" dirty="0"/>
              <a:t>5</a:t>
            </a:r>
            <a:r>
              <a:rPr lang="en-US" altLang="zh-CN" sz="2400" dirty="0" smtClean="0"/>
              <a:t>. Velocities of entering </a:t>
            </a:r>
            <a:r>
              <a:rPr lang="en-US" altLang="zh-CN" sz="2400" dirty="0"/>
              <a:t>gas </a:t>
            </a:r>
            <a:r>
              <a:rPr lang="en-US" altLang="zh-CN" sz="2400" dirty="0" smtClean="0"/>
              <a:t>molecules</a:t>
            </a:r>
          </a:p>
          <a:p>
            <a:r>
              <a:rPr lang="en-US" altLang="zh-CN" sz="2400" dirty="0"/>
              <a:t>6</a:t>
            </a:r>
            <a:r>
              <a:rPr lang="en-US" altLang="zh-CN" sz="2400" dirty="0" smtClean="0"/>
              <a:t>. The geometry of the projectile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557409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67544" y="2780928"/>
            <a:ext cx="8229600" cy="1143000"/>
          </a:xfrm>
        </p:spPr>
        <p:txBody>
          <a:bodyPr>
            <a:normAutofit/>
          </a:bodyPr>
          <a:lstStyle/>
          <a:p>
            <a:r>
              <a:rPr lang="en-US" altLang="zh-CN" dirty="0">
                <a:latin typeface="+mn-ea"/>
              </a:rPr>
              <a:t>4. </a:t>
            </a:r>
            <a:r>
              <a:rPr lang="zh-CN" altLang="en-US" dirty="0"/>
              <a:t>理论</a:t>
            </a:r>
            <a:r>
              <a:rPr lang="zh-CN" altLang="en-US" dirty="0" smtClean="0"/>
              <a:t>探究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54732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理论探究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zh-CN" altLang="en-US" dirty="0"/>
              <a:t>非理想条件下的实验条件改变</a:t>
            </a:r>
            <a:endParaRPr lang="en-US" altLang="zh-CN" dirty="0"/>
          </a:p>
          <a:p>
            <a:pPr marL="0" indent="0">
              <a:buNone/>
            </a:pPr>
            <a:r>
              <a:rPr lang="zh-CN" altLang="en-US" dirty="0"/>
              <a:t>实验条件所</a:t>
            </a:r>
            <a:r>
              <a:rPr lang="zh-CN" altLang="en-US" dirty="0" smtClean="0"/>
              <a:t>限</a:t>
            </a:r>
            <a:endParaRPr lang="en-US" altLang="zh-CN" dirty="0" smtClean="0"/>
          </a:p>
          <a:p>
            <a:pPr marL="0" indent="0">
              <a:buNone/>
            </a:pPr>
            <a:r>
              <a:rPr lang="en-US" altLang="zh-CN" dirty="0"/>
              <a:t> </a:t>
            </a:r>
            <a:r>
              <a:rPr lang="en-US" altLang="zh-CN" dirty="0" smtClean="0"/>
              <a:t>       </a:t>
            </a:r>
            <a:r>
              <a:rPr lang="zh-CN" altLang="en-US" dirty="0" smtClean="0"/>
              <a:t>无法</a:t>
            </a:r>
            <a:r>
              <a:rPr lang="zh-CN" altLang="en-US" dirty="0"/>
              <a:t>利用真空泵将</a:t>
            </a:r>
            <a:r>
              <a:rPr lang="en-US" altLang="zh-CN" dirty="0">
                <a:latin typeface="+mn-ea"/>
              </a:rPr>
              <a:t>PVC</a:t>
            </a:r>
            <a:r>
              <a:rPr lang="zh-CN" altLang="en-US" dirty="0"/>
              <a:t>管内抽为接近真空的条件，本小组转为探究炮筒内仍有</a:t>
            </a:r>
            <a:r>
              <a:rPr lang="en-US" altLang="zh-CN" dirty="0">
                <a:latin typeface="+mn-ea"/>
              </a:rPr>
              <a:t>0.5atm</a:t>
            </a:r>
            <a:r>
              <a:rPr lang="zh-CN" altLang="en-US" dirty="0">
                <a:latin typeface="+mn-ea"/>
              </a:rPr>
              <a:t>大气压的炮弹发射</a:t>
            </a:r>
            <a:r>
              <a:rPr lang="zh-CN" altLang="en-US" dirty="0" smtClean="0">
                <a:latin typeface="+mn-ea"/>
              </a:rPr>
              <a:t>过程。</a:t>
            </a:r>
            <a:endParaRPr lang="zh-CN" altLang="en-US" dirty="0">
              <a:latin typeface="+mn-ea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34331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影响实验结果的因素</a:t>
            </a:r>
          </a:p>
        </p:txBody>
      </p:sp>
      <p:pic>
        <p:nvPicPr>
          <p:cNvPr id="4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700808"/>
            <a:ext cx="7200800" cy="1584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755576" y="3573016"/>
            <a:ext cx="691276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/>
              <a:t>1. Air </a:t>
            </a:r>
            <a:r>
              <a:rPr lang="en-US" altLang="zh-CN" sz="2400" dirty="0"/>
              <a:t>resistance </a:t>
            </a:r>
          </a:p>
          <a:p>
            <a:r>
              <a:rPr lang="en-US" altLang="zh-CN" sz="2400" dirty="0" smtClean="0"/>
              <a:t>2. Wall friction</a:t>
            </a:r>
          </a:p>
          <a:p>
            <a:r>
              <a:rPr lang="en-US" altLang="zh-CN" sz="2400" dirty="0" smtClean="0"/>
              <a:t>3. Gas leakage around </a:t>
            </a:r>
            <a:r>
              <a:rPr lang="en-US" altLang="zh-CN" sz="2400" dirty="0"/>
              <a:t>the proceeding </a:t>
            </a:r>
            <a:r>
              <a:rPr lang="en-US" altLang="zh-CN" sz="2400" dirty="0" smtClean="0"/>
              <a:t>ball</a:t>
            </a:r>
          </a:p>
          <a:p>
            <a:r>
              <a:rPr lang="en-US" altLang="zh-CN" sz="2400" dirty="0" smtClean="0"/>
              <a:t>4. Shock </a:t>
            </a:r>
            <a:r>
              <a:rPr lang="en-US" altLang="zh-CN" sz="2400" dirty="0"/>
              <a:t>waves </a:t>
            </a:r>
            <a:r>
              <a:rPr lang="en-US" altLang="zh-CN" sz="2400" dirty="0" smtClean="0"/>
              <a:t>produced within </a:t>
            </a:r>
            <a:r>
              <a:rPr lang="en-US" altLang="zh-CN" sz="2400" dirty="0"/>
              <a:t>the tube by the accelerating </a:t>
            </a:r>
            <a:r>
              <a:rPr lang="en-US" altLang="zh-CN" sz="2400" dirty="0" smtClean="0"/>
              <a:t>ball</a:t>
            </a:r>
          </a:p>
          <a:p>
            <a:r>
              <a:rPr lang="en-US" altLang="zh-CN" sz="2400" dirty="0"/>
              <a:t>5</a:t>
            </a:r>
            <a:r>
              <a:rPr lang="en-US" altLang="zh-CN" sz="2400" dirty="0" smtClean="0"/>
              <a:t>. Velocities of entering </a:t>
            </a:r>
            <a:r>
              <a:rPr lang="en-US" altLang="zh-CN" sz="2400" dirty="0"/>
              <a:t>gas </a:t>
            </a:r>
            <a:r>
              <a:rPr lang="en-US" altLang="zh-CN" sz="2400" dirty="0" smtClean="0"/>
              <a:t>molecules</a:t>
            </a:r>
          </a:p>
          <a:p>
            <a:r>
              <a:rPr lang="en-US" altLang="zh-CN" sz="2400" dirty="0"/>
              <a:t>6</a:t>
            </a:r>
            <a:r>
              <a:rPr lang="en-US" altLang="zh-CN" sz="2400" dirty="0" smtClean="0"/>
              <a:t>. The geometry of the projectile</a:t>
            </a:r>
            <a:endParaRPr lang="zh-CN" alt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3923928" y="3356992"/>
            <a:ext cx="3168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多了很强大的空气阻力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86299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运动过程介绍</a:t>
            </a:r>
            <a:endParaRPr lang="zh-CN" altLang="en-US" dirty="0"/>
          </a:p>
        </p:txBody>
      </p:sp>
      <p:cxnSp>
        <p:nvCxnSpPr>
          <p:cNvPr id="15" name="直接连接符 14"/>
          <p:cNvCxnSpPr/>
          <p:nvPr/>
        </p:nvCxnSpPr>
        <p:spPr>
          <a:xfrm flipV="1">
            <a:off x="6300192" y="1669450"/>
            <a:ext cx="316184" cy="103366"/>
          </a:xfrm>
          <a:prstGeom prst="line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1048699" y="1772816"/>
            <a:ext cx="5539525" cy="0"/>
          </a:xfrm>
          <a:prstGeom prst="line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1048699" y="2365648"/>
            <a:ext cx="5539525" cy="0"/>
          </a:xfrm>
          <a:prstGeom prst="line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1048699" y="1762614"/>
            <a:ext cx="0" cy="603034"/>
          </a:xfrm>
          <a:prstGeom prst="line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6588224" y="1638092"/>
            <a:ext cx="0" cy="835568"/>
          </a:xfrm>
          <a:prstGeom prst="line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6300192" y="2365648"/>
            <a:ext cx="288032" cy="108012"/>
          </a:xfrm>
          <a:prstGeom prst="line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899592" y="1268760"/>
            <a:ext cx="2472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1.</a:t>
            </a:r>
            <a:r>
              <a:rPr lang="zh-CN" altLang="en-US" dirty="0" smtClean="0"/>
              <a:t>制造真空环境过程</a:t>
            </a:r>
            <a:endParaRPr lang="zh-CN" altLang="en-US" dirty="0"/>
          </a:p>
        </p:txBody>
      </p:sp>
      <p:cxnSp>
        <p:nvCxnSpPr>
          <p:cNvPr id="46" name="直接箭头连接符 45"/>
          <p:cNvCxnSpPr/>
          <p:nvPr/>
        </p:nvCxnSpPr>
        <p:spPr>
          <a:xfrm>
            <a:off x="6616376" y="1916832"/>
            <a:ext cx="1267992" cy="13904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5444480" y="322136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zh-CN" altLang="en-US" dirty="0"/>
          </a:p>
        </p:txBody>
      </p:sp>
      <p:sp>
        <p:nvSpPr>
          <p:cNvPr id="51" name="TextBox 50"/>
          <p:cNvSpPr txBox="1"/>
          <p:nvPr/>
        </p:nvSpPr>
        <p:spPr>
          <a:xfrm>
            <a:off x="6997342" y="2180982"/>
            <a:ext cx="21466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Al</a:t>
            </a:r>
            <a:r>
              <a:rPr lang="zh-CN" altLang="en-US" dirty="0" smtClean="0"/>
              <a:t>箔，用机油在管壁上涂抹，密封（无机械箍紧）</a:t>
            </a:r>
            <a:endParaRPr lang="zh-CN" altLang="en-US" dirty="0"/>
          </a:p>
        </p:txBody>
      </p:sp>
      <p:sp>
        <p:nvSpPr>
          <p:cNvPr id="52" name="TextBox 51"/>
          <p:cNvSpPr txBox="1"/>
          <p:nvPr/>
        </p:nvSpPr>
        <p:spPr>
          <a:xfrm>
            <a:off x="591202" y="3323125"/>
            <a:ext cx="20365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赛璐玢薄膜，用箍头在管壁上箍紧</a:t>
            </a:r>
            <a:endParaRPr lang="zh-CN" altLang="en-US" dirty="0"/>
          </a:p>
        </p:txBody>
      </p:sp>
      <p:sp>
        <p:nvSpPr>
          <p:cNvPr id="53" name="TextBox 52"/>
          <p:cNvSpPr txBox="1"/>
          <p:nvPr/>
        </p:nvSpPr>
        <p:spPr>
          <a:xfrm>
            <a:off x="6206480" y="398336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zh-CN" altLang="en-US" dirty="0"/>
          </a:p>
        </p:txBody>
      </p:sp>
      <p:sp>
        <p:nvSpPr>
          <p:cNvPr id="54" name="TextBox 53"/>
          <p:cNvSpPr txBox="1"/>
          <p:nvPr/>
        </p:nvSpPr>
        <p:spPr>
          <a:xfrm>
            <a:off x="6358880" y="413576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zh-CN" altLang="en-US" dirty="0"/>
          </a:p>
        </p:txBody>
      </p:sp>
      <p:cxnSp>
        <p:nvCxnSpPr>
          <p:cNvPr id="56" name="直接箭头连接符 55"/>
          <p:cNvCxnSpPr/>
          <p:nvPr/>
        </p:nvCxnSpPr>
        <p:spPr>
          <a:xfrm flipH="1">
            <a:off x="683568" y="2180982"/>
            <a:ext cx="365131" cy="104037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接连接符 62"/>
          <p:cNvCxnSpPr/>
          <p:nvPr/>
        </p:nvCxnSpPr>
        <p:spPr>
          <a:xfrm>
            <a:off x="932517" y="4288407"/>
            <a:ext cx="5871731" cy="32019"/>
          </a:xfrm>
          <a:prstGeom prst="line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/>
        </p:nvCxnSpPr>
        <p:spPr>
          <a:xfrm>
            <a:off x="888837" y="4906988"/>
            <a:ext cx="5859248" cy="0"/>
          </a:xfrm>
          <a:prstGeom prst="line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>
            <a:stCxn id="54" idx="3"/>
          </p:cNvCxnSpPr>
          <p:nvPr/>
        </p:nvCxnSpPr>
        <p:spPr>
          <a:xfrm flipV="1">
            <a:off x="6543611" y="4218661"/>
            <a:ext cx="260637" cy="101765"/>
          </a:xfrm>
          <a:prstGeom prst="line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/>
        </p:nvCxnSpPr>
        <p:spPr>
          <a:xfrm>
            <a:off x="6804248" y="4168026"/>
            <a:ext cx="0" cy="845150"/>
          </a:xfrm>
          <a:prstGeom prst="line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/>
        </p:nvCxnSpPr>
        <p:spPr>
          <a:xfrm>
            <a:off x="6638528" y="4906988"/>
            <a:ext cx="187138" cy="131389"/>
          </a:xfrm>
          <a:prstGeom prst="line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1259632" y="1772816"/>
            <a:ext cx="576064" cy="5928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7" name="直接箭头连接符 6"/>
          <p:cNvCxnSpPr/>
          <p:nvPr/>
        </p:nvCxnSpPr>
        <p:spPr>
          <a:xfrm>
            <a:off x="1691680" y="2419654"/>
            <a:ext cx="1080120" cy="57729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771800" y="2852936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炮弹</a:t>
            </a:r>
          </a:p>
        </p:txBody>
      </p:sp>
      <p:cxnSp>
        <p:nvCxnSpPr>
          <p:cNvPr id="25" name="直接箭头连接符 24"/>
          <p:cNvCxnSpPr/>
          <p:nvPr/>
        </p:nvCxnSpPr>
        <p:spPr>
          <a:xfrm flipV="1">
            <a:off x="6804248" y="3037602"/>
            <a:ext cx="859160" cy="1552999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箭头连接符 26"/>
          <p:cNvCxnSpPr/>
          <p:nvPr/>
        </p:nvCxnSpPr>
        <p:spPr>
          <a:xfrm>
            <a:off x="882862" y="4797152"/>
            <a:ext cx="376770" cy="137967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1259632" y="6176823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cxnSp>
        <p:nvCxnSpPr>
          <p:cNvPr id="40" name="直接箭头连接符 39"/>
          <p:cNvCxnSpPr>
            <a:endCxn id="8" idx="3"/>
          </p:cNvCxnSpPr>
          <p:nvPr/>
        </p:nvCxnSpPr>
        <p:spPr>
          <a:xfrm>
            <a:off x="3868382" y="2069232"/>
            <a:ext cx="775626" cy="96837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4256194" y="3104312"/>
            <a:ext cx="24177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用真空机抽成</a:t>
            </a:r>
            <a:r>
              <a:rPr lang="en-US" altLang="zh-CN" dirty="0" smtClean="0"/>
              <a:t>0.5atm</a:t>
            </a:r>
            <a:endParaRPr lang="zh-CN" alt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882862" y="6129455"/>
            <a:ext cx="18889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用锐物迅速刺破，大量气体涌进</a:t>
            </a:r>
            <a:endParaRPr lang="zh-CN" altLang="en-US" dirty="0"/>
          </a:p>
        </p:txBody>
      </p:sp>
      <p:sp>
        <p:nvSpPr>
          <p:cNvPr id="43" name="矩形 42"/>
          <p:cNvSpPr/>
          <p:nvPr/>
        </p:nvSpPr>
        <p:spPr>
          <a:xfrm>
            <a:off x="1609493" y="4288407"/>
            <a:ext cx="622247" cy="61858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TextBox 43"/>
          <p:cNvSpPr txBox="1"/>
          <p:nvPr/>
        </p:nvSpPr>
        <p:spPr>
          <a:xfrm>
            <a:off x="822496" y="4524825"/>
            <a:ext cx="7869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1atm</a:t>
            </a:r>
            <a:endParaRPr lang="zh-CN" altLang="en-US" dirty="0"/>
          </a:p>
        </p:txBody>
      </p:sp>
      <p:sp>
        <p:nvSpPr>
          <p:cNvPr id="45" name="TextBox 44"/>
          <p:cNvSpPr txBox="1"/>
          <p:nvPr/>
        </p:nvSpPr>
        <p:spPr>
          <a:xfrm>
            <a:off x="2771800" y="4505092"/>
            <a:ext cx="3434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&lt;1atm</a:t>
            </a:r>
            <a:r>
              <a:rPr lang="zh-CN" altLang="en-US" dirty="0" smtClean="0"/>
              <a:t>，</a:t>
            </a:r>
            <a:r>
              <a:rPr lang="en-US" altLang="zh-CN" dirty="0" smtClean="0"/>
              <a:t>  p</a:t>
            </a:r>
            <a:r>
              <a:rPr lang="zh-CN" altLang="en-US" dirty="0" smtClean="0"/>
              <a:t>（</a:t>
            </a:r>
            <a:r>
              <a:rPr lang="en-US" altLang="zh-CN" dirty="0" smtClean="0"/>
              <a:t>0</a:t>
            </a:r>
            <a:r>
              <a:rPr lang="zh-CN" altLang="en-US" dirty="0" smtClean="0"/>
              <a:t>）</a:t>
            </a:r>
            <a:r>
              <a:rPr lang="en-US" altLang="zh-CN" dirty="0" smtClean="0"/>
              <a:t>=0.5atm</a:t>
            </a:r>
            <a:endParaRPr lang="zh-CN" altLang="en-US" dirty="0"/>
          </a:p>
        </p:txBody>
      </p:sp>
      <p:cxnSp>
        <p:nvCxnSpPr>
          <p:cNvPr id="49" name="直接箭头连接符 48"/>
          <p:cNvCxnSpPr/>
          <p:nvPr/>
        </p:nvCxnSpPr>
        <p:spPr>
          <a:xfrm>
            <a:off x="1920616" y="4135760"/>
            <a:ext cx="1451166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3995936" y="5661248"/>
            <a:ext cx="26779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2.</a:t>
            </a:r>
            <a:r>
              <a:rPr lang="zh-CN" altLang="en-US" dirty="0" smtClean="0"/>
              <a:t>启动过程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78987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运动过程介绍</a:t>
            </a:r>
          </a:p>
        </p:txBody>
      </p:sp>
      <p:cxnSp>
        <p:nvCxnSpPr>
          <p:cNvPr id="4" name="直接连接符 3"/>
          <p:cNvCxnSpPr/>
          <p:nvPr/>
        </p:nvCxnSpPr>
        <p:spPr>
          <a:xfrm flipV="1">
            <a:off x="5969240" y="1534726"/>
            <a:ext cx="316184" cy="103366"/>
          </a:xfrm>
          <a:prstGeom prst="line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717747" y="1638092"/>
            <a:ext cx="5539525" cy="0"/>
          </a:xfrm>
          <a:prstGeom prst="line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717747" y="2230924"/>
            <a:ext cx="5539525" cy="0"/>
          </a:xfrm>
          <a:prstGeom prst="line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7164288" y="1511623"/>
            <a:ext cx="0" cy="835568"/>
          </a:xfrm>
          <a:prstGeom prst="line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5969240" y="2230924"/>
            <a:ext cx="288032" cy="108012"/>
          </a:xfrm>
          <a:prstGeom prst="line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矩形 9"/>
          <p:cNvSpPr/>
          <p:nvPr/>
        </p:nvSpPr>
        <p:spPr>
          <a:xfrm>
            <a:off x="2339752" y="1624736"/>
            <a:ext cx="576064" cy="5928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1" name="直接连接符 10"/>
          <p:cNvCxnSpPr/>
          <p:nvPr/>
        </p:nvCxnSpPr>
        <p:spPr>
          <a:xfrm flipV="1">
            <a:off x="6110897" y="3973706"/>
            <a:ext cx="316184" cy="103366"/>
          </a:xfrm>
          <a:prstGeom prst="line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859404" y="4077072"/>
            <a:ext cx="5539525" cy="0"/>
          </a:xfrm>
          <a:prstGeom prst="line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859404" y="4669904"/>
            <a:ext cx="5539525" cy="0"/>
          </a:xfrm>
          <a:prstGeom prst="line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6110897" y="4669904"/>
            <a:ext cx="288032" cy="108012"/>
          </a:xfrm>
          <a:prstGeom prst="line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/>
        </p:nvSpPr>
        <p:spPr>
          <a:xfrm>
            <a:off x="3923928" y="4077072"/>
            <a:ext cx="576064" cy="5928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8" name="直接连接符 17"/>
          <p:cNvCxnSpPr/>
          <p:nvPr/>
        </p:nvCxnSpPr>
        <p:spPr>
          <a:xfrm>
            <a:off x="859404" y="1997203"/>
            <a:ext cx="1192316" cy="0"/>
          </a:xfrm>
          <a:prstGeom prst="line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6943328" y="6380106"/>
            <a:ext cx="1440160" cy="812635"/>
          </a:xfrm>
          <a:prstGeom prst="line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859404" y="1811250"/>
            <a:ext cx="1192316" cy="0"/>
          </a:xfrm>
          <a:prstGeom prst="line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7095728" y="6532506"/>
            <a:ext cx="1440160" cy="812635"/>
          </a:xfrm>
          <a:prstGeom prst="line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7095728" y="6532506"/>
            <a:ext cx="1440160" cy="812635"/>
          </a:xfrm>
          <a:prstGeom prst="line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7248128" y="6684906"/>
            <a:ext cx="1440160" cy="812635"/>
          </a:xfrm>
          <a:prstGeom prst="line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7248128" y="6684906"/>
            <a:ext cx="1440160" cy="812635"/>
          </a:xfrm>
          <a:prstGeom prst="line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>
            <a:off x="7400528" y="6837306"/>
            <a:ext cx="1440160" cy="812635"/>
          </a:xfrm>
          <a:prstGeom prst="line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>
            <a:off x="7400528" y="6837306"/>
            <a:ext cx="1440160" cy="812635"/>
          </a:xfrm>
          <a:prstGeom prst="line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>
            <a:off x="7552928" y="6989706"/>
            <a:ext cx="1440160" cy="812635"/>
          </a:xfrm>
          <a:prstGeom prst="line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>
            <a:off x="7552928" y="6989706"/>
            <a:ext cx="1440160" cy="812635"/>
          </a:xfrm>
          <a:prstGeom prst="line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>
            <a:off x="7705328" y="7142106"/>
            <a:ext cx="1440160" cy="812635"/>
          </a:xfrm>
          <a:prstGeom prst="line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>
            <a:off x="7705328" y="7142106"/>
            <a:ext cx="1440160" cy="812635"/>
          </a:xfrm>
          <a:prstGeom prst="line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/>
        </p:nvCxnSpPr>
        <p:spPr>
          <a:xfrm>
            <a:off x="7857728" y="7294506"/>
            <a:ext cx="1440160" cy="812635"/>
          </a:xfrm>
          <a:prstGeom prst="line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箭头连接符 34"/>
          <p:cNvCxnSpPr/>
          <p:nvPr/>
        </p:nvCxnSpPr>
        <p:spPr>
          <a:xfrm>
            <a:off x="539552" y="1811250"/>
            <a:ext cx="1512168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675019" y="1006024"/>
            <a:ext cx="19100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Air</a:t>
            </a:r>
            <a:r>
              <a:rPr lang="zh-CN" altLang="en-US" dirty="0" smtClean="0"/>
              <a:t> </a:t>
            </a:r>
            <a:r>
              <a:rPr lang="en-US" altLang="zh-CN" dirty="0" smtClean="0"/>
              <a:t>fluid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299448" y="1032180"/>
            <a:ext cx="26936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Al</a:t>
            </a:r>
            <a:r>
              <a:rPr lang="zh-CN" altLang="en-US" dirty="0" smtClean="0"/>
              <a:t>箔被高速运动的气体流冲开</a:t>
            </a:r>
            <a:endParaRPr lang="zh-CN" altLang="en-US" dirty="0"/>
          </a:p>
        </p:txBody>
      </p:sp>
      <p:cxnSp>
        <p:nvCxnSpPr>
          <p:cNvPr id="39" name="直接箭头连接符 38"/>
          <p:cNvCxnSpPr/>
          <p:nvPr/>
        </p:nvCxnSpPr>
        <p:spPr>
          <a:xfrm>
            <a:off x="2339752" y="1511623"/>
            <a:ext cx="936104" cy="2310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箭头连接符 40"/>
          <p:cNvCxnSpPr/>
          <p:nvPr/>
        </p:nvCxnSpPr>
        <p:spPr>
          <a:xfrm>
            <a:off x="3923928" y="3789040"/>
            <a:ext cx="1224136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5148064" y="3429000"/>
            <a:ext cx="19476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Lose velocity</a:t>
            </a:r>
            <a:endParaRPr lang="zh-CN" altLang="en-US" dirty="0"/>
          </a:p>
        </p:txBody>
      </p:sp>
      <p:cxnSp>
        <p:nvCxnSpPr>
          <p:cNvPr id="44" name="直接箭头连接符 43"/>
          <p:cNvCxnSpPr/>
          <p:nvPr/>
        </p:nvCxnSpPr>
        <p:spPr>
          <a:xfrm>
            <a:off x="1187624" y="4221088"/>
            <a:ext cx="2088232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接箭头连接符 45"/>
          <p:cNvCxnSpPr/>
          <p:nvPr/>
        </p:nvCxnSpPr>
        <p:spPr>
          <a:xfrm>
            <a:off x="1187624" y="4509120"/>
            <a:ext cx="2088232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接箭头连接符 47"/>
          <p:cNvCxnSpPr/>
          <p:nvPr/>
        </p:nvCxnSpPr>
        <p:spPr>
          <a:xfrm flipH="1">
            <a:off x="4788024" y="4373488"/>
            <a:ext cx="1181216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接箭头连接符 48"/>
          <p:cNvCxnSpPr/>
          <p:nvPr/>
        </p:nvCxnSpPr>
        <p:spPr>
          <a:xfrm flipH="1">
            <a:off x="4788024" y="4525888"/>
            <a:ext cx="1181216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接箭头连接符 50"/>
          <p:cNvCxnSpPr/>
          <p:nvPr/>
        </p:nvCxnSpPr>
        <p:spPr>
          <a:xfrm flipH="1">
            <a:off x="3923928" y="4525888"/>
            <a:ext cx="1454704" cy="91933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3487509" y="5445224"/>
            <a:ext cx="16605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风阻</a:t>
            </a:r>
            <a:endParaRPr lang="zh-CN" altLang="en-US" dirty="0"/>
          </a:p>
        </p:txBody>
      </p:sp>
      <p:sp>
        <p:nvSpPr>
          <p:cNvPr id="53" name="TextBox 52"/>
          <p:cNvSpPr txBox="1"/>
          <p:nvPr/>
        </p:nvSpPr>
        <p:spPr>
          <a:xfrm>
            <a:off x="1455562" y="2338936"/>
            <a:ext cx="21736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3.</a:t>
            </a:r>
            <a:r>
              <a:rPr lang="zh-CN" altLang="en-US" dirty="0" smtClean="0"/>
              <a:t>加速过程</a:t>
            </a:r>
            <a:endParaRPr lang="zh-CN" altLang="en-US" dirty="0"/>
          </a:p>
        </p:txBody>
      </p:sp>
      <p:sp>
        <p:nvSpPr>
          <p:cNvPr id="54" name="TextBox 53"/>
          <p:cNvSpPr txBox="1"/>
          <p:nvPr/>
        </p:nvSpPr>
        <p:spPr>
          <a:xfrm>
            <a:off x="1455562" y="4985556"/>
            <a:ext cx="14602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4.</a:t>
            </a:r>
            <a:r>
              <a:rPr lang="zh-CN" altLang="en-US" dirty="0" smtClean="0"/>
              <a:t>减速过程</a:t>
            </a:r>
            <a:endParaRPr lang="zh-CN" altLang="en-US" dirty="0"/>
          </a:p>
        </p:txBody>
      </p:sp>
      <p:cxnSp>
        <p:nvCxnSpPr>
          <p:cNvPr id="58" name="直接箭头连接符 57"/>
          <p:cNvCxnSpPr/>
          <p:nvPr/>
        </p:nvCxnSpPr>
        <p:spPr>
          <a:xfrm>
            <a:off x="717747" y="2708268"/>
            <a:ext cx="2198069" cy="0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3122445" y="2523602"/>
            <a:ext cx="7301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err="1" smtClean="0"/>
              <a:t>Xb</a:t>
            </a:r>
            <a:endParaRPr lang="zh-CN" altLang="en-US" dirty="0"/>
          </a:p>
        </p:txBody>
      </p:sp>
      <p:sp>
        <p:nvSpPr>
          <p:cNvPr id="61" name="TextBox 60"/>
          <p:cNvSpPr txBox="1"/>
          <p:nvPr/>
        </p:nvSpPr>
        <p:spPr>
          <a:xfrm>
            <a:off x="2757382" y="3311273"/>
            <a:ext cx="7301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err="1" smtClean="0"/>
              <a:t>Xa</a:t>
            </a:r>
            <a:endParaRPr lang="zh-CN" altLang="en-US" dirty="0"/>
          </a:p>
        </p:txBody>
      </p:sp>
      <p:cxnSp>
        <p:nvCxnSpPr>
          <p:cNvPr id="62" name="直接箭头连接符 61"/>
          <p:cNvCxnSpPr/>
          <p:nvPr/>
        </p:nvCxnSpPr>
        <p:spPr>
          <a:xfrm>
            <a:off x="705777" y="3140968"/>
            <a:ext cx="5693152" cy="0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24964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理论探究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>
                <a:latin typeface="+mn-ea"/>
                <a:ea typeface="+mn-ea"/>
              </a:rPr>
              <a:t>1.</a:t>
            </a:r>
            <a:r>
              <a:rPr lang="zh-CN" altLang="en-US" dirty="0" smtClean="0"/>
              <a:t>加速过程</a:t>
            </a:r>
            <a:endParaRPr lang="zh-CN" altLang="en-US" dirty="0"/>
          </a:p>
        </p:txBody>
      </p:sp>
      <p:graphicFrame>
        <p:nvGraphicFramePr>
          <p:cNvPr id="4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3707709"/>
              </p:ext>
            </p:extLst>
          </p:nvPr>
        </p:nvGraphicFramePr>
        <p:xfrm>
          <a:off x="632342" y="5301208"/>
          <a:ext cx="2947988" cy="1152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47" name="Equation" r:id="rId3" imgW="1104840" imgH="431640" progId="Equation.DSMT4">
                  <p:embed/>
                </p:oleObj>
              </mc:Choice>
              <mc:Fallback>
                <p:oleObj name="Equation" r:id="rId3" imgW="1104840" imgH="431640" progId="Equation.DSMT4">
                  <p:embed/>
                  <p:pic>
                    <p:nvPicPr>
                      <p:cNvPr id="0" name="对象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2342" y="5301208"/>
                        <a:ext cx="2947988" cy="1152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80191878"/>
              </p:ext>
            </p:extLst>
          </p:nvPr>
        </p:nvGraphicFramePr>
        <p:xfrm>
          <a:off x="689706" y="3717032"/>
          <a:ext cx="2016125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48" name="Equation" r:id="rId5" imgW="711000" imgH="228600" progId="Equation.DSMT4">
                  <p:embed/>
                </p:oleObj>
              </mc:Choice>
              <mc:Fallback>
                <p:oleObj name="Equation" r:id="rId5" imgW="711000" imgH="228600" progId="Equation.DSMT4">
                  <p:embed/>
                  <p:pic>
                    <p:nvPicPr>
                      <p:cNvPr id="0" name="对象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9706" y="3717032"/>
                        <a:ext cx="2016125" cy="647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89641688"/>
              </p:ext>
            </p:extLst>
          </p:nvPr>
        </p:nvGraphicFramePr>
        <p:xfrm>
          <a:off x="827584" y="4653384"/>
          <a:ext cx="1584325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49" name="Equation" r:id="rId7" imgW="838080" imgH="228600" progId="Equation.DSMT4">
                  <p:embed/>
                </p:oleObj>
              </mc:Choice>
              <mc:Fallback>
                <p:oleObj name="Equation" r:id="rId7" imgW="838080" imgH="228600" progId="Equation.DSMT4">
                  <p:embed/>
                  <p:pic>
                    <p:nvPicPr>
                      <p:cNvPr id="0" name="对象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584" y="4653384"/>
                        <a:ext cx="1584325" cy="43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93322043"/>
              </p:ext>
            </p:extLst>
          </p:nvPr>
        </p:nvGraphicFramePr>
        <p:xfrm>
          <a:off x="3779912" y="4365104"/>
          <a:ext cx="4941888" cy="1150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50" name="Equation" r:id="rId9" imgW="2070000" imgH="482400" progId="Equation.DSMT4">
                  <p:embed/>
                </p:oleObj>
              </mc:Choice>
              <mc:Fallback>
                <p:oleObj name="Equation" r:id="rId9" imgW="2070000" imgH="482400" progId="Equation.DSMT4">
                  <p:embed/>
                  <p:pic>
                    <p:nvPicPr>
                      <p:cNvPr id="0" name="对象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79912" y="4365104"/>
                        <a:ext cx="4941888" cy="11509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3126306" y="3210804"/>
            <a:ext cx="12141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阻力负功</a:t>
            </a:r>
            <a:endParaRPr lang="zh-CN" alt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979712" y="3212976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动力正功</a:t>
            </a:r>
            <a:endParaRPr lang="zh-CN" alt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4489140" y="3212976"/>
            <a:ext cx="28911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炮弹</a:t>
            </a:r>
            <a:r>
              <a:rPr lang="zh-CN" altLang="en-US" dirty="0" smtClean="0"/>
              <a:t>以及其后气体速度</a:t>
            </a:r>
            <a:endParaRPr lang="zh-CN" alt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7375170" y="2779225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功能关系</a:t>
            </a:r>
            <a:endParaRPr lang="zh-CN" altLang="en-US" dirty="0"/>
          </a:p>
        </p:txBody>
      </p:sp>
      <p:sp>
        <p:nvSpPr>
          <p:cNvPr id="15" name="左大括号 14"/>
          <p:cNvSpPr/>
          <p:nvPr/>
        </p:nvSpPr>
        <p:spPr>
          <a:xfrm>
            <a:off x="323528" y="3861048"/>
            <a:ext cx="432048" cy="2448272"/>
          </a:xfrm>
          <a:prstGeom prst="leftBrace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7" name="直接箭头连接符 16"/>
          <p:cNvCxnSpPr/>
          <p:nvPr/>
        </p:nvCxnSpPr>
        <p:spPr>
          <a:xfrm>
            <a:off x="3028815" y="4869160"/>
            <a:ext cx="60708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028815" y="3861048"/>
            <a:ext cx="26233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假设分子数一定</a:t>
            </a:r>
            <a:endParaRPr lang="zh-CN" alt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755576" y="4306191"/>
            <a:ext cx="19442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当前实际体积</a:t>
            </a:r>
            <a:endParaRPr lang="zh-CN" altLang="en-US" dirty="0"/>
          </a:p>
        </p:txBody>
      </p:sp>
      <p:graphicFrame>
        <p:nvGraphicFramePr>
          <p:cNvPr id="20" name="对象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17435082"/>
              </p:ext>
            </p:extLst>
          </p:nvPr>
        </p:nvGraphicFramePr>
        <p:xfrm>
          <a:off x="2015083" y="2225993"/>
          <a:ext cx="4996935" cy="11064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51" name="Equation" r:id="rId11" imgW="1777680" imgH="393480" progId="Equation.DSMT4">
                  <p:embed/>
                </p:oleObj>
              </mc:Choice>
              <mc:Fallback>
                <p:oleObj name="Equation" r:id="rId11" imgW="1777680" imgH="393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2015083" y="2225993"/>
                        <a:ext cx="4996935" cy="11064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1" name="直接连接符 20"/>
          <p:cNvCxnSpPr/>
          <p:nvPr/>
        </p:nvCxnSpPr>
        <p:spPr>
          <a:xfrm flipV="1">
            <a:off x="8984879" y="995261"/>
            <a:ext cx="316184" cy="103366"/>
          </a:xfrm>
          <a:prstGeom prst="line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3733385" y="1085271"/>
            <a:ext cx="5539525" cy="0"/>
          </a:xfrm>
          <a:prstGeom prst="line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3733386" y="1691459"/>
            <a:ext cx="5539525" cy="0"/>
          </a:xfrm>
          <a:prstGeom prst="line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10179927" y="972158"/>
            <a:ext cx="0" cy="835568"/>
          </a:xfrm>
          <a:prstGeom prst="line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>
            <a:off x="8984879" y="1691459"/>
            <a:ext cx="288032" cy="108012"/>
          </a:xfrm>
          <a:prstGeom prst="line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矩形 25"/>
          <p:cNvSpPr/>
          <p:nvPr/>
        </p:nvSpPr>
        <p:spPr>
          <a:xfrm>
            <a:off x="5355391" y="1085271"/>
            <a:ext cx="576064" cy="5928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7" name="直接连接符 26"/>
          <p:cNvCxnSpPr/>
          <p:nvPr/>
        </p:nvCxnSpPr>
        <p:spPr>
          <a:xfrm>
            <a:off x="3875043" y="1457738"/>
            <a:ext cx="1192316" cy="0"/>
          </a:xfrm>
          <a:prstGeom prst="line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>
            <a:off x="3875043" y="1271785"/>
            <a:ext cx="1192316" cy="0"/>
          </a:xfrm>
          <a:prstGeom prst="line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箭头连接符 28"/>
          <p:cNvCxnSpPr/>
          <p:nvPr/>
        </p:nvCxnSpPr>
        <p:spPr>
          <a:xfrm>
            <a:off x="3555191" y="1271785"/>
            <a:ext cx="1512168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箭头连接符 29"/>
          <p:cNvCxnSpPr/>
          <p:nvPr/>
        </p:nvCxnSpPr>
        <p:spPr>
          <a:xfrm>
            <a:off x="5355391" y="972158"/>
            <a:ext cx="936104" cy="2310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4471201" y="1799471"/>
            <a:ext cx="21736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3.</a:t>
            </a:r>
            <a:r>
              <a:rPr lang="zh-CN" altLang="en-US" dirty="0" smtClean="0"/>
              <a:t>加速过程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33328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理论探究</a:t>
            </a:r>
          </a:p>
        </p:txBody>
      </p:sp>
      <p:graphicFrame>
        <p:nvGraphicFramePr>
          <p:cNvPr id="4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84689053"/>
              </p:ext>
            </p:extLst>
          </p:nvPr>
        </p:nvGraphicFramePr>
        <p:xfrm>
          <a:off x="635000" y="4149725"/>
          <a:ext cx="7500938" cy="1800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77" name="Equation" r:id="rId3" imgW="2857320" imgH="685800" progId="Equation.DSMT4">
                  <p:embed/>
                </p:oleObj>
              </mc:Choice>
              <mc:Fallback>
                <p:oleObj name="Equation" r:id="rId3" imgW="2857320" imgH="685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35000" y="4149725"/>
                        <a:ext cx="7500938" cy="18002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内容占位符 4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530094015"/>
              </p:ext>
            </p:extLst>
          </p:nvPr>
        </p:nvGraphicFramePr>
        <p:xfrm>
          <a:off x="827584" y="1556792"/>
          <a:ext cx="3577172" cy="792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78" name="Equation" r:id="rId5" imgW="1777680" imgH="393480" progId="Equation.DSMT4">
                  <p:embed/>
                </p:oleObj>
              </mc:Choice>
              <mc:Fallback>
                <p:oleObj name="Equation" r:id="rId5" imgW="1777680" imgH="393480" progId="Equation.DSMT4">
                  <p:embed/>
                  <p:pic>
                    <p:nvPicPr>
                      <p:cNvPr id="0" name="对象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584" y="1556792"/>
                        <a:ext cx="3577172" cy="792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39528122"/>
              </p:ext>
            </p:extLst>
          </p:nvPr>
        </p:nvGraphicFramePr>
        <p:xfrm>
          <a:off x="899592" y="2420888"/>
          <a:ext cx="3600400" cy="838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79" name="Equation" r:id="rId7" imgW="2070100" imgH="482600" progId="Equation.DSMT4">
                  <p:embed/>
                </p:oleObj>
              </mc:Choice>
              <mc:Fallback>
                <p:oleObj name="Equation" r:id="rId7" imgW="2070100" imgH="482600" progId="Equation.DSMT4">
                  <p:embed/>
                  <p:pic>
                    <p:nvPicPr>
                      <p:cNvPr id="0" name="对象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9592" y="2420888"/>
                        <a:ext cx="3600400" cy="838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左大括号 6"/>
          <p:cNvSpPr/>
          <p:nvPr/>
        </p:nvSpPr>
        <p:spPr>
          <a:xfrm>
            <a:off x="179512" y="1772816"/>
            <a:ext cx="504056" cy="1584176"/>
          </a:xfrm>
          <a:prstGeom prst="leftBrace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1950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理论探究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>
                <a:latin typeface="+mn-ea"/>
              </a:rPr>
              <a:t>2</a:t>
            </a:r>
            <a:r>
              <a:rPr lang="en-US" altLang="zh-CN" dirty="0" smtClean="0">
                <a:latin typeface="+mn-ea"/>
              </a:rPr>
              <a:t>.</a:t>
            </a:r>
            <a:r>
              <a:rPr lang="zh-CN" altLang="en-US" dirty="0" smtClean="0"/>
              <a:t>减速</a:t>
            </a:r>
            <a:r>
              <a:rPr lang="zh-CN" altLang="en-US" dirty="0"/>
              <a:t>过程</a:t>
            </a:r>
          </a:p>
          <a:p>
            <a:endParaRPr lang="zh-CN" altLang="en-US" dirty="0"/>
          </a:p>
        </p:txBody>
      </p:sp>
      <p:graphicFrame>
        <p:nvGraphicFramePr>
          <p:cNvPr id="4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83414295"/>
              </p:ext>
            </p:extLst>
          </p:nvPr>
        </p:nvGraphicFramePr>
        <p:xfrm>
          <a:off x="4394200" y="2362200"/>
          <a:ext cx="914400" cy="198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62" name="Equation" r:id="rId3" imgW="914400" imgH="198720" progId="Equation.DSMT4">
                  <p:embed/>
                </p:oleObj>
              </mc:Choice>
              <mc:Fallback>
                <p:oleObj name="Equation" r:id="rId3" imgW="914400" imgH="19872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394200" y="2362200"/>
                        <a:ext cx="914400" cy="1984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06123029"/>
              </p:ext>
            </p:extLst>
          </p:nvPr>
        </p:nvGraphicFramePr>
        <p:xfrm>
          <a:off x="876300" y="2276475"/>
          <a:ext cx="2308225" cy="1008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63" name="Equation" r:id="rId5" imgW="901440" imgH="393480" progId="Equation.DSMT4">
                  <p:embed/>
                </p:oleObj>
              </mc:Choice>
              <mc:Fallback>
                <p:oleObj name="Equation" r:id="rId5" imgW="901440" imgH="393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76300" y="2276475"/>
                        <a:ext cx="2308225" cy="10080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004048" y="2646204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风阻公式</a:t>
            </a:r>
            <a:endParaRPr lang="zh-CN" altLang="en-US" dirty="0"/>
          </a:p>
        </p:txBody>
      </p:sp>
      <p:cxnSp>
        <p:nvCxnSpPr>
          <p:cNvPr id="8" name="直接箭头连接符 7"/>
          <p:cNvCxnSpPr/>
          <p:nvPr/>
        </p:nvCxnSpPr>
        <p:spPr>
          <a:xfrm>
            <a:off x="3203848" y="2830870"/>
            <a:ext cx="1584176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" name="对象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09449338"/>
              </p:ext>
            </p:extLst>
          </p:nvPr>
        </p:nvGraphicFramePr>
        <p:xfrm>
          <a:off x="971600" y="3501008"/>
          <a:ext cx="1863207" cy="6480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64" name="Equation" r:id="rId7" imgW="583920" imgH="203040" progId="Equation.DSMT4">
                  <p:embed/>
                </p:oleObj>
              </mc:Choice>
              <mc:Fallback>
                <p:oleObj name="Equation" r:id="rId7" imgW="583920" imgH="203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71600" y="3501008"/>
                        <a:ext cx="1863207" cy="64807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67992754"/>
              </p:ext>
            </p:extLst>
          </p:nvPr>
        </p:nvGraphicFramePr>
        <p:xfrm>
          <a:off x="971600" y="4221088"/>
          <a:ext cx="1872208" cy="10382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65" name="Equation" r:id="rId9" imgW="545760" imgH="393480" progId="Equation.DSMT4">
                  <p:embed/>
                </p:oleObj>
              </mc:Choice>
              <mc:Fallback>
                <p:oleObj name="Equation" r:id="rId9" imgW="545760" imgH="393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971600" y="4221088"/>
                        <a:ext cx="1872208" cy="10382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290691"/>
              </p:ext>
            </p:extLst>
          </p:nvPr>
        </p:nvGraphicFramePr>
        <p:xfrm>
          <a:off x="3814763" y="3500438"/>
          <a:ext cx="5461000" cy="129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66" name="Equation" r:id="rId11" imgW="1498320" imgH="355320" progId="Equation.DSMT4">
                  <p:embed/>
                </p:oleObj>
              </mc:Choice>
              <mc:Fallback>
                <p:oleObj name="Equation" r:id="rId11" imgW="1498320" imgH="35532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3814763" y="3500438"/>
                        <a:ext cx="5461000" cy="1295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左大括号 11"/>
          <p:cNvSpPr/>
          <p:nvPr/>
        </p:nvSpPr>
        <p:spPr>
          <a:xfrm>
            <a:off x="395536" y="2646204"/>
            <a:ext cx="360040" cy="2438980"/>
          </a:xfrm>
          <a:prstGeom prst="leftBrace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4" name="直接箭头连接符 13"/>
          <p:cNvCxnSpPr/>
          <p:nvPr/>
        </p:nvCxnSpPr>
        <p:spPr>
          <a:xfrm>
            <a:off x="2807804" y="4293096"/>
            <a:ext cx="792088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 flipV="1">
            <a:off x="8697581" y="1237402"/>
            <a:ext cx="316184" cy="103366"/>
          </a:xfrm>
          <a:prstGeom prst="line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3446088" y="1340768"/>
            <a:ext cx="5539525" cy="0"/>
          </a:xfrm>
          <a:prstGeom prst="line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3446088" y="1933600"/>
            <a:ext cx="5539525" cy="0"/>
          </a:xfrm>
          <a:prstGeom prst="line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8697581" y="1933600"/>
            <a:ext cx="288032" cy="108012"/>
          </a:xfrm>
          <a:prstGeom prst="line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6510612" y="1340768"/>
            <a:ext cx="576064" cy="5928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9" name="直接箭头连接符 18"/>
          <p:cNvCxnSpPr/>
          <p:nvPr/>
        </p:nvCxnSpPr>
        <p:spPr>
          <a:xfrm>
            <a:off x="6510612" y="1052736"/>
            <a:ext cx="1224136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箭头连接符 19"/>
          <p:cNvCxnSpPr/>
          <p:nvPr/>
        </p:nvCxnSpPr>
        <p:spPr>
          <a:xfrm>
            <a:off x="3774308" y="1484784"/>
            <a:ext cx="2088232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箭头连接符 20"/>
          <p:cNvCxnSpPr/>
          <p:nvPr/>
        </p:nvCxnSpPr>
        <p:spPr>
          <a:xfrm>
            <a:off x="3774308" y="1772816"/>
            <a:ext cx="2088232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箭头连接符 21"/>
          <p:cNvCxnSpPr/>
          <p:nvPr/>
        </p:nvCxnSpPr>
        <p:spPr>
          <a:xfrm flipH="1">
            <a:off x="7374708" y="1637184"/>
            <a:ext cx="1181216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箭头连接符 22"/>
          <p:cNvCxnSpPr/>
          <p:nvPr/>
        </p:nvCxnSpPr>
        <p:spPr>
          <a:xfrm flipH="1">
            <a:off x="7374708" y="1789584"/>
            <a:ext cx="1181216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箭头连接符 23"/>
          <p:cNvCxnSpPr/>
          <p:nvPr/>
        </p:nvCxnSpPr>
        <p:spPr>
          <a:xfrm flipH="1">
            <a:off x="6510612" y="1789584"/>
            <a:ext cx="1454704" cy="91933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6074193" y="2708920"/>
            <a:ext cx="16605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风阻</a:t>
            </a:r>
            <a:endParaRPr lang="zh-CN" alt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4042246" y="2249252"/>
            <a:ext cx="14602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4.</a:t>
            </a:r>
            <a:r>
              <a:rPr lang="zh-CN" altLang="en-US" dirty="0" smtClean="0"/>
              <a:t>减速过程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13853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理论探究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统一加速过程与减速过程</a:t>
            </a:r>
            <a:endParaRPr lang="zh-CN" altLang="en-US" dirty="0"/>
          </a:p>
        </p:txBody>
      </p:sp>
      <p:graphicFrame>
        <p:nvGraphicFramePr>
          <p:cNvPr id="4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71776194"/>
              </p:ext>
            </p:extLst>
          </p:nvPr>
        </p:nvGraphicFramePr>
        <p:xfrm>
          <a:off x="-69850" y="2924175"/>
          <a:ext cx="9217025" cy="1919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01" name="Equation" r:id="rId3" imgW="3288960" imgH="685800" progId="Equation.DSMT4">
                  <p:embed/>
                </p:oleObj>
              </mc:Choice>
              <mc:Fallback>
                <p:oleObj name="Equation" r:id="rId3" imgW="3288960" imgH="685800" progId="Equation.DSMT4">
                  <p:embed/>
                  <p:pic>
                    <p:nvPicPr>
                      <p:cNvPr id="0" name="对象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69850" y="2924175"/>
                        <a:ext cx="9217025" cy="1919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78755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忽略参数的解释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>
                <a:latin typeface="+mn-ea"/>
                <a:ea typeface="+mn-ea"/>
              </a:rPr>
              <a:t>1.</a:t>
            </a:r>
            <a:r>
              <a:rPr lang="zh-CN" altLang="en-US" dirty="0" smtClean="0"/>
              <a:t>粘滞力</a:t>
            </a:r>
            <a:endParaRPr lang="en-US" altLang="zh-CN" dirty="0" smtClean="0"/>
          </a:p>
          <a:p>
            <a:endParaRPr lang="zh-CN" altLang="en-US" dirty="0"/>
          </a:p>
        </p:txBody>
      </p:sp>
      <p:graphicFrame>
        <p:nvGraphicFramePr>
          <p:cNvPr id="4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93102418"/>
              </p:ext>
            </p:extLst>
          </p:nvPr>
        </p:nvGraphicFramePr>
        <p:xfrm>
          <a:off x="641350" y="2349500"/>
          <a:ext cx="2471738" cy="1008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00" name="Equation" r:id="rId3" imgW="965160" imgH="393480" progId="Equation.DSMT4">
                  <p:embed/>
                </p:oleObj>
              </mc:Choice>
              <mc:Fallback>
                <p:oleObj name="Equation" r:id="rId3" imgW="965160" imgH="393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41350" y="2349500"/>
                        <a:ext cx="2471738" cy="10080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58459400"/>
              </p:ext>
            </p:extLst>
          </p:nvPr>
        </p:nvGraphicFramePr>
        <p:xfrm>
          <a:off x="4511538" y="2132856"/>
          <a:ext cx="389351" cy="434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01" name="Equation" r:id="rId5" imgW="126720" imgH="164880" progId="Equation.DSMT4">
                  <p:embed/>
                </p:oleObj>
              </mc:Choice>
              <mc:Fallback>
                <p:oleObj name="Equation" r:id="rId5" imgW="126720" imgH="1648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511538" y="2132856"/>
                        <a:ext cx="389351" cy="4346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4802812" y="2249869"/>
            <a:ext cx="31683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=0.0182</a:t>
            </a:r>
          </a:p>
          <a:p>
            <a:r>
              <a:rPr lang="en-US" altLang="zh-CN" dirty="0" err="1" smtClean="0"/>
              <a:t>Dv</a:t>
            </a:r>
            <a:r>
              <a:rPr lang="en-US" altLang="zh-CN" dirty="0" smtClean="0"/>
              <a:t>/</a:t>
            </a:r>
            <a:r>
              <a:rPr lang="en-US" altLang="zh-CN" dirty="0" err="1" smtClean="0"/>
              <a:t>dz</a:t>
            </a:r>
            <a:r>
              <a:rPr lang="en-US" altLang="zh-CN" dirty="0" smtClean="0"/>
              <a:t>=30/0.001</a:t>
            </a:r>
          </a:p>
          <a:p>
            <a:r>
              <a:rPr lang="en-US" altLang="zh-CN" dirty="0" smtClean="0"/>
              <a:t>A=4pi(r^2-(r-0.001)^2)</a:t>
            </a:r>
            <a:endParaRPr lang="zh-CN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763688" y="3645024"/>
            <a:ext cx="52565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对于</a:t>
            </a:r>
            <a:r>
              <a:rPr lang="en-US" altLang="zh-CN" dirty="0" smtClean="0"/>
              <a:t>43mm</a:t>
            </a:r>
            <a:r>
              <a:rPr lang="zh-CN" altLang="en-US" dirty="0" smtClean="0"/>
              <a:t>的</a:t>
            </a:r>
            <a:r>
              <a:rPr lang="en-US" altLang="zh-CN" dirty="0" smtClean="0"/>
              <a:t>PVC </a:t>
            </a:r>
            <a:r>
              <a:rPr lang="zh-CN" altLang="en-US" dirty="0" smtClean="0"/>
              <a:t>管，粘滞力约为</a:t>
            </a:r>
            <a:r>
              <a:rPr lang="en-US" altLang="zh-CN" dirty="0" smtClean="0"/>
              <a:t>0.0028817N,</a:t>
            </a:r>
            <a:r>
              <a:rPr lang="zh-CN" altLang="en-US" dirty="0" smtClean="0"/>
              <a:t>与动力相比（约为上百牛顿），忽略不计。</a:t>
            </a:r>
            <a:endParaRPr lang="zh-CN" alt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83568" y="4715852"/>
            <a:ext cx="741682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latin typeface="+mn-ea"/>
              </a:rPr>
              <a:t>2.</a:t>
            </a:r>
            <a:r>
              <a:rPr lang="zh-CN" altLang="en-US" sz="3200" dirty="0" smtClean="0">
                <a:latin typeface="HanaMin" panose="02000609000000000000" pitchFamily="49" charset="-128"/>
                <a:ea typeface="HanaMin" panose="02000609000000000000" pitchFamily="49" charset="-128"/>
              </a:rPr>
              <a:t>摩擦力</a:t>
            </a:r>
            <a:endParaRPr lang="en-US" altLang="zh-CN" sz="3200" dirty="0" smtClean="0">
              <a:latin typeface="HanaMin" panose="02000609000000000000" pitchFamily="49" charset="-128"/>
              <a:ea typeface="HanaMin" panose="02000609000000000000" pitchFamily="49" charset="-128"/>
            </a:endParaRPr>
          </a:p>
          <a:p>
            <a:r>
              <a:rPr lang="zh-CN" altLang="en-US" sz="3200" dirty="0" smtClean="0">
                <a:latin typeface="HanaMin" panose="02000609000000000000" pitchFamily="49" charset="-128"/>
                <a:ea typeface="HanaMin" panose="02000609000000000000" pitchFamily="49" charset="-128"/>
              </a:rPr>
              <a:t>经过估算，</a:t>
            </a:r>
            <a:r>
              <a:rPr lang="en-US" altLang="zh-CN" sz="3200" dirty="0" smtClean="0">
                <a:latin typeface="+mn-ea"/>
              </a:rPr>
              <a:t>f&lt;0.1N,</a:t>
            </a:r>
            <a:r>
              <a:rPr lang="zh-CN" altLang="en-US" sz="3200" dirty="0" smtClean="0">
                <a:latin typeface="HanaMin" panose="02000609000000000000" pitchFamily="49" charset="-128"/>
                <a:ea typeface="HanaMin" panose="02000609000000000000" pitchFamily="49" charset="-128"/>
              </a:rPr>
              <a:t>与推力根本不在一个数量级，此处忽略</a:t>
            </a:r>
            <a:endParaRPr lang="zh-CN" altLang="en-US" sz="3200" dirty="0">
              <a:latin typeface="HanaMin" panose="02000609000000000000" pitchFamily="49" charset="-128"/>
              <a:ea typeface="HanaMin" panose="02000609000000000000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75923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忽略参数的解释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>
                <a:latin typeface="+mn-ea"/>
                <a:ea typeface="+mn-ea"/>
              </a:rPr>
              <a:t>3</a:t>
            </a:r>
            <a:r>
              <a:rPr lang="zh-CN" altLang="en-US" dirty="0"/>
              <a:t>、</a:t>
            </a:r>
            <a:r>
              <a:rPr lang="zh-CN" altLang="en-US" dirty="0" smtClean="0"/>
              <a:t>作用在炮弹后方的气体冲量</a:t>
            </a:r>
            <a:endParaRPr lang="en-US" altLang="zh-CN" dirty="0" smtClean="0"/>
          </a:p>
          <a:p>
            <a:pPr marL="0" indent="0">
              <a:buNone/>
            </a:pPr>
            <a:r>
              <a:rPr lang="zh-CN" altLang="en-US" dirty="0" smtClean="0"/>
              <a:t>    因为每次启动时炮弹离启动端的封口膜仅距</a:t>
            </a:r>
            <a:r>
              <a:rPr lang="en-US" altLang="zh-CN" dirty="0" smtClean="0">
                <a:latin typeface="+mn-ea"/>
                <a:ea typeface="+mn-ea"/>
              </a:rPr>
              <a:t>1~3cm</a:t>
            </a:r>
            <a:r>
              <a:rPr lang="zh-CN" altLang="en-US" dirty="0" smtClean="0">
                <a:latin typeface="+mn-ea"/>
                <a:ea typeface="+mn-ea"/>
              </a:rPr>
              <a:t>，</a:t>
            </a:r>
            <a:endParaRPr lang="en-US" altLang="zh-CN" dirty="0" smtClean="0">
              <a:latin typeface="+mn-ea"/>
              <a:ea typeface="+mn-ea"/>
            </a:endParaRPr>
          </a:p>
          <a:p>
            <a:pPr marL="0" indent="0">
              <a:buNone/>
            </a:pPr>
            <a:r>
              <a:rPr lang="en-US" altLang="zh-CN" dirty="0">
                <a:latin typeface="+mn-ea"/>
                <a:ea typeface="+mn-ea"/>
              </a:rPr>
              <a:t> </a:t>
            </a:r>
            <a:r>
              <a:rPr lang="en-US" altLang="zh-CN" dirty="0" smtClean="0">
                <a:latin typeface="+mn-ea"/>
                <a:ea typeface="+mn-ea"/>
              </a:rPr>
              <a:t> </a:t>
            </a:r>
            <a:r>
              <a:rPr lang="zh-CN" altLang="en-US" dirty="0" smtClean="0">
                <a:latin typeface="+mn-ea"/>
                <a:ea typeface="+mn-ea"/>
              </a:rPr>
              <a:t>冲击在炮弹尾端的气体冲量仅约为</a:t>
            </a:r>
            <a:r>
              <a:rPr lang="en-US" altLang="zh-CN" dirty="0" smtClean="0">
                <a:latin typeface="+mn-ea"/>
                <a:ea typeface="+mn-ea"/>
              </a:rPr>
              <a:t>0.0048Kg·m/s </a:t>
            </a:r>
            <a:r>
              <a:rPr lang="zh-CN" altLang="en-US" dirty="0" smtClean="0">
                <a:latin typeface="+mn-ea"/>
                <a:ea typeface="+mn-ea"/>
              </a:rPr>
              <a:t>，此处忽略不计。</a:t>
            </a:r>
            <a:endParaRPr lang="zh-CN" altLang="en-US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973832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67544" y="278092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altLang="zh-CN" dirty="0">
                <a:latin typeface="+mn-ea"/>
              </a:rPr>
              <a:t>5</a:t>
            </a:r>
            <a:r>
              <a:rPr lang="en-US" altLang="zh-CN" dirty="0" smtClean="0">
                <a:latin typeface="+mn-ea"/>
              </a:rPr>
              <a:t>. </a:t>
            </a:r>
            <a:r>
              <a:rPr lang="zh-CN" altLang="en-US" dirty="0"/>
              <a:t>实验过程及结果</a:t>
            </a:r>
            <a:r>
              <a:rPr lang="en-US" altLang="zh-CN" dirty="0"/>
              <a:t/>
            </a:r>
            <a:br>
              <a:rPr lang="en-US" altLang="zh-CN" dirty="0"/>
            </a:b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5101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实验过程</a:t>
            </a:r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05" y="1772816"/>
            <a:ext cx="4800533" cy="36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628800"/>
            <a:ext cx="3411267" cy="4548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2259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实验过程</a:t>
            </a:r>
          </a:p>
        </p:txBody>
      </p:sp>
      <p:pic>
        <p:nvPicPr>
          <p:cNvPr id="163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4764" y="1600200"/>
            <a:ext cx="3394472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0972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实验过程及</a:t>
            </a:r>
            <a:r>
              <a:rPr lang="zh-CN" altLang="en-US" dirty="0" smtClean="0"/>
              <a:t>结果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本</a:t>
            </a:r>
            <a:r>
              <a:rPr lang="zh-CN" altLang="en-US" dirty="0" smtClean="0"/>
              <a:t>小组分别以</a:t>
            </a:r>
            <a:r>
              <a:rPr lang="zh-CN" altLang="en-US" dirty="0" smtClean="0">
                <a:solidFill>
                  <a:srgbClr val="FF0000"/>
                </a:solidFill>
              </a:rPr>
              <a:t>炮弹质量、炮筒直</a:t>
            </a:r>
            <a:r>
              <a:rPr lang="zh-CN" altLang="en-US" dirty="0" smtClean="0">
                <a:solidFill>
                  <a:srgbClr val="FF0000"/>
                </a:solidFill>
                <a:latin typeface="+mn-ea"/>
                <a:ea typeface="+mn-ea"/>
              </a:rPr>
              <a:t>径</a:t>
            </a:r>
            <a:r>
              <a:rPr lang="zh-CN" altLang="en-US" dirty="0" smtClean="0">
                <a:solidFill>
                  <a:srgbClr val="FF0000"/>
                </a:solidFill>
              </a:rPr>
              <a:t>、炮筒长度、炮弹形状</a:t>
            </a:r>
            <a:r>
              <a:rPr lang="zh-CN" altLang="en-US" dirty="0" smtClean="0"/>
              <a:t>，作为变量，做控制变量实验。</a:t>
            </a:r>
            <a:endParaRPr lang="en-US" altLang="zh-CN" dirty="0" smtClean="0"/>
          </a:p>
          <a:p>
            <a:r>
              <a:rPr lang="zh-CN" altLang="en-US" dirty="0" smtClean="0"/>
              <a:t>实验过程如理论推导前的介绍所示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57409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出射速度与炮弹质量的函数关系</a:t>
            </a:r>
            <a:endParaRPr lang="zh-CN" altLang="en-US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525434"/>
            <a:ext cx="6400222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/>
          <p:cNvSpPr/>
          <p:nvPr/>
        </p:nvSpPr>
        <p:spPr>
          <a:xfrm>
            <a:off x="395536" y="2636912"/>
            <a:ext cx="648072" cy="93610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1187624" y="1340768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筒状</a:t>
            </a:r>
          </a:p>
        </p:txBody>
      </p:sp>
      <p:sp>
        <p:nvSpPr>
          <p:cNvPr id="3" name="矩形 2"/>
          <p:cNvSpPr/>
          <p:nvPr/>
        </p:nvSpPr>
        <p:spPr>
          <a:xfrm>
            <a:off x="1547664" y="2420888"/>
            <a:ext cx="720080" cy="93610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7409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出射速度与</a:t>
            </a:r>
            <a:r>
              <a:rPr lang="zh-CN" altLang="en-US" dirty="0" smtClean="0"/>
              <a:t>炮筒直径的</a:t>
            </a:r>
            <a:r>
              <a:rPr lang="zh-CN" altLang="en-US" dirty="0"/>
              <a:t>函数关系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7038" y="2949575"/>
            <a:ext cx="669925" cy="957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矩形 6"/>
          <p:cNvSpPr/>
          <p:nvPr/>
        </p:nvSpPr>
        <p:spPr>
          <a:xfrm>
            <a:off x="395536" y="2636912"/>
            <a:ext cx="648072" cy="93610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7412" name="Picture 4" descr="C:\Users\Yang\Desktop\Graph4.pn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888" y="1600200"/>
            <a:ext cx="6400223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7409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出射速度</a:t>
            </a:r>
            <a:r>
              <a:rPr lang="zh-CN" altLang="en-US" dirty="0" smtClean="0"/>
              <a:t>与炮筒长度的</a:t>
            </a:r>
            <a:r>
              <a:rPr lang="zh-CN" altLang="en-US" dirty="0"/>
              <a:t>函数关系</a:t>
            </a:r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628800"/>
            <a:ext cx="6400222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4"/>
          <p:cNvSpPr/>
          <p:nvPr/>
        </p:nvSpPr>
        <p:spPr>
          <a:xfrm>
            <a:off x="539552" y="2492896"/>
            <a:ext cx="648072" cy="93610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187624" y="1340768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筒状</a:t>
            </a:r>
          </a:p>
        </p:txBody>
      </p:sp>
    </p:spTree>
    <p:extLst>
      <p:ext uri="{BB962C8B-B14F-4D97-AF65-F5344CB8AC3E}">
        <p14:creationId xmlns:p14="http://schemas.microsoft.com/office/powerpoint/2010/main" val="557409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出射速度与炮筒长度的函数关系</a:t>
            </a:r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772816"/>
            <a:ext cx="6400222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043608" y="1268760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球状</a:t>
            </a:r>
          </a:p>
        </p:txBody>
      </p:sp>
      <p:sp>
        <p:nvSpPr>
          <p:cNvPr id="5" name="矩形 4"/>
          <p:cNvSpPr/>
          <p:nvPr/>
        </p:nvSpPr>
        <p:spPr>
          <a:xfrm>
            <a:off x="539552" y="2492896"/>
            <a:ext cx="648072" cy="93610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6515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出射速度</a:t>
            </a:r>
            <a:r>
              <a:rPr lang="zh-CN" altLang="en-US" dirty="0" smtClean="0"/>
              <a:t>与</a:t>
            </a:r>
            <a:r>
              <a:rPr lang="zh-CN" altLang="en-US" dirty="0"/>
              <a:t>炮弹形状</a:t>
            </a:r>
            <a:r>
              <a:rPr lang="zh-CN" altLang="en-US" dirty="0" smtClean="0"/>
              <a:t>的关系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进行了定性实验，显然，同等质量与直径下，球体的速度要大于圆筒的速度。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37600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测速方法</a:t>
            </a:r>
            <a:endParaRPr lang="zh-CN" altLang="en-US" dirty="0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6612" t="14569" r="25485" b="11487"/>
          <a:stretch/>
        </p:blipFill>
        <p:spPr>
          <a:xfrm>
            <a:off x="755576" y="1484784"/>
            <a:ext cx="7456348" cy="4565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600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速度误差一</a:t>
            </a:r>
            <a:endParaRPr lang="zh-CN" altLang="en-US" dirty="0"/>
          </a:p>
        </p:txBody>
      </p:sp>
      <p:pic>
        <p:nvPicPr>
          <p:cNvPr id="163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772816"/>
            <a:ext cx="8374683" cy="3774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7641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速度误差二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>
                <a:latin typeface="+mn-ea"/>
                <a:ea typeface="+mn-ea"/>
              </a:rPr>
              <a:t>视频上标尺标了</a:t>
            </a:r>
            <a:r>
              <a:rPr lang="en-US" altLang="zh-CN" dirty="0">
                <a:latin typeface="+mn-ea"/>
                <a:ea typeface="+mn-ea"/>
              </a:rPr>
              <a:t>0.4m</a:t>
            </a:r>
            <a:r>
              <a:rPr lang="zh-CN" altLang="en-US" dirty="0">
                <a:latin typeface="+mn-ea"/>
                <a:ea typeface="+mn-ea"/>
              </a:rPr>
              <a:t>，</a:t>
            </a:r>
            <a:r>
              <a:rPr lang="en-US" altLang="zh-CN" dirty="0">
                <a:latin typeface="+mn-ea"/>
                <a:ea typeface="+mn-ea"/>
              </a:rPr>
              <a:t>tracker</a:t>
            </a:r>
            <a:r>
              <a:rPr lang="zh-CN" altLang="en-US" dirty="0">
                <a:latin typeface="+mn-ea"/>
                <a:ea typeface="+mn-ea"/>
              </a:rPr>
              <a:t>就默认为视频上同等长度都为</a:t>
            </a:r>
            <a:r>
              <a:rPr lang="en-US" altLang="zh-CN" dirty="0">
                <a:latin typeface="+mn-ea"/>
                <a:ea typeface="+mn-ea"/>
              </a:rPr>
              <a:t>0.4m</a:t>
            </a:r>
            <a:r>
              <a:rPr lang="zh-CN" altLang="en-US" dirty="0">
                <a:latin typeface="+mn-ea"/>
                <a:ea typeface="+mn-ea"/>
              </a:rPr>
              <a:t>。</a:t>
            </a:r>
          </a:p>
          <a:p>
            <a:r>
              <a:rPr lang="zh-CN" altLang="en-US" dirty="0">
                <a:latin typeface="+mn-ea"/>
                <a:ea typeface="+mn-ea"/>
              </a:rPr>
              <a:t>事实上，在离我们近的地方实际小于</a:t>
            </a:r>
            <a:r>
              <a:rPr lang="en-US" altLang="zh-CN" dirty="0">
                <a:latin typeface="+mn-ea"/>
                <a:ea typeface="+mn-ea"/>
              </a:rPr>
              <a:t>0.4m</a:t>
            </a:r>
            <a:r>
              <a:rPr lang="zh-CN" altLang="en-US" dirty="0">
                <a:latin typeface="+mn-ea"/>
                <a:ea typeface="+mn-ea"/>
              </a:rPr>
              <a:t>，远的地方大于</a:t>
            </a:r>
            <a:r>
              <a:rPr lang="en-US" altLang="zh-CN" dirty="0">
                <a:latin typeface="+mn-ea"/>
                <a:ea typeface="+mn-ea"/>
              </a:rPr>
              <a:t>0.4m</a:t>
            </a:r>
            <a:endParaRPr lang="zh-CN" altLang="en-US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704539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39552" y="2636912"/>
            <a:ext cx="8229600" cy="1143000"/>
          </a:xfrm>
        </p:spPr>
        <p:txBody>
          <a:bodyPr>
            <a:normAutofit/>
          </a:bodyPr>
          <a:lstStyle/>
          <a:p>
            <a:r>
              <a:rPr lang="en-US" altLang="zh-CN" sz="4000" dirty="0">
                <a:latin typeface="+mn-ea"/>
              </a:rPr>
              <a:t>6. </a:t>
            </a:r>
            <a:r>
              <a:rPr lang="zh-CN" altLang="en-US" sz="4000" dirty="0"/>
              <a:t>实验与理论</a:t>
            </a:r>
            <a:r>
              <a:rPr lang="zh-CN" altLang="en-US" sz="4000" dirty="0" smtClean="0"/>
              <a:t>的</a:t>
            </a:r>
            <a:r>
              <a:rPr lang="zh-CN" altLang="en-US" sz="4000" dirty="0"/>
              <a:t>比较</a:t>
            </a:r>
          </a:p>
        </p:txBody>
      </p:sp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59602506"/>
              </p:ext>
            </p:extLst>
          </p:nvPr>
        </p:nvGraphicFramePr>
        <p:xfrm>
          <a:off x="611560" y="3861048"/>
          <a:ext cx="7882210" cy="16413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47" name="Equation" r:id="rId3" imgW="3288960" imgH="685800" progId="Equation.DSMT4">
                  <p:embed/>
                </p:oleObj>
              </mc:Choice>
              <mc:Fallback>
                <p:oleObj name="Equation" r:id="rId3" imgW="3288960" imgH="685800" progId="Equation.DSMT4">
                  <p:embed/>
                  <p:pic>
                    <p:nvPicPr>
                      <p:cNvPr id="0" name="对象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560" y="3861048"/>
                        <a:ext cx="7882210" cy="164133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17446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出射速度与炮弹质量的函数关系</a:t>
            </a:r>
            <a:endParaRPr lang="zh-CN" altLang="en-US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23" y="1710100"/>
            <a:ext cx="4919105" cy="3478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/>
          <p:cNvSpPr/>
          <p:nvPr/>
        </p:nvSpPr>
        <p:spPr>
          <a:xfrm>
            <a:off x="0" y="2276872"/>
            <a:ext cx="648072" cy="93610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1187624" y="1340768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筒状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7" y="2276872"/>
            <a:ext cx="4408492" cy="26931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250086" y="5400979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Experimental analysis</a:t>
            </a:r>
            <a:endParaRPr lang="zh-CN" alt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5436326" y="5408964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Theoretical prediction</a:t>
            </a:r>
            <a:endParaRPr lang="zh-CN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899571" y="5216313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m/Kg</a:t>
            </a:r>
            <a:endParaRPr lang="zh-CN" alt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716017" y="1916832"/>
            <a:ext cx="11521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V/m·s</a:t>
            </a:r>
            <a:r>
              <a:rPr lang="en-US" altLang="zh-CN" baseline="30000" dirty="0" smtClean="0"/>
              <a:t>-1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91204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8" name="Picture 4" descr="C:\Users\Yang\Desktop\Graph4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718" y="1943844"/>
            <a:ext cx="4011714" cy="2836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出射速度与</a:t>
            </a:r>
            <a:r>
              <a:rPr lang="zh-CN" altLang="en-US" dirty="0" smtClean="0"/>
              <a:t>炮筒直径的</a:t>
            </a:r>
            <a:r>
              <a:rPr lang="zh-CN" altLang="en-US" dirty="0"/>
              <a:t>函数关系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7038" y="2949575"/>
            <a:ext cx="669925" cy="957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矩形 6"/>
          <p:cNvSpPr/>
          <p:nvPr/>
        </p:nvSpPr>
        <p:spPr>
          <a:xfrm>
            <a:off x="190045" y="2132062"/>
            <a:ext cx="648072" cy="129614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250086" y="5400979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Experimental analysis</a:t>
            </a:r>
            <a:endParaRPr lang="zh-CN" alt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436326" y="5408964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Theoretical prediction</a:t>
            </a:r>
            <a:endParaRPr lang="zh-CN" altLang="en-US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432" y="2024856"/>
            <a:ext cx="4573587" cy="2806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5899571" y="5216313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D/m</a:t>
            </a:r>
            <a:endParaRPr lang="zh-CN" alt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4716017" y="1916832"/>
            <a:ext cx="11521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V/m·s</a:t>
            </a:r>
            <a:r>
              <a:rPr lang="en-US" altLang="zh-CN" baseline="30000" dirty="0" smtClean="0"/>
              <a:t>-1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63384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出射速度</a:t>
            </a:r>
            <a:r>
              <a:rPr lang="zh-CN" altLang="en-US" dirty="0" smtClean="0"/>
              <a:t>与炮筒长度的</a:t>
            </a:r>
            <a:r>
              <a:rPr lang="zh-CN" altLang="en-US" dirty="0"/>
              <a:t>函数关系</a:t>
            </a:r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518" y="2012950"/>
            <a:ext cx="3869442" cy="2736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4"/>
          <p:cNvSpPr/>
          <p:nvPr/>
        </p:nvSpPr>
        <p:spPr>
          <a:xfrm>
            <a:off x="215516" y="2348880"/>
            <a:ext cx="648072" cy="93610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187624" y="1340768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筒状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2012950"/>
            <a:ext cx="4573587" cy="283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250086" y="5400979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Experimental analysis</a:t>
            </a:r>
            <a:endParaRPr lang="zh-CN" alt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436326" y="5408964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Theoretical prediction</a:t>
            </a:r>
            <a:endParaRPr lang="zh-CN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899571" y="5216313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L/m</a:t>
            </a:r>
            <a:endParaRPr lang="zh-CN" alt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4716017" y="1916832"/>
            <a:ext cx="11521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V/m·s</a:t>
            </a:r>
            <a:r>
              <a:rPr lang="en-US" altLang="zh-CN" baseline="30000" dirty="0" smtClean="0"/>
              <a:t>-1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70391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出射速度与炮筒长度的函数关系</a:t>
            </a:r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706380"/>
            <a:ext cx="4320480" cy="30552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043608" y="1268760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球状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59" y="1706379"/>
            <a:ext cx="4573587" cy="283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908182" y="5244262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Experimental analysis</a:t>
            </a:r>
            <a:endParaRPr lang="zh-CN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405524" y="5244262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Theoretical prediction</a:t>
            </a:r>
            <a:endParaRPr lang="zh-CN" altLang="en-US" dirty="0"/>
          </a:p>
        </p:txBody>
      </p:sp>
      <p:sp>
        <p:nvSpPr>
          <p:cNvPr id="8" name="矩形 7"/>
          <p:cNvSpPr/>
          <p:nvPr/>
        </p:nvSpPr>
        <p:spPr>
          <a:xfrm>
            <a:off x="225431" y="2209305"/>
            <a:ext cx="648072" cy="93610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TextBox 8"/>
          <p:cNvSpPr txBox="1"/>
          <p:nvPr/>
        </p:nvSpPr>
        <p:spPr>
          <a:xfrm>
            <a:off x="5899571" y="4806906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L/m</a:t>
            </a:r>
            <a:endParaRPr lang="zh-CN" alt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4716017" y="1507425"/>
            <a:ext cx="11521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V/m·s</a:t>
            </a:r>
            <a:r>
              <a:rPr lang="en-US" altLang="zh-CN" baseline="30000" dirty="0" smtClean="0"/>
              <a:t>-1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40251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拟合的结论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形状、趋势、极值位置相近，可认为理论没有出现系统性错误，但是试验所测速度大小和理论预测值有很大差别。</a:t>
            </a:r>
            <a:endParaRPr lang="en-US" altLang="zh-CN" dirty="0" smtClean="0"/>
          </a:p>
          <a:p>
            <a:r>
              <a:rPr lang="zh-CN" altLang="en-US" dirty="0"/>
              <a:t>理论</a:t>
            </a:r>
            <a:r>
              <a:rPr lang="zh-CN" altLang="en-US" dirty="0" smtClean="0"/>
              <a:t>中一定有忽略的阻力，考虑到我们的实验和之前所预测的纯理想状态有很大差距，需要想想忽略了哪些因素。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17962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39552" y="2780928"/>
            <a:ext cx="8229600" cy="1143000"/>
          </a:xfrm>
        </p:spPr>
        <p:txBody>
          <a:bodyPr>
            <a:normAutofit/>
          </a:bodyPr>
          <a:lstStyle/>
          <a:p>
            <a:r>
              <a:rPr lang="en-US" altLang="zh-CN" sz="4000" dirty="0">
                <a:latin typeface="+mn-ea"/>
              </a:rPr>
              <a:t>7. </a:t>
            </a:r>
            <a:r>
              <a:rPr lang="zh-CN" altLang="en-US" sz="4000" dirty="0">
                <a:latin typeface="+mn-ea"/>
              </a:rPr>
              <a:t>理论的</a:t>
            </a:r>
            <a:r>
              <a:rPr lang="zh-CN" altLang="en-US" sz="4000" dirty="0" smtClean="0">
                <a:latin typeface="+mn-ea"/>
              </a:rPr>
              <a:t>改进，重新建模</a:t>
            </a:r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2056783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>
                <a:latin typeface="+mn-ea"/>
                <a:ea typeface="+mn-ea"/>
              </a:rPr>
              <a:t>Remodeling</a:t>
            </a:r>
            <a:endParaRPr lang="zh-CN" altLang="en-US" dirty="0">
              <a:latin typeface="+mn-ea"/>
              <a:ea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发现在发射端铝箔被冲开的瞬间，管内压强仍小于大气压，会出现大量气体涌入阻碍球运动的情况，考虑该部分气体动量。</a:t>
            </a:r>
            <a:endParaRPr lang="en-US" altLang="zh-CN" dirty="0" smtClean="0"/>
          </a:p>
          <a:p>
            <a:endParaRPr lang="zh-CN" altLang="en-US" dirty="0"/>
          </a:p>
        </p:txBody>
      </p:sp>
      <p:cxnSp>
        <p:nvCxnSpPr>
          <p:cNvPr id="16" name="直接连接符 15"/>
          <p:cNvCxnSpPr/>
          <p:nvPr/>
        </p:nvCxnSpPr>
        <p:spPr>
          <a:xfrm flipV="1">
            <a:off x="6840478" y="3870340"/>
            <a:ext cx="316184" cy="103366"/>
          </a:xfrm>
          <a:prstGeom prst="line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1588985" y="3973706"/>
            <a:ext cx="5539525" cy="0"/>
          </a:xfrm>
          <a:prstGeom prst="line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1588985" y="4566538"/>
            <a:ext cx="5539525" cy="0"/>
          </a:xfrm>
          <a:prstGeom prst="line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6840478" y="4566538"/>
            <a:ext cx="288032" cy="108012"/>
          </a:xfrm>
          <a:prstGeom prst="line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矩形 19"/>
          <p:cNvSpPr/>
          <p:nvPr/>
        </p:nvSpPr>
        <p:spPr>
          <a:xfrm>
            <a:off x="4653509" y="3973706"/>
            <a:ext cx="576064" cy="5928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1" name="直接箭头连接符 20"/>
          <p:cNvCxnSpPr/>
          <p:nvPr/>
        </p:nvCxnSpPr>
        <p:spPr>
          <a:xfrm>
            <a:off x="4653509" y="3685674"/>
            <a:ext cx="1224136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箭头连接符 21"/>
          <p:cNvCxnSpPr/>
          <p:nvPr/>
        </p:nvCxnSpPr>
        <p:spPr>
          <a:xfrm>
            <a:off x="1917205" y="4117722"/>
            <a:ext cx="2088232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箭头连接符 22"/>
          <p:cNvCxnSpPr/>
          <p:nvPr/>
        </p:nvCxnSpPr>
        <p:spPr>
          <a:xfrm>
            <a:off x="1917205" y="4405754"/>
            <a:ext cx="2088232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箭头连接符 23"/>
          <p:cNvCxnSpPr/>
          <p:nvPr/>
        </p:nvCxnSpPr>
        <p:spPr>
          <a:xfrm flipH="1">
            <a:off x="5517605" y="4270122"/>
            <a:ext cx="1181216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箭头连接符 24"/>
          <p:cNvCxnSpPr/>
          <p:nvPr/>
        </p:nvCxnSpPr>
        <p:spPr>
          <a:xfrm flipH="1">
            <a:off x="5517605" y="4422522"/>
            <a:ext cx="1181216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箭头连接符 25"/>
          <p:cNvCxnSpPr/>
          <p:nvPr/>
        </p:nvCxnSpPr>
        <p:spPr>
          <a:xfrm flipH="1">
            <a:off x="4653509" y="4422522"/>
            <a:ext cx="1454704" cy="91933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4217090" y="5341858"/>
            <a:ext cx="16605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风阻</a:t>
            </a:r>
            <a:endParaRPr lang="zh-CN" alt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2185143" y="4882190"/>
            <a:ext cx="14602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4.</a:t>
            </a:r>
            <a:r>
              <a:rPr lang="zh-CN" altLang="en-US" dirty="0" smtClean="0"/>
              <a:t>减速过程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46414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+mn-ea"/>
              </a:rPr>
              <a:t>Remodeling</a:t>
            </a:r>
            <a:endParaRPr lang="zh-CN" altLang="en-US" dirty="0"/>
          </a:p>
        </p:txBody>
      </p:sp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64825842"/>
              </p:ext>
            </p:extLst>
          </p:nvPr>
        </p:nvGraphicFramePr>
        <p:xfrm>
          <a:off x="683568" y="2276872"/>
          <a:ext cx="2361105" cy="5040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61" name="Equation" r:id="rId3" imgW="1130040" imgH="241200" progId="Equation.DSMT4">
                  <p:embed/>
                </p:oleObj>
              </mc:Choice>
              <mc:Fallback>
                <p:oleObj name="Equation" r:id="rId3" imgW="1130040" imgH="241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83568" y="2276872"/>
                        <a:ext cx="2361105" cy="50405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54128228"/>
              </p:ext>
            </p:extLst>
          </p:nvPr>
        </p:nvGraphicFramePr>
        <p:xfrm>
          <a:off x="899592" y="3212976"/>
          <a:ext cx="2478591" cy="4320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62" name="Equation" r:id="rId5" imgW="1384200" imgH="241200" progId="Equation.DSMT4">
                  <p:embed/>
                </p:oleObj>
              </mc:Choice>
              <mc:Fallback>
                <p:oleObj name="Equation" r:id="rId5" imgW="1384200" imgH="241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99592" y="3212976"/>
                        <a:ext cx="2478591" cy="43204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50972883"/>
              </p:ext>
            </p:extLst>
          </p:nvPr>
        </p:nvGraphicFramePr>
        <p:xfrm>
          <a:off x="611560" y="1412776"/>
          <a:ext cx="7947409" cy="6480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63" name="Equation" r:id="rId7" imgW="2958840" imgH="241200" progId="Equation.DSMT4">
                  <p:embed/>
                </p:oleObj>
              </mc:Choice>
              <mc:Fallback>
                <p:oleObj name="Equation" r:id="rId7" imgW="2958840" imgH="241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11560" y="1412776"/>
                        <a:ext cx="7947409" cy="64807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内容占位符 7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38062439"/>
              </p:ext>
            </p:extLst>
          </p:nvPr>
        </p:nvGraphicFramePr>
        <p:xfrm>
          <a:off x="4139952" y="2924944"/>
          <a:ext cx="3034623" cy="7200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64" name="Equation" r:id="rId9" imgW="1498320" imgH="355320" progId="Equation.DSMT4">
                  <p:embed/>
                </p:oleObj>
              </mc:Choice>
              <mc:Fallback>
                <p:oleObj name="Equation" r:id="rId9" imgW="1498320" imgH="355320" progId="Equation.DSMT4">
                  <p:embed/>
                  <p:pic>
                    <p:nvPicPr>
                      <p:cNvPr id="0" name="对象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39952" y="2924944"/>
                        <a:ext cx="3034623" cy="72008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69755005"/>
              </p:ext>
            </p:extLst>
          </p:nvPr>
        </p:nvGraphicFramePr>
        <p:xfrm>
          <a:off x="3707904" y="2132856"/>
          <a:ext cx="4860280" cy="7200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65" name="Equation" r:id="rId11" imgW="1587240" imgH="393480" progId="Equation.DSMT4">
                  <p:embed/>
                </p:oleObj>
              </mc:Choice>
              <mc:Fallback>
                <p:oleObj name="Equation" r:id="rId11" imgW="1587240" imgH="393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3707904" y="2132856"/>
                        <a:ext cx="4860280" cy="7200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05246394"/>
              </p:ext>
            </p:extLst>
          </p:nvPr>
        </p:nvGraphicFramePr>
        <p:xfrm>
          <a:off x="0" y="4869160"/>
          <a:ext cx="9084868" cy="14401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66" name="Equation" r:id="rId13" imgW="5689440" imgH="901440" progId="Equation.DSMT4">
                  <p:embed/>
                </p:oleObj>
              </mc:Choice>
              <mc:Fallback>
                <p:oleObj name="Equation" r:id="rId13" imgW="5689440" imgH="9014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0" y="4869160"/>
                        <a:ext cx="9084868" cy="14401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52245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出射速度与炮弹质量的函数关系</a:t>
            </a:r>
            <a:endParaRPr lang="zh-CN" altLang="en-US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23" y="1710100"/>
            <a:ext cx="4919105" cy="3478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/>
          <p:cNvSpPr/>
          <p:nvPr/>
        </p:nvSpPr>
        <p:spPr>
          <a:xfrm>
            <a:off x="0" y="2276872"/>
            <a:ext cx="648072" cy="93610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1187624" y="1340768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筒状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50086" y="5400979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Experimental analysis</a:t>
            </a:r>
            <a:endParaRPr lang="zh-CN" alt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5436326" y="5408964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Theoretical prediction</a:t>
            </a:r>
            <a:endParaRPr lang="zh-CN" altLang="en-US" dirty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0958" y="2060847"/>
            <a:ext cx="4573042" cy="279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5899571" y="5216313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m/Kg</a:t>
            </a:r>
            <a:endParaRPr lang="zh-CN" alt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4716017" y="1916832"/>
            <a:ext cx="11521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V/m·s</a:t>
            </a:r>
            <a:r>
              <a:rPr lang="en-US" altLang="zh-CN" baseline="30000" dirty="0" smtClean="0"/>
              <a:t>-1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68657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出射速度与</a:t>
            </a:r>
            <a:r>
              <a:rPr lang="zh-CN" altLang="en-US" dirty="0" smtClean="0"/>
              <a:t>炮筒直径的</a:t>
            </a:r>
            <a:r>
              <a:rPr lang="zh-CN" altLang="en-US" dirty="0"/>
              <a:t>函数关系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7038" y="2949575"/>
            <a:ext cx="669925" cy="957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矩形 6"/>
          <p:cNvSpPr/>
          <p:nvPr/>
        </p:nvSpPr>
        <p:spPr>
          <a:xfrm>
            <a:off x="-76841" y="2151574"/>
            <a:ext cx="648072" cy="129614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250086" y="5400979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Experimental analysis</a:t>
            </a:r>
            <a:endParaRPr lang="zh-CN" alt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436326" y="5408964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Theoretical prediction</a:t>
            </a:r>
            <a:endParaRPr lang="zh-CN" altLang="en-US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0413" y="1959155"/>
            <a:ext cx="4573587" cy="275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5899571" y="5216313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D/m</a:t>
            </a:r>
            <a:endParaRPr lang="zh-CN" alt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4716017" y="1916832"/>
            <a:ext cx="11521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V/m·s</a:t>
            </a:r>
            <a:r>
              <a:rPr lang="en-US" altLang="zh-CN" baseline="30000" dirty="0" smtClean="0"/>
              <a:t>-1</a:t>
            </a:r>
            <a:endParaRPr lang="zh-CN" altLang="en-US" dirty="0"/>
          </a:p>
        </p:txBody>
      </p:sp>
      <p:pic>
        <p:nvPicPr>
          <p:cNvPr id="163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056" y="1763540"/>
            <a:ext cx="4450397" cy="3147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78943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出射速度</a:t>
            </a:r>
            <a:r>
              <a:rPr lang="zh-CN" altLang="en-US" dirty="0" smtClean="0"/>
              <a:t>与炮筒长度的</a:t>
            </a:r>
            <a:r>
              <a:rPr lang="zh-CN" altLang="en-US" dirty="0"/>
              <a:t>函数关系</a:t>
            </a:r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518" y="2012950"/>
            <a:ext cx="3869442" cy="2736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4"/>
          <p:cNvSpPr/>
          <p:nvPr/>
        </p:nvSpPr>
        <p:spPr>
          <a:xfrm>
            <a:off x="215516" y="2348880"/>
            <a:ext cx="648072" cy="93610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187624" y="1340768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筒状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50086" y="5400979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Experimental analysis</a:t>
            </a:r>
            <a:endParaRPr lang="zh-CN" alt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436326" y="5408964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Theoretical prediction</a:t>
            </a:r>
            <a:endParaRPr lang="zh-CN" altLang="en-US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2414" y="1990827"/>
            <a:ext cx="4573587" cy="283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5899571" y="5216313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L/m</a:t>
            </a:r>
            <a:endParaRPr lang="zh-CN" alt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4716017" y="1916832"/>
            <a:ext cx="11521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V/m·s</a:t>
            </a:r>
            <a:r>
              <a:rPr lang="en-US" altLang="zh-CN" baseline="30000" dirty="0" smtClean="0"/>
              <a:t>-1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39323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出射速度与炮筒长度的函数关系</a:t>
            </a:r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706380"/>
            <a:ext cx="4320480" cy="30552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043608" y="1268760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球状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08182" y="5244262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Experimental analysis</a:t>
            </a:r>
            <a:endParaRPr lang="zh-CN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405524" y="5244262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Theoretical prediction</a:t>
            </a:r>
            <a:endParaRPr lang="zh-CN" altLang="en-US" dirty="0"/>
          </a:p>
        </p:txBody>
      </p:sp>
      <p:sp>
        <p:nvSpPr>
          <p:cNvPr id="8" name="矩形 7"/>
          <p:cNvSpPr/>
          <p:nvPr/>
        </p:nvSpPr>
        <p:spPr>
          <a:xfrm>
            <a:off x="225431" y="2209305"/>
            <a:ext cx="648072" cy="93610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7" y="1764907"/>
            <a:ext cx="4573587" cy="285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6136158" y="4666645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L/m</a:t>
            </a:r>
            <a:endParaRPr lang="zh-CN" alt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4716017" y="1916832"/>
            <a:ext cx="11521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V/m·s</a:t>
            </a:r>
            <a:r>
              <a:rPr lang="en-US" altLang="zh-CN" baseline="30000" dirty="0" smtClean="0"/>
              <a:t>-1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78131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67544" y="278092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altLang="zh-CN" dirty="0">
                <a:latin typeface="+mn-ea"/>
              </a:rPr>
              <a:t>8. </a:t>
            </a:r>
            <a:r>
              <a:rPr lang="zh-CN" altLang="en-US" dirty="0">
                <a:latin typeface="+mn-ea"/>
              </a:rPr>
              <a:t>软件物理场模拟</a:t>
            </a:r>
            <a:r>
              <a:rPr lang="en-US" altLang="zh-CN" sz="6000" dirty="0">
                <a:latin typeface="+mn-ea"/>
              </a:rPr>
              <a:t/>
            </a:r>
            <a:br>
              <a:rPr lang="en-US" altLang="zh-CN" sz="6000" dirty="0">
                <a:latin typeface="+mn-ea"/>
              </a:rPr>
            </a:b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83309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+mn-ea"/>
              </a:rPr>
              <a:t>CFD</a:t>
            </a:r>
            <a:r>
              <a:rPr lang="zh-CN" altLang="en-US" dirty="0"/>
              <a:t>流速场模拟</a:t>
            </a:r>
          </a:p>
        </p:txBody>
      </p:sp>
      <p:pic>
        <p:nvPicPr>
          <p:cNvPr id="19460" name="Picture 4" descr="C:\Users\Yang\Desktop\cupt\数据\Case 1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981" y="1600200"/>
            <a:ext cx="7968038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755576" y="1196752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A still projectile</a:t>
            </a:r>
            <a:endParaRPr lang="zh-CN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655676" y="2996952"/>
            <a:ext cx="15481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Air flows in</a:t>
            </a:r>
            <a:endParaRPr lang="zh-CN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156176" y="3149352"/>
            <a:ext cx="15481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Air flows out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5827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管道</a:t>
            </a:r>
            <a:r>
              <a:rPr lang="zh-CN" altLang="en-US" smtClean="0"/>
              <a:t>内的</a:t>
            </a:r>
            <a:r>
              <a:rPr lang="zh-CN" altLang="en-US"/>
              <a:t>湍流</a:t>
            </a:r>
          </a:p>
        </p:txBody>
      </p:sp>
      <p:pic>
        <p:nvPicPr>
          <p:cNvPr id="153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0545" y="1600200"/>
            <a:ext cx="684291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07407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模拟结论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>
                <a:latin typeface="+mn-ea"/>
                <a:ea typeface="+mn-ea"/>
              </a:rPr>
              <a:t>1.</a:t>
            </a:r>
            <a:r>
              <a:rPr lang="zh-CN" altLang="en-US" dirty="0" smtClean="0"/>
              <a:t>发射端封口膜并不是由压力差打开的，而是气体波冲开的。</a:t>
            </a:r>
            <a:endParaRPr lang="en-US" altLang="zh-CN" dirty="0" smtClean="0"/>
          </a:p>
          <a:p>
            <a:r>
              <a:rPr lang="en-US" altLang="zh-CN" dirty="0" smtClean="0">
                <a:latin typeface="+mn-ea"/>
                <a:ea typeface="+mn-ea"/>
              </a:rPr>
              <a:t>2.</a:t>
            </a:r>
            <a:r>
              <a:rPr lang="zh-CN" altLang="en-US" dirty="0" smtClean="0"/>
              <a:t>炮弹与管壁之间有间隙，理论仍有误差。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23444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67544" y="2708920"/>
            <a:ext cx="8229600" cy="1143000"/>
          </a:xfrm>
        </p:spPr>
        <p:txBody>
          <a:bodyPr>
            <a:normAutofit/>
          </a:bodyPr>
          <a:lstStyle/>
          <a:p>
            <a:r>
              <a:rPr lang="zh-CN" altLang="en-US" dirty="0" smtClean="0"/>
              <a:t>结论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52245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>
                <a:latin typeface="+mn-ea"/>
                <a:ea typeface="+mn-ea"/>
              </a:rPr>
              <a:t>Maximize the velocity</a:t>
            </a:r>
            <a:endParaRPr lang="zh-CN" altLang="en-US" dirty="0">
              <a:latin typeface="+mn-ea"/>
              <a:ea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zh-CN" altLang="en-US" dirty="0">
                <a:latin typeface="+mn-ea"/>
                <a:ea typeface="+mn-ea"/>
              </a:rPr>
              <a:t>管外</a:t>
            </a:r>
            <a:r>
              <a:rPr lang="zh-CN" altLang="en-US" dirty="0" smtClean="0">
                <a:latin typeface="+mn-ea"/>
                <a:ea typeface="+mn-ea"/>
              </a:rPr>
              <a:t>气压为</a:t>
            </a:r>
            <a:r>
              <a:rPr lang="en-US" altLang="zh-CN" dirty="0" smtClean="0">
                <a:latin typeface="+mn-ea"/>
                <a:ea typeface="+mn-ea"/>
              </a:rPr>
              <a:t>1atm</a:t>
            </a:r>
            <a:r>
              <a:rPr lang="zh-CN" altLang="en-US" dirty="0" smtClean="0">
                <a:latin typeface="+mn-ea"/>
                <a:ea typeface="+mn-ea"/>
              </a:rPr>
              <a:t>，管内为</a:t>
            </a:r>
            <a:r>
              <a:rPr lang="en-US" altLang="zh-CN" dirty="0" smtClean="0">
                <a:latin typeface="+mn-ea"/>
                <a:ea typeface="+mn-ea"/>
              </a:rPr>
              <a:t>0.5atm</a:t>
            </a:r>
            <a:r>
              <a:rPr lang="zh-CN" altLang="en-US" dirty="0" smtClean="0">
                <a:latin typeface="+mn-ea"/>
                <a:ea typeface="+mn-ea"/>
              </a:rPr>
              <a:t>的情况</a:t>
            </a:r>
            <a:endParaRPr lang="en-US" altLang="zh-CN" dirty="0" smtClean="0">
              <a:latin typeface="+mn-ea"/>
              <a:ea typeface="+mn-ea"/>
            </a:endParaRPr>
          </a:p>
          <a:p>
            <a:pPr marL="0" indent="0">
              <a:buNone/>
            </a:pPr>
            <a:r>
              <a:rPr lang="en-US" altLang="zh-CN" dirty="0" smtClean="0">
                <a:latin typeface="+mn-ea"/>
                <a:ea typeface="+mn-ea"/>
              </a:rPr>
              <a:t>·</a:t>
            </a:r>
            <a:r>
              <a:rPr lang="zh-CN" altLang="en-US" dirty="0" smtClean="0">
                <a:latin typeface="+mn-ea"/>
                <a:ea typeface="+mn-ea"/>
              </a:rPr>
              <a:t> </a:t>
            </a:r>
            <a:r>
              <a:rPr lang="en-US" altLang="zh-CN" dirty="0" smtClean="0">
                <a:latin typeface="+mn-ea"/>
                <a:ea typeface="+mn-ea"/>
              </a:rPr>
              <a:t>1</a:t>
            </a:r>
            <a:r>
              <a:rPr lang="zh-CN" altLang="en-US" dirty="0" smtClean="0">
                <a:latin typeface="+mn-ea"/>
                <a:ea typeface="+mn-ea"/>
              </a:rPr>
              <a:t>、管直径</a:t>
            </a:r>
            <a:r>
              <a:rPr lang="en-US" altLang="zh-CN" dirty="0" smtClean="0">
                <a:latin typeface="+mn-ea"/>
                <a:ea typeface="+mn-ea"/>
              </a:rPr>
              <a:t>43mm</a:t>
            </a:r>
            <a:r>
              <a:rPr lang="zh-CN" altLang="en-US" dirty="0" smtClean="0">
                <a:latin typeface="+mn-ea"/>
                <a:ea typeface="+mn-ea"/>
              </a:rPr>
              <a:t>，长度</a:t>
            </a:r>
            <a:r>
              <a:rPr lang="en-US" altLang="zh-CN" dirty="0" smtClean="0">
                <a:latin typeface="+mn-ea"/>
                <a:ea typeface="+mn-ea"/>
              </a:rPr>
              <a:t>3m</a:t>
            </a:r>
            <a:r>
              <a:rPr lang="zh-CN" altLang="en-US" dirty="0" smtClean="0">
                <a:latin typeface="+mn-ea"/>
                <a:ea typeface="+mn-ea"/>
              </a:rPr>
              <a:t>        </a:t>
            </a:r>
            <a:endParaRPr lang="en-US" altLang="zh-CN" dirty="0" smtClean="0">
              <a:latin typeface="+mn-ea"/>
              <a:ea typeface="+mn-ea"/>
            </a:endParaRPr>
          </a:p>
          <a:p>
            <a:pPr marL="0" indent="0">
              <a:buNone/>
            </a:pPr>
            <a:r>
              <a:rPr lang="en-US" altLang="zh-CN" dirty="0" smtClean="0">
                <a:latin typeface="+mn-ea"/>
              </a:rPr>
              <a:t>   11g</a:t>
            </a:r>
            <a:r>
              <a:rPr lang="zh-CN" altLang="en-US" dirty="0">
                <a:latin typeface="+mn-ea"/>
              </a:rPr>
              <a:t>重的筒状</a:t>
            </a:r>
            <a:r>
              <a:rPr lang="zh-CN" altLang="en-US" dirty="0" smtClean="0">
                <a:latin typeface="+mn-ea"/>
              </a:rPr>
              <a:t>炮弹有最大速度</a:t>
            </a:r>
            <a:endParaRPr lang="en-US" altLang="zh-CN" dirty="0">
              <a:latin typeface="+mn-ea"/>
            </a:endParaRPr>
          </a:p>
          <a:p>
            <a:pPr marL="0" indent="0">
              <a:buNone/>
            </a:pPr>
            <a:r>
              <a:rPr lang="en-US" altLang="zh-CN" dirty="0" smtClean="0">
                <a:latin typeface="+mn-ea"/>
                <a:ea typeface="+mn-ea"/>
              </a:rPr>
              <a:t>· 2.</a:t>
            </a:r>
            <a:r>
              <a:rPr lang="en-US" altLang="zh-CN" dirty="0">
                <a:latin typeface="+mn-ea"/>
              </a:rPr>
              <a:t> 11g</a:t>
            </a:r>
            <a:r>
              <a:rPr lang="zh-CN" altLang="en-US" dirty="0">
                <a:latin typeface="+mn-ea"/>
              </a:rPr>
              <a:t>重的筒状</a:t>
            </a:r>
            <a:r>
              <a:rPr lang="zh-CN" altLang="en-US" dirty="0" smtClean="0">
                <a:latin typeface="+mn-ea"/>
              </a:rPr>
              <a:t>炮弹，长度</a:t>
            </a:r>
            <a:r>
              <a:rPr lang="en-US" altLang="zh-CN" dirty="0" smtClean="0">
                <a:latin typeface="+mn-ea"/>
              </a:rPr>
              <a:t>3m</a:t>
            </a:r>
            <a:endParaRPr lang="en-US" altLang="zh-CN" dirty="0">
              <a:latin typeface="+mn-ea"/>
              <a:ea typeface="+mn-ea"/>
            </a:endParaRPr>
          </a:p>
          <a:p>
            <a:pPr marL="0" indent="0">
              <a:buNone/>
            </a:pPr>
            <a:r>
              <a:rPr lang="zh-CN" altLang="en-US" dirty="0" smtClean="0">
                <a:latin typeface="+mn-ea"/>
                <a:ea typeface="+mn-ea"/>
              </a:rPr>
              <a:t>   炮筒直径为</a:t>
            </a:r>
            <a:r>
              <a:rPr lang="en-US" altLang="zh-CN" dirty="0" smtClean="0">
                <a:latin typeface="+mn-ea"/>
                <a:ea typeface="+mn-ea"/>
              </a:rPr>
              <a:t>33~34mm</a:t>
            </a:r>
            <a:r>
              <a:rPr lang="zh-CN" altLang="en-US" dirty="0" smtClean="0">
                <a:latin typeface="+mn-ea"/>
                <a:ea typeface="+mn-ea"/>
              </a:rPr>
              <a:t>有最大速度</a:t>
            </a:r>
            <a:endParaRPr lang="en-US" altLang="zh-CN" dirty="0" smtClean="0">
              <a:latin typeface="+mn-ea"/>
              <a:ea typeface="+mn-ea"/>
            </a:endParaRPr>
          </a:p>
          <a:p>
            <a:pPr marL="0" indent="0">
              <a:buNone/>
            </a:pPr>
            <a:r>
              <a:rPr lang="en-US" altLang="zh-CN" dirty="0" smtClean="0">
                <a:latin typeface="+mn-ea"/>
                <a:ea typeface="+mn-ea"/>
              </a:rPr>
              <a:t>· 3.</a:t>
            </a:r>
            <a:r>
              <a:rPr lang="zh-CN" altLang="en-US" dirty="0">
                <a:latin typeface="+mn-ea"/>
              </a:rPr>
              <a:t>管直径</a:t>
            </a:r>
            <a:r>
              <a:rPr lang="en-US" altLang="zh-CN" dirty="0" smtClean="0">
                <a:latin typeface="+mn-ea"/>
              </a:rPr>
              <a:t>43mm</a:t>
            </a:r>
            <a:r>
              <a:rPr lang="zh-CN" altLang="en-US" dirty="0">
                <a:latin typeface="+mn-ea"/>
              </a:rPr>
              <a:t>，</a:t>
            </a:r>
            <a:r>
              <a:rPr lang="en-US" altLang="zh-CN" dirty="0" smtClean="0">
                <a:latin typeface="+mn-ea"/>
              </a:rPr>
              <a:t>11g</a:t>
            </a:r>
            <a:r>
              <a:rPr lang="zh-CN" altLang="en-US" dirty="0">
                <a:latin typeface="+mn-ea"/>
              </a:rPr>
              <a:t>重的筒状炮弹</a:t>
            </a:r>
            <a:endParaRPr lang="en-US" altLang="zh-CN" dirty="0" smtClean="0">
              <a:latin typeface="+mn-ea"/>
              <a:ea typeface="+mn-ea"/>
            </a:endParaRPr>
          </a:p>
          <a:p>
            <a:pPr marL="0" indent="0">
              <a:buNone/>
            </a:pPr>
            <a:r>
              <a:rPr lang="zh-CN" altLang="en-US" dirty="0" smtClean="0">
                <a:latin typeface="+mn-ea"/>
                <a:ea typeface="+mn-ea"/>
              </a:rPr>
              <a:t>炮筒长度为</a:t>
            </a:r>
            <a:r>
              <a:rPr lang="en-US" altLang="zh-CN" dirty="0" smtClean="0">
                <a:latin typeface="+mn-ea"/>
                <a:ea typeface="+mn-ea"/>
              </a:rPr>
              <a:t>4m(</a:t>
            </a:r>
            <a:r>
              <a:rPr lang="zh-CN" altLang="en-US" dirty="0" smtClean="0">
                <a:latin typeface="+mn-ea"/>
                <a:ea typeface="+mn-ea"/>
              </a:rPr>
              <a:t>理论），</a:t>
            </a:r>
            <a:r>
              <a:rPr lang="en-US" altLang="zh-CN" dirty="0" smtClean="0">
                <a:latin typeface="+mn-ea"/>
                <a:ea typeface="+mn-ea"/>
              </a:rPr>
              <a:t>3m</a:t>
            </a:r>
            <a:r>
              <a:rPr lang="zh-CN" altLang="en-US" dirty="0" smtClean="0">
                <a:latin typeface="+mn-ea"/>
                <a:ea typeface="+mn-ea"/>
              </a:rPr>
              <a:t>（实验）</a:t>
            </a:r>
            <a:endParaRPr lang="en-US" altLang="zh-CN" dirty="0" smtClean="0">
              <a:latin typeface="+mn-ea"/>
              <a:ea typeface="+mn-ea"/>
            </a:endParaRPr>
          </a:p>
          <a:p>
            <a:pPr marL="0" indent="0">
              <a:buNone/>
            </a:pPr>
            <a:r>
              <a:rPr lang="en-US" altLang="zh-CN" dirty="0" smtClean="0">
                <a:latin typeface="+mn-ea"/>
                <a:ea typeface="+mn-ea"/>
              </a:rPr>
              <a:t>· 4</a:t>
            </a:r>
            <a:r>
              <a:rPr lang="zh-CN" altLang="en-US" dirty="0" smtClean="0">
                <a:latin typeface="+mn-ea"/>
                <a:ea typeface="+mn-ea"/>
              </a:rPr>
              <a:t>。管直径</a:t>
            </a:r>
            <a:r>
              <a:rPr lang="en-US" altLang="zh-CN" dirty="0" smtClean="0">
                <a:latin typeface="+mn-ea"/>
                <a:ea typeface="+mn-ea"/>
              </a:rPr>
              <a:t>29.8mm</a:t>
            </a:r>
            <a:r>
              <a:rPr lang="zh-CN" altLang="en-US" dirty="0" smtClean="0">
                <a:latin typeface="+mn-ea"/>
                <a:ea typeface="+mn-ea"/>
              </a:rPr>
              <a:t>，</a:t>
            </a:r>
            <a:r>
              <a:rPr lang="en-US" altLang="zh-CN" dirty="0">
                <a:latin typeface="+mn-ea"/>
              </a:rPr>
              <a:t>2g</a:t>
            </a:r>
            <a:r>
              <a:rPr lang="zh-CN" altLang="en-US" dirty="0">
                <a:latin typeface="+mn-ea"/>
              </a:rPr>
              <a:t>重的球形炮弹</a:t>
            </a:r>
            <a:endParaRPr lang="en-US" altLang="zh-CN" dirty="0">
              <a:latin typeface="+mn-ea"/>
            </a:endParaRPr>
          </a:p>
          <a:p>
            <a:pPr marL="0" indent="0">
              <a:buNone/>
            </a:pPr>
            <a:r>
              <a:rPr lang="zh-CN" altLang="en-US" dirty="0">
                <a:latin typeface="+mn-ea"/>
              </a:rPr>
              <a:t>炮筒长度为</a:t>
            </a:r>
            <a:r>
              <a:rPr lang="en-US" altLang="zh-CN" dirty="0">
                <a:latin typeface="+mn-ea"/>
              </a:rPr>
              <a:t>2m</a:t>
            </a:r>
            <a:r>
              <a:rPr lang="zh-CN" altLang="en-US" dirty="0">
                <a:latin typeface="+mn-ea"/>
              </a:rPr>
              <a:t>（理论），</a:t>
            </a:r>
            <a:r>
              <a:rPr lang="en-US" altLang="zh-CN" dirty="0">
                <a:latin typeface="+mn-ea"/>
              </a:rPr>
              <a:t>3m</a:t>
            </a:r>
            <a:r>
              <a:rPr lang="zh-CN" altLang="en-US" dirty="0">
                <a:latin typeface="+mn-ea"/>
              </a:rPr>
              <a:t>（实验）</a:t>
            </a:r>
            <a:endParaRPr lang="en-US" altLang="zh-CN" dirty="0">
              <a:latin typeface="+mn-ea"/>
            </a:endParaRPr>
          </a:p>
          <a:p>
            <a:pPr marL="0" indent="0">
              <a:buNone/>
            </a:pPr>
            <a:endParaRPr lang="en-US" altLang="zh-CN" dirty="0" smtClean="0">
              <a:latin typeface="+mn-ea"/>
              <a:ea typeface="+mn-ea"/>
            </a:endParaRPr>
          </a:p>
          <a:p>
            <a:pPr marL="0" indent="0">
              <a:buNone/>
            </a:pPr>
            <a:endParaRPr lang="zh-CN" altLang="en-US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652245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+mn-ea"/>
              </a:rPr>
              <a:t>Maximize the velocity</a:t>
            </a:r>
            <a:endParaRPr lang="zh-CN" altLang="en-US" dirty="0"/>
          </a:p>
        </p:txBody>
      </p:sp>
      <p:graphicFrame>
        <p:nvGraphicFramePr>
          <p:cNvPr id="4" name="内容占位符 3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96046234"/>
              </p:ext>
            </p:extLst>
          </p:nvPr>
        </p:nvGraphicFramePr>
        <p:xfrm>
          <a:off x="323528" y="2492896"/>
          <a:ext cx="8280920" cy="13123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71" name="Equation" r:id="rId3" imgW="5689440" imgH="901440" progId="Equation.DSMT4">
                  <p:embed/>
                </p:oleObj>
              </mc:Choice>
              <mc:Fallback>
                <p:oleObj name="Equation" r:id="rId3" imgW="5689440" imgH="901440" progId="Equation.DSMT4">
                  <p:embed/>
                  <p:pic>
                    <p:nvPicPr>
                      <p:cNvPr id="0" name="对象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528" y="2492896"/>
                        <a:ext cx="8280920" cy="131237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619672" y="4365104"/>
            <a:ext cx="61206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认为此方程有在一定参数范围内有预测最优长度、最优直径的能力</a:t>
            </a:r>
            <a:endParaRPr lang="en-US" altLang="zh-CN" dirty="0" smtClean="0"/>
          </a:p>
          <a:p>
            <a:r>
              <a:rPr lang="zh-CN" altLang="en-US" dirty="0" smtClean="0"/>
              <a:t>在给定其他参数条件下，改变某一个参数，可通过解此方程得出最优解。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59179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理论误差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>
                <a:latin typeface="+mn-ea"/>
                <a:ea typeface="+mn-ea"/>
              </a:rPr>
              <a:t>1.</a:t>
            </a:r>
            <a:r>
              <a:rPr lang="zh-CN" altLang="en-US" dirty="0" smtClean="0"/>
              <a:t>速度改变带来的雷诺数变化，使得风阻公式不精确</a:t>
            </a:r>
            <a:r>
              <a:rPr lang="zh-CN" altLang="en-US" dirty="0" smtClean="0"/>
              <a:t>。</a:t>
            </a:r>
            <a:r>
              <a:rPr lang="en-US" altLang="zh-CN" dirty="0" smtClean="0"/>
              <a:t>Psi</a:t>
            </a:r>
            <a:r>
              <a:rPr lang="zh-CN" altLang="en-US" dirty="0"/>
              <a:t>未知</a:t>
            </a:r>
            <a:endParaRPr lang="en-US" altLang="zh-CN" dirty="0" smtClean="0"/>
          </a:p>
          <a:p>
            <a:pPr marL="0" indent="0">
              <a:buNone/>
            </a:pPr>
            <a:endParaRPr lang="en-US" altLang="zh-CN" dirty="0" smtClean="0"/>
          </a:p>
          <a:p>
            <a:r>
              <a:rPr lang="en-US" altLang="zh-CN" dirty="0" smtClean="0">
                <a:latin typeface="+mn-ea"/>
                <a:ea typeface="+mn-ea"/>
              </a:rPr>
              <a:t>2.</a:t>
            </a:r>
            <a:r>
              <a:rPr lang="zh-CN" altLang="en-US" dirty="0" smtClean="0"/>
              <a:t>炮弹高速加速时可能产生湍流，本理论仍未考虑，且未考虑漏气。</a:t>
            </a:r>
            <a:endParaRPr lang="en-US" altLang="zh-CN" dirty="0" smtClean="0"/>
          </a:p>
          <a:p>
            <a:r>
              <a:rPr lang="en-US" altLang="zh-CN" dirty="0" smtClean="0">
                <a:latin typeface="+mn-ea"/>
                <a:ea typeface="+mn-ea"/>
              </a:rPr>
              <a:t>3.</a:t>
            </a:r>
            <a:r>
              <a:rPr lang="zh-CN" altLang="en-US" dirty="0" smtClean="0">
                <a:latin typeface="+mn-ea"/>
                <a:ea typeface="+mn-ea"/>
              </a:rPr>
              <a:t>将炮弹前方的气体作为等温气体，存在误差，通过</a:t>
            </a:r>
            <a:r>
              <a:rPr lang="en-US" altLang="zh-CN" dirty="0" smtClean="0">
                <a:latin typeface="+mn-ea"/>
                <a:ea typeface="+mn-ea"/>
              </a:rPr>
              <a:t>CFD</a:t>
            </a:r>
            <a:r>
              <a:rPr lang="zh-CN" altLang="en-US" dirty="0" smtClean="0">
                <a:latin typeface="+mn-ea"/>
                <a:ea typeface="+mn-ea"/>
              </a:rPr>
              <a:t>模拟，误差不大，但可改进。也许可通过热力学第一定律进行改进。</a:t>
            </a:r>
            <a:endParaRPr lang="zh-CN" altLang="en-US" dirty="0">
              <a:latin typeface="+mn-ea"/>
              <a:ea typeface="+mn-ea"/>
            </a:endParaRPr>
          </a:p>
        </p:txBody>
      </p:sp>
      <p:graphicFrame>
        <p:nvGraphicFramePr>
          <p:cNvPr id="4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68317397"/>
              </p:ext>
            </p:extLst>
          </p:nvPr>
        </p:nvGraphicFramePr>
        <p:xfrm>
          <a:off x="5220072" y="2132856"/>
          <a:ext cx="2308225" cy="1008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92" name="Equation" r:id="rId3" imgW="901440" imgH="393480" progId="Equation.DSMT4">
                  <p:embed/>
                </p:oleObj>
              </mc:Choice>
              <mc:Fallback>
                <p:oleObj name="Equation" r:id="rId3" imgW="901440" imgH="393480" progId="Equation.DSMT4">
                  <p:embed/>
                  <p:pic>
                    <p:nvPicPr>
                      <p:cNvPr id="0" name="对象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20072" y="2132856"/>
                        <a:ext cx="2308225" cy="1008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59343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一些加速方法</a:t>
            </a:r>
            <a:endParaRPr lang="zh-CN" altLang="en-US" dirty="0"/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916832"/>
            <a:ext cx="7029450" cy="292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763688" y="5373216"/>
            <a:ext cx="56886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/>
              <a:t>Convergent-divergent nozzle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53612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67544" y="2636912"/>
            <a:ext cx="8229600" cy="1143000"/>
          </a:xfrm>
        </p:spPr>
        <p:txBody>
          <a:bodyPr/>
          <a:lstStyle/>
          <a:p>
            <a:r>
              <a:rPr lang="zh-CN" altLang="en-US" dirty="0" smtClean="0"/>
              <a:t>谢谢</a:t>
            </a:r>
            <a:endParaRPr lang="zh-CN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228184" y="4005064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/>
              <a:t>Q&amp;A?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5381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>
          <a:solidFill>
            <a:schemeClr val="tx1"/>
          </a:solidFill>
          <a:tailEnd type="arrow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582</TotalTime>
  <Words>1253</Words>
  <Application>Microsoft Office PowerPoint</Application>
  <PresentationFormat>全屏显示(4:3)</PresentationFormat>
  <Paragraphs>210</Paragraphs>
  <Slides>55</Slides>
  <Notes>0</Notes>
  <HiddenSlides>0</HiddenSlides>
  <MMClips>0</MMClips>
  <ScaleCrop>false</ScaleCrop>
  <HeadingPairs>
    <vt:vector size="6" baseType="variant">
      <vt:variant>
        <vt:lpstr>主题</vt:lpstr>
      </vt:variant>
      <vt:variant>
        <vt:i4>1</vt:i4>
      </vt:variant>
      <vt:variant>
        <vt:lpstr>嵌入 OLE 服务器</vt:lpstr>
      </vt:variant>
      <vt:variant>
        <vt:i4>2</vt:i4>
      </vt:variant>
      <vt:variant>
        <vt:lpstr>幻灯片标题</vt:lpstr>
      </vt:variant>
      <vt:variant>
        <vt:i4>55</vt:i4>
      </vt:variant>
    </vt:vector>
  </HeadingPairs>
  <TitlesOfParts>
    <vt:vector size="58" baseType="lpstr">
      <vt:lpstr>Office 主题</vt:lpstr>
      <vt:lpstr>Equation</vt:lpstr>
      <vt:lpstr>MathType 6.0 Equation</vt:lpstr>
      <vt:lpstr>Vacuum Bazooka 真空火箭炮</vt:lpstr>
      <vt:lpstr>Outline </vt:lpstr>
      <vt:lpstr>1.课题简要介绍、目的</vt:lpstr>
      <vt:lpstr>课题简要介绍</vt:lpstr>
      <vt:lpstr>课题简要介绍</vt:lpstr>
      <vt:lpstr>2、初步实验原理 </vt:lpstr>
      <vt:lpstr>初步实验原理</vt:lpstr>
      <vt:lpstr>3.影响实验结果的因素</vt:lpstr>
      <vt:lpstr>影响实验结果的因素</vt:lpstr>
      <vt:lpstr>4. 理论探究</vt:lpstr>
      <vt:lpstr>理论探究</vt:lpstr>
      <vt:lpstr>影响实验结果的因素</vt:lpstr>
      <vt:lpstr>运动过程介绍</vt:lpstr>
      <vt:lpstr>运动过程介绍</vt:lpstr>
      <vt:lpstr>理论探究</vt:lpstr>
      <vt:lpstr>理论探究</vt:lpstr>
      <vt:lpstr>理论探究</vt:lpstr>
      <vt:lpstr>理论探究</vt:lpstr>
      <vt:lpstr>忽略参数的解释</vt:lpstr>
      <vt:lpstr>忽略参数的解释</vt:lpstr>
      <vt:lpstr>5. 实验过程及结果 </vt:lpstr>
      <vt:lpstr>实验过程</vt:lpstr>
      <vt:lpstr>实验过程</vt:lpstr>
      <vt:lpstr>实验过程及结果</vt:lpstr>
      <vt:lpstr>出射速度与炮弹质量的函数关系</vt:lpstr>
      <vt:lpstr>出射速度与炮筒直径的函数关系</vt:lpstr>
      <vt:lpstr>出射速度与炮筒长度的函数关系</vt:lpstr>
      <vt:lpstr>出射速度与炮筒长度的函数关系</vt:lpstr>
      <vt:lpstr>出射速度与炮弹形状的关系</vt:lpstr>
      <vt:lpstr>测速方法</vt:lpstr>
      <vt:lpstr>速度误差一</vt:lpstr>
      <vt:lpstr>速度误差二</vt:lpstr>
      <vt:lpstr>6. 实验与理论的比较</vt:lpstr>
      <vt:lpstr>出射速度与炮弹质量的函数关系</vt:lpstr>
      <vt:lpstr>出射速度与炮筒直径的函数关系</vt:lpstr>
      <vt:lpstr>出射速度与炮筒长度的函数关系</vt:lpstr>
      <vt:lpstr>出射速度与炮筒长度的函数关系</vt:lpstr>
      <vt:lpstr>拟合的结论</vt:lpstr>
      <vt:lpstr>7. 理论的改进，重新建模</vt:lpstr>
      <vt:lpstr>Remodeling</vt:lpstr>
      <vt:lpstr>Remodeling</vt:lpstr>
      <vt:lpstr>出射速度与炮弹质量的函数关系</vt:lpstr>
      <vt:lpstr>出射速度与炮筒直径的函数关系</vt:lpstr>
      <vt:lpstr>出射速度与炮筒长度的函数关系</vt:lpstr>
      <vt:lpstr>出射速度与炮筒长度的函数关系</vt:lpstr>
      <vt:lpstr>8. 软件物理场模拟 </vt:lpstr>
      <vt:lpstr>CFD流速场模拟</vt:lpstr>
      <vt:lpstr>管道内的湍流</vt:lpstr>
      <vt:lpstr>模拟结论</vt:lpstr>
      <vt:lpstr>结论</vt:lpstr>
      <vt:lpstr>Maximize the velocity</vt:lpstr>
      <vt:lpstr>Maximize the velocity</vt:lpstr>
      <vt:lpstr>理论误差</vt:lpstr>
      <vt:lpstr>一些加速方法</vt:lpstr>
      <vt:lpstr>谢谢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Yang</dc:creator>
  <cp:lastModifiedBy>Yang</cp:lastModifiedBy>
  <cp:revision>70</cp:revision>
  <cp:lastPrinted>2017-04-22T03:00:28Z</cp:lastPrinted>
  <dcterms:created xsi:type="dcterms:W3CDTF">2017-04-15T12:07:42Z</dcterms:created>
  <dcterms:modified xsi:type="dcterms:W3CDTF">2017-04-22T07:53:30Z</dcterms:modified>
</cp:coreProperties>
</file>